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9"/>
  </p:notesMasterIdLst>
  <p:sldIdLst>
    <p:sldId id="271" r:id="rId2"/>
    <p:sldId id="318"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279" r:id="rId24"/>
    <p:sldId id="306" r:id="rId25"/>
    <p:sldId id="307" r:id="rId26"/>
    <p:sldId id="308" r:id="rId27"/>
    <p:sldId id="309" r:id="rId28"/>
    <p:sldId id="310" r:id="rId29"/>
    <p:sldId id="311" r:id="rId30"/>
    <p:sldId id="274" r:id="rId31"/>
    <p:sldId id="312" r:id="rId32"/>
    <p:sldId id="313" r:id="rId33"/>
    <p:sldId id="314" r:id="rId34"/>
    <p:sldId id="315" r:id="rId35"/>
    <p:sldId id="319" r:id="rId36"/>
    <p:sldId id="316" r:id="rId37"/>
    <p:sldId id="283" r:id="rId38"/>
  </p:sldIdLst>
  <p:sldSz cx="12192000" cy="6858000"/>
  <p:notesSz cx="6858000" cy="9144000"/>
  <p:embeddedFontLst>
    <p:embeddedFont>
      <p:font typeface="Univers 45 Light" panose="020B0403020202020204" pitchFamily="34" charset="0"/>
      <p:regular r:id="rId40"/>
      <p:bold r:id="rId41"/>
      <p:italic r:id="rId42"/>
      <p:boldItalic r:id="rId4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79F"/>
    <a:srgbClr val="11A29A"/>
    <a:srgbClr val="141022"/>
    <a:srgbClr val="3460AA"/>
    <a:srgbClr val="2D8C67"/>
    <a:srgbClr val="30AFCF"/>
    <a:srgbClr val="133D47"/>
    <a:srgbClr val="CCA674"/>
    <a:srgbClr val="F5CE98"/>
    <a:srgbClr val="4D6A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07"/>
    <p:restoredTop sz="94746"/>
  </p:normalViewPr>
  <p:slideViewPr>
    <p:cSldViewPr snapToGrid="0">
      <p:cViewPr varScale="1">
        <p:scale>
          <a:sx n="70" d="100"/>
          <a:sy n="70" d="100"/>
        </p:scale>
        <p:origin x="492" y="72"/>
      </p:cViewPr>
      <p:guideLst/>
    </p:cSldViewPr>
  </p:slideViewPr>
  <p:notesTextViewPr>
    <p:cViewPr>
      <p:scale>
        <a:sx n="1" d="1"/>
        <a:sy n="1" d="1"/>
      </p:scale>
      <p:origin x="0" y="0"/>
    </p:cViewPr>
  </p:notesTextViewPr>
  <p:sorterViewPr>
    <p:cViewPr>
      <p:scale>
        <a:sx n="66" d="100"/>
        <a:sy n="66" d="100"/>
      </p:scale>
      <p:origin x="0" y="-25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ío García Romero" userId="70238b19-1d28-433d-9f8a-24bd94bc7130" providerId="ADAL" clId="{62F97420-6258-4AA4-B615-04F8641F3672}"/>
    <pc:docChg chg="modSld">
      <pc:chgData name="Rocío García Romero" userId="70238b19-1d28-433d-9f8a-24bd94bc7130" providerId="ADAL" clId="{62F97420-6258-4AA4-B615-04F8641F3672}" dt="2024-11-15T10:00:45.518" v="1" actId="20577"/>
      <pc:docMkLst>
        <pc:docMk/>
      </pc:docMkLst>
      <pc:sldChg chg="modSp mod">
        <pc:chgData name="Rocío García Romero" userId="70238b19-1d28-433d-9f8a-24bd94bc7130" providerId="ADAL" clId="{62F97420-6258-4AA4-B615-04F8641F3672}" dt="2024-11-15T10:00:45.518" v="1" actId="20577"/>
        <pc:sldMkLst>
          <pc:docMk/>
          <pc:sldMk cId="3913271134" sldId="293"/>
        </pc:sldMkLst>
        <pc:spChg chg="mod">
          <ac:chgData name="Rocío García Romero" userId="70238b19-1d28-433d-9f8a-24bd94bc7130" providerId="ADAL" clId="{62F97420-6258-4AA4-B615-04F8641F3672}" dt="2024-11-15T10:00:45.518" v="1" actId="20577"/>
          <ac:spMkLst>
            <pc:docMk/>
            <pc:sldMk cId="3913271134" sldId="293"/>
            <ac:spMk id="7" creationId="{F4EB7447-FAED-27BE-0254-DF28631B776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D00678-7C2A-46DA-9B02-B69534BA2A60}" type="doc">
      <dgm:prSet loTypeId="urn:microsoft.com/office/officeart/2005/8/layout/radial4" loCatId="relationship" qsTypeId="urn:microsoft.com/office/officeart/2005/8/quickstyle/simple3" qsCatId="simple" csTypeId="urn:microsoft.com/office/officeart/2005/8/colors/accent1_2" csCatId="accent1" phldr="1"/>
      <dgm:spPr/>
      <dgm:t>
        <a:bodyPr/>
        <a:lstStyle/>
        <a:p>
          <a:endParaRPr lang="en-GB"/>
        </a:p>
      </dgm:t>
    </dgm:pt>
    <dgm:pt modelId="{E66AEF9B-651E-4F16-A434-30100CF45D43}">
      <dgm:prSet phldrT="[Text]" custT="1"/>
      <dgm:spPr>
        <a:solidFill>
          <a:srgbClr val="FFC000"/>
        </a:solidFill>
      </dgm:spPr>
      <dgm:t>
        <a:bodyPr/>
        <a:lstStyle/>
        <a:p>
          <a:r>
            <a:rPr lang="es-ES" sz="1200" noProof="0" dirty="0">
              <a:latin typeface="Arial" panose="020B0604020202020204" pitchFamily="34" charset="0"/>
              <a:cs typeface="Arial" panose="020B0604020202020204" pitchFamily="34" charset="0"/>
            </a:rPr>
            <a:t>Sector maduro en ciberseguridad</a:t>
          </a:r>
        </a:p>
      </dgm:t>
    </dgm:pt>
    <dgm:pt modelId="{7B8B6D76-B0EA-4A5D-9550-A7014C2DB729}" type="parTrans" cxnId="{D2D19E15-D18C-4F5B-BC93-234484DFD6BD}">
      <dgm:prSet/>
      <dgm:spPr/>
      <dgm:t>
        <a:bodyPr/>
        <a:lstStyle/>
        <a:p>
          <a:endParaRPr lang="en-GB"/>
        </a:p>
      </dgm:t>
    </dgm:pt>
    <dgm:pt modelId="{322FCC96-9E55-4188-8AFE-6D8D2F84E49E}" type="sibTrans" cxnId="{D2D19E15-D18C-4F5B-BC93-234484DFD6BD}">
      <dgm:prSet/>
      <dgm:spPr/>
      <dgm:t>
        <a:bodyPr/>
        <a:lstStyle/>
        <a:p>
          <a:endParaRPr lang="en-GB"/>
        </a:p>
      </dgm:t>
    </dgm:pt>
    <dgm:pt modelId="{6DB5C30F-9A14-4DA2-8128-E2B31F334CA3}">
      <dgm:prSet phldrT="[Text]" custT="1"/>
      <dgm:spPr>
        <a:solidFill>
          <a:srgbClr val="141022"/>
        </a:solidFill>
        <a:ln>
          <a:solidFill>
            <a:srgbClr val="141022"/>
          </a:solidFill>
        </a:ln>
      </dgm:spPr>
      <dgm:t>
        <a:bodyPr/>
        <a:lstStyle/>
        <a:p>
          <a:r>
            <a:rPr lang="es-ES" sz="1200" noProof="0" dirty="0">
              <a:solidFill>
                <a:schemeClr val="bg1"/>
              </a:solidFill>
              <a:latin typeface="Arial" panose="020B0604020202020204" pitchFamily="34" charset="0"/>
              <a:cs typeface="Arial" panose="020B0604020202020204" pitchFamily="34" charset="0"/>
            </a:rPr>
            <a:t>Incentivos económicos en (secreto empresarial; patentabilidad; etc.) en un sector que invierte mucho I+D+</a:t>
          </a:r>
          <a:r>
            <a:rPr lang="es-ES" sz="1300" noProof="0" dirty="0">
              <a:latin typeface="Arial" panose="020B0604020202020204" pitchFamily="34" charset="0"/>
              <a:cs typeface="Arial" panose="020B0604020202020204" pitchFamily="34" charset="0"/>
            </a:rPr>
            <a:t>i.</a:t>
          </a:r>
        </a:p>
      </dgm:t>
    </dgm:pt>
    <dgm:pt modelId="{8FF59DE9-B7ED-4F94-B9FC-A476FBD6A550}" type="parTrans" cxnId="{54B0E06D-7533-4192-8723-9F4169700EBB}">
      <dgm:prSet/>
      <dgm:spPr/>
      <dgm:t>
        <a:bodyPr/>
        <a:lstStyle/>
        <a:p>
          <a:endParaRPr lang="en-GB"/>
        </a:p>
      </dgm:t>
    </dgm:pt>
    <dgm:pt modelId="{16642DDD-DADF-484B-B72D-D212498B2F68}" type="sibTrans" cxnId="{54B0E06D-7533-4192-8723-9F4169700EBB}">
      <dgm:prSet/>
      <dgm:spPr/>
      <dgm:t>
        <a:bodyPr/>
        <a:lstStyle/>
        <a:p>
          <a:endParaRPr lang="en-GB"/>
        </a:p>
      </dgm:t>
    </dgm:pt>
    <dgm:pt modelId="{77076EE9-2263-42AC-B8EF-7EBFA80AB279}">
      <dgm:prSet phldrT="[Text]" custT="1"/>
      <dgm:spPr>
        <a:solidFill>
          <a:srgbClr val="11A29A"/>
        </a:solidFill>
      </dgm:spPr>
      <dgm:t>
        <a:bodyPr/>
        <a:lstStyle/>
        <a:p>
          <a:r>
            <a:rPr lang="es-ES" sz="1200" noProof="0" dirty="0">
              <a:latin typeface="Arial" panose="020B0604020202020204" pitchFamily="34" charset="0"/>
              <a:cs typeface="Arial" panose="020B0604020202020204" pitchFamily="34" charset="0"/>
            </a:rPr>
            <a:t>Sector regulado y alto nivel de cumplimiento normativo (</a:t>
          </a:r>
          <a:r>
            <a:rPr lang="es-ES" sz="1200" noProof="0" dirty="0" err="1">
              <a:latin typeface="Arial" panose="020B0604020202020204" pitchFamily="34" charset="0"/>
              <a:cs typeface="Arial" panose="020B0604020202020204" pitchFamily="34" charset="0"/>
            </a:rPr>
            <a:t>RGPD</a:t>
          </a:r>
          <a:r>
            <a:rPr lang="es-ES" sz="1200" noProof="0" dirty="0">
              <a:latin typeface="Arial" panose="020B0604020202020204" pitchFamily="34" charset="0"/>
              <a:cs typeface="Arial" panose="020B0604020202020204" pitchFamily="34" charset="0"/>
            </a:rPr>
            <a:t>; </a:t>
          </a:r>
          <a:r>
            <a:rPr lang="es-ES" sz="1200" noProof="0" dirty="0" err="1">
              <a:latin typeface="Arial" panose="020B0604020202020204" pitchFamily="34" charset="0"/>
              <a:cs typeface="Arial" panose="020B0604020202020204" pitchFamily="34" charset="0"/>
            </a:rPr>
            <a:t>NIS</a:t>
          </a:r>
          <a:r>
            <a:rPr lang="es-ES" sz="1200" noProof="0" dirty="0">
              <a:latin typeface="Arial" panose="020B0604020202020204" pitchFamily="34" charset="0"/>
              <a:cs typeface="Arial" panose="020B0604020202020204" pitchFamily="34" charset="0"/>
            </a:rPr>
            <a:t> 2; etc.)</a:t>
          </a:r>
        </a:p>
      </dgm:t>
    </dgm:pt>
    <dgm:pt modelId="{C2D5FA16-220F-4A4F-96A8-91D447AE0285}" type="parTrans" cxnId="{DA41AFDC-12C3-4241-BB49-66B7DCC0BB85}">
      <dgm:prSet/>
      <dgm:spPr/>
      <dgm:t>
        <a:bodyPr/>
        <a:lstStyle/>
        <a:p>
          <a:endParaRPr lang="en-GB"/>
        </a:p>
      </dgm:t>
    </dgm:pt>
    <dgm:pt modelId="{322BDAF4-5A40-466A-9707-A33EF8D74EF6}" type="sibTrans" cxnId="{DA41AFDC-12C3-4241-BB49-66B7DCC0BB85}">
      <dgm:prSet/>
      <dgm:spPr/>
      <dgm:t>
        <a:bodyPr/>
        <a:lstStyle/>
        <a:p>
          <a:endParaRPr lang="en-GB"/>
        </a:p>
      </dgm:t>
    </dgm:pt>
    <dgm:pt modelId="{553F5C77-3DF7-4F53-92CC-812C43AEAFF4}">
      <dgm:prSet phldrT="[Text]" custT="1"/>
      <dgm:spPr>
        <a:solidFill>
          <a:srgbClr val="3460AA"/>
        </a:solidFill>
      </dgm:spPr>
      <dgm:t>
        <a:bodyPr/>
        <a:lstStyle/>
        <a:p>
          <a:r>
            <a:rPr lang="es-ES" sz="1200" noProof="0" dirty="0">
              <a:solidFill>
                <a:schemeClr val="bg1"/>
              </a:solidFill>
              <a:latin typeface="Arial" panose="020B0604020202020204" pitchFamily="34" charset="0"/>
              <a:cs typeface="Arial" panose="020B0604020202020204" pitchFamily="34" charset="0"/>
            </a:rPr>
            <a:t>Alta profesionalización de los procesos de trabajo (ISO 27001)</a:t>
          </a:r>
        </a:p>
      </dgm:t>
    </dgm:pt>
    <dgm:pt modelId="{C0095946-0174-423B-BBEA-64FF7B93F573}" type="parTrans" cxnId="{134D5ED7-99F3-4AC5-A991-166C3E51F8B1}">
      <dgm:prSet/>
      <dgm:spPr/>
      <dgm:t>
        <a:bodyPr/>
        <a:lstStyle/>
        <a:p>
          <a:endParaRPr lang="en-GB"/>
        </a:p>
      </dgm:t>
    </dgm:pt>
    <dgm:pt modelId="{7E0C30E8-1CD7-4A62-B3A2-3B1EE0426CF8}" type="sibTrans" cxnId="{134D5ED7-99F3-4AC5-A991-166C3E51F8B1}">
      <dgm:prSet/>
      <dgm:spPr/>
      <dgm:t>
        <a:bodyPr/>
        <a:lstStyle/>
        <a:p>
          <a:endParaRPr lang="en-GB"/>
        </a:p>
      </dgm:t>
    </dgm:pt>
    <dgm:pt modelId="{612C8FA7-1121-42C0-9E07-C1429F746752}">
      <dgm:prSet phldrT="[Text]" custT="1"/>
      <dgm:spPr>
        <a:solidFill>
          <a:srgbClr val="11A29A"/>
        </a:solidFill>
      </dgm:spPr>
      <dgm:t>
        <a:bodyPr/>
        <a:lstStyle/>
        <a:p>
          <a:r>
            <a:rPr lang="es-ES" sz="1200" noProof="0" dirty="0">
              <a:latin typeface="Arial" panose="020B0604020202020204" pitchFamily="34" charset="0"/>
              <a:cs typeface="Arial" panose="020B0604020202020204" pitchFamily="34" charset="0"/>
            </a:rPr>
            <a:t>Alto impacto en derechos de terceros (dimensión ética, reputacional, contractual y médica)</a:t>
          </a:r>
        </a:p>
      </dgm:t>
    </dgm:pt>
    <dgm:pt modelId="{30E8BD2B-46E8-4A75-9B37-31F5A7E81091}" type="parTrans" cxnId="{AC8105C0-5861-439C-8C41-D53E4643C594}">
      <dgm:prSet/>
      <dgm:spPr/>
      <dgm:t>
        <a:bodyPr/>
        <a:lstStyle/>
        <a:p>
          <a:endParaRPr lang="en-GB"/>
        </a:p>
      </dgm:t>
    </dgm:pt>
    <dgm:pt modelId="{18FDB8C4-A478-4747-A1E5-62F1B2B78177}" type="sibTrans" cxnId="{AC8105C0-5861-439C-8C41-D53E4643C594}">
      <dgm:prSet/>
      <dgm:spPr/>
      <dgm:t>
        <a:bodyPr/>
        <a:lstStyle/>
        <a:p>
          <a:endParaRPr lang="en-GB"/>
        </a:p>
      </dgm:t>
    </dgm:pt>
    <dgm:pt modelId="{2D6E885C-1D5C-45AB-830A-28ACCFC10515}" type="pres">
      <dgm:prSet presAssocID="{D8D00678-7C2A-46DA-9B02-B69534BA2A60}" presName="cycle" presStyleCnt="0">
        <dgm:presLayoutVars>
          <dgm:chMax val="1"/>
          <dgm:dir/>
          <dgm:animLvl val="ctr"/>
          <dgm:resizeHandles val="exact"/>
        </dgm:presLayoutVars>
      </dgm:prSet>
      <dgm:spPr/>
    </dgm:pt>
    <dgm:pt modelId="{3C3FBE0C-6259-40AE-8D51-C4BF0E5544CD}" type="pres">
      <dgm:prSet presAssocID="{E66AEF9B-651E-4F16-A434-30100CF45D43}" presName="centerShape" presStyleLbl="node0" presStyleIdx="0" presStyleCnt="1" custLinFactNeighborY="28"/>
      <dgm:spPr/>
    </dgm:pt>
    <dgm:pt modelId="{FB057371-BA37-476C-B342-B0DB201575B5}" type="pres">
      <dgm:prSet presAssocID="{8FF59DE9-B7ED-4F94-B9FC-A476FBD6A550}" presName="parTrans" presStyleLbl="bgSibTrans2D1" presStyleIdx="0" presStyleCnt="4"/>
      <dgm:spPr/>
    </dgm:pt>
    <dgm:pt modelId="{A9FB7958-FFCA-4E6A-8791-F47E35EE5432}" type="pres">
      <dgm:prSet presAssocID="{6DB5C30F-9A14-4DA2-8128-E2B31F334CA3}" presName="node" presStyleLbl="node1" presStyleIdx="0" presStyleCnt="4">
        <dgm:presLayoutVars>
          <dgm:bulletEnabled val="1"/>
        </dgm:presLayoutVars>
      </dgm:prSet>
      <dgm:spPr/>
    </dgm:pt>
    <dgm:pt modelId="{657D8001-4111-434B-BF19-65A7CAEEC57A}" type="pres">
      <dgm:prSet presAssocID="{C2D5FA16-220F-4A4F-96A8-91D447AE0285}" presName="parTrans" presStyleLbl="bgSibTrans2D1" presStyleIdx="1" presStyleCnt="4"/>
      <dgm:spPr/>
    </dgm:pt>
    <dgm:pt modelId="{7EDD3182-C330-4187-824C-05A722C3C345}" type="pres">
      <dgm:prSet presAssocID="{77076EE9-2263-42AC-B8EF-7EBFA80AB279}" presName="node" presStyleLbl="node1" presStyleIdx="1" presStyleCnt="4">
        <dgm:presLayoutVars>
          <dgm:bulletEnabled val="1"/>
        </dgm:presLayoutVars>
      </dgm:prSet>
      <dgm:spPr/>
    </dgm:pt>
    <dgm:pt modelId="{8E92168E-84CE-424F-AAE6-8FBA02993210}" type="pres">
      <dgm:prSet presAssocID="{C0095946-0174-423B-BBEA-64FF7B93F573}" presName="parTrans" presStyleLbl="bgSibTrans2D1" presStyleIdx="2" presStyleCnt="4"/>
      <dgm:spPr/>
    </dgm:pt>
    <dgm:pt modelId="{E94F9384-DA8C-4B30-A93B-2B0C5F01DA43}" type="pres">
      <dgm:prSet presAssocID="{553F5C77-3DF7-4F53-92CC-812C43AEAFF4}" presName="node" presStyleLbl="node1" presStyleIdx="2" presStyleCnt="4">
        <dgm:presLayoutVars>
          <dgm:bulletEnabled val="1"/>
        </dgm:presLayoutVars>
      </dgm:prSet>
      <dgm:spPr/>
    </dgm:pt>
    <dgm:pt modelId="{EECA5CCD-F8E4-4BC5-81CF-156D2060602F}" type="pres">
      <dgm:prSet presAssocID="{30E8BD2B-46E8-4A75-9B37-31F5A7E81091}" presName="parTrans" presStyleLbl="bgSibTrans2D1" presStyleIdx="3" presStyleCnt="4"/>
      <dgm:spPr/>
    </dgm:pt>
    <dgm:pt modelId="{92680700-0C26-4AEA-8FC1-0E6128B2F2F5}" type="pres">
      <dgm:prSet presAssocID="{612C8FA7-1121-42C0-9E07-C1429F746752}" presName="node" presStyleLbl="node1" presStyleIdx="3" presStyleCnt="4">
        <dgm:presLayoutVars>
          <dgm:bulletEnabled val="1"/>
        </dgm:presLayoutVars>
      </dgm:prSet>
      <dgm:spPr/>
    </dgm:pt>
  </dgm:ptLst>
  <dgm:cxnLst>
    <dgm:cxn modelId="{34798A02-8B55-4585-B2E0-2C995BD9C794}" type="presOf" srcId="{8FF59DE9-B7ED-4F94-B9FC-A476FBD6A550}" destId="{FB057371-BA37-476C-B342-B0DB201575B5}" srcOrd="0" destOrd="0" presId="urn:microsoft.com/office/officeart/2005/8/layout/radial4"/>
    <dgm:cxn modelId="{3D055212-EC77-4DB8-9258-ADF642BD65E4}" type="presOf" srcId="{C2D5FA16-220F-4A4F-96A8-91D447AE0285}" destId="{657D8001-4111-434B-BF19-65A7CAEEC57A}" srcOrd="0" destOrd="0" presId="urn:microsoft.com/office/officeart/2005/8/layout/radial4"/>
    <dgm:cxn modelId="{12CFDD14-3909-4D2C-9C1C-0267BA814A21}" type="presOf" srcId="{553F5C77-3DF7-4F53-92CC-812C43AEAFF4}" destId="{E94F9384-DA8C-4B30-A93B-2B0C5F01DA43}" srcOrd="0" destOrd="0" presId="urn:microsoft.com/office/officeart/2005/8/layout/radial4"/>
    <dgm:cxn modelId="{D2D19E15-D18C-4F5B-BC93-234484DFD6BD}" srcId="{D8D00678-7C2A-46DA-9B02-B69534BA2A60}" destId="{E66AEF9B-651E-4F16-A434-30100CF45D43}" srcOrd="0" destOrd="0" parTransId="{7B8B6D76-B0EA-4A5D-9550-A7014C2DB729}" sibTransId="{322FCC96-9E55-4188-8AFE-6D8D2F84E49E}"/>
    <dgm:cxn modelId="{B87FB724-A823-4A34-91A6-EE369FF5A917}" type="presOf" srcId="{612C8FA7-1121-42C0-9E07-C1429F746752}" destId="{92680700-0C26-4AEA-8FC1-0E6128B2F2F5}" srcOrd="0" destOrd="0" presId="urn:microsoft.com/office/officeart/2005/8/layout/radial4"/>
    <dgm:cxn modelId="{BBC48736-99A4-4D67-8247-6D9199C1C543}" type="presOf" srcId="{E66AEF9B-651E-4F16-A434-30100CF45D43}" destId="{3C3FBE0C-6259-40AE-8D51-C4BF0E5544CD}" srcOrd="0" destOrd="0" presId="urn:microsoft.com/office/officeart/2005/8/layout/radial4"/>
    <dgm:cxn modelId="{ADBC743B-8BB6-481E-ACEE-21096E65F491}" type="presOf" srcId="{77076EE9-2263-42AC-B8EF-7EBFA80AB279}" destId="{7EDD3182-C330-4187-824C-05A722C3C345}" srcOrd="0" destOrd="0" presId="urn:microsoft.com/office/officeart/2005/8/layout/radial4"/>
    <dgm:cxn modelId="{54B0E06D-7533-4192-8723-9F4169700EBB}" srcId="{E66AEF9B-651E-4F16-A434-30100CF45D43}" destId="{6DB5C30F-9A14-4DA2-8128-E2B31F334CA3}" srcOrd="0" destOrd="0" parTransId="{8FF59DE9-B7ED-4F94-B9FC-A476FBD6A550}" sibTransId="{16642DDD-DADF-484B-B72D-D212498B2F68}"/>
    <dgm:cxn modelId="{DBF07A7F-D248-4B6A-8C2B-CA8945178E26}" type="presOf" srcId="{D8D00678-7C2A-46DA-9B02-B69534BA2A60}" destId="{2D6E885C-1D5C-45AB-830A-28ACCFC10515}" srcOrd="0" destOrd="0" presId="urn:microsoft.com/office/officeart/2005/8/layout/radial4"/>
    <dgm:cxn modelId="{2AA05AB1-8FFD-4003-9E85-464CC22A415C}" type="presOf" srcId="{30E8BD2B-46E8-4A75-9B37-31F5A7E81091}" destId="{EECA5CCD-F8E4-4BC5-81CF-156D2060602F}" srcOrd="0" destOrd="0" presId="urn:microsoft.com/office/officeart/2005/8/layout/radial4"/>
    <dgm:cxn modelId="{D1E6BFBE-401F-4252-A4ED-45FE96BC3ECA}" type="presOf" srcId="{C0095946-0174-423B-BBEA-64FF7B93F573}" destId="{8E92168E-84CE-424F-AAE6-8FBA02993210}" srcOrd="0" destOrd="0" presId="urn:microsoft.com/office/officeart/2005/8/layout/radial4"/>
    <dgm:cxn modelId="{AC8105C0-5861-439C-8C41-D53E4643C594}" srcId="{E66AEF9B-651E-4F16-A434-30100CF45D43}" destId="{612C8FA7-1121-42C0-9E07-C1429F746752}" srcOrd="3" destOrd="0" parTransId="{30E8BD2B-46E8-4A75-9B37-31F5A7E81091}" sibTransId="{18FDB8C4-A478-4747-A1E5-62F1B2B78177}"/>
    <dgm:cxn modelId="{134D5ED7-99F3-4AC5-A991-166C3E51F8B1}" srcId="{E66AEF9B-651E-4F16-A434-30100CF45D43}" destId="{553F5C77-3DF7-4F53-92CC-812C43AEAFF4}" srcOrd="2" destOrd="0" parTransId="{C0095946-0174-423B-BBEA-64FF7B93F573}" sibTransId="{7E0C30E8-1CD7-4A62-B3A2-3B1EE0426CF8}"/>
    <dgm:cxn modelId="{1C319DDB-2627-4915-A244-63474C58E1E0}" type="presOf" srcId="{6DB5C30F-9A14-4DA2-8128-E2B31F334CA3}" destId="{A9FB7958-FFCA-4E6A-8791-F47E35EE5432}" srcOrd="0" destOrd="0" presId="urn:microsoft.com/office/officeart/2005/8/layout/radial4"/>
    <dgm:cxn modelId="{DA41AFDC-12C3-4241-BB49-66B7DCC0BB85}" srcId="{E66AEF9B-651E-4F16-A434-30100CF45D43}" destId="{77076EE9-2263-42AC-B8EF-7EBFA80AB279}" srcOrd="1" destOrd="0" parTransId="{C2D5FA16-220F-4A4F-96A8-91D447AE0285}" sibTransId="{322BDAF4-5A40-466A-9707-A33EF8D74EF6}"/>
    <dgm:cxn modelId="{FBDF0C43-2A02-40BA-9D81-2845E2D48760}" type="presParOf" srcId="{2D6E885C-1D5C-45AB-830A-28ACCFC10515}" destId="{3C3FBE0C-6259-40AE-8D51-C4BF0E5544CD}" srcOrd="0" destOrd="0" presId="urn:microsoft.com/office/officeart/2005/8/layout/radial4"/>
    <dgm:cxn modelId="{DB623741-63C7-46BC-8AAF-C321116B3C66}" type="presParOf" srcId="{2D6E885C-1D5C-45AB-830A-28ACCFC10515}" destId="{FB057371-BA37-476C-B342-B0DB201575B5}" srcOrd="1" destOrd="0" presId="urn:microsoft.com/office/officeart/2005/8/layout/radial4"/>
    <dgm:cxn modelId="{6A9D857E-505F-4A95-9E76-1798F02BC971}" type="presParOf" srcId="{2D6E885C-1D5C-45AB-830A-28ACCFC10515}" destId="{A9FB7958-FFCA-4E6A-8791-F47E35EE5432}" srcOrd="2" destOrd="0" presId="urn:microsoft.com/office/officeart/2005/8/layout/radial4"/>
    <dgm:cxn modelId="{125F2A3E-C7FA-4E9D-AF99-49BBE912DD70}" type="presParOf" srcId="{2D6E885C-1D5C-45AB-830A-28ACCFC10515}" destId="{657D8001-4111-434B-BF19-65A7CAEEC57A}" srcOrd="3" destOrd="0" presId="urn:microsoft.com/office/officeart/2005/8/layout/radial4"/>
    <dgm:cxn modelId="{F7FAA93F-0B90-481D-B7EB-F4DDC82813B8}" type="presParOf" srcId="{2D6E885C-1D5C-45AB-830A-28ACCFC10515}" destId="{7EDD3182-C330-4187-824C-05A722C3C345}" srcOrd="4" destOrd="0" presId="urn:microsoft.com/office/officeart/2005/8/layout/radial4"/>
    <dgm:cxn modelId="{61AD211B-5824-42FC-8819-DD954BD65403}" type="presParOf" srcId="{2D6E885C-1D5C-45AB-830A-28ACCFC10515}" destId="{8E92168E-84CE-424F-AAE6-8FBA02993210}" srcOrd="5" destOrd="0" presId="urn:microsoft.com/office/officeart/2005/8/layout/radial4"/>
    <dgm:cxn modelId="{AFAEE6F5-D096-4A6E-96DA-F807C8A2BA30}" type="presParOf" srcId="{2D6E885C-1D5C-45AB-830A-28ACCFC10515}" destId="{E94F9384-DA8C-4B30-A93B-2B0C5F01DA43}" srcOrd="6" destOrd="0" presId="urn:microsoft.com/office/officeart/2005/8/layout/radial4"/>
    <dgm:cxn modelId="{810201A4-0F54-489C-B880-74D7E7922004}" type="presParOf" srcId="{2D6E885C-1D5C-45AB-830A-28ACCFC10515}" destId="{EECA5CCD-F8E4-4BC5-81CF-156D2060602F}" srcOrd="7" destOrd="0" presId="urn:microsoft.com/office/officeart/2005/8/layout/radial4"/>
    <dgm:cxn modelId="{79E99AA8-3CC9-446A-8B34-0F5A178488C3}" type="presParOf" srcId="{2D6E885C-1D5C-45AB-830A-28ACCFC10515}" destId="{92680700-0C26-4AEA-8FC1-0E6128B2F2F5}"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EADF2A-72BF-4E5D-BDB5-A56AA3F655E7}" type="doc">
      <dgm:prSet loTypeId="urn:microsoft.com/office/officeart/2009/3/layout/CircleRelationship" loCatId="relationship" qsTypeId="urn:microsoft.com/office/officeart/2005/8/quickstyle/simple3" qsCatId="simple" csTypeId="urn:microsoft.com/office/officeart/2005/8/colors/accent0_2" csCatId="mainScheme" phldr="1"/>
      <dgm:spPr/>
      <dgm:t>
        <a:bodyPr/>
        <a:lstStyle/>
        <a:p>
          <a:endParaRPr lang="es-ES"/>
        </a:p>
      </dgm:t>
    </dgm:pt>
    <dgm:pt modelId="{6256C11C-163C-4DD5-87BE-760F56EB3395}">
      <dgm:prSet phldrT="[Text]" custT="1"/>
      <dgm:spPr>
        <a:ln>
          <a:solidFill>
            <a:srgbClr val="0FA79F"/>
          </a:solidFill>
        </a:ln>
      </dgm:spPr>
      <dgm:t>
        <a:bodyPr/>
        <a:lstStyle/>
        <a:p>
          <a:r>
            <a:rPr lang="es-ES" sz="1600" b="1" dirty="0">
              <a:solidFill>
                <a:srgbClr val="11A29A"/>
              </a:solidFill>
              <a:latin typeface="Arial" panose="020B0604020202020204" pitchFamily="34" charset="0"/>
              <a:cs typeface="Arial" panose="020B0604020202020204" pitchFamily="34" charset="0"/>
            </a:rPr>
            <a:t>Obligaciones</a:t>
          </a:r>
          <a:r>
            <a:rPr lang="es-ES" sz="1600" dirty="0">
              <a:latin typeface="Arial" panose="020B0604020202020204" pitchFamily="34" charset="0"/>
              <a:cs typeface="Arial" panose="020B0604020202020204" pitchFamily="34" charset="0"/>
            </a:rPr>
            <a:t> de (1) tomar las medidas para asegurar el </a:t>
          </a:r>
          <a:r>
            <a:rPr lang="es-ES" sz="1600" b="1" u="sng" dirty="0">
              <a:solidFill>
                <a:srgbClr val="11A29A"/>
              </a:solidFill>
              <a:latin typeface="Arial" panose="020B0604020202020204" pitchFamily="34" charset="0"/>
              <a:cs typeface="Arial" panose="020B0604020202020204" pitchFamily="34" charset="0"/>
            </a:rPr>
            <a:t>cumplimiento</a:t>
          </a:r>
          <a:r>
            <a:rPr lang="es-ES" sz="1600" dirty="0">
              <a:solidFill>
                <a:srgbClr val="FF0000"/>
              </a:solidFill>
              <a:latin typeface="Arial" panose="020B0604020202020204" pitchFamily="34" charset="0"/>
              <a:cs typeface="Arial" panose="020B0604020202020204" pitchFamily="34" charset="0"/>
            </a:rPr>
            <a:t> </a:t>
          </a:r>
          <a:r>
            <a:rPr lang="es-ES" sz="1600" dirty="0">
              <a:solidFill>
                <a:schemeClr val="tx1"/>
              </a:solidFill>
              <a:latin typeface="Arial" panose="020B0604020202020204" pitchFamily="34" charset="0"/>
              <a:cs typeface="Arial" panose="020B0604020202020204" pitchFamily="34" charset="0"/>
            </a:rPr>
            <a:t>d</a:t>
          </a:r>
          <a:r>
            <a:rPr lang="es-ES" sz="1600" dirty="0">
              <a:latin typeface="Arial" panose="020B0604020202020204" pitchFamily="34" charset="0"/>
              <a:cs typeface="Arial" panose="020B0604020202020204" pitchFamily="34" charset="0"/>
            </a:rPr>
            <a:t>e la </a:t>
          </a:r>
          <a:r>
            <a:rPr lang="es-ES" sz="1600" dirty="0" err="1">
              <a:latin typeface="Arial" panose="020B0604020202020204" pitchFamily="34" charset="0"/>
              <a:cs typeface="Arial" panose="020B0604020202020204" pitchFamily="34" charset="0"/>
            </a:rPr>
            <a:t>NIS</a:t>
          </a:r>
          <a:r>
            <a:rPr lang="es-ES" sz="1600" dirty="0">
              <a:latin typeface="Arial" panose="020B0604020202020204" pitchFamily="34" charset="0"/>
              <a:cs typeface="Arial" panose="020B0604020202020204" pitchFamily="34" charset="0"/>
            </a:rPr>
            <a:t> 2 (especialmente la gestión de riesgos) y (2) </a:t>
          </a:r>
          <a:r>
            <a:rPr lang="es-ES" sz="1600" b="1" u="sng" dirty="0">
              <a:solidFill>
                <a:srgbClr val="11A29A"/>
              </a:solidFill>
              <a:latin typeface="Arial" panose="020B0604020202020204" pitchFamily="34" charset="0"/>
              <a:cs typeface="Arial" panose="020B0604020202020204" pitchFamily="34" charset="0"/>
            </a:rPr>
            <a:t>supervisar</a:t>
          </a:r>
          <a:r>
            <a:rPr lang="es-ES" sz="1600" dirty="0">
              <a:latin typeface="Arial" panose="020B0604020202020204" pitchFamily="34" charset="0"/>
              <a:cs typeface="Arial" panose="020B0604020202020204" pitchFamily="34" charset="0"/>
            </a:rPr>
            <a:t> su puesta en práctica. </a:t>
          </a:r>
        </a:p>
      </dgm:t>
    </dgm:pt>
    <dgm:pt modelId="{BC070B35-C025-4FC7-8813-AF1A136D5981}" type="parTrans" cxnId="{FE7CF28C-78C8-4A17-AD67-360621CF5405}">
      <dgm:prSet/>
      <dgm:spPr/>
      <dgm:t>
        <a:bodyPr/>
        <a:lstStyle/>
        <a:p>
          <a:endParaRPr lang="es-ES"/>
        </a:p>
      </dgm:t>
    </dgm:pt>
    <dgm:pt modelId="{5D55CC3E-3264-4FB3-B32F-C95943BB922F}" type="sibTrans" cxnId="{FE7CF28C-78C8-4A17-AD67-360621CF5405}">
      <dgm:prSet/>
      <dgm:spPr/>
      <dgm:t>
        <a:bodyPr/>
        <a:lstStyle/>
        <a:p>
          <a:endParaRPr lang="es-ES"/>
        </a:p>
      </dgm:t>
    </dgm:pt>
    <dgm:pt modelId="{1C093F04-0943-49A4-9E93-BA680E86F4E7}">
      <dgm:prSet phldrT="[Text]" custT="1"/>
      <dgm:spPr>
        <a:ln>
          <a:solidFill>
            <a:srgbClr val="0FA79F"/>
          </a:solidFill>
        </a:ln>
      </dgm:spPr>
      <dgm:t>
        <a:bodyPr/>
        <a:lstStyle/>
        <a:p>
          <a:r>
            <a:rPr lang="es-ES" sz="1100" dirty="0">
              <a:latin typeface="Arial" panose="020B0604020202020204" pitchFamily="34" charset="0"/>
              <a:cs typeface="Arial" panose="020B0604020202020204" pitchFamily="34" charset="0"/>
            </a:rPr>
            <a:t>(3) </a:t>
          </a:r>
          <a:r>
            <a:rPr lang="es-ES" sz="1100" dirty="0">
              <a:solidFill>
                <a:schemeClr val="tx2"/>
              </a:solidFill>
              <a:latin typeface="Arial" panose="020B0604020202020204" pitchFamily="34" charset="0"/>
              <a:cs typeface="Arial" panose="020B0604020202020204" pitchFamily="34" charset="0"/>
            </a:rPr>
            <a:t>Obligación</a:t>
          </a:r>
          <a:r>
            <a:rPr lang="es-ES" sz="1100" dirty="0">
              <a:latin typeface="Arial" panose="020B0604020202020204" pitchFamily="34" charset="0"/>
              <a:cs typeface="Arial" panose="020B0604020202020204" pitchFamily="34" charset="0"/>
            </a:rPr>
            <a:t> de recibir un </a:t>
          </a:r>
          <a:r>
            <a:rPr lang="es-ES" sz="1100" u="sng" dirty="0">
              <a:solidFill>
                <a:schemeClr val="tx2"/>
              </a:solidFill>
              <a:latin typeface="Arial" panose="020B0604020202020204" pitchFamily="34" charset="0"/>
              <a:cs typeface="Arial" panose="020B0604020202020204" pitchFamily="34" charset="0"/>
            </a:rPr>
            <a:t>Formación</a:t>
          </a:r>
          <a:r>
            <a:rPr lang="es-ES" sz="1100" dirty="0">
              <a:solidFill>
                <a:schemeClr val="tx2"/>
              </a:solidFill>
              <a:latin typeface="Arial" panose="020B0604020202020204" pitchFamily="34" charset="0"/>
              <a:cs typeface="Arial" panose="020B0604020202020204" pitchFamily="34" charset="0"/>
            </a:rPr>
            <a:t> </a:t>
          </a:r>
          <a:r>
            <a:rPr lang="es-ES" sz="1100" dirty="0">
              <a:latin typeface="Arial" panose="020B0604020202020204" pitchFamily="34" charset="0"/>
              <a:cs typeface="Arial" panose="020B0604020202020204" pitchFamily="34" charset="0"/>
            </a:rPr>
            <a:t>obligatoria diferenciada</a:t>
          </a:r>
        </a:p>
      </dgm:t>
    </dgm:pt>
    <dgm:pt modelId="{1DB0D917-145D-45BA-9825-EC111F852623}" type="parTrans" cxnId="{F67AEA65-115A-41D6-971E-10CE0EC70D5A}">
      <dgm:prSet/>
      <dgm:spPr/>
      <dgm:t>
        <a:bodyPr/>
        <a:lstStyle/>
        <a:p>
          <a:endParaRPr lang="es-ES"/>
        </a:p>
      </dgm:t>
    </dgm:pt>
    <dgm:pt modelId="{D119837A-260D-4514-8C5B-52C32651EB98}" type="sibTrans" cxnId="{F67AEA65-115A-41D6-971E-10CE0EC70D5A}">
      <dgm:prSet/>
      <dgm:spPr/>
      <dgm:t>
        <a:bodyPr/>
        <a:lstStyle/>
        <a:p>
          <a:endParaRPr lang="es-ES"/>
        </a:p>
      </dgm:t>
    </dgm:pt>
    <dgm:pt modelId="{E87C36CF-B8AE-434E-BE11-A73E04649D31}">
      <dgm:prSet phldrT="[Text]" custT="1"/>
      <dgm:spPr>
        <a:ln>
          <a:solidFill>
            <a:srgbClr val="0FA79F"/>
          </a:solidFill>
        </a:ln>
      </dgm:spPr>
      <dgm:t>
        <a:bodyPr/>
        <a:lstStyle/>
        <a:p>
          <a:r>
            <a:rPr lang="es-ES" sz="1100" dirty="0">
              <a:latin typeface="Arial" panose="020B0604020202020204" pitchFamily="34" charset="0"/>
              <a:cs typeface="Arial" panose="020B0604020202020204" pitchFamily="34" charset="0"/>
            </a:rPr>
            <a:t>(0)</a:t>
          </a:r>
          <a:r>
            <a:rPr lang="es-ES" sz="1100" b="1" u="none" dirty="0">
              <a:latin typeface="Arial" panose="020B0604020202020204" pitchFamily="34" charset="0"/>
              <a:cs typeface="Arial" panose="020B0604020202020204" pitchFamily="34" charset="0"/>
            </a:rPr>
            <a:t> ¿</a:t>
          </a:r>
          <a:r>
            <a:rPr lang="es-ES" sz="1100" b="1" u="sng" dirty="0">
              <a:latin typeface="Arial" panose="020B0604020202020204" pitchFamily="34" charset="0"/>
              <a:cs typeface="Arial" panose="020B0604020202020204" pitchFamily="34" charset="0"/>
            </a:rPr>
            <a:t>Aplica la </a:t>
          </a:r>
          <a:r>
            <a:rPr lang="es-ES" sz="1100" b="1" u="sng" dirty="0" err="1">
              <a:latin typeface="Arial" panose="020B0604020202020204" pitchFamily="34" charset="0"/>
              <a:cs typeface="Arial" panose="020B0604020202020204" pitchFamily="34" charset="0"/>
            </a:rPr>
            <a:t>NIS</a:t>
          </a:r>
          <a:r>
            <a:rPr lang="es-ES" sz="1100" b="1" u="sng" dirty="0">
              <a:latin typeface="Arial" panose="020B0604020202020204" pitchFamily="34" charset="0"/>
              <a:cs typeface="Arial" panose="020B0604020202020204" pitchFamily="34" charset="0"/>
            </a:rPr>
            <a:t> 2</a:t>
          </a:r>
          <a:r>
            <a:rPr lang="es-ES" sz="1100" b="1" u="none" dirty="0">
              <a:latin typeface="Arial" panose="020B0604020202020204" pitchFamily="34" charset="0"/>
              <a:cs typeface="Arial" panose="020B0604020202020204" pitchFamily="34" charset="0"/>
            </a:rPr>
            <a:t>?</a:t>
          </a:r>
        </a:p>
      </dgm:t>
    </dgm:pt>
    <dgm:pt modelId="{60C719CE-FB66-4276-8FFC-CE8C3C489AEC}" type="parTrans" cxnId="{AFF0991C-BEE6-4686-98E6-AB22F25B3948}">
      <dgm:prSet/>
      <dgm:spPr/>
      <dgm:t>
        <a:bodyPr/>
        <a:lstStyle/>
        <a:p>
          <a:endParaRPr lang="es-ES"/>
        </a:p>
      </dgm:t>
    </dgm:pt>
    <dgm:pt modelId="{CEB010A7-E618-49B9-82F9-20E639590F54}" type="sibTrans" cxnId="{AFF0991C-BEE6-4686-98E6-AB22F25B3948}">
      <dgm:prSet/>
      <dgm:spPr/>
      <dgm:t>
        <a:bodyPr/>
        <a:lstStyle/>
        <a:p>
          <a:endParaRPr lang="es-ES"/>
        </a:p>
      </dgm:t>
    </dgm:pt>
    <dgm:pt modelId="{D9AB63C6-6EC8-436D-A356-14D09BF9C936}">
      <dgm:prSet phldrT="[Text]" custT="1"/>
      <dgm:spPr>
        <a:ln>
          <a:solidFill>
            <a:srgbClr val="0FA79F"/>
          </a:solidFill>
        </a:ln>
      </dgm:spPr>
      <dgm:t>
        <a:bodyPr/>
        <a:lstStyle/>
        <a:p>
          <a:r>
            <a:rPr lang="es-ES" sz="1100" b="0" u="none" dirty="0">
              <a:latin typeface="Arial" panose="020B0604020202020204" pitchFamily="34" charset="0"/>
              <a:cs typeface="Arial" panose="020B0604020202020204" pitchFamily="34" charset="0"/>
            </a:rPr>
            <a:t>Como mínimo </a:t>
          </a:r>
          <a:r>
            <a:rPr lang="es-ES" sz="1100" b="0" u="sng" dirty="0">
              <a:solidFill>
                <a:schemeClr val="tx2"/>
              </a:solidFill>
              <a:latin typeface="Arial" panose="020B0604020202020204" pitchFamily="34" charset="0"/>
              <a:cs typeface="Arial" panose="020B0604020202020204" pitchFamily="34" charset="0"/>
            </a:rPr>
            <a:t>inhabilitación temporal</a:t>
          </a:r>
          <a:r>
            <a:rPr lang="es-ES" sz="1100" b="0" u="sng" dirty="0">
              <a:latin typeface="Arial" panose="020B0604020202020204" pitchFamily="34" charset="0"/>
              <a:cs typeface="Arial" panose="020B0604020202020204" pitchFamily="34" charset="0"/>
            </a:rPr>
            <a:t> </a:t>
          </a:r>
          <a:r>
            <a:rPr lang="es-ES" sz="1100" b="0" u="none" dirty="0">
              <a:latin typeface="Arial" panose="020B0604020202020204" pitchFamily="34" charset="0"/>
              <a:cs typeface="Arial" panose="020B0604020202020204" pitchFamily="34" charset="0"/>
            </a:rPr>
            <a:t>“</a:t>
          </a:r>
          <a:r>
            <a:rPr lang="es-ES" sz="1100" b="0" i="1" u="none" dirty="0">
              <a:latin typeface="Arial" panose="020B0604020202020204" pitchFamily="34" charset="0"/>
              <a:cs typeface="Arial" panose="020B0604020202020204" pitchFamily="34" charset="0"/>
            </a:rPr>
            <a:t>a nivel de director general o representante lega</a:t>
          </a:r>
          <a:r>
            <a:rPr lang="es-ES" sz="1100" b="0" u="none" dirty="0">
              <a:latin typeface="Arial" panose="020B0604020202020204" pitchFamily="34" charset="0"/>
              <a:cs typeface="Arial" panose="020B0604020202020204" pitchFamily="34" charset="0"/>
            </a:rPr>
            <a:t>l”.</a:t>
          </a:r>
        </a:p>
      </dgm:t>
    </dgm:pt>
    <dgm:pt modelId="{FAF035FF-3B66-4D55-96C8-FC8352ABC487}" type="parTrans" cxnId="{4CC98517-7D5C-40EC-99FA-02DD1464B2B4}">
      <dgm:prSet/>
      <dgm:spPr/>
      <dgm:t>
        <a:bodyPr/>
        <a:lstStyle/>
        <a:p>
          <a:endParaRPr lang="es-ES"/>
        </a:p>
      </dgm:t>
    </dgm:pt>
    <dgm:pt modelId="{AF624E1B-6A73-48F9-AC43-BADC2BCB89CC}" type="sibTrans" cxnId="{4CC98517-7D5C-40EC-99FA-02DD1464B2B4}">
      <dgm:prSet/>
      <dgm:spPr/>
      <dgm:t>
        <a:bodyPr/>
        <a:lstStyle/>
        <a:p>
          <a:endParaRPr lang="es-ES"/>
        </a:p>
      </dgm:t>
    </dgm:pt>
    <dgm:pt modelId="{919CA73A-E5FE-4CE4-9BFE-4E0F93E263B5}">
      <dgm:prSet phldrT="[Text]" custT="1"/>
      <dgm:spPr>
        <a:ln>
          <a:solidFill>
            <a:srgbClr val="0FA79F"/>
          </a:solidFill>
        </a:ln>
      </dgm:spPr>
      <dgm:t>
        <a:bodyPr/>
        <a:lstStyle/>
        <a:p>
          <a:r>
            <a:rPr lang="es-ES" sz="1100" b="0" u="none" dirty="0">
              <a:latin typeface="Arial" panose="020B0604020202020204" pitchFamily="34" charset="0"/>
              <a:cs typeface="Arial" panose="020B0604020202020204" pitchFamily="34" charset="0"/>
            </a:rPr>
            <a:t>¿Sanciones penales o multas a título individual?</a:t>
          </a:r>
        </a:p>
      </dgm:t>
    </dgm:pt>
    <dgm:pt modelId="{0E88E58E-1C17-4200-9608-37ECB12AB5D3}" type="parTrans" cxnId="{BF19C1F2-6F1F-4259-BC30-35CC884D80CF}">
      <dgm:prSet/>
      <dgm:spPr/>
      <dgm:t>
        <a:bodyPr/>
        <a:lstStyle/>
        <a:p>
          <a:endParaRPr lang="es-ES"/>
        </a:p>
      </dgm:t>
    </dgm:pt>
    <dgm:pt modelId="{C67E1A94-47CB-4680-A6B2-FCF85F0DFB22}" type="sibTrans" cxnId="{BF19C1F2-6F1F-4259-BC30-35CC884D80CF}">
      <dgm:prSet/>
      <dgm:spPr/>
      <dgm:t>
        <a:bodyPr/>
        <a:lstStyle/>
        <a:p>
          <a:endParaRPr lang="es-ES"/>
        </a:p>
      </dgm:t>
    </dgm:pt>
    <dgm:pt modelId="{7A0441ED-1FB2-44DC-8DA9-83E74BCD374F}" type="pres">
      <dgm:prSet presAssocID="{14EADF2A-72BF-4E5D-BDB5-A56AA3F655E7}" presName="Name0" presStyleCnt="0">
        <dgm:presLayoutVars>
          <dgm:chMax val="1"/>
          <dgm:chPref val="1"/>
        </dgm:presLayoutVars>
      </dgm:prSet>
      <dgm:spPr/>
    </dgm:pt>
    <dgm:pt modelId="{552A72FB-D66D-41D5-A265-1FA470087F7C}" type="pres">
      <dgm:prSet presAssocID="{6256C11C-163C-4DD5-87BE-760F56EB3395}" presName="Parent" presStyleLbl="node0" presStyleIdx="0" presStyleCnt="1" custLinFactNeighborY="-705">
        <dgm:presLayoutVars>
          <dgm:chMax val="5"/>
          <dgm:chPref val="5"/>
        </dgm:presLayoutVars>
      </dgm:prSet>
      <dgm:spPr/>
    </dgm:pt>
    <dgm:pt modelId="{A104B3DE-7AC5-4CDA-BC4D-4EFAA591814B}" type="pres">
      <dgm:prSet presAssocID="{6256C11C-163C-4DD5-87BE-760F56EB3395}" presName="Accent1" presStyleLbl="node1" presStyleIdx="0" presStyleCnt="17"/>
      <dgm:spPr>
        <a:solidFill>
          <a:srgbClr val="FFC000"/>
        </a:solidFill>
      </dgm:spPr>
    </dgm:pt>
    <dgm:pt modelId="{F9534FA5-9DFC-4CBA-9EC3-7616E8828714}" type="pres">
      <dgm:prSet presAssocID="{6256C11C-163C-4DD5-87BE-760F56EB3395}" presName="Accent2" presStyleLbl="node1" presStyleIdx="1" presStyleCnt="17"/>
      <dgm:spPr>
        <a:solidFill>
          <a:srgbClr val="FFC000"/>
        </a:solidFill>
      </dgm:spPr>
    </dgm:pt>
    <dgm:pt modelId="{6CB7789D-D3EA-4714-A9AB-D3379ACB6A03}" type="pres">
      <dgm:prSet presAssocID="{6256C11C-163C-4DD5-87BE-760F56EB3395}" presName="Accent3" presStyleLbl="node1" presStyleIdx="2" presStyleCnt="17"/>
      <dgm:spPr>
        <a:solidFill>
          <a:srgbClr val="FFC000"/>
        </a:solidFill>
      </dgm:spPr>
    </dgm:pt>
    <dgm:pt modelId="{606E577E-DE54-4339-BDBC-736000768284}" type="pres">
      <dgm:prSet presAssocID="{6256C11C-163C-4DD5-87BE-760F56EB3395}" presName="Accent4" presStyleLbl="node1" presStyleIdx="3" presStyleCnt="17"/>
      <dgm:spPr>
        <a:solidFill>
          <a:srgbClr val="0FA79F"/>
        </a:solidFill>
      </dgm:spPr>
    </dgm:pt>
    <dgm:pt modelId="{DCAB0A8D-CC3B-4ACB-9125-733E9FBD56AF}" type="pres">
      <dgm:prSet presAssocID="{6256C11C-163C-4DD5-87BE-760F56EB3395}" presName="Accent5" presStyleLbl="node1" presStyleIdx="4" presStyleCnt="17" custLinFactX="-116297" custLinFactNeighborX="-200000" custLinFactNeighborY="-97807"/>
      <dgm:spPr>
        <a:solidFill>
          <a:srgbClr val="0FA79F"/>
        </a:solidFill>
      </dgm:spPr>
    </dgm:pt>
    <dgm:pt modelId="{3A5E5093-A1D5-423D-80EA-7A530B4B7A78}" type="pres">
      <dgm:prSet presAssocID="{6256C11C-163C-4DD5-87BE-760F56EB3395}" presName="Accent6" presStyleLbl="node1" presStyleIdx="5" presStyleCnt="17"/>
      <dgm:spPr>
        <a:solidFill>
          <a:schemeClr val="tx1"/>
        </a:solidFill>
      </dgm:spPr>
    </dgm:pt>
    <dgm:pt modelId="{425CB4B2-083C-4D88-B497-EC2A09704C29}" type="pres">
      <dgm:prSet presAssocID="{1C093F04-0943-49A4-9E93-BA680E86F4E7}" presName="Child1" presStyleLbl="node1" presStyleIdx="6" presStyleCnt="17">
        <dgm:presLayoutVars>
          <dgm:chMax val="0"/>
          <dgm:chPref val="0"/>
        </dgm:presLayoutVars>
      </dgm:prSet>
      <dgm:spPr/>
    </dgm:pt>
    <dgm:pt modelId="{DC535C5F-405D-4078-A9E7-C6B4A3306435}" type="pres">
      <dgm:prSet presAssocID="{1C093F04-0943-49A4-9E93-BA680E86F4E7}" presName="Accent7" presStyleCnt="0"/>
      <dgm:spPr/>
    </dgm:pt>
    <dgm:pt modelId="{34C79E3B-0F67-4C9D-981E-F66B4FE5B412}" type="pres">
      <dgm:prSet presAssocID="{1C093F04-0943-49A4-9E93-BA680E86F4E7}" presName="AccentHold1" presStyleLbl="node1" presStyleIdx="7" presStyleCnt="17" custLinFactX="130813" custLinFactNeighborX="200000" custLinFactNeighborY="-72707"/>
      <dgm:spPr>
        <a:solidFill>
          <a:srgbClr val="0FA79F"/>
        </a:solidFill>
      </dgm:spPr>
    </dgm:pt>
    <dgm:pt modelId="{A54A472B-92AD-4244-8C37-BA2C45042F7D}" type="pres">
      <dgm:prSet presAssocID="{1C093F04-0943-49A4-9E93-BA680E86F4E7}" presName="Accent8" presStyleCnt="0"/>
      <dgm:spPr/>
    </dgm:pt>
    <dgm:pt modelId="{52206D56-481C-4EB7-9025-2AC7A27CB376}" type="pres">
      <dgm:prSet presAssocID="{1C093F04-0943-49A4-9E93-BA680E86F4E7}" presName="AccentHold2" presStyleLbl="node1" presStyleIdx="8" presStyleCnt="17"/>
      <dgm:spPr>
        <a:solidFill>
          <a:srgbClr val="0FA79F"/>
        </a:solidFill>
      </dgm:spPr>
    </dgm:pt>
    <dgm:pt modelId="{D6B0C1BB-B0E3-448C-8B23-F96D4436AC3E}" type="pres">
      <dgm:prSet presAssocID="{E87C36CF-B8AE-434E-BE11-A73E04649D31}" presName="Child2" presStyleLbl="node1" presStyleIdx="9" presStyleCnt="17" custLinFactNeighborX="-26204" custLinFactNeighborY="-4944">
        <dgm:presLayoutVars>
          <dgm:chMax val="0"/>
          <dgm:chPref val="0"/>
        </dgm:presLayoutVars>
      </dgm:prSet>
      <dgm:spPr/>
    </dgm:pt>
    <dgm:pt modelId="{0705C986-CC2F-4545-95B6-1040B4CF72B6}" type="pres">
      <dgm:prSet presAssocID="{E87C36CF-B8AE-434E-BE11-A73E04649D31}" presName="Accent9" presStyleCnt="0"/>
      <dgm:spPr/>
    </dgm:pt>
    <dgm:pt modelId="{B324FEB2-20F4-434A-8B75-811138B5B75B}" type="pres">
      <dgm:prSet presAssocID="{E87C36CF-B8AE-434E-BE11-A73E04649D31}" presName="AccentHold1" presStyleLbl="node1" presStyleIdx="10" presStyleCnt="17"/>
      <dgm:spPr>
        <a:solidFill>
          <a:schemeClr val="tx1"/>
        </a:solidFill>
      </dgm:spPr>
    </dgm:pt>
    <dgm:pt modelId="{F5DB5CFC-7562-44D3-B480-82271C769632}" type="pres">
      <dgm:prSet presAssocID="{E87C36CF-B8AE-434E-BE11-A73E04649D31}" presName="Accent10" presStyleCnt="0"/>
      <dgm:spPr/>
    </dgm:pt>
    <dgm:pt modelId="{D46265B0-C659-4A1D-92BF-2BA13027C400}" type="pres">
      <dgm:prSet presAssocID="{E87C36CF-B8AE-434E-BE11-A73E04649D31}" presName="AccentHold2" presStyleLbl="node1" presStyleIdx="11" presStyleCnt="17"/>
      <dgm:spPr>
        <a:solidFill>
          <a:srgbClr val="00B0F0"/>
        </a:solidFill>
      </dgm:spPr>
    </dgm:pt>
    <dgm:pt modelId="{32204344-FA4A-4E4F-A48F-B89052D187B6}" type="pres">
      <dgm:prSet presAssocID="{E87C36CF-B8AE-434E-BE11-A73E04649D31}" presName="Accent11" presStyleCnt="0"/>
      <dgm:spPr/>
    </dgm:pt>
    <dgm:pt modelId="{7343D11A-0A6D-48C8-857C-30AC8CD8DCEF}" type="pres">
      <dgm:prSet presAssocID="{E87C36CF-B8AE-434E-BE11-A73E04649D31}" presName="AccentHold3" presStyleLbl="node1" presStyleIdx="12" presStyleCnt="17" custLinFactNeighborX="42124" custLinFactNeighborY="87776"/>
      <dgm:spPr>
        <a:solidFill>
          <a:srgbClr val="00B0F0"/>
        </a:solidFill>
      </dgm:spPr>
    </dgm:pt>
    <dgm:pt modelId="{61B7D1A4-1274-4A91-8857-C8F00930E3DE}" type="pres">
      <dgm:prSet presAssocID="{D9AB63C6-6EC8-436D-A356-14D09BF9C936}" presName="Child3" presStyleLbl="node1" presStyleIdx="13" presStyleCnt="17" custScaleX="121229" custScaleY="119630">
        <dgm:presLayoutVars>
          <dgm:chMax val="0"/>
          <dgm:chPref val="0"/>
        </dgm:presLayoutVars>
      </dgm:prSet>
      <dgm:spPr/>
    </dgm:pt>
    <dgm:pt modelId="{ACAA6421-2571-4D42-BBA8-A4C1CA7451B2}" type="pres">
      <dgm:prSet presAssocID="{D9AB63C6-6EC8-436D-A356-14D09BF9C936}" presName="Accent12" presStyleCnt="0"/>
      <dgm:spPr/>
    </dgm:pt>
    <dgm:pt modelId="{2908BD41-C752-4E24-AD32-9C90F2D53E2F}" type="pres">
      <dgm:prSet presAssocID="{D9AB63C6-6EC8-436D-A356-14D09BF9C936}" presName="AccentHold1" presStyleLbl="node1" presStyleIdx="14" presStyleCnt="17" custLinFactNeighborX="6721" custLinFactNeighborY="3362"/>
      <dgm:spPr>
        <a:solidFill>
          <a:srgbClr val="00B0F0"/>
        </a:solidFill>
      </dgm:spPr>
    </dgm:pt>
    <dgm:pt modelId="{EDE6F1EF-8060-46E4-8A46-9D0B3148CE56}" type="pres">
      <dgm:prSet presAssocID="{919CA73A-E5FE-4CE4-9BFE-4E0F93E263B5}" presName="Child4" presStyleLbl="node1" presStyleIdx="15" presStyleCnt="17" custLinFactNeighborX="-71064" custLinFactNeighborY="-36334">
        <dgm:presLayoutVars>
          <dgm:chMax val="0"/>
          <dgm:chPref val="0"/>
        </dgm:presLayoutVars>
      </dgm:prSet>
      <dgm:spPr/>
    </dgm:pt>
    <dgm:pt modelId="{1AE0FA13-833F-4AC3-AF25-01BF1F969110}" type="pres">
      <dgm:prSet presAssocID="{919CA73A-E5FE-4CE4-9BFE-4E0F93E263B5}" presName="Accent13" presStyleCnt="0"/>
      <dgm:spPr/>
    </dgm:pt>
    <dgm:pt modelId="{A4890445-9BFB-4798-AD19-F75B86A4289B}" type="pres">
      <dgm:prSet presAssocID="{919CA73A-E5FE-4CE4-9BFE-4E0F93E263B5}" presName="AccentHold1" presStyleLbl="node1" presStyleIdx="16" presStyleCnt="17"/>
      <dgm:spPr>
        <a:solidFill>
          <a:schemeClr val="tx1"/>
        </a:solidFill>
      </dgm:spPr>
    </dgm:pt>
  </dgm:ptLst>
  <dgm:cxnLst>
    <dgm:cxn modelId="{4CC98517-7D5C-40EC-99FA-02DD1464B2B4}" srcId="{6256C11C-163C-4DD5-87BE-760F56EB3395}" destId="{D9AB63C6-6EC8-436D-A356-14D09BF9C936}" srcOrd="2" destOrd="0" parTransId="{FAF035FF-3B66-4D55-96C8-FC8352ABC487}" sibTransId="{AF624E1B-6A73-48F9-AC43-BADC2BCB89CC}"/>
    <dgm:cxn modelId="{AFF0991C-BEE6-4686-98E6-AB22F25B3948}" srcId="{6256C11C-163C-4DD5-87BE-760F56EB3395}" destId="{E87C36CF-B8AE-434E-BE11-A73E04649D31}" srcOrd="1" destOrd="0" parTransId="{60C719CE-FB66-4276-8FFC-CE8C3C489AEC}" sibTransId="{CEB010A7-E618-49B9-82F9-20E639590F54}"/>
    <dgm:cxn modelId="{86802123-06B3-44F3-8CF0-F81505F34BF6}" type="presOf" srcId="{E87C36CF-B8AE-434E-BE11-A73E04649D31}" destId="{D6B0C1BB-B0E3-448C-8B23-F96D4436AC3E}" srcOrd="0" destOrd="0" presId="urn:microsoft.com/office/officeart/2009/3/layout/CircleRelationship"/>
    <dgm:cxn modelId="{066C6032-1B3D-42A8-9F63-1B3F147EF6E5}" type="presOf" srcId="{D9AB63C6-6EC8-436D-A356-14D09BF9C936}" destId="{61B7D1A4-1274-4A91-8857-C8F00930E3DE}" srcOrd="0" destOrd="0" presId="urn:microsoft.com/office/officeart/2009/3/layout/CircleRelationship"/>
    <dgm:cxn modelId="{F67AEA65-115A-41D6-971E-10CE0EC70D5A}" srcId="{6256C11C-163C-4DD5-87BE-760F56EB3395}" destId="{1C093F04-0943-49A4-9E93-BA680E86F4E7}" srcOrd="0" destOrd="0" parTransId="{1DB0D917-145D-45BA-9825-EC111F852623}" sibTransId="{D119837A-260D-4514-8C5B-52C32651EB98}"/>
    <dgm:cxn modelId="{28A4A287-BDF9-49E4-8B7B-34CAFFB28CF4}" type="presOf" srcId="{14EADF2A-72BF-4E5D-BDB5-A56AA3F655E7}" destId="{7A0441ED-1FB2-44DC-8DA9-83E74BCD374F}" srcOrd="0" destOrd="0" presId="urn:microsoft.com/office/officeart/2009/3/layout/CircleRelationship"/>
    <dgm:cxn modelId="{FE7CF28C-78C8-4A17-AD67-360621CF5405}" srcId="{14EADF2A-72BF-4E5D-BDB5-A56AA3F655E7}" destId="{6256C11C-163C-4DD5-87BE-760F56EB3395}" srcOrd="0" destOrd="0" parTransId="{BC070B35-C025-4FC7-8813-AF1A136D5981}" sibTransId="{5D55CC3E-3264-4FB3-B32F-C95943BB922F}"/>
    <dgm:cxn modelId="{465A459B-EF85-4E6A-A2F5-E054599C56AF}" type="presOf" srcId="{6256C11C-163C-4DD5-87BE-760F56EB3395}" destId="{552A72FB-D66D-41D5-A265-1FA470087F7C}" srcOrd="0" destOrd="0" presId="urn:microsoft.com/office/officeart/2009/3/layout/CircleRelationship"/>
    <dgm:cxn modelId="{BE6654B1-BB0E-4B89-82F6-70ABF876C623}" type="presOf" srcId="{919CA73A-E5FE-4CE4-9BFE-4E0F93E263B5}" destId="{EDE6F1EF-8060-46E4-8A46-9D0B3148CE56}" srcOrd="0" destOrd="0" presId="urn:microsoft.com/office/officeart/2009/3/layout/CircleRelationship"/>
    <dgm:cxn modelId="{BF19C1F2-6F1F-4259-BC30-35CC884D80CF}" srcId="{6256C11C-163C-4DD5-87BE-760F56EB3395}" destId="{919CA73A-E5FE-4CE4-9BFE-4E0F93E263B5}" srcOrd="3" destOrd="0" parTransId="{0E88E58E-1C17-4200-9608-37ECB12AB5D3}" sibTransId="{C67E1A94-47CB-4680-A6B2-FCF85F0DFB22}"/>
    <dgm:cxn modelId="{E83D44F3-1A92-45E3-BCB1-269A84C1E52A}" type="presOf" srcId="{1C093F04-0943-49A4-9E93-BA680E86F4E7}" destId="{425CB4B2-083C-4D88-B497-EC2A09704C29}" srcOrd="0" destOrd="0" presId="urn:microsoft.com/office/officeart/2009/3/layout/CircleRelationship"/>
    <dgm:cxn modelId="{D7C2072D-3E86-4AAC-92C7-79B21D5000E1}" type="presParOf" srcId="{7A0441ED-1FB2-44DC-8DA9-83E74BCD374F}" destId="{552A72FB-D66D-41D5-A265-1FA470087F7C}" srcOrd="0" destOrd="0" presId="urn:microsoft.com/office/officeart/2009/3/layout/CircleRelationship"/>
    <dgm:cxn modelId="{7CECEED6-E169-40B5-9DC5-1062CDB950C9}" type="presParOf" srcId="{7A0441ED-1FB2-44DC-8DA9-83E74BCD374F}" destId="{A104B3DE-7AC5-4CDA-BC4D-4EFAA591814B}" srcOrd="1" destOrd="0" presId="urn:microsoft.com/office/officeart/2009/3/layout/CircleRelationship"/>
    <dgm:cxn modelId="{D28B9186-444C-441C-803F-1DD0B68AC5AF}" type="presParOf" srcId="{7A0441ED-1FB2-44DC-8DA9-83E74BCD374F}" destId="{F9534FA5-9DFC-4CBA-9EC3-7616E8828714}" srcOrd="2" destOrd="0" presId="urn:microsoft.com/office/officeart/2009/3/layout/CircleRelationship"/>
    <dgm:cxn modelId="{D83893B2-8A49-4FE2-8A2F-820DA5E05083}" type="presParOf" srcId="{7A0441ED-1FB2-44DC-8DA9-83E74BCD374F}" destId="{6CB7789D-D3EA-4714-A9AB-D3379ACB6A03}" srcOrd="3" destOrd="0" presId="urn:microsoft.com/office/officeart/2009/3/layout/CircleRelationship"/>
    <dgm:cxn modelId="{DE5C1793-BCDD-4DCE-B050-AA232334B5C6}" type="presParOf" srcId="{7A0441ED-1FB2-44DC-8DA9-83E74BCD374F}" destId="{606E577E-DE54-4339-BDBC-736000768284}" srcOrd="4" destOrd="0" presId="urn:microsoft.com/office/officeart/2009/3/layout/CircleRelationship"/>
    <dgm:cxn modelId="{59A1060B-612B-44AA-AB5D-F0BBAFE4985E}" type="presParOf" srcId="{7A0441ED-1FB2-44DC-8DA9-83E74BCD374F}" destId="{DCAB0A8D-CC3B-4ACB-9125-733E9FBD56AF}" srcOrd="5" destOrd="0" presId="urn:microsoft.com/office/officeart/2009/3/layout/CircleRelationship"/>
    <dgm:cxn modelId="{D5D380F2-98D7-41C5-8C7B-03358FE9D8C7}" type="presParOf" srcId="{7A0441ED-1FB2-44DC-8DA9-83E74BCD374F}" destId="{3A5E5093-A1D5-423D-80EA-7A530B4B7A78}" srcOrd="6" destOrd="0" presId="urn:microsoft.com/office/officeart/2009/3/layout/CircleRelationship"/>
    <dgm:cxn modelId="{B3BB7448-D789-47F7-8AB1-1C9385CFDDD6}" type="presParOf" srcId="{7A0441ED-1FB2-44DC-8DA9-83E74BCD374F}" destId="{425CB4B2-083C-4D88-B497-EC2A09704C29}" srcOrd="7" destOrd="0" presId="urn:microsoft.com/office/officeart/2009/3/layout/CircleRelationship"/>
    <dgm:cxn modelId="{7411C073-9586-4BDA-BC62-BDC992867A91}" type="presParOf" srcId="{7A0441ED-1FB2-44DC-8DA9-83E74BCD374F}" destId="{DC535C5F-405D-4078-A9E7-C6B4A3306435}" srcOrd="8" destOrd="0" presId="urn:microsoft.com/office/officeart/2009/3/layout/CircleRelationship"/>
    <dgm:cxn modelId="{0A408171-9B37-4778-83C3-A1990EBC4C03}" type="presParOf" srcId="{DC535C5F-405D-4078-A9E7-C6B4A3306435}" destId="{34C79E3B-0F67-4C9D-981E-F66B4FE5B412}" srcOrd="0" destOrd="0" presId="urn:microsoft.com/office/officeart/2009/3/layout/CircleRelationship"/>
    <dgm:cxn modelId="{DCC32F2E-32F3-4616-B26B-0BF5CABBE678}" type="presParOf" srcId="{7A0441ED-1FB2-44DC-8DA9-83E74BCD374F}" destId="{A54A472B-92AD-4244-8C37-BA2C45042F7D}" srcOrd="9" destOrd="0" presId="urn:microsoft.com/office/officeart/2009/3/layout/CircleRelationship"/>
    <dgm:cxn modelId="{BEAB2047-57D9-4E4C-AE1E-DA7EC1154E44}" type="presParOf" srcId="{A54A472B-92AD-4244-8C37-BA2C45042F7D}" destId="{52206D56-481C-4EB7-9025-2AC7A27CB376}" srcOrd="0" destOrd="0" presId="urn:microsoft.com/office/officeart/2009/3/layout/CircleRelationship"/>
    <dgm:cxn modelId="{20D05C6F-F399-44DB-B36E-71B8210E97B0}" type="presParOf" srcId="{7A0441ED-1FB2-44DC-8DA9-83E74BCD374F}" destId="{D6B0C1BB-B0E3-448C-8B23-F96D4436AC3E}" srcOrd="10" destOrd="0" presId="urn:microsoft.com/office/officeart/2009/3/layout/CircleRelationship"/>
    <dgm:cxn modelId="{E19BBC71-CA9B-46B5-870F-F8F0EC5B2EB0}" type="presParOf" srcId="{7A0441ED-1FB2-44DC-8DA9-83E74BCD374F}" destId="{0705C986-CC2F-4545-95B6-1040B4CF72B6}" srcOrd="11" destOrd="0" presId="urn:microsoft.com/office/officeart/2009/3/layout/CircleRelationship"/>
    <dgm:cxn modelId="{D7E33F1F-D37E-4849-ABFA-2359FDE444FD}" type="presParOf" srcId="{0705C986-CC2F-4545-95B6-1040B4CF72B6}" destId="{B324FEB2-20F4-434A-8B75-811138B5B75B}" srcOrd="0" destOrd="0" presId="urn:microsoft.com/office/officeart/2009/3/layout/CircleRelationship"/>
    <dgm:cxn modelId="{C5CA732B-F6EA-4909-A592-69187F72891A}" type="presParOf" srcId="{7A0441ED-1FB2-44DC-8DA9-83E74BCD374F}" destId="{F5DB5CFC-7562-44D3-B480-82271C769632}" srcOrd="12" destOrd="0" presId="urn:microsoft.com/office/officeart/2009/3/layout/CircleRelationship"/>
    <dgm:cxn modelId="{98C3A3BD-B4FF-4830-BB75-D1C0217A15DB}" type="presParOf" srcId="{F5DB5CFC-7562-44D3-B480-82271C769632}" destId="{D46265B0-C659-4A1D-92BF-2BA13027C400}" srcOrd="0" destOrd="0" presId="urn:microsoft.com/office/officeart/2009/3/layout/CircleRelationship"/>
    <dgm:cxn modelId="{8618A70A-D738-4696-B876-791A98EC61CA}" type="presParOf" srcId="{7A0441ED-1FB2-44DC-8DA9-83E74BCD374F}" destId="{32204344-FA4A-4E4F-A48F-B89052D187B6}" srcOrd="13" destOrd="0" presId="urn:microsoft.com/office/officeart/2009/3/layout/CircleRelationship"/>
    <dgm:cxn modelId="{2C659E69-32A2-4BF6-9919-95BA42BF69FE}" type="presParOf" srcId="{32204344-FA4A-4E4F-A48F-B89052D187B6}" destId="{7343D11A-0A6D-48C8-857C-30AC8CD8DCEF}" srcOrd="0" destOrd="0" presId="urn:microsoft.com/office/officeart/2009/3/layout/CircleRelationship"/>
    <dgm:cxn modelId="{B72063C9-C4C9-4777-AC4D-2DE0DB50E59D}" type="presParOf" srcId="{7A0441ED-1FB2-44DC-8DA9-83E74BCD374F}" destId="{61B7D1A4-1274-4A91-8857-C8F00930E3DE}" srcOrd="14" destOrd="0" presId="urn:microsoft.com/office/officeart/2009/3/layout/CircleRelationship"/>
    <dgm:cxn modelId="{E7C4F577-2CC7-40AE-AC3A-6A58CB6A8A3C}" type="presParOf" srcId="{7A0441ED-1FB2-44DC-8DA9-83E74BCD374F}" destId="{ACAA6421-2571-4D42-BBA8-A4C1CA7451B2}" srcOrd="15" destOrd="0" presId="urn:microsoft.com/office/officeart/2009/3/layout/CircleRelationship"/>
    <dgm:cxn modelId="{B710BF17-8437-4179-BCE9-4033C824B48C}" type="presParOf" srcId="{ACAA6421-2571-4D42-BBA8-A4C1CA7451B2}" destId="{2908BD41-C752-4E24-AD32-9C90F2D53E2F}" srcOrd="0" destOrd="0" presId="urn:microsoft.com/office/officeart/2009/3/layout/CircleRelationship"/>
    <dgm:cxn modelId="{9EA2F256-80EA-4FC7-84B5-503A36586AFA}" type="presParOf" srcId="{7A0441ED-1FB2-44DC-8DA9-83E74BCD374F}" destId="{EDE6F1EF-8060-46E4-8A46-9D0B3148CE56}" srcOrd="16" destOrd="0" presId="urn:microsoft.com/office/officeart/2009/3/layout/CircleRelationship"/>
    <dgm:cxn modelId="{F3B768C0-EEEF-44AF-A764-B69D96AEE972}" type="presParOf" srcId="{7A0441ED-1FB2-44DC-8DA9-83E74BCD374F}" destId="{1AE0FA13-833F-4AC3-AF25-01BF1F969110}" srcOrd="17" destOrd="0" presId="urn:microsoft.com/office/officeart/2009/3/layout/CircleRelationship"/>
    <dgm:cxn modelId="{26662B2E-98CE-4C8E-80CE-6843E637F632}" type="presParOf" srcId="{1AE0FA13-833F-4AC3-AF25-01BF1F969110}" destId="{A4890445-9BFB-4798-AD19-F75B86A4289B}"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FBE0C-6259-40AE-8D51-C4BF0E5544CD}">
      <dsp:nvSpPr>
        <dsp:cNvPr id="0" name=""/>
        <dsp:cNvSpPr/>
      </dsp:nvSpPr>
      <dsp:spPr>
        <a:xfrm>
          <a:off x="2406675" y="2304233"/>
          <a:ext cx="1780280" cy="1780280"/>
        </a:xfrm>
        <a:prstGeom prst="ellipse">
          <a:avLst/>
        </a:prstGeom>
        <a:solidFill>
          <a:srgbClr val="FFC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noProof="0" dirty="0">
              <a:latin typeface="Arial" panose="020B0604020202020204" pitchFamily="34" charset="0"/>
              <a:cs typeface="Arial" panose="020B0604020202020204" pitchFamily="34" charset="0"/>
            </a:rPr>
            <a:t>Sector maduro en ciberseguridad</a:t>
          </a:r>
        </a:p>
      </dsp:txBody>
      <dsp:txXfrm>
        <a:off x="2667391" y="2564949"/>
        <a:ext cx="1258848" cy="1258848"/>
      </dsp:txXfrm>
    </dsp:sp>
    <dsp:sp modelId="{FB057371-BA37-476C-B342-B0DB201575B5}">
      <dsp:nvSpPr>
        <dsp:cNvPr id="0" name=""/>
        <dsp:cNvSpPr/>
      </dsp:nvSpPr>
      <dsp:spPr>
        <a:xfrm rot="11701859">
          <a:off x="820119" y="2484555"/>
          <a:ext cx="1556161" cy="507379"/>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A9FB7958-FFCA-4E6A-8791-F47E35EE5432}">
      <dsp:nvSpPr>
        <dsp:cNvPr id="0" name=""/>
        <dsp:cNvSpPr/>
      </dsp:nvSpPr>
      <dsp:spPr>
        <a:xfrm>
          <a:off x="1107" y="1859950"/>
          <a:ext cx="1691266" cy="1353013"/>
        </a:xfrm>
        <a:prstGeom prst="roundRect">
          <a:avLst>
            <a:gd name="adj" fmla="val 10000"/>
          </a:avLst>
        </a:prstGeom>
        <a:solidFill>
          <a:srgbClr val="141022"/>
        </a:solidFill>
        <a:ln>
          <a:solidFill>
            <a:srgbClr val="141022"/>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kern="1200" noProof="0" dirty="0">
              <a:solidFill>
                <a:schemeClr val="bg1"/>
              </a:solidFill>
              <a:latin typeface="Arial" panose="020B0604020202020204" pitchFamily="34" charset="0"/>
              <a:cs typeface="Arial" panose="020B0604020202020204" pitchFamily="34" charset="0"/>
            </a:rPr>
            <a:t>Incentivos económicos en (secreto empresarial; patentabilidad; etc.) en un sector que invierte mucho I+D+</a:t>
          </a:r>
          <a:r>
            <a:rPr lang="es-ES" sz="1300" kern="1200" noProof="0" dirty="0">
              <a:latin typeface="Arial" panose="020B0604020202020204" pitchFamily="34" charset="0"/>
              <a:cs typeface="Arial" panose="020B0604020202020204" pitchFamily="34" charset="0"/>
            </a:rPr>
            <a:t>i.</a:t>
          </a:r>
        </a:p>
      </dsp:txBody>
      <dsp:txXfrm>
        <a:off x="40735" y="1899578"/>
        <a:ext cx="1612010" cy="1273757"/>
      </dsp:txXfrm>
    </dsp:sp>
    <dsp:sp modelId="{657D8001-4111-434B-BF19-65A7CAEEC57A}">
      <dsp:nvSpPr>
        <dsp:cNvPr id="0" name=""/>
        <dsp:cNvSpPr/>
      </dsp:nvSpPr>
      <dsp:spPr>
        <a:xfrm rot="14700813">
          <a:off x="1775175" y="1346061"/>
          <a:ext cx="1557030" cy="507379"/>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EDD3182-C330-4187-824C-05A722C3C345}">
      <dsp:nvSpPr>
        <dsp:cNvPr id="0" name=""/>
        <dsp:cNvSpPr/>
      </dsp:nvSpPr>
      <dsp:spPr>
        <a:xfrm>
          <a:off x="1379209" y="217592"/>
          <a:ext cx="1691266" cy="1353013"/>
        </a:xfrm>
        <a:prstGeom prst="roundRect">
          <a:avLst>
            <a:gd name="adj" fmla="val 10000"/>
          </a:avLst>
        </a:prstGeom>
        <a:solidFill>
          <a:srgbClr val="11A29A"/>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kern="1200" noProof="0" dirty="0">
              <a:latin typeface="Arial" panose="020B0604020202020204" pitchFamily="34" charset="0"/>
              <a:cs typeface="Arial" panose="020B0604020202020204" pitchFamily="34" charset="0"/>
            </a:rPr>
            <a:t>Sector regulado y alto nivel de cumplimiento normativo (</a:t>
          </a:r>
          <a:r>
            <a:rPr lang="es-ES" sz="1200" kern="1200" noProof="0" dirty="0" err="1">
              <a:latin typeface="Arial" panose="020B0604020202020204" pitchFamily="34" charset="0"/>
              <a:cs typeface="Arial" panose="020B0604020202020204" pitchFamily="34" charset="0"/>
            </a:rPr>
            <a:t>RGPD</a:t>
          </a:r>
          <a:r>
            <a:rPr lang="es-ES" sz="1200" kern="1200" noProof="0" dirty="0">
              <a:latin typeface="Arial" panose="020B0604020202020204" pitchFamily="34" charset="0"/>
              <a:cs typeface="Arial" panose="020B0604020202020204" pitchFamily="34" charset="0"/>
            </a:rPr>
            <a:t>; </a:t>
          </a:r>
          <a:r>
            <a:rPr lang="es-ES" sz="1200" kern="1200" noProof="0" dirty="0" err="1">
              <a:latin typeface="Arial" panose="020B0604020202020204" pitchFamily="34" charset="0"/>
              <a:cs typeface="Arial" panose="020B0604020202020204" pitchFamily="34" charset="0"/>
            </a:rPr>
            <a:t>NIS</a:t>
          </a:r>
          <a:r>
            <a:rPr lang="es-ES" sz="1200" kern="1200" noProof="0" dirty="0">
              <a:latin typeface="Arial" panose="020B0604020202020204" pitchFamily="34" charset="0"/>
              <a:cs typeface="Arial" panose="020B0604020202020204" pitchFamily="34" charset="0"/>
            </a:rPr>
            <a:t> 2; etc.)</a:t>
          </a:r>
        </a:p>
      </dsp:txBody>
      <dsp:txXfrm>
        <a:off x="1418837" y="257220"/>
        <a:ext cx="1612010" cy="1273757"/>
      </dsp:txXfrm>
    </dsp:sp>
    <dsp:sp modelId="{8E92168E-84CE-424F-AAE6-8FBA02993210}">
      <dsp:nvSpPr>
        <dsp:cNvPr id="0" name=""/>
        <dsp:cNvSpPr/>
      </dsp:nvSpPr>
      <dsp:spPr>
        <a:xfrm rot="17699187">
          <a:off x="3261425" y="1346061"/>
          <a:ext cx="1557030" cy="507379"/>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E94F9384-DA8C-4B30-A93B-2B0C5F01DA43}">
      <dsp:nvSpPr>
        <dsp:cNvPr id="0" name=""/>
        <dsp:cNvSpPr/>
      </dsp:nvSpPr>
      <dsp:spPr>
        <a:xfrm>
          <a:off x="3523155" y="217592"/>
          <a:ext cx="1691266" cy="1353013"/>
        </a:xfrm>
        <a:prstGeom prst="roundRect">
          <a:avLst>
            <a:gd name="adj" fmla="val 10000"/>
          </a:avLst>
        </a:prstGeom>
        <a:solidFill>
          <a:srgbClr val="3460AA"/>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kern="1200" noProof="0" dirty="0">
              <a:solidFill>
                <a:schemeClr val="bg1"/>
              </a:solidFill>
              <a:latin typeface="Arial" panose="020B0604020202020204" pitchFamily="34" charset="0"/>
              <a:cs typeface="Arial" panose="020B0604020202020204" pitchFamily="34" charset="0"/>
            </a:rPr>
            <a:t>Alta profesionalización de los procesos de trabajo (ISO 27001)</a:t>
          </a:r>
        </a:p>
      </dsp:txBody>
      <dsp:txXfrm>
        <a:off x="3562783" y="257220"/>
        <a:ext cx="1612010" cy="1273757"/>
      </dsp:txXfrm>
    </dsp:sp>
    <dsp:sp modelId="{EECA5CCD-F8E4-4BC5-81CF-156D2060602F}">
      <dsp:nvSpPr>
        <dsp:cNvPr id="0" name=""/>
        <dsp:cNvSpPr/>
      </dsp:nvSpPr>
      <dsp:spPr>
        <a:xfrm rot="20698141">
          <a:off x="4217350" y="2484555"/>
          <a:ext cx="1556161" cy="507379"/>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2680700-0C26-4AEA-8FC1-0E6128B2F2F5}">
      <dsp:nvSpPr>
        <dsp:cNvPr id="0" name=""/>
        <dsp:cNvSpPr/>
      </dsp:nvSpPr>
      <dsp:spPr>
        <a:xfrm>
          <a:off x="4901257" y="1859950"/>
          <a:ext cx="1691266" cy="1353013"/>
        </a:xfrm>
        <a:prstGeom prst="roundRect">
          <a:avLst>
            <a:gd name="adj" fmla="val 10000"/>
          </a:avLst>
        </a:prstGeom>
        <a:solidFill>
          <a:srgbClr val="11A29A"/>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kern="1200" noProof="0" dirty="0">
              <a:latin typeface="Arial" panose="020B0604020202020204" pitchFamily="34" charset="0"/>
              <a:cs typeface="Arial" panose="020B0604020202020204" pitchFamily="34" charset="0"/>
            </a:rPr>
            <a:t>Alto impacto en derechos de terceros (dimensión ética, reputacional, contractual y médica)</a:t>
          </a:r>
        </a:p>
      </dsp:txBody>
      <dsp:txXfrm>
        <a:off x="4940885" y="1899578"/>
        <a:ext cx="1612010" cy="12737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A72FB-D66D-41D5-A265-1FA470087F7C}">
      <dsp:nvSpPr>
        <dsp:cNvPr id="0" name=""/>
        <dsp:cNvSpPr/>
      </dsp:nvSpPr>
      <dsp:spPr>
        <a:xfrm>
          <a:off x="1770512" y="156996"/>
          <a:ext cx="4066929" cy="4067149"/>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FA79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11A29A"/>
              </a:solidFill>
              <a:latin typeface="Arial" panose="020B0604020202020204" pitchFamily="34" charset="0"/>
              <a:cs typeface="Arial" panose="020B0604020202020204" pitchFamily="34" charset="0"/>
            </a:rPr>
            <a:t>Obligaciones</a:t>
          </a:r>
          <a:r>
            <a:rPr lang="es-ES" sz="1600" kern="1200" dirty="0">
              <a:latin typeface="Arial" panose="020B0604020202020204" pitchFamily="34" charset="0"/>
              <a:cs typeface="Arial" panose="020B0604020202020204" pitchFamily="34" charset="0"/>
            </a:rPr>
            <a:t> de (1) tomar las medidas para asegurar el </a:t>
          </a:r>
          <a:r>
            <a:rPr lang="es-ES" sz="1600" b="1" u="sng" kern="1200" dirty="0">
              <a:solidFill>
                <a:srgbClr val="11A29A"/>
              </a:solidFill>
              <a:latin typeface="Arial" panose="020B0604020202020204" pitchFamily="34" charset="0"/>
              <a:cs typeface="Arial" panose="020B0604020202020204" pitchFamily="34" charset="0"/>
            </a:rPr>
            <a:t>cumplimiento</a:t>
          </a:r>
          <a:r>
            <a:rPr lang="es-ES" sz="1600" kern="1200" dirty="0">
              <a:solidFill>
                <a:srgbClr val="FF0000"/>
              </a:solidFill>
              <a:latin typeface="Arial" panose="020B0604020202020204" pitchFamily="34" charset="0"/>
              <a:cs typeface="Arial" panose="020B0604020202020204" pitchFamily="34" charset="0"/>
            </a:rPr>
            <a:t> </a:t>
          </a:r>
          <a:r>
            <a:rPr lang="es-ES" sz="1600" kern="1200" dirty="0">
              <a:solidFill>
                <a:schemeClr val="tx1"/>
              </a:solidFill>
              <a:latin typeface="Arial" panose="020B0604020202020204" pitchFamily="34" charset="0"/>
              <a:cs typeface="Arial" panose="020B0604020202020204" pitchFamily="34" charset="0"/>
            </a:rPr>
            <a:t>d</a:t>
          </a:r>
          <a:r>
            <a:rPr lang="es-ES" sz="1600" kern="1200" dirty="0">
              <a:latin typeface="Arial" panose="020B0604020202020204" pitchFamily="34" charset="0"/>
              <a:cs typeface="Arial" panose="020B0604020202020204" pitchFamily="34" charset="0"/>
            </a:rPr>
            <a:t>e la </a:t>
          </a:r>
          <a:r>
            <a:rPr lang="es-ES" sz="1600" kern="1200" dirty="0" err="1">
              <a:latin typeface="Arial" panose="020B0604020202020204" pitchFamily="34" charset="0"/>
              <a:cs typeface="Arial" panose="020B0604020202020204" pitchFamily="34" charset="0"/>
            </a:rPr>
            <a:t>NIS</a:t>
          </a:r>
          <a:r>
            <a:rPr lang="es-ES" sz="1600" kern="1200" dirty="0">
              <a:latin typeface="Arial" panose="020B0604020202020204" pitchFamily="34" charset="0"/>
              <a:cs typeface="Arial" panose="020B0604020202020204" pitchFamily="34" charset="0"/>
            </a:rPr>
            <a:t> 2 (especialmente la gestión de riesgos) y (2) </a:t>
          </a:r>
          <a:r>
            <a:rPr lang="es-ES" sz="1600" b="1" u="sng" kern="1200" dirty="0">
              <a:solidFill>
                <a:srgbClr val="11A29A"/>
              </a:solidFill>
              <a:latin typeface="Arial" panose="020B0604020202020204" pitchFamily="34" charset="0"/>
              <a:cs typeface="Arial" panose="020B0604020202020204" pitchFamily="34" charset="0"/>
            </a:rPr>
            <a:t>supervisar</a:t>
          </a:r>
          <a:r>
            <a:rPr lang="es-ES" sz="1600" kern="1200" dirty="0">
              <a:latin typeface="Arial" panose="020B0604020202020204" pitchFamily="34" charset="0"/>
              <a:cs typeface="Arial" panose="020B0604020202020204" pitchFamily="34" charset="0"/>
            </a:rPr>
            <a:t> su puesta en práctica. </a:t>
          </a:r>
        </a:p>
      </dsp:txBody>
      <dsp:txXfrm>
        <a:off x="2366100" y="752616"/>
        <a:ext cx="2875753" cy="2875909"/>
      </dsp:txXfrm>
    </dsp:sp>
    <dsp:sp modelId="{A104B3DE-7AC5-4CDA-BC4D-4EFAA591814B}">
      <dsp:nvSpPr>
        <dsp:cNvPr id="0" name=""/>
        <dsp:cNvSpPr/>
      </dsp:nvSpPr>
      <dsp:spPr>
        <a:xfrm>
          <a:off x="4091373" y="0"/>
          <a:ext cx="452159" cy="452647"/>
        </a:xfrm>
        <a:prstGeom prst="ellipse">
          <a:avLst/>
        </a:prstGeom>
        <a:solidFill>
          <a:srgbClr val="FFC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9534FA5-9DFC-4CBA-9EC3-7616E8828714}">
      <dsp:nvSpPr>
        <dsp:cNvPr id="0" name=""/>
        <dsp:cNvSpPr/>
      </dsp:nvSpPr>
      <dsp:spPr>
        <a:xfrm>
          <a:off x="3021041" y="3950650"/>
          <a:ext cx="327857" cy="327653"/>
        </a:xfrm>
        <a:prstGeom prst="ellipse">
          <a:avLst/>
        </a:prstGeom>
        <a:solidFill>
          <a:srgbClr val="FFC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CB7789D-D3EA-4714-A9AB-D3379ACB6A03}">
      <dsp:nvSpPr>
        <dsp:cNvPr id="0" name=""/>
        <dsp:cNvSpPr/>
      </dsp:nvSpPr>
      <dsp:spPr>
        <a:xfrm>
          <a:off x="6099393" y="1836072"/>
          <a:ext cx="327857" cy="327653"/>
        </a:xfrm>
        <a:prstGeom prst="ellipse">
          <a:avLst/>
        </a:prstGeom>
        <a:solidFill>
          <a:srgbClr val="FFC00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06E577E-DE54-4339-BDBC-736000768284}">
      <dsp:nvSpPr>
        <dsp:cNvPr id="0" name=""/>
        <dsp:cNvSpPr/>
      </dsp:nvSpPr>
      <dsp:spPr>
        <a:xfrm>
          <a:off x="4532687" y="4298933"/>
          <a:ext cx="452159" cy="452647"/>
        </a:xfrm>
        <a:prstGeom prst="ellipse">
          <a:avLst/>
        </a:prstGeom>
        <a:solidFill>
          <a:srgbClr val="0FA79F"/>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CAB0A8D-CC3B-4ACB-9125-733E9FBD56AF}">
      <dsp:nvSpPr>
        <dsp:cNvPr id="0" name=""/>
        <dsp:cNvSpPr/>
      </dsp:nvSpPr>
      <dsp:spPr>
        <a:xfrm>
          <a:off x="2075805" y="322096"/>
          <a:ext cx="327857" cy="327653"/>
        </a:xfrm>
        <a:prstGeom prst="ellipse">
          <a:avLst/>
        </a:prstGeom>
        <a:solidFill>
          <a:srgbClr val="0FA79F"/>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A5E5093-A1D5-423D-80EA-7A530B4B7A78}">
      <dsp:nvSpPr>
        <dsp:cNvPr id="0" name=""/>
        <dsp:cNvSpPr/>
      </dsp:nvSpPr>
      <dsp:spPr>
        <a:xfrm>
          <a:off x="2080850" y="2518683"/>
          <a:ext cx="327857" cy="327653"/>
        </a:xfrm>
        <a:prstGeom prst="ellipse">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25CB4B2-083C-4D88-B497-EC2A09704C29}">
      <dsp:nvSpPr>
        <dsp:cNvPr id="0" name=""/>
        <dsp:cNvSpPr/>
      </dsp:nvSpPr>
      <dsp:spPr>
        <a:xfrm>
          <a:off x="499127" y="919249"/>
          <a:ext cx="1653467" cy="1653435"/>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FA79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latin typeface="Arial" panose="020B0604020202020204" pitchFamily="34" charset="0"/>
              <a:cs typeface="Arial" panose="020B0604020202020204" pitchFamily="34" charset="0"/>
            </a:rPr>
            <a:t>(3) </a:t>
          </a:r>
          <a:r>
            <a:rPr lang="es-ES" sz="1100" kern="1200" dirty="0">
              <a:solidFill>
                <a:schemeClr val="tx2"/>
              </a:solidFill>
              <a:latin typeface="Arial" panose="020B0604020202020204" pitchFamily="34" charset="0"/>
              <a:cs typeface="Arial" panose="020B0604020202020204" pitchFamily="34" charset="0"/>
            </a:rPr>
            <a:t>Obligación</a:t>
          </a:r>
          <a:r>
            <a:rPr lang="es-ES" sz="1100" kern="1200" dirty="0">
              <a:latin typeface="Arial" panose="020B0604020202020204" pitchFamily="34" charset="0"/>
              <a:cs typeface="Arial" panose="020B0604020202020204" pitchFamily="34" charset="0"/>
            </a:rPr>
            <a:t> de recibir un </a:t>
          </a:r>
          <a:r>
            <a:rPr lang="es-ES" sz="1100" u="sng" kern="1200" dirty="0">
              <a:solidFill>
                <a:schemeClr val="tx2"/>
              </a:solidFill>
              <a:latin typeface="Arial" panose="020B0604020202020204" pitchFamily="34" charset="0"/>
              <a:cs typeface="Arial" panose="020B0604020202020204" pitchFamily="34" charset="0"/>
            </a:rPr>
            <a:t>Formación</a:t>
          </a:r>
          <a:r>
            <a:rPr lang="es-ES" sz="1100" kern="1200" dirty="0">
              <a:solidFill>
                <a:schemeClr val="tx2"/>
              </a:solidFill>
              <a:latin typeface="Arial" panose="020B0604020202020204" pitchFamily="34" charset="0"/>
              <a:cs typeface="Arial" panose="020B0604020202020204" pitchFamily="34" charset="0"/>
            </a:rPr>
            <a:t> </a:t>
          </a:r>
          <a:r>
            <a:rPr lang="es-ES" sz="1100" kern="1200" dirty="0">
              <a:latin typeface="Arial" panose="020B0604020202020204" pitchFamily="34" charset="0"/>
              <a:cs typeface="Arial" panose="020B0604020202020204" pitchFamily="34" charset="0"/>
            </a:rPr>
            <a:t>obligatoria diferenciada</a:t>
          </a:r>
        </a:p>
      </dsp:txBody>
      <dsp:txXfrm>
        <a:off x="741272" y="1161389"/>
        <a:ext cx="1169177" cy="1169155"/>
      </dsp:txXfrm>
    </dsp:sp>
    <dsp:sp modelId="{34C79E3B-0F67-4C9D-981E-F66B4FE5B412}">
      <dsp:nvSpPr>
        <dsp:cNvPr id="0" name=""/>
        <dsp:cNvSpPr/>
      </dsp:nvSpPr>
      <dsp:spPr>
        <a:xfrm>
          <a:off x="5130010" y="328020"/>
          <a:ext cx="452159" cy="452647"/>
        </a:xfrm>
        <a:prstGeom prst="ellipse">
          <a:avLst/>
        </a:prstGeom>
        <a:solidFill>
          <a:srgbClr val="0FA79F"/>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2206D56-481C-4EB7-9025-2AC7A27CB376}">
      <dsp:nvSpPr>
        <dsp:cNvPr id="0" name=""/>
        <dsp:cNvSpPr/>
      </dsp:nvSpPr>
      <dsp:spPr>
        <a:xfrm>
          <a:off x="655131" y="3056884"/>
          <a:ext cx="817557" cy="817919"/>
        </a:xfrm>
        <a:prstGeom prst="ellipse">
          <a:avLst/>
        </a:prstGeom>
        <a:solidFill>
          <a:srgbClr val="0FA79F"/>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6B0C1BB-B0E3-448C-8B23-F96D4436AC3E}">
      <dsp:nvSpPr>
        <dsp:cNvPr id="0" name=""/>
        <dsp:cNvSpPr/>
      </dsp:nvSpPr>
      <dsp:spPr>
        <a:xfrm>
          <a:off x="5822122" y="59630"/>
          <a:ext cx="1653467" cy="1653435"/>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FA79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kern="1200" dirty="0">
              <a:latin typeface="Arial" panose="020B0604020202020204" pitchFamily="34" charset="0"/>
              <a:cs typeface="Arial" panose="020B0604020202020204" pitchFamily="34" charset="0"/>
            </a:rPr>
            <a:t>(0)</a:t>
          </a:r>
          <a:r>
            <a:rPr lang="es-ES" sz="1100" b="1" u="none" kern="1200" dirty="0">
              <a:latin typeface="Arial" panose="020B0604020202020204" pitchFamily="34" charset="0"/>
              <a:cs typeface="Arial" panose="020B0604020202020204" pitchFamily="34" charset="0"/>
            </a:rPr>
            <a:t> ¿</a:t>
          </a:r>
          <a:r>
            <a:rPr lang="es-ES" sz="1100" b="1" u="sng" kern="1200" dirty="0">
              <a:latin typeface="Arial" panose="020B0604020202020204" pitchFamily="34" charset="0"/>
              <a:cs typeface="Arial" panose="020B0604020202020204" pitchFamily="34" charset="0"/>
            </a:rPr>
            <a:t>Aplica la </a:t>
          </a:r>
          <a:r>
            <a:rPr lang="es-ES" sz="1100" b="1" u="sng" kern="1200" dirty="0" err="1">
              <a:latin typeface="Arial" panose="020B0604020202020204" pitchFamily="34" charset="0"/>
              <a:cs typeface="Arial" panose="020B0604020202020204" pitchFamily="34" charset="0"/>
            </a:rPr>
            <a:t>NIS</a:t>
          </a:r>
          <a:r>
            <a:rPr lang="es-ES" sz="1100" b="1" u="sng" kern="1200" dirty="0">
              <a:latin typeface="Arial" panose="020B0604020202020204" pitchFamily="34" charset="0"/>
              <a:cs typeface="Arial" panose="020B0604020202020204" pitchFamily="34" charset="0"/>
            </a:rPr>
            <a:t> 2</a:t>
          </a:r>
          <a:r>
            <a:rPr lang="es-ES" sz="1100" b="1" u="none" kern="1200" dirty="0">
              <a:latin typeface="Arial" panose="020B0604020202020204" pitchFamily="34" charset="0"/>
              <a:cs typeface="Arial" panose="020B0604020202020204" pitchFamily="34" charset="0"/>
            </a:rPr>
            <a:t>?</a:t>
          </a:r>
        </a:p>
      </dsp:txBody>
      <dsp:txXfrm>
        <a:off x="6064267" y="301770"/>
        <a:ext cx="1169177" cy="1169155"/>
      </dsp:txXfrm>
    </dsp:sp>
    <dsp:sp modelId="{B324FEB2-20F4-434A-8B75-811138B5B75B}">
      <dsp:nvSpPr>
        <dsp:cNvPr id="0" name=""/>
        <dsp:cNvSpPr/>
      </dsp:nvSpPr>
      <dsp:spPr>
        <a:xfrm>
          <a:off x="5517092" y="1283309"/>
          <a:ext cx="452159" cy="452647"/>
        </a:xfrm>
        <a:prstGeom prst="ellipse">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46265B0-C659-4A1D-92BF-2BA13027C400}">
      <dsp:nvSpPr>
        <dsp:cNvPr id="0" name=""/>
        <dsp:cNvSpPr/>
      </dsp:nvSpPr>
      <dsp:spPr>
        <a:xfrm>
          <a:off x="343958" y="4030136"/>
          <a:ext cx="327857" cy="327653"/>
        </a:xfrm>
        <a:prstGeom prst="ellipse">
          <a:avLst/>
        </a:prstGeom>
        <a:solidFill>
          <a:srgbClr val="00B0F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343D11A-0A6D-48C8-857C-30AC8CD8DCEF}">
      <dsp:nvSpPr>
        <dsp:cNvPr id="0" name=""/>
        <dsp:cNvSpPr/>
      </dsp:nvSpPr>
      <dsp:spPr>
        <a:xfrm>
          <a:off x="3748956" y="3851134"/>
          <a:ext cx="327857" cy="327653"/>
        </a:xfrm>
        <a:prstGeom prst="ellipse">
          <a:avLst/>
        </a:prstGeom>
        <a:solidFill>
          <a:srgbClr val="00B0F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B7D1A4-1274-4A91-8857-C8F00930E3DE}">
      <dsp:nvSpPr>
        <dsp:cNvPr id="0" name=""/>
        <dsp:cNvSpPr/>
      </dsp:nvSpPr>
      <dsp:spPr>
        <a:xfrm>
          <a:off x="6857403" y="2836957"/>
          <a:ext cx="2004482" cy="1978005"/>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FA79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b="0" u="none" kern="1200" dirty="0">
              <a:latin typeface="Arial" panose="020B0604020202020204" pitchFamily="34" charset="0"/>
              <a:cs typeface="Arial" panose="020B0604020202020204" pitchFamily="34" charset="0"/>
            </a:rPr>
            <a:t>Como mínimo </a:t>
          </a:r>
          <a:r>
            <a:rPr lang="es-ES" sz="1100" b="0" u="sng" kern="1200" dirty="0">
              <a:solidFill>
                <a:schemeClr val="tx2"/>
              </a:solidFill>
              <a:latin typeface="Arial" panose="020B0604020202020204" pitchFamily="34" charset="0"/>
              <a:cs typeface="Arial" panose="020B0604020202020204" pitchFamily="34" charset="0"/>
            </a:rPr>
            <a:t>inhabilitación temporal</a:t>
          </a:r>
          <a:r>
            <a:rPr lang="es-ES" sz="1100" b="0" u="sng" kern="1200" dirty="0">
              <a:latin typeface="Arial" panose="020B0604020202020204" pitchFamily="34" charset="0"/>
              <a:cs typeface="Arial" panose="020B0604020202020204" pitchFamily="34" charset="0"/>
            </a:rPr>
            <a:t> </a:t>
          </a:r>
          <a:r>
            <a:rPr lang="es-ES" sz="1100" b="0" u="none" kern="1200" dirty="0">
              <a:latin typeface="Arial" panose="020B0604020202020204" pitchFamily="34" charset="0"/>
              <a:cs typeface="Arial" panose="020B0604020202020204" pitchFamily="34" charset="0"/>
            </a:rPr>
            <a:t>“</a:t>
          </a:r>
          <a:r>
            <a:rPr lang="es-ES" sz="1100" b="0" i="1" u="none" kern="1200" dirty="0">
              <a:latin typeface="Arial" panose="020B0604020202020204" pitchFamily="34" charset="0"/>
              <a:cs typeface="Arial" panose="020B0604020202020204" pitchFamily="34" charset="0"/>
            </a:rPr>
            <a:t>a nivel de director general o representante lega</a:t>
          </a:r>
          <a:r>
            <a:rPr lang="es-ES" sz="1100" b="0" u="none" kern="1200" dirty="0">
              <a:latin typeface="Arial" panose="020B0604020202020204" pitchFamily="34" charset="0"/>
              <a:cs typeface="Arial" panose="020B0604020202020204" pitchFamily="34" charset="0"/>
            </a:rPr>
            <a:t>l”.</a:t>
          </a:r>
        </a:p>
      </dsp:txBody>
      <dsp:txXfrm>
        <a:off x="7150953" y="3126629"/>
        <a:ext cx="1417382" cy="1398661"/>
      </dsp:txXfrm>
    </dsp:sp>
    <dsp:sp modelId="{2908BD41-C752-4E24-AD32-9C90F2D53E2F}">
      <dsp:nvSpPr>
        <dsp:cNvPr id="0" name=""/>
        <dsp:cNvSpPr/>
      </dsp:nvSpPr>
      <dsp:spPr>
        <a:xfrm>
          <a:off x="6588604" y="2952614"/>
          <a:ext cx="327857" cy="327653"/>
        </a:xfrm>
        <a:prstGeom prst="ellipse">
          <a:avLst/>
        </a:prstGeom>
        <a:solidFill>
          <a:srgbClr val="00B0F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DE6F1EF-8060-46E4-8A46-9D0B3148CE56}">
      <dsp:nvSpPr>
        <dsp:cNvPr id="0" name=""/>
        <dsp:cNvSpPr/>
      </dsp:nvSpPr>
      <dsp:spPr>
        <a:xfrm>
          <a:off x="1111888" y="3813459"/>
          <a:ext cx="1653467" cy="1653435"/>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solidFill>
            <a:srgbClr val="0FA79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ES" sz="1100" b="0" u="none" kern="1200" dirty="0">
              <a:latin typeface="Arial" panose="020B0604020202020204" pitchFamily="34" charset="0"/>
              <a:cs typeface="Arial" panose="020B0604020202020204" pitchFamily="34" charset="0"/>
            </a:rPr>
            <a:t>¿Sanciones penales o multas a título individual?</a:t>
          </a:r>
        </a:p>
      </dsp:txBody>
      <dsp:txXfrm>
        <a:off x="1354033" y="4055599"/>
        <a:ext cx="1169177" cy="1169155"/>
      </dsp:txXfrm>
    </dsp:sp>
    <dsp:sp modelId="{A4890445-9BFB-4798-AD19-F75B86A4289B}">
      <dsp:nvSpPr>
        <dsp:cNvPr id="0" name=""/>
        <dsp:cNvSpPr/>
      </dsp:nvSpPr>
      <dsp:spPr>
        <a:xfrm>
          <a:off x="3763516" y="4358396"/>
          <a:ext cx="327857" cy="327653"/>
        </a:xfrm>
        <a:prstGeom prst="ellipse">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A8BC44-7C91-E543-8364-24EE6B178E73}" type="datetimeFigureOut">
              <a:rPr lang="en-US" smtClean="0"/>
              <a:t>11/15/2024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FDB4E-740E-6149-A551-E3934E8146BE}" type="slidenum">
              <a:rPr lang="en-US" smtClean="0"/>
              <a:t>‹Nº›</a:t>
            </a:fld>
            <a:endParaRPr lang="en-US"/>
          </a:p>
        </p:txBody>
      </p:sp>
    </p:spTree>
    <p:extLst>
      <p:ext uri="{BB962C8B-B14F-4D97-AF65-F5344CB8AC3E}">
        <p14:creationId xmlns:p14="http://schemas.microsoft.com/office/powerpoint/2010/main" val="4243008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974C6E-E8A4-F1A5-8004-436866618D1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F496B040-91AB-91B7-27FB-D15668B8F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B1681B26-B8C2-6FCF-EDD1-2FAEBA24A27C}"/>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85DB0066-7951-8EC5-CC14-60AC89C58FE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6D6C0BF-2F8F-CDD0-3DC1-F431DFB55103}"/>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1544019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B18148-05D3-4E0C-DCD9-390E1B9BDA7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594856A-7A05-DD5E-EE09-C3620BBF043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234D1161-BB71-1E4E-F73E-262C609B80FA}"/>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40F901C3-9D0E-EECD-B6E1-7B51DE61408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D8C476E-589B-C7B8-4823-6216176DDCEF}"/>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1673248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1C32D-BFD4-ED4B-2866-CD3D0013B1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F52DDB5E-57B5-C6DB-B704-941E77CEFE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8C05B78-34A8-1B6C-976D-1FB4E718DF92}"/>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B77E3B9C-CC8F-8683-B1EB-FA5906CBED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877F3A6-D50A-6E4F-60AA-4181AA0D5339}"/>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2854150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B73947-E53F-4E77-830A-2660A0BA25A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CDA93EF-AD00-4E41-1443-89A7545A2DD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43334DAE-4504-1AB2-15A7-9641A66FC27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5076D2F5-24BC-E702-D00B-368A52456EAF}"/>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6" name="Marcador de pie de página 5">
            <a:extLst>
              <a:ext uri="{FF2B5EF4-FFF2-40B4-BE49-F238E27FC236}">
                <a16:creationId xmlns:a16="http://schemas.microsoft.com/office/drawing/2014/main" id="{9C438EF9-97A3-8252-B105-EF9AC29DE84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433D96D-FC0D-A5D3-BBEB-EFA102EC968D}"/>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1353342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8BED2-E9EC-BDCD-5993-03CFD8520E2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709E863-60EA-971D-D692-DD1CAD3605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6D4BA00-85BD-FA4A-A48E-29B40547148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CC1F9CAD-8315-7284-2662-D6E6C79BB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54A86E9-7470-AB17-2425-8B15DC8244E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14BA5EBF-38B4-D2B1-79D5-0F5E272EFAAA}"/>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8" name="Marcador de pie de página 7">
            <a:extLst>
              <a:ext uri="{FF2B5EF4-FFF2-40B4-BE49-F238E27FC236}">
                <a16:creationId xmlns:a16="http://schemas.microsoft.com/office/drawing/2014/main" id="{1A680785-77E9-0AF7-EE7E-AE754C95959C}"/>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7D9AB952-04C2-B15B-3D89-A9DAE8B67818}"/>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3717010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0FE3A2-4F25-69C8-37E6-865053DE7CB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9293C952-1EDC-BF97-6031-DE0BDEC89B62}"/>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4" name="Marcador de pie de página 3">
            <a:extLst>
              <a:ext uri="{FF2B5EF4-FFF2-40B4-BE49-F238E27FC236}">
                <a16:creationId xmlns:a16="http://schemas.microsoft.com/office/drawing/2014/main" id="{04035941-1F80-F267-58D4-E0A80D270995}"/>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04A7DD3D-238A-B62E-EA0A-5F5B1CD7C7CA}"/>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4123673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EDAB5C-228B-E28B-E37F-9D0CF63A9411}"/>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3" name="Marcador de pie de página 2">
            <a:extLst>
              <a:ext uri="{FF2B5EF4-FFF2-40B4-BE49-F238E27FC236}">
                <a16:creationId xmlns:a16="http://schemas.microsoft.com/office/drawing/2014/main" id="{C3960E47-11BF-873D-77B3-D0F49BA9C18E}"/>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A1D571C-F011-B489-C546-5EEE67EA9EC7}"/>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105093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53BF2D-5756-56E1-E801-AB92AB3B3F6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2E31A09-F5DA-1758-51D2-F74A942797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FCB2999D-8F3D-C040-CBA3-202B3C93A8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6FE276-9615-EA8F-1002-8990ACE3F5B5}"/>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6" name="Marcador de pie de página 5">
            <a:extLst>
              <a:ext uri="{FF2B5EF4-FFF2-40B4-BE49-F238E27FC236}">
                <a16:creationId xmlns:a16="http://schemas.microsoft.com/office/drawing/2014/main" id="{14B36D85-C566-BDD1-72E3-F2932A36E7B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A70324E-C867-EC5F-D0A9-247D4BE4AD3D}"/>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385436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7C8D07-5792-74AE-7FF9-F3AAB677487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4B4700FB-5918-BB90-848A-DBA2F18A04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66A577F0-55DF-C41C-BE76-7CE8FF85A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D67E7F8-67A1-5B1B-73C4-5C65E96B3495}"/>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6" name="Marcador de pie de página 5">
            <a:extLst>
              <a:ext uri="{FF2B5EF4-FFF2-40B4-BE49-F238E27FC236}">
                <a16:creationId xmlns:a16="http://schemas.microsoft.com/office/drawing/2014/main" id="{2F1A8913-050C-0A0D-5052-12FFDCB21795}"/>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918CB03-80FE-2407-8D06-8FB532761EB1}"/>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4138582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B0E90A-8591-692D-3A49-9D45E2B7A3A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BB16E40-A5F8-24E5-F28D-F16024A37A5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A232989-D8B0-8081-8FDD-7FBA346EE18E}"/>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C3BBA0D7-E247-8830-0F1F-7F913416EA5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B9FAE85-F783-6F9B-F768-E29DD8A3992E}"/>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315056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0A40AEB-7E88-A33C-DCC8-F5B03E83003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34904FA5-47C2-316C-2505-426D5BC4AA9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0832210-45AB-F3A4-2335-D6AB02942223}"/>
              </a:ext>
            </a:extLst>
          </p:cNvPr>
          <p:cNvSpPr>
            <a:spLocks noGrp="1"/>
          </p:cNvSpPr>
          <p:nvPr>
            <p:ph type="dt" sz="half" idx="10"/>
          </p:nvPr>
        </p:nvSpPr>
        <p:spPr/>
        <p:txBody>
          <a:body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D85E2C24-A537-536E-38BF-D47C270B5FA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E0F4F43-97F9-9CC0-E58D-561742789EEC}"/>
              </a:ext>
            </a:extLst>
          </p:cNvPr>
          <p:cNvSpPr>
            <a:spLocks noGrp="1"/>
          </p:cNvSpPr>
          <p:nvPr>
            <p:ph type="sldNum" sz="quarter" idx="12"/>
          </p:nvPr>
        </p:nvSpPr>
        <p:spPr/>
        <p:txBody>
          <a:bodyPr/>
          <a:lstStyle/>
          <a:p>
            <a:fld id="{AD245816-BCE3-4843-A187-252A68CCBBF4}" type="slidenum">
              <a:rPr lang="en-US" smtClean="0"/>
              <a:t>‹Nº›</a:t>
            </a:fld>
            <a:endParaRPr lang="en-US"/>
          </a:p>
        </p:txBody>
      </p:sp>
    </p:spTree>
    <p:extLst>
      <p:ext uri="{BB962C8B-B14F-4D97-AF65-F5344CB8AC3E}">
        <p14:creationId xmlns:p14="http://schemas.microsoft.com/office/powerpoint/2010/main" val="2685294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D27553B-C544-35DC-89BC-4FA7225B49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8D105C2-8874-DF2F-06D7-0EB2DDBC49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36FF00F-8B4B-6898-457D-764568B71E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446318-1955-7F4C-9DC7-18421E52A523}" type="datetimeFigureOut">
              <a:rPr lang="en-US" smtClean="0"/>
              <a:t>11/15/2024</a:t>
            </a:fld>
            <a:endParaRPr lang="en-US"/>
          </a:p>
        </p:txBody>
      </p:sp>
      <p:sp>
        <p:nvSpPr>
          <p:cNvPr id="5" name="Marcador de pie de página 4">
            <a:extLst>
              <a:ext uri="{FF2B5EF4-FFF2-40B4-BE49-F238E27FC236}">
                <a16:creationId xmlns:a16="http://schemas.microsoft.com/office/drawing/2014/main" id="{36544B12-5494-0E89-0BDC-EB3F04E7CC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2F22D972-9C81-FB5F-47FC-0DCD8D5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245816-BCE3-4843-A187-252A68CCBBF4}" type="slidenum">
              <a:rPr lang="en-US" smtClean="0"/>
              <a:t>‹Nº›</a:t>
            </a:fld>
            <a:endParaRPr lang="en-US"/>
          </a:p>
        </p:txBody>
      </p:sp>
    </p:spTree>
    <p:extLst>
      <p:ext uri="{BB962C8B-B14F-4D97-AF65-F5344CB8AC3E}">
        <p14:creationId xmlns:p14="http://schemas.microsoft.com/office/powerpoint/2010/main" val="1198415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mailto:david.molina@bakermckenzie.com"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mailto:david.molina@bakermckenzie.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mailto:david.Molina@bakermckenzie.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2D7F20-9008-E375-ECB3-C1E2A114C234}"/>
              </a:ext>
            </a:extLst>
          </p:cNvPr>
          <p:cNvPicPr>
            <a:picLocks noChangeAspect="1"/>
          </p:cNvPicPr>
          <p:nvPr/>
        </p:nvPicPr>
        <p:blipFill>
          <a:blip r:embed="rId2"/>
          <a:srcRect l="17205" t="8531" b="8531"/>
          <a:stretch/>
        </p:blipFill>
        <p:spPr>
          <a:xfrm>
            <a:off x="0" y="0"/>
            <a:ext cx="12215758" cy="6858000"/>
          </a:xfrm>
          <a:prstGeom prst="rect">
            <a:avLst/>
          </a:prstGeom>
        </p:spPr>
      </p:pic>
      <p:pic>
        <p:nvPicPr>
          <p:cNvPr id="7" name="Imagen 6">
            <a:extLst>
              <a:ext uri="{FF2B5EF4-FFF2-40B4-BE49-F238E27FC236}">
                <a16:creationId xmlns:a16="http://schemas.microsoft.com/office/drawing/2014/main" id="{D46EE34A-57CB-BDC9-BB01-48583E542F34}"/>
              </a:ext>
            </a:extLst>
          </p:cNvPr>
          <p:cNvPicPr>
            <a:picLocks noChangeAspect="1"/>
          </p:cNvPicPr>
          <p:nvPr/>
        </p:nvPicPr>
        <p:blipFill>
          <a:blip r:embed="rId3"/>
          <a:stretch>
            <a:fillRect/>
          </a:stretch>
        </p:blipFill>
        <p:spPr>
          <a:xfrm>
            <a:off x="774590" y="-964690"/>
            <a:ext cx="1619930" cy="3434960"/>
          </a:xfrm>
          <a:prstGeom prst="rect">
            <a:avLst/>
          </a:prstGeom>
        </p:spPr>
      </p:pic>
      <p:sp>
        <p:nvSpPr>
          <p:cNvPr id="2" name="Title 3">
            <a:extLst>
              <a:ext uri="{FF2B5EF4-FFF2-40B4-BE49-F238E27FC236}">
                <a16:creationId xmlns:a16="http://schemas.microsoft.com/office/drawing/2014/main" id="{458F7F26-146A-D151-3390-FAA7A2B62CD8}"/>
              </a:ext>
            </a:extLst>
          </p:cNvPr>
          <p:cNvSpPr txBox="1">
            <a:spLocks/>
          </p:cNvSpPr>
          <p:nvPr/>
        </p:nvSpPr>
        <p:spPr bwMode="gray">
          <a:xfrm>
            <a:off x="1563215" y="5153533"/>
            <a:ext cx="8104261" cy="553783"/>
          </a:xfrm>
          <a:prstGeom prst="rect">
            <a:avLst/>
          </a:prstGeom>
        </p:spPr>
        <p:txBody>
          <a:bodyPr vert="horz" lIns="0" tIns="0" rIns="0" bIns="0" rtlCol="0" anchor="b" anchorCtr="0">
            <a:noAutofit/>
          </a:bodyPr>
          <a:lstStyle>
            <a:lvl1pPr algn="l" defTabSz="914400" rtl="0" eaLnBrk="1" latinLnBrk="0" hangingPunct="1">
              <a:lnSpc>
                <a:spcPct val="90000"/>
              </a:lnSpc>
              <a:spcBef>
                <a:spcPts val="0"/>
              </a:spcBef>
              <a:spcAft>
                <a:spcPts val="0"/>
              </a:spcAft>
              <a:buNone/>
              <a:defRPr sz="3800" b="1" kern="1200" spc="-100" baseline="0">
                <a:solidFill>
                  <a:schemeClr val="bg1"/>
                </a:solidFill>
                <a:latin typeface="Arial" panose="020B0604020202020204" pitchFamily="34" charset="0"/>
                <a:ea typeface="+mj-ea"/>
                <a:cs typeface="Arial" panose="020B0604020202020204" pitchFamily="34" charset="0"/>
              </a:defRPr>
            </a:lvl1pPr>
          </a:lstStyle>
          <a:p>
            <a:r>
              <a:rPr lang="es-ES" sz="2000" b="0" dirty="0"/>
              <a:t>David Molina </a:t>
            </a:r>
          </a:p>
          <a:p>
            <a:r>
              <a:rPr lang="es-ES" sz="2000" b="0" dirty="0"/>
              <a:t>Baker McKenzie Barcelona</a:t>
            </a:r>
          </a:p>
          <a:p>
            <a:r>
              <a:rPr lang="es-ES" sz="2000" b="0" dirty="0"/>
              <a:t>+ 34 685 181 427</a:t>
            </a:r>
          </a:p>
          <a:p>
            <a:r>
              <a:rPr lang="es-ES" sz="2000" b="0" dirty="0"/>
              <a:t>david.molina@bakermckenzie.com </a:t>
            </a:r>
          </a:p>
          <a:p>
            <a:endParaRPr lang="es-ES" sz="2000" b="0" dirty="0"/>
          </a:p>
        </p:txBody>
      </p:sp>
      <p:sp>
        <p:nvSpPr>
          <p:cNvPr id="3" name="Title 3">
            <a:extLst>
              <a:ext uri="{FF2B5EF4-FFF2-40B4-BE49-F238E27FC236}">
                <a16:creationId xmlns:a16="http://schemas.microsoft.com/office/drawing/2014/main" id="{59519DD7-0422-5D71-DA57-FD71445DA7B8}"/>
              </a:ext>
            </a:extLst>
          </p:cNvPr>
          <p:cNvSpPr txBox="1">
            <a:spLocks/>
          </p:cNvSpPr>
          <p:nvPr/>
        </p:nvSpPr>
        <p:spPr bwMode="gray">
          <a:xfrm>
            <a:off x="1584555" y="3163592"/>
            <a:ext cx="9681512" cy="839257"/>
          </a:xfrm>
          <a:prstGeom prst="rect">
            <a:avLst/>
          </a:prstGeom>
        </p:spPr>
        <p:txBody>
          <a:bodyPr vert="horz" lIns="0" tIns="0" rIns="0" bIns="0" rtlCol="0" anchor="b" anchorCtr="0">
            <a:noAutofit/>
          </a:bodyPr>
          <a:lstStyle>
            <a:lvl1pPr algn="l" defTabSz="914400" rtl="0" eaLnBrk="1" latinLnBrk="0" hangingPunct="1">
              <a:lnSpc>
                <a:spcPct val="90000"/>
              </a:lnSpc>
              <a:spcBef>
                <a:spcPts val="0"/>
              </a:spcBef>
              <a:spcAft>
                <a:spcPts val="0"/>
              </a:spcAft>
              <a:buNone/>
              <a:defRPr sz="3800" b="1" kern="1200" spc="-100" baseline="0">
                <a:solidFill>
                  <a:schemeClr val="bg1"/>
                </a:solidFill>
                <a:latin typeface="Arial" panose="020B0604020202020204" pitchFamily="34" charset="0"/>
                <a:ea typeface="+mj-ea"/>
                <a:cs typeface="Arial" panose="020B0604020202020204" pitchFamily="34" charset="0"/>
              </a:defRPr>
            </a:lvl1pPr>
          </a:lstStyle>
          <a:p>
            <a:r>
              <a:rPr lang="es-ES" sz="2800" b="0" dirty="0"/>
              <a:t>La Directiva </a:t>
            </a:r>
            <a:r>
              <a:rPr lang="es-ES" sz="2800" b="0" dirty="0" err="1"/>
              <a:t>NIS</a:t>
            </a:r>
            <a:r>
              <a:rPr lang="es-ES" sz="2800" b="0" dirty="0"/>
              <a:t> 2 en el sector Farmacéutico </a:t>
            </a:r>
          </a:p>
        </p:txBody>
      </p:sp>
    </p:spTree>
    <p:extLst>
      <p:ext uri="{BB962C8B-B14F-4D97-AF65-F5344CB8AC3E}">
        <p14:creationId xmlns:p14="http://schemas.microsoft.com/office/powerpoint/2010/main" val="3505418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7D17F55-2C72-7C87-7236-AD4482598D94}"/>
              </a:ext>
            </a:extLst>
          </p:cNvPr>
          <p:cNvSpPr/>
          <p:nvPr/>
        </p:nvSpPr>
        <p:spPr>
          <a:xfrm>
            <a:off x="0" y="457774"/>
            <a:ext cx="2021462" cy="6414448"/>
          </a:xfrm>
          <a:prstGeom prst="rect">
            <a:avLst/>
          </a:prstGeom>
          <a:solidFill>
            <a:srgbClr val="0FA7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ángulo 24">
            <a:extLst>
              <a:ext uri="{FF2B5EF4-FFF2-40B4-BE49-F238E27FC236}">
                <a16:creationId xmlns:a16="http://schemas.microsoft.com/office/drawing/2014/main" id="{6AA91CE1-F061-1974-2A83-1D6F6E4B8066}"/>
              </a:ext>
            </a:extLst>
          </p:cNvPr>
          <p:cNvSpPr/>
          <p:nvPr/>
        </p:nvSpPr>
        <p:spPr>
          <a:xfrm>
            <a:off x="0" y="-1"/>
            <a:ext cx="12192000" cy="898955"/>
          </a:xfrm>
          <a:prstGeom prst="rect">
            <a:avLst/>
          </a:prstGeom>
          <a:solidFill>
            <a:srgbClr val="3460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Rectangle 112">
            <a:extLst>
              <a:ext uri="{FF2B5EF4-FFF2-40B4-BE49-F238E27FC236}">
                <a16:creationId xmlns:a16="http://schemas.microsoft.com/office/drawing/2014/main" id="{D79ED1F6-8C4A-80E6-C43B-CC5BFA4500EF}"/>
              </a:ext>
            </a:extLst>
          </p:cNvPr>
          <p:cNvSpPr/>
          <p:nvPr/>
        </p:nvSpPr>
        <p:spPr>
          <a:xfrm>
            <a:off x="2505107" y="3207839"/>
            <a:ext cx="8621929" cy="2954655"/>
          </a:xfrm>
          <a:prstGeom prst="rect">
            <a:avLst/>
          </a:prstGeom>
        </p:spPr>
        <p:txBody>
          <a:bodyPr wrap="square" lIns="0" tIns="0" rIns="0" bIns="0">
            <a:spAutoFit/>
          </a:bodyPr>
          <a:lstStyle/>
          <a:p>
            <a:pPr algn="just"/>
            <a:r>
              <a:rPr lang="es-ES" sz="1400" dirty="0">
                <a:latin typeface="Arial" panose="020B0604020202020204" pitchFamily="34" charset="0"/>
                <a:cs typeface="Arial" panose="020B0604020202020204" pitchFamily="34" charset="0"/>
              </a:rPr>
              <a:t>David Molina Moya es </a:t>
            </a:r>
            <a:r>
              <a:rPr lang="es-ES" sz="1400" dirty="0" err="1">
                <a:latin typeface="Arial" panose="020B0604020202020204" pitchFamily="34" charset="0"/>
                <a:cs typeface="Arial" panose="020B0604020202020204" pitchFamily="34" charset="0"/>
              </a:rPr>
              <a:t>Team</a:t>
            </a:r>
            <a:r>
              <a:rPr lang="es-ES" sz="1400" dirty="0">
                <a:latin typeface="Arial" panose="020B0604020202020204" pitchFamily="34" charset="0"/>
                <a:cs typeface="Arial" panose="020B0604020202020204" pitchFamily="34" charset="0"/>
              </a:rPr>
              <a:t> Leader y Responsable del Servicio de Protección de Datos y Derecho Digital en la oficina de Barcelona de Baker McKenzie. </a:t>
            </a:r>
          </a:p>
          <a:p>
            <a:pPr algn="just"/>
            <a:r>
              <a:rPr lang="es-ES" sz="1400" dirty="0">
                <a:latin typeface="Arial" panose="020B0604020202020204" pitchFamily="34" charset="0"/>
                <a:cs typeface="Arial" panose="020B0604020202020204" pitchFamily="34" charset="0"/>
              </a:rPr>
              <a:t>Durante más de 11 años, David ha prestado asesoramiento jurídico en todo tipo de proyectos digitales para todo tipo de sectores, centrándose especialmente en aspectos de protección de datos personales, contratación tecnológica, ciberseguridad derechos de autor, protección jurídica del software y comercio electrónico. Participa habitualmente en conferencias especializadas y publica tanto en medios generalistas (como </a:t>
            </a:r>
            <a:r>
              <a:rPr lang="es-ES" sz="1400" dirty="0" err="1">
                <a:latin typeface="Arial" panose="020B0604020202020204" pitchFamily="34" charset="0"/>
                <a:cs typeface="Arial" panose="020B0604020202020204" pitchFamily="34" charset="0"/>
              </a:rPr>
              <a:t>p.e</a:t>
            </a:r>
            <a:r>
              <a:rPr lang="es-ES" sz="1400" dirty="0">
                <a:latin typeface="Arial" panose="020B0604020202020204" pitchFamily="34" charset="0"/>
                <a:cs typeface="Arial" panose="020B0604020202020204" pitchFamily="34" charset="0"/>
              </a:rPr>
              <a:t>. Expansión) como especializados.</a:t>
            </a:r>
          </a:p>
          <a:p>
            <a:pPr algn="just"/>
            <a:r>
              <a:rPr lang="es-ES" sz="1400" dirty="0">
                <a:latin typeface="Arial" panose="020B0604020202020204" pitchFamily="34" charset="0"/>
                <a:cs typeface="Arial" panose="020B0604020202020204" pitchFamily="34" charset="0"/>
              </a:rPr>
              <a:t>Está certificado por la British </a:t>
            </a:r>
            <a:r>
              <a:rPr lang="es-ES" sz="1400" dirty="0" err="1">
                <a:latin typeface="Arial" panose="020B0604020202020204" pitchFamily="34" charset="0"/>
                <a:cs typeface="Arial" panose="020B0604020202020204" pitchFamily="34" charset="0"/>
              </a:rPr>
              <a:t>Standards</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Institution</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BSI</a:t>
            </a:r>
            <a:r>
              <a:rPr lang="es-ES" sz="1400" dirty="0">
                <a:latin typeface="Arial" panose="020B0604020202020204" pitchFamily="34" charset="0"/>
                <a:cs typeface="Arial" panose="020B0604020202020204" pitchFamily="34" charset="0"/>
              </a:rPr>
              <a:t>) en ISO 27001 (medios de seguridad de la información desde un punto de vista técnico) y en ISO 27701 (medidas de gestión, seguridad y legales relacionadas con el cumplimiento de la normativa de privacidad de la información).</a:t>
            </a:r>
          </a:p>
          <a:p>
            <a:pPr algn="just"/>
            <a:r>
              <a:rPr lang="es-ES" sz="1400" dirty="0">
                <a:latin typeface="Arial" panose="020B0604020202020204" pitchFamily="34" charset="0"/>
                <a:cs typeface="Arial" panose="020B0604020202020204" pitchFamily="34" charset="0"/>
              </a:rPr>
              <a:t>Antes de dedicarse a la abogacía, fue profesor universitario a tiempo completo en la Universidad Pompeu Fabra (</a:t>
            </a:r>
            <a:r>
              <a:rPr lang="es-ES" sz="1400" dirty="0" err="1">
                <a:latin typeface="Arial" panose="020B0604020202020204" pitchFamily="34" charset="0"/>
                <a:cs typeface="Arial" panose="020B0604020202020204" pitchFamily="34" charset="0"/>
              </a:rPr>
              <a:t>UPF</a:t>
            </a:r>
            <a:r>
              <a:rPr lang="es-ES" sz="1400" dirty="0">
                <a:latin typeface="Arial" panose="020B0604020202020204" pitchFamily="34" charset="0"/>
                <a:cs typeface="Arial" panose="020B0604020202020204" pitchFamily="34" charset="0"/>
              </a:rPr>
              <a:t>) con sólo 23 años de edad. El cuso 2012-2013, gracias a una “beca al talento”, estudió el máster de especialización en Derecho Digital en </a:t>
            </a:r>
            <a:r>
              <a:rPr lang="es-ES" sz="1400" dirty="0" err="1">
                <a:latin typeface="Arial" panose="020B0604020202020204" pitchFamily="34" charset="0"/>
                <a:cs typeface="Arial" panose="020B0604020202020204" pitchFamily="34" charset="0"/>
              </a:rPr>
              <a:t>ESADE</a:t>
            </a:r>
            <a:r>
              <a:rPr lang="es-ES" sz="1400" dirty="0">
                <a:latin typeface="Arial" panose="020B0604020202020204" pitchFamily="34" charset="0"/>
                <a:cs typeface="Arial" panose="020B0604020202020204" pitchFamily="34" charset="0"/>
              </a:rPr>
              <a:t>.</a:t>
            </a:r>
          </a:p>
          <a:p>
            <a:endParaRPr lang="en-US" sz="1000" baseline="0" dirty="0">
              <a:solidFill>
                <a:srgbClr val="141022"/>
              </a:solidFill>
              <a:latin typeface="Gotham Book" pitchFamily="2" charset="0"/>
              <a:ea typeface="Mermaid" pitchFamily="2" charset="77"/>
              <a:cs typeface="AngsanaUPC" panose="02020603050405020304" pitchFamily="18" charset="-34"/>
            </a:endParaRPr>
          </a:p>
        </p:txBody>
      </p:sp>
      <p:pic>
        <p:nvPicPr>
          <p:cNvPr id="6" name="Picture 5">
            <a:extLst>
              <a:ext uri="{FF2B5EF4-FFF2-40B4-BE49-F238E27FC236}">
                <a16:creationId xmlns:a16="http://schemas.microsoft.com/office/drawing/2014/main" id="{5F1A7A2B-6284-37C9-CF5E-456C25748777}"/>
              </a:ext>
            </a:extLst>
          </p:cNvPr>
          <p:cNvPicPr>
            <a:picLocks noGrp="1" noChangeAspect="1"/>
          </p:cNvPicPr>
          <p:nvPr/>
        </p:nvPicPr>
        <p:blipFill>
          <a:blip r:embed="rId3" cstate="print">
            <a:extLst>
              <a:ext uri="{28A0092B-C50C-407E-A947-70E740481C1C}">
                <a14:useLocalDpi xmlns:a14="http://schemas.microsoft.com/office/drawing/2010/main" val="0"/>
              </a:ext>
            </a:extLst>
          </a:blip>
          <a:srcRect l="10759" r="10759"/>
          <a:stretch>
            <a:fillRect/>
          </a:stretch>
        </p:blipFill>
        <p:spPr bwMode="gray">
          <a:xfrm>
            <a:off x="1537818" y="1633247"/>
            <a:ext cx="967289" cy="1205330"/>
          </a:xfrm>
          <a:prstGeom prst="rect">
            <a:avLst/>
          </a:prstGeom>
          <a:solidFill>
            <a:srgbClr val="F1F2F2"/>
          </a:solidFill>
        </p:spPr>
      </p:pic>
      <p:sp>
        <p:nvSpPr>
          <p:cNvPr id="8" name="Text Placeholder 3">
            <a:extLst>
              <a:ext uri="{FF2B5EF4-FFF2-40B4-BE49-F238E27FC236}">
                <a16:creationId xmlns:a16="http://schemas.microsoft.com/office/drawing/2014/main" id="{FD2024F0-0B66-99B3-A3B3-433A450D9B8F}"/>
              </a:ext>
            </a:extLst>
          </p:cNvPr>
          <p:cNvSpPr txBox="1">
            <a:spLocks/>
          </p:cNvSpPr>
          <p:nvPr/>
        </p:nvSpPr>
        <p:spPr>
          <a:xfrm>
            <a:off x="2843870" y="1828817"/>
            <a:ext cx="2697614" cy="637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s-ES" sz="1100" b="1" dirty="0">
                <a:latin typeface="Arial" panose="020B0604020202020204" pitchFamily="34" charset="0"/>
                <a:cs typeface="Arial" panose="020B0604020202020204" pitchFamily="34" charset="0"/>
              </a:rPr>
              <a:t>David Molina</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Baker McKenzie	</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Abogado Derecho Digital</a:t>
            </a:r>
          </a:p>
          <a:p>
            <a:pPr marL="0" indent="0">
              <a:lnSpc>
                <a:spcPct val="100000"/>
              </a:lnSpc>
              <a:spcBef>
                <a:spcPts val="0"/>
              </a:spcBef>
              <a:buNone/>
            </a:pPr>
            <a:r>
              <a:rPr lang="es-ES" sz="1100" dirty="0" err="1">
                <a:latin typeface="Arial" panose="020B0604020202020204" pitchFamily="34" charset="0"/>
                <a:cs typeface="Arial" panose="020B0604020202020204" pitchFamily="34" charset="0"/>
              </a:rPr>
              <a:t>Team</a:t>
            </a:r>
            <a:r>
              <a:rPr lang="es-ES" sz="1100" dirty="0">
                <a:latin typeface="Arial" panose="020B0604020202020204" pitchFamily="34" charset="0"/>
                <a:cs typeface="Arial" panose="020B0604020202020204" pitchFamily="34" charset="0"/>
              </a:rPr>
              <a:t> Leader</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+ 34 685 181 427</a:t>
            </a:r>
          </a:p>
          <a:p>
            <a:pPr marL="0" indent="0">
              <a:lnSpc>
                <a:spcPct val="100000"/>
              </a:lnSpc>
              <a:spcBef>
                <a:spcPts val="0"/>
              </a:spcBef>
              <a:buNone/>
            </a:pPr>
            <a:r>
              <a:rPr lang="es-ES" sz="1100" dirty="0">
                <a:latin typeface="Arial" panose="020B0604020202020204" pitchFamily="34" charset="0"/>
                <a:cs typeface="Arial" panose="020B0604020202020204" pitchFamily="34" charset="0"/>
                <a:hlinkClick r:id="rId4"/>
              </a:rPr>
              <a:t>david.molina@bakermckenzie.com</a:t>
            </a:r>
            <a:r>
              <a:rPr lang="es-ES" sz="1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98178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52403"/>
            <a:ext cx="9076203" cy="861774"/>
          </a:xfrm>
          <a:prstGeom prst="rect">
            <a:avLst/>
          </a:prstGeom>
        </p:spPr>
        <p:txBody>
          <a:bodyPr wrap="none" lIns="0" tIns="0" rIns="0" bIns="0">
            <a:spAutoFit/>
          </a:bodyPr>
          <a:lstStyle/>
          <a:p>
            <a:pPr marL="0"/>
            <a:r>
              <a:rPr lang="en-US" sz="2800" dirty="0">
                <a:solidFill>
                  <a:schemeClr val="bg1"/>
                </a:solidFill>
                <a:latin typeface="Arial" panose="020B0604020202020204" pitchFamily="34" charset="0"/>
                <a:ea typeface="Mermaid" pitchFamily="2" charset="77"/>
                <a:cs typeface="Arial" panose="020B0604020202020204" pitchFamily="34" charset="0"/>
              </a:rPr>
              <a:t>¿</a:t>
            </a:r>
            <a:r>
              <a:rPr lang="en-US" sz="2800" dirty="0" err="1">
                <a:solidFill>
                  <a:schemeClr val="bg1"/>
                </a:solidFill>
                <a:latin typeface="Arial" panose="020B0604020202020204" pitchFamily="34" charset="0"/>
                <a:ea typeface="Mermaid" pitchFamily="2" charset="77"/>
                <a:cs typeface="Arial" panose="020B0604020202020204" pitchFamily="34" charset="0"/>
              </a:rPr>
              <a:t>Qué</a:t>
            </a:r>
            <a:r>
              <a:rPr lang="en-US" sz="2800" dirty="0">
                <a:solidFill>
                  <a:schemeClr val="bg1"/>
                </a:solidFill>
                <a:latin typeface="Arial" panose="020B0604020202020204" pitchFamily="34" charset="0"/>
                <a:ea typeface="Mermaid" pitchFamily="2" charset="77"/>
                <a:cs typeface="Arial" panose="020B0604020202020204" pitchFamily="34" charset="0"/>
              </a:rPr>
              <a:t> </a:t>
            </a:r>
            <a:r>
              <a:rPr lang="en-US" sz="2800" dirty="0" err="1">
                <a:solidFill>
                  <a:schemeClr val="bg1"/>
                </a:solidFill>
                <a:latin typeface="Arial" panose="020B0604020202020204" pitchFamily="34" charset="0"/>
                <a:ea typeface="Mermaid" pitchFamily="2" charset="77"/>
                <a:cs typeface="Arial" panose="020B0604020202020204" pitchFamily="34" charset="0"/>
              </a:rPr>
              <a:t>hace</a:t>
            </a:r>
            <a:r>
              <a:rPr lang="en-US" sz="2800" dirty="0">
                <a:solidFill>
                  <a:schemeClr val="bg1"/>
                </a:solidFill>
                <a:latin typeface="Arial" panose="020B0604020202020204" pitchFamily="34" charset="0"/>
                <a:ea typeface="Mermaid" pitchFamily="2" charset="77"/>
                <a:cs typeface="Arial" panose="020B0604020202020204" pitchFamily="34" charset="0"/>
              </a:rPr>
              <a:t> especial al sector </a:t>
            </a:r>
            <a:r>
              <a:rPr lang="en-US" sz="2800" dirty="0" err="1">
                <a:solidFill>
                  <a:schemeClr val="bg1"/>
                </a:solidFill>
                <a:latin typeface="Arial" panose="020B0604020202020204" pitchFamily="34" charset="0"/>
                <a:ea typeface="Mermaid" pitchFamily="2" charset="77"/>
                <a:cs typeface="Arial" panose="020B0604020202020204" pitchFamily="34" charset="0"/>
              </a:rPr>
              <a:t>farmacéutico</a:t>
            </a:r>
            <a:r>
              <a:rPr lang="en-US" sz="2800" dirty="0">
                <a:solidFill>
                  <a:schemeClr val="bg1"/>
                </a:solidFill>
                <a:latin typeface="Arial" panose="020B0604020202020204" pitchFamily="34" charset="0"/>
                <a:ea typeface="Mermaid" pitchFamily="2" charset="77"/>
                <a:cs typeface="Arial" panose="020B0604020202020204" pitchFamily="34" charset="0"/>
              </a:rPr>
              <a:t> </a:t>
            </a:r>
            <a:r>
              <a:rPr lang="en-US" sz="2800" dirty="0" err="1">
                <a:solidFill>
                  <a:schemeClr val="bg1"/>
                </a:solidFill>
                <a:latin typeface="Arial" panose="020B0604020202020204" pitchFamily="34" charset="0"/>
                <a:ea typeface="Mermaid" pitchFamily="2" charset="77"/>
                <a:cs typeface="Arial" panose="020B0604020202020204" pitchFamily="34" charset="0"/>
              </a:rPr>
              <a:t>respecto</a:t>
            </a:r>
            <a:r>
              <a:rPr lang="en-US" sz="2800" dirty="0">
                <a:solidFill>
                  <a:schemeClr val="bg1"/>
                </a:solidFill>
                <a:latin typeface="Arial" panose="020B0604020202020204" pitchFamily="34" charset="0"/>
                <a:ea typeface="Mermaid" pitchFamily="2" charset="77"/>
                <a:cs typeface="Arial" panose="020B0604020202020204" pitchFamily="34" charset="0"/>
              </a:rPr>
              <a:t> a la </a:t>
            </a:r>
          </a:p>
          <a:p>
            <a:pPr marL="0"/>
            <a:r>
              <a:rPr lang="en-US" sz="2800" dirty="0" err="1">
                <a:solidFill>
                  <a:schemeClr val="bg1"/>
                </a:solidFill>
                <a:latin typeface="Arial" panose="020B0604020202020204" pitchFamily="34" charset="0"/>
                <a:ea typeface="Mermaid" pitchFamily="2" charset="77"/>
                <a:cs typeface="Arial" panose="020B0604020202020204" pitchFamily="34" charset="0"/>
              </a:rPr>
              <a:t>Ciberseguridad</a:t>
            </a:r>
            <a:r>
              <a:rPr lang="en-US" sz="2800" dirty="0">
                <a:solidFill>
                  <a:schemeClr val="bg1"/>
                </a:solidFill>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aphicFrame>
        <p:nvGraphicFramePr>
          <p:cNvPr id="2" name="Diagram 1">
            <a:extLst>
              <a:ext uri="{FF2B5EF4-FFF2-40B4-BE49-F238E27FC236}">
                <a16:creationId xmlns:a16="http://schemas.microsoft.com/office/drawing/2014/main" id="{27B30726-18A4-6BB8-AF5B-67D2792500F1}"/>
              </a:ext>
            </a:extLst>
          </p:cNvPr>
          <p:cNvGraphicFramePr/>
          <p:nvPr>
            <p:extLst>
              <p:ext uri="{D42A27DB-BD31-4B8C-83A1-F6EECF244321}">
                <p14:modId xmlns:p14="http://schemas.microsoft.com/office/powerpoint/2010/main" val="607193056"/>
              </p:ext>
            </p:extLst>
          </p:nvPr>
        </p:nvGraphicFramePr>
        <p:xfrm>
          <a:off x="2799184" y="1364665"/>
          <a:ext cx="6593632" cy="430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333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62811"/>
            <a:ext cx="9879308"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Confl</a:t>
            </a:r>
            <a:r>
              <a:rPr lang="en-US" sz="2800" dirty="0" err="1">
                <a:solidFill>
                  <a:prstClr val="white"/>
                </a:solidFill>
                <a:latin typeface="Arial" panose="020B0604020202020204" pitchFamily="34" charset="0"/>
                <a:ea typeface="Mermaid" pitchFamily="2" charset="77"/>
                <a:cs typeface="Arial" panose="020B0604020202020204" pitchFamily="34" charset="0"/>
              </a:rPr>
              <a:t>uencia</a:t>
            </a:r>
            <a:r>
              <a:rPr lang="en-US" sz="2800" dirty="0">
                <a:solidFill>
                  <a:prstClr val="white"/>
                </a:solidFill>
                <a:latin typeface="Arial" panose="020B0604020202020204" pitchFamily="34" charset="0"/>
                <a:ea typeface="Mermaid" pitchFamily="2" charset="77"/>
                <a:cs typeface="Arial" panose="020B0604020202020204" pitchFamily="34" charset="0"/>
              </a:rPr>
              <a:t> legal: normative </a:t>
            </a:r>
            <a:r>
              <a:rPr lang="en-US" sz="2800" dirty="0" err="1">
                <a:solidFill>
                  <a:prstClr val="white"/>
                </a:solidFill>
                <a:latin typeface="Arial" panose="020B0604020202020204" pitchFamily="34" charset="0"/>
                <a:ea typeface="Mermaid" pitchFamily="2" charset="77"/>
                <a:cs typeface="Arial" panose="020B0604020202020204" pitchFamily="34" charset="0"/>
              </a:rPr>
              <a:t>nueva</a:t>
            </a:r>
            <a:r>
              <a:rPr lang="en-US" sz="2800" dirty="0">
                <a:solidFill>
                  <a:prstClr val="white"/>
                </a:solidFill>
                <a:latin typeface="Arial" panose="020B0604020202020204" pitchFamily="34" charset="0"/>
                <a:ea typeface="Mermaid" pitchFamily="2" charset="77"/>
                <a:cs typeface="Arial" panose="020B0604020202020204" pitchFamily="34" charset="0"/>
              </a:rPr>
              <a:t> y </a:t>
            </a:r>
            <a:r>
              <a:rPr lang="en-US" sz="2800" dirty="0" err="1">
                <a:solidFill>
                  <a:prstClr val="white"/>
                </a:solidFill>
                <a:latin typeface="Arial" panose="020B0604020202020204" pitchFamily="34" charset="0"/>
                <a:ea typeface="Mermaid" pitchFamily="2" charset="77"/>
                <a:cs typeface="Arial" panose="020B0604020202020204" pitchFamily="34" charset="0"/>
              </a:rPr>
              <a:t>clásica</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por</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ejemplo</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en</a:t>
            </a:r>
            <a:r>
              <a:rPr lang="en-US" sz="2800" dirty="0">
                <a:solidFill>
                  <a:prstClr val="white"/>
                </a:solidFill>
                <a:latin typeface="Arial" panose="020B0604020202020204" pitchFamily="34" charset="0"/>
                <a:ea typeface="Mermaid" pitchFamily="2" charset="77"/>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prstClr val="white"/>
                </a:solidFill>
                <a:latin typeface="Arial" panose="020B0604020202020204" pitchFamily="34" charset="0"/>
                <a:ea typeface="Mermaid" pitchFamily="2" charset="77"/>
                <a:cs typeface="Arial" panose="020B0604020202020204" pitchFamily="34" charset="0"/>
              </a:rPr>
              <a:t>Producto</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Sanitario</a:t>
            </a:r>
            <a:r>
              <a:rPr lang="en-US" sz="2800" dirty="0">
                <a:solidFill>
                  <a:prstClr val="white"/>
                </a:solidFill>
                <a:latin typeface="Arial" panose="020B0604020202020204" pitchFamily="34" charset="0"/>
                <a:ea typeface="Mermaid" pitchFamily="2" charset="77"/>
                <a:cs typeface="Arial" panose="020B0604020202020204" pitchFamily="34" charset="0"/>
              </a:rPr>
              <a:t> Digital</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Hexagon 2">
            <a:extLst>
              <a:ext uri="{FF2B5EF4-FFF2-40B4-BE49-F238E27FC236}">
                <a16:creationId xmlns:a16="http://schemas.microsoft.com/office/drawing/2014/main" id="{C0FD5C30-79A3-723F-C94F-FCECBD300F2E}"/>
              </a:ext>
            </a:extLst>
          </p:cNvPr>
          <p:cNvSpPr/>
          <p:nvPr/>
        </p:nvSpPr>
        <p:spPr>
          <a:xfrm>
            <a:off x="4037222" y="2674787"/>
            <a:ext cx="1369708" cy="1144095"/>
          </a:xfrm>
          <a:prstGeom prst="hexagon">
            <a:avLst/>
          </a:pr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err="1">
                <a:solidFill>
                  <a:schemeClr val="bg1"/>
                </a:solidFill>
                <a:latin typeface="Arial" panose="020B0604020202020204" pitchFamily="34" charset="0"/>
                <a:cs typeface="Arial" panose="020B0604020202020204" pitchFamily="34" charset="0"/>
              </a:rPr>
              <a:t>Regulatorio</a:t>
            </a:r>
            <a:r>
              <a:rPr lang="en-GB" sz="1200" b="1" dirty="0">
                <a:solidFill>
                  <a:schemeClr val="bg1"/>
                </a:solidFill>
                <a:latin typeface="Arial" panose="020B0604020202020204" pitchFamily="34" charset="0"/>
                <a:cs typeface="Arial" panose="020B0604020202020204" pitchFamily="34" charset="0"/>
              </a:rPr>
              <a:t> Healthcare</a:t>
            </a:r>
          </a:p>
        </p:txBody>
      </p:sp>
      <p:sp>
        <p:nvSpPr>
          <p:cNvPr id="4" name="Hexagon 3">
            <a:extLst>
              <a:ext uri="{FF2B5EF4-FFF2-40B4-BE49-F238E27FC236}">
                <a16:creationId xmlns:a16="http://schemas.microsoft.com/office/drawing/2014/main" id="{6DE8AAAE-8D91-5F75-00A7-786B081DAB95}"/>
              </a:ext>
            </a:extLst>
          </p:cNvPr>
          <p:cNvSpPr/>
          <p:nvPr/>
        </p:nvSpPr>
        <p:spPr>
          <a:xfrm>
            <a:off x="6403044" y="2674787"/>
            <a:ext cx="1327147" cy="1144095"/>
          </a:xfrm>
          <a:prstGeom prst="hexagon">
            <a:avLst/>
          </a:prstGeom>
          <a:solidFill>
            <a:srgbClr val="00B99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NIS 2</a:t>
            </a:r>
          </a:p>
        </p:txBody>
      </p:sp>
      <p:sp>
        <p:nvSpPr>
          <p:cNvPr id="5" name="Hexagon 4">
            <a:extLst>
              <a:ext uri="{FF2B5EF4-FFF2-40B4-BE49-F238E27FC236}">
                <a16:creationId xmlns:a16="http://schemas.microsoft.com/office/drawing/2014/main" id="{D9EA7A9A-B7BA-BCB7-320A-B7FBF4375784}"/>
              </a:ext>
            </a:extLst>
          </p:cNvPr>
          <p:cNvSpPr/>
          <p:nvPr/>
        </p:nvSpPr>
        <p:spPr>
          <a:xfrm>
            <a:off x="4079783" y="3996426"/>
            <a:ext cx="1327147" cy="1144095"/>
          </a:xfrm>
          <a:prstGeom prst="hexagon">
            <a:avLst/>
          </a:prstGeom>
          <a:solidFill>
            <a:srgbClr val="4B821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err="1">
                <a:solidFill>
                  <a:schemeClr val="bg1"/>
                </a:solidFill>
                <a:latin typeface="Arial" panose="020B0604020202020204" pitchFamily="34" charset="0"/>
                <a:cs typeface="Arial" panose="020B0604020202020204" pitchFamily="34" charset="0"/>
              </a:rPr>
              <a:t>RGPD</a:t>
            </a:r>
            <a:endParaRPr lang="en-GB" sz="1200" b="1" dirty="0">
              <a:solidFill>
                <a:schemeClr val="bg1"/>
              </a:solidFill>
              <a:latin typeface="Arial" panose="020B0604020202020204" pitchFamily="34" charset="0"/>
              <a:cs typeface="Arial" panose="020B0604020202020204" pitchFamily="34" charset="0"/>
            </a:endParaRPr>
          </a:p>
        </p:txBody>
      </p:sp>
      <p:sp>
        <p:nvSpPr>
          <p:cNvPr id="6" name="Hexagon 5">
            <a:extLst>
              <a:ext uri="{FF2B5EF4-FFF2-40B4-BE49-F238E27FC236}">
                <a16:creationId xmlns:a16="http://schemas.microsoft.com/office/drawing/2014/main" id="{F7480781-A5D4-CB6F-CABB-C2B374FEF554}"/>
              </a:ext>
            </a:extLst>
          </p:cNvPr>
          <p:cNvSpPr/>
          <p:nvPr/>
        </p:nvSpPr>
        <p:spPr>
          <a:xfrm>
            <a:off x="5206406" y="3311987"/>
            <a:ext cx="1397164" cy="1204455"/>
          </a:xfrm>
          <a:prstGeom prst="hexagon">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tx1"/>
                </a:solidFill>
                <a:latin typeface="Arial" panose="020B0604020202020204" pitchFamily="34" charset="0"/>
                <a:cs typeface="Arial" panose="020B0604020202020204" pitchFamily="34" charset="0"/>
              </a:rPr>
              <a:t>Digital Medical Device</a:t>
            </a:r>
          </a:p>
        </p:txBody>
      </p:sp>
      <p:sp>
        <p:nvSpPr>
          <p:cNvPr id="9" name="Hexagon 8">
            <a:extLst>
              <a:ext uri="{FF2B5EF4-FFF2-40B4-BE49-F238E27FC236}">
                <a16:creationId xmlns:a16="http://schemas.microsoft.com/office/drawing/2014/main" id="{7EB11007-7556-536A-8022-2A90C6E7668A}"/>
              </a:ext>
            </a:extLst>
          </p:cNvPr>
          <p:cNvSpPr/>
          <p:nvPr/>
        </p:nvSpPr>
        <p:spPr>
          <a:xfrm>
            <a:off x="5253077" y="2061938"/>
            <a:ext cx="1356244" cy="1112255"/>
          </a:xfrm>
          <a:prstGeom prst="hexagon">
            <a:avLst/>
          </a:prstGeom>
          <a:solidFill>
            <a:srgbClr val="4B82D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 sz="1333" b="1" dirty="0">
              <a:solidFill>
                <a:schemeClr val="bg1"/>
              </a:solidFill>
            </a:endParaRPr>
          </a:p>
          <a:p>
            <a:pPr algn="ctr"/>
            <a:r>
              <a:rPr lang="es-ES" sz="1200" b="1" dirty="0">
                <a:solidFill>
                  <a:schemeClr val="bg1"/>
                </a:solidFill>
                <a:latin typeface="Arial" panose="020B0604020202020204" pitchFamily="34" charset="0"/>
                <a:cs typeface="Arial" panose="020B0604020202020204" pitchFamily="34" charset="0"/>
              </a:rPr>
              <a:t>IP (copyright, software, </a:t>
            </a:r>
            <a:r>
              <a:rPr lang="es-ES" sz="1200" b="1" dirty="0" err="1">
                <a:solidFill>
                  <a:schemeClr val="bg1"/>
                </a:solidFill>
                <a:latin typeface="Arial" panose="020B0604020202020204" pitchFamily="34" charset="0"/>
                <a:cs typeface="Arial" panose="020B0604020202020204" pitchFamily="34" charset="0"/>
              </a:rPr>
              <a:t>trade</a:t>
            </a:r>
            <a:r>
              <a:rPr lang="es-ES" sz="1200" b="1" dirty="0">
                <a:solidFill>
                  <a:schemeClr val="bg1"/>
                </a:solidFill>
                <a:latin typeface="Arial" panose="020B0604020202020204" pitchFamily="34" charset="0"/>
                <a:cs typeface="Arial" panose="020B0604020202020204" pitchFamily="34" charset="0"/>
              </a:rPr>
              <a:t> </a:t>
            </a:r>
            <a:r>
              <a:rPr lang="es-ES" sz="1200" b="1" dirty="0" err="1">
                <a:solidFill>
                  <a:schemeClr val="bg1"/>
                </a:solidFill>
                <a:latin typeface="Arial" panose="020B0604020202020204" pitchFamily="34" charset="0"/>
                <a:cs typeface="Arial" panose="020B0604020202020204" pitchFamily="34" charset="0"/>
              </a:rPr>
              <a:t>secrets</a:t>
            </a:r>
            <a:r>
              <a:rPr lang="es-ES" sz="1200" b="1" dirty="0">
                <a:solidFill>
                  <a:schemeClr val="bg1"/>
                </a:solidFill>
                <a:latin typeface="Arial" panose="020B0604020202020204" pitchFamily="34" charset="0"/>
                <a:cs typeface="Arial" panose="020B0604020202020204" pitchFamily="34" charset="0"/>
              </a:rPr>
              <a:t>,..)</a:t>
            </a:r>
          </a:p>
          <a:p>
            <a:pPr algn="ctr"/>
            <a:endParaRPr lang="en-GB" sz="1333" b="1" dirty="0">
              <a:solidFill>
                <a:schemeClr val="bg1"/>
              </a:solidFill>
            </a:endParaRPr>
          </a:p>
        </p:txBody>
      </p:sp>
      <p:sp>
        <p:nvSpPr>
          <p:cNvPr id="10" name="Hexagon 9">
            <a:extLst>
              <a:ext uri="{FF2B5EF4-FFF2-40B4-BE49-F238E27FC236}">
                <a16:creationId xmlns:a16="http://schemas.microsoft.com/office/drawing/2014/main" id="{9C5B9838-8D49-6D6D-2669-79247B188BBD}"/>
              </a:ext>
            </a:extLst>
          </p:cNvPr>
          <p:cNvSpPr/>
          <p:nvPr/>
        </p:nvSpPr>
        <p:spPr>
          <a:xfrm>
            <a:off x="5241413" y="4646750"/>
            <a:ext cx="1327147" cy="1144095"/>
          </a:xfrm>
          <a:prstGeom prst="hexagon">
            <a:avLst/>
          </a:pr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Data Act</a:t>
            </a:r>
          </a:p>
        </p:txBody>
      </p:sp>
      <p:sp>
        <p:nvSpPr>
          <p:cNvPr id="11" name="Hexagon 10">
            <a:extLst>
              <a:ext uri="{FF2B5EF4-FFF2-40B4-BE49-F238E27FC236}">
                <a16:creationId xmlns:a16="http://schemas.microsoft.com/office/drawing/2014/main" id="{BAB2C74A-D2B9-C5D3-48AB-BCE62A750FBB}"/>
              </a:ext>
            </a:extLst>
          </p:cNvPr>
          <p:cNvSpPr/>
          <p:nvPr/>
        </p:nvSpPr>
        <p:spPr>
          <a:xfrm>
            <a:off x="6403044" y="3996426"/>
            <a:ext cx="1327147" cy="1144095"/>
          </a:xfrm>
          <a:prstGeom prst="hexagon">
            <a:avLst/>
          </a:prstGeom>
          <a:solidFill>
            <a:srgbClr val="C2C3C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b="1" dirty="0">
              <a:solidFill>
                <a:schemeClr val="bg1"/>
              </a:solidFill>
            </a:endParaRPr>
          </a:p>
        </p:txBody>
      </p:sp>
      <p:sp>
        <p:nvSpPr>
          <p:cNvPr id="13" name="Right Brace 12">
            <a:extLst>
              <a:ext uri="{FF2B5EF4-FFF2-40B4-BE49-F238E27FC236}">
                <a16:creationId xmlns:a16="http://schemas.microsoft.com/office/drawing/2014/main" id="{883E7F14-0301-34D0-B0B4-BDF027646523}"/>
              </a:ext>
            </a:extLst>
          </p:cNvPr>
          <p:cNvSpPr/>
          <p:nvPr/>
        </p:nvSpPr>
        <p:spPr>
          <a:xfrm>
            <a:off x="8650134" y="2760467"/>
            <a:ext cx="1171868" cy="3116057"/>
          </a:xfrm>
          <a:prstGeom prst="rightBrace">
            <a:avLst/>
          </a:prstGeom>
          <a:ln w="15875">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400" dirty="0"/>
          </a:p>
        </p:txBody>
      </p:sp>
      <p:sp>
        <p:nvSpPr>
          <p:cNvPr id="14" name="Hexagon 13">
            <a:extLst>
              <a:ext uri="{FF2B5EF4-FFF2-40B4-BE49-F238E27FC236}">
                <a16:creationId xmlns:a16="http://schemas.microsoft.com/office/drawing/2014/main" id="{ABE0001C-9B4C-2A3B-6E34-0C0CEDA475EC}"/>
              </a:ext>
            </a:extLst>
          </p:cNvPr>
          <p:cNvSpPr/>
          <p:nvPr/>
        </p:nvSpPr>
        <p:spPr>
          <a:xfrm>
            <a:off x="9936471" y="3558380"/>
            <a:ext cx="1725661" cy="1597944"/>
          </a:xfrm>
          <a:prstGeom prst="hexagon">
            <a:avLst/>
          </a:prstGeom>
          <a:solidFill>
            <a:schemeClr val="tx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067" dirty="0"/>
          </a:p>
        </p:txBody>
      </p:sp>
      <p:sp>
        <p:nvSpPr>
          <p:cNvPr id="15" name="Left Brace 14">
            <a:extLst>
              <a:ext uri="{FF2B5EF4-FFF2-40B4-BE49-F238E27FC236}">
                <a16:creationId xmlns:a16="http://schemas.microsoft.com/office/drawing/2014/main" id="{757179F2-881D-EF0E-D15C-F01B2D46A3E0}"/>
              </a:ext>
            </a:extLst>
          </p:cNvPr>
          <p:cNvSpPr/>
          <p:nvPr/>
        </p:nvSpPr>
        <p:spPr>
          <a:xfrm>
            <a:off x="2980974" y="2061937"/>
            <a:ext cx="1356244" cy="3078583"/>
          </a:xfrm>
          <a:prstGeom prst="leftBrace">
            <a:avLst/>
          </a:prstGeom>
          <a:ln w="15875">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2400"/>
          </a:p>
        </p:txBody>
      </p:sp>
      <p:sp>
        <p:nvSpPr>
          <p:cNvPr id="16" name="Hexagon 15">
            <a:extLst>
              <a:ext uri="{FF2B5EF4-FFF2-40B4-BE49-F238E27FC236}">
                <a16:creationId xmlns:a16="http://schemas.microsoft.com/office/drawing/2014/main" id="{8A250C24-551C-30F3-78C7-1DEA622667FE}"/>
              </a:ext>
            </a:extLst>
          </p:cNvPr>
          <p:cNvSpPr/>
          <p:nvPr/>
        </p:nvSpPr>
        <p:spPr>
          <a:xfrm>
            <a:off x="807219" y="2760467"/>
            <a:ext cx="1888947" cy="1681520"/>
          </a:xfrm>
          <a:prstGeom prst="hexagon">
            <a:avLst/>
          </a:prstGeom>
          <a:solidFill>
            <a:srgbClr val="7F7F7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err="1">
                <a:solidFill>
                  <a:schemeClr val="bg1"/>
                </a:solidFill>
                <a:latin typeface="Arial" panose="020B0604020202020204" pitchFamily="34" charset="0"/>
                <a:cs typeface="Arial" panose="020B0604020202020204" pitchFamily="34" charset="0"/>
              </a:rPr>
              <a:t>Normativa</a:t>
            </a:r>
            <a:r>
              <a:rPr lang="en-GB" sz="1200" b="1" dirty="0">
                <a:solidFill>
                  <a:schemeClr val="bg1"/>
                </a:solidFill>
                <a:latin typeface="Arial" panose="020B0604020202020204" pitchFamily="34" charset="0"/>
                <a:cs typeface="Arial" panose="020B0604020202020204" pitchFamily="34" charset="0"/>
              </a:rPr>
              <a:t> “</a:t>
            </a:r>
            <a:r>
              <a:rPr lang="en-GB" sz="1200" b="1" dirty="0" err="1">
                <a:solidFill>
                  <a:schemeClr val="bg1"/>
                </a:solidFill>
                <a:latin typeface="Arial" panose="020B0604020202020204" pitchFamily="34" charset="0"/>
                <a:cs typeface="Arial" panose="020B0604020202020204" pitchFamily="34" charset="0"/>
              </a:rPr>
              <a:t>clásica</a:t>
            </a:r>
            <a:r>
              <a:rPr lang="en-GB" sz="1200" b="1" dirty="0">
                <a:solidFill>
                  <a:schemeClr val="bg1"/>
                </a:solidFill>
                <a:latin typeface="Arial" panose="020B0604020202020204" pitchFamily="34" charset="0"/>
                <a:cs typeface="Arial" panose="020B0604020202020204" pitchFamily="34" charset="0"/>
              </a:rPr>
              <a:t>”</a:t>
            </a:r>
          </a:p>
        </p:txBody>
      </p:sp>
      <p:cxnSp>
        <p:nvCxnSpPr>
          <p:cNvPr id="17" name="Straight Connector 16">
            <a:extLst>
              <a:ext uri="{FF2B5EF4-FFF2-40B4-BE49-F238E27FC236}">
                <a16:creationId xmlns:a16="http://schemas.microsoft.com/office/drawing/2014/main" id="{639D8A9C-2D15-3955-461C-E64C730F8786}"/>
              </a:ext>
            </a:extLst>
          </p:cNvPr>
          <p:cNvCxnSpPr>
            <a:cxnSpLocks/>
          </p:cNvCxnSpPr>
          <p:nvPr/>
        </p:nvCxnSpPr>
        <p:spPr>
          <a:xfrm flipV="1">
            <a:off x="4496289" y="1350641"/>
            <a:ext cx="2967478" cy="4936481"/>
          </a:xfrm>
          <a:prstGeom prst="line">
            <a:avLst/>
          </a:prstGeom>
        </p:spPr>
        <p:style>
          <a:lnRef idx="1">
            <a:schemeClr val="accent1"/>
          </a:lnRef>
          <a:fillRef idx="0">
            <a:schemeClr val="accent1"/>
          </a:fillRef>
          <a:effectRef idx="0">
            <a:schemeClr val="accent1"/>
          </a:effectRef>
          <a:fontRef idx="minor">
            <a:schemeClr val="tx1"/>
          </a:fontRef>
        </p:style>
      </p:cxnSp>
      <p:sp>
        <p:nvSpPr>
          <p:cNvPr id="18" name="Hexagon 17">
            <a:extLst>
              <a:ext uri="{FF2B5EF4-FFF2-40B4-BE49-F238E27FC236}">
                <a16:creationId xmlns:a16="http://schemas.microsoft.com/office/drawing/2014/main" id="{138B6506-41E3-B283-B3B5-473E589979AC}"/>
              </a:ext>
            </a:extLst>
          </p:cNvPr>
          <p:cNvSpPr/>
          <p:nvPr/>
        </p:nvSpPr>
        <p:spPr>
          <a:xfrm>
            <a:off x="7463767" y="4668695"/>
            <a:ext cx="1327147" cy="1144095"/>
          </a:xfrm>
          <a:prstGeom prst="hexagon">
            <a:avLst/>
          </a:prstGeom>
          <a:solidFill>
            <a:srgbClr val="4B821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bg1"/>
                </a:solidFill>
                <a:latin typeface="Arial" panose="020B0604020202020204" pitchFamily="34" charset="0"/>
                <a:cs typeface="Arial" panose="020B0604020202020204" pitchFamily="34" charset="0"/>
              </a:rPr>
              <a:t>EU Cyber Resilience Act</a:t>
            </a:r>
          </a:p>
        </p:txBody>
      </p:sp>
      <p:sp>
        <p:nvSpPr>
          <p:cNvPr id="19" name="Rectangle 18">
            <a:extLst>
              <a:ext uri="{FF2B5EF4-FFF2-40B4-BE49-F238E27FC236}">
                <a16:creationId xmlns:a16="http://schemas.microsoft.com/office/drawing/2014/main" id="{09455250-CB03-8619-A1A5-06EABBDF41B2}"/>
              </a:ext>
            </a:extLst>
          </p:cNvPr>
          <p:cNvSpPr/>
          <p:nvPr/>
        </p:nvSpPr>
        <p:spPr>
          <a:xfrm>
            <a:off x="6495500" y="4579467"/>
            <a:ext cx="1171869" cy="2299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t-BR" sz="1200" b="1" dirty="0">
                <a:solidFill>
                  <a:schemeClr val="bg1"/>
                </a:solidFill>
                <a:latin typeface="Arial" panose="020B0604020202020204" pitchFamily="34" charset="0"/>
                <a:cs typeface="Arial" panose="020B0604020202020204" pitchFamily="34" charset="0"/>
              </a:rPr>
              <a:t>EU AI Act (Sistema de IA de Alto Riesgo)</a:t>
            </a:r>
          </a:p>
          <a:p>
            <a:pPr algn="ctr"/>
            <a:endParaRPr lang="en-GB" sz="1333" b="1" dirty="0">
              <a:solidFill>
                <a:schemeClr val="bg1"/>
              </a:solidFill>
            </a:endParaRPr>
          </a:p>
        </p:txBody>
      </p:sp>
      <p:sp>
        <p:nvSpPr>
          <p:cNvPr id="20" name="Rectangle 19">
            <a:extLst>
              <a:ext uri="{FF2B5EF4-FFF2-40B4-BE49-F238E27FC236}">
                <a16:creationId xmlns:a16="http://schemas.microsoft.com/office/drawing/2014/main" id="{E1C6AE22-81EA-E04C-EEA9-BE20CBDF7D0B}"/>
              </a:ext>
            </a:extLst>
          </p:cNvPr>
          <p:cNvSpPr/>
          <p:nvPr/>
        </p:nvSpPr>
        <p:spPr>
          <a:xfrm>
            <a:off x="10228285" y="4004006"/>
            <a:ext cx="1076068" cy="70669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bg1"/>
                </a:solidFill>
                <a:latin typeface="Arial" panose="020B0604020202020204" pitchFamily="34" charset="0"/>
                <a:cs typeface="Arial" panose="020B0604020202020204" pitchFamily="34" charset="0"/>
              </a:rPr>
              <a:t>“Nueva” </a:t>
            </a:r>
            <a:r>
              <a:rPr lang="en-US" sz="1600" b="1" dirty="0" err="1">
                <a:solidFill>
                  <a:schemeClr val="bg1"/>
                </a:solidFill>
                <a:latin typeface="Arial" panose="020B0604020202020204" pitchFamily="34" charset="0"/>
                <a:cs typeface="Arial" panose="020B0604020202020204" pitchFamily="34" charset="0"/>
              </a:rPr>
              <a:t>normativa</a:t>
            </a:r>
            <a:endParaRPr lang="en-US"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2154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4934043"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Arial" panose="020B0604020202020204" pitchFamily="34" charset="0"/>
                <a:ea typeface="Mermaid" pitchFamily="2" charset="77"/>
                <a:cs typeface="Arial" panose="020B0604020202020204" pitchFamily="34" charset="0"/>
              </a:rPr>
              <a:t>Ideas clave de la NIS 2 (I de II)</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Content Placeholder 2">
            <a:extLst>
              <a:ext uri="{FF2B5EF4-FFF2-40B4-BE49-F238E27FC236}">
                <a16:creationId xmlns:a16="http://schemas.microsoft.com/office/drawing/2014/main" id="{75029097-0977-312A-7D13-A61F6C79243C}"/>
              </a:ext>
            </a:extLst>
          </p:cNvPr>
          <p:cNvSpPr txBox="1">
            <a:spLocks/>
          </p:cNvSpPr>
          <p:nvPr/>
        </p:nvSpPr>
        <p:spPr>
          <a:xfrm>
            <a:off x="663628" y="1658841"/>
            <a:ext cx="6481256" cy="4320116"/>
          </a:xfrm>
          <a:prstGeom prst="rect">
            <a:avLst/>
          </a:prstGeom>
        </p:spPr>
        <p:txBody>
          <a:bodyPr/>
          <a:lstStyle>
            <a:lvl1pPr marL="0" indent="0" algn="l" defTabSz="914400" rtl="0" eaLnBrk="1" latinLnBrk="0" hangingPunct="1">
              <a:lnSpc>
                <a:spcPct val="100000"/>
              </a:lnSpc>
              <a:spcBef>
                <a:spcPts val="0"/>
              </a:spcBef>
              <a:spcAft>
                <a:spcPts val="800"/>
              </a:spcAft>
              <a:buClr>
                <a:schemeClr val="tx1"/>
              </a:buClr>
              <a:buFont typeface="Arial" pitchFamily="34" charset="0"/>
              <a:buNone/>
              <a:defRPr sz="16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8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4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6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800"/>
              </a:spcAft>
              <a:buClr>
                <a:srgbClr val="5F5F5F"/>
              </a:buClr>
              <a:buFont typeface="+mj-lt"/>
              <a:buAutoNum type="arabicPeriod"/>
              <a:defRPr sz="16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800"/>
              </a:spcAft>
              <a:buFont typeface="+mj-lt"/>
              <a:buAutoNum type="alphaLcParenR"/>
              <a:defRPr sz="16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800"/>
              </a:spcAft>
              <a:buFont typeface="+mj-lt"/>
              <a:buAutoNum type="romanLcPeriod"/>
              <a:defRPr sz="1400" kern="1200" baseline="0">
                <a:solidFill>
                  <a:schemeClr val="tx1"/>
                </a:solidFill>
                <a:latin typeface="+mn-lt"/>
                <a:ea typeface="+mn-ea"/>
                <a:cs typeface="+mn-cs"/>
              </a:defRPr>
            </a:lvl9pPr>
          </a:lstStyle>
          <a:p>
            <a:pPr lvl="2" algn="just"/>
            <a:r>
              <a:rPr lang="es-AR" sz="1533" dirty="0">
                <a:latin typeface="Arial" panose="020B0604020202020204" pitchFamily="34" charset="0"/>
                <a:cs typeface="Arial" panose="020B0604020202020204" pitchFamily="34" charset="0"/>
              </a:rPr>
              <a:t>Debería haber estado transpuesta al ordenamiento estatal como muy tarde el </a:t>
            </a:r>
            <a:r>
              <a:rPr lang="es-AR" sz="1533" b="1" dirty="0">
                <a:solidFill>
                  <a:srgbClr val="0FA79F"/>
                </a:solidFill>
                <a:latin typeface="Arial" panose="020B0604020202020204" pitchFamily="34" charset="0"/>
                <a:cs typeface="Arial" panose="020B0604020202020204" pitchFamily="34" charset="0"/>
              </a:rPr>
              <a:t>17 de octubre de 2024 </a:t>
            </a:r>
            <a:r>
              <a:rPr lang="es-AR" sz="1533" dirty="0">
                <a:latin typeface="Arial" panose="020B0604020202020204" pitchFamily="34" charset="0"/>
                <a:cs typeface="Arial" panose="020B0604020202020204" pitchFamily="34" charset="0"/>
              </a:rPr>
              <a:t>(y el día siguiente ya debería ser aplicable).</a:t>
            </a:r>
          </a:p>
          <a:p>
            <a:pPr lvl="2" algn="just"/>
            <a:r>
              <a:rPr lang="es-AR" sz="1533" b="1" dirty="0">
                <a:solidFill>
                  <a:srgbClr val="0FA79F"/>
                </a:solidFill>
                <a:latin typeface="Arial" panose="020B0604020202020204" pitchFamily="34" charset="0"/>
                <a:cs typeface="Arial" panose="020B0604020202020204" pitchFamily="34" charset="0"/>
              </a:rPr>
              <a:t>Sanciones</a:t>
            </a:r>
            <a:r>
              <a:rPr lang="es-AR" sz="1533" dirty="0">
                <a:latin typeface="Arial" panose="020B0604020202020204" pitchFamily="34" charset="0"/>
                <a:cs typeface="Arial" panose="020B0604020202020204" pitchFamily="34" charset="0"/>
              </a:rPr>
              <a:t> de hasta 7 o 10 millones de Euros (según el tipo de entidad) o hasta 1,4% o 2% de la facturación mundial anual.</a:t>
            </a:r>
          </a:p>
          <a:p>
            <a:pPr lvl="2" algn="just"/>
            <a:r>
              <a:rPr lang="es-AR" sz="1533" dirty="0">
                <a:latin typeface="Arial" panose="020B0604020202020204" pitchFamily="34" charset="0"/>
                <a:cs typeface="Arial" panose="020B0604020202020204" pitchFamily="34" charset="0"/>
              </a:rPr>
              <a:t>Responsabilidad directa del </a:t>
            </a:r>
            <a:r>
              <a:rPr lang="es-AR" sz="1533" b="1" dirty="0">
                <a:solidFill>
                  <a:srgbClr val="0FA79F"/>
                </a:solidFill>
                <a:latin typeface="Arial" panose="020B0604020202020204" pitchFamily="34" charset="0"/>
                <a:cs typeface="Arial" panose="020B0604020202020204" pitchFamily="34" charset="0"/>
              </a:rPr>
              <a:t>Órgano de Dirección </a:t>
            </a:r>
            <a:r>
              <a:rPr lang="es-AR" sz="1533" dirty="0">
                <a:latin typeface="Arial" panose="020B0604020202020204" pitchFamily="34" charset="0"/>
                <a:cs typeface="Arial" panose="020B0604020202020204" pitchFamily="34" charset="0"/>
              </a:rPr>
              <a:t>(ciertas inhabilitaciones a directivos como persona física; a la espera de su transposición).</a:t>
            </a:r>
          </a:p>
          <a:p>
            <a:pPr lvl="2" algn="just"/>
            <a:r>
              <a:rPr lang="es-AR" sz="1533" b="1" dirty="0">
                <a:solidFill>
                  <a:srgbClr val="0FA79F"/>
                </a:solidFill>
                <a:latin typeface="Arial" panose="020B0604020202020204" pitchFamily="34" charset="0"/>
                <a:cs typeface="Arial" panose="020B0604020202020204" pitchFamily="34" charset="0"/>
              </a:rPr>
              <a:t>Modificación substancial del ámbito de aplicación respecto a la </a:t>
            </a:r>
            <a:r>
              <a:rPr lang="es-AR" sz="1533" b="1" dirty="0" err="1">
                <a:solidFill>
                  <a:srgbClr val="0FA79F"/>
                </a:solidFill>
                <a:latin typeface="Arial" panose="020B0604020202020204" pitchFamily="34" charset="0"/>
                <a:cs typeface="Arial" panose="020B0604020202020204" pitchFamily="34" charset="0"/>
              </a:rPr>
              <a:t>NIS</a:t>
            </a:r>
            <a:r>
              <a:rPr lang="es-AR" sz="1533" b="1" dirty="0">
                <a:solidFill>
                  <a:srgbClr val="0FA79F"/>
                </a:solidFill>
                <a:latin typeface="Arial" panose="020B0604020202020204" pitchFamily="34" charset="0"/>
                <a:cs typeface="Arial" panose="020B0604020202020204" pitchFamily="34" charset="0"/>
              </a:rPr>
              <a:t> I</a:t>
            </a:r>
            <a:r>
              <a:rPr lang="es-AR" sz="1533" dirty="0">
                <a:latin typeface="Arial" panose="020B0604020202020204" pitchFamily="34" charset="0"/>
                <a:cs typeface="Arial" panose="020B0604020202020204" pitchFamily="34" charset="0"/>
              </a:rPr>
              <a:t>, (art. 2.1 de la Directiva y su remisión al Anexo I  y Anexo II si son como mínimo medianas empresas de dichos sectores) + otros casos en que se pueden añadir a más entidades.</a:t>
            </a:r>
          </a:p>
          <a:p>
            <a:pPr lvl="2" algn="just"/>
            <a:r>
              <a:rPr lang="es-AR" sz="1533" dirty="0">
                <a:latin typeface="Arial" panose="020B0604020202020204" pitchFamily="34" charset="0"/>
                <a:cs typeface="Arial" panose="020B0604020202020204" pitchFamily="34" charset="0"/>
              </a:rPr>
              <a:t>Mediana empresa según la referencia normativa (50 empleados o más o volumen de negocios anual o cuyo balance general anual supere los 10 millones de euros).</a:t>
            </a:r>
            <a:endParaRPr lang="en-US" sz="1533" dirty="0">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800D57AD-360D-7E10-1652-61F4D58FB1AB}"/>
              </a:ext>
            </a:extLst>
          </p:cNvPr>
          <p:cNvGrpSpPr>
            <a:grpSpLocks noChangeAspect="1"/>
          </p:cNvGrpSpPr>
          <p:nvPr/>
        </p:nvGrpSpPr>
        <p:grpSpPr>
          <a:xfrm>
            <a:off x="8294181" y="1684241"/>
            <a:ext cx="487680" cy="579121"/>
            <a:chOff x="4324351" y="310357"/>
            <a:chExt cx="482600" cy="573088"/>
          </a:xfrm>
        </p:grpSpPr>
        <p:sp>
          <p:nvSpPr>
            <p:cNvPr id="5" name="Freeform 77">
              <a:extLst>
                <a:ext uri="{FF2B5EF4-FFF2-40B4-BE49-F238E27FC236}">
                  <a16:creationId xmlns:a16="http://schemas.microsoft.com/office/drawing/2014/main" id="{89E78058-21F4-A53C-1D58-F077360DF8DE}"/>
                </a:ext>
              </a:extLst>
            </p:cNvPr>
            <p:cNvSpPr>
              <a:spLocks/>
            </p:cNvSpPr>
            <p:nvPr/>
          </p:nvSpPr>
          <p:spPr bwMode="auto">
            <a:xfrm>
              <a:off x="4324351" y="310357"/>
              <a:ext cx="482600" cy="573088"/>
            </a:xfrm>
            <a:custGeom>
              <a:avLst/>
              <a:gdLst>
                <a:gd name="T0" fmla="*/ 150 w 152"/>
                <a:gd name="T1" fmla="*/ 88 h 180"/>
                <a:gd name="T2" fmla="*/ 140 w 152"/>
                <a:gd name="T3" fmla="*/ 72 h 180"/>
                <a:gd name="T4" fmla="*/ 137 w 152"/>
                <a:gd name="T5" fmla="*/ 64 h 180"/>
                <a:gd name="T6" fmla="*/ 135 w 152"/>
                <a:gd name="T7" fmla="*/ 53 h 180"/>
                <a:gd name="T8" fmla="*/ 79 w 152"/>
                <a:gd name="T9" fmla="*/ 5 h 180"/>
                <a:gd name="T10" fmla="*/ 3 w 152"/>
                <a:gd name="T11" fmla="*/ 59 h 180"/>
                <a:gd name="T12" fmla="*/ 5 w 152"/>
                <a:gd name="T13" fmla="*/ 97 h 180"/>
                <a:gd name="T14" fmla="*/ 14 w 152"/>
                <a:gd name="T15" fmla="*/ 116 h 180"/>
                <a:gd name="T16" fmla="*/ 17 w 152"/>
                <a:gd name="T17" fmla="*/ 175 h 180"/>
                <a:gd name="T18" fmla="*/ 17 w 152"/>
                <a:gd name="T19" fmla="*/ 178 h 180"/>
                <a:gd name="T20" fmla="*/ 19 w 152"/>
                <a:gd name="T21" fmla="*/ 180 h 180"/>
                <a:gd name="T22" fmla="*/ 20 w 152"/>
                <a:gd name="T23" fmla="*/ 180 h 180"/>
                <a:gd name="T24" fmla="*/ 24 w 152"/>
                <a:gd name="T25" fmla="*/ 177 h 180"/>
                <a:gd name="T26" fmla="*/ 20 w 152"/>
                <a:gd name="T27" fmla="*/ 113 h 180"/>
                <a:gd name="T28" fmla="*/ 12 w 152"/>
                <a:gd name="T29" fmla="*/ 94 h 180"/>
                <a:gd name="T30" fmla="*/ 10 w 152"/>
                <a:gd name="T31" fmla="*/ 60 h 180"/>
                <a:gd name="T32" fmla="*/ 78 w 152"/>
                <a:gd name="T33" fmla="*/ 12 h 180"/>
                <a:gd name="T34" fmla="*/ 128 w 152"/>
                <a:gd name="T35" fmla="*/ 55 h 180"/>
                <a:gd name="T36" fmla="*/ 130 w 152"/>
                <a:gd name="T37" fmla="*/ 65 h 180"/>
                <a:gd name="T38" fmla="*/ 134 w 152"/>
                <a:gd name="T39" fmla="*/ 76 h 180"/>
                <a:gd name="T40" fmla="*/ 144 w 152"/>
                <a:gd name="T41" fmla="*/ 92 h 180"/>
                <a:gd name="T42" fmla="*/ 145 w 152"/>
                <a:gd name="T43" fmla="*/ 94 h 180"/>
                <a:gd name="T44" fmla="*/ 143 w 152"/>
                <a:gd name="T45" fmla="*/ 96 h 180"/>
                <a:gd name="T46" fmla="*/ 138 w 152"/>
                <a:gd name="T47" fmla="*/ 98 h 180"/>
                <a:gd name="T48" fmla="*/ 133 w 152"/>
                <a:gd name="T49" fmla="*/ 104 h 180"/>
                <a:gd name="T50" fmla="*/ 135 w 152"/>
                <a:gd name="T51" fmla="*/ 111 h 180"/>
                <a:gd name="T52" fmla="*/ 136 w 152"/>
                <a:gd name="T53" fmla="*/ 113 h 180"/>
                <a:gd name="T54" fmla="*/ 136 w 152"/>
                <a:gd name="T55" fmla="*/ 113 h 180"/>
                <a:gd name="T56" fmla="*/ 136 w 152"/>
                <a:gd name="T57" fmla="*/ 113 h 180"/>
                <a:gd name="T58" fmla="*/ 133 w 152"/>
                <a:gd name="T59" fmla="*/ 115 h 180"/>
                <a:gd name="T60" fmla="*/ 131 w 152"/>
                <a:gd name="T61" fmla="*/ 118 h 180"/>
                <a:gd name="T62" fmla="*/ 133 w 152"/>
                <a:gd name="T63" fmla="*/ 121 h 180"/>
                <a:gd name="T64" fmla="*/ 136 w 152"/>
                <a:gd name="T65" fmla="*/ 123 h 180"/>
                <a:gd name="T66" fmla="*/ 132 w 152"/>
                <a:gd name="T67" fmla="*/ 126 h 180"/>
                <a:gd name="T68" fmla="*/ 131 w 152"/>
                <a:gd name="T69" fmla="*/ 129 h 180"/>
                <a:gd name="T70" fmla="*/ 131 w 152"/>
                <a:gd name="T71" fmla="*/ 136 h 180"/>
                <a:gd name="T72" fmla="*/ 124 w 152"/>
                <a:gd name="T73" fmla="*/ 147 h 180"/>
                <a:gd name="T74" fmla="*/ 117 w 152"/>
                <a:gd name="T75" fmla="*/ 148 h 180"/>
                <a:gd name="T76" fmla="*/ 105 w 152"/>
                <a:gd name="T77" fmla="*/ 147 h 180"/>
                <a:gd name="T78" fmla="*/ 93 w 152"/>
                <a:gd name="T79" fmla="*/ 156 h 180"/>
                <a:gd name="T80" fmla="*/ 92 w 152"/>
                <a:gd name="T81" fmla="*/ 177 h 180"/>
                <a:gd name="T82" fmla="*/ 94 w 152"/>
                <a:gd name="T83" fmla="*/ 179 h 180"/>
                <a:gd name="T84" fmla="*/ 96 w 152"/>
                <a:gd name="T85" fmla="*/ 180 h 180"/>
                <a:gd name="T86" fmla="*/ 96 w 152"/>
                <a:gd name="T87" fmla="*/ 180 h 180"/>
                <a:gd name="T88" fmla="*/ 99 w 152"/>
                <a:gd name="T89" fmla="*/ 178 h 180"/>
                <a:gd name="T90" fmla="*/ 99 w 152"/>
                <a:gd name="T91" fmla="*/ 176 h 180"/>
                <a:gd name="T92" fmla="*/ 100 w 152"/>
                <a:gd name="T93" fmla="*/ 158 h 180"/>
                <a:gd name="T94" fmla="*/ 105 w 152"/>
                <a:gd name="T95" fmla="*/ 154 h 180"/>
                <a:gd name="T96" fmla="*/ 115 w 152"/>
                <a:gd name="T97" fmla="*/ 155 h 180"/>
                <a:gd name="T98" fmla="*/ 128 w 152"/>
                <a:gd name="T99" fmla="*/ 154 h 180"/>
                <a:gd name="T100" fmla="*/ 138 w 152"/>
                <a:gd name="T101" fmla="*/ 136 h 180"/>
                <a:gd name="T102" fmla="*/ 138 w 152"/>
                <a:gd name="T103" fmla="*/ 130 h 180"/>
                <a:gd name="T104" fmla="*/ 141 w 152"/>
                <a:gd name="T105" fmla="*/ 128 h 180"/>
                <a:gd name="T106" fmla="*/ 143 w 152"/>
                <a:gd name="T107" fmla="*/ 122 h 180"/>
                <a:gd name="T108" fmla="*/ 142 w 152"/>
                <a:gd name="T109" fmla="*/ 118 h 180"/>
                <a:gd name="T110" fmla="*/ 143 w 152"/>
                <a:gd name="T111" fmla="*/ 115 h 180"/>
                <a:gd name="T112" fmla="*/ 142 w 152"/>
                <a:gd name="T113" fmla="*/ 108 h 180"/>
                <a:gd name="T114" fmla="*/ 141 w 152"/>
                <a:gd name="T115" fmla="*/ 106 h 180"/>
                <a:gd name="T116" fmla="*/ 140 w 152"/>
                <a:gd name="T117" fmla="*/ 106 h 180"/>
                <a:gd name="T118" fmla="*/ 141 w 152"/>
                <a:gd name="T119" fmla="*/ 105 h 180"/>
                <a:gd name="T120" fmla="*/ 146 w 152"/>
                <a:gd name="T121" fmla="*/ 102 h 180"/>
                <a:gd name="T122" fmla="*/ 152 w 152"/>
                <a:gd name="T123" fmla="*/ 96 h 180"/>
                <a:gd name="T124" fmla="*/ 150 w 152"/>
                <a:gd name="T125"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2" h="180">
                  <a:moveTo>
                    <a:pt x="150" y="88"/>
                  </a:moveTo>
                  <a:cubicBezTo>
                    <a:pt x="140" y="72"/>
                    <a:pt x="140" y="72"/>
                    <a:pt x="140" y="72"/>
                  </a:cubicBezTo>
                  <a:cubicBezTo>
                    <a:pt x="138" y="70"/>
                    <a:pt x="137" y="67"/>
                    <a:pt x="137" y="64"/>
                  </a:cubicBezTo>
                  <a:cubicBezTo>
                    <a:pt x="137" y="61"/>
                    <a:pt x="136" y="57"/>
                    <a:pt x="135" y="53"/>
                  </a:cubicBezTo>
                  <a:cubicBezTo>
                    <a:pt x="126" y="27"/>
                    <a:pt x="104" y="9"/>
                    <a:pt x="79" y="5"/>
                  </a:cubicBezTo>
                  <a:cubicBezTo>
                    <a:pt x="42" y="0"/>
                    <a:pt x="11" y="29"/>
                    <a:pt x="3" y="59"/>
                  </a:cubicBezTo>
                  <a:cubicBezTo>
                    <a:pt x="0" y="71"/>
                    <a:pt x="1" y="84"/>
                    <a:pt x="5" y="97"/>
                  </a:cubicBezTo>
                  <a:cubicBezTo>
                    <a:pt x="8" y="105"/>
                    <a:pt x="11" y="111"/>
                    <a:pt x="14" y="116"/>
                  </a:cubicBezTo>
                  <a:cubicBezTo>
                    <a:pt x="22" y="134"/>
                    <a:pt x="25" y="140"/>
                    <a:pt x="17" y="175"/>
                  </a:cubicBezTo>
                  <a:cubicBezTo>
                    <a:pt x="16" y="176"/>
                    <a:pt x="17" y="177"/>
                    <a:pt x="17" y="178"/>
                  </a:cubicBezTo>
                  <a:cubicBezTo>
                    <a:pt x="18" y="179"/>
                    <a:pt x="18" y="180"/>
                    <a:pt x="19" y="180"/>
                  </a:cubicBezTo>
                  <a:cubicBezTo>
                    <a:pt x="20" y="180"/>
                    <a:pt x="20" y="180"/>
                    <a:pt x="20" y="180"/>
                  </a:cubicBezTo>
                  <a:cubicBezTo>
                    <a:pt x="22" y="180"/>
                    <a:pt x="23" y="179"/>
                    <a:pt x="24" y="177"/>
                  </a:cubicBezTo>
                  <a:cubicBezTo>
                    <a:pt x="33" y="139"/>
                    <a:pt x="29" y="132"/>
                    <a:pt x="20" y="113"/>
                  </a:cubicBezTo>
                  <a:cubicBezTo>
                    <a:pt x="18" y="108"/>
                    <a:pt x="15" y="102"/>
                    <a:pt x="12" y="94"/>
                  </a:cubicBezTo>
                  <a:cubicBezTo>
                    <a:pt x="8" y="83"/>
                    <a:pt x="7" y="71"/>
                    <a:pt x="10" y="60"/>
                  </a:cubicBezTo>
                  <a:cubicBezTo>
                    <a:pt x="19" y="26"/>
                    <a:pt x="52" y="9"/>
                    <a:pt x="78" y="12"/>
                  </a:cubicBezTo>
                  <a:cubicBezTo>
                    <a:pt x="101" y="15"/>
                    <a:pt x="120" y="32"/>
                    <a:pt x="128" y="55"/>
                  </a:cubicBezTo>
                  <a:cubicBezTo>
                    <a:pt x="129" y="58"/>
                    <a:pt x="130" y="62"/>
                    <a:pt x="130" y="65"/>
                  </a:cubicBezTo>
                  <a:cubicBezTo>
                    <a:pt x="130" y="69"/>
                    <a:pt x="132" y="73"/>
                    <a:pt x="134" y="76"/>
                  </a:cubicBezTo>
                  <a:cubicBezTo>
                    <a:pt x="144" y="92"/>
                    <a:pt x="144" y="92"/>
                    <a:pt x="144" y="92"/>
                  </a:cubicBezTo>
                  <a:cubicBezTo>
                    <a:pt x="145" y="92"/>
                    <a:pt x="145" y="93"/>
                    <a:pt x="145" y="94"/>
                  </a:cubicBezTo>
                  <a:cubicBezTo>
                    <a:pt x="144" y="95"/>
                    <a:pt x="144" y="95"/>
                    <a:pt x="143" y="96"/>
                  </a:cubicBezTo>
                  <a:cubicBezTo>
                    <a:pt x="138" y="98"/>
                    <a:pt x="138" y="98"/>
                    <a:pt x="138" y="98"/>
                  </a:cubicBezTo>
                  <a:cubicBezTo>
                    <a:pt x="136" y="99"/>
                    <a:pt x="134" y="102"/>
                    <a:pt x="133" y="104"/>
                  </a:cubicBezTo>
                  <a:cubicBezTo>
                    <a:pt x="133" y="106"/>
                    <a:pt x="133" y="109"/>
                    <a:pt x="135" y="111"/>
                  </a:cubicBezTo>
                  <a:cubicBezTo>
                    <a:pt x="136" y="113"/>
                    <a:pt x="136" y="113"/>
                    <a:pt x="136" y="113"/>
                  </a:cubicBezTo>
                  <a:cubicBezTo>
                    <a:pt x="136" y="113"/>
                    <a:pt x="136" y="113"/>
                    <a:pt x="136" y="113"/>
                  </a:cubicBezTo>
                  <a:cubicBezTo>
                    <a:pt x="136" y="113"/>
                    <a:pt x="136" y="113"/>
                    <a:pt x="136" y="113"/>
                  </a:cubicBezTo>
                  <a:cubicBezTo>
                    <a:pt x="133" y="115"/>
                    <a:pt x="133" y="115"/>
                    <a:pt x="133" y="115"/>
                  </a:cubicBezTo>
                  <a:cubicBezTo>
                    <a:pt x="132" y="116"/>
                    <a:pt x="131" y="117"/>
                    <a:pt x="131" y="118"/>
                  </a:cubicBezTo>
                  <a:cubicBezTo>
                    <a:pt x="131" y="119"/>
                    <a:pt x="132" y="121"/>
                    <a:pt x="133" y="121"/>
                  </a:cubicBezTo>
                  <a:cubicBezTo>
                    <a:pt x="136" y="123"/>
                    <a:pt x="136" y="123"/>
                    <a:pt x="136" y="123"/>
                  </a:cubicBezTo>
                  <a:cubicBezTo>
                    <a:pt x="132" y="126"/>
                    <a:pt x="132" y="126"/>
                    <a:pt x="132" y="126"/>
                  </a:cubicBezTo>
                  <a:cubicBezTo>
                    <a:pt x="131" y="127"/>
                    <a:pt x="131" y="128"/>
                    <a:pt x="131" y="129"/>
                  </a:cubicBezTo>
                  <a:cubicBezTo>
                    <a:pt x="131" y="136"/>
                    <a:pt x="131" y="136"/>
                    <a:pt x="131" y="136"/>
                  </a:cubicBezTo>
                  <a:cubicBezTo>
                    <a:pt x="131" y="141"/>
                    <a:pt x="129" y="145"/>
                    <a:pt x="124" y="147"/>
                  </a:cubicBezTo>
                  <a:cubicBezTo>
                    <a:pt x="122" y="148"/>
                    <a:pt x="119" y="149"/>
                    <a:pt x="117" y="148"/>
                  </a:cubicBezTo>
                  <a:cubicBezTo>
                    <a:pt x="113" y="147"/>
                    <a:pt x="109" y="147"/>
                    <a:pt x="105" y="147"/>
                  </a:cubicBezTo>
                  <a:cubicBezTo>
                    <a:pt x="99" y="147"/>
                    <a:pt x="95" y="151"/>
                    <a:pt x="93" y="156"/>
                  </a:cubicBezTo>
                  <a:cubicBezTo>
                    <a:pt x="91" y="161"/>
                    <a:pt x="90" y="168"/>
                    <a:pt x="92" y="177"/>
                  </a:cubicBezTo>
                  <a:cubicBezTo>
                    <a:pt x="92" y="178"/>
                    <a:pt x="93" y="179"/>
                    <a:pt x="94" y="179"/>
                  </a:cubicBezTo>
                  <a:cubicBezTo>
                    <a:pt x="94" y="180"/>
                    <a:pt x="95" y="180"/>
                    <a:pt x="96" y="180"/>
                  </a:cubicBezTo>
                  <a:cubicBezTo>
                    <a:pt x="96" y="180"/>
                    <a:pt x="96" y="180"/>
                    <a:pt x="96" y="180"/>
                  </a:cubicBezTo>
                  <a:cubicBezTo>
                    <a:pt x="97" y="180"/>
                    <a:pt x="98" y="179"/>
                    <a:pt x="99" y="178"/>
                  </a:cubicBezTo>
                  <a:cubicBezTo>
                    <a:pt x="99" y="178"/>
                    <a:pt x="99" y="177"/>
                    <a:pt x="99" y="176"/>
                  </a:cubicBezTo>
                  <a:cubicBezTo>
                    <a:pt x="98" y="168"/>
                    <a:pt x="98" y="162"/>
                    <a:pt x="100" y="158"/>
                  </a:cubicBezTo>
                  <a:cubicBezTo>
                    <a:pt x="100" y="156"/>
                    <a:pt x="103" y="155"/>
                    <a:pt x="105" y="154"/>
                  </a:cubicBezTo>
                  <a:cubicBezTo>
                    <a:pt x="107" y="154"/>
                    <a:pt x="111" y="154"/>
                    <a:pt x="115" y="155"/>
                  </a:cubicBezTo>
                  <a:cubicBezTo>
                    <a:pt x="119" y="156"/>
                    <a:pt x="124" y="156"/>
                    <a:pt x="128" y="154"/>
                  </a:cubicBezTo>
                  <a:cubicBezTo>
                    <a:pt x="134" y="150"/>
                    <a:pt x="138" y="143"/>
                    <a:pt x="138" y="136"/>
                  </a:cubicBezTo>
                  <a:cubicBezTo>
                    <a:pt x="138" y="130"/>
                    <a:pt x="138" y="130"/>
                    <a:pt x="138" y="130"/>
                  </a:cubicBezTo>
                  <a:cubicBezTo>
                    <a:pt x="141" y="128"/>
                    <a:pt x="141" y="128"/>
                    <a:pt x="141" y="128"/>
                  </a:cubicBezTo>
                  <a:cubicBezTo>
                    <a:pt x="142" y="127"/>
                    <a:pt x="143" y="124"/>
                    <a:pt x="143" y="122"/>
                  </a:cubicBezTo>
                  <a:cubicBezTo>
                    <a:pt x="143" y="121"/>
                    <a:pt x="142" y="119"/>
                    <a:pt x="142" y="118"/>
                  </a:cubicBezTo>
                  <a:cubicBezTo>
                    <a:pt x="142" y="117"/>
                    <a:pt x="143" y="116"/>
                    <a:pt x="143" y="115"/>
                  </a:cubicBezTo>
                  <a:cubicBezTo>
                    <a:pt x="144" y="112"/>
                    <a:pt x="143" y="110"/>
                    <a:pt x="142" y="108"/>
                  </a:cubicBezTo>
                  <a:cubicBezTo>
                    <a:pt x="141" y="106"/>
                    <a:pt x="141" y="106"/>
                    <a:pt x="141" y="106"/>
                  </a:cubicBezTo>
                  <a:cubicBezTo>
                    <a:pt x="140" y="106"/>
                    <a:pt x="140" y="106"/>
                    <a:pt x="140" y="106"/>
                  </a:cubicBezTo>
                  <a:cubicBezTo>
                    <a:pt x="140" y="105"/>
                    <a:pt x="141" y="105"/>
                    <a:pt x="141" y="105"/>
                  </a:cubicBezTo>
                  <a:cubicBezTo>
                    <a:pt x="146" y="102"/>
                    <a:pt x="146" y="102"/>
                    <a:pt x="146" y="102"/>
                  </a:cubicBezTo>
                  <a:cubicBezTo>
                    <a:pt x="149" y="101"/>
                    <a:pt x="151" y="98"/>
                    <a:pt x="152" y="96"/>
                  </a:cubicBezTo>
                  <a:cubicBezTo>
                    <a:pt x="152" y="93"/>
                    <a:pt x="152" y="90"/>
                    <a:pt x="150" y="88"/>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6" name="Freeform 78">
              <a:extLst>
                <a:ext uri="{FF2B5EF4-FFF2-40B4-BE49-F238E27FC236}">
                  <a16:creationId xmlns:a16="http://schemas.microsoft.com/office/drawing/2014/main" id="{F1FF6FDD-1472-31A2-52CE-0E2A026E77DF}"/>
                </a:ext>
              </a:extLst>
            </p:cNvPr>
            <p:cNvSpPr>
              <a:spLocks noEditPoints="1"/>
            </p:cNvSpPr>
            <p:nvPr/>
          </p:nvSpPr>
          <p:spPr bwMode="auto">
            <a:xfrm>
              <a:off x="4375151" y="373857"/>
              <a:ext cx="339725" cy="341313"/>
            </a:xfrm>
            <a:custGeom>
              <a:avLst/>
              <a:gdLst>
                <a:gd name="T0" fmla="*/ 84 w 107"/>
                <a:gd name="T1" fmla="*/ 72 h 107"/>
                <a:gd name="T2" fmla="*/ 89 w 107"/>
                <a:gd name="T3" fmla="*/ 84 h 107"/>
                <a:gd name="T4" fmla="*/ 75 w 107"/>
                <a:gd name="T5" fmla="*/ 84 h 107"/>
                <a:gd name="T6" fmla="*/ 62 w 107"/>
                <a:gd name="T7" fmla="*/ 88 h 107"/>
                <a:gd name="T8" fmla="*/ 57 w 107"/>
                <a:gd name="T9" fmla="*/ 100 h 107"/>
                <a:gd name="T10" fmla="*/ 47 w 107"/>
                <a:gd name="T11" fmla="*/ 91 h 107"/>
                <a:gd name="T12" fmla="*/ 35 w 107"/>
                <a:gd name="T13" fmla="*/ 84 h 107"/>
                <a:gd name="T14" fmla="*/ 23 w 107"/>
                <a:gd name="T15" fmla="*/ 89 h 107"/>
                <a:gd name="T16" fmla="*/ 23 w 107"/>
                <a:gd name="T17" fmla="*/ 76 h 107"/>
                <a:gd name="T18" fmla="*/ 19 w 107"/>
                <a:gd name="T19" fmla="*/ 62 h 107"/>
                <a:gd name="T20" fmla="*/ 7 w 107"/>
                <a:gd name="T21" fmla="*/ 57 h 107"/>
                <a:gd name="T22" fmla="*/ 16 w 107"/>
                <a:gd name="T23" fmla="*/ 48 h 107"/>
                <a:gd name="T24" fmla="*/ 23 w 107"/>
                <a:gd name="T25" fmla="*/ 35 h 107"/>
                <a:gd name="T26" fmla="*/ 18 w 107"/>
                <a:gd name="T27" fmla="*/ 24 h 107"/>
                <a:gd name="T28" fmla="*/ 32 w 107"/>
                <a:gd name="T29" fmla="*/ 23 h 107"/>
                <a:gd name="T30" fmla="*/ 45 w 107"/>
                <a:gd name="T31" fmla="*/ 19 h 107"/>
                <a:gd name="T32" fmla="*/ 50 w 107"/>
                <a:gd name="T33" fmla="*/ 8 h 107"/>
                <a:gd name="T34" fmla="*/ 60 w 107"/>
                <a:gd name="T35" fmla="*/ 16 h 107"/>
                <a:gd name="T36" fmla="*/ 72 w 107"/>
                <a:gd name="T37" fmla="*/ 23 h 107"/>
                <a:gd name="T38" fmla="*/ 84 w 107"/>
                <a:gd name="T39" fmla="*/ 18 h 107"/>
                <a:gd name="T40" fmla="*/ 84 w 107"/>
                <a:gd name="T41" fmla="*/ 32 h 107"/>
                <a:gd name="T42" fmla="*/ 88 w 107"/>
                <a:gd name="T43" fmla="*/ 45 h 107"/>
                <a:gd name="T44" fmla="*/ 100 w 107"/>
                <a:gd name="T45" fmla="*/ 50 h 107"/>
                <a:gd name="T46" fmla="*/ 91 w 107"/>
                <a:gd name="T47" fmla="*/ 60 h 107"/>
                <a:gd name="T48" fmla="*/ 104 w 107"/>
                <a:gd name="T49" fmla="*/ 44 h 107"/>
                <a:gd name="T50" fmla="*/ 91 w 107"/>
                <a:gd name="T51" fmla="*/ 34 h 107"/>
                <a:gd name="T52" fmla="*/ 96 w 107"/>
                <a:gd name="T53" fmla="*/ 21 h 107"/>
                <a:gd name="T54" fmla="*/ 82 w 107"/>
                <a:gd name="T55" fmla="*/ 11 h 107"/>
                <a:gd name="T56" fmla="*/ 66 w 107"/>
                <a:gd name="T57" fmla="*/ 13 h 107"/>
                <a:gd name="T58" fmla="*/ 60 w 107"/>
                <a:gd name="T59" fmla="*/ 0 h 107"/>
                <a:gd name="T60" fmla="*/ 44 w 107"/>
                <a:gd name="T61" fmla="*/ 3 h 107"/>
                <a:gd name="T62" fmla="*/ 34 w 107"/>
                <a:gd name="T63" fmla="*/ 16 h 107"/>
                <a:gd name="T64" fmla="*/ 20 w 107"/>
                <a:gd name="T65" fmla="*/ 11 h 107"/>
                <a:gd name="T66" fmla="*/ 11 w 107"/>
                <a:gd name="T67" fmla="*/ 25 h 107"/>
                <a:gd name="T68" fmla="*/ 13 w 107"/>
                <a:gd name="T69" fmla="*/ 41 h 107"/>
                <a:gd name="T70" fmla="*/ 0 w 107"/>
                <a:gd name="T71" fmla="*/ 47 h 107"/>
                <a:gd name="T72" fmla="*/ 3 w 107"/>
                <a:gd name="T73" fmla="*/ 64 h 107"/>
                <a:gd name="T74" fmla="*/ 16 w 107"/>
                <a:gd name="T75" fmla="*/ 74 h 107"/>
                <a:gd name="T76" fmla="*/ 11 w 107"/>
                <a:gd name="T77" fmla="*/ 87 h 107"/>
                <a:gd name="T78" fmla="*/ 25 w 107"/>
                <a:gd name="T79" fmla="*/ 97 h 107"/>
                <a:gd name="T80" fmla="*/ 41 w 107"/>
                <a:gd name="T81" fmla="*/ 95 h 107"/>
                <a:gd name="T82" fmla="*/ 47 w 107"/>
                <a:gd name="T83" fmla="*/ 107 h 107"/>
                <a:gd name="T84" fmla="*/ 63 w 107"/>
                <a:gd name="T85" fmla="*/ 105 h 107"/>
                <a:gd name="T86" fmla="*/ 73 w 107"/>
                <a:gd name="T87" fmla="*/ 92 h 107"/>
                <a:gd name="T88" fmla="*/ 87 w 107"/>
                <a:gd name="T89" fmla="*/ 96 h 107"/>
                <a:gd name="T90" fmla="*/ 96 w 107"/>
                <a:gd name="T91" fmla="*/ 83 h 107"/>
                <a:gd name="T92" fmla="*/ 94 w 107"/>
                <a:gd name="T93" fmla="*/ 66 h 107"/>
                <a:gd name="T94" fmla="*/ 107 w 107"/>
                <a:gd name="T95" fmla="*/ 60 h 107"/>
                <a:gd name="T96" fmla="*/ 104 w 107"/>
                <a:gd name="T97"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 h="107">
                  <a:moveTo>
                    <a:pt x="88" y="62"/>
                  </a:moveTo>
                  <a:cubicBezTo>
                    <a:pt x="84" y="72"/>
                    <a:pt x="84" y="72"/>
                    <a:pt x="84" y="72"/>
                  </a:cubicBezTo>
                  <a:cubicBezTo>
                    <a:pt x="83" y="73"/>
                    <a:pt x="84" y="75"/>
                    <a:pt x="84" y="76"/>
                  </a:cubicBezTo>
                  <a:cubicBezTo>
                    <a:pt x="89" y="84"/>
                    <a:pt x="89" y="84"/>
                    <a:pt x="89" y="84"/>
                  </a:cubicBezTo>
                  <a:cubicBezTo>
                    <a:pt x="84" y="89"/>
                    <a:pt x="84" y="89"/>
                    <a:pt x="84" y="89"/>
                  </a:cubicBezTo>
                  <a:cubicBezTo>
                    <a:pt x="75" y="84"/>
                    <a:pt x="75" y="84"/>
                    <a:pt x="75" y="84"/>
                  </a:cubicBezTo>
                  <a:cubicBezTo>
                    <a:pt x="75" y="84"/>
                    <a:pt x="73" y="84"/>
                    <a:pt x="72" y="84"/>
                  </a:cubicBezTo>
                  <a:cubicBezTo>
                    <a:pt x="62" y="88"/>
                    <a:pt x="62" y="88"/>
                    <a:pt x="62" y="88"/>
                  </a:cubicBezTo>
                  <a:cubicBezTo>
                    <a:pt x="61" y="89"/>
                    <a:pt x="60" y="90"/>
                    <a:pt x="60" y="91"/>
                  </a:cubicBezTo>
                  <a:cubicBezTo>
                    <a:pt x="57" y="100"/>
                    <a:pt x="57" y="100"/>
                    <a:pt x="57" y="100"/>
                  </a:cubicBezTo>
                  <a:cubicBezTo>
                    <a:pt x="50" y="100"/>
                    <a:pt x="50" y="100"/>
                    <a:pt x="50" y="100"/>
                  </a:cubicBezTo>
                  <a:cubicBezTo>
                    <a:pt x="47" y="91"/>
                    <a:pt x="47" y="91"/>
                    <a:pt x="47" y="91"/>
                  </a:cubicBezTo>
                  <a:cubicBezTo>
                    <a:pt x="47" y="90"/>
                    <a:pt x="46" y="89"/>
                    <a:pt x="45" y="89"/>
                  </a:cubicBezTo>
                  <a:cubicBezTo>
                    <a:pt x="35" y="84"/>
                    <a:pt x="35" y="84"/>
                    <a:pt x="35" y="84"/>
                  </a:cubicBezTo>
                  <a:cubicBezTo>
                    <a:pt x="34" y="84"/>
                    <a:pt x="33" y="84"/>
                    <a:pt x="32" y="84"/>
                  </a:cubicBezTo>
                  <a:cubicBezTo>
                    <a:pt x="23" y="89"/>
                    <a:pt x="23" y="89"/>
                    <a:pt x="23" y="89"/>
                  </a:cubicBezTo>
                  <a:cubicBezTo>
                    <a:pt x="18" y="84"/>
                    <a:pt x="18" y="84"/>
                    <a:pt x="18" y="84"/>
                  </a:cubicBezTo>
                  <a:cubicBezTo>
                    <a:pt x="23" y="76"/>
                    <a:pt x="23" y="76"/>
                    <a:pt x="23" y="76"/>
                  </a:cubicBezTo>
                  <a:cubicBezTo>
                    <a:pt x="23" y="75"/>
                    <a:pt x="23" y="74"/>
                    <a:pt x="23" y="73"/>
                  </a:cubicBezTo>
                  <a:cubicBezTo>
                    <a:pt x="19" y="62"/>
                    <a:pt x="19" y="62"/>
                    <a:pt x="19" y="62"/>
                  </a:cubicBezTo>
                  <a:cubicBezTo>
                    <a:pt x="18" y="61"/>
                    <a:pt x="18" y="60"/>
                    <a:pt x="16" y="60"/>
                  </a:cubicBezTo>
                  <a:cubicBezTo>
                    <a:pt x="7" y="57"/>
                    <a:pt x="7" y="57"/>
                    <a:pt x="7" y="57"/>
                  </a:cubicBezTo>
                  <a:cubicBezTo>
                    <a:pt x="7" y="50"/>
                    <a:pt x="7" y="50"/>
                    <a:pt x="7" y="50"/>
                  </a:cubicBezTo>
                  <a:cubicBezTo>
                    <a:pt x="16" y="48"/>
                    <a:pt x="16" y="48"/>
                    <a:pt x="16" y="48"/>
                  </a:cubicBezTo>
                  <a:cubicBezTo>
                    <a:pt x="17" y="47"/>
                    <a:pt x="18" y="47"/>
                    <a:pt x="19" y="46"/>
                  </a:cubicBezTo>
                  <a:cubicBezTo>
                    <a:pt x="23" y="35"/>
                    <a:pt x="23" y="35"/>
                    <a:pt x="23" y="35"/>
                  </a:cubicBezTo>
                  <a:cubicBezTo>
                    <a:pt x="24" y="34"/>
                    <a:pt x="23" y="33"/>
                    <a:pt x="23" y="32"/>
                  </a:cubicBezTo>
                  <a:cubicBezTo>
                    <a:pt x="18" y="24"/>
                    <a:pt x="18" y="24"/>
                    <a:pt x="18" y="24"/>
                  </a:cubicBezTo>
                  <a:cubicBezTo>
                    <a:pt x="23" y="18"/>
                    <a:pt x="23" y="18"/>
                    <a:pt x="23" y="18"/>
                  </a:cubicBezTo>
                  <a:cubicBezTo>
                    <a:pt x="32" y="23"/>
                    <a:pt x="32" y="23"/>
                    <a:pt x="32" y="23"/>
                  </a:cubicBezTo>
                  <a:cubicBezTo>
                    <a:pt x="32" y="24"/>
                    <a:pt x="34" y="24"/>
                    <a:pt x="35" y="23"/>
                  </a:cubicBezTo>
                  <a:cubicBezTo>
                    <a:pt x="45" y="19"/>
                    <a:pt x="45" y="19"/>
                    <a:pt x="45" y="19"/>
                  </a:cubicBezTo>
                  <a:cubicBezTo>
                    <a:pt x="46" y="19"/>
                    <a:pt x="47" y="18"/>
                    <a:pt x="47" y="17"/>
                  </a:cubicBezTo>
                  <a:cubicBezTo>
                    <a:pt x="50" y="8"/>
                    <a:pt x="50" y="8"/>
                    <a:pt x="50" y="8"/>
                  </a:cubicBezTo>
                  <a:cubicBezTo>
                    <a:pt x="57" y="8"/>
                    <a:pt x="57" y="8"/>
                    <a:pt x="57" y="8"/>
                  </a:cubicBezTo>
                  <a:cubicBezTo>
                    <a:pt x="60" y="16"/>
                    <a:pt x="60" y="16"/>
                    <a:pt x="60" y="16"/>
                  </a:cubicBezTo>
                  <a:cubicBezTo>
                    <a:pt x="60" y="18"/>
                    <a:pt x="61" y="18"/>
                    <a:pt x="62" y="19"/>
                  </a:cubicBezTo>
                  <a:cubicBezTo>
                    <a:pt x="72" y="23"/>
                    <a:pt x="72" y="23"/>
                    <a:pt x="72" y="23"/>
                  </a:cubicBezTo>
                  <a:cubicBezTo>
                    <a:pt x="73" y="24"/>
                    <a:pt x="74" y="24"/>
                    <a:pt x="75" y="23"/>
                  </a:cubicBezTo>
                  <a:cubicBezTo>
                    <a:pt x="84" y="18"/>
                    <a:pt x="84" y="18"/>
                    <a:pt x="84" y="18"/>
                  </a:cubicBezTo>
                  <a:cubicBezTo>
                    <a:pt x="89" y="24"/>
                    <a:pt x="89" y="24"/>
                    <a:pt x="89" y="24"/>
                  </a:cubicBezTo>
                  <a:cubicBezTo>
                    <a:pt x="84" y="32"/>
                    <a:pt x="84" y="32"/>
                    <a:pt x="84" y="32"/>
                  </a:cubicBezTo>
                  <a:cubicBezTo>
                    <a:pt x="84" y="33"/>
                    <a:pt x="84" y="34"/>
                    <a:pt x="84" y="35"/>
                  </a:cubicBezTo>
                  <a:cubicBezTo>
                    <a:pt x="88" y="45"/>
                    <a:pt x="88" y="45"/>
                    <a:pt x="88" y="45"/>
                  </a:cubicBezTo>
                  <a:cubicBezTo>
                    <a:pt x="89" y="46"/>
                    <a:pt x="89" y="47"/>
                    <a:pt x="90" y="48"/>
                  </a:cubicBezTo>
                  <a:cubicBezTo>
                    <a:pt x="100" y="50"/>
                    <a:pt x="100" y="50"/>
                    <a:pt x="100" y="50"/>
                  </a:cubicBezTo>
                  <a:cubicBezTo>
                    <a:pt x="100" y="57"/>
                    <a:pt x="100" y="57"/>
                    <a:pt x="100" y="57"/>
                  </a:cubicBezTo>
                  <a:cubicBezTo>
                    <a:pt x="91" y="60"/>
                    <a:pt x="91" y="60"/>
                    <a:pt x="91" y="60"/>
                  </a:cubicBezTo>
                  <a:cubicBezTo>
                    <a:pt x="90" y="60"/>
                    <a:pt x="89" y="61"/>
                    <a:pt x="88" y="62"/>
                  </a:cubicBezTo>
                  <a:moveTo>
                    <a:pt x="104" y="44"/>
                  </a:moveTo>
                  <a:cubicBezTo>
                    <a:pt x="94" y="41"/>
                    <a:pt x="94" y="41"/>
                    <a:pt x="94" y="41"/>
                  </a:cubicBezTo>
                  <a:cubicBezTo>
                    <a:pt x="91" y="34"/>
                    <a:pt x="91" y="34"/>
                    <a:pt x="91" y="34"/>
                  </a:cubicBezTo>
                  <a:cubicBezTo>
                    <a:pt x="96" y="25"/>
                    <a:pt x="96" y="25"/>
                    <a:pt x="96" y="25"/>
                  </a:cubicBezTo>
                  <a:cubicBezTo>
                    <a:pt x="97" y="23"/>
                    <a:pt x="97" y="22"/>
                    <a:pt x="96" y="21"/>
                  </a:cubicBezTo>
                  <a:cubicBezTo>
                    <a:pt x="87" y="11"/>
                    <a:pt x="87" y="11"/>
                    <a:pt x="87" y="11"/>
                  </a:cubicBezTo>
                  <a:cubicBezTo>
                    <a:pt x="86" y="10"/>
                    <a:pt x="84" y="10"/>
                    <a:pt x="82" y="11"/>
                  </a:cubicBezTo>
                  <a:cubicBezTo>
                    <a:pt x="73" y="16"/>
                    <a:pt x="73" y="16"/>
                    <a:pt x="73" y="16"/>
                  </a:cubicBezTo>
                  <a:cubicBezTo>
                    <a:pt x="66" y="13"/>
                    <a:pt x="66" y="13"/>
                    <a:pt x="66" y="13"/>
                  </a:cubicBezTo>
                  <a:cubicBezTo>
                    <a:pt x="63" y="3"/>
                    <a:pt x="63" y="3"/>
                    <a:pt x="63" y="3"/>
                  </a:cubicBezTo>
                  <a:cubicBezTo>
                    <a:pt x="63" y="1"/>
                    <a:pt x="62" y="0"/>
                    <a:pt x="60" y="0"/>
                  </a:cubicBezTo>
                  <a:cubicBezTo>
                    <a:pt x="47" y="0"/>
                    <a:pt x="47" y="0"/>
                    <a:pt x="47" y="0"/>
                  </a:cubicBezTo>
                  <a:cubicBezTo>
                    <a:pt x="45" y="0"/>
                    <a:pt x="44" y="1"/>
                    <a:pt x="44" y="3"/>
                  </a:cubicBezTo>
                  <a:cubicBezTo>
                    <a:pt x="41" y="13"/>
                    <a:pt x="41" y="13"/>
                    <a:pt x="41" y="13"/>
                  </a:cubicBezTo>
                  <a:cubicBezTo>
                    <a:pt x="34" y="16"/>
                    <a:pt x="34" y="16"/>
                    <a:pt x="34" y="16"/>
                  </a:cubicBezTo>
                  <a:cubicBezTo>
                    <a:pt x="25" y="11"/>
                    <a:pt x="25" y="11"/>
                    <a:pt x="25" y="11"/>
                  </a:cubicBezTo>
                  <a:cubicBezTo>
                    <a:pt x="23" y="10"/>
                    <a:pt x="21" y="10"/>
                    <a:pt x="20" y="11"/>
                  </a:cubicBezTo>
                  <a:cubicBezTo>
                    <a:pt x="11" y="21"/>
                    <a:pt x="11" y="21"/>
                    <a:pt x="11" y="21"/>
                  </a:cubicBezTo>
                  <a:cubicBezTo>
                    <a:pt x="10" y="22"/>
                    <a:pt x="10" y="23"/>
                    <a:pt x="11" y="25"/>
                  </a:cubicBezTo>
                  <a:cubicBezTo>
                    <a:pt x="16" y="34"/>
                    <a:pt x="16" y="34"/>
                    <a:pt x="16" y="34"/>
                  </a:cubicBezTo>
                  <a:cubicBezTo>
                    <a:pt x="13" y="41"/>
                    <a:pt x="13" y="41"/>
                    <a:pt x="13" y="41"/>
                  </a:cubicBezTo>
                  <a:cubicBezTo>
                    <a:pt x="3" y="44"/>
                    <a:pt x="3" y="44"/>
                    <a:pt x="3" y="44"/>
                  </a:cubicBezTo>
                  <a:cubicBezTo>
                    <a:pt x="1" y="44"/>
                    <a:pt x="0" y="46"/>
                    <a:pt x="0" y="47"/>
                  </a:cubicBezTo>
                  <a:cubicBezTo>
                    <a:pt x="0" y="60"/>
                    <a:pt x="0" y="60"/>
                    <a:pt x="0" y="60"/>
                  </a:cubicBezTo>
                  <a:cubicBezTo>
                    <a:pt x="0" y="62"/>
                    <a:pt x="1" y="63"/>
                    <a:pt x="3" y="64"/>
                  </a:cubicBezTo>
                  <a:cubicBezTo>
                    <a:pt x="13" y="66"/>
                    <a:pt x="13" y="66"/>
                    <a:pt x="13" y="66"/>
                  </a:cubicBezTo>
                  <a:cubicBezTo>
                    <a:pt x="16" y="74"/>
                    <a:pt x="16" y="74"/>
                    <a:pt x="16" y="74"/>
                  </a:cubicBezTo>
                  <a:cubicBezTo>
                    <a:pt x="11" y="83"/>
                    <a:pt x="11" y="83"/>
                    <a:pt x="11" y="83"/>
                  </a:cubicBezTo>
                  <a:cubicBezTo>
                    <a:pt x="10" y="84"/>
                    <a:pt x="10" y="86"/>
                    <a:pt x="11" y="87"/>
                  </a:cubicBezTo>
                  <a:cubicBezTo>
                    <a:pt x="20" y="96"/>
                    <a:pt x="20" y="96"/>
                    <a:pt x="20" y="96"/>
                  </a:cubicBezTo>
                  <a:cubicBezTo>
                    <a:pt x="21" y="97"/>
                    <a:pt x="23" y="97"/>
                    <a:pt x="25" y="97"/>
                  </a:cubicBezTo>
                  <a:cubicBezTo>
                    <a:pt x="34" y="91"/>
                    <a:pt x="34" y="91"/>
                    <a:pt x="34" y="91"/>
                  </a:cubicBezTo>
                  <a:cubicBezTo>
                    <a:pt x="41" y="95"/>
                    <a:pt x="41" y="95"/>
                    <a:pt x="41" y="95"/>
                  </a:cubicBezTo>
                  <a:cubicBezTo>
                    <a:pt x="44" y="105"/>
                    <a:pt x="44" y="105"/>
                    <a:pt x="44" y="105"/>
                  </a:cubicBezTo>
                  <a:cubicBezTo>
                    <a:pt x="44" y="106"/>
                    <a:pt x="45" y="107"/>
                    <a:pt x="47" y="107"/>
                  </a:cubicBezTo>
                  <a:cubicBezTo>
                    <a:pt x="60" y="107"/>
                    <a:pt x="60" y="107"/>
                    <a:pt x="60" y="107"/>
                  </a:cubicBezTo>
                  <a:cubicBezTo>
                    <a:pt x="62" y="107"/>
                    <a:pt x="63" y="106"/>
                    <a:pt x="63" y="105"/>
                  </a:cubicBezTo>
                  <a:cubicBezTo>
                    <a:pt x="66" y="94"/>
                    <a:pt x="66" y="94"/>
                    <a:pt x="66" y="94"/>
                  </a:cubicBezTo>
                  <a:cubicBezTo>
                    <a:pt x="73" y="92"/>
                    <a:pt x="73" y="92"/>
                    <a:pt x="73" y="92"/>
                  </a:cubicBezTo>
                  <a:cubicBezTo>
                    <a:pt x="82" y="97"/>
                    <a:pt x="82" y="97"/>
                    <a:pt x="82" y="97"/>
                  </a:cubicBezTo>
                  <a:cubicBezTo>
                    <a:pt x="84" y="97"/>
                    <a:pt x="86" y="97"/>
                    <a:pt x="87" y="96"/>
                  </a:cubicBezTo>
                  <a:cubicBezTo>
                    <a:pt x="96" y="87"/>
                    <a:pt x="96" y="87"/>
                    <a:pt x="96" y="87"/>
                  </a:cubicBezTo>
                  <a:cubicBezTo>
                    <a:pt x="97" y="86"/>
                    <a:pt x="97" y="84"/>
                    <a:pt x="96" y="83"/>
                  </a:cubicBezTo>
                  <a:cubicBezTo>
                    <a:pt x="91" y="74"/>
                    <a:pt x="91" y="74"/>
                    <a:pt x="91" y="74"/>
                  </a:cubicBezTo>
                  <a:cubicBezTo>
                    <a:pt x="94" y="66"/>
                    <a:pt x="94" y="66"/>
                    <a:pt x="94" y="66"/>
                  </a:cubicBezTo>
                  <a:cubicBezTo>
                    <a:pt x="104" y="64"/>
                    <a:pt x="104" y="64"/>
                    <a:pt x="104" y="64"/>
                  </a:cubicBezTo>
                  <a:cubicBezTo>
                    <a:pt x="106" y="63"/>
                    <a:pt x="107" y="62"/>
                    <a:pt x="107" y="60"/>
                  </a:cubicBezTo>
                  <a:cubicBezTo>
                    <a:pt x="107" y="47"/>
                    <a:pt x="107" y="47"/>
                    <a:pt x="107" y="47"/>
                  </a:cubicBezTo>
                  <a:cubicBezTo>
                    <a:pt x="107" y="46"/>
                    <a:pt x="106" y="44"/>
                    <a:pt x="104" y="44"/>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9" name="Freeform 79">
              <a:extLst>
                <a:ext uri="{FF2B5EF4-FFF2-40B4-BE49-F238E27FC236}">
                  <a16:creationId xmlns:a16="http://schemas.microsoft.com/office/drawing/2014/main" id="{3CB9BD24-1924-7FB7-3C46-5826A1AC3C65}"/>
                </a:ext>
              </a:extLst>
            </p:cNvPr>
            <p:cNvSpPr>
              <a:spLocks noEditPoints="1"/>
            </p:cNvSpPr>
            <p:nvPr/>
          </p:nvSpPr>
          <p:spPr bwMode="auto">
            <a:xfrm>
              <a:off x="4451351" y="450057"/>
              <a:ext cx="187325" cy="188913"/>
            </a:xfrm>
            <a:custGeom>
              <a:avLst/>
              <a:gdLst>
                <a:gd name="T0" fmla="*/ 29 w 59"/>
                <a:gd name="T1" fmla="*/ 52 h 59"/>
                <a:gd name="T2" fmla="*/ 7 w 59"/>
                <a:gd name="T3" fmla="*/ 30 h 59"/>
                <a:gd name="T4" fmla="*/ 29 w 59"/>
                <a:gd name="T5" fmla="*/ 8 h 59"/>
                <a:gd name="T6" fmla="*/ 52 w 59"/>
                <a:gd name="T7" fmla="*/ 30 h 59"/>
                <a:gd name="T8" fmla="*/ 29 w 59"/>
                <a:gd name="T9" fmla="*/ 52 h 59"/>
                <a:gd name="T10" fmla="*/ 29 w 59"/>
                <a:gd name="T11" fmla="*/ 0 h 59"/>
                <a:gd name="T12" fmla="*/ 0 w 59"/>
                <a:gd name="T13" fmla="*/ 30 h 59"/>
                <a:gd name="T14" fmla="*/ 29 w 59"/>
                <a:gd name="T15" fmla="*/ 59 h 59"/>
                <a:gd name="T16" fmla="*/ 59 w 59"/>
                <a:gd name="T17" fmla="*/ 30 h 59"/>
                <a:gd name="T18" fmla="*/ 29 w 59"/>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9">
                  <a:moveTo>
                    <a:pt x="29" y="52"/>
                  </a:moveTo>
                  <a:cubicBezTo>
                    <a:pt x="17" y="52"/>
                    <a:pt x="7" y="42"/>
                    <a:pt x="7" y="30"/>
                  </a:cubicBezTo>
                  <a:cubicBezTo>
                    <a:pt x="7" y="18"/>
                    <a:pt x="17" y="8"/>
                    <a:pt x="29" y="8"/>
                  </a:cubicBezTo>
                  <a:cubicBezTo>
                    <a:pt x="42" y="8"/>
                    <a:pt x="52" y="18"/>
                    <a:pt x="52" y="30"/>
                  </a:cubicBezTo>
                  <a:cubicBezTo>
                    <a:pt x="52" y="42"/>
                    <a:pt x="42" y="52"/>
                    <a:pt x="29" y="52"/>
                  </a:cubicBezTo>
                  <a:moveTo>
                    <a:pt x="29" y="0"/>
                  </a:moveTo>
                  <a:cubicBezTo>
                    <a:pt x="13" y="0"/>
                    <a:pt x="0" y="14"/>
                    <a:pt x="0" y="30"/>
                  </a:cubicBezTo>
                  <a:cubicBezTo>
                    <a:pt x="0" y="46"/>
                    <a:pt x="13" y="59"/>
                    <a:pt x="29" y="59"/>
                  </a:cubicBezTo>
                  <a:cubicBezTo>
                    <a:pt x="46" y="59"/>
                    <a:pt x="59" y="46"/>
                    <a:pt x="59" y="30"/>
                  </a:cubicBezTo>
                  <a:cubicBezTo>
                    <a:pt x="59" y="14"/>
                    <a:pt x="46" y="0"/>
                    <a:pt x="29"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10" name="Group 9">
            <a:extLst>
              <a:ext uri="{FF2B5EF4-FFF2-40B4-BE49-F238E27FC236}">
                <a16:creationId xmlns:a16="http://schemas.microsoft.com/office/drawing/2014/main" id="{D5EE077E-5752-3DE5-F223-BCFAF48B3A70}"/>
              </a:ext>
            </a:extLst>
          </p:cNvPr>
          <p:cNvGrpSpPr>
            <a:grpSpLocks noChangeAspect="1"/>
          </p:cNvGrpSpPr>
          <p:nvPr/>
        </p:nvGrpSpPr>
        <p:grpSpPr>
          <a:xfrm>
            <a:off x="10069707" y="1692546"/>
            <a:ext cx="402336" cy="651671"/>
            <a:chOff x="3228975" y="135039"/>
            <a:chExt cx="338138" cy="547688"/>
          </a:xfrm>
        </p:grpSpPr>
        <p:sp>
          <p:nvSpPr>
            <p:cNvPr id="11" name="Freeform 101">
              <a:extLst>
                <a:ext uri="{FF2B5EF4-FFF2-40B4-BE49-F238E27FC236}">
                  <a16:creationId xmlns:a16="http://schemas.microsoft.com/office/drawing/2014/main" id="{92A47A1E-CF45-36A6-272D-AF08057B7C3A}"/>
                </a:ext>
              </a:extLst>
            </p:cNvPr>
            <p:cNvSpPr>
              <a:spLocks noEditPoints="1"/>
            </p:cNvSpPr>
            <p:nvPr/>
          </p:nvSpPr>
          <p:spPr bwMode="auto">
            <a:xfrm>
              <a:off x="3228975" y="135039"/>
              <a:ext cx="338138" cy="547688"/>
            </a:xfrm>
            <a:custGeom>
              <a:avLst/>
              <a:gdLst>
                <a:gd name="T0" fmla="*/ 87 w 106"/>
                <a:gd name="T1" fmla="*/ 83 h 172"/>
                <a:gd name="T2" fmla="*/ 87 w 106"/>
                <a:gd name="T3" fmla="*/ 83 h 172"/>
                <a:gd name="T4" fmla="*/ 71 w 106"/>
                <a:gd name="T5" fmla="*/ 111 h 172"/>
                <a:gd name="T6" fmla="*/ 71 w 106"/>
                <a:gd name="T7" fmla="*/ 111 h 172"/>
                <a:gd name="T8" fmla="*/ 36 w 106"/>
                <a:gd name="T9" fmla="*/ 111 h 172"/>
                <a:gd name="T10" fmla="*/ 36 w 106"/>
                <a:gd name="T11" fmla="*/ 111 h 172"/>
                <a:gd name="T12" fmla="*/ 19 w 106"/>
                <a:gd name="T13" fmla="*/ 84 h 172"/>
                <a:gd name="T14" fmla="*/ 8 w 106"/>
                <a:gd name="T15" fmla="*/ 53 h 172"/>
                <a:gd name="T16" fmla="*/ 53 w 106"/>
                <a:gd name="T17" fmla="*/ 8 h 172"/>
                <a:gd name="T18" fmla="*/ 99 w 106"/>
                <a:gd name="T19" fmla="*/ 53 h 172"/>
                <a:gd name="T20" fmla="*/ 87 w 106"/>
                <a:gd name="T21" fmla="*/ 83 h 172"/>
                <a:gd name="T22" fmla="*/ 36 w 106"/>
                <a:gd name="T23" fmla="*/ 119 h 172"/>
                <a:gd name="T24" fmla="*/ 70 w 106"/>
                <a:gd name="T25" fmla="*/ 119 h 172"/>
                <a:gd name="T26" fmla="*/ 70 w 106"/>
                <a:gd name="T27" fmla="*/ 123 h 172"/>
                <a:gd name="T28" fmla="*/ 36 w 106"/>
                <a:gd name="T29" fmla="*/ 123 h 172"/>
                <a:gd name="T30" fmla="*/ 36 w 106"/>
                <a:gd name="T31" fmla="*/ 119 h 172"/>
                <a:gd name="T32" fmla="*/ 70 w 106"/>
                <a:gd name="T33" fmla="*/ 136 h 172"/>
                <a:gd name="T34" fmla="*/ 36 w 106"/>
                <a:gd name="T35" fmla="*/ 136 h 172"/>
                <a:gd name="T36" fmla="*/ 36 w 106"/>
                <a:gd name="T37" fmla="*/ 131 h 172"/>
                <a:gd name="T38" fmla="*/ 70 w 106"/>
                <a:gd name="T39" fmla="*/ 131 h 172"/>
                <a:gd name="T40" fmla="*/ 70 w 106"/>
                <a:gd name="T41" fmla="*/ 136 h 172"/>
                <a:gd name="T42" fmla="*/ 70 w 106"/>
                <a:gd name="T43" fmla="*/ 148 h 172"/>
                <a:gd name="T44" fmla="*/ 36 w 106"/>
                <a:gd name="T45" fmla="*/ 148 h 172"/>
                <a:gd name="T46" fmla="*/ 36 w 106"/>
                <a:gd name="T47" fmla="*/ 143 h 172"/>
                <a:gd name="T48" fmla="*/ 70 w 106"/>
                <a:gd name="T49" fmla="*/ 143 h 172"/>
                <a:gd name="T50" fmla="*/ 70 w 106"/>
                <a:gd name="T51" fmla="*/ 148 h 172"/>
                <a:gd name="T52" fmla="*/ 62 w 106"/>
                <a:gd name="T53" fmla="*/ 156 h 172"/>
                <a:gd name="T54" fmla="*/ 53 w 106"/>
                <a:gd name="T55" fmla="*/ 164 h 172"/>
                <a:gd name="T56" fmla="*/ 45 w 106"/>
                <a:gd name="T57" fmla="*/ 156 h 172"/>
                <a:gd name="T58" fmla="*/ 45 w 106"/>
                <a:gd name="T59" fmla="*/ 156 h 172"/>
                <a:gd name="T60" fmla="*/ 62 w 106"/>
                <a:gd name="T61" fmla="*/ 156 h 172"/>
                <a:gd name="T62" fmla="*/ 53 w 106"/>
                <a:gd name="T63" fmla="*/ 0 h 172"/>
                <a:gd name="T64" fmla="*/ 0 w 106"/>
                <a:gd name="T65" fmla="*/ 53 h 172"/>
                <a:gd name="T66" fmla="*/ 14 w 106"/>
                <a:gd name="T67" fmla="*/ 89 h 172"/>
                <a:gd name="T68" fmla="*/ 29 w 106"/>
                <a:gd name="T69" fmla="*/ 115 h 172"/>
                <a:gd name="T70" fmla="*/ 29 w 106"/>
                <a:gd name="T71" fmla="*/ 152 h 172"/>
                <a:gd name="T72" fmla="*/ 33 w 106"/>
                <a:gd name="T73" fmla="*/ 156 h 172"/>
                <a:gd name="T74" fmla="*/ 37 w 106"/>
                <a:gd name="T75" fmla="*/ 156 h 172"/>
                <a:gd name="T76" fmla="*/ 37 w 106"/>
                <a:gd name="T77" fmla="*/ 156 h 172"/>
                <a:gd name="T78" fmla="*/ 53 w 106"/>
                <a:gd name="T79" fmla="*/ 172 h 172"/>
                <a:gd name="T80" fmla="*/ 69 w 106"/>
                <a:gd name="T81" fmla="*/ 156 h 172"/>
                <a:gd name="T82" fmla="*/ 69 w 106"/>
                <a:gd name="T83" fmla="*/ 156 h 172"/>
                <a:gd name="T84" fmla="*/ 74 w 106"/>
                <a:gd name="T85" fmla="*/ 156 h 172"/>
                <a:gd name="T86" fmla="*/ 78 w 106"/>
                <a:gd name="T87" fmla="*/ 152 h 172"/>
                <a:gd name="T88" fmla="*/ 78 w 106"/>
                <a:gd name="T89" fmla="*/ 115 h 172"/>
                <a:gd name="T90" fmla="*/ 93 w 106"/>
                <a:gd name="T91" fmla="*/ 88 h 172"/>
                <a:gd name="T92" fmla="*/ 106 w 106"/>
                <a:gd name="T93" fmla="*/ 53 h 172"/>
                <a:gd name="T94" fmla="*/ 53 w 106"/>
                <a:gd name="T9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 h="172">
                  <a:moveTo>
                    <a:pt x="87" y="83"/>
                  </a:moveTo>
                  <a:cubicBezTo>
                    <a:pt x="87" y="83"/>
                    <a:pt x="87" y="83"/>
                    <a:pt x="87" y="83"/>
                  </a:cubicBezTo>
                  <a:cubicBezTo>
                    <a:pt x="77" y="94"/>
                    <a:pt x="73" y="100"/>
                    <a:pt x="71" y="111"/>
                  </a:cubicBezTo>
                  <a:cubicBezTo>
                    <a:pt x="71" y="111"/>
                    <a:pt x="71" y="111"/>
                    <a:pt x="71" y="111"/>
                  </a:cubicBezTo>
                  <a:cubicBezTo>
                    <a:pt x="36" y="111"/>
                    <a:pt x="36" y="111"/>
                    <a:pt x="36" y="111"/>
                  </a:cubicBezTo>
                  <a:cubicBezTo>
                    <a:pt x="36" y="111"/>
                    <a:pt x="36" y="111"/>
                    <a:pt x="36" y="111"/>
                  </a:cubicBezTo>
                  <a:cubicBezTo>
                    <a:pt x="33" y="100"/>
                    <a:pt x="30" y="95"/>
                    <a:pt x="19" y="84"/>
                  </a:cubicBezTo>
                  <a:cubicBezTo>
                    <a:pt x="9" y="71"/>
                    <a:pt x="8" y="65"/>
                    <a:pt x="8" y="53"/>
                  </a:cubicBezTo>
                  <a:cubicBezTo>
                    <a:pt x="8" y="28"/>
                    <a:pt x="28" y="8"/>
                    <a:pt x="53" y="8"/>
                  </a:cubicBezTo>
                  <a:cubicBezTo>
                    <a:pt x="78" y="8"/>
                    <a:pt x="99" y="28"/>
                    <a:pt x="99" y="53"/>
                  </a:cubicBezTo>
                  <a:cubicBezTo>
                    <a:pt x="99" y="65"/>
                    <a:pt x="97" y="71"/>
                    <a:pt x="87" y="83"/>
                  </a:cubicBezTo>
                  <a:moveTo>
                    <a:pt x="36" y="119"/>
                  </a:moveTo>
                  <a:cubicBezTo>
                    <a:pt x="70" y="119"/>
                    <a:pt x="70" y="119"/>
                    <a:pt x="70" y="119"/>
                  </a:cubicBezTo>
                  <a:cubicBezTo>
                    <a:pt x="70" y="123"/>
                    <a:pt x="70" y="123"/>
                    <a:pt x="70" y="123"/>
                  </a:cubicBezTo>
                  <a:cubicBezTo>
                    <a:pt x="36" y="123"/>
                    <a:pt x="36" y="123"/>
                    <a:pt x="36" y="123"/>
                  </a:cubicBezTo>
                  <a:lnTo>
                    <a:pt x="36" y="119"/>
                  </a:lnTo>
                  <a:close/>
                  <a:moveTo>
                    <a:pt x="70" y="136"/>
                  </a:moveTo>
                  <a:cubicBezTo>
                    <a:pt x="36" y="136"/>
                    <a:pt x="36" y="136"/>
                    <a:pt x="36" y="136"/>
                  </a:cubicBezTo>
                  <a:cubicBezTo>
                    <a:pt x="36" y="131"/>
                    <a:pt x="36" y="131"/>
                    <a:pt x="36" y="131"/>
                  </a:cubicBezTo>
                  <a:cubicBezTo>
                    <a:pt x="70" y="131"/>
                    <a:pt x="70" y="131"/>
                    <a:pt x="70" y="131"/>
                  </a:cubicBezTo>
                  <a:lnTo>
                    <a:pt x="70" y="136"/>
                  </a:lnTo>
                  <a:close/>
                  <a:moveTo>
                    <a:pt x="70" y="148"/>
                  </a:moveTo>
                  <a:cubicBezTo>
                    <a:pt x="36" y="148"/>
                    <a:pt x="36" y="148"/>
                    <a:pt x="36" y="148"/>
                  </a:cubicBezTo>
                  <a:cubicBezTo>
                    <a:pt x="36" y="143"/>
                    <a:pt x="36" y="143"/>
                    <a:pt x="36" y="143"/>
                  </a:cubicBezTo>
                  <a:cubicBezTo>
                    <a:pt x="70" y="143"/>
                    <a:pt x="70" y="143"/>
                    <a:pt x="70" y="143"/>
                  </a:cubicBezTo>
                  <a:lnTo>
                    <a:pt x="70" y="148"/>
                  </a:lnTo>
                  <a:close/>
                  <a:moveTo>
                    <a:pt x="62" y="156"/>
                  </a:moveTo>
                  <a:cubicBezTo>
                    <a:pt x="62" y="160"/>
                    <a:pt x="58" y="164"/>
                    <a:pt x="53" y="164"/>
                  </a:cubicBezTo>
                  <a:cubicBezTo>
                    <a:pt x="48" y="164"/>
                    <a:pt x="45" y="160"/>
                    <a:pt x="45" y="156"/>
                  </a:cubicBezTo>
                  <a:cubicBezTo>
                    <a:pt x="45" y="156"/>
                    <a:pt x="45" y="156"/>
                    <a:pt x="45" y="156"/>
                  </a:cubicBezTo>
                  <a:cubicBezTo>
                    <a:pt x="62" y="156"/>
                    <a:pt x="62" y="156"/>
                    <a:pt x="62" y="156"/>
                  </a:cubicBezTo>
                  <a:close/>
                  <a:moveTo>
                    <a:pt x="53" y="0"/>
                  </a:moveTo>
                  <a:cubicBezTo>
                    <a:pt x="24" y="0"/>
                    <a:pt x="0" y="24"/>
                    <a:pt x="0" y="53"/>
                  </a:cubicBezTo>
                  <a:cubicBezTo>
                    <a:pt x="0" y="67"/>
                    <a:pt x="3" y="75"/>
                    <a:pt x="14" y="89"/>
                  </a:cubicBezTo>
                  <a:cubicBezTo>
                    <a:pt x="24" y="100"/>
                    <a:pt x="27" y="104"/>
                    <a:pt x="29" y="115"/>
                  </a:cubicBezTo>
                  <a:cubicBezTo>
                    <a:pt x="29" y="152"/>
                    <a:pt x="29" y="152"/>
                    <a:pt x="29" y="152"/>
                  </a:cubicBezTo>
                  <a:cubicBezTo>
                    <a:pt x="29" y="154"/>
                    <a:pt x="31" y="156"/>
                    <a:pt x="33" y="156"/>
                  </a:cubicBezTo>
                  <a:cubicBezTo>
                    <a:pt x="37" y="156"/>
                    <a:pt x="37" y="156"/>
                    <a:pt x="37" y="156"/>
                  </a:cubicBezTo>
                  <a:cubicBezTo>
                    <a:pt x="37" y="156"/>
                    <a:pt x="37" y="156"/>
                    <a:pt x="37" y="156"/>
                  </a:cubicBezTo>
                  <a:cubicBezTo>
                    <a:pt x="37" y="165"/>
                    <a:pt x="44" y="172"/>
                    <a:pt x="53" y="172"/>
                  </a:cubicBezTo>
                  <a:cubicBezTo>
                    <a:pt x="62" y="172"/>
                    <a:pt x="69" y="165"/>
                    <a:pt x="69" y="156"/>
                  </a:cubicBezTo>
                  <a:cubicBezTo>
                    <a:pt x="69" y="156"/>
                    <a:pt x="69" y="156"/>
                    <a:pt x="69" y="156"/>
                  </a:cubicBezTo>
                  <a:cubicBezTo>
                    <a:pt x="74" y="156"/>
                    <a:pt x="74" y="156"/>
                    <a:pt x="74" y="156"/>
                  </a:cubicBezTo>
                  <a:cubicBezTo>
                    <a:pt x="76" y="156"/>
                    <a:pt x="78" y="154"/>
                    <a:pt x="78" y="152"/>
                  </a:cubicBezTo>
                  <a:cubicBezTo>
                    <a:pt x="78" y="115"/>
                    <a:pt x="78" y="115"/>
                    <a:pt x="78" y="115"/>
                  </a:cubicBezTo>
                  <a:cubicBezTo>
                    <a:pt x="79" y="104"/>
                    <a:pt x="82" y="100"/>
                    <a:pt x="93" y="88"/>
                  </a:cubicBezTo>
                  <a:cubicBezTo>
                    <a:pt x="103" y="75"/>
                    <a:pt x="106" y="67"/>
                    <a:pt x="106" y="53"/>
                  </a:cubicBezTo>
                  <a:cubicBezTo>
                    <a:pt x="106" y="24"/>
                    <a:pt x="82" y="0"/>
                    <a:pt x="53"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3" name="Freeform 102">
              <a:extLst>
                <a:ext uri="{FF2B5EF4-FFF2-40B4-BE49-F238E27FC236}">
                  <a16:creationId xmlns:a16="http://schemas.microsoft.com/office/drawing/2014/main" id="{572D0461-6892-82A1-F4EC-0235BD2D7433}"/>
                </a:ext>
              </a:extLst>
            </p:cNvPr>
            <p:cNvSpPr>
              <a:spLocks noEditPoints="1"/>
            </p:cNvSpPr>
            <p:nvPr/>
          </p:nvSpPr>
          <p:spPr bwMode="auto">
            <a:xfrm>
              <a:off x="3305175" y="208064"/>
              <a:ext cx="188913" cy="227013"/>
            </a:xfrm>
            <a:custGeom>
              <a:avLst/>
              <a:gdLst>
                <a:gd name="T0" fmla="*/ 52 w 59"/>
                <a:gd name="T1" fmla="*/ 14 h 71"/>
                <a:gd name="T2" fmla="*/ 52 w 59"/>
                <a:gd name="T3" fmla="*/ 40 h 71"/>
                <a:gd name="T4" fmla="*/ 51 w 59"/>
                <a:gd name="T5" fmla="*/ 46 h 71"/>
                <a:gd name="T6" fmla="*/ 29 w 59"/>
                <a:gd name="T7" fmla="*/ 63 h 71"/>
                <a:gd name="T8" fmla="*/ 8 w 59"/>
                <a:gd name="T9" fmla="*/ 46 h 71"/>
                <a:gd name="T10" fmla="*/ 7 w 59"/>
                <a:gd name="T11" fmla="*/ 40 h 71"/>
                <a:gd name="T12" fmla="*/ 7 w 59"/>
                <a:gd name="T13" fmla="*/ 14 h 71"/>
                <a:gd name="T14" fmla="*/ 22 w 59"/>
                <a:gd name="T15" fmla="*/ 15 h 71"/>
                <a:gd name="T16" fmla="*/ 29 w 59"/>
                <a:gd name="T17" fmla="*/ 10 h 71"/>
                <a:gd name="T18" fmla="*/ 37 w 59"/>
                <a:gd name="T19" fmla="*/ 15 h 71"/>
                <a:gd name="T20" fmla="*/ 52 w 59"/>
                <a:gd name="T21" fmla="*/ 14 h 71"/>
                <a:gd name="T22" fmla="*/ 57 w 59"/>
                <a:gd name="T23" fmla="*/ 6 h 71"/>
                <a:gd name="T24" fmla="*/ 54 w 59"/>
                <a:gd name="T25" fmla="*/ 6 h 71"/>
                <a:gd name="T26" fmla="*/ 39 w 59"/>
                <a:gd name="T27" fmla="*/ 9 h 71"/>
                <a:gd name="T28" fmla="*/ 32 w 59"/>
                <a:gd name="T29" fmla="*/ 2 h 71"/>
                <a:gd name="T30" fmla="*/ 29 w 59"/>
                <a:gd name="T31" fmla="*/ 0 h 71"/>
                <a:gd name="T32" fmla="*/ 26 w 59"/>
                <a:gd name="T33" fmla="*/ 2 h 71"/>
                <a:gd name="T34" fmla="*/ 19 w 59"/>
                <a:gd name="T35" fmla="*/ 9 h 71"/>
                <a:gd name="T36" fmla="*/ 5 w 59"/>
                <a:gd name="T37" fmla="*/ 6 h 71"/>
                <a:gd name="T38" fmla="*/ 1 w 59"/>
                <a:gd name="T39" fmla="*/ 6 h 71"/>
                <a:gd name="T40" fmla="*/ 0 w 59"/>
                <a:gd name="T41" fmla="*/ 9 h 71"/>
                <a:gd name="T42" fmla="*/ 0 w 59"/>
                <a:gd name="T43" fmla="*/ 40 h 71"/>
                <a:gd name="T44" fmla="*/ 2 w 59"/>
                <a:gd name="T45" fmla="*/ 49 h 71"/>
                <a:gd name="T46" fmla="*/ 28 w 59"/>
                <a:gd name="T47" fmla="*/ 70 h 71"/>
                <a:gd name="T48" fmla="*/ 29 w 59"/>
                <a:gd name="T49" fmla="*/ 71 h 71"/>
                <a:gd name="T50" fmla="*/ 31 w 59"/>
                <a:gd name="T51" fmla="*/ 70 h 71"/>
                <a:gd name="T52" fmla="*/ 56 w 59"/>
                <a:gd name="T53" fmla="*/ 49 h 71"/>
                <a:gd name="T54" fmla="*/ 59 w 59"/>
                <a:gd name="T55" fmla="*/ 40 h 71"/>
                <a:gd name="T56" fmla="*/ 59 w 59"/>
                <a:gd name="T57" fmla="*/ 9 h 71"/>
                <a:gd name="T58" fmla="*/ 57 w 59"/>
                <a:gd name="T59"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71">
                  <a:moveTo>
                    <a:pt x="52" y="14"/>
                  </a:moveTo>
                  <a:cubicBezTo>
                    <a:pt x="52" y="40"/>
                    <a:pt x="52" y="40"/>
                    <a:pt x="52" y="40"/>
                  </a:cubicBezTo>
                  <a:cubicBezTo>
                    <a:pt x="52" y="42"/>
                    <a:pt x="51" y="44"/>
                    <a:pt x="51" y="46"/>
                  </a:cubicBezTo>
                  <a:cubicBezTo>
                    <a:pt x="49" y="49"/>
                    <a:pt x="43" y="57"/>
                    <a:pt x="29" y="63"/>
                  </a:cubicBezTo>
                  <a:cubicBezTo>
                    <a:pt x="15" y="57"/>
                    <a:pt x="10" y="49"/>
                    <a:pt x="8" y="46"/>
                  </a:cubicBezTo>
                  <a:cubicBezTo>
                    <a:pt x="7" y="44"/>
                    <a:pt x="7" y="42"/>
                    <a:pt x="7" y="40"/>
                  </a:cubicBezTo>
                  <a:cubicBezTo>
                    <a:pt x="7" y="14"/>
                    <a:pt x="7" y="14"/>
                    <a:pt x="7" y="14"/>
                  </a:cubicBezTo>
                  <a:cubicBezTo>
                    <a:pt x="12" y="17"/>
                    <a:pt x="17" y="17"/>
                    <a:pt x="22" y="15"/>
                  </a:cubicBezTo>
                  <a:cubicBezTo>
                    <a:pt x="25" y="14"/>
                    <a:pt x="28" y="12"/>
                    <a:pt x="29" y="10"/>
                  </a:cubicBezTo>
                  <a:cubicBezTo>
                    <a:pt x="31" y="12"/>
                    <a:pt x="33" y="14"/>
                    <a:pt x="37" y="15"/>
                  </a:cubicBezTo>
                  <a:cubicBezTo>
                    <a:pt x="41" y="17"/>
                    <a:pt x="46" y="17"/>
                    <a:pt x="52" y="14"/>
                  </a:cubicBezTo>
                  <a:moveTo>
                    <a:pt x="57" y="6"/>
                  </a:moveTo>
                  <a:cubicBezTo>
                    <a:pt x="56" y="6"/>
                    <a:pt x="55" y="6"/>
                    <a:pt x="54" y="6"/>
                  </a:cubicBezTo>
                  <a:cubicBezTo>
                    <a:pt x="48" y="9"/>
                    <a:pt x="43" y="10"/>
                    <a:pt x="39" y="9"/>
                  </a:cubicBezTo>
                  <a:cubicBezTo>
                    <a:pt x="34" y="7"/>
                    <a:pt x="32" y="2"/>
                    <a:pt x="32" y="2"/>
                  </a:cubicBezTo>
                  <a:cubicBezTo>
                    <a:pt x="32" y="1"/>
                    <a:pt x="31" y="0"/>
                    <a:pt x="29" y="0"/>
                  </a:cubicBezTo>
                  <a:cubicBezTo>
                    <a:pt x="28" y="0"/>
                    <a:pt x="27" y="1"/>
                    <a:pt x="26" y="2"/>
                  </a:cubicBezTo>
                  <a:cubicBezTo>
                    <a:pt x="26" y="3"/>
                    <a:pt x="24" y="7"/>
                    <a:pt x="19" y="9"/>
                  </a:cubicBezTo>
                  <a:cubicBezTo>
                    <a:pt x="16" y="10"/>
                    <a:pt x="11" y="10"/>
                    <a:pt x="5" y="6"/>
                  </a:cubicBezTo>
                  <a:cubicBezTo>
                    <a:pt x="4" y="6"/>
                    <a:pt x="2" y="6"/>
                    <a:pt x="1" y="6"/>
                  </a:cubicBezTo>
                  <a:cubicBezTo>
                    <a:pt x="0" y="7"/>
                    <a:pt x="0" y="8"/>
                    <a:pt x="0" y="9"/>
                  </a:cubicBezTo>
                  <a:cubicBezTo>
                    <a:pt x="0" y="40"/>
                    <a:pt x="0" y="40"/>
                    <a:pt x="0" y="40"/>
                  </a:cubicBezTo>
                  <a:cubicBezTo>
                    <a:pt x="0" y="43"/>
                    <a:pt x="1" y="46"/>
                    <a:pt x="2" y="49"/>
                  </a:cubicBezTo>
                  <a:cubicBezTo>
                    <a:pt x="5" y="55"/>
                    <a:pt x="12" y="63"/>
                    <a:pt x="28" y="70"/>
                  </a:cubicBezTo>
                  <a:cubicBezTo>
                    <a:pt x="29" y="71"/>
                    <a:pt x="29" y="71"/>
                    <a:pt x="29" y="71"/>
                  </a:cubicBezTo>
                  <a:cubicBezTo>
                    <a:pt x="30" y="71"/>
                    <a:pt x="30" y="70"/>
                    <a:pt x="31" y="70"/>
                  </a:cubicBezTo>
                  <a:cubicBezTo>
                    <a:pt x="46" y="63"/>
                    <a:pt x="53" y="55"/>
                    <a:pt x="56" y="49"/>
                  </a:cubicBezTo>
                  <a:cubicBezTo>
                    <a:pt x="58" y="46"/>
                    <a:pt x="59" y="43"/>
                    <a:pt x="59" y="40"/>
                  </a:cubicBezTo>
                  <a:cubicBezTo>
                    <a:pt x="59" y="9"/>
                    <a:pt x="59" y="9"/>
                    <a:pt x="59" y="9"/>
                  </a:cubicBezTo>
                  <a:cubicBezTo>
                    <a:pt x="59" y="8"/>
                    <a:pt x="58" y="7"/>
                    <a:pt x="57" y="6"/>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4" name="Freeform 103">
              <a:extLst>
                <a:ext uri="{FF2B5EF4-FFF2-40B4-BE49-F238E27FC236}">
                  <a16:creationId xmlns:a16="http://schemas.microsoft.com/office/drawing/2014/main" id="{B8E49977-C732-8922-8D5F-7548357D8200}"/>
                </a:ext>
              </a:extLst>
            </p:cNvPr>
            <p:cNvSpPr>
              <a:spLocks/>
            </p:cNvSpPr>
            <p:nvPr/>
          </p:nvSpPr>
          <p:spPr bwMode="auto">
            <a:xfrm>
              <a:off x="3340100" y="277914"/>
              <a:ext cx="119063" cy="85725"/>
            </a:xfrm>
            <a:custGeom>
              <a:avLst/>
              <a:gdLst>
                <a:gd name="T0" fmla="*/ 35 w 37"/>
                <a:gd name="T1" fmla="*/ 1 h 27"/>
                <a:gd name="T2" fmla="*/ 35 w 37"/>
                <a:gd name="T3" fmla="*/ 1 h 27"/>
                <a:gd name="T4" fmla="*/ 33 w 37"/>
                <a:gd name="T5" fmla="*/ 0 h 27"/>
                <a:gd name="T6" fmla="*/ 31 w 37"/>
                <a:gd name="T7" fmla="*/ 1 h 27"/>
                <a:gd name="T8" fmla="*/ 13 w 37"/>
                <a:gd name="T9" fmla="*/ 18 h 27"/>
                <a:gd name="T10" fmla="*/ 6 w 37"/>
                <a:gd name="T11" fmla="*/ 11 h 27"/>
                <a:gd name="T12" fmla="*/ 1 w 37"/>
                <a:gd name="T13" fmla="*/ 11 h 27"/>
                <a:gd name="T14" fmla="*/ 1 w 37"/>
                <a:gd name="T15" fmla="*/ 16 h 27"/>
                <a:gd name="T16" fmla="*/ 11 w 37"/>
                <a:gd name="T17" fmla="*/ 26 h 27"/>
                <a:gd name="T18" fmla="*/ 13 w 37"/>
                <a:gd name="T19" fmla="*/ 27 h 27"/>
                <a:gd name="T20" fmla="*/ 16 w 37"/>
                <a:gd name="T21" fmla="*/ 26 h 27"/>
                <a:gd name="T22" fmla="*/ 35 w 37"/>
                <a:gd name="T23" fmla="*/ 6 h 27"/>
                <a:gd name="T24" fmla="*/ 35 w 37"/>
                <a:gd name="T25"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7">
                  <a:moveTo>
                    <a:pt x="35" y="1"/>
                  </a:moveTo>
                  <a:cubicBezTo>
                    <a:pt x="35" y="1"/>
                    <a:pt x="35" y="1"/>
                    <a:pt x="35" y="1"/>
                  </a:cubicBezTo>
                  <a:cubicBezTo>
                    <a:pt x="35" y="0"/>
                    <a:pt x="34" y="0"/>
                    <a:pt x="33" y="0"/>
                  </a:cubicBezTo>
                  <a:cubicBezTo>
                    <a:pt x="32" y="0"/>
                    <a:pt x="31" y="0"/>
                    <a:pt x="31" y="1"/>
                  </a:cubicBezTo>
                  <a:cubicBezTo>
                    <a:pt x="13" y="18"/>
                    <a:pt x="13" y="18"/>
                    <a:pt x="13" y="18"/>
                  </a:cubicBezTo>
                  <a:cubicBezTo>
                    <a:pt x="6" y="11"/>
                    <a:pt x="6" y="11"/>
                    <a:pt x="6" y="11"/>
                  </a:cubicBezTo>
                  <a:cubicBezTo>
                    <a:pt x="5" y="10"/>
                    <a:pt x="2" y="10"/>
                    <a:pt x="1" y="11"/>
                  </a:cubicBezTo>
                  <a:cubicBezTo>
                    <a:pt x="0" y="12"/>
                    <a:pt x="0" y="14"/>
                    <a:pt x="1" y="16"/>
                  </a:cubicBezTo>
                  <a:cubicBezTo>
                    <a:pt x="11" y="26"/>
                    <a:pt x="11" y="26"/>
                    <a:pt x="11" y="26"/>
                  </a:cubicBezTo>
                  <a:cubicBezTo>
                    <a:pt x="12" y="26"/>
                    <a:pt x="12" y="27"/>
                    <a:pt x="13" y="27"/>
                  </a:cubicBezTo>
                  <a:cubicBezTo>
                    <a:pt x="14" y="27"/>
                    <a:pt x="15" y="26"/>
                    <a:pt x="16" y="26"/>
                  </a:cubicBezTo>
                  <a:cubicBezTo>
                    <a:pt x="35" y="6"/>
                    <a:pt x="35" y="6"/>
                    <a:pt x="35" y="6"/>
                  </a:cubicBezTo>
                  <a:cubicBezTo>
                    <a:pt x="37" y="5"/>
                    <a:pt x="37" y="2"/>
                    <a:pt x="35" y="1"/>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15" name="Group 14">
            <a:extLst>
              <a:ext uri="{FF2B5EF4-FFF2-40B4-BE49-F238E27FC236}">
                <a16:creationId xmlns:a16="http://schemas.microsoft.com/office/drawing/2014/main" id="{92E6ADB2-244B-E533-8829-F7B01B3C1C3F}"/>
              </a:ext>
            </a:extLst>
          </p:cNvPr>
          <p:cNvGrpSpPr>
            <a:grpSpLocks noChangeAspect="1"/>
          </p:cNvGrpSpPr>
          <p:nvPr/>
        </p:nvGrpSpPr>
        <p:grpSpPr>
          <a:xfrm>
            <a:off x="10125164" y="3318572"/>
            <a:ext cx="360651" cy="513653"/>
            <a:chOff x="1981750" y="4025916"/>
            <a:chExt cx="270488" cy="385240"/>
          </a:xfrm>
        </p:grpSpPr>
        <p:sp>
          <p:nvSpPr>
            <p:cNvPr id="16" name="Freeform 333">
              <a:extLst>
                <a:ext uri="{FF2B5EF4-FFF2-40B4-BE49-F238E27FC236}">
                  <a16:creationId xmlns:a16="http://schemas.microsoft.com/office/drawing/2014/main" id="{DF1AB4F9-D2EA-0367-6570-CBE1A67F6B53}"/>
                </a:ext>
              </a:extLst>
            </p:cNvPr>
            <p:cNvSpPr>
              <a:spLocks/>
            </p:cNvSpPr>
            <p:nvPr/>
          </p:nvSpPr>
          <p:spPr bwMode="auto">
            <a:xfrm>
              <a:off x="2126947" y="4044651"/>
              <a:ext cx="52693" cy="16393"/>
            </a:xfrm>
            <a:custGeom>
              <a:avLst/>
              <a:gdLst>
                <a:gd name="T0" fmla="*/ 18 w 22"/>
                <a:gd name="T1" fmla="*/ 0 h 7"/>
                <a:gd name="T2" fmla="*/ 3 w 22"/>
                <a:gd name="T3" fmla="*/ 0 h 7"/>
                <a:gd name="T4" fmla="*/ 0 w 22"/>
                <a:gd name="T5" fmla="*/ 4 h 7"/>
                <a:gd name="T6" fmla="*/ 3 w 22"/>
                <a:gd name="T7" fmla="*/ 7 h 7"/>
                <a:gd name="T8" fmla="*/ 18 w 22"/>
                <a:gd name="T9" fmla="*/ 7 h 7"/>
                <a:gd name="T10" fmla="*/ 22 w 22"/>
                <a:gd name="T11" fmla="*/ 4 h 7"/>
                <a:gd name="T12" fmla="*/ 18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8" y="0"/>
                  </a:moveTo>
                  <a:cubicBezTo>
                    <a:pt x="3" y="0"/>
                    <a:pt x="3" y="0"/>
                    <a:pt x="3" y="0"/>
                  </a:cubicBezTo>
                  <a:cubicBezTo>
                    <a:pt x="2" y="0"/>
                    <a:pt x="0" y="2"/>
                    <a:pt x="0" y="4"/>
                  </a:cubicBezTo>
                  <a:cubicBezTo>
                    <a:pt x="0" y="6"/>
                    <a:pt x="2" y="7"/>
                    <a:pt x="3" y="7"/>
                  </a:cubicBezTo>
                  <a:cubicBezTo>
                    <a:pt x="18" y="7"/>
                    <a:pt x="18" y="7"/>
                    <a:pt x="18" y="7"/>
                  </a:cubicBezTo>
                  <a:cubicBezTo>
                    <a:pt x="20" y="7"/>
                    <a:pt x="22" y="6"/>
                    <a:pt x="22" y="4"/>
                  </a:cubicBezTo>
                  <a:cubicBezTo>
                    <a:pt x="22" y="2"/>
                    <a:pt x="20" y="0"/>
                    <a:pt x="18"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17" name="Freeform 334">
              <a:extLst>
                <a:ext uri="{FF2B5EF4-FFF2-40B4-BE49-F238E27FC236}">
                  <a16:creationId xmlns:a16="http://schemas.microsoft.com/office/drawing/2014/main" id="{7027E160-9442-01CE-A1C7-579F78F22368}"/>
                </a:ext>
              </a:extLst>
            </p:cNvPr>
            <p:cNvSpPr>
              <a:spLocks/>
            </p:cNvSpPr>
            <p:nvPr/>
          </p:nvSpPr>
          <p:spPr bwMode="auto">
            <a:xfrm>
              <a:off x="2126947" y="4376027"/>
              <a:ext cx="52693" cy="14051"/>
            </a:xfrm>
            <a:custGeom>
              <a:avLst/>
              <a:gdLst>
                <a:gd name="T0" fmla="*/ 3 w 22"/>
                <a:gd name="T1" fmla="*/ 6 h 6"/>
                <a:gd name="T2" fmla="*/ 18 w 22"/>
                <a:gd name="T3" fmla="*/ 6 h 6"/>
                <a:gd name="T4" fmla="*/ 22 w 22"/>
                <a:gd name="T5" fmla="*/ 3 h 6"/>
                <a:gd name="T6" fmla="*/ 18 w 22"/>
                <a:gd name="T7" fmla="*/ 0 h 6"/>
                <a:gd name="T8" fmla="*/ 3 w 22"/>
                <a:gd name="T9" fmla="*/ 0 h 6"/>
                <a:gd name="T10" fmla="*/ 0 w 22"/>
                <a:gd name="T11" fmla="*/ 3 h 6"/>
                <a:gd name="T12" fmla="*/ 3 w 2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2" h="6">
                  <a:moveTo>
                    <a:pt x="3" y="6"/>
                  </a:moveTo>
                  <a:cubicBezTo>
                    <a:pt x="18" y="6"/>
                    <a:pt x="18" y="6"/>
                    <a:pt x="18" y="6"/>
                  </a:cubicBezTo>
                  <a:cubicBezTo>
                    <a:pt x="20" y="6"/>
                    <a:pt x="22" y="5"/>
                    <a:pt x="22" y="3"/>
                  </a:cubicBezTo>
                  <a:cubicBezTo>
                    <a:pt x="22" y="1"/>
                    <a:pt x="20" y="0"/>
                    <a:pt x="18" y="0"/>
                  </a:cubicBezTo>
                  <a:cubicBezTo>
                    <a:pt x="3" y="0"/>
                    <a:pt x="3" y="0"/>
                    <a:pt x="3" y="0"/>
                  </a:cubicBezTo>
                  <a:cubicBezTo>
                    <a:pt x="2" y="0"/>
                    <a:pt x="0" y="1"/>
                    <a:pt x="0" y="3"/>
                  </a:cubicBezTo>
                  <a:cubicBezTo>
                    <a:pt x="0" y="5"/>
                    <a:pt x="2" y="6"/>
                    <a:pt x="3" y="6"/>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18" name="Freeform 335">
              <a:extLst>
                <a:ext uri="{FF2B5EF4-FFF2-40B4-BE49-F238E27FC236}">
                  <a16:creationId xmlns:a16="http://schemas.microsoft.com/office/drawing/2014/main" id="{123110FD-06A2-F0FE-365D-406D164108E9}"/>
                </a:ext>
              </a:extLst>
            </p:cNvPr>
            <p:cNvSpPr>
              <a:spLocks noEditPoints="1"/>
            </p:cNvSpPr>
            <p:nvPr/>
          </p:nvSpPr>
          <p:spPr bwMode="auto">
            <a:xfrm>
              <a:off x="1981750" y="4025916"/>
              <a:ext cx="270488" cy="385240"/>
            </a:xfrm>
            <a:custGeom>
              <a:avLst/>
              <a:gdLst>
                <a:gd name="T0" fmla="*/ 108 w 115"/>
                <a:gd name="T1" fmla="*/ 17 h 164"/>
                <a:gd name="T2" fmla="*/ 37 w 115"/>
                <a:gd name="T3" fmla="*/ 17 h 164"/>
                <a:gd name="T4" fmla="*/ 37 w 115"/>
                <a:gd name="T5" fmla="*/ 13 h 164"/>
                <a:gd name="T6" fmla="*/ 43 w 115"/>
                <a:gd name="T7" fmla="*/ 7 h 164"/>
                <a:gd name="T8" fmla="*/ 102 w 115"/>
                <a:gd name="T9" fmla="*/ 7 h 164"/>
                <a:gd name="T10" fmla="*/ 108 w 115"/>
                <a:gd name="T11" fmla="*/ 13 h 164"/>
                <a:gd name="T12" fmla="*/ 108 w 115"/>
                <a:gd name="T13" fmla="*/ 17 h 164"/>
                <a:gd name="T14" fmla="*/ 108 w 115"/>
                <a:gd name="T15" fmla="*/ 140 h 164"/>
                <a:gd name="T16" fmla="*/ 37 w 115"/>
                <a:gd name="T17" fmla="*/ 140 h 164"/>
                <a:gd name="T18" fmla="*/ 37 w 115"/>
                <a:gd name="T19" fmla="*/ 131 h 164"/>
                <a:gd name="T20" fmla="*/ 42 w 115"/>
                <a:gd name="T21" fmla="*/ 131 h 164"/>
                <a:gd name="T22" fmla="*/ 84 w 115"/>
                <a:gd name="T23" fmla="*/ 89 h 164"/>
                <a:gd name="T24" fmla="*/ 83 w 115"/>
                <a:gd name="T25" fmla="*/ 87 h 164"/>
                <a:gd name="T26" fmla="*/ 80 w 115"/>
                <a:gd name="T27" fmla="*/ 86 h 164"/>
                <a:gd name="T28" fmla="*/ 46 w 115"/>
                <a:gd name="T29" fmla="*/ 86 h 164"/>
                <a:gd name="T30" fmla="*/ 46 w 115"/>
                <a:gd name="T31" fmla="*/ 51 h 164"/>
                <a:gd name="T32" fmla="*/ 43 w 115"/>
                <a:gd name="T33" fmla="*/ 47 h 164"/>
                <a:gd name="T34" fmla="*/ 42 w 115"/>
                <a:gd name="T35" fmla="*/ 47 h 164"/>
                <a:gd name="T36" fmla="*/ 37 w 115"/>
                <a:gd name="T37" fmla="*/ 48 h 164"/>
                <a:gd name="T38" fmla="*/ 37 w 115"/>
                <a:gd name="T39" fmla="*/ 24 h 164"/>
                <a:gd name="T40" fmla="*/ 108 w 115"/>
                <a:gd name="T41" fmla="*/ 24 h 164"/>
                <a:gd name="T42" fmla="*/ 108 w 115"/>
                <a:gd name="T43" fmla="*/ 140 h 164"/>
                <a:gd name="T44" fmla="*/ 108 w 115"/>
                <a:gd name="T45" fmla="*/ 151 h 164"/>
                <a:gd name="T46" fmla="*/ 102 w 115"/>
                <a:gd name="T47" fmla="*/ 157 h 164"/>
                <a:gd name="T48" fmla="*/ 43 w 115"/>
                <a:gd name="T49" fmla="*/ 157 h 164"/>
                <a:gd name="T50" fmla="*/ 37 w 115"/>
                <a:gd name="T51" fmla="*/ 151 h 164"/>
                <a:gd name="T52" fmla="*/ 37 w 115"/>
                <a:gd name="T53" fmla="*/ 147 h 164"/>
                <a:gd name="T54" fmla="*/ 108 w 115"/>
                <a:gd name="T55" fmla="*/ 147 h 164"/>
                <a:gd name="T56" fmla="*/ 108 w 115"/>
                <a:gd name="T57" fmla="*/ 151 h 164"/>
                <a:gd name="T58" fmla="*/ 8 w 115"/>
                <a:gd name="T59" fmla="*/ 89 h 164"/>
                <a:gd name="T60" fmla="*/ 39 w 115"/>
                <a:gd name="T61" fmla="*/ 55 h 164"/>
                <a:gd name="T62" fmla="*/ 39 w 115"/>
                <a:gd name="T63" fmla="*/ 89 h 164"/>
                <a:gd name="T64" fmla="*/ 42 w 115"/>
                <a:gd name="T65" fmla="*/ 93 h 164"/>
                <a:gd name="T66" fmla="*/ 76 w 115"/>
                <a:gd name="T67" fmla="*/ 93 h 164"/>
                <a:gd name="T68" fmla="*/ 42 w 115"/>
                <a:gd name="T69" fmla="*/ 123 h 164"/>
                <a:gd name="T70" fmla="*/ 8 w 115"/>
                <a:gd name="T71" fmla="*/ 89 h 164"/>
                <a:gd name="T72" fmla="*/ 102 w 115"/>
                <a:gd name="T73" fmla="*/ 0 h 164"/>
                <a:gd name="T74" fmla="*/ 43 w 115"/>
                <a:gd name="T75" fmla="*/ 0 h 164"/>
                <a:gd name="T76" fmla="*/ 30 w 115"/>
                <a:gd name="T77" fmla="*/ 13 h 164"/>
                <a:gd name="T78" fmla="*/ 30 w 115"/>
                <a:gd name="T79" fmla="*/ 49 h 164"/>
                <a:gd name="T80" fmla="*/ 0 w 115"/>
                <a:gd name="T81" fmla="*/ 89 h 164"/>
                <a:gd name="T82" fmla="*/ 30 w 115"/>
                <a:gd name="T83" fmla="*/ 129 h 164"/>
                <a:gd name="T84" fmla="*/ 30 w 115"/>
                <a:gd name="T85" fmla="*/ 151 h 164"/>
                <a:gd name="T86" fmla="*/ 43 w 115"/>
                <a:gd name="T87" fmla="*/ 164 h 164"/>
                <a:gd name="T88" fmla="*/ 102 w 115"/>
                <a:gd name="T89" fmla="*/ 164 h 164"/>
                <a:gd name="T90" fmla="*/ 115 w 115"/>
                <a:gd name="T91" fmla="*/ 151 h 164"/>
                <a:gd name="T92" fmla="*/ 115 w 115"/>
                <a:gd name="T93" fmla="*/ 13 h 164"/>
                <a:gd name="T94" fmla="*/ 102 w 115"/>
                <a:gd name="T9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164">
                  <a:moveTo>
                    <a:pt x="108" y="17"/>
                  </a:moveTo>
                  <a:cubicBezTo>
                    <a:pt x="37" y="17"/>
                    <a:pt x="37" y="17"/>
                    <a:pt x="37" y="17"/>
                  </a:cubicBezTo>
                  <a:cubicBezTo>
                    <a:pt x="37" y="13"/>
                    <a:pt x="37" y="13"/>
                    <a:pt x="37" y="13"/>
                  </a:cubicBezTo>
                  <a:cubicBezTo>
                    <a:pt x="37" y="10"/>
                    <a:pt x="40" y="7"/>
                    <a:pt x="43" y="7"/>
                  </a:cubicBezTo>
                  <a:cubicBezTo>
                    <a:pt x="102" y="7"/>
                    <a:pt x="102" y="7"/>
                    <a:pt x="102" y="7"/>
                  </a:cubicBezTo>
                  <a:cubicBezTo>
                    <a:pt x="106" y="7"/>
                    <a:pt x="108" y="10"/>
                    <a:pt x="108" y="13"/>
                  </a:cubicBezTo>
                  <a:lnTo>
                    <a:pt x="108" y="17"/>
                  </a:lnTo>
                  <a:close/>
                  <a:moveTo>
                    <a:pt x="108" y="140"/>
                  </a:moveTo>
                  <a:cubicBezTo>
                    <a:pt x="37" y="140"/>
                    <a:pt x="37" y="140"/>
                    <a:pt x="37" y="140"/>
                  </a:cubicBezTo>
                  <a:cubicBezTo>
                    <a:pt x="37" y="131"/>
                    <a:pt x="37" y="131"/>
                    <a:pt x="37" y="131"/>
                  </a:cubicBezTo>
                  <a:cubicBezTo>
                    <a:pt x="39" y="131"/>
                    <a:pt x="41" y="131"/>
                    <a:pt x="42" y="131"/>
                  </a:cubicBezTo>
                  <a:cubicBezTo>
                    <a:pt x="65" y="131"/>
                    <a:pt x="84" y="112"/>
                    <a:pt x="84" y="89"/>
                  </a:cubicBezTo>
                  <a:cubicBezTo>
                    <a:pt x="84" y="88"/>
                    <a:pt x="84" y="87"/>
                    <a:pt x="83" y="87"/>
                  </a:cubicBezTo>
                  <a:cubicBezTo>
                    <a:pt x="82" y="86"/>
                    <a:pt x="81" y="86"/>
                    <a:pt x="80" y="86"/>
                  </a:cubicBezTo>
                  <a:cubicBezTo>
                    <a:pt x="46" y="86"/>
                    <a:pt x="46" y="86"/>
                    <a:pt x="46" y="86"/>
                  </a:cubicBezTo>
                  <a:cubicBezTo>
                    <a:pt x="46" y="51"/>
                    <a:pt x="46" y="51"/>
                    <a:pt x="46" y="51"/>
                  </a:cubicBezTo>
                  <a:cubicBezTo>
                    <a:pt x="46" y="49"/>
                    <a:pt x="45" y="47"/>
                    <a:pt x="43" y="47"/>
                  </a:cubicBezTo>
                  <a:cubicBezTo>
                    <a:pt x="42" y="47"/>
                    <a:pt x="42" y="47"/>
                    <a:pt x="42" y="47"/>
                  </a:cubicBezTo>
                  <a:cubicBezTo>
                    <a:pt x="41" y="47"/>
                    <a:pt x="39" y="47"/>
                    <a:pt x="37" y="48"/>
                  </a:cubicBezTo>
                  <a:cubicBezTo>
                    <a:pt x="37" y="24"/>
                    <a:pt x="37" y="24"/>
                    <a:pt x="37" y="24"/>
                  </a:cubicBezTo>
                  <a:cubicBezTo>
                    <a:pt x="108" y="24"/>
                    <a:pt x="108" y="24"/>
                    <a:pt x="108" y="24"/>
                  </a:cubicBezTo>
                  <a:lnTo>
                    <a:pt x="108" y="140"/>
                  </a:lnTo>
                  <a:close/>
                  <a:moveTo>
                    <a:pt x="108" y="151"/>
                  </a:moveTo>
                  <a:cubicBezTo>
                    <a:pt x="108" y="154"/>
                    <a:pt x="106" y="157"/>
                    <a:pt x="102" y="157"/>
                  </a:cubicBezTo>
                  <a:cubicBezTo>
                    <a:pt x="43" y="157"/>
                    <a:pt x="43" y="157"/>
                    <a:pt x="43" y="157"/>
                  </a:cubicBezTo>
                  <a:cubicBezTo>
                    <a:pt x="40" y="157"/>
                    <a:pt x="37" y="154"/>
                    <a:pt x="37" y="151"/>
                  </a:cubicBezTo>
                  <a:cubicBezTo>
                    <a:pt x="37" y="147"/>
                    <a:pt x="37" y="147"/>
                    <a:pt x="37" y="147"/>
                  </a:cubicBezTo>
                  <a:cubicBezTo>
                    <a:pt x="108" y="147"/>
                    <a:pt x="108" y="147"/>
                    <a:pt x="108" y="147"/>
                  </a:cubicBezTo>
                  <a:lnTo>
                    <a:pt x="108" y="151"/>
                  </a:lnTo>
                  <a:close/>
                  <a:moveTo>
                    <a:pt x="8" y="89"/>
                  </a:moveTo>
                  <a:cubicBezTo>
                    <a:pt x="8" y="72"/>
                    <a:pt x="22" y="57"/>
                    <a:pt x="39" y="55"/>
                  </a:cubicBezTo>
                  <a:cubicBezTo>
                    <a:pt x="39" y="89"/>
                    <a:pt x="39" y="89"/>
                    <a:pt x="39" y="89"/>
                  </a:cubicBezTo>
                  <a:cubicBezTo>
                    <a:pt x="39" y="91"/>
                    <a:pt x="40" y="93"/>
                    <a:pt x="42" y="93"/>
                  </a:cubicBezTo>
                  <a:cubicBezTo>
                    <a:pt x="76" y="93"/>
                    <a:pt x="76" y="93"/>
                    <a:pt x="76" y="93"/>
                  </a:cubicBezTo>
                  <a:cubicBezTo>
                    <a:pt x="74" y="110"/>
                    <a:pt x="60" y="123"/>
                    <a:pt x="42" y="123"/>
                  </a:cubicBezTo>
                  <a:cubicBezTo>
                    <a:pt x="23" y="123"/>
                    <a:pt x="8" y="108"/>
                    <a:pt x="8" y="89"/>
                  </a:cubicBezTo>
                  <a:moveTo>
                    <a:pt x="102" y="0"/>
                  </a:moveTo>
                  <a:cubicBezTo>
                    <a:pt x="43" y="0"/>
                    <a:pt x="43" y="0"/>
                    <a:pt x="43" y="0"/>
                  </a:cubicBezTo>
                  <a:cubicBezTo>
                    <a:pt x="36" y="0"/>
                    <a:pt x="30" y="6"/>
                    <a:pt x="30" y="13"/>
                  </a:cubicBezTo>
                  <a:cubicBezTo>
                    <a:pt x="30" y="49"/>
                    <a:pt x="30" y="49"/>
                    <a:pt x="30" y="49"/>
                  </a:cubicBezTo>
                  <a:cubicBezTo>
                    <a:pt x="13" y="54"/>
                    <a:pt x="0" y="70"/>
                    <a:pt x="0" y="89"/>
                  </a:cubicBezTo>
                  <a:cubicBezTo>
                    <a:pt x="0" y="108"/>
                    <a:pt x="13" y="124"/>
                    <a:pt x="30" y="129"/>
                  </a:cubicBezTo>
                  <a:cubicBezTo>
                    <a:pt x="30" y="151"/>
                    <a:pt x="30" y="151"/>
                    <a:pt x="30" y="151"/>
                  </a:cubicBezTo>
                  <a:cubicBezTo>
                    <a:pt x="30" y="158"/>
                    <a:pt x="36" y="164"/>
                    <a:pt x="43" y="164"/>
                  </a:cubicBezTo>
                  <a:cubicBezTo>
                    <a:pt x="102" y="164"/>
                    <a:pt x="102" y="164"/>
                    <a:pt x="102" y="164"/>
                  </a:cubicBezTo>
                  <a:cubicBezTo>
                    <a:pt x="109" y="164"/>
                    <a:pt x="115" y="158"/>
                    <a:pt x="115" y="151"/>
                  </a:cubicBezTo>
                  <a:cubicBezTo>
                    <a:pt x="115" y="13"/>
                    <a:pt x="115" y="13"/>
                    <a:pt x="115" y="13"/>
                  </a:cubicBezTo>
                  <a:cubicBezTo>
                    <a:pt x="115" y="6"/>
                    <a:pt x="109" y="0"/>
                    <a:pt x="102"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19" name="Freeform 336">
              <a:extLst>
                <a:ext uri="{FF2B5EF4-FFF2-40B4-BE49-F238E27FC236}">
                  <a16:creationId xmlns:a16="http://schemas.microsoft.com/office/drawing/2014/main" id="{00D7E919-AEA1-AFE1-A222-A75D3025976C}"/>
                </a:ext>
              </a:extLst>
            </p:cNvPr>
            <p:cNvSpPr>
              <a:spLocks noEditPoints="1"/>
            </p:cNvSpPr>
            <p:nvPr/>
          </p:nvSpPr>
          <p:spPr bwMode="auto">
            <a:xfrm>
              <a:off x="2105870" y="4103198"/>
              <a:ext cx="106556" cy="107727"/>
            </a:xfrm>
            <a:custGeom>
              <a:avLst/>
              <a:gdLst>
                <a:gd name="T0" fmla="*/ 7 w 45"/>
                <a:gd name="T1" fmla="*/ 38 h 46"/>
                <a:gd name="T2" fmla="*/ 37 w 45"/>
                <a:gd name="T3" fmla="*/ 38 h 46"/>
                <a:gd name="T4" fmla="*/ 7 w 45"/>
                <a:gd name="T5" fmla="*/ 8 h 46"/>
                <a:gd name="T6" fmla="*/ 7 w 45"/>
                <a:gd name="T7" fmla="*/ 38 h 46"/>
                <a:gd name="T8" fmla="*/ 41 w 45"/>
                <a:gd name="T9" fmla="*/ 46 h 46"/>
                <a:gd name="T10" fmla="*/ 4 w 45"/>
                <a:gd name="T11" fmla="*/ 46 h 46"/>
                <a:gd name="T12" fmla="*/ 0 w 45"/>
                <a:gd name="T13" fmla="*/ 42 h 46"/>
                <a:gd name="T14" fmla="*/ 0 w 45"/>
                <a:gd name="T15" fmla="*/ 4 h 46"/>
                <a:gd name="T16" fmla="*/ 1 w 45"/>
                <a:gd name="T17" fmla="*/ 1 h 46"/>
                <a:gd name="T18" fmla="*/ 4 w 45"/>
                <a:gd name="T19" fmla="*/ 0 h 46"/>
                <a:gd name="T20" fmla="*/ 4 w 45"/>
                <a:gd name="T21" fmla="*/ 0 h 46"/>
                <a:gd name="T22" fmla="*/ 45 w 45"/>
                <a:gd name="T23" fmla="*/ 42 h 46"/>
                <a:gd name="T24" fmla="*/ 45 w 45"/>
                <a:gd name="T25" fmla="*/ 42 h 46"/>
                <a:gd name="T26" fmla="*/ 41 w 45"/>
                <a:gd name="T2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6">
                  <a:moveTo>
                    <a:pt x="7" y="38"/>
                  </a:moveTo>
                  <a:cubicBezTo>
                    <a:pt x="37" y="38"/>
                    <a:pt x="37" y="38"/>
                    <a:pt x="37" y="38"/>
                  </a:cubicBezTo>
                  <a:cubicBezTo>
                    <a:pt x="36" y="23"/>
                    <a:pt x="23" y="10"/>
                    <a:pt x="7" y="8"/>
                  </a:cubicBezTo>
                  <a:lnTo>
                    <a:pt x="7" y="38"/>
                  </a:lnTo>
                  <a:close/>
                  <a:moveTo>
                    <a:pt x="41" y="46"/>
                  </a:moveTo>
                  <a:cubicBezTo>
                    <a:pt x="4" y="46"/>
                    <a:pt x="4" y="46"/>
                    <a:pt x="4" y="46"/>
                  </a:cubicBezTo>
                  <a:cubicBezTo>
                    <a:pt x="1" y="46"/>
                    <a:pt x="0" y="44"/>
                    <a:pt x="0" y="42"/>
                  </a:cubicBezTo>
                  <a:cubicBezTo>
                    <a:pt x="0" y="4"/>
                    <a:pt x="0" y="4"/>
                    <a:pt x="0" y="4"/>
                  </a:cubicBezTo>
                  <a:cubicBezTo>
                    <a:pt x="0" y="3"/>
                    <a:pt x="0" y="2"/>
                    <a:pt x="1" y="1"/>
                  </a:cubicBezTo>
                  <a:cubicBezTo>
                    <a:pt x="2" y="1"/>
                    <a:pt x="3" y="0"/>
                    <a:pt x="4" y="0"/>
                  </a:cubicBezTo>
                  <a:cubicBezTo>
                    <a:pt x="4" y="0"/>
                    <a:pt x="4" y="0"/>
                    <a:pt x="4" y="0"/>
                  </a:cubicBezTo>
                  <a:cubicBezTo>
                    <a:pt x="27" y="0"/>
                    <a:pt x="45" y="19"/>
                    <a:pt x="45" y="42"/>
                  </a:cubicBezTo>
                  <a:cubicBezTo>
                    <a:pt x="45" y="42"/>
                    <a:pt x="45" y="42"/>
                    <a:pt x="45" y="42"/>
                  </a:cubicBezTo>
                  <a:cubicBezTo>
                    <a:pt x="45" y="44"/>
                    <a:pt x="44" y="46"/>
                    <a:pt x="41" y="46"/>
                  </a:cubicBezTo>
                </a:path>
              </a:pathLst>
            </a:custGeom>
            <a:solidFill>
              <a:srgbClr val="EE30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grpSp>
      <p:grpSp>
        <p:nvGrpSpPr>
          <p:cNvPr id="20" name="Group 19">
            <a:extLst>
              <a:ext uri="{FF2B5EF4-FFF2-40B4-BE49-F238E27FC236}">
                <a16:creationId xmlns:a16="http://schemas.microsoft.com/office/drawing/2014/main" id="{C45E1556-60CC-0734-9C38-14E960D7644D}"/>
              </a:ext>
            </a:extLst>
          </p:cNvPr>
          <p:cNvGrpSpPr/>
          <p:nvPr/>
        </p:nvGrpSpPr>
        <p:grpSpPr>
          <a:xfrm>
            <a:off x="8175502" y="3264035"/>
            <a:ext cx="528420" cy="594287"/>
            <a:chOff x="3517900" y="3681413"/>
            <a:chExt cx="560388" cy="630238"/>
          </a:xfrm>
        </p:grpSpPr>
        <p:grpSp>
          <p:nvGrpSpPr>
            <p:cNvPr id="21" name="Group 20">
              <a:extLst>
                <a:ext uri="{FF2B5EF4-FFF2-40B4-BE49-F238E27FC236}">
                  <a16:creationId xmlns:a16="http://schemas.microsoft.com/office/drawing/2014/main" id="{E36AFFFB-FFA1-0DEE-4071-61FB7B64CFF7}"/>
                </a:ext>
              </a:extLst>
            </p:cNvPr>
            <p:cNvGrpSpPr/>
            <p:nvPr/>
          </p:nvGrpSpPr>
          <p:grpSpPr>
            <a:xfrm>
              <a:off x="3517900" y="3713163"/>
              <a:ext cx="560388" cy="534988"/>
              <a:chOff x="3517900" y="3713163"/>
              <a:chExt cx="560388" cy="534988"/>
            </a:xfrm>
          </p:grpSpPr>
          <p:sp>
            <p:nvSpPr>
              <p:cNvPr id="23" name="Freeform 396">
                <a:extLst>
                  <a:ext uri="{FF2B5EF4-FFF2-40B4-BE49-F238E27FC236}">
                    <a16:creationId xmlns:a16="http://schemas.microsoft.com/office/drawing/2014/main" id="{0A450528-FC9F-AFF5-BF37-F549E190C412}"/>
                  </a:ext>
                </a:extLst>
              </p:cNvPr>
              <p:cNvSpPr>
                <a:spLocks noEditPoints="1"/>
              </p:cNvSpPr>
              <p:nvPr/>
            </p:nvSpPr>
            <p:spPr bwMode="auto">
              <a:xfrm>
                <a:off x="3695700" y="3713163"/>
                <a:ext cx="98425" cy="142875"/>
              </a:xfrm>
              <a:custGeom>
                <a:avLst/>
                <a:gdLst>
                  <a:gd name="T0" fmla="*/ 16 w 31"/>
                  <a:gd name="T1" fmla="*/ 18 h 45"/>
                  <a:gd name="T2" fmla="*/ 18 w 31"/>
                  <a:gd name="T3" fmla="*/ 19 h 45"/>
                  <a:gd name="T4" fmla="*/ 23 w 31"/>
                  <a:gd name="T5" fmla="*/ 13 h 45"/>
                  <a:gd name="T6" fmla="*/ 18 w 31"/>
                  <a:gd name="T7" fmla="*/ 8 h 45"/>
                  <a:gd name="T8" fmla="*/ 13 w 31"/>
                  <a:gd name="T9" fmla="*/ 13 h 45"/>
                  <a:gd name="T10" fmla="*/ 15 w 31"/>
                  <a:gd name="T11" fmla="*/ 18 h 45"/>
                  <a:gd name="T12" fmla="*/ 16 w 31"/>
                  <a:gd name="T13" fmla="*/ 18 h 45"/>
                  <a:gd name="T14" fmla="*/ 16 w 31"/>
                  <a:gd name="T15" fmla="*/ 18 h 45"/>
                  <a:gd name="T16" fmla="*/ 4 w 31"/>
                  <a:gd name="T17" fmla="*/ 45 h 45"/>
                  <a:gd name="T18" fmla="*/ 2 w 31"/>
                  <a:gd name="T19" fmla="*/ 44 h 45"/>
                  <a:gd name="T20" fmla="*/ 1 w 31"/>
                  <a:gd name="T21" fmla="*/ 39 h 45"/>
                  <a:gd name="T22" fmla="*/ 9 w 31"/>
                  <a:gd name="T23" fmla="*/ 23 h 45"/>
                  <a:gd name="T24" fmla="*/ 5 w 31"/>
                  <a:gd name="T25" fmla="*/ 13 h 45"/>
                  <a:gd name="T26" fmla="*/ 18 w 31"/>
                  <a:gd name="T27" fmla="*/ 0 h 45"/>
                  <a:gd name="T28" fmla="*/ 31 w 31"/>
                  <a:gd name="T29" fmla="*/ 13 h 45"/>
                  <a:gd name="T30" fmla="*/ 18 w 31"/>
                  <a:gd name="T31" fmla="*/ 26 h 45"/>
                  <a:gd name="T32" fmla="*/ 16 w 31"/>
                  <a:gd name="T33" fmla="*/ 26 h 45"/>
                  <a:gd name="T34" fmla="*/ 7 w 31"/>
                  <a:gd name="T35" fmla="*/ 43 h 45"/>
                  <a:gd name="T36" fmla="*/ 4 w 31"/>
                  <a:gd name="T3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45">
                    <a:moveTo>
                      <a:pt x="16" y="18"/>
                    </a:moveTo>
                    <a:cubicBezTo>
                      <a:pt x="17" y="18"/>
                      <a:pt x="17" y="19"/>
                      <a:pt x="18" y="19"/>
                    </a:cubicBezTo>
                    <a:cubicBezTo>
                      <a:pt x="21" y="19"/>
                      <a:pt x="23" y="16"/>
                      <a:pt x="23" y="13"/>
                    </a:cubicBezTo>
                    <a:cubicBezTo>
                      <a:pt x="23" y="10"/>
                      <a:pt x="21" y="8"/>
                      <a:pt x="18" y="8"/>
                    </a:cubicBezTo>
                    <a:cubicBezTo>
                      <a:pt x="15" y="8"/>
                      <a:pt x="13" y="10"/>
                      <a:pt x="13" y="13"/>
                    </a:cubicBezTo>
                    <a:cubicBezTo>
                      <a:pt x="13" y="15"/>
                      <a:pt x="14" y="17"/>
                      <a:pt x="15" y="18"/>
                    </a:cubicBezTo>
                    <a:cubicBezTo>
                      <a:pt x="16" y="18"/>
                      <a:pt x="16" y="18"/>
                      <a:pt x="16" y="18"/>
                    </a:cubicBezTo>
                    <a:cubicBezTo>
                      <a:pt x="16" y="18"/>
                      <a:pt x="16" y="18"/>
                      <a:pt x="16" y="18"/>
                    </a:cubicBezTo>
                    <a:moveTo>
                      <a:pt x="4" y="45"/>
                    </a:moveTo>
                    <a:cubicBezTo>
                      <a:pt x="3" y="45"/>
                      <a:pt x="3" y="45"/>
                      <a:pt x="2" y="44"/>
                    </a:cubicBezTo>
                    <a:cubicBezTo>
                      <a:pt x="0" y="44"/>
                      <a:pt x="0" y="41"/>
                      <a:pt x="1" y="39"/>
                    </a:cubicBezTo>
                    <a:cubicBezTo>
                      <a:pt x="9" y="23"/>
                      <a:pt x="9" y="23"/>
                      <a:pt x="9" y="23"/>
                    </a:cubicBezTo>
                    <a:cubicBezTo>
                      <a:pt x="7" y="20"/>
                      <a:pt x="5" y="17"/>
                      <a:pt x="5" y="13"/>
                    </a:cubicBezTo>
                    <a:cubicBezTo>
                      <a:pt x="5" y="6"/>
                      <a:pt x="11" y="0"/>
                      <a:pt x="18" y="0"/>
                    </a:cubicBezTo>
                    <a:cubicBezTo>
                      <a:pt x="25" y="0"/>
                      <a:pt x="31" y="6"/>
                      <a:pt x="31" y="13"/>
                    </a:cubicBezTo>
                    <a:cubicBezTo>
                      <a:pt x="31" y="20"/>
                      <a:pt x="25" y="26"/>
                      <a:pt x="18" y="26"/>
                    </a:cubicBezTo>
                    <a:cubicBezTo>
                      <a:pt x="17" y="26"/>
                      <a:pt x="17" y="26"/>
                      <a:pt x="16" y="26"/>
                    </a:cubicBezTo>
                    <a:cubicBezTo>
                      <a:pt x="7" y="43"/>
                      <a:pt x="7" y="43"/>
                      <a:pt x="7" y="43"/>
                    </a:cubicBezTo>
                    <a:cubicBezTo>
                      <a:pt x="6" y="44"/>
                      <a:pt x="5" y="45"/>
                      <a:pt x="4" y="45"/>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4" name="Freeform 397">
                <a:extLst>
                  <a:ext uri="{FF2B5EF4-FFF2-40B4-BE49-F238E27FC236}">
                    <a16:creationId xmlns:a16="http://schemas.microsoft.com/office/drawing/2014/main" id="{BA1B6904-6DBF-71F1-B798-2D846D866F81}"/>
                  </a:ext>
                </a:extLst>
              </p:cNvPr>
              <p:cNvSpPr>
                <a:spLocks noEditPoints="1"/>
              </p:cNvSpPr>
              <p:nvPr/>
            </p:nvSpPr>
            <p:spPr bwMode="auto">
              <a:xfrm>
                <a:off x="3903663" y="4002088"/>
                <a:ext cx="174625" cy="246063"/>
              </a:xfrm>
              <a:custGeom>
                <a:avLst/>
                <a:gdLst>
                  <a:gd name="T0" fmla="*/ 43 w 55"/>
                  <a:gd name="T1" fmla="*/ 8 h 77"/>
                  <a:gd name="T2" fmla="*/ 37 w 55"/>
                  <a:gd name="T3" fmla="*/ 13 h 77"/>
                  <a:gd name="T4" fmla="*/ 43 w 55"/>
                  <a:gd name="T5" fmla="*/ 18 h 77"/>
                  <a:gd name="T6" fmla="*/ 48 w 55"/>
                  <a:gd name="T7" fmla="*/ 13 h 77"/>
                  <a:gd name="T8" fmla="*/ 43 w 55"/>
                  <a:gd name="T9" fmla="*/ 8 h 77"/>
                  <a:gd name="T10" fmla="*/ 43 w 55"/>
                  <a:gd name="T11" fmla="*/ 59 h 77"/>
                  <a:gd name="T12" fmla="*/ 37 w 55"/>
                  <a:gd name="T13" fmla="*/ 64 h 77"/>
                  <a:gd name="T14" fmla="*/ 43 w 55"/>
                  <a:gd name="T15" fmla="*/ 70 h 77"/>
                  <a:gd name="T16" fmla="*/ 48 w 55"/>
                  <a:gd name="T17" fmla="*/ 64 h 77"/>
                  <a:gd name="T18" fmla="*/ 43 w 55"/>
                  <a:gd name="T19" fmla="*/ 59 h 77"/>
                  <a:gd name="T20" fmla="*/ 43 w 55"/>
                  <a:gd name="T21" fmla="*/ 77 h 77"/>
                  <a:gd name="T22" fmla="*/ 30 w 55"/>
                  <a:gd name="T23" fmla="*/ 68 h 77"/>
                  <a:gd name="T24" fmla="*/ 4 w 55"/>
                  <a:gd name="T25" fmla="*/ 68 h 77"/>
                  <a:gd name="T26" fmla="*/ 0 w 55"/>
                  <a:gd name="T27" fmla="*/ 64 h 77"/>
                  <a:gd name="T28" fmla="*/ 4 w 55"/>
                  <a:gd name="T29" fmla="*/ 61 h 77"/>
                  <a:gd name="T30" fmla="*/ 30 w 55"/>
                  <a:gd name="T31" fmla="*/ 61 h 77"/>
                  <a:gd name="T32" fmla="*/ 39 w 55"/>
                  <a:gd name="T33" fmla="*/ 52 h 77"/>
                  <a:gd name="T34" fmla="*/ 39 w 55"/>
                  <a:gd name="T35" fmla="*/ 25 h 77"/>
                  <a:gd name="T36" fmla="*/ 30 w 55"/>
                  <a:gd name="T37" fmla="*/ 13 h 77"/>
                  <a:gd name="T38" fmla="*/ 43 w 55"/>
                  <a:gd name="T39" fmla="*/ 0 h 77"/>
                  <a:gd name="T40" fmla="*/ 55 w 55"/>
                  <a:gd name="T41" fmla="*/ 13 h 77"/>
                  <a:gd name="T42" fmla="*/ 46 w 55"/>
                  <a:gd name="T43" fmla="*/ 25 h 77"/>
                  <a:gd name="T44" fmla="*/ 46 w 55"/>
                  <a:gd name="T45" fmla="*/ 52 h 77"/>
                  <a:gd name="T46" fmla="*/ 55 w 55"/>
                  <a:gd name="T47" fmla="*/ 64 h 77"/>
                  <a:gd name="T48" fmla="*/ 43 w 55"/>
                  <a:gd name="T4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77">
                    <a:moveTo>
                      <a:pt x="43" y="8"/>
                    </a:moveTo>
                    <a:cubicBezTo>
                      <a:pt x="40" y="8"/>
                      <a:pt x="37" y="10"/>
                      <a:pt x="37" y="13"/>
                    </a:cubicBezTo>
                    <a:cubicBezTo>
                      <a:pt x="37" y="16"/>
                      <a:pt x="40" y="18"/>
                      <a:pt x="43" y="18"/>
                    </a:cubicBezTo>
                    <a:cubicBezTo>
                      <a:pt x="46" y="18"/>
                      <a:pt x="48" y="16"/>
                      <a:pt x="48" y="13"/>
                    </a:cubicBezTo>
                    <a:cubicBezTo>
                      <a:pt x="48" y="10"/>
                      <a:pt x="46" y="8"/>
                      <a:pt x="43" y="8"/>
                    </a:cubicBezTo>
                    <a:moveTo>
                      <a:pt x="43" y="59"/>
                    </a:moveTo>
                    <a:cubicBezTo>
                      <a:pt x="40" y="59"/>
                      <a:pt x="37" y="61"/>
                      <a:pt x="37" y="64"/>
                    </a:cubicBezTo>
                    <a:cubicBezTo>
                      <a:pt x="37" y="67"/>
                      <a:pt x="40" y="70"/>
                      <a:pt x="43" y="70"/>
                    </a:cubicBezTo>
                    <a:cubicBezTo>
                      <a:pt x="46" y="70"/>
                      <a:pt x="48" y="67"/>
                      <a:pt x="48" y="64"/>
                    </a:cubicBezTo>
                    <a:cubicBezTo>
                      <a:pt x="48" y="61"/>
                      <a:pt x="46" y="59"/>
                      <a:pt x="43" y="59"/>
                    </a:cubicBezTo>
                    <a:moveTo>
                      <a:pt x="43" y="77"/>
                    </a:moveTo>
                    <a:cubicBezTo>
                      <a:pt x="37" y="77"/>
                      <a:pt x="32" y="73"/>
                      <a:pt x="30" y="68"/>
                    </a:cubicBezTo>
                    <a:cubicBezTo>
                      <a:pt x="4" y="68"/>
                      <a:pt x="4" y="68"/>
                      <a:pt x="4" y="68"/>
                    </a:cubicBezTo>
                    <a:cubicBezTo>
                      <a:pt x="2" y="68"/>
                      <a:pt x="0" y="66"/>
                      <a:pt x="0" y="64"/>
                    </a:cubicBezTo>
                    <a:cubicBezTo>
                      <a:pt x="0" y="62"/>
                      <a:pt x="2" y="61"/>
                      <a:pt x="4" y="61"/>
                    </a:cubicBezTo>
                    <a:cubicBezTo>
                      <a:pt x="30" y="61"/>
                      <a:pt x="30" y="61"/>
                      <a:pt x="30" y="61"/>
                    </a:cubicBezTo>
                    <a:cubicBezTo>
                      <a:pt x="32" y="57"/>
                      <a:pt x="35" y="53"/>
                      <a:pt x="39" y="52"/>
                    </a:cubicBezTo>
                    <a:cubicBezTo>
                      <a:pt x="39" y="25"/>
                      <a:pt x="39" y="25"/>
                      <a:pt x="39" y="25"/>
                    </a:cubicBezTo>
                    <a:cubicBezTo>
                      <a:pt x="34" y="24"/>
                      <a:pt x="30" y="19"/>
                      <a:pt x="30" y="13"/>
                    </a:cubicBezTo>
                    <a:cubicBezTo>
                      <a:pt x="30" y="6"/>
                      <a:pt x="36" y="0"/>
                      <a:pt x="43" y="0"/>
                    </a:cubicBezTo>
                    <a:cubicBezTo>
                      <a:pt x="50" y="0"/>
                      <a:pt x="55" y="6"/>
                      <a:pt x="55" y="13"/>
                    </a:cubicBezTo>
                    <a:cubicBezTo>
                      <a:pt x="55" y="19"/>
                      <a:pt x="52" y="24"/>
                      <a:pt x="46" y="25"/>
                    </a:cubicBezTo>
                    <a:cubicBezTo>
                      <a:pt x="46" y="52"/>
                      <a:pt x="46" y="52"/>
                      <a:pt x="46" y="52"/>
                    </a:cubicBezTo>
                    <a:cubicBezTo>
                      <a:pt x="52" y="54"/>
                      <a:pt x="55" y="59"/>
                      <a:pt x="55" y="64"/>
                    </a:cubicBezTo>
                    <a:cubicBezTo>
                      <a:pt x="55" y="71"/>
                      <a:pt x="50" y="77"/>
                      <a:pt x="43" y="77"/>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5" name="Freeform 398">
                <a:extLst>
                  <a:ext uri="{FF2B5EF4-FFF2-40B4-BE49-F238E27FC236}">
                    <a16:creationId xmlns:a16="http://schemas.microsoft.com/office/drawing/2014/main" id="{2229FEF6-7D0D-B624-FD7D-4819D6DE2653}"/>
                  </a:ext>
                </a:extLst>
              </p:cNvPr>
              <p:cNvSpPr>
                <a:spLocks noEditPoints="1"/>
              </p:cNvSpPr>
              <p:nvPr/>
            </p:nvSpPr>
            <p:spPr bwMode="auto">
              <a:xfrm>
                <a:off x="3517900" y="4011613"/>
                <a:ext cx="98425" cy="142875"/>
              </a:xfrm>
              <a:custGeom>
                <a:avLst/>
                <a:gdLst>
                  <a:gd name="T0" fmla="*/ 13 w 31"/>
                  <a:gd name="T1" fmla="*/ 27 h 45"/>
                  <a:gd name="T2" fmla="*/ 8 w 31"/>
                  <a:gd name="T3" fmla="*/ 32 h 45"/>
                  <a:gd name="T4" fmla="*/ 13 w 31"/>
                  <a:gd name="T5" fmla="*/ 38 h 45"/>
                  <a:gd name="T6" fmla="*/ 18 w 31"/>
                  <a:gd name="T7" fmla="*/ 32 h 45"/>
                  <a:gd name="T8" fmla="*/ 15 w 31"/>
                  <a:gd name="T9" fmla="*/ 28 h 45"/>
                  <a:gd name="T10" fmla="*/ 15 w 31"/>
                  <a:gd name="T11" fmla="*/ 28 h 45"/>
                  <a:gd name="T12" fmla="*/ 13 w 31"/>
                  <a:gd name="T13" fmla="*/ 27 h 45"/>
                  <a:gd name="T14" fmla="*/ 13 w 31"/>
                  <a:gd name="T15" fmla="*/ 45 h 45"/>
                  <a:gd name="T16" fmla="*/ 0 w 31"/>
                  <a:gd name="T17" fmla="*/ 32 h 45"/>
                  <a:gd name="T18" fmla="*/ 13 w 31"/>
                  <a:gd name="T19" fmla="*/ 20 h 45"/>
                  <a:gd name="T20" fmla="*/ 15 w 31"/>
                  <a:gd name="T21" fmla="*/ 20 h 45"/>
                  <a:gd name="T22" fmla="*/ 24 w 31"/>
                  <a:gd name="T23" fmla="*/ 3 h 45"/>
                  <a:gd name="T24" fmla="*/ 29 w 31"/>
                  <a:gd name="T25" fmla="*/ 1 h 45"/>
                  <a:gd name="T26" fmla="*/ 30 w 31"/>
                  <a:gd name="T27" fmla="*/ 6 h 45"/>
                  <a:gd name="T28" fmla="*/ 22 w 31"/>
                  <a:gd name="T29" fmla="*/ 23 h 45"/>
                  <a:gd name="T30" fmla="*/ 26 w 31"/>
                  <a:gd name="T31" fmla="*/ 32 h 45"/>
                  <a:gd name="T32" fmla="*/ 13 w 31"/>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5">
                    <a:moveTo>
                      <a:pt x="13" y="27"/>
                    </a:moveTo>
                    <a:cubicBezTo>
                      <a:pt x="10" y="27"/>
                      <a:pt x="8" y="29"/>
                      <a:pt x="8" y="32"/>
                    </a:cubicBezTo>
                    <a:cubicBezTo>
                      <a:pt x="8" y="35"/>
                      <a:pt x="10" y="38"/>
                      <a:pt x="13" y="38"/>
                    </a:cubicBezTo>
                    <a:cubicBezTo>
                      <a:pt x="16" y="38"/>
                      <a:pt x="18" y="35"/>
                      <a:pt x="18" y="32"/>
                    </a:cubicBezTo>
                    <a:cubicBezTo>
                      <a:pt x="18" y="30"/>
                      <a:pt x="17" y="28"/>
                      <a:pt x="15" y="28"/>
                    </a:cubicBezTo>
                    <a:cubicBezTo>
                      <a:pt x="15" y="28"/>
                      <a:pt x="15" y="28"/>
                      <a:pt x="15" y="28"/>
                    </a:cubicBezTo>
                    <a:cubicBezTo>
                      <a:pt x="15" y="27"/>
                      <a:pt x="14" y="27"/>
                      <a:pt x="13" y="27"/>
                    </a:cubicBezTo>
                    <a:moveTo>
                      <a:pt x="13" y="45"/>
                    </a:moveTo>
                    <a:cubicBezTo>
                      <a:pt x="6" y="45"/>
                      <a:pt x="0" y="39"/>
                      <a:pt x="0" y="32"/>
                    </a:cubicBezTo>
                    <a:cubicBezTo>
                      <a:pt x="0" y="25"/>
                      <a:pt x="6" y="20"/>
                      <a:pt x="13" y="20"/>
                    </a:cubicBezTo>
                    <a:cubicBezTo>
                      <a:pt x="14" y="20"/>
                      <a:pt x="14" y="20"/>
                      <a:pt x="15" y="20"/>
                    </a:cubicBezTo>
                    <a:cubicBezTo>
                      <a:pt x="24" y="3"/>
                      <a:pt x="24" y="3"/>
                      <a:pt x="24" y="3"/>
                    </a:cubicBezTo>
                    <a:cubicBezTo>
                      <a:pt x="25" y="1"/>
                      <a:pt x="27" y="0"/>
                      <a:pt x="29" y="1"/>
                    </a:cubicBezTo>
                    <a:cubicBezTo>
                      <a:pt x="30" y="2"/>
                      <a:pt x="31" y="4"/>
                      <a:pt x="30" y="6"/>
                    </a:cubicBezTo>
                    <a:cubicBezTo>
                      <a:pt x="22" y="23"/>
                      <a:pt x="22" y="23"/>
                      <a:pt x="22" y="23"/>
                    </a:cubicBezTo>
                    <a:cubicBezTo>
                      <a:pt x="24" y="25"/>
                      <a:pt x="26" y="29"/>
                      <a:pt x="26" y="32"/>
                    </a:cubicBezTo>
                    <a:cubicBezTo>
                      <a:pt x="26" y="39"/>
                      <a:pt x="20" y="45"/>
                      <a:pt x="13" y="45"/>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sp>
          <p:nvSpPr>
            <p:cNvPr id="22" name="Freeform 399">
              <a:extLst>
                <a:ext uri="{FF2B5EF4-FFF2-40B4-BE49-F238E27FC236}">
                  <a16:creationId xmlns:a16="http://schemas.microsoft.com/office/drawing/2014/main" id="{FA43C446-0AD0-A990-0726-5F47180CAEC0}"/>
                </a:ext>
              </a:extLst>
            </p:cNvPr>
            <p:cNvSpPr>
              <a:spLocks noEditPoints="1"/>
            </p:cNvSpPr>
            <p:nvPr/>
          </p:nvSpPr>
          <p:spPr bwMode="auto">
            <a:xfrm>
              <a:off x="3536950" y="3681413"/>
              <a:ext cx="531813" cy="630238"/>
            </a:xfrm>
            <a:custGeom>
              <a:avLst/>
              <a:gdLst>
                <a:gd name="T0" fmla="*/ 145 w 167"/>
                <a:gd name="T1" fmla="*/ 57 h 198"/>
                <a:gd name="T2" fmla="*/ 145 w 167"/>
                <a:gd name="T3" fmla="*/ 7 h 198"/>
                <a:gd name="T4" fmla="*/ 102 w 167"/>
                <a:gd name="T5" fmla="*/ 32 h 198"/>
                <a:gd name="T6" fmla="*/ 116 w 167"/>
                <a:gd name="T7" fmla="*/ 57 h 198"/>
                <a:gd name="T8" fmla="*/ 52 w 167"/>
                <a:gd name="T9" fmla="*/ 105 h 198"/>
                <a:gd name="T10" fmla="*/ 52 w 167"/>
                <a:gd name="T11" fmla="*/ 55 h 198"/>
                <a:gd name="T12" fmla="*/ 9 w 167"/>
                <a:gd name="T13" fmla="*/ 80 h 198"/>
                <a:gd name="T14" fmla="*/ 73 w 167"/>
                <a:gd name="T15" fmla="*/ 190 h 198"/>
                <a:gd name="T16" fmla="*/ 116 w 167"/>
                <a:gd name="T17" fmla="*/ 165 h 198"/>
                <a:gd name="T18" fmla="*/ 73 w 167"/>
                <a:gd name="T19" fmla="*/ 141 h 198"/>
                <a:gd name="T20" fmla="*/ 73 w 167"/>
                <a:gd name="T21" fmla="*/ 190 h 198"/>
                <a:gd name="T22" fmla="*/ 70 w 167"/>
                <a:gd name="T23" fmla="*/ 198 h 198"/>
                <a:gd name="T24" fmla="*/ 51 w 167"/>
                <a:gd name="T25" fmla="*/ 167 h 198"/>
                <a:gd name="T26" fmla="*/ 66 w 167"/>
                <a:gd name="T27" fmla="*/ 137 h 198"/>
                <a:gd name="T28" fmla="*/ 21 w 167"/>
                <a:gd name="T29" fmla="*/ 112 h 198"/>
                <a:gd name="T30" fmla="*/ 1 w 167"/>
                <a:gd name="T31" fmla="*/ 82 h 198"/>
                <a:gd name="T32" fmla="*/ 18 w 167"/>
                <a:gd name="T33" fmla="*/ 49 h 198"/>
                <a:gd name="T34" fmla="*/ 54 w 167"/>
                <a:gd name="T35" fmla="*/ 47 h 198"/>
                <a:gd name="T36" fmla="*/ 72 w 167"/>
                <a:gd name="T37" fmla="*/ 76 h 198"/>
                <a:gd name="T38" fmla="*/ 109 w 167"/>
                <a:gd name="T39" fmla="*/ 61 h 198"/>
                <a:gd name="T40" fmla="*/ 94 w 167"/>
                <a:gd name="T41" fmla="*/ 30 h 198"/>
                <a:gd name="T42" fmla="*/ 114 w 167"/>
                <a:gd name="T43" fmla="*/ 0 h 198"/>
                <a:gd name="T44" fmla="*/ 150 w 167"/>
                <a:gd name="T45" fmla="*/ 2 h 198"/>
                <a:gd name="T46" fmla="*/ 167 w 167"/>
                <a:gd name="T47" fmla="*/ 34 h 198"/>
                <a:gd name="T48" fmla="*/ 147 w 167"/>
                <a:gd name="T49" fmla="*/ 65 h 198"/>
                <a:gd name="T50" fmla="*/ 107 w 167"/>
                <a:gd name="T51" fmla="*/ 81 h 198"/>
                <a:gd name="T52" fmla="*/ 103 w 167"/>
                <a:gd name="T53" fmla="*/ 83 h 198"/>
                <a:gd name="T54" fmla="*/ 58 w 167"/>
                <a:gd name="T55" fmla="*/ 108 h 198"/>
                <a:gd name="T56" fmla="*/ 103 w 167"/>
                <a:gd name="T57" fmla="*/ 133 h 198"/>
                <a:gd name="T58" fmla="*/ 103 w 167"/>
                <a:gd name="T59" fmla="*/ 133 h 198"/>
                <a:gd name="T60" fmla="*/ 106 w 167"/>
                <a:gd name="T61" fmla="*/ 134 h 198"/>
                <a:gd name="T62" fmla="*/ 107 w 167"/>
                <a:gd name="T63" fmla="*/ 135 h 198"/>
                <a:gd name="T64" fmla="*/ 123 w 167"/>
                <a:gd name="T65" fmla="*/ 167 h 198"/>
                <a:gd name="T66" fmla="*/ 103 w 167"/>
                <a:gd name="T67"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198">
                  <a:moveTo>
                    <a:pt x="116" y="57"/>
                  </a:moveTo>
                  <a:cubicBezTo>
                    <a:pt x="145" y="57"/>
                    <a:pt x="145" y="57"/>
                    <a:pt x="145" y="57"/>
                  </a:cubicBezTo>
                  <a:cubicBezTo>
                    <a:pt x="159" y="32"/>
                    <a:pt x="159" y="32"/>
                    <a:pt x="159" y="32"/>
                  </a:cubicBezTo>
                  <a:cubicBezTo>
                    <a:pt x="145" y="7"/>
                    <a:pt x="145" y="7"/>
                    <a:pt x="145" y="7"/>
                  </a:cubicBezTo>
                  <a:cubicBezTo>
                    <a:pt x="116" y="7"/>
                    <a:pt x="116" y="7"/>
                    <a:pt x="116" y="7"/>
                  </a:cubicBezTo>
                  <a:cubicBezTo>
                    <a:pt x="102" y="32"/>
                    <a:pt x="102" y="32"/>
                    <a:pt x="102" y="32"/>
                  </a:cubicBezTo>
                  <a:cubicBezTo>
                    <a:pt x="116" y="57"/>
                    <a:pt x="116" y="57"/>
                    <a:pt x="116" y="57"/>
                  </a:cubicBezTo>
                  <a:cubicBezTo>
                    <a:pt x="116" y="57"/>
                    <a:pt x="116" y="57"/>
                    <a:pt x="116" y="57"/>
                  </a:cubicBezTo>
                  <a:moveTo>
                    <a:pt x="23" y="105"/>
                  </a:moveTo>
                  <a:cubicBezTo>
                    <a:pt x="52" y="105"/>
                    <a:pt x="52" y="105"/>
                    <a:pt x="52" y="105"/>
                  </a:cubicBezTo>
                  <a:cubicBezTo>
                    <a:pt x="66" y="80"/>
                    <a:pt x="66" y="80"/>
                    <a:pt x="66" y="80"/>
                  </a:cubicBezTo>
                  <a:cubicBezTo>
                    <a:pt x="52" y="55"/>
                    <a:pt x="52" y="55"/>
                    <a:pt x="52" y="55"/>
                  </a:cubicBezTo>
                  <a:cubicBezTo>
                    <a:pt x="23" y="55"/>
                    <a:pt x="23" y="55"/>
                    <a:pt x="23" y="55"/>
                  </a:cubicBezTo>
                  <a:cubicBezTo>
                    <a:pt x="9" y="80"/>
                    <a:pt x="9" y="80"/>
                    <a:pt x="9" y="80"/>
                  </a:cubicBezTo>
                  <a:lnTo>
                    <a:pt x="23" y="105"/>
                  </a:lnTo>
                  <a:close/>
                  <a:moveTo>
                    <a:pt x="73" y="190"/>
                  </a:moveTo>
                  <a:cubicBezTo>
                    <a:pt x="101" y="190"/>
                    <a:pt x="101" y="190"/>
                    <a:pt x="101" y="190"/>
                  </a:cubicBezTo>
                  <a:cubicBezTo>
                    <a:pt x="116" y="165"/>
                    <a:pt x="116" y="165"/>
                    <a:pt x="116" y="165"/>
                  </a:cubicBezTo>
                  <a:cubicBezTo>
                    <a:pt x="101" y="141"/>
                    <a:pt x="101" y="141"/>
                    <a:pt x="101" y="141"/>
                  </a:cubicBezTo>
                  <a:cubicBezTo>
                    <a:pt x="73" y="141"/>
                    <a:pt x="73" y="141"/>
                    <a:pt x="73" y="141"/>
                  </a:cubicBezTo>
                  <a:cubicBezTo>
                    <a:pt x="58" y="165"/>
                    <a:pt x="58" y="165"/>
                    <a:pt x="58" y="165"/>
                  </a:cubicBezTo>
                  <a:lnTo>
                    <a:pt x="73" y="190"/>
                  </a:lnTo>
                  <a:close/>
                  <a:moveTo>
                    <a:pt x="103" y="198"/>
                  </a:moveTo>
                  <a:cubicBezTo>
                    <a:pt x="70" y="198"/>
                    <a:pt x="70" y="198"/>
                    <a:pt x="70" y="198"/>
                  </a:cubicBezTo>
                  <a:cubicBezTo>
                    <a:pt x="69" y="198"/>
                    <a:pt x="68" y="197"/>
                    <a:pt x="67" y="196"/>
                  </a:cubicBezTo>
                  <a:cubicBezTo>
                    <a:pt x="51" y="167"/>
                    <a:pt x="51" y="167"/>
                    <a:pt x="51" y="167"/>
                  </a:cubicBezTo>
                  <a:cubicBezTo>
                    <a:pt x="50" y="166"/>
                    <a:pt x="50" y="165"/>
                    <a:pt x="51" y="164"/>
                  </a:cubicBezTo>
                  <a:cubicBezTo>
                    <a:pt x="66" y="137"/>
                    <a:pt x="66" y="137"/>
                    <a:pt x="66" y="137"/>
                  </a:cubicBezTo>
                  <a:cubicBezTo>
                    <a:pt x="52" y="112"/>
                    <a:pt x="52" y="112"/>
                    <a:pt x="52" y="112"/>
                  </a:cubicBezTo>
                  <a:cubicBezTo>
                    <a:pt x="21" y="112"/>
                    <a:pt x="21" y="112"/>
                    <a:pt x="21" y="112"/>
                  </a:cubicBezTo>
                  <a:cubicBezTo>
                    <a:pt x="20" y="112"/>
                    <a:pt x="18" y="111"/>
                    <a:pt x="18" y="110"/>
                  </a:cubicBezTo>
                  <a:cubicBezTo>
                    <a:pt x="1" y="82"/>
                    <a:pt x="1" y="82"/>
                    <a:pt x="1" y="82"/>
                  </a:cubicBezTo>
                  <a:cubicBezTo>
                    <a:pt x="0" y="80"/>
                    <a:pt x="0" y="79"/>
                    <a:pt x="1" y="78"/>
                  </a:cubicBezTo>
                  <a:cubicBezTo>
                    <a:pt x="18" y="49"/>
                    <a:pt x="18" y="49"/>
                    <a:pt x="18" y="49"/>
                  </a:cubicBezTo>
                  <a:cubicBezTo>
                    <a:pt x="18" y="48"/>
                    <a:pt x="20" y="47"/>
                    <a:pt x="21" y="47"/>
                  </a:cubicBezTo>
                  <a:cubicBezTo>
                    <a:pt x="54" y="47"/>
                    <a:pt x="54" y="47"/>
                    <a:pt x="54" y="47"/>
                  </a:cubicBezTo>
                  <a:cubicBezTo>
                    <a:pt x="55" y="47"/>
                    <a:pt x="56" y="48"/>
                    <a:pt x="57" y="49"/>
                  </a:cubicBezTo>
                  <a:cubicBezTo>
                    <a:pt x="72" y="76"/>
                    <a:pt x="72" y="76"/>
                    <a:pt x="72" y="76"/>
                  </a:cubicBezTo>
                  <a:cubicBezTo>
                    <a:pt x="101" y="76"/>
                    <a:pt x="101" y="76"/>
                    <a:pt x="101" y="76"/>
                  </a:cubicBezTo>
                  <a:cubicBezTo>
                    <a:pt x="109" y="61"/>
                    <a:pt x="109" y="61"/>
                    <a:pt x="109" y="61"/>
                  </a:cubicBezTo>
                  <a:cubicBezTo>
                    <a:pt x="94" y="34"/>
                    <a:pt x="94" y="34"/>
                    <a:pt x="94" y="34"/>
                  </a:cubicBezTo>
                  <a:cubicBezTo>
                    <a:pt x="93" y="33"/>
                    <a:pt x="93" y="32"/>
                    <a:pt x="94" y="30"/>
                  </a:cubicBezTo>
                  <a:cubicBezTo>
                    <a:pt x="111" y="2"/>
                    <a:pt x="111" y="2"/>
                    <a:pt x="111" y="2"/>
                  </a:cubicBezTo>
                  <a:cubicBezTo>
                    <a:pt x="111" y="1"/>
                    <a:pt x="112" y="0"/>
                    <a:pt x="114" y="0"/>
                  </a:cubicBezTo>
                  <a:cubicBezTo>
                    <a:pt x="147" y="0"/>
                    <a:pt x="147" y="0"/>
                    <a:pt x="147" y="0"/>
                  </a:cubicBezTo>
                  <a:cubicBezTo>
                    <a:pt x="148" y="0"/>
                    <a:pt x="149" y="1"/>
                    <a:pt x="150" y="2"/>
                  </a:cubicBezTo>
                  <a:cubicBezTo>
                    <a:pt x="167" y="30"/>
                    <a:pt x="167" y="30"/>
                    <a:pt x="167" y="30"/>
                  </a:cubicBezTo>
                  <a:cubicBezTo>
                    <a:pt x="167" y="32"/>
                    <a:pt x="167" y="33"/>
                    <a:pt x="167" y="34"/>
                  </a:cubicBezTo>
                  <a:cubicBezTo>
                    <a:pt x="150" y="63"/>
                    <a:pt x="150" y="63"/>
                    <a:pt x="150" y="63"/>
                  </a:cubicBezTo>
                  <a:cubicBezTo>
                    <a:pt x="149" y="64"/>
                    <a:pt x="148" y="65"/>
                    <a:pt x="147" y="65"/>
                  </a:cubicBezTo>
                  <a:cubicBezTo>
                    <a:pt x="116" y="65"/>
                    <a:pt x="116" y="65"/>
                    <a:pt x="116" y="65"/>
                  </a:cubicBezTo>
                  <a:cubicBezTo>
                    <a:pt x="107" y="81"/>
                    <a:pt x="107" y="81"/>
                    <a:pt x="107" y="81"/>
                  </a:cubicBezTo>
                  <a:cubicBezTo>
                    <a:pt x="106" y="83"/>
                    <a:pt x="105" y="83"/>
                    <a:pt x="103" y="83"/>
                  </a:cubicBezTo>
                  <a:cubicBezTo>
                    <a:pt x="103" y="83"/>
                    <a:pt x="103" y="83"/>
                    <a:pt x="103" y="83"/>
                  </a:cubicBezTo>
                  <a:cubicBezTo>
                    <a:pt x="73" y="83"/>
                    <a:pt x="73" y="83"/>
                    <a:pt x="73" y="83"/>
                  </a:cubicBezTo>
                  <a:cubicBezTo>
                    <a:pt x="58" y="108"/>
                    <a:pt x="58" y="108"/>
                    <a:pt x="58" y="108"/>
                  </a:cubicBezTo>
                  <a:cubicBezTo>
                    <a:pt x="73" y="133"/>
                    <a:pt x="73" y="133"/>
                    <a:pt x="73" y="133"/>
                  </a:cubicBezTo>
                  <a:cubicBezTo>
                    <a:pt x="103" y="133"/>
                    <a:pt x="103" y="133"/>
                    <a:pt x="103" y="133"/>
                  </a:cubicBezTo>
                  <a:cubicBezTo>
                    <a:pt x="103" y="133"/>
                    <a:pt x="103" y="133"/>
                    <a:pt x="103" y="133"/>
                  </a:cubicBezTo>
                  <a:cubicBezTo>
                    <a:pt x="103" y="133"/>
                    <a:pt x="103" y="133"/>
                    <a:pt x="103" y="133"/>
                  </a:cubicBezTo>
                  <a:cubicBezTo>
                    <a:pt x="103" y="133"/>
                    <a:pt x="103" y="133"/>
                    <a:pt x="103" y="133"/>
                  </a:cubicBezTo>
                  <a:cubicBezTo>
                    <a:pt x="104" y="133"/>
                    <a:pt x="105" y="133"/>
                    <a:pt x="106" y="134"/>
                  </a:cubicBezTo>
                  <a:cubicBezTo>
                    <a:pt x="106" y="134"/>
                    <a:pt x="106" y="134"/>
                    <a:pt x="106" y="134"/>
                  </a:cubicBezTo>
                  <a:cubicBezTo>
                    <a:pt x="106" y="135"/>
                    <a:pt x="107" y="135"/>
                    <a:pt x="107" y="135"/>
                  </a:cubicBezTo>
                  <a:cubicBezTo>
                    <a:pt x="123" y="164"/>
                    <a:pt x="123" y="164"/>
                    <a:pt x="123" y="164"/>
                  </a:cubicBezTo>
                  <a:cubicBezTo>
                    <a:pt x="124" y="165"/>
                    <a:pt x="124" y="166"/>
                    <a:pt x="123" y="167"/>
                  </a:cubicBezTo>
                  <a:cubicBezTo>
                    <a:pt x="107" y="196"/>
                    <a:pt x="107" y="196"/>
                    <a:pt x="107" y="196"/>
                  </a:cubicBezTo>
                  <a:cubicBezTo>
                    <a:pt x="106" y="197"/>
                    <a:pt x="105" y="198"/>
                    <a:pt x="103" y="198"/>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6" name="Group 25">
            <a:extLst>
              <a:ext uri="{FF2B5EF4-FFF2-40B4-BE49-F238E27FC236}">
                <a16:creationId xmlns:a16="http://schemas.microsoft.com/office/drawing/2014/main" id="{337AE50A-D7FE-1339-9436-C4C8CE7AB033}"/>
              </a:ext>
            </a:extLst>
          </p:cNvPr>
          <p:cNvGrpSpPr/>
          <p:nvPr/>
        </p:nvGrpSpPr>
        <p:grpSpPr>
          <a:xfrm>
            <a:off x="8373167" y="5084845"/>
            <a:ext cx="314357" cy="561355"/>
            <a:chOff x="4567238" y="3729038"/>
            <a:chExt cx="333375" cy="595313"/>
          </a:xfrm>
        </p:grpSpPr>
        <p:sp>
          <p:nvSpPr>
            <p:cNvPr id="27" name="Freeform 394">
              <a:extLst>
                <a:ext uri="{FF2B5EF4-FFF2-40B4-BE49-F238E27FC236}">
                  <a16:creationId xmlns:a16="http://schemas.microsoft.com/office/drawing/2014/main" id="{CA011F2C-8DBA-5136-2ADD-09C385C2115C}"/>
                </a:ext>
              </a:extLst>
            </p:cNvPr>
            <p:cNvSpPr>
              <a:spLocks noEditPoints="1"/>
            </p:cNvSpPr>
            <p:nvPr/>
          </p:nvSpPr>
          <p:spPr bwMode="auto">
            <a:xfrm>
              <a:off x="4799013" y="3824288"/>
              <a:ext cx="63500" cy="333375"/>
            </a:xfrm>
            <a:custGeom>
              <a:avLst/>
              <a:gdLst>
                <a:gd name="T0" fmla="*/ 16 w 20"/>
                <a:gd name="T1" fmla="*/ 7 h 105"/>
                <a:gd name="T2" fmla="*/ 4 w 20"/>
                <a:gd name="T3" fmla="*/ 7 h 105"/>
                <a:gd name="T4" fmla="*/ 0 w 20"/>
                <a:gd name="T5" fmla="*/ 4 h 105"/>
                <a:gd name="T6" fmla="*/ 4 w 20"/>
                <a:gd name="T7" fmla="*/ 0 h 105"/>
                <a:gd name="T8" fmla="*/ 16 w 20"/>
                <a:gd name="T9" fmla="*/ 0 h 105"/>
                <a:gd name="T10" fmla="*/ 20 w 20"/>
                <a:gd name="T11" fmla="*/ 4 h 105"/>
                <a:gd name="T12" fmla="*/ 16 w 20"/>
                <a:gd name="T13" fmla="*/ 7 h 105"/>
                <a:gd name="T14" fmla="*/ 16 w 20"/>
                <a:gd name="T15" fmla="*/ 32 h 105"/>
                <a:gd name="T16" fmla="*/ 4 w 20"/>
                <a:gd name="T17" fmla="*/ 32 h 105"/>
                <a:gd name="T18" fmla="*/ 0 w 20"/>
                <a:gd name="T19" fmla="*/ 28 h 105"/>
                <a:gd name="T20" fmla="*/ 4 w 20"/>
                <a:gd name="T21" fmla="*/ 24 h 105"/>
                <a:gd name="T22" fmla="*/ 16 w 20"/>
                <a:gd name="T23" fmla="*/ 24 h 105"/>
                <a:gd name="T24" fmla="*/ 20 w 20"/>
                <a:gd name="T25" fmla="*/ 28 h 105"/>
                <a:gd name="T26" fmla="*/ 16 w 20"/>
                <a:gd name="T27" fmla="*/ 32 h 105"/>
                <a:gd name="T28" fmla="*/ 16 w 20"/>
                <a:gd name="T29" fmla="*/ 44 h 105"/>
                <a:gd name="T30" fmla="*/ 11 w 20"/>
                <a:gd name="T31" fmla="*/ 44 h 105"/>
                <a:gd name="T32" fmla="*/ 7 w 20"/>
                <a:gd name="T33" fmla="*/ 40 h 105"/>
                <a:gd name="T34" fmla="*/ 11 w 20"/>
                <a:gd name="T35" fmla="*/ 37 h 105"/>
                <a:gd name="T36" fmla="*/ 16 w 20"/>
                <a:gd name="T37" fmla="*/ 37 h 105"/>
                <a:gd name="T38" fmla="*/ 20 w 20"/>
                <a:gd name="T39" fmla="*/ 40 h 105"/>
                <a:gd name="T40" fmla="*/ 16 w 20"/>
                <a:gd name="T41" fmla="*/ 44 h 105"/>
                <a:gd name="T42" fmla="*/ 16 w 20"/>
                <a:gd name="T43" fmla="*/ 56 h 105"/>
                <a:gd name="T44" fmla="*/ 4 w 20"/>
                <a:gd name="T45" fmla="*/ 56 h 105"/>
                <a:gd name="T46" fmla="*/ 0 w 20"/>
                <a:gd name="T47" fmla="*/ 53 h 105"/>
                <a:gd name="T48" fmla="*/ 4 w 20"/>
                <a:gd name="T49" fmla="*/ 49 h 105"/>
                <a:gd name="T50" fmla="*/ 16 w 20"/>
                <a:gd name="T51" fmla="*/ 49 h 105"/>
                <a:gd name="T52" fmla="*/ 20 w 20"/>
                <a:gd name="T53" fmla="*/ 53 h 105"/>
                <a:gd name="T54" fmla="*/ 16 w 20"/>
                <a:gd name="T55" fmla="*/ 56 h 105"/>
                <a:gd name="T56" fmla="*/ 16 w 20"/>
                <a:gd name="T57" fmla="*/ 68 h 105"/>
                <a:gd name="T58" fmla="*/ 11 w 20"/>
                <a:gd name="T59" fmla="*/ 68 h 105"/>
                <a:gd name="T60" fmla="*/ 7 w 20"/>
                <a:gd name="T61" fmla="*/ 65 h 105"/>
                <a:gd name="T62" fmla="*/ 11 w 20"/>
                <a:gd name="T63" fmla="*/ 61 h 105"/>
                <a:gd name="T64" fmla="*/ 16 w 20"/>
                <a:gd name="T65" fmla="*/ 61 h 105"/>
                <a:gd name="T66" fmla="*/ 20 w 20"/>
                <a:gd name="T67" fmla="*/ 65 h 105"/>
                <a:gd name="T68" fmla="*/ 16 w 20"/>
                <a:gd name="T69" fmla="*/ 68 h 105"/>
                <a:gd name="T70" fmla="*/ 16 w 20"/>
                <a:gd name="T71" fmla="*/ 81 h 105"/>
                <a:gd name="T72" fmla="*/ 4 w 20"/>
                <a:gd name="T73" fmla="*/ 81 h 105"/>
                <a:gd name="T74" fmla="*/ 0 w 20"/>
                <a:gd name="T75" fmla="*/ 77 h 105"/>
                <a:gd name="T76" fmla="*/ 4 w 20"/>
                <a:gd name="T77" fmla="*/ 73 h 105"/>
                <a:gd name="T78" fmla="*/ 16 w 20"/>
                <a:gd name="T79" fmla="*/ 73 h 105"/>
                <a:gd name="T80" fmla="*/ 20 w 20"/>
                <a:gd name="T81" fmla="*/ 77 h 105"/>
                <a:gd name="T82" fmla="*/ 16 w 20"/>
                <a:gd name="T83" fmla="*/ 81 h 105"/>
                <a:gd name="T84" fmla="*/ 16 w 20"/>
                <a:gd name="T85" fmla="*/ 93 h 105"/>
                <a:gd name="T86" fmla="*/ 11 w 20"/>
                <a:gd name="T87" fmla="*/ 93 h 105"/>
                <a:gd name="T88" fmla="*/ 7 w 20"/>
                <a:gd name="T89" fmla="*/ 89 h 105"/>
                <a:gd name="T90" fmla="*/ 11 w 20"/>
                <a:gd name="T91" fmla="*/ 85 h 105"/>
                <a:gd name="T92" fmla="*/ 16 w 20"/>
                <a:gd name="T93" fmla="*/ 85 h 105"/>
                <a:gd name="T94" fmla="*/ 20 w 20"/>
                <a:gd name="T95" fmla="*/ 89 h 105"/>
                <a:gd name="T96" fmla="*/ 16 w 20"/>
                <a:gd name="T97" fmla="*/ 93 h 105"/>
                <a:gd name="T98" fmla="*/ 16 w 20"/>
                <a:gd name="T99" fmla="*/ 105 h 105"/>
                <a:gd name="T100" fmla="*/ 4 w 20"/>
                <a:gd name="T101" fmla="*/ 105 h 105"/>
                <a:gd name="T102" fmla="*/ 0 w 20"/>
                <a:gd name="T103" fmla="*/ 101 h 105"/>
                <a:gd name="T104" fmla="*/ 4 w 20"/>
                <a:gd name="T105" fmla="*/ 98 h 105"/>
                <a:gd name="T106" fmla="*/ 16 w 20"/>
                <a:gd name="T107" fmla="*/ 98 h 105"/>
                <a:gd name="T108" fmla="*/ 20 w 20"/>
                <a:gd name="T109" fmla="*/ 101 h 105"/>
                <a:gd name="T110" fmla="*/ 16 w 20"/>
                <a:gd name="T11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 h="105">
                  <a:moveTo>
                    <a:pt x="16" y="7"/>
                  </a:moveTo>
                  <a:cubicBezTo>
                    <a:pt x="4" y="7"/>
                    <a:pt x="4" y="7"/>
                    <a:pt x="4" y="7"/>
                  </a:cubicBezTo>
                  <a:cubicBezTo>
                    <a:pt x="2" y="7"/>
                    <a:pt x="0" y="6"/>
                    <a:pt x="0" y="4"/>
                  </a:cubicBezTo>
                  <a:cubicBezTo>
                    <a:pt x="0" y="2"/>
                    <a:pt x="2" y="0"/>
                    <a:pt x="4" y="0"/>
                  </a:cubicBezTo>
                  <a:cubicBezTo>
                    <a:pt x="16" y="0"/>
                    <a:pt x="16" y="0"/>
                    <a:pt x="16" y="0"/>
                  </a:cubicBezTo>
                  <a:cubicBezTo>
                    <a:pt x="18" y="0"/>
                    <a:pt x="20" y="2"/>
                    <a:pt x="20" y="4"/>
                  </a:cubicBezTo>
                  <a:cubicBezTo>
                    <a:pt x="20" y="6"/>
                    <a:pt x="18" y="7"/>
                    <a:pt x="16" y="7"/>
                  </a:cubicBezTo>
                  <a:moveTo>
                    <a:pt x="16" y="32"/>
                  </a:moveTo>
                  <a:cubicBezTo>
                    <a:pt x="4" y="32"/>
                    <a:pt x="4" y="32"/>
                    <a:pt x="4" y="32"/>
                  </a:cubicBezTo>
                  <a:cubicBezTo>
                    <a:pt x="2" y="32"/>
                    <a:pt x="0" y="30"/>
                    <a:pt x="0" y="28"/>
                  </a:cubicBezTo>
                  <a:cubicBezTo>
                    <a:pt x="0" y="26"/>
                    <a:pt x="2" y="24"/>
                    <a:pt x="4" y="24"/>
                  </a:cubicBezTo>
                  <a:cubicBezTo>
                    <a:pt x="16" y="24"/>
                    <a:pt x="16" y="24"/>
                    <a:pt x="16" y="24"/>
                  </a:cubicBezTo>
                  <a:cubicBezTo>
                    <a:pt x="18" y="24"/>
                    <a:pt x="20" y="26"/>
                    <a:pt x="20" y="28"/>
                  </a:cubicBezTo>
                  <a:cubicBezTo>
                    <a:pt x="20" y="30"/>
                    <a:pt x="18" y="32"/>
                    <a:pt x="16" y="32"/>
                  </a:cubicBezTo>
                  <a:moveTo>
                    <a:pt x="16" y="44"/>
                  </a:moveTo>
                  <a:cubicBezTo>
                    <a:pt x="11" y="44"/>
                    <a:pt x="11" y="44"/>
                    <a:pt x="11" y="44"/>
                  </a:cubicBezTo>
                  <a:cubicBezTo>
                    <a:pt x="9" y="44"/>
                    <a:pt x="7" y="42"/>
                    <a:pt x="7" y="40"/>
                  </a:cubicBezTo>
                  <a:cubicBezTo>
                    <a:pt x="7" y="38"/>
                    <a:pt x="9" y="37"/>
                    <a:pt x="11" y="37"/>
                  </a:cubicBezTo>
                  <a:cubicBezTo>
                    <a:pt x="16" y="37"/>
                    <a:pt x="16" y="37"/>
                    <a:pt x="16" y="37"/>
                  </a:cubicBezTo>
                  <a:cubicBezTo>
                    <a:pt x="18" y="37"/>
                    <a:pt x="20" y="38"/>
                    <a:pt x="20" y="40"/>
                  </a:cubicBezTo>
                  <a:cubicBezTo>
                    <a:pt x="20" y="42"/>
                    <a:pt x="18" y="44"/>
                    <a:pt x="16" y="44"/>
                  </a:cubicBezTo>
                  <a:moveTo>
                    <a:pt x="16" y="56"/>
                  </a:moveTo>
                  <a:cubicBezTo>
                    <a:pt x="4" y="56"/>
                    <a:pt x="4" y="56"/>
                    <a:pt x="4" y="56"/>
                  </a:cubicBezTo>
                  <a:cubicBezTo>
                    <a:pt x="2" y="56"/>
                    <a:pt x="0" y="55"/>
                    <a:pt x="0" y="53"/>
                  </a:cubicBezTo>
                  <a:cubicBezTo>
                    <a:pt x="0" y="50"/>
                    <a:pt x="2" y="49"/>
                    <a:pt x="4" y="49"/>
                  </a:cubicBezTo>
                  <a:cubicBezTo>
                    <a:pt x="16" y="49"/>
                    <a:pt x="16" y="49"/>
                    <a:pt x="16" y="49"/>
                  </a:cubicBezTo>
                  <a:cubicBezTo>
                    <a:pt x="18" y="49"/>
                    <a:pt x="20" y="50"/>
                    <a:pt x="20" y="53"/>
                  </a:cubicBezTo>
                  <a:cubicBezTo>
                    <a:pt x="20" y="55"/>
                    <a:pt x="18" y="56"/>
                    <a:pt x="16" y="56"/>
                  </a:cubicBezTo>
                  <a:moveTo>
                    <a:pt x="16" y="68"/>
                  </a:moveTo>
                  <a:cubicBezTo>
                    <a:pt x="11" y="68"/>
                    <a:pt x="11" y="68"/>
                    <a:pt x="11" y="68"/>
                  </a:cubicBezTo>
                  <a:cubicBezTo>
                    <a:pt x="9" y="68"/>
                    <a:pt x="7" y="67"/>
                    <a:pt x="7" y="65"/>
                  </a:cubicBezTo>
                  <a:cubicBezTo>
                    <a:pt x="7" y="63"/>
                    <a:pt x="9" y="61"/>
                    <a:pt x="11" y="61"/>
                  </a:cubicBezTo>
                  <a:cubicBezTo>
                    <a:pt x="16" y="61"/>
                    <a:pt x="16" y="61"/>
                    <a:pt x="16" y="61"/>
                  </a:cubicBezTo>
                  <a:cubicBezTo>
                    <a:pt x="18" y="61"/>
                    <a:pt x="20" y="63"/>
                    <a:pt x="20" y="65"/>
                  </a:cubicBezTo>
                  <a:cubicBezTo>
                    <a:pt x="20" y="67"/>
                    <a:pt x="18" y="68"/>
                    <a:pt x="16" y="68"/>
                  </a:cubicBezTo>
                  <a:moveTo>
                    <a:pt x="16" y="81"/>
                  </a:moveTo>
                  <a:cubicBezTo>
                    <a:pt x="4" y="81"/>
                    <a:pt x="4" y="81"/>
                    <a:pt x="4" y="81"/>
                  </a:cubicBezTo>
                  <a:cubicBezTo>
                    <a:pt x="2" y="81"/>
                    <a:pt x="0" y="79"/>
                    <a:pt x="0" y="77"/>
                  </a:cubicBezTo>
                  <a:cubicBezTo>
                    <a:pt x="0" y="75"/>
                    <a:pt x="2" y="73"/>
                    <a:pt x="4" y="73"/>
                  </a:cubicBezTo>
                  <a:cubicBezTo>
                    <a:pt x="16" y="73"/>
                    <a:pt x="16" y="73"/>
                    <a:pt x="16" y="73"/>
                  </a:cubicBezTo>
                  <a:cubicBezTo>
                    <a:pt x="18" y="73"/>
                    <a:pt x="20" y="75"/>
                    <a:pt x="20" y="77"/>
                  </a:cubicBezTo>
                  <a:cubicBezTo>
                    <a:pt x="20" y="79"/>
                    <a:pt x="18" y="81"/>
                    <a:pt x="16" y="81"/>
                  </a:cubicBezTo>
                  <a:moveTo>
                    <a:pt x="16" y="93"/>
                  </a:moveTo>
                  <a:cubicBezTo>
                    <a:pt x="11" y="93"/>
                    <a:pt x="11" y="93"/>
                    <a:pt x="11" y="93"/>
                  </a:cubicBezTo>
                  <a:cubicBezTo>
                    <a:pt x="9" y="93"/>
                    <a:pt x="7" y="91"/>
                    <a:pt x="7" y="89"/>
                  </a:cubicBezTo>
                  <a:cubicBezTo>
                    <a:pt x="7" y="87"/>
                    <a:pt x="9" y="85"/>
                    <a:pt x="11" y="85"/>
                  </a:cubicBezTo>
                  <a:cubicBezTo>
                    <a:pt x="16" y="85"/>
                    <a:pt x="16" y="85"/>
                    <a:pt x="16" y="85"/>
                  </a:cubicBezTo>
                  <a:cubicBezTo>
                    <a:pt x="18" y="85"/>
                    <a:pt x="20" y="87"/>
                    <a:pt x="20" y="89"/>
                  </a:cubicBezTo>
                  <a:cubicBezTo>
                    <a:pt x="20" y="91"/>
                    <a:pt x="18" y="93"/>
                    <a:pt x="16" y="93"/>
                  </a:cubicBezTo>
                  <a:moveTo>
                    <a:pt x="16" y="105"/>
                  </a:moveTo>
                  <a:cubicBezTo>
                    <a:pt x="4" y="105"/>
                    <a:pt x="4" y="105"/>
                    <a:pt x="4" y="105"/>
                  </a:cubicBezTo>
                  <a:cubicBezTo>
                    <a:pt x="2" y="105"/>
                    <a:pt x="0" y="103"/>
                    <a:pt x="0" y="101"/>
                  </a:cubicBezTo>
                  <a:cubicBezTo>
                    <a:pt x="0" y="99"/>
                    <a:pt x="2" y="98"/>
                    <a:pt x="4" y="98"/>
                  </a:cubicBezTo>
                  <a:cubicBezTo>
                    <a:pt x="16" y="98"/>
                    <a:pt x="16" y="98"/>
                    <a:pt x="16" y="98"/>
                  </a:cubicBezTo>
                  <a:cubicBezTo>
                    <a:pt x="18" y="98"/>
                    <a:pt x="20" y="99"/>
                    <a:pt x="20" y="101"/>
                  </a:cubicBezTo>
                  <a:cubicBezTo>
                    <a:pt x="20" y="103"/>
                    <a:pt x="18" y="105"/>
                    <a:pt x="16" y="105"/>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8" name="Freeform 395">
              <a:extLst>
                <a:ext uri="{FF2B5EF4-FFF2-40B4-BE49-F238E27FC236}">
                  <a16:creationId xmlns:a16="http://schemas.microsoft.com/office/drawing/2014/main" id="{4F27F7D6-35DE-6D29-BE88-81DA82563A4A}"/>
                </a:ext>
              </a:extLst>
            </p:cNvPr>
            <p:cNvSpPr>
              <a:spLocks noEditPoints="1"/>
            </p:cNvSpPr>
            <p:nvPr/>
          </p:nvSpPr>
          <p:spPr bwMode="auto">
            <a:xfrm>
              <a:off x="4567238" y="3729038"/>
              <a:ext cx="333375" cy="595313"/>
            </a:xfrm>
            <a:custGeom>
              <a:avLst/>
              <a:gdLst>
                <a:gd name="T0" fmla="*/ 89 w 105"/>
                <a:gd name="T1" fmla="*/ 8 h 187"/>
                <a:gd name="T2" fmla="*/ 90 w 105"/>
                <a:gd name="T3" fmla="*/ 8 h 187"/>
                <a:gd name="T4" fmla="*/ 90 w 105"/>
                <a:gd name="T5" fmla="*/ 8 h 187"/>
                <a:gd name="T6" fmla="*/ 52 w 105"/>
                <a:gd name="T7" fmla="*/ 7 h 187"/>
                <a:gd name="T8" fmla="*/ 52 w 105"/>
                <a:gd name="T9" fmla="*/ 8 h 187"/>
                <a:gd name="T10" fmla="*/ 89 w 105"/>
                <a:gd name="T11" fmla="*/ 8 h 187"/>
                <a:gd name="T12" fmla="*/ 57 w 105"/>
                <a:gd name="T13" fmla="*/ 42 h 187"/>
                <a:gd name="T14" fmla="*/ 85 w 105"/>
                <a:gd name="T15" fmla="*/ 42 h 187"/>
                <a:gd name="T16" fmla="*/ 85 w 105"/>
                <a:gd name="T17" fmla="*/ 15 h 187"/>
                <a:gd name="T18" fmla="*/ 57 w 105"/>
                <a:gd name="T19" fmla="*/ 15 h 187"/>
                <a:gd name="T20" fmla="*/ 57 w 105"/>
                <a:gd name="T21" fmla="*/ 42 h 187"/>
                <a:gd name="T22" fmla="*/ 16 w 105"/>
                <a:gd name="T23" fmla="*/ 42 h 187"/>
                <a:gd name="T24" fmla="*/ 12 w 105"/>
                <a:gd name="T25" fmla="*/ 46 h 187"/>
                <a:gd name="T26" fmla="*/ 16 w 105"/>
                <a:gd name="T27" fmla="*/ 50 h 187"/>
                <a:gd name="T28" fmla="*/ 20 w 105"/>
                <a:gd name="T29" fmla="*/ 46 h 187"/>
                <a:gd name="T30" fmla="*/ 16 w 105"/>
                <a:gd name="T31" fmla="*/ 42 h 187"/>
                <a:gd name="T32" fmla="*/ 57 w 105"/>
                <a:gd name="T33" fmla="*/ 49 h 187"/>
                <a:gd name="T34" fmla="*/ 57 w 105"/>
                <a:gd name="T35" fmla="*/ 142 h 187"/>
                <a:gd name="T36" fmla="*/ 71 w 105"/>
                <a:gd name="T37" fmla="*/ 157 h 187"/>
                <a:gd name="T38" fmla="*/ 85 w 105"/>
                <a:gd name="T39" fmla="*/ 142 h 187"/>
                <a:gd name="T40" fmla="*/ 85 w 105"/>
                <a:gd name="T41" fmla="*/ 50 h 187"/>
                <a:gd name="T42" fmla="*/ 84 w 105"/>
                <a:gd name="T43" fmla="*/ 50 h 187"/>
                <a:gd name="T44" fmla="*/ 83 w 105"/>
                <a:gd name="T45" fmla="*/ 49 h 187"/>
                <a:gd name="T46" fmla="*/ 57 w 105"/>
                <a:gd name="T47" fmla="*/ 49 h 187"/>
                <a:gd name="T48" fmla="*/ 101 w 105"/>
                <a:gd name="T49" fmla="*/ 187 h 187"/>
                <a:gd name="T50" fmla="*/ 7 w 105"/>
                <a:gd name="T51" fmla="*/ 187 h 187"/>
                <a:gd name="T52" fmla="*/ 3 w 105"/>
                <a:gd name="T53" fmla="*/ 183 h 187"/>
                <a:gd name="T54" fmla="*/ 7 w 105"/>
                <a:gd name="T55" fmla="*/ 180 h 187"/>
                <a:gd name="T56" fmla="*/ 12 w 105"/>
                <a:gd name="T57" fmla="*/ 180 h 187"/>
                <a:gd name="T58" fmla="*/ 12 w 105"/>
                <a:gd name="T59" fmla="*/ 57 h 187"/>
                <a:gd name="T60" fmla="*/ 5 w 105"/>
                <a:gd name="T61" fmla="*/ 49 h 187"/>
                <a:gd name="T62" fmla="*/ 4 w 105"/>
                <a:gd name="T63" fmla="*/ 49 h 187"/>
                <a:gd name="T64" fmla="*/ 0 w 105"/>
                <a:gd name="T65" fmla="*/ 46 h 187"/>
                <a:gd name="T66" fmla="*/ 4 w 105"/>
                <a:gd name="T67" fmla="*/ 42 h 187"/>
                <a:gd name="T68" fmla="*/ 5 w 105"/>
                <a:gd name="T69" fmla="*/ 42 h 187"/>
                <a:gd name="T70" fmla="*/ 12 w 105"/>
                <a:gd name="T71" fmla="*/ 35 h 187"/>
                <a:gd name="T72" fmla="*/ 12 w 105"/>
                <a:gd name="T73" fmla="*/ 31 h 187"/>
                <a:gd name="T74" fmla="*/ 16 w 105"/>
                <a:gd name="T75" fmla="*/ 27 h 187"/>
                <a:gd name="T76" fmla="*/ 20 w 105"/>
                <a:gd name="T77" fmla="*/ 31 h 187"/>
                <a:gd name="T78" fmla="*/ 20 w 105"/>
                <a:gd name="T79" fmla="*/ 35 h 187"/>
                <a:gd name="T80" fmla="*/ 27 w 105"/>
                <a:gd name="T81" fmla="*/ 42 h 187"/>
                <a:gd name="T82" fmla="*/ 49 w 105"/>
                <a:gd name="T83" fmla="*/ 42 h 187"/>
                <a:gd name="T84" fmla="*/ 49 w 105"/>
                <a:gd name="T85" fmla="*/ 15 h 187"/>
                <a:gd name="T86" fmla="*/ 44 w 105"/>
                <a:gd name="T87" fmla="*/ 8 h 187"/>
                <a:gd name="T88" fmla="*/ 52 w 105"/>
                <a:gd name="T89" fmla="*/ 0 h 187"/>
                <a:gd name="T90" fmla="*/ 90 w 105"/>
                <a:gd name="T91" fmla="*/ 0 h 187"/>
                <a:gd name="T92" fmla="*/ 98 w 105"/>
                <a:gd name="T93" fmla="*/ 8 h 187"/>
                <a:gd name="T94" fmla="*/ 93 w 105"/>
                <a:gd name="T95" fmla="*/ 15 h 187"/>
                <a:gd name="T96" fmla="*/ 93 w 105"/>
                <a:gd name="T97" fmla="*/ 42 h 187"/>
                <a:gd name="T98" fmla="*/ 97 w 105"/>
                <a:gd name="T99" fmla="*/ 42 h 187"/>
                <a:gd name="T100" fmla="*/ 101 w 105"/>
                <a:gd name="T101" fmla="*/ 46 h 187"/>
                <a:gd name="T102" fmla="*/ 97 w 105"/>
                <a:gd name="T103" fmla="*/ 49 h 187"/>
                <a:gd name="T104" fmla="*/ 93 w 105"/>
                <a:gd name="T105" fmla="*/ 49 h 187"/>
                <a:gd name="T106" fmla="*/ 93 w 105"/>
                <a:gd name="T107" fmla="*/ 142 h 187"/>
                <a:gd name="T108" fmla="*/ 71 w 105"/>
                <a:gd name="T109" fmla="*/ 164 h 187"/>
                <a:gd name="T110" fmla="*/ 49 w 105"/>
                <a:gd name="T111" fmla="*/ 142 h 187"/>
                <a:gd name="T112" fmla="*/ 49 w 105"/>
                <a:gd name="T113" fmla="*/ 49 h 187"/>
                <a:gd name="T114" fmla="*/ 27 w 105"/>
                <a:gd name="T115" fmla="*/ 49 h 187"/>
                <a:gd name="T116" fmla="*/ 20 w 105"/>
                <a:gd name="T117" fmla="*/ 57 h 187"/>
                <a:gd name="T118" fmla="*/ 20 w 105"/>
                <a:gd name="T119" fmla="*/ 180 h 187"/>
                <a:gd name="T120" fmla="*/ 101 w 105"/>
                <a:gd name="T121" fmla="*/ 180 h 187"/>
                <a:gd name="T122" fmla="*/ 105 w 105"/>
                <a:gd name="T123" fmla="*/ 183 h 187"/>
                <a:gd name="T124" fmla="*/ 101 w 105"/>
                <a:gd name="T125"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187">
                  <a:moveTo>
                    <a:pt x="89" y="8"/>
                  </a:moveTo>
                  <a:cubicBezTo>
                    <a:pt x="90" y="8"/>
                    <a:pt x="90" y="8"/>
                    <a:pt x="90" y="8"/>
                  </a:cubicBezTo>
                  <a:cubicBezTo>
                    <a:pt x="90" y="8"/>
                    <a:pt x="90" y="8"/>
                    <a:pt x="90" y="8"/>
                  </a:cubicBezTo>
                  <a:cubicBezTo>
                    <a:pt x="52" y="7"/>
                    <a:pt x="52" y="7"/>
                    <a:pt x="52" y="7"/>
                  </a:cubicBezTo>
                  <a:cubicBezTo>
                    <a:pt x="52" y="8"/>
                    <a:pt x="52" y="8"/>
                    <a:pt x="52" y="8"/>
                  </a:cubicBezTo>
                  <a:lnTo>
                    <a:pt x="89" y="8"/>
                  </a:lnTo>
                  <a:close/>
                  <a:moveTo>
                    <a:pt x="57" y="42"/>
                  </a:moveTo>
                  <a:cubicBezTo>
                    <a:pt x="85" y="42"/>
                    <a:pt x="85" y="42"/>
                    <a:pt x="85" y="42"/>
                  </a:cubicBezTo>
                  <a:cubicBezTo>
                    <a:pt x="85" y="15"/>
                    <a:pt x="85" y="15"/>
                    <a:pt x="85" y="15"/>
                  </a:cubicBezTo>
                  <a:cubicBezTo>
                    <a:pt x="57" y="15"/>
                    <a:pt x="57" y="15"/>
                    <a:pt x="57" y="15"/>
                  </a:cubicBezTo>
                  <a:lnTo>
                    <a:pt x="57" y="42"/>
                  </a:lnTo>
                  <a:close/>
                  <a:moveTo>
                    <a:pt x="16" y="42"/>
                  </a:moveTo>
                  <a:cubicBezTo>
                    <a:pt x="13" y="42"/>
                    <a:pt x="12" y="43"/>
                    <a:pt x="12" y="46"/>
                  </a:cubicBezTo>
                  <a:cubicBezTo>
                    <a:pt x="12" y="48"/>
                    <a:pt x="13" y="50"/>
                    <a:pt x="16" y="50"/>
                  </a:cubicBezTo>
                  <a:cubicBezTo>
                    <a:pt x="18" y="50"/>
                    <a:pt x="20" y="48"/>
                    <a:pt x="20" y="46"/>
                  </a:cubicBezTo>
                  <a:cubicBezTo>
                    <a:pt x="20" y="43"/>
                    <a:pt x="18" y="42"/>
                    <a:pt x="16" y="42"/>
                  </a:cubicBezTo>
                  <a:moveTo>
                    <a:pt x="57" y="49"/>
                  </a:moveTo>
                  <a:cubicBezTo>
                    <a:pt x="57" y="142"/>
                    <a:pt x="57" y="142"/>
                    <a:pt x="57" y="142"/>
                  </a:cubicBezTo>
                  <a:cubicBezTo>
                    <a:pt x="57" y="150"/>
                    <a:pt x="63" y="157"/>
                    <a:pt x="71" y="157"/>
                  </a:cubicBezTo>
                  <a:cubicBezTo>
                    <a:pt x="79" y="157"/>
                    <a:pt x="85" y="150"/>
                    <a:pt x="85" y="142"/>
                  </a:cubicBezTo>
                  <a:cubicBezTo>
                    <a:pt x="85" y="50"/>
                    <a:pt x="85" y="50"/>
                    <a:pt x="85" y="50"/>
                  </a:cubicBezTo>
                  <a:cubicBezTo>
                    <a:pt x="84" y="50"/>
                    <a:pt x="84" y="50"/>
                    <a:pt x="84" y="50"/>
                  </a:cubicBezTo>
                  <a:cubicBezTo>
                    <a:pt x="84" y="50"/>
                    <a:pt x="83" y="50"/>
                    <a:pt x="83" y="49"/>
                  </a:cubicBezTo>
                  <a:lnTo>
                    <a:pt x="57" y="49"/>
                  </a:lnTo>
                  <a:close/>
                  <a:moveTo>
                    <a:pt x="101" y="187"/>
                  </a:moveTo>
                  <a:cubicBezTo>
                    <a:pt x="7" y="187"/>
                    <a:pt x="7" y="187"/>
                    <a:pt x="7" y="187"/>
                  </a:cubicBezTo>
                  <a:cubicBezTo>
                    <a:pt x="5" y="187"/>
                    <a:pt x="3" y="185"/>
                    <a:pt x="3" y="183"/>
                  </a:cubicBezTo>
                  <a:cubicBezTo>
                    <a:pt x="3" y="181"/>
                    <a:pt x="5" y="180"/>
                    <a:pt x="7" y="180"/>
                  </a:cubicBezTo>
                  <a:cubicBezTo>
                    <a:pt x="12" y="180"/>
                    <a:pt x="12" y="180"/>
                    <a:pt x="12" y="180"/>
                  </a:cubicBezTo>
                  <a:cubicBezTo>
                    <a:pt x="12" y="57"/>
                    <a:pt x="12" y="57"/>
                    <a:pt x="12" y="57"/>
                  </a:cubicBezTo>
                  <a:cubicBezTo>
                    <a:pt x="9" y="56"/>
                    <a:pt x="6" y="53"/>
                    <a:pt x="5" y="49"/>
                  </a:cubicBezTo>
                  <a:cubicBezTo>
                    <a:pt x="4" y="49"/>
                    <a:pt x="4" y="49"/>
                    <a:pt x="4" y="49"/>
                  </a:cubicBezTo>
                  <a:cubicBezTo>
                    <a:pt x="2" y="49"/>
                    <a:pt x="0" y="48"/>
                    <a:pt x="0" y="46"/>
                  </a:cubicBezTo>
                  <a:cubicBezTo>
                    <a:pt x="0" y="44"/>
                    <a:pt x="2" y="42"/>
                    <a:pt x="4" y="42"/>
                  </a:cubicBezTo>
                  <a:cubicBezTo>
                    <a:pt x="5" y="42"/>
                    <a:pt x="5" y="42"/>
                    <a:pt x="5" y="42"/>
                  </a:cubicBezTo>
                  <a:cubicBezTo>
                    <a:pt x="6" y="39"/>
                    <a:pt x="9" y="36"/>
                    <a:pt x="12" y="35"/>
                  </a:cubicBezTo>
                  <a:cubicBezTo>
                    <a:pt x="12" y="31"/>
                    <a:pt x="12" y="31"/>
                    <a:pt x="12" y="31"/>
                  </a:cubicBezTo>
                  <a:cubicBezTo>
                    <a:pt x="12" y="29"/>
                    <a:pt x="14" y="27"/>
                    <a:pt x="16" y="27"/>
                  </a:cubicBezTo>
                  <a:cubicBezTo>
                    <a:pt x="18" y="27"/>
                    <a:pt x="20" y="29"/>
                    <a:pt x="20" y="31"/>
                  </a:cubicBezTo>
                  <a:cubicBezTo>
                    <a:pt x="20" y="35"/>
                    <a:pt x="20" y="35"/>
                    <a:pt x="20" y="35"/>
                  </a:cubicBezTo>
                  <a:cubicBezTo>
                    <a:pt x="23" y="36"/>
                    <a:pt x="26" y="39"/>
                    <a:pt x="27" y="42"/>
                  </a:cubicBezTo>
                  <a:cubicBezTo>
                    <a:pt x="49" y="42"/>
                    <a:pt x="49" y="42"/>
                    <a:pt x="49" y="42"/>
                  </a:cubicBezTo>
                  <a:cubicBezTo>
                    <a:pt x="49" y="15"/>
                    <a:pt x="49" y="15"/>
                    <a:pt x="49" y="15"/>
                  </a:cubicBezTo>
                  <a:cubicBezTo>
                    <a:pt x="46" y="14"/>
                    <a:pt x="44" y="11"/>
                    <a:pt x="44" y="8"/>
                  </a:cubicBezTo>
                  <a:cubicBezTo>
                    <a:pt x="44" y="3"/>
                    <a:pt x="47" y="0"/>
                    <a:pt x="52" y="0"/>
                  </a:cubicBezTo>
                  <a:cubicBezTo>
                    <a:pt x="90" y="0"/>
                    <a:pt x="90" y="0"/>
                    <a:pt x="90" y="0"/>
                  </a:cubicBezTo>
                  <a:cubicBezTo>
                    <a:pt x="94" y="0"/>
                    <a:pt x="98" y="3"/>
                    <a:pt x="98" y="8"/>
                  </a:cubicBezTo>
                  <a:cubicBezTo>
                    <a:pt x="98" y="11"/>
                    <a:pt x="96" y="14"/>
                    <a:pt x="93" y="15"/>
                  </a:cubicBezTo>
                  <a:cubicBezTo>
                    <a:pt x="93" y="42"/>
                    <a:pt x="93" y="42"/>
                    <a:pt x="93" y="42"/>
                  </a:cubicBezTo>
                  <a:cubicBezTo>
                    <a:pt x="97" y="42"/>
                    <a:pt x="97" y="42"/>
                    <a:pt x="97" y="42"/>
                  </a:cubicBezTo>
                  <a:cubicBezTo>
                    <a:pt x="99" y="42"/>
                    <a:pt x="101" y="44"/>
                    <a:pt x="101" y="46"/>
                  </a:cubicBezTo>
                  <a:cubicBezTo>
                    <a:pt x="101" y="48"/>
                    <a:pt x="99" y="49"/>
                    <a:pt x="97" y="49"/>
                  </a:cubicBezTo>
                  <a:cubicBezTo>
                    <a:pt x="93" y="49"/>
                    <a:pt x="93" y="49"/>
                    <a:pt x="93" y="49"/>
                  </a:cubicBezTo>
                  <a:cubicBezTo>
                    <a:pt x="93" y="142"/>
                    <a:pt x="93" y="142"/>
                    <a:pt x="93" y="142"/>
                  </a:cubicBezTo>
                  <a:cubicBezTo>
                    <a:pt x="93" y="154"/>
                    <a:pt x="83" y="164"/>
                    <a:pt x="71" y="164"/>
                  </a:cubicBezTo>
                  <a:cubicBezTo>
                    <a:pt x="59" y="164"/>
                    <a:pt x="49" y="154"/>
                    <a:pt x="49" y="142"/>
                  </a:cubicBezTo>
                  <a:cubicBezTo>
                    <a:pt x="49" y="49"/>
                    <a:pt x="49" y="49"/>
                    <a:pt x="49" y="49"/>
                  </a:cubicBezTo>
                  <a:cubicBezTo>
                    <a:pt x="27" y="49"/>
                    <a:pt x="27" y="49"/>
                    <a:pt x="27" y="49"/>
                  </a:cubicBezTo>
                  <a:cubicBezTo>
                    <a:pt x="26" y="53"/>
                    <a:pt x="23" y="56"/>
                    <a:pt x="20" y="57"/>
                  </a:cubicBezTo>
                  <a:cubicBezTo>
                    <a:pt x="20" y="180"/>
                    <a:pt x="20" y="180"/>
                    <a:pt x="20" y="180"/>
                  </a:cubicBezTo>
                  <a:cubicBezTo>
                    <a:pt x="101" y="180"/>
                    <a:pt x="101" y="180"/>
                    <a:pt x="101" y="180"/>
                  </a:cubicBezTo>
                  <a:cubicBezTo>
                    <a:pt x="103" y="180"/>
                    <a:pt x="105" y="181"/>
                    <a:pt x="105" y="183"/>
                  </a:cubicBezTo>
                  <a:cubicBezTo>
                    <a:pt x="105" y="185"/>
                    <a:pt x="103" y="187"/>
                    <a:pt x="101" y="187"/>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9" name="Group 28">
            <a:extLst>
              <a:ext uri="{FF2B5EF4-FFF2-40B4-BE49-F238E27FC236}">
                <a16:creationId xmlns:a16="http://schemas.microsoft.com/office/drawing/2014/main" id="{0941E758-461F-8AA4-24F9-E2F74A7B7491}"/>
              </a:ext>
            </a:extLst>
          </p:cNvPr>
          <p:cNvGrpSpPr/>
          <p:nvPr/>
        </p:nvGrpSpPr>
        <p:grpSpPr>
          <a:xfrm>
            <a:off x="10261600" y="5082196"/>
            <a:ext cx="314357" cy="585305"/>
            <a:chOff x="7386638" y="3700463"/>
            <a:chExt cx="333375" cy="620713"/>
          </a:xfrm>
        </p:grpSpPr>
        <p:sp>
          <p:nvSpPr>
            <p:cNvPr id="30" name="Freeform 402">
              <a:extLst>
                <a:ext uri="{FF2B5EF4-FFF2-40B4-BE49-F238E27FC236}">
                  <a16:creationId xmlns:a16="http://schemas.microsoft.com/office/drawing/2014/main" id="{E72A709D-FFD2-B8D3-1360-681FB40DF44F}"/>
                </a:ext>
              </a:extLst>
            </p:cNvPr>
            <p:cNvSpPr>
              <a:spLocks noEditPoints="1"/>
            </p:cNvSpPr>
            <p:nvPr/>
          </p:nvSpPr>
          <p:spPr bwMode="auto">
            <a:xfrm>
              <a:off x="7386638" y="3700463"/>
              <a:ext cx="333375" cy="620713"/>
            </a:xfrm>
            <a:custGeom>
              <a:avLst/>
              <a:gdLst>
                <a:gd name="T0" fmla="*/ 84 w 105"/>
                <a:gd name="T1" fmla="*/ 16 h 195"/>
                <a:gd name="T2" fmla="*/ 20 w 105"/>
                <a:gd name="T3" fmla="*/ 16 h 195"/>
                <a:gd name="T4" fmla="*/ 17 w 105"/>
                <a:gd name="T5" fmla="*/ 12 h 195"/>
                <a:gd name="T6" fmla="*/ 20 w 105"/>
                <a:gd name="T7" fmla="*/ 8 h 195"/>
                <a:gd name="T8" fmla="*/ 84 w 105"/>
                <a:gd name="T9" fmla="*/ 8 h 195"/>
                <a:gd name="T10" fmla="*/ 88 w 105"/>
                <a:gd name="T11" fmla="*/ 12 h 195"/>
                <a:gd name="T12" fmla="*/ 84 w 105"/>
                <a:gd name="T13" fmla="*/ 16 h 195"/>
                <a:gd name="T14" fmla="*/ 72 w 105"/>
                <a:gd name="T15" fmla="*/ 30 h 195"/>
                <a:gd name="T16" fmla="*/ 32 w 105"/>
                <a:gd name="T17" fmla="*/ 30 h 195"/>
                <a:gd name="T18" fmla="*/ 28 w 105"/>
                <a:gd name="T19" fmla="*/ 27 h 195"/>
                <a:gd name="T20" fmla="*/ 32 w 105"/>
                <a:gd name="T21" fmla="*/ 23 h 195"/>
                <a:gd name="T22" fmla="*/ 72 w 105"/>
                <a:gd name="T23" fmla="*/ 23 h 195"/>
                <a:gd name="T24" fmla="*/ 76 w 105"/>
                <a:gd name="T25" fmla="*/ 27 h 195"/>
                <a:gd name="T26" fmla="*/ 72 w 105"/>
                <a:gd name="T27" fmla="*/ 30 h 195"/>
                <a:gd name="T28" fmla="*/ 72 w 105"/>
                <a:gd name="T29" fmla="*/ 172 h 195"/>
                <a:gd name="T30" fmla="*/ 32 w 105"/>
                <a:gd name="T31" fmla="*/ 172 h 195"/>
                <a:gd name="T32" fmla="*/ 28 w 105"/>
                <a:gd name="T33" fmla="*/ 169 h 195"/>
                <a:gd name="T34" fmla="*/ 32 w 105"/>
                <a:gd name="T35" fmla="*/ 165 h 195"/>
                <a:gd name="T36" fmla="*/ 72 w 105"/>
                <a:gd name="T37" fmla="*/ 165 h 195"/>
                <a:gd name="T38" fmla="*/ 76 w 105"/>
                <a:gd name="T39" fmla="*/ 169 h 195"/>
                <a:gd name="T40" fmla="*/ 72 w 105"/>
                <a:gd name="T41" fmla="*/ 172 h 195"/>
                <a:gd name="T42" fmla="*/ 84 w 105"/>
                <a:gd name="T43" fmla="*/ 187 h 195"/>
                <a:gd name="T44" fmla="*/ 20 w 105"/>
                <a:gd name="T45" fmla="*/ 187 h 195"/>
                <a:gd name="T46" fmla="*/ 17 w 105"/>
                <a:gd name="T47" fmla="*/ 183 h 195"/>
                <a:gd name="T48" fmla="*/ 20 w 105"/>
                <a:gd name="T49" fmla="*/ 180 h 195"/>
                <a:gd name="T50" fmla="*/ 84 w 105"/>
                <a:gd name="T51" fmla="*/ 180 h 195"/>
                <a:gd name="T52" fmla="*/ 88 w 105"/>
                <a:gd name="T53" fmla="*/ 183 h 195"/>
                <a:gd name="T54" fmla="*/ 84 w 105"/>
                <a:gd name="T55" fmla="*/ 187 h 195"/>
                <a:gd name="T56" fmla="*/ 9 w 105"/>
                <a:gd name="T57" fmla="*/ 97 h 195"/>
                <a:gd name="T58" fmla="*/ 9 w 105"/>
                <a:gd name="T59" fmla="*/ 98 h 195"/>
                <a:gd name="T60" fmla="*/ 53 w 105"/>
                <a:gd name="T61" fmla="*/ 143 h 195"/>
                <a:gd name="T62" fmla="*/ 97 w 105"/>
                <a:gd name="T63" fmla="*/ 98 h 195"/>
                <a:gd name="T64" fmla="*/ 97 w 105"/>
                <a:gd name="T65" fmla="*/ 98 h 195"/>
                <a:gd name="T66" fmla="*/ 97 w 105"/>
                <a:gd name="T67" fmla="*/ 97 h 195"/>
                <a:gd name="T68" fmla="*/ 53 w 105"/>
                <a:gd name="T69" fmla="*/ 52 h 195"/>
                <a:gd name="T70" fmla="*/ 9 w 105"/>
                <a:gd name="T71" fmla="*/ 97 h 195"/>
                <a:gd name="T72" fmla="*/ 5 w 105"/>
                <a:gd name="T73" fmla="*/ 195 h 195"/>
                <a:gd name="T74" fmla="*/ 1 w 105"/>
                <a:gd name="T75" fmla="*/ 192 h 195"/>
                <a:gd name="T76" fmla="*/ 42 w 105"/>
                <a:gd name="T77" fmla="*/ 147 h 195"/>
                <a:gd name="T78" fmla="*/ 1 w 105"/>
                <a:gd name="T79" fmla="*/ 98 h 195"/>
                <a:gd name="T80" fmla="*/ 42 w 105"/>
                <a:gd name="T81" fmla="*/ 48 h 195"/>
                <a:gd name="T82" fmla="*/ 1 w 105"/>
                <a:gd name="T83" fmla="*/ 4 h 195"/>
                <a:gd name="T84" fmla="*/ 5 w 105"/>
                <a:gd name="T85" fmla="*/ 0 h 195"/>
                <a:gd name="T86" fmla="*/ 9 w 105"/>
                <a:gd name="T87" fmla="*/ 4 h 195"/>
                <a:gd name="T88" fmla="*/ 53 w 105"/>
                <a:gd name="T89" fmla="*/ 44 h 195"/>
                <a:gd name="T90" fmla="*/ 97 w 105"/>
                <a:gd name="T91" fmla="*/ 4 h 195"/>
                <a:gd name="T92" fmla="*/ 100 w 105"/>
                <a:gd name="T93" fmla="*/ 0 h 195"/>
                <a:gd name="T94" fmla="*/ 104 w 105"/>
                <a:gd name="T95" fmla="*/ 4 h 195"/>
                <a:gd name="T96" fmla="*/ 63 w 105"/>
                <a:gd name="T97" fmla="*/ 48 h 195"/>
                <a:gd name="T98" fmla="*/ 104 w 105"/>
                <a:gd name="T99" fmla="*/ 98 h 195"/>
                <a:gd name="T100" fmla="*/ 63 w 105"/>
                <a:gd name="T101" fmla="*/ 147 h 195"/>
                <a:gd name="T102" fmla="*/ 104 w 105"/>
                <a:gd name="T103" fmla="*/ 192 h 195"/>
                <a:gd name="T104" fmla="*/ 100 w 105"/>
                <a:gd name="T105" fmla="*/ 195 h 195"/>
                <a:gd name="T106" fmla="*/ 97 w 105"/>
                <a:gd name="T107" fmla="*/ 191 h 195"/>
                <a:gd name="T108" fmla="*/ 53 w 105"/>
                <a:gd name="T109" fmla="*/ 151 h 195"/>
                <a:gd name="T110" fmla="*/ 9 w 105"/>
                <a:gd name="T111" fmla="*/ 191 h 195"/>
                <a:gd name="T112" fmla="*/ 5 w 105"/>
                <a:gd name="T113" fmla="*/ 195 h 195"/>
                <a:gd name="T114" fmla="*/ 5 w 105"/>
                <a:gd name="T115"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95">
                  <a:moveTo>
                    <a:pt x="84" y="16"/>
                  </a:moveTo>
                  <a:cubicBezTo>
                    <a:pt x="20" y="16"/>
                    <a:pt x="20" y="16"/>
                    <a:pt x="20" y="16"/>
                  </a:cubicBezTo>
                  <a:cubicBezTo>
                    <a:pt x="18" y="16"/>
                    <a:pt x="17" y="14"/>
                    <a:pt x="17" y="12"/>
                  </a:cubicBezTo>
                  <a:cubicBezTo>
                    <a:pt x="17" y="10"/>
                    <a:pt x="18" y="8"/>
                    <a:pt x="20" y="8"/>
                  </a:cubicBezTo>
                  <a:cubicBezTo>
                    <a:pt x="84" y="8"/>
                    <a:pt x="84" y="8"/>
                    <a:pt x="84" y="8"/>
                  </a:cubicBezTo>
                  <a:cubicBezTo>
                    <a:pt x="86" y="8"/>
                    <a:pt x="88" y="10"/>
                    <a:pt x="88" y="12"/>
                  </a:cubicBezTo>
                  <a:cubicBezTo>
                    <a:pt x="88" y="14"/>
                    <a:pt x="86" y="16"/>
                    <a:pt x="84" y="16"/>
                  </a:cubicBezTo>
                  <a:moveTo>
                    <a:pt x="72" y="30"/>
                  </a:moveTo>
                  <a:cubicBezTo>
                    <a:pt x="32" y="30"/>
                    <a:pt x="32" y="30"/>
                    <a:pt x="32" y="30"/>
                  </a:cubicBezTo>
                  <a:cubicBezTo>
                    <a:pt x="30" y="30"/>
                    <a:pt x="28" y="29"/>
                    <a:pt x="28" y="27"/>
                  </a:cubicBezTo>
                  <a:cubicBezTo>
                    <a:pt x="28" y="25"/>
                    <a:pt x="30" y="23"/>
                    <a:pt x="32" y="23"/>
                  </a:cubicBezTo>
                  <a:cubicBezTo>
                    <a:pt x="72" y="23"/>
                    <a:pt x="72" y="23"/>
                    <a:pt x="72" y="23"/>
                  </a:cubicBezTo>
                  <a:cubicBezTo>
                    <a:pt x="74" y="23"/>
                    <a:pt x="76" y="25"/>
                    <a:pt x="76" y="27"/>
                  </a:cubicBezTo>
                  <a:cubicBezTo>
                    <a:pt x="76" y="29"/>
                    <a:pt x="74" y="30"/>
                    <a:pt x="72" y="30"/>
                  </a:cubicBezTo>
                  <a:moveTo>
                    <a:pt x="72" y="172"/>
                  </a:moveTo>
                  <a:cubicBezTo>
                    <a:pt x="32" y="172"/>
                    <a:pt x="32" y="172"/>
                    <a:pt x="32" y="172"/>
                  </a:cubicBezTo>
                  <a:cubicBezTo>
                    <a:pt x="30" y="172"/>
                    <a:pt x="28" y="171"/>
                    <a:pt x="28" y="169"/>
                  </a:cubicBezTo>
                  <a:cubicBezTo>
                    <a:pt x="28" y="167"/>
                    <a:pt x="30" y="165"/>
                    <a:pt x="32" y="165"/>
                  </a:cubicBezTo>
                  <a:cubicBezTo>
                    <a:pt x="72" y="165"/>
                    <a:pt x="72" y="165"/>
                    <a:pt x="72" y="165"/>
                  </a:cubicBezTo>
                  <a:cubicBezTo>
                    <a:pt x="74" y="165"/>
                    <a:pt x="76" y="167"/>
                    <a:pt x="76" y="169"/>
                  </a:cubicBezTo>
                  <a:cubicBezTo>
                    <a:pt x="76" y="171"/>
                    <a:pt x="74" y="172"/>
                    <a:pt x="72" y="172"/>
                  </a:cubicBezTo>
                  <a:moveTo>
                    <a:pt x="84" y="187"/>
                  </a:moveTo>
                  <a:cubicBezTo>
                    <a:pt x="20" y="187"/>
                    <a:pt x="20" y="187"/>
                    <a:pt x="20" y="187"/>
                  </a:cubicBezTo>
                  <a:cubicBezTo>
                    <a:pt x="18" y="187"/>
                    <a:pt x="17" y="186"/>
                    <a:pt x="17" y="183"/>
                  </a:cubicBezTo>
                  <a:cubicBezTo>
                    <a:pt x="17" y="181"/>
                    <a:pt x="18" y="180"/>
                    <a:pt x="20" y="180"/>
                  </a:cubicBezTo>
                  <a:cubicBezTo>
                    <a:pt x="84" y="180"/>
                    <a:pt x="84" y="180"/>
                    <a:pt x="84" y="180"/>
                  </a:cubicBezTo>
                  <a:cubicBezTo>
                    <a:pt x="86" y="180"/>
                    <a:pt x="88" y="181"/>
                    <a:pt x="88" y="183"/>
                  </a:cubicBezTo>
                  <a:cubicBezTo>
                    <a:pt x="88" y="186"/>
                    <a:pt x="86" y="187"/>
                    <a:pt x="84" y="187"/>
                  </a:cubicBezTo>
                  <a:moveTo>
                    <a:pt x="9" y="97"/>
                  </a:moveTo>
                  <a:cubicBezTo>
                    <a:pt x="9" y="98"/>
                    <a:pt x="9" y="98"/>
                    <a:pt x="9" y="98"/>
                  </a:cubicBezTo>
                  <a:cubicBezTo>
                    <a:pt x="9" y="99"/>
                    <a:pt x="7" y="127"/>
                    <a:pt x="53" y="143"/>
                  </a:cubicBezTo>
                  <a:cubicBezTo>
                    <a:pt x="98" y="127"/>
                    <a:pt x="97" y="99"/>
                    <a:pt x="97" y="98"/>
                  </a:cubicBezTo>
                  <a:cubicBezTo>
                    <a:pt x="97" y="98"/>
                    <a:pt x="97" y="98"/>
                    <a:pt x="97" y="98"/>
                  </a:cubicBezTo>
                  <a:cubicBezTo>
                    <a:pt x="97" y="97"/>
                    <a:pt x="97" y="97"/>
                    <a:pt x="97" y="97"/>
                  </a:cubicBezTo>
                  <a:cubicBezTo>
                    <a:pt x="97" y="96"/>
                    <a:pt x="98" y="68"/>
                    <a:pt x="53" y="52"/>
                  </a:cubicBezTo>
                  <a:cubicBezTo>
                    <a:pt x="8" y="68"/>
                    <a:pt x="9" y="96"/>
                    <a:pt x="9" y="97"/>
                  </a:cubicBezTo>
                  <a:moveTo>
                    <a:pt x="5" y="195"/>
                  </a:moveTo>
                  <a:cubicBezTo>
                    <a:pt x="3" y="195"/>
                    <a:pt x="1" y="194"/>
                    <a:pt x="1" y="192"/>
                  </a:cubicBezTo>
                  <a:cubicBezTo>
                    <a:pt x="1" y="190"/>
                    <a:pt x="0" y="165"/>
                    <a:pt x="42" y="147"/>
                  </a:cubicBezTo>
                  <a:cubicBezTo>
                    <a:pt x="1" y="129"/>
                    <a:pt x="1" y="101"/>
                    <a:pt x="1" y="98"/>
                  </a:cubicBezTo>
                  <a:cubicBezTo>
                    <a:pt x="1" y="94"/>
                    <a:pt x="1" y="66"/>
                    <a:pt x="42" y="48"/>
                  </a:cubicBezTo>
                  <a:cubicBezTo>
                    <a:pt x="0" y="30"/>
                    <a:pt x="1" y="5"/>
                    <a:pt x="1" y="4"/>
                  </a:cubicBezTo>
                  <a:cubicBezTo>
                    <a:pt x="2" y="2"/>
                    <a:pt x="3" y="0"/>
                    <a:pt x="5" y="0"/>
                  </a:cubicBezTo>
                  <a:cubicBezTo>
                    <a:pt x="7" y="0"/>
                    <a:pt x="9" y="2"/>
                    <a:pt x="9" y="4"/>
                  </a:cubicBezTo>
                  <a:cubicBezTo>
                    <a:pt x="9" y="5"/>
                    <a:pt x="9" y="28"/>
                    <a:pt x="53" y="44"/>
                  </a:cubicBezTo>
                  <a:cubicBezTo>
                    <a:pt x="97" y="28"/>
                    <a:pt x="97" y="4"/>
                    <a:pt x="97" y="4"/>
                  </a:cubicBezTo>
                  <a:cubicBezTo>
                    <a:pt x="96" y="2"/>
                    <a:pt x="98" y="0"/>
                    <a:pt x="100" y="0"/>
                  </a:cubicBezTo>
                  <a:cubicBezTo>
                    <a:pt x="102" y="0"/>
                    <a:pt x="104" y="2"/>
                    <a:pt x="104" y="4"/>
                  </a:cubicBezTo>
                  <a:cubicBezTo>
                    <a:pt x="104" y="5"/>
                    <a:pt x="105" y="30"/>
                    <a:pt x="63" y="48"/>
                  </a:cubicBezTo>
                  <a:cubicBezTo>
                    <a:pt x="104" y="66"/>
                    <a:pt x="104" y="94"/>
                    <a:pt x="104" y="98"/>
                  </a:cubicBezTo>
                  <a:cubicBezTo>
                    <a:pt x="104" y="101"/>
                    <a:pt x="104" y="129"/>
                    <a:pt x="63" y="147"/>
                  </a:cubicBezTo>
                  <a:cubicBezTo>
                    <a:pt x="105" y="165"/>
                    <a:pt x="104" y="190"/>
                    <a:pt x="104" y="192"/>
                  </a:cubicBezTo>
                  <a:cubicBezTo>
                    <a:pt x="104" y="194"/>
                    <a:pt x="102" y="195"/>
                    <a:pt x="100" y="195"/>
                  </a:cubicBezTo>
                  <a:cubicBezTo>
                    <a:pt x="98" y="195"/>
                    <a:pt x="97" y="193"/>
                    <a:pt x="97" y="191"/>
                  </a:cubicBezTo>
                  <a:cubicBezTo>
                    <a:pt x="97" y="191"/>
                    <a:pt x="97" y="167"/>
                    <a:pt x="53" y="151"/>
                  </a:cubicBezTo>
                  <a:cubicBezTo>
                    <a:pt x="8" y="168"/>
                    <a:pt x="9" y="191"/>
                    <a:pt x="9" y="191"/>
                  </a:cubicBezTo>
                  <a:cubicBezTo>
                    <a:pt x="9" y="193"/>
                    <a:pt x="7" y="195"/>
                    <a:pt x="5" y="195"/>
                  </a:cubicBezTo>
                  <a:cubicBezTo>
                    <a:pt x="5" y="195"/>
                    <a:pt x="5" y="195"/>
                    <a:pt x="5" y="195"/>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31" name="Freeform 403">
              <a:extLst>
                <a:ext uri="{FF2B5EF4-FFF2-40B4-BE49-F238E27FC236}">
                  <a16:creationId xmlns:a16="http://schemas.microsoft.com/office/drawing/2014/main" id="{6EF52B8A-2B38-DE1B-4D92-5ADA3BCFC7EB}"/>
                </a:ext>
              </a:extLst>
            </p:cNvPr>
            <p:cNvSpPr>
              <a:spLocks noEditPoints="1"/>
            </p:cNvSpPr>
            <p:nvPr/>
          </p:nvSpPr>
          <p:spPr bwMode="auto">
            <a:xfrm>
              <a:off x="7421563" y="3903663"/>
              <a:ext cx="263525" cy="212725"/>
            </a:xfrm>
            <a:custGeom>
              <a:avLst/>
              <a:gdLst>
                <a:gd name="T0" fmla="*/ 61 w 83"/>
                <a:gd name="T1" fmla="*/ 8 h 67"/>
                <a:gd name="T2" fmla="*/ 21 w 83"/>
                <a:gd name="T3" fmla="*/ 8 h 67"/>
                <a:gd name="T4" fmla="*/ 17 w 83"/>
                <a:gd name="T5" fmla="*/ 4 h 67"/>
                <a:gd name="T6" fmla="*/ 21 w 83"/>
                <a:gd name="T7" fmla="*/ 0 h 67"/>
                <a:gd name="T8" fmla="*/ 61 w 83"/>
                <a:gd name="T9" fmla="*/ 0 h 67"/>
                <a:gd name="T10" fmla="*/ 65 w 83"/>
                <a:gd name="T11" fmla="*/ 4 h 67"/>
                <a:gd name="T12" fmla="*/ 61 w 83"/>
                <a:gd name="T13" fmla="*/ 8 h 67"/>
                <a:gd name="T14" fmla="*/ 73 w 83"/>
                <a:gd name="T15" fmla="*/ 23 h 67"/>
                <a:gd name="T16" fmla="*/ 9 w 83"/>
                <a:gd name="T17" fmla="*/ 23 h 67"/>
                <a:gd name="T18" fmla="*/ 6 w 83"/>
                <a:gd name="T19" fmla="*/ 19 h 67"/>
                <a:gd name="T20" fmla="*/ 9 w 83"/>
                <a:gd name="T21" fmla="*/ 15 h 67"/>
                <a:gd name="T22" fmla="*/ 73 w 83"/>
                <a:gd name="T23" fmla="*/ 15 h 67"/>
                <a:gd name="T24" fmla="*/ 77 w 83"/>
                <a:gd name="T25" fmla="*/ 19 h 67"/>
                <a:gd name="T26" fmla="*/ 73 w 83"/>
                <a:gd name="T27" fmla="*/ 23 h 67"/>
                <a:gd name="T28" fmla="*/ 79 w 83"/>
                <a:gd name="T29" fmla="*/ 37 h 67"/>
                <a:gd name="T30" fmla="*/ 3 w 83"/>
                <a:gd name="T31" fmla="*/ 37 h 67"/>
                <a:gd name="T32" fmla="*/ 0 w 83"/>
                <a:gd name="T33" fmla="*/ 34 h 67"/>
                <a:gd name="T34" fmla="*/ 3 w 83"/>
                <a:gd name="T35" fmla="*/ 30 h 67"/>
                <a:gd name="T36" fmla="*/ 79 w 83"/>
                <a:gd name="T37" fmla="*/ 30 h 67"/>
                <a:gd name="T38" fmla="*/ 83 w 83"/>
                <a:gd name="T39" fmla="*/ 34 h 67"/>
                <a:gd name="T40" fmla="*/ 79 w 83"/>
                <a:gd name="T41" fmla="*/ 37 h 67"/>
                <a:gd name="T42" fmla="*/ 73 w 83"/>
                <a:gd name="T43" fmla="*/ 52 h 67"/>
                <a:gd name="T44" fmla="*/ 9 w 83"/>
                <a:gd name="T45" fmla="*/ 52 h 67"/>
                <a:gd name="T46" fmla="*/ 6 w 83"/>
                <a:gd name="T47" fmla="*/ 48 h 67"/>
                <a:gd name="T48" fmla="*/ 9 w 83"/>
                <a:gd name="T49" fmla="*/ 45 h 67"/>
                <a:gd name="T50" fmla="*/ 73 w 83"/>
                <a:gd name="T51" fmla="*/ 45 h 67"/>
                <a:gd name="T52" fmla="*/ 77 w 83"/>
                <a:gd name="T53" fmla="*/ 48 h 67"/>
                <a:gd name="T54" fmla="*/ 73 w 83"/>
                <a:gd name="T55" fmla="*/ 52 h 67"/>
                <a:gd name="T56" fmla="*/ 61 w 83"/>
                <a:gd name="T57" fmla="*/ 67 h 67"/>
                <a:gd name="T58" fmla="*/ 21 w 83"/>
                <a:gd name="T59" fmla="*/ 67 h 67"/>
                <a:gd name="T60" fmla="*/ 17 w 83"/>
                <a:gd name="T61" fmla="*/ 63 h 67"/>
                <a:gd name="T62" fmla="*/ 21 w 83"/>
                <a:gd name="T63" fmla="*/ 60 h 67"/>
                <a:gd name="T64" fmla="*/ 61 w 83"/>
                <a:gd name="T65" fmla="*/ 60 h 67"/>
                <a:gd name="T66" fmla="*/ 65 w 83"/>
                <a:gd name="T67" fmla="*/ 63 h 67"/>
                <a:gd name="T68" fmla="*/ 61 w 83"/>
                <a:gd name="T6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7">
                  <a:moveTo>
                    <a:pt x="61" y="8"/>
                  </a:moveTo>
                  <a:cubicBezTo>
                    <a:pt x="21" y="8"/>
                    <a:pt x="21" y="8"/>
                    <a:pt x="21" y="8"/>
                  </a:cubicBezTo>
                  <a:cubicBezTo>
                    <a:pt x="19" y="8"/>
                    <a:pt x="17" y="6"/>
                    <a:pt x="17" y="4"/>
                  </a:cubicBezTo>
                  <a:cubicBezTo>
                    <a:pt x="17" y="2"/>
                    <a:pt x="19" y="0"/>
                    <a:pt x="21" y="0"/>
                  </a:cubicBezTo>
                  <a:cubicBezTo>
                    <a:pt x="61" y="0"/>
                    <a:pt x="61" y="0"/>
                    <a:pt x="61" y="0"/>
                  </a:cubicBezTo>
                  <a:cubicBezTo>
                    <a:pt x="63" y="0"/>
                    <a:pt x="65" y="2"/>
                    <a:pt x="65" y="4"/>
                  </a:cubicBezTo>
                  <a:cubicBezTo>
                    <a:pt x="65" y="6"/>
                    <a:pt x="63" y="8"/>
                    <a:pt x="61" y="8"/>
                  </a:cubicBezTo>
                  <a:moveTo>
                    <a:pt x="73" y="23"/>
                  </a:moveTo>
                  <a:cubicBezTo>
                    <a:pt x="9" y="23"/>
                    <a:pt x="9" y="23"/>
                    <a:pt x="9" y="23"/>
                  </a:cubicBezTo>
                  <a:cubicBezTo>
                    <a:pt x="7" y="23"/>
                    <a:pt x="6" y="21"/>
                    <a:pt x="6" y="19"/>
                  </a:cubicBezTo>
                  <a:cubicBezTo>
                    <a:pt x="6" y="17"/>
                    <a:pt x="7" y="15"/>
                    <a:pt x="9" y="15"/>
                  </a:cubicBezTo>
                  <a:cubicBezTo>
                    <a:pt x="73" y="15"/>
                    <a:pt x="73" y="15"/>
                    <a:pt x="73" y="15"/>
                  </a:cubicBezTo>
                  <a:cubicBezTo>
                    <a:pt x="75" y="15"/>
                    <a:pt x="77" y="17"/>
                    <a:pt x="77" y="19"/>
                  </a:cubicBezTo>
                  <a:cubicBezTo>
                    <a:pt x="77" y="21"/>
                    <a:pt x="75" y="23"/>
                    <a:pt x="73" y="23"/>
                  </a:cubicBezTo>
                  <a:moveTo>
                    <a:pt x="79" y="37"/>
                  </a:moveTo>
                  <a:cubicBezTo>
                    <a:pt x="3" y="37"/>
                    <a:pt x="3" y="37"/>
                    <a:pt x="3" y="37"/>
                  </a:cubicBezTo>
                  <a:cubicBezTo>
                    <a:pt x="1" y="37"/>
                    <a:pt x="0" y="36"/>
                    <a:pt x="0" y="34"/>
                  </a:cubicBezTo>
                  <a:cubicBezTo>
                    <a:pt x="0" y="32"/>
                    <a:pt x="1" y="30"/>
                    <a:pt x="3" y="30"/>
                  </a:cubicBezTo>
                  <a:cubicBezTo>
                    <a:pt x="79" y="30"/>
                    <a:pt x="79" y="30"/>
                    <a:pt x="79" y="30"/>
                  </a:cubicBezTo>
                  <a:cubicBezTo>
                    <a:pt x="81" y="30"/>
                    <a:pt x="83" y="32"/>
                    <a:pt x="83" y="34"/>
                  </a:cubicBezTo>
                  <a:cubicBezTo>
                    <a:pt x="83" y="36"/>
                    <a:pt x="81" y="37"/>
                    <a:pt x="79" y="37"/>
                  </a:cubicBezTo>
                  <a:moveTo>
                    <a:pt x="73" y="52"/>
                  </a:moveTo>
                  <a:cubicBezTo>
                    <a:pt x="9" y="52"/>
                    <a:pt x="9" y="52"/>
                    <a:pt x="9" y="52"/>
                  </a:cubicBezTo>
                  <a:cubicBezTo>
                    <a:pt x="7" y="52"/>
                    <a:pt x="6" y="51"/>
                    <a:pt x="6" y="48"/>
                  </a:cubicBezTo>
                  <a:cubicBezTo>
                    <a:pt x="6" y="46"/>
                    <a:pt x="7" y="45"/>
                    <a:pt x="9" y="45"/>
                  </a:cubicBezTo>
                  <a:cubicBezTo>
                    <a:pt x="73" y="45"/>
                    <a:pt x="73" y="45"/>
                    <a:pt x="73" y="45"/>
                  </a:cubicBezTo>
                  <a:cubicBezTo>
                    <a:pt x="75" y="45"/>
                    <a:pt x="77" y="46"/>
                    <a:pt x="77" y="48"/>
                  </a:cubicBezTo>
                  <a:cubicBezTo>
                    <a:pt x="77" y="51"/>
                    <a:pt x="75" y="52"/>
                    <a:pt x="73" y="52"/>
                  </a:cubicBezTo>
                  <a:moveTo>
                    <a:pt x="61" y="67"/>
                  </a:moveTo>
                  <a:cubicBezTo>
                    <a:pt x="21" y="67"/>
                    <a:pt x="21" y="67"/>
                    <a:pt x="21" y="67"/>
                  </a:cubicBezTo>
                  <a:cubicBezTo>
                    <a:pt x="19" y="67"/>
                    <a:pt x="17" y="65"/>
                    <a:pt x="17" y="63"/>
                  </a:cubicBezTo>
                  <a:cubicBezTo>
                    <a:pt x="17" y="61"/>
                    <a:pt x="19" y="60"/>
                    <a:pt x="21" y="60"/>
                  </a:cubicBezTo>
                  <a:cubicBezTo>
                    <a:pt x="61" y="60"/>
                    <a:pt x="61" y="60"/>
                    <a:pt x="61" y="60"/>
                  </a:cubicBezTo>
                  <a:cubicBezTo>
                    <a:pt x="63" y="60"/>
                    <a:pt x="65" y="61"/>
                    <a:pt x="65" y="63"/>
                  </a:cubicBezTo>
                  <a:cubicBezTo>
                    <a:pt x="65" y="65"/>
                    <a:pt x="63" y="67"/>
                    <a:pt x="61" y="67"/>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spTree>
    <p:extLst>
      <p:ext uri="{BB962C8B-B14F-4D97-AF65-F5344CB8AC3E}">
        <p14:creationId xmlns:p14="http://schemas.microsoft.com/office/powerpoint/2010/main" val="238644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1FDB0AE4-C005-6BA4-27B2-9744E93D34DB}"/>
              </a:ext>
            </a:extLst>
          </p:cNvPr>
          <p:cNvPicPr>
            <a:picLocks noChangeAspect="1"/>
          </p:cNvPicPr>
          <p:nvPr/>
        </p:nvPicPr>
        <p:blipFill>
          <a:blip r:embed="rId3"/>
          <a:stretch>
            <a:fillRect/>
          </a:stretch>
        </p:blipFill>
        <p:spPr>
          <a:xfrm>
            <a:off x="1142999" y="985321"/>
            <a:ext cx="10244863" cy="5555868"/>
          </a:xfrm>
          <a:prstGeom prst="rect">
            <a:avLst/>
          </a:prstGeom>
        </p:spPr>
      </p:pic>
    </p:spTree>
    <p:extLst>
      <p:ext uri="{BB962C8B-B14F-4D97-AF65-F5344CB8AC3E}">
        <p14:creationId xmlns:p14="http://schemas.microsoft.com/office/powerpoint/2010/main" val="2241259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3139706"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Arial" panose="020B0604020202020204" pitchFamily="34" charset="0"/>
                <a:ea typeface="Mermaid" pitchFamily="2" charset="77"/>
                <a:cs typeface="Arial" panose="020B0604020202020204" pitchFamily="34" charset="0"/>
              </a:rPr>
              <a:t>¿A </a:t>
            </a:r>
            <a:r>
              <a:rPr lang="en-US" sz="2800" dirty="0" err="1">
                <a:solidFill>
                  <a:prstClr val="white"/>
                </a:solidFill>
                <a:latin typeface="Arial" panose="020B0604020202020204" pitchFamily="34" charset="0"/>
                <a:ea typeface="Mermaid" pitchFamily="2" charset="77"/>
                <a:cs typeface="Arial" panose="020B0604020202020204" pitchFamily="34" charset="0"/>
              </a:rPr>
              <a:t>quién</a:t>
            </a:r>
            <a:r>
              <a:rPr lang="en-US" sz="2800" dirty="0">
                <a:solidFill>
                  <a:prstClr val="white"/>
                </a:solidFill>
                <a:latin typeface="Arial" panose="020B0604020202020204" pitchFamily="34" charset="0"/>
                <a:ea typeface="Mermaid" pitchFamily="2" charset="77"/>
                <a:cs typeface="Arial" panose="020B0604020202020204" pitchFamily="34" charset="0"/>
              </a:rPr>
              <a:t> se </a:t>
            </a:r>
            <a:r>
              <a:rPr lang="en-US" sz="2800" dirty="0" err="1">
                <a:solidFill>
                  <a:prstClr val="white"/>
                </a:solidFill>
                <a:latin typeface="Arial" panose="020B0604020202020204" pitchFamily="34" charset="0"/>
                <a:ea typeface="Mermaid" pitchFamily="2" charset="77"/>
                <a:cs typeface="Arial" panose="020B0604020202020204" pitchFamily="34" charset="0"/>
              </a:rPr>
              <a:t>aplica</a:t>
            </a:r>
            <a:r>
              <a:rPr lang="en-US" sz="2800" dirty="0">
                <a:solidFill>
                  <a:prstClr val="white"/>
                </a:solidFill>
                <a:latin typeface="Arial" panose="020B0604020202020204" pitchFamily="34" charset="0"/>
                <a:ea typeface="Mermaid" pitchFamily="2" charset="77"/>
                <a:cs typeface="Arial" panose="020B0604020202020204" pitchFamily="34" charset="0"/>
              </a:rPr>
              <a:t>?</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TextBox 1">
            <a:extLst>
              <a:ext uri="{FF2B5EF4-FFF2-40B4-BE49-F238E27FC236}">
                <a16:creationId xmlns:a16="http://schemas.microsoft.com/office/drawing/2014/main" id="{ABEEB0F7-C6BB-9DBC-2BE1-596DD4B80167}"/>
              </a:ext>
            </a:extLst>
          </p:cNvPr>
          <p:cNvSpPr txBox="1"/>
          <p:nvPr/>
        </p:nvSpPr>
        <p:spPr>
          <a:xfrm>
            <a:off x="838200" y="1578809"/>
            <a:ext cx="10288836" cy="1354217"/>
          </a:xfrm>
          <a:prstGeom prst="rect">
            <a:avLst/>
          </a:prstGeom>
          <a:noFill/>
        </p:spPr>
        <p:txBody>
          <a:bodyPr wrap="square" rtlCol="0">
            <a:spAutoFit/>
          </a:bodyPr>
          <a:lstStyle/>
          <a:p>
            <a:pPr marL="285750" indent="-285750">
              <a:buFont typeface="Wingdings" panose="05000000000000000000" pitchFamily="2" charset="2"/>
              <a:buChar char="§"/>
            </a:pPr>
            <a:r>
              <a:rPr lang="es-ES" b="1" dirty="0">
                <a:latin typeface="Arial" panose="020B0604020202020204" pitchFamily="34" charset="0"/>
                <a:cs typeface="Arial" panose="020B0604020202020204" pitchFamily="34" charset="0"/>
              </a:rPr>
              <a:t>Regla inicial: </a:t>
            </a:r>
          </a:p>
          <a:p>
            <a:pPr marL="742950" lvl="1" indent="-285750">
              <a:buFont typeface="Arial" panose="020B0604020202020204" pitchFamily="34" charset="0"/>
              <a:buChar char="•"/>
            </a:pPr>
            <a:r>
              <a:rPr lang="es-ES" sz="1600" u="sng" dirty="0">
                <a:latin typeface="Arial" panose="020B0604020202020204" pitchFamily="34" charset="0"/>
                <a:cs typeface="Arial" panose="020B0604020202020204" pitchFamily="34" charset="0"/>
              </a:rPr>
              <a:t>Entidad de los sectores críticos</a:t>
            </a:r>
            <a:r>
              <a:rPr lang="es-ES" sz="1600" dirty="0">
                <a:latin typeface="Arial" panose="020B0604020202020204" pitchFamily="34" charset="0"/>
                <a:cs typeface="Arial" panose="020B0604020202020204" pitchFamily="34" charset="0"/>
              </a:rPr>
              <a:t> (se explica a continuación).</a:t>
            </a:r>
          </a:p>
          <a:p>
            <a:pPr marL="742950" lvl="1"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Entidad Pública (salvo excepciones) </a:t>
            </a:r>
            <a:r>
              <a:rPr lang="es-ES" sz="1600" b="1" dirty="0">
                <a:latin typeface="Arial" panose="020B0604020202020204" pitchFamily="34" charset="0"/>
                <a:cs typeface="Arial" panose="020B0604020202020204" pitchFamily="34" charset="0"/>
              </a:rPr>
              <a:t>o</a:t>
            </a:r>
            <a:r>
              <a:rPr lang="es-ES" sz="1600" dirty="0">
                <a:latin typeface="Arial" panose="020B0604020202020204" pitchFamily="34" charset="0"/>
                <a:cs typeface="Arial" panose="020B0604020202020204" pitchFamily="34" charset="0"/>
              </a:rPr>
              <a:t> Entidad privada que encaje con los parámetros de Mediana empresa o mayor (50 empleados o más o volumen de negocios anual o cuyo balance general anual supere los 10 millones de euros).</a:t>
            </a:r>
          </a:p>
        </p:txBody>
      </p:sp>
      <p:sp>
        <p:nvSpPr>
          <p:cNvPr id="32" name="TextBox 31">
            <a:extLst>
              <a:ext uri="{FF2B5EF4-FFF2-40B4-BE49-F238E27FC236}">
                <a16:creationId xmlns:a16="http://schemas.microsoft.com/office/drawing/2014/main" id="{8A5FE84D-67C7-28A4-B884-AB18A7083351}"/>
              </a:ext>
            </a:extLst>
          </p:cNvPr>
          <p:cNvSpPr txBox="1"/>
          <p:nvPr/>
        </p:nvSpPr>
        <p:spPr>
          <a:xfrm>
            <a:off x="838200" y="3429000"/>
            <a:ext cx="2640254" cy="1384995"/>
          </a:xfrm>
          <a:prstGeom prst="rect">
            <a:avLst/>
          </a:prstGeom>
          <a:noFill/>
        </p:spPr>
        <p:txBody>
          <a:bodyPr wrap="square" rtlCol="0">
            <a:spAutoFit/>
          </a:bodyPr>
          <a:lstStyle/>
          <a:p>
            <a:pPr marL="342900" indent="-342900">
              <a:buFont typeface="+mj-lt"/>
              <a:buAutoNum type="arabicPeriod"/>
            </a:pPr>
            <a:endParaRPr lang="es-ES" dirty="0">
              <a:solidFill>
                <a:schemeClr val="bg2"/>
              </a:solidFill>
            </a:endParaRPr>
          </a:p>
          <a:p>
            <a:pPr marL="285750" indent="-285750">
              <a:buFont typeface="Wingdings" panose="05000000000000000000" pitchFamily="2" charset="2"/>
              <a:buChar char="§"/>
            </a:pPr>
            <a:endParaRPr lang="es-ES" sz="1600" b="1" dirty="0"/>
          </a:p>
          <a:p>
            <a:pPr marL="285750" indent="-285750">
              <a:buFont typeface="Wingdings" panose="05000000000000000000" pitchFamily="2" charset="2"/>
              <a:buChar char="§"/>
            </a:pPr>
            <a:r>
              <a:rPr lang="es-ES" sz="1600" b="1" dirty="0">
                <a:latin typeface="Arial" panose="020B0604020202020204" pitchFamily="34" charset="0"/>
                <a:cs typeface="Arial" panose="020B0604020202020204" pitchFamily="34" charset="0"/>
              </a:rPr>
              <a:t>Regla 2: </a:t>
            </a:r>
            <a:r>
              <a:rPr lang="es-ES" sz="1600" dirty="0">
                <a:latin typeface="Arial" panose="020B0604020202020204" pitchFamily="34" charset="0"/>
                <a:cs typeface="Arial" panose="020B0604020202020204" pitchFamily="34" charset="0"/>
              </a:rPr>
              <a:t>es irrelevante el tamaño si… </a:t>
            </a:r>
          </a:p>
          <a:p>
            <a:pPr marL="342900" indent="-342900">
              <a:buFont typeface="+mj-lt"/>
              <a:buAutoNum type="arabicPeriod"/>
            </a:pPr>
            <a:endParaRPr lang="es-ES" dirty="0"/>
          </a:p>
        </p:txBody>
      </p:sp>
      <p:pic>
        <p:nvPicPr>
          <p:cNvPr id="33" name="Picture 32">
            <a:extLst>
              <a:ext uri="{FF2B5EF4-FFF2-40B4-BE49-F238E27FC236}">
                <a16:creationId xmlns:a16="http://schemas.microsoft.com/office/drawing/2014/main" id="{695AC39F-911E-3369-C9BC-058DF8D3B8EC}"/>
              </a:ext>
            </a:extLst>
          </p:cNvPr>
          <p:cNvPicPr>
            <a:picLocks noChangeAspect="1"/>
          </p:cNvPicPr>
          <p:nvPr/>
        </p:nvPicPr>
        <p:blipFill>
          <a:blip r:embed="rId3"/>
          <a:stretch>
            <a:fillRect/>
          </a:stretch>
        </p:blipFill>
        <p:spPr>
          <a:xfrm>
            <a:off x="3723343" y="3352957"/>
            <a:ext cx="4987925" cy="2898280"/>
          </a:xfrm>
          <a:prstGeom prst="rect">
            <a:avLst/>
          </a:prstGeom>
        </p:spPr>
      </p:pic>
    </p:spTree>
    <p:extLst>
      <p:ext uri="{BB962C8B-B14F-4D97-AF65-F5344CB8AC3E}">
        <p14:creationId xmlns:p14="http://schemas.microsoft.com/office/powerpoint/2010/main" val="3625576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494039"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Anexo I de la NIS 2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sectores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alta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criticidad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Rectangle 1">
            <a:extLst>
              <a:ext uri="{FF2B5EF4-FFF2-40B4-BE49-F238E27FC236}">
                <a16:creationId xmlns:a16="http://schemas.microsoft.com/office/drawing/2014/main" id="{2006B511-DF17-80C3-4EFA-4D30E1ADE91B}"/>
              </a:ext>
            </a:extLst>
          </p:cNvPr>
          <p:cNvSpPr/>
          <p:nvPr/>
        </p:nvSpPr>
        <p:spPr>
          <a:xfrm>
            <a:off x="755651" y="1587506"/>
            <a:ext cx="3184027" cy="1045631"/>
          </a:xfrm>
          <a:prstGeom prst="rect">
            <a:avLst/>
          </a:prstGeom>
          <a:solidFill>
            <a:srgbClr val="ECEDED"/>
          </a:solidFill>
          <a:ln w="12700">
            <a:solidFill>
              <a:srgbClr val="11A29A"/>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a:solidFill>
                  <a:srgbClr val="000000"/>
                </a:solidFill>
                <a:latin typeface="Arial"/>
              </a:rPr>
              <a:t>Energía</a:t>
            </a:r>
          </a:p>
        </p:txBody>
      </p:sp>
      <p:sp>
        <p:nvSpPr>
          <p:cNvPr id="3" name="Rectangle 2">
            <a:extLst>
              <a:ext uri="{FF2B5EF4-FFF2-40B4-BE49-F238E27FC236}">
                <a16:creationId xmlns:a16="http://schemas.microsoft.com/office/drawing/2014/main" id="{47EE7190-398D-9A03-943C-D689ACBA31E5}"/>
              </a:ext>
            </a:extLst>
          </p:cNvPr>
          <p:cNvSpPr/>
          <p:nvPr/>
        </p:nvSpPr>
        <p:spPr>
          <a:xfrm>
            <a:off x="4205537" y="1587506"/>
            <a:ext cx="3184027" cy="1045631"/>
          </a:xfrm>
          <a:prstGeom prst="rect">
            <a:avLst/>
          </a:prstGeom>
          <a:solidFill>
            <a:srgbClr val="ECEDED"/>
          </a:solidFill>
          <a:ln w="12700">
            <a:solidFill>
              <a:srgbClr val="141022"/>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err="1">
                <a:solidFill>
                  <a:srgbClr val="000000"/>
                </a:solidFill>
                <a:latin typeface="Arial"/>
              </a:rPr>
              <a:t>Transporte</a:t>
            </a:r>
            <a:endParaRPr lang="en-US" sz="1467" dirty="0">
              <a:solidFill>
                <a:srgbClr val="000000"/>
              </a:solidFill>
              <a:latin typeface="Arial"/>
            </a:endParaRPr>
          </a:p>
        </p:txBody>
      </p:sp>
      <p:sp>
        <p:nvSpPr>
          <p:cNvPr id="4" name="Rectangle 3">
            <a:extLst>
              <a:ext uri="{FF2B5EF4-FFF2-40B4-BE49-F238E27FC236}">
                <a16:creationId xmlns:a16="http://schemas.microsoft.com/office/drawing/2014/main" id="{A6385353-2224-4652-08A5-0115FB60A6A4}"/>
              </a:ext>
            </a:extLst>
          </p:cNvPr>
          <p:cNvSpPr/>
          <p:nvPr/>
        </p:nvSpPr>
        <p:spPr>
          <a:xfrm>
            <a:off x="7655424" y="1587506"/>
            <a:ext cx="3184027" cy="1045631"/>
          </a:xfrm>
          <a:prstGeom prst="rect">
            <a:avLst/>
          </a:prstGeom>
          <a:solidFill>
            <a:srgbClr val="ECEDED"/>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a:solidFill>
                  <a:srgbClr val="000000"/>
                </a:solidFill>
                <a:latin typeface="Arial"/>
              </a:rPr>
              <a:t>Banca</a:t>
            </a:r>
          </a:p>
        </p:txBody>
      </p:sp>
      <p:sp>
        <p:nvSpPr>
          <p:cNvPr id="5" name="Rectangle 4">
            <a:extLst>
              <a:ext uri="{FF2B5EF4-FFF2-40B4-BE49-F238E27FC236}">
                <a16:creationId xmlns:a16="http://schemas.microsoft.com/office/drawing/2014/main" id="{2D0F7774-2EDB-AE2D-914E-BEE2C9BDFD53}"/>
              </a:ext>
            </a:extLst>
          </p:cNvPr>
          <p:cNvSpPr/>
          <p:nvPr/>
        </p:nvSpPr>
        <p:spPr>
          <a:xfrm>
            <a:off x="755651" y="2777033"/>
            <a:ext cx="3184027" cy="1045631"/>
          </a:xfrm>
          <a:prstGeom prst="rect">
            <a:avLst/>
          </a:prstGeom>
          <a:solidFill>
            <a:srgbClr val="ECEDED"/>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err="1">
                <a:solidFill>
                  <a:srgbClr val="000000"/>
                </a:solidFill>
                <a:latin typeface="Arial"/>
              </a:rPr>
              <a:t>Infraestructuras</a:t>
            </a:r>
            <a:r>
              <a:rPr lang="en-US" sz="1467" dirty="0">
                <a:solidFill>
                  <a:srgbClr val="000000"/>
                </a:solidFill>
                <a:latin typeface="Arial"/>
              </a:rPr>
              <a:t> de </a:t>
            </a:r>
            <a:r>
              <a:rPr lang="en-US" sz="1467" dirty="0" err="1">
                <a:solidFill>
                  <a:srgbClr val="000000"/>
                </a:solidFill>
                <a:latin typeface="Arial"/>
              </a:rPr>
              <a:t>los</a:t>
            </a:r>
            <a:r>
              <a:rPr lang="en-US" sz="1467" dirty="0">
                <a:solidFill>
                  <a:srgbClr val="000000"/>
                </a:solidFill>
                <a:latin typeface="Arial"/>
              </a:rPr>
              <a:t> mercados </a:t>
            </a:r>
            <a:r>
              <a:rPr lang="en-US" sz="1467" dirty="0" err="1">
                <a:solidFill>
                  <a:srgbClr val="000000"/>
                </a:solidFill>
                <a:latin typeface="Arial"/>
              </a:rPr>
              <a:t>financieros</a:t>
            </a:r>
            <a:endParaRPr lang="en-US" sz="1467" dirty="0">
              <a:solidFill>
                <a:srgbClr val="000000"/>
              </a:solidFill>
              <a:latin typeface="Arial"/>
            </a:endParaRPr>
          </a:p>
        </p:txBody>
      </p:sp>
      <p:sp>
        <p:nvSpPr>
          <p:cNvPr id="6" name="Rectangle 5">
            <a:extLst>
              <a:ext uri="{FF2B5EF4-FFF2-40B4-BE49-F238E27FC236}">
                <a16:creationId xmlns:a16="http://schemas.microsoft.com/office/drawing/2014/main" id="{6C6A3450-206E-8457-84E4-79641A798D0E}"/>
              </a:ext>
            </a:extLst>
          </p:cNvPr>
          <p:cNvSpPr/>
          <p:nvPr/>
        </p:nvSpPr>
        <p:spPr>
          <a:xfrm>
            <a:off x="4205537" y="2777033"/>
            <a:ext cx="3184027" cy="1045631"/>
          </a:xfrm>
          <a:prstGeom prst="rect">
            <a:avLst/>
          </a:prstGeom>
          <a:solidFill>
            <a:srgbClr val="ECEDED"/>
          </a:solidFill>
          <a:ln w="12700">
            <a:solidFill>
              <a:srgbClr val="11A29A"/>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a:solidFill>
                  <a:srgbClr val="000000"/>
                </a:solidFill>
                <a:latin typeface="Arial"/>
              </a:rPr>
              <a:t>Sector </a:t>
            </a:r>
            <a:r>
              <a:rPr lang="en-US" sz="1467" dirty="0" err="1">
                <a:solidFill>
                  <a:srgbClr val="000000"/>
                </a:solidFill>
                <a:latin typeface="Arial"/>
              </a:rPr>
              <a:t>sanitario</a:t>
            </a:r>
            <a:endParaRPr lang="en-US" sz="1467" dirty="0">
              <a:solidFill>
                <a:srgbClr val="000000"/>
              </a:solidFill>
              <a:latin typeface="Arial"/>
            </a:endParaRPr>
          </a:p>
        </p:txBody>
      </p:sp>
      <p:sp>
        <p:nvSpPr>
          <p:cNvPr id="9" name="Rectangle 8">
            <a:extLst>
              <a:ext uri="{FF2B5EF4-FFF2-40B4-BE49-F238E27FC236}">
                <a16:creationId xmlns:a16="http://schemas.microsoft.com/office/drawing/2014/main" id="{F49A1545-F779-6F93-2761-7664AC3D6E4F}"/>
              </a:ext>
            </a:extLst>
          </p:cNvPr>
          <p:cNvSpPr/>
          <p:nvPr/>
        </p:nvSpPr>
        <p:spPr>
          <a:xfrm>
            <a:off x="7655424" y="2777033"/>
            <a:ext cx="3184027" cy="1045631"/>
          </a:xfrm>
          <a:prstGeom prst="rect">
            <a:avLst/>
          </a:prstGeom>
          <a:solidFill>
            <a:srgbClr val="ECEDED"/>
          </a:solidFill>
          <a:ln w="12700">
            <a:solidFill>
              <a:srgbClr val="141022"/>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a:solidFill>
                  <a:schemeClr val="tx1"/>
                </a:solidFill>
                <a:latin typeface="Arial"/>
              </a:rPr>
              <a:t>Agua potable</a:t>
            </a:r>
          </a:p>
        </p:txBody>
      </p:sp>
      <p:sp>
        <p:nvSpPr>
          <p:cNvPr id="10" name="Rectangle 9">
            <a:extLst>
              <a:ext uri="{FF2B5EF4-FFF2-40B4-BE49-F238E27FC236}">
                <a16:creationId xmlns:a16="http://schemas.microsoft.com/office/drawing/2014/main" id="{41CCCC04-77F3-D0A2-5761-A2EC0B57BD8C}"/>
              </a:ext>
            </a:extLst>
          </p:cNvPr>
          <p:cNvSpPr/>
          <p:nvPr/>
        </p:nvSpPr>
        <p:spPr>
          <a:xfrm>
            <a:off x="755651" y="3966559"/>
            <a:ext cx="3184027" cy="1045631"/>
          </a:xfrm>
          <a:prstGeom prst="rect">
            <a:avLst/>
          </a:prstGeom>
          <a:solidFill>
            <a:srgbClr val="ECEDED"/>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err="1">
                <a:solidFill>
                  <a:srgbClr val="000000"/>
                </a:solidFill>
                <a:latin typeface="Arial"/>
              </a:rPr>
              <a:t>Aguas</a:t>
            </a:r>
            <a:r>
              <a:rPr lang="en-US" sz="1467" dirty="0">
                <a:solidFill>
                  <a:srgbClr val="000000"/>
                </a:solidFill>
                <a:latin typeface="Arial"/>
              </a:rPr>
              <a:t> </a:t>
            </a:r>
            <a:r>
              <a:rPr lang="en-US" sz="1467" dirty="0" err="1">
                <a:solidFill>
                  <a:srgbClr val="000000"/>
                </a:solidFill>
                <a:latin typeface="Arial"/>
              </a:rPr>
              <a:t>residuales</a:t>
            </a:r>
            <a:endParaRPr lang="en-US" sz="1467" dirty="0">
              <a:solidFill>
                <a:srgbClr val="000000"/>
              </a:solidFill>
              <a:latin typeface="Arial"/>
            </a:endParaRPr>
          </a:p>
        </p:txBody>
      </p:sp>
      <p:sp>
        <p:nvSpPr>
          <p:cNvPr id="11" name="Rectangle 10">
            <a:extLst>
              <a:ext uri="{FF2B5EF4-FFF2-40B4-BE49-F238E27FC236}">
                <a16:creationId xmlns:a16="http://schemas.microsoft.com/office/drawing/2014/main" id="{018F534E-6891-6541-51BD-F78845F156AA}"/>
              </a:ext>
            </a:extLst>
          </p:cNvPr>
          <p:cNvSpPr/>
          <p:nvPr/>
        </p:nvSpPr>
        <p:spPr>
          <a:xfrm>
            <a:off x="4205537" y="3966559"/>
            <a:ext cx="3184027" cy="1045631"/>
          </a:xfrm>
          <a:prstGeom prst="rect">
            <a:avLst/>
          </a:prstGeom>
          <a:solidFill>
            <a:srgbClr val="ECEDED"/>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err="1">
                <a:solidFill>
                  <a:srgbClr val="000000"/>
                </a:solidFill>
                <a:latin typeface="Arial"/>
              </a:rPr>
              <a:t>Infraestructura</a:t>
            </a:r>
            <a:r>
              <a:rPr lang="en-US" sz="1467" dirty="0">
                <a:solidFill>
                  <a:srgbClr val="000000"/>
                </a:solidFill>
                <a:latin typeface="Arial"/>
              </a:rPr>
              <a:t> digital</a:t>
            </a:r>
          </a:p>
        </p:txBody>
      </p:sp>
      <p:sp>
        <p:nvSpPr>
          <p:cNvPr id="13" name="Rectangle 12">
            <a:extLst>
              <a:ext uri="{FF2B5EF4-FFF2-40B4-BE49-F238E27FC236}">
                <a16:creationId xmlns:a16="http://schemas.microsoft.com/office/drawing/2014/main" id="{E10AA326-6C96-0DE0-6AFE-40DC1F72CAF3}"/>
              </a:ext>
            </a:extLst>
          </p:cNvPr>
          <p:cNvSpPr/>
          <p:nvPr/>
        </p:nvSpPr>
        <p:spPr>
          <a:xfrm>
            <a:off x="7655424" y="3966559"/>
            <a:ext cx="3184027" cy="1045631"/>
          </a:xfrm>
          <a:prstGeom prst="rect">
            <a:avLst/>
          </a:prstGeom>
          <a:solidFill>
            <a:srgbClr val="ECEDED"/>
          </a:solidFill>
          <a:ln w="12700">
            <a:solidFill>
              <a:srgbClr val="2D8C67"/>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err="1">
                <a:solidFill>
                  <a:srgbClr val="000000"/>
                </a:solidFill>
                <a:latin typeface="Arial"/>
              </a:rPr>
              <a:t>Gestión</a:t>
            </a:r>
            <a:r>
              <a:rPr lang="en-US" sz="1467" dirty="0">
                <a:solidFill>
                  <a:srgbClr val="000000"/>
                </a:solidFill>
                <a:latin typeface="Arial"/>
              </a:rPr>
              <a:t> de </a:t>
            </a:r>
            <a:r>
              <a:rPr lang="en-US" sz="1467" dirty="0" err="1">
                <a:solidFill>
                  <a:srgbClr val="000000"/>
                </a:solidFill>
                <a:latin typeface="Arial"/>
              </a:rPr>
              <a:t>servicios</a:t>
            </a:r>
            <a:r>
              <a:rPr lang="en-US" sz="1467" dirty="0">
                <a:solidFill>
                  <a:srgbClr val="000000"/>
                </a:solidFill>
                <a:latin typeface="Arial"/>
              </a:rPr>
              <a:t> </a:t>
            </a:r>
            <a:br>
              <a:rPr lang="en-US" sz="1467" dirty="0">
                <a:solidFill>
                  <a:srgbClr val="000000"/>
                </a:solidFill>
                <a:latin typeface="Arial"/>
              </a:rPr>
            </a:br>
            <a:r>
              <a:rPr lang="en-US" sz="1467" dirty="0">
                <a:solidFill>
                  <a:srgbClr val="000000"/>
                </a:solidFill>
                <a:latin typeface="Arial"/>
              </a:rPr>
              <a:t>TIC (</a:t>
            </a:r>
            <a:r>
              <a:rPr lang="en-US" sz="1467" dirty="0" err="1">
                <a:solidFill>
                  <a:srgbClr val="000000"/>
                </a:solidFill>
                <a:latin typeface="Arial"/>
              </a:rPr>
              <a:t>b2b</a:t>
            </a:r>
            <a:r>
              <a:rPr lang="en-US" sz="1467" dirty="0">
                <a:solidFill>
                  <a:srgbClr val="000000"/>
                </a:solidFill>
                <a:latin typeface="Arial"/>
              </a:rPr>
              <a:t>)</a:t>
            </a:r>
          </a:p>
        </p:txBody>
      </p:sp>
      <p:sp>
        <p:nvSpPr>
          <p:cNvPr id="14" name="Rectangle 13">
            <a:extLst>
              <a:ext uri="{FF2B5EF4-FFF2-40B4-BE49-F238E27FC236}">
                <a16:creationId xmlns:a16="http://schemas.microsoft.com/office/drawing/2014/main" id="{3254E034-DC5A-F393-FFCD-70FA0FC9B9F2}"/>
              </a:ext>
            </a:extLst>
          </p:cNvPr>
          <p:cNvSpPr/>
          <p:nvPr/>
        </p:nvSpPr>
        <p:spPr>
          <a:xfrm>
            <a:off x="4205537" y="5156086"/>
            <a:ext cx="3184027" cy="1045631"/>
          </a:xfrm>
          <a:prstGeom prst="rect">
            <a:avLst/>
          </a:prstGeom>
          <a:solidFill>
            <a:srgbClr val="ECEDED"/>
          </a:solidFill>
          <a:ln w="12700">
            <a:solidFill>
              <a:srgbClr val="141022"/>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defTabSz="1219170"/>
            <a:r>
              <a:rPr lang="en-US" sz="1467" dirty="0">
                <a:solidFill>
                  <a:srgbClr val="000000"/>
                </a:solidFill>
                <a:latin typeface="Arial"/>
              </a:rPr>
              <a:t>Espacio</a:t>
            </a:r>
          </a:p>
        </p:txBody>
      </p:sp>
    </p:spTree>
    <p:extLst>
      <p:ext uri="{BB962C8B-B14F-4D97-AF65-F5344CB8AC3E}">
        <p14:creationId xmlns:p14="http://schemas.microsoft.com/office/powerpoint/2010/main" val="2204972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494039"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Anexo I de la NIS 2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sectores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alta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criticidad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Rectangle 1">
            <a:extLst>
              <a:ext uri="{FF2B5EF4-FFF2-40B4-BE49-F238E27FC236}">
                <a16:creationId xmlns:a16="http://schemas.microsoft.com/office/drawing/2014/main" id="{2006B511-DF17-80C3-4EFA-4D30E1ADE91B}"/>
              </a:ext>
            </a:extLst>
          </p:cNvPr>
          <p:cNvSpPr/>
          <p:nvPr/>
        </p:nvSpPr>
        <p:spPr>
          <a:xfrm>
            <a:off x="755651" y="2120906"/>
            <a:ext cx="3184027" cy="1045631"/>
          </a:xfrm>
          <a:prstGeom prst="rect">
            <a:avLst/>
          </a:prstGeom>
          <a:solidFill>
            <a:srgbClr val="ECEDED"/>
          </a:solidFill>
          <a:ln w="12700">
            <a:solidFill>
              <a:srgbClr val="11A29A"/>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000000"/>
                </a:solidFill>
                <a:effectLst/>
                <a:uLnTx/>
                <a:uFillTx/>
                <a:latin typeface="Arial"/>
                <a:ea typeface="+mn-ea"/>
                <a:cs typeface="+mn-cs"/>
              </a:rPr>
              <a:t>Servicios</a:t>
            </a:r>
            <a:r>
              <a:rPr kumimoji="0" lang="en-US" sz="1467" b="0" i="0" u="none" strike="noStrike" kern="1200" cap="none" spc="0" normalizeH="0" baseline="0" noProof="0" dirty="0">
                <a:ln>
                  <a:noFill/>
                </a:ln>
                <a:solidFill>
                  <a:srgbClr val="000000"/>
                </a:solidFill>
                <a:effectLst/>
                <a:uLnTx/>
                <a:uFillTx/>
                <a:latin typeface="Arial"/>
                <a:ea typeface="+mn-ea"/>
                <a:cs typeface="+mn-cs"/>
              </a:rPr>
              <a:t> </a:t>
            </a:r>
            <a:r>
              <a:rPr kumimoji="0" lang="en-US" sz="1467" b="0" i="0" u="none" strike="noStrike" kern="1200" cap="none" spc="0" normalizeH="0" baseline="0" noProof="0" dirty="0" err="1">
                <a:ln>
                  <a:noFill/>
                </a:ln>
                <a:solidFill>
                  <a:srgbClr val="000000"/>
                </a:solidFill>
                <a:effectLst/>
                <a:uLnTx/>
                <a:uFillTx/>
                <a:latin typeface="Arial"/>
                <a:ea typeface="+mn-ea"/>
                <a:cs typeface="+mn-cs"/>
              </a:rPr>
              <a:t>postales</a:t>
            </a:r>
            <a:r>
              <a:rPr kumimoji="0" lang="en-US" sz="1467" b="0" i="0" u="none" strike="noStrike" kern="1200" cap="none" spc="0" normalizeH="0" baseline="0" noProof="0" dirty="0">
                <a:ln>
                  <a:noFill/>
                </a:ln>
                <a:solidFill>
                  <a:srgbClr val="000000"/>
                </a:solidFill>
                <a:effectLst/>
                <a:uLnTx/>
                <a:uFillTx/>
                <a:latin typeface="Arial"/>
                <a:ea typeface="+mn-ea"/>
                <a:cs typeface="+mn-cs"/>
              </a:rPr>
              <a:t> y de </a:t>
            </a:r>
            <a:r>
              <a:rPr kumimoji="0" lang="en-US" sz="1467" b="0" i="0" u="none" strike="noStrike" kern="1200" cap="none" spc="0" normalizeH="0" baseline="0" noProof="0" dirty="0" err="1">
                <a:ln>
                  <a:noFill/>
                </a:ln>
                <a:solidFill>
                  <a:srgbClr val="000000"/>
                </a:solidFill>
                <a:effectLst/>
                <a:uLnTx/>
                <a:uFillTx/>
                <a:latin typeface="Arial"/>
                <a:ea typeface="+mn-ea"/>
                <a:cs typeface="+mn-cs"/>
              </a:rPr>
              <a:t>mensajería</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Rectangle 2">
            <a:extLst>
              <a:ext uri="{FF2B5EF4-FFF2-40B4-BE49-F238E27FC236}">
                <a16:creationId xmlns:a16="http://schemas.microsoft.com/office/drawing/2014/main" id="{47EE7190-398D-9A03-943C-D689ACBA31E5}"/>
              </a:ext>
            </a:extLst>
          </p:cNvPr>
          <p:cNvSpPr/>
          <p:nvPr/>
        </p:nvSpPr>
        <p:spPr>
          <a:xfrm>
            <a:off x="4205537" y="2120906"/>
            <a:ext cx="3184027" cy="1045631"/>
          </a:xfrm>
          <a:prstGeom prst="rect">
            <a:avLst/>
          </a:prstGeom>
          <a:solidFill>
            <a:srgbClr val="ECEDED"/>
          </a:solidFill>
          <a:ln w="12700">
            <a:solidFill>
              <a:srgbClr val="141022"/>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000000"/>
                </a:solidFill>
                <a:effectLst/>
                <a:uLnTx/>
                <a:uFillTx/>
                <a:latin typeface="Arial"/>
                <a:ea typeface="+mn-ea"/>
                <a:cs typeface="+mn-cs"/>
              </a:rPr>
              <a:t>Gestión</a:t>
            </a:r>
            <a:r>
              <a:rPr kumimoji="0" lang="en-US" sz="1467" b="0" i="0" u="none" strike="noStrike" kern="1200" cap="none" spc="0" normalizeH="0" baseline="0" noProof="0" dirty="0">
                <a:ln>
                  <a:noFill/>
                </a:ln>
                <a:solidFill>
                  <a:srgbClr val="000000"/>
                </a:solidFill>
                <a:effectLst/>
                <a:uLnTx/>
                <a:uFillTx/>
                <a:latin typeface="Arial"/>
                <a:ea typeface="+mn-ea"/>
                <a:cs typeface="+mn-cs"/>
              </a:rPr>
              <a:t> de </a:t>
            </a:r>
            <a:r>
              <a:rPr kumimoji="0" lang="en-US" sz="1467" b="0" i="0" u="none" strike="noStrike" kern="1200" cap="none" spc="0" normalizeH="0" baseline="0" noProof="0" dirty="0" err="1">
                <a:ln>
                  <a:noFill/>
                </a:ln>
                <a:solidFill>
                  <a:srgbClr val="000000"/>
                </a:solidFill>
                <a:effectLst/>
                <a:uLnTx/>
                <a:uFillTx/>
                <a:latin typeface="Arial"/>
                <a:ea typeface="+mn-ea"/>
                <a:cs typeface="+mn-cs"/>
              </a:rPr>
              <a:t>residuos</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Rectangle 3">
            <a:extLst>
              <a:ext uri="{FF2B5EF4-FFF2-40B4-BE49-F238E27FC236}">
                <a16:creationId xmlns:a16="http://schemas.microsoft.com/office/drawing/2014/main" id="{A6385353-2224-4652-08A5-0115FB60A6A4}"/>
              </a:ext>
            </a:extLst>
          </p:cNvPr>
          <p:cNvSpPr/>
          <p:nvPr/>
        </p:nvSpPr>
        <p:spPr>
          <a:xfrm>
            <a:off x="7655424" y="2120906"/>
            <a:ext cx="3184027" cy="1045631"/>
          </a:xfrm>
          <a:prstGeom prst="rect">
            <a:avLst/>
          </a:prstGeom>
          <a:solidFill>
            <a:srgbClr val="ECEDED"/>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000000"/>
                </a:solidFill>
                <a:effectLst/>
                <a:uLnTx/>
                <a:uFillTx/>
                <a:latin typeface="Arial"/>
                <a:ea typeface="+mn-ea"/>
                <a:cs typeface="+mn-cs"/>
              </a:rPr>
              <a:t>Fabricación</a:t>
            </a:r>
            <a:r>
              <a:rPr lang="en-US" sz="1467" dirty="0">
                <a:solidFill>
                  <a:srgbClr val="000000"/>
                </a:solidFill>
                <a:latin typeface="Arial"/>
              </a:rPr>
              <a:t>, </a:t>
            </a:r>
            <a:r>
              <a:rPr lang="en-US" sz="1467" dirty="0" err="1">
                <a:solidFill>
                  <a:srgbClr val="000000"/>
                </a:solidFill>
                <a:latin typeface="Arial"/>
              </a:rPr>
              <a:t>producción</a:t>
            </a:r>
            <a:r>
              <a:rPr lang="en-US" sz="1467" dirty="0">
                <a:solidFill>
                  <a:srgbClr val="000000"/>
                </a:solidFill>
                <a:latin typeface="Arial"/>
              </a:rPr>
              <a:t> y </a:t>
            </a:r>
            <a:r>
              <a:rPr lang="en-US" sz="1467" dirty="0" err="1">
                <a:solidFill>
                  <a:srgbClr val="000000"/>
                </a:solidFill>
                <a:latin typeface="Arial"/>
              </a:rPr>
              <a:t>distribución</a:t>
            </a:r>
            <a:r>
              <a:rPr lang="en-US" sz="1467" dirty="0">
                <a:solidFill>
                  <a:srgbClr val="000000"/>
                </a:solidFill>
                <a:latin typeface="Arial"/>
              </a:rPr>
              <a:t> de </a:t>
            </a:r>
            <a:r>
              <a:rPr lang="en-US" sz="1467" dirty="0" err="1">
                <a:solidFill>
                  <a:srgbClr val="000000"/>
                </a:solidFill>
                <a:latin typeface="Arial"/>
              </a:rPr>
              <a:t>sustancias</a:t>
            </a:r>
            <a:r>
              <a:rPr lang="en-US" sz="1467" dirty="0">
                <a:solidFill>
                  <a:srgbClr val="000000"/>
                </a:solidFill>
                <a:latin typeface="Arial"/>
              </a:rPr>
              <a:t> y </a:t>
            </a:r>
            <a:r>
              <a:rPr lang="en-US" sz="1467" dirty="0" err="1">
                <a:solidFill>
                  <a:srgbClr val="000000"/>
                </a:solidFill>
                <a:latin typeface="Arial"/>
              </a:rPr>
              <a:t>mezclas</a:t>
            </a:r>
            <a:r>
              <a:rPr lang="en-US" sz="1467" dirty="0">
                <a:solidFill>
                  <a:srgbClr val="000000"/>
                </a:solidFill>
                <a:latin typeface="Arial"/>
              </a:rPr>
              <a:t> </a:t>
            </a:r>
            <a:r>
              <a:rPr lang="en-US" sz="1467" dirty="0" err="1">
                <a:solidFill>
                  <a:srgbClr val="000000"/>
                </a:solidFill>
                <a:latin typeface="Arial"/>
              </a:rPr>
              <a:t>químicas</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2D0F7774-2EDB-AE2D-914E-BEE2C9BDFD53}"/>
              </a:ext>
            </a:extLst>
          </p:cNvPr>
          <p:cNvSpPr/>
          <p:nvPr/>
        </p:nvSpPr>
        <p:spPr>
          <a:xfrm>
            <a:off x="755651" y="3310433"/>
            <a:ext cx="3184027" cy="1474927"/>
          </a:xfrm>
          <a:prstGeom prst="rect">
            <a:avLst/>
          </a:prstGeom>
          <a:solidFill>
            <a:srgbClr val="ECEDED"/>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000000"/>
                </a:solidFill>
                <a:effectLst/>
                <a:uLnTx/>
                <a:uFillTx/>
                <a:latin typeface="Arial"/>
                <a:ea typeface="+mn-ea"/>
                <a:cs typeface="+mn-cs"/>
              </a:rPr>
              <a:t>Producción</a:t>
            </a:r>
            <a:r>
              <a:rPr kumimoji="0" lang="en-US" sz="1467" b="0" i="0" u="none" strike="noStrike" kern="1200" cap="none" spc="0" normalizeH="0" baseline="0" noProof="0" dirty="0">
                <a:ln>
                  <a:noFill/>
                </a:ln>
                <a:solidFill>
                  <a:srgbClr val="000000"/>
                </a:solidFill>
                <a:effectLst/>
                <a:uLnTx/>
                <a:uFillTx/>
                <a:latin typeface="Arial"/>
                <a:ea typeface="+mn-ea"/>
                <a:cs typeface="+mn-cs"/>
              </a:rPr>
              <a:t>, </a:t>
            </a:r>
            <a:r>
              <a:rPr kumimoji="0" lang="en-US" sz="1467" b="0" i="0" u="none" strike="noStrike" kern="1200" cap="none" spc="0" normalizeH="0" baseline="0" noProof="0" dirty="0" err="1">
                <a:ln>
                  <a:noFill/>
                </a:ln>
                <a:solidFill>
                  <a:srgbClr val="000000"/>
                </a:solidFill>
                <a:effectLst/>
                <a:uLnTx/>
                <a:uFillTx/>
                <a:latin typeface="Arial"/>
                <a:ea typeface="+mn-ea"/>
                <a:cs typeface="+mn-cs"/>
              </a:rPr>
              <a:t>transformación</a:t>
            </a:r>
            <a:r>
              <a:rPr kumimoji="0" lang="en-US" sz="1467" b="0" i="0" u="none" strike="noStrike" kern="1200" cap="none" spc="0" normalizeH="0" baseline="0" noProof="0" dirty="0">
                <a:ln>
                  <a:noFill/>
                </a:ln>
                <a:solidFill>
                  <a:srgbClr val="000000"/>
                </a:solidFill>
                <a:effectLst/>
                <a:uLnTx/>
                <a:uFillTx/>
                <a:latin typeface="Arial"/>
                <a:ea typeface="+mn-ea"/>
                <a:cs typeface="+mn-cs"/>
              </a:rPr>
              <a:t> y </a:t>
            </a:r>
            <a:r>
              <a:rPr kumimoji="0" lang="en-US" sz="1467" b="0" i="0" u="none" strike="noStrike" kern="1200" cap="none" spc="0" normalizeH="0" baseline="0" noProof="0" dirty="0" err="1">
                <a:ln>
                  <a:noFill/>
                </a:ln>
                <a:solidFill>
                  <a:srgbClr val="000000"/>
                </a:solidFill>
                <a:effectLst/>
                <a:uLnTx/>
                <a:uFillTx/>
                <a:latin typeface="Arial"/>
                <a:ea typeface="+mn-ea"/>
                <a:cs typeface="+mn-cs"/>
              </a:rPr>
              <a:t>distribución</a:t>
            </a:r>
            <a:r>
              <a:rPr kumimoji="0" lang="en-US" sz="1467" b="0" i="0" u="none" strike="noStrike" kern="1200" cap="none" spc="0" normalizeH="0" baseline="0" noProof="0" dirty="0">
                <a:ln>
                  <a:noFill/>
                </a:ln>
                <a:solidFill>
                  <a:srgbClr val="000000"/>
                </a:solidFill>
                <a:effectLst/>
                <a:uLnTx/>
                <a:uFillTx/>
                <a:latin typeface="Arial"/>
                <a:ea typeface="+mn-ea"/>
                <a:cs typeface="+mn-cs"/>
              </a:rPr>
              <a:t> de </a:t>
            </a:r>
            <a:r>
              <a:rPr kumimoji="0" lang="en-US" sz="1467" b="0" i="0" u="none" strike="noStrike" kern="1200" cap="none" spc="0" normalizeH="0" baseline="0" noProof="0" dirty="0" err="1">
                <a:ln>
                  <a:noFill/>
                </a:ln>
                <a:solidFill>
                  <a:srgbClr val="000000"/>
                </a:solidFill>
                <a:effectLst/>
                <a:uLnTx/>
                <a:uFillTx/>
                <a:latin typeface="Arial"/>
                <a:ea typeface="+mn-ea"/>
                <a:cs typeface="+mn-cs"/>
              </a:rPr>
              <a:t>alimentos</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Rectangle 5">
            <a:extLst>
              <a:ext uri="{FF2B5EF4-FFF2-40B4-BE49-F238E27FC236}">
                <a16:creationId xmlns:a16="http://schemas.microsoft.com/office/drawing/2014/main" id="{6C6A3450-206E-8457-84E4-79641A798D0E}"/>
              </a:ext>
            </a:extLst>
          </p:cNvPr>
          <p:cNvSpPr/>
          <p:nvPr/>
        </p:nvSpPr>
        <p:spPr>
          <a:xfrm>
            <a:off x="4205537" y="3310433"/>
            <a:ext cx="3184027" cy="1474927"/>
          </a:xfrm>
          <a:prstGeom prst="rect">
            <a:avLst/>
          </a:prstGeom>
          <a:solidFill>
            <a:srgbClr val="ECEDED"/>
          </a:solidFill>
          <a:ln w="12700">
            <a:solidFill>
              <a:srgbClr val="11A29A"/>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67" dirty="0" err="1">
                <a:solidFill>
                  <a:srgbClr val="000000"/>
                </a:solidFill>
                <a:latin typeface="Arial"/>
              </a:rPr>
              <a:t>Fabricación</a:t>
            </a:r>
            <a:r>
              <a:rPr lang="en-US" sz="1467" dirty="0">
                <a:solidFill>
                  <a:srgbClr val="000000"/>
                </a:solidFill>
                <a:latin typeface="Arial"/>
              </a:rPr>
              <a:t> (</a:t>
            </a:r>
            <a:r>
              <a:rPr lang="en-US" sz="1467" dirty="0" err="1">
                <a:solidFill>
                  <a:srgbClr val="000000"/>
                </a:solidFill>
                <a:latin typeface="Arial"/>
              </a:rPr>
              <a:t>ciertos</a:t>
            </a:r>
            <a:r>
              <a:rPr lang="en-US" sz="1467" dirty="0">
                <a:solidFill>
                  <a:srgbClr val="000000"/>
                </a:solidFill>
                <a:latin typeface="Arial"/>
              </a:rPr>
              <a:t> </a:t>
            </a:r>
            <a:r>
              <a:rPr lang="en-US" sz="1467" dirty="0" err="1">
                <a:solidFill>
                  <a:srgbClr val="000000"/>
                </a:solidFill>
                <a:latin typeface="Arial"/>
              </a:rPr>
              <a:t>productos</a:t>
            </a:r>
            <a:r>
              <a:rPr lang="en-US" sz="1467" dirty="0">
                <a:solidFill>
                  <a:srgbClr val="000000"/>
                </a:solidFill>
                <a:latin typeface="Arial"/>
              </a:rPr>
              <a:t> </a:t>
            </a:r>
            <a:r>
              <a:rPr lang="en-US" sz="1467" dirty="0" err="1">
                <a:solidFill>
                  <a:srgbClr val="000000"/>
                </a:solidFill>
                <a:latin typeface="Arial"/>
              </a:rPr>
              <a:t>sanitarios</a:t>
            </a:r>
            <a:r>
              <a:rPr lang="en-US" sz="1467" dirty="0">
                <a:solidFill>
                  <a:srgbClr val="000000"/>
                </a:solidFill>
                <a:latin typeface="Arial"/>
              </a:rPr>
              <a:t>, </a:t>
            </a:r>
            <a:r>
              <a:rPr lang="en-US" sz="1467" dirty="0" err="1">
                <a:solidFill>
                  <a:srgbClr val="000000"/>
                </a:solidFill>
                <a:latin typeface="Arial"/>
              </a:rPr>
              <a:t>ciertos</a:t>
            </a:r>
            <a:r>
              <a:rPr lang="en-US" sz="1467" dirty="0">
                <a:solidFill>
                  <a:srgbClr val="000000"/>
                </a:solidFill>
                <a:latin typeface="Arial"/>
              </a:rPr>
              <a:t> </a:t>
            </a:r>
            <a:r>
              <a:rPr lang="en-US" sz="1467" dirty="0" err="1">
                <a:solidFill>
                  <a:srgbClr val="000000"/>
                </a:solidFill>
                <a:latin typeface="Arial"/>
              </a:rPr>
              <a:t>productos</a:t>
            </a:r>
            <a:r>
              <a:rPr lang="en-US" sz="1467" dirty="0">
                <a:solidFill>
                  <a:srgbClr val="000000"/>
                </a:solidFill>
                <a:latin typeface="Arial"/>
              </a:rPr>
              <a:t> </a:t>
            </a:r>
            <a:r>
              <a:rPr lang="en-US" sz="1467" dirty="0" err="1">
                <a:solidFill>
                  <a:srgbClr val="000000"/>
                </a:solidFill>
                <a:latin typeface="Arial"/>
              </a:rPr>
              <a:t>informáticos</a:t>
            </a:r>
            <a:r>
              <a:rPr lang="en-US" sz="1467" dirty="0">
                <a:solidFill>
                  <a:srgbClr val="000000"/>
                </a:solidFill>
                <a:latin typeface="Arial"/>
              </a:rPr>
              <a:t> y </a:t>
            </a:r>
            <a:r>
              <a:rPr lang="en-US" sz="1467" dirty="0" err="1">
                <a:solidFill>
                  <a:srgbClr val="000000"/>
                </a:solidFill>
                <a:latin typeface="Arial"/>
              </a:rPr>
              <a:t>electrónicos</a:t>
            </a:r>
            <a:r>
              <a:rPr lang="en-US" sz="1467" dirty="0">
                <a:solidFill>
                  <a:srgbClr val="000000"/>
                </a:solidFill>
                <a:latin typeface="Arial"/>
              </a:rPr>
              <a:t>, material </a:t>
            </a:r>
            <a:r>
              <a:rPr lang="en-US" sz="1467" dirty="0" err="1">
                <a:solidFill>
                  <a:srgbClr val="000000"/>
                </a:solidFill>
                <a:latin typeface="Arial"/>
              </a:rPr>
              <a:t>eléctrico</a:t>
            </a:r>
            <a:r>
              <a:rPr lang="en-US" sz="1467" dirty="0">
                <a:solidFill>
                  <a:srgbClr val="000000"/>
                </a:solidFill>
                <a:latin typeface="Arial"/>
              </a:rPr>
              <a:t>, </a:t>
            </a:r>
            <a:r>
              <a:rPr lang="en-US" sz="1467" dirty="0" err="1">
                <a:solidFill>
                  <a:srgbClr val="000000"/>
                </a:solidFill>
                <a:latin typeface="Arial"/>
              </a:rPr>
              <a:t>cierta</a:t>
            </a:r>
            <a:r>
              <a:rPr lang="en-US" sz="1467" dirty="0">
                <a:solidFill>
                  <a:srgbClr val="000000"/>
                </a:solidFill>
                <a:latin typeface="Arial"/>
              </a:rPr>
              <a:t> </a:t>
            </a:r>
            <a:r>
              <a:rPr lang="en-US" sz="1467" dirty="0" err="1">
                <a:solidFill>
                  <a:srgbClr val="000000"/>
                </a:solidFill>
                <a:latin typeface="Arial"/>
              </a:rPr>
              <a:t>maquinaria</a:t>
            </a:r>
            <a:r>
              <a:rPr lang="en-US" sz="1467" dirty="0">
                <a:solidFill>
                  <a:srgbClr val="000000"/>
                </a:solidFill>
                <a:latin typeface="Arial"/>
              </a:rPr>
              <a:t>, </a:t>
            </a:r>
            <a:r>
              <a:rPr lang="en-US" sz="1467" dirty="0" err="1">
                <a:solidFill>
                  <a:srgbClr val="000000"/>
                </a:solidFill>
                <a:latin typeface="Arial"/>
              </a:rPr>
              <a:t>vehículos</a:t>
            </a:r>
            <a:r>
              <a:rPr lang="en-US" sz="1467" dirty="0">
                <a:solidFill>
                  <a:srgbClr val="000000"/>
                </a:solidFill>
                <a:latin typeface="Arial"/>
              </a:rPr>
              <a:t> a motor y material de </a:t>
            </a:r>
            <a:r>
              <a:rPr lang="en-US" sz="1467" dirty="0" err="1">
                <a:solidFill>
                  <a:srgbClr val="000000"/>
                </a:solidFill>
                <a:latin typeface="Arial"/>
              </a:rPr>
              <a:t>transporte</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8">
            <a:extLst>
              <a:ext uri="{FF2B5EF4-FFF2-40B4-BE49-F238E27FC236}">
                <a16:creationId xmlns:a16="http://schemas.microsoft.com/office/drawing/2014/main" id="{F49A1545-F779-6F93-2761-7664AC3D6E4F}"/>
              </a:ext>
            </a:extLst>
          </p:cNvPr>
          <p:cNvSpPr/>
          <p:nvPr/>
        </p:nvSpPr>
        <p:spPr>
          <a:xfrm>
            <a:off x="7655424" y="3310433"/>
            <a:ext cx="3184027" cy="1474927"/>
          </a:xfrm>
          <a:prstGeom prst="rect">
            <a:avLst/>
          </a:prstGeom>
          <a:solidFill>
            <a:srgbClr val="ECEDED"/>
          </a:solidFill>
          <a:ln w="12700">
            <a:solidFill>
              <a:srgbClr val="141022"/>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67" dirty="0" err="1">
                <a:solidFill>
                  <a:schemeClr val="tx1"/>
                </a:solidFill>
                <a:latin typeface="Arial"/>
              </a:rPr>
              <a:t>Proceedores</a:t>
            </a:r>
            <a:r>
              <a:rPr lang="en-US" sz="1467" dirty="0">
                <a:solidFill>
                  <a:schemeClr val="tx1"/>
                </a:solidFill>
                <a:latin typeface="Arial"/>
              </a:rPr>
              <a:t> de </a:t>
            </a:r>
            <a:r>
              <a:rPr lang="en-US" sz="1467" dirty="0" err="1">
                <a:solidFill>
                  <a:schemeClr val="tx1"/>
                </a:solidFill>
                <a:latin typeface="Arial"/>
              </a:rPr>
              <a:t>servicios</a:t>
            </a:r>
            <a:r>
              <a:rPr lang="en-US" sz="1467" dirty="0">
                <a:solidFill>
                  <a:schemeClr val="tx1"/>
                </a:solidFill>
                <a:latin typeface="Arial"/>
              </a:rPr>
              <a:t> </a:t>
            </a:r>
            <a:r>
              <a:rPr lang="en-US" sz="1467" dirty="0" err="1">
                <a:solidFill>
                  <a:schemeClr val="tx1"/>
                </a:solidFill>
                <a:latin typeface="Arial"/>
              </a:rPr>
              <a:t>digitales</a:t>
            </a:r>
            <a:r>
              <a:rPr lang="en-US" sz="1467" dirty="0">
                <a:solidFill>
                  <a:schemeClr val="tx1"/>
                </a:solidFill>
                <a:latin typeface="Arial"/>
              </a:rPr>
              <a:t> (</a:t>
            </a:r>
            <a:r>
              <a:rPr lang="en-US" sz="1467" dirty="0" err="1">
                <a:solidFill>
                  <a:schemeClr val="tx1"/>
                </a:solidFill>
                <a:latin typeface="Arial"/>
              </a:rPr>
              <a:t>buscadores</a:t>
            </a:r>
            <a:r>
              <a:rPr lang="en-US" sz="1467" dirty="0">
                <a:solidFill>
                  <a:schemeClr val="tx1"/>
                </a:solidFill>
                <a:latin typeface="Arial"/>
              </a:rPr>
              <a:t> y redes </a:t>
            </a:r>
            <a:r>
              <a:rPr lang="en-US" sz="1467" dirty="0" err="1">
                <a:solidFill>
                  <a:schemeClr val="tx1"/>
                </a:solidFill>
                <a:latin typeface="Arial"/>
              </a:rPr>
              <a:t>sociales</a:t>
            </a:r>
            <a:r>
              <a:rPr lang="en-US" sz="1467" dirty="0">
                <a:solidFill>
                  <a:schemeClr val="tx1"/>
                </a:solidFill>
                <a:latin typeface="Arial"/>
              </a:rPr>
              <a:t>)</a:t>
            </a:r>
            <a:endParaRPr kumimoji="0" lang="en-US" sz="1467" b="0" i="0" u="none" strike="noStrike" kern="1200" cap="none" spc="0" normalizeH="0" baseline="0" noProof="0" dirty="0">
              <a:ln>
                <a:noFill/>
              </a:ln>
              <a:solidFill>
                <a:schemeClr val="tx1"/>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018F534E-6891-6541-51BD-F78845F156AA}"/>
              </a:ext>
            </a:extLst>
          </p:cNvPr>
          <p:cNvSpPr/>
          <p:nvPr/>
        </p:nvSpPr>
        <p:spPr>
          <a:xfrm>
            <a:off x="4205537" y="4987639"/>
            <a:ext cx="3184027" cy="1045631"/>
          </a:xfrm>
          <a:prstGeom prst="rect">
            <a:avLst/>
          </a:prstGeom>
          <a:solidFill>
            <a:srgbClr val="ECEDED"/>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000000"/>
                </a:solidFill>
                <a:effectLst/>
                <a:uLnTx/>
                <a:uFillTx/>
                <a:latin typeface="Arial"/>
                <a:ea typeface="+mn-ea"/>
                <a:cs typeface="+mn-cs"/>
              </a:rPr>
              <a:t>Investigación</a:t>
            </a:r>
            <a:endParaRPr kumimoji="0" lang="en-US" sz="1467"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87246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514878"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Arial" panose="020B0604020202020204" pitchFamily="34" charset="0"/>
                <a:ea typeface="Mermaid" pitchFamily="2" charset="77"/>
                <a:cs typeface="Arial" panose="020B0604020202020204" pitchFamily="34" charset="0"/>
              </a:rPr>
              <a:t>Anexo I de </a:t>
            </a:r>
            <a:r>
              <a:rPr lang="en-US" sz="2800">
                <a:solidFill>
                  <a:prstClr val="white"/>
                </a:solidFill>
                <a:latin typeface="Arial" panose="020B0604020202020204" pitchFamily="34" charset="0"/>
                <a:ea typeface="Mermaid" pitchFamily="2" charset="77"/>
                <a:cs typeface="Arial" panose="020B0604020202020204" pitchFamily="34" charset="0"/>
              </a:rPr>
              <a:t>la NIS </a:t>
            </a:r>
            <a:r>
              <a:rPr lang="en-US" sz="2800" dirty="0">
                <a:solidFill>
                  <a:prstClr val="white"/>
                </a:solidFill>
                <a:latin typeface="Arial" panose="020B0604020202020204" pitchFamily="34" charset="0"/>
                <a:ea typeface="Mermaid" pitchFamily="2" charset="77"/>
                <a:cs typeface="Arial" panose="020B0604020202020204" pitchFamily="34" charset="0"/>
              </a:rPr>
              <a:t>2 (</a:t>
            </a:r>
            <a:r>
              <a:rPr lang="en-US" sz="2800" dirty="0" err="1">
                <a:solidFill>
                  <a:prstClr val="white"/>
                </a:solidFill>
                <a:latin typeface="Arial" panose="020B0604020202020204" pitchFamily="34" charset="0"/>
                <a:ea typeface="Mermaid" pitchFamily="2" charset="77"/>
                <a:cs typeface="Arial" panose="020B0604020202020204" pitchFamily="34" charset="0"/>
              </a:rPr>
              <a:t>sectores</a:t>
            </a:r>
            <a:r>
              <a:rPr lang="en-US" sz="2800" dirty="0">
                <a:solidFill>
                  <a:prstClr val="white"/>
                </a:solidFill>
                <a:latin typeface="Arial" panose="020B0604020202020204" pitchFamily="34" charset="0"/>
                <a:ea typeface="Mermaid" pitchFamily="2" charset="77"/>
                <a:cs typeface="Arial" panose="020B0604020202020204" pitchFamily="34" charset="0"/>
              </a:rPr>
              <a:t> de </a:t>
            </a:r>
            <a:r>
              <a:rPr lang="en-US" sz="2800" dirty="0" err="1">
                <a:solidFill>
                  <a:prstClr val="white"/>
                </a:solidFill>
                <a:latin typeface="Arial" panose="020B0604020202020204" pitchFamily="34" charset="0"/>
                <a:ea typeface="Mermaid" pitchFamily="2" charset="77"/>
                <a:cs typeface="Arial" panose="020B0604020202020204" pitchFamily="34" charset="0"/>
              </a:rPr>
              <a:t>alta</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criticidad</a:t>
            </a:r>
            <a:r>
              <a:rPr lang="en-US" sz="2800" dirty="0">
                <a:solidFill>
                  <a:prstClr val="white"/>
                </a:solidFill>
                <a:latin typeface="Arial" panose="020B0604020202020204" pitchFamily="34" charset="0"/>
                <a:ea typeface="Mermaid" pitchFamily="2" charset="77"/>
                <a:cs typeface="Arial" panose="020B0604020202020204" pitchFamily="34" charset="0"/>
              </a:rPr>
              <a:t>)</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C2B40FD0-F24C-5D93-3D38-7875FE158F2C}"/>
              </a:ext>
            </a:extLst>
          </p:cNvPr>
          <p:cNvPicPr>
            <a:picLocks noChangeAspect="1"/>
          </p:cNvPicPr>
          <p:nvPr/>
        </p:nvPicPr>
        <p:blipFill>
          <a:blip r:embed="rId3"/>
          <a:stretch>
            <a:fillRect/>
          </a:stretch>
        </p:blipFill>
        <p:spPr>
          <a:xfrm>
            <a:off x="1024836" y="1971285"/>
            <a:ext cx="6043313" cy="3664405"/>
          </a:xfrm>
          <a:prstGeom prst="rect">
            <a:avLst/>
          </a:prstGeom>
        </p:spPr>
      </p:pic>
      <p:sp>
        <p:nvSpPr>
          <p:cNvPr id="4" name="Rectangle 3">
            <a:extLst>
              <a:ext uri="{FF2B5EF4-FFF2-40B4-BE49-F238E27FC236}">
                <a16:creationId xmlns:a16="http://schemas.microsoft.com/office/drawing/2014/main" id="{33B63E57-DC6F-FB84-65B6-EB158432F6C7}"/>
              </a:ext>
            </a:extLst>
          </p:cNvPr>
          <p:cNvSpPr/>
          <p:nvPr/>
        </p:nvSpPr>
        <p:spPr>
          <a:xfrm>
            <a:off x="7498624" y="1850834"/>
            <a:ext cx="3319941" cy="1076183"/>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s-AR" sz="1100" baseline="0" dirty="0">
                <a:solidFill>
                  <a:schemeClr val="tx1"/>
                </a:solidFill>
                <a:latin typeface="Arial" panose="020B0604020202020204" pitchFamily="34" charset="0"/>
                <a:cs typeface="Arial" panose="020B0604020202020204" pitchFamily="34" charset="0"/>
              </a:rPr>
              <a:t>Reglamento (UE) 2022/2371 del Parlamento Europeo y del Consejo, de 23 de noviembre de 2022, sobre las </a:t>
            </a:r>
            <a:r>
              <a:rPr lang="es-AR" sz="1100" baseline="0" dirty="0">
                <a:solidFill>
                  <a:srgbClr val="11A29A"/>
                </a:solidFill>
                <a:latin typeface="Arial" panose="020B0604020202020204" pitchFamily="34" charset="0"/>
                <a:cs typeface="Arial" panose="020B0604020202020204" pitchFamily="34" charset="0"/>
              </a:rPr>
              <a:t>amenazas transfronterizas graves </a:t>
            </a:r>
            <a:r>
              <a:rPr lang="es-AR" sz="1100" baseline="0" dirty="0">
                <a:solidFill>
                  <a:schemeClr val="tx1"/>
                </a:solidFill>
                <a:latin typeface="Arial" panose="020B0604020202020204" pitchFamily="34" charset="0"/>
                <a:cs typeface="Arial" panose="020B0604020202020204" pitchFamily="34" charset="0"/>
              </a:rPr>
              <a:t>para la salud y por el que se deroga la Decisión n.o 1082/2013/UE (DO L 314 de 6.12.2022, p. 26).</a:t>
            </a:r>
            <a:endParaRPr lang="es-ES" sz="1100" baseline="0" dirty="0">
              <a:solidFill>
                <a:schemeClr val="tx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53ADDDA-6FE1-93B0-CC45-63E2D2C57BFD}"/>
              </a:ext>
            </a:extLst>
          </p:cNvPr>
          <p:cNvSpPr/>
          <p:nvPr/>
        </p:nvSpPr>
        <p:spPr>
          <a:xfrm>
            <a:off x="7522318" y="3054347"/>
            <a:ext cx="3296247" cy="1076183"/>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s-AR" sz="1100" baseline="0" dirty="0">
                <a:solidFill>
                  <a:schemeClr val="tx1"/>
                </a:solidFill>
                <a:latin typeface="Arial" panose="020B0604020202020204" pitchFamily="34" charset="0"/>
                <a:cs typeface="Arial" panose="020B0604020202020204" pitchFamily="34" charset="0"/>
              </a:rPr>
              <a:t>Directiva 2001/83/CE del Parlamento Europeo y del Consejo, de 6 de noviembre de 2001, por la que se establece un </a:t>
            </a:r>
            <a:r>
              <a:rPr lang="es-AR" sz="1100" baseline="0" dirty="0">
                <a:solidFill>
                  <a:srgbClr val="11A29A"/>
                </a:solidFill>
                <a:latin typeface="Arial" panose="020B0604020202020204" pitchFamily="34" charset="0"/>
                <a:cs typeface="Arial" panose="020B0604020202020204" pitchFamily="34" charset="0"/>
              </a:rPr>
              <a:t>código comunitario sobre medicamentos para uso humano </a:t>
            </a:r>
            <a:r>
              <a:rPr lang="es-AR" sz="1100" baseline="0" dirty="0">
                <a:solidFill>
                  <a:schemeClr val="tx1"/>
                </a:solidFill>
                <a:latin typeface="Arial" panose="020B0604020202020204" pitchFamily="34" charset="0"/>
                <a:cs typeface="Arial" panose="020B0604020202020204" pitchFamily="34" charset="0"/>
              </a:rPr>
              <a:t>(DO L 311 de 28.11.2001, p. 67).</a:t>
            </a:r>
            <a:endParaRPr lang="es-ES" sz="1100" baseline="0" dirty="0">
              <a:solidFill>
                <a:schemeClr val="tx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98897552-307B-385F-54E4-65CB561F18AB}"/>
              </a:ext>
            </a:extLst>
          </p:cNvPr>
          <p:cNvSpPr/>
          <p:nvPr/>
        </p:nvSpPr>
        <p:spPr>
          <a:xfrm>
            <a:off x="7522317" y="4257861"/>
            <a:ext cx="3296247" cy="1377830"/>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s-AR" sz="1100" baseline="0" dirty="0">
                <a:solidFill>
                  <a:schemeClr val="tx1"/>
                </a:solidFill>
                <a:latin typeface="Arial" panose="020B0604020202020204" pitchFamily="34" charset="0"/>
                <a:cs typeface="Arial" panose="020B0604020202020204" pitchFamily="34" charset="0"/>
              </a:rPr>
              <a:t>Reglamento (UE) 2022/123 del Parlamento Europeo y del Consejo, de 25 de enero de 2022, relativo al papel reforzado de la </a:t>
            </a:r>
            <a:r>
              <a:rPr lang="es-AR" sz="1100" baseline="0" dirty="0">
                <a:solidFill>
                  <a:srgbClr val="11A29A"/>
                </a:solidFill>
                <a:latin typeface="Arial" panose="020B0604020202020204" pitchFamily="34" charset="0"/>
                <a:cs typeface="Arial" panose="020B0604020202020204" pitchFamily="34" charset="0"/>
              </a:rPr>
              <a:t>Agencia Europea de Medicamentos en la preparación y gestión de crisis con respecto a los medicamentos y los productos sanitarios </a:t>
            </a:r>
            <a:r>
              <a:rPr lang="es-AR" sz="1100" baseline="0" dirty="0">
                <a:solidFill>
                  <a:schemeClr val="tx1"/>
                </a:solidFill>
                <a:latin typeface="Arial" panose="020B0604020202020204" pitchFamily="34" charset="0"/>
                <a:cs typeface="Arial" panose="020B0604020202020204" pitchFamily="34" charset="0"/>
              </a:rPr>
              <a:t>(DO L 20 de 31.1.2022, p. 1).</a:t>
            </a:r>
            <a:endParaRPr lang="es-ES" sz="1100" baseline="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327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10575011"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Qué</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indica la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autoridad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INCIBE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sobre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si</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aplica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al sector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salud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2" name="Picture 1">
            <a:extLst>
              <a:ext uri="{FF2B5EF4-FFF2-40B4-BE49-F238E27FC236}">
                <a16:creationId xmlns:a16="http://schemas.microsoft.com/office/drawing/2014/main" id="{048CA5FC-2029-64B3-BF31-78F3974C6FBA}"/>
              </a:ext>
            </a:extLst>
          </p:cNvPr>
          <p:cNvPicPr>
            <a:picLocks noChangeAspect="1"/>
          </p:cNvPicPr>
          <p:nvPr/>
        </p:nvPicPr>
        <p:blipFill>
          <a:blip r:embed="rId3"/>
          <a:stretch>
            <a:fillRect/>
          </a:stretch>
        </p:blipFill>
        <p:spPr>
          <a:xfrm>
            <a:off x="2722053" y="1776175"/>
            <a:ext cx="6096000" cy="3847253"/>
          </a:xfrm>
          <a:prstGeom prst="rect">
            <a:avLst/>
          </a:prstGeom>
        </p:spPr>
      </p:pic>
    </p:spTree>
    <p:extLst>
      <p:ext uri="{BB962C8B-B14F-4D97-AF65-F5344CB8AC3E}">
        <p14:creationId xmlns:p14="http://schemas.microsoft.com/office/powerpoint/2010/main" val="291007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4461158"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Pero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puede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ser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mucho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peor</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Text Placeholder 1">
            <a:extLst>
              <a:ext uri="{FF2B5EF4-FFF2-40B4-BE49-F238E27FC236}">
                <a16:creationId xmlns:a16="http://schemas.microsoft.com/office/drawing/2014/main" id="{F46AAC66-4EA4-DE2E-E6B5-D6CF9CEDCB7C}"/>
              </a:ext>
            </a:extLst>
          </p:cNvPr>
          <p:cNvSpPr txBox="1">
            <a:spLocks/>
          </p:cNvSpPr>
          <p:nvPr/>
        </p:nvSpPr>
        <p:spPr>
          <a:xfrm>
            <a:off x="622633" y="1445547"/>
            <a:ext cx="10946736" cy="48407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s-ES" sz="1600" dirty="0">
                <a:latin typeface="Arial" panose="020B0604020202020204" pitchFamily="34" charset="0"/>
                <a:cs typeface="Arial" panose="020B0604020202020204" pitchFamily="34" charset="0"/>
              </a:rPr>
              <a:t>“</a:t>
            </a:r>
            <a:r>
              <a:rPr lang="en-US" sz="1600" i="1" dirty="0">
                <a:latin typeface="Arial" panose="020B0604020202020204" pitchFamily="34" charset="0"/>
                <a:cs typeface="Arial" panose="020B0604020202020204" pitchFamily="34" charset="0"/>
              </a:rPr>
              <a:t>However, </a:t>
            </a:r>
            <a:r>
              <a:rPr lang="en-US" sz="1600" b="1" i="1" u="sng" dirty="0">
                <a:latin typeface="Arial" panose="020B0604020202020204" pitchFamily="34" charset="0"/>
                <a:cs typeface="Arial" panose="020B0604020202020204" pitchFamily="34" charset="0"/>
              </a:rPr>
              <a:t>companies that do not conduct business in any of the critical sectors mentioned above are often still subject to </a:t>
            </a:r>
            <a:r>
              <a:rPr lang="en-US" sz="1600" b="1" i="1" u="sng"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The reason for this is that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also applies to companies that merely provide IT services within their corporate group. For example, </a:t>
            </a:r>
            <a:r>
              <a:rPr lang="en-US" sz="1600" b="1" i="1" u="sng" dirty="0">
                <a:latin typeface="Arial" panose="020B0604020202020204" pitchFamily="34" charset="0"/>
                <a:cs typeface="Arial" panose="020B0604020202020204" pitchFamily="34" charset="0"/>
              </a:rPr>
              <a:t>if the parent company of a group of companies provides IT services to its subsidiaries</a:t>
            </a:r>
            <a:r>
              <a:rPr lang="en-US" sz="1600" i="1" dirty="0">
                <a:latin typeface="Arial" panose="020B0604020202020204" pitchFamily="34" charset="0"/>
                <a:cs typeface="Arial" panose="020B0604020202020204" pitchFamily="34" charset="0"/>
              </a:rPr>
              <a:t>, as is the case in many corporate groups, the parent company is subject to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a:t>
            </a:r>
          </a:p>
          <a:p>
            <a:pPr marL="0" indent="0" fontAlgn="base">
              <a:buNone/>
            </a:pPr>
            <a:endParaRPr lang="en-US" sz="1600" i="1" dirty="0">
              <a:latin typeface="Arial" panose="020B0604020202020204" pitchFamily="34" charset="0"/>
              <a:cs typeface="Arial" panose="020B0604020202020204" pitchFamily="34" charset="0"/>
            </a:endParaRPr>
          </a:p>
          <a:p>
            <a:pPr fontAlgn="base"/>
            <a:r>
              <a:rPr lang="en-US" sz="1600" i="1" dirty="0">
                <a:latin typeface="Arial" panose="020B0604020202020204" pitchFamily="34" charset="0"/>
                <a:cs typeface="Arial" panose="020B0604020202020204" pitchFamily="34" charset="0"/>
              </a:rPr>
              <a:t>Such services provided within the group may consist of the </a:t>
            </a:r>
            <a:r>
              <a:rPr lang="en-US" sz="1600" b="1" i="1" u="sng" dirty="0">
                <a:latin typeface="Arial" panose="020B0604020202020204" pitchFamily="34" charset="0"/>
                <a:cs typeface="Arial" panose="020B0604020202020204" pitchFamily="34" charset="0"/>
              </a:rPr>
              <a:t>operation of IT infrastructure </a:t>
            </a:r>
            <a:r>
              <a:rPr lang="en-US" sz="1600" i="1" dirty="0">
                <a:latin typeface="Arial" panose="020B0604020202020204" pitchFamily="34" charset="0"/>
                <a:cs typeface="Arial" panose="020B0604020202020204" pitchFamily="34" charset="0"/>
              </a:rPr>
              <a:t>(servers, cloud environment, etc.) or </a:t>
            </a:r>
            <a:r>
              <a:rPr lang="en-US" sz="1600" b="1" i="1" u="sng" dirty="0">
                <a:latin typeface="Arial" panose="020B0604020202020204" pitchFamily="34" charset="0"/>
                <a:cs typeface="Arial" panose="020B0604020202020204" pitchFamily="34" charset="0"/>
              </a:rPr>
              <a:t>the simple provision of IT support services</a:t>
            </a:r>
            <a:r>
              <a:rPr lang="en-US" sz="1600" i="1" dirty="0">
                <a:latin typeface="Arial" panose="020B0604020202020204" pitchFamily="34" charset="0"/>
                <a:cs typeface="Arial" panose="020B0604020202020204" pitchFamily="34" charset="0"/>
              </a:rPr>
              <a:t>. In particular,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also covers the provision of “managed services”, which it defines very broadly as “installation, management, operation or maintenance of ICT products, networks, infrastructure, applications or any other network and information systems, via assistance or active administration carried out either on customers’ premises or remotely”.</a:t>
            </a:r>
          </a:p>
          <a:p>
            <a:pPr marL="0" indent="0" fontAlgn="base">
              <a:buNone/>
            </a:pPr>
            <a:endParaRPr lang="en-US" sz="1600" i="1" dirty="0">
              <a:latin typeface="Arial" panose="020B0604020202020204" pitchFamily="34" charset="0"/>
              <a:cs typeface="Arial" panose="020B0604020202020204" pitchFamily="34" charset="0"/>
            </a:endParaRPr>
          </a:p>
          <a:p>
            <a:pPr fontAlgn="base"/>
            <a:r>
              <a:rPr lang="en-US" sz="1600" i="1" dirty="0">
                <a:latin typeface="Arial" panose="020B0604020202020204" pitchFamily="34" charset="0"/>
                <a:cs typeface="Arial" panose="020B0604020202020204" pitchFamily="34" charset="0"/>
              </a:rPr>
              <a:t>Therefore, even if the parent company of a corporate group only provides IT support services (e.g., operating an IT help desk) to other group companies to a very limited extent, the parent company is subject to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According to the clear wording of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a:t>
            </a:r>
            <a:r>
              <a:rPr lang="en-US" sz="1600" b="1" i="1" u="sng" dirty="0">
                <a:latin typeface="Arial" panose="020B0604020202020204" pitchFamily="34" charset="0"/>
                <a:cs typeface="Arial" panose="020B0604020202020204" pitchFamily="34" charset="0"/>
              </a:rPr>
              <a:t>this applies not only to the organizational unit of the parent company that provides the IT services, but to the entire parent company</a:t>
            </a:r>
            <a:r>
              <a:rPr lang="en-US" sz="1600" i="1" dirty="0">
                <a:latin typeface="Arial" panose="020B0604020202020204" pitchFamily="34" charset="0"/>
                <a:cs typeface="Arial" panose="020B0604020202020204" pitchFamily="34" charset="0"/>
              </a:rPr>
              <a:t>. This unsatisfactory result stems from the fact that </a:t>
            </a:r>
            <a:r>
              <a:rPr lang="en-US" sz="1600" i="1" dirty="0" err="1">
                <a:latin typeface="Arial" panose="020B0604020202020204" pitchFamily="34" charset="0"/>
                <a:cs typeface="Arial" panose="020B0604020202020204" pitchFamily="34" charset="0"/>
              </a:rPr>
              <a:t>NIS2</a:t>
            </a:r>
            <a:r>
              <a:rPr lang="en-US" sz="1600" i="1" dirty="0">
                <a:latin typeface="Arial" panose="020B0604020202020204" pitchFamily="34" charset="0"/>
                <a:cs typeface="Arial" panose="020B0604020202020204" pitchFamily="34" charset="0"/>
              </a:rPr>
              <a:t> does not take into account the practical realities of intra-group IT services (e.g., the fact that providing intra-group services is often not a main business function of the parent company and only presents a small portion of its overall economic activity).</a:t>
            </a:r>
            <a:r>
              <a:rPr lang="en-US" sz="1600" dirty="0">
                <a:latin typeface="Arial" panose="020B0604020202020204" pitchFamily="34" charset="0"/>
                <a:cs typeface="Arial" panose="020B0604020202020204" pitchFamily="34" charset="0"/>
              </a:rPr>
              <a:t>”</a:t>
            </a:r>
          </a:p>
          <a:p>
            <a:endParaRPr lang="es-ES" dirty="0"/>
          </a:p>
        </p:txBody>
      </p:sp>
    </p:spTree>
    <p:extLst>
      <p:ext uri="{BB962C8B-B14F-4D97-AF65-F5344CB8AC3E}">
        <p14:creationId xmlns:p14="http://schemas.microsoft.com/office/powerpoint/2010/main" val="2686222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096494"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Órganos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dirección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ante la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Directiva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NIS 2</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aphicFrame>
        <p:nvGraphicFramePr>
          <p:cNvPr id="2" name="Diagram 1">
            <a:extLst>
              <a:ext uri="{FF2B5EF4-FFF2-40B4-BE49-F238E27FC236}">
                <a16:creationId xmlns:a16="http://schemas.microsoft.com/office/drawing/2014/main" id="{B70C7BDE-800B-FB38-F899-4E8D78615D64}"/>
              </a:ext>
            </a:extLst>
          </p:cNvPr>
          <p:cNvGraphicFramePr/>
          <p:nvPr>
            <p:extLst>
              <p:ext uri="{D42A27DB-BD31-4B8C-83A1-F6EECF244321}">
                <p14:modId xmlns:p14="http://schemas.microsoft.com/office/powerpoint/2010/main" val="1517152694"/>
              </p:ext>
            </p:extLst>
          </p:nvPr>
        </p:nvGraphicFramePr>
        <p:xfrm>
          <a:off x="1493078" y="1236870"/>
          <a:ext cx="9205844" cy="6067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072960F-0246-1EE4-3ED2-95E2E339D585}"/>
              </a:ext>
            </a:extLst>
          </p:cNvPr>
          <p:cNvSpPr txBox="1"/>
          <p:nvPr/>
        </p:nvSpPr>
        <p:spPr>
          <a:xfrm>
            <a:off x="9042400" y="1397000"/>
            <a:ext cx="2540000" cy="666977"/>
          </a:xfrm>
          <a:prstGeom prst="rect">
            <a:avLst/>
          </a:prstGeom>
          <a:noFill/>
        </p:spPr>
        <p:txBody>
          <a:bodyPr wrap="square" rtlCol="0">
            <a:spAutoFit/>
          </a:bodyPr>
          <a:lstStyle/>
          <a:p>
            <a:r>
              <a:rPr lang="es-ES" sz="1867" b="1" dirty="0"/>
              <a:t>Respuesta</a:t>
            </a:r>
            <a:r>
              <a:rPr lang="es-ES" sz="1867" dirty="0"/>
              <a:t>: ¿Mapa societario?</a:t>
            </a:r>
          </a:p>
        </p:txBody>
      </p:sp>
    </p:spTree>
    <p:extLst>
      <p:ext uri="{BB962C8B-B14F-4D97-AF65-F5344CB8AC3E}">
        <p14:creationId xmlns:p14="http://schemas.microsoft.com/office/powerpoint/2010/main" val="949044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362593"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Responsabilidad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individual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los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directivos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TextBox 1">
            <a:extLst>
              <a:ext uri="{FF2B5EF4-FFF2-40B4-BE49-F238E27FC236}">
                <a16:creationId xmlns:a16="http://schemas.microsoft.com/office/drawing/2014/main" id="{0760C49D-9684-FFC2-F152-DD785FC0AF61}"/>
              </a:ext>
            </a:extLst>
          </p:cNvPr>
          <p:cNvSpPr txBox="1"/>
          <p:nvPr/>
        </p:nvSpPr>
        <p:spPr>
          <a:xfrm>
            <a:off x="838200" y="1423938"/>
            <a:ext cx="8132339" cy="1600438"/>
          </a:xfrm>
          <a:prstGeom prst="rect">
            <a:avLst/>
          </a:prstGeom>
          <a:noFill/>
        </p:spPr>
        <p:txBody>
          <a:bodyPr wrap="square" rtlCol="0">
            <a:spAutoFit/>
          </a:bodyPr>
          <a:lstStyle/>
          <a:p>
            <a:pPr marL="285750" indent="-285750">
              <a:buFont typeface="Wingdings" panose="05000000000000000000" pitchFamily="2" charset="2"/>
              <a:buChar char="§"/>
            </a:pPr>
            <a:r>
              <a:rPr lang="es-ES" sz="1400" b="1" u="sng" dirty="0">
                <a:latin typeface="Arial" panose="020B0604020202020204" pitchFamily="34" charset="0"/>
                <a:cs typeface="Arial" panose="020B0604020202020204" pitchFamily="34" charset="0"/>
              </a:rPr>
              <a:t>Aspecto a determinar en la transposición estatal de la norma.</a:t>
            </a:r>
          </a:p>
          <a:p>
            <a:pPr marL="285750" indent="-285750">
              <a:buFont typeface="Wingdings" panose="05000000000000000000" pitchFamily="2" charset="2"/>
              <a:buChar char="§"/>
            </a:pPr>
            <a:endParaRPr lang="es-ES" sz="1400" b="1"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
            </a:pPr>
            <a:r>
              <a:rPr lang="es-ES" sz="1400" b="1" dirty="0">
                <a:latin typeface="Arial" panose="020B0604020202020204" pitchFamily="34" charset="0"/>
                <a:cs typeface="Arial" panose="020B0604020202020204" pitchFamily="34" charset="0"/>
              </a:rPr>
              <a:t>Contenido mínimo (art. 32. 5 b) de la Directiva: “</a:t>
            </a:r>
            <a:r>
              <a:rPr lang="es-ES" sz="1400" i="1" dirty="0">
                <a:latin typeface="Arial" panose="020B0604020202020204" pitchFamily="34" charset="0"/>
                <a:cs typeface="Arial" panose="020B0604020202020204" pitchFamily="34" charset="0"/>
              </a:rPr>
              <a:t>solicitar que los organismos o los órganos jurisdiccionales competentes de acuerdo con el Derecho nacional </a:t>
            </a:r>
            <a:r>
              <a:rPr lang="es-ES" sz="1400" b="1" i="1" u="sng" dirty="0">
                <a:latin typeface="Arial" panose="020B0604020202020204" pitchFamily="34" charset="0"/>
                <a:cs typeface="Arial" panose="020B0604020202020204" pitchFamily="34" charset="0"/>
              </a:rPr>
              <a:t>prohíban temporalmente </a:t>
            </a:r>
            <a:r>
              <a:rPr lang="es-ES" sz="1400" i="1" dirty="0">
                <a:latin typeface="Arial" panose="020B0604020202020204" pitchFamily="34" charset="0"/>
                <a:cs typeface="Arial" panose="020B0604020202020204" pitchFamily="34" charset="0"/>
              </a:rPr>
              <a:t>a cualquier persona que ejerza responsabilidades de dirección </a:t>
            </a:r>
            <a:r>
              <a:rPr lang="es-ES" sz="1400" i="1" u="sng" dirty="0">
                <a:latin typeface="Arial" panose="020B0604020202020204" pitchFamily="34" charset="0"/>
                <a:cs typeface="Arial" panose="020B0604020202020204" pitchFamily="34" charset="0"/>
              </a:rPr>
              <a:t>a nivel de director general o representante legal </a:t>
            </a:r>
            <a:r>
              <a:rPr lang="es-ES" sz="1400" i="1" dirty="0">
                <a:latin typeface="Arial" panose="020B0604020202020204" pitchFamily="34" charset="0"/>
                <a:cs typeface="Arial" panose="020B0604020202020204" pitchFamily="34" charset="0"/>
              </a:rPr>
              <a:t>en dicha entidad esencial </a:t>
            </a:r>
            <a:r>
              <a:rPr lang="es-ES" sz="1400" b="1" i="1" u="sng" dirty="0">
                <a:latin typeface="Arial" panose="020B0604020202020204" pitchFamily="34" charset="0"/>
                <a:cs typeface="Arial" panose="020B0604020202020204" pitchFamily="34" charset="0"/>
              </a:rPr>
              <a:t>ejercer funciones de dirección en dicha entidad</a:t>
            </a:r>
            <a:r>
              <a:rPr lang="es-ES" sz="1400" b="1"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28AECC2C-FF67-5B65-CBD6-C78641786D44}"/>
              </a:ext>
            </a:extLst>
          </p:cNvPr>
          <p:cNvSpPr txBox="1"/>
          <p:nvPr/>
        </p:nvSpPr>
        <p:spPr>
          <a:xfrm>
            <a:off x="838200" y="2971850"/>
            <a:ext cx="3023211" cy="1077218"/>
          </a:xfrm>
          <a:prstGeom prst="rect">
            <a:avLst/>
          </a:prstGeom>
          <a:noFill/>
        </p:spPr>
        <p:txBody>
          <a:bodyPr wrap="square" rtlCol="0">
            <a:spAutoFit/>
          </a:bodyPr>
          <a:lstStyle/>
          <a:p>
            <a:pPr marL="342900" indent="-342900">
              <a:buFont typeface="+mj-lt"/>
              <a:buAutoNum type="arabicPeriod"/>
            </a:pPr>
            <a:endParaRPr lang="es-ES" dirty="0">
              <a:solidFill>
                <a:schemeClr val="bg2"/>
              </a:solidFill>
            </a:endParaRPr>
          </a:p>
          <a:p>
            <a:pPr marL="285750" indent="-285750">
              <a:buFont typeface="Wingdings" panose="05000000000000000000" pitchFamily="2" charset="2"/>
              <a:buChar char="§"/>
            </a:pPr>
            <a:r>
              <a:rPr lang="es-ES" sz="1400" dirty="0">
                <a:latin typeface="Arial" panose="020B0604020202020204" pitchFamily="34" charset="0"/>
                <a:cs typeface="Arial" panose="020B0604020202020204" pitchFamily="34" charset="0"/>
              </a:rPr>
              <a:t>Sin embargo, en otras jurisdicciones:</a:t>
            </a:r>
          </a:p>
          <a:p>
            <a:pPr marL="342900" indent="-342900">
              <a:buFont typeface="+mj-lt"/>
              <a:buAutoNum type="arabicPeriod"/>
            </a:pPr>
            <a:endParaRPr lang="es-ES" dirty="0"/>
          </a:p>
        </p:txBody>
      </p:sp>
      <p:pic>
        <p:nvPicPr>
          <p:cNvPr id="5" name="Picture 4">
            <a:extLst>
              <a:ext uri="{FF2B5EF4-FFF2-40B4-BE49-F238E27FC236}">
                <a16:creationId xmlns:a16="http://schemas.microsoft.com/office/drawing/2014/main" id="{517B8AED-25ED-97B4-9F8F-34F112276867}"/>
              </a:ext>
            </a:extLst>
          </p:cNvPr>
          <p:cNvPicPr>
            <a:picLocks noChangeAspect="1"/>
          </p:cNvPicPr>
          <p:nvPr/>
        </p:nvPicPr>
        <p:blipFill>
          <a:blip r:embed="rId3"/>
          <a:stretch>
            <a:fillRect/>
          </a:stretch>
        </p:blipFill>
        <p:spPr>
          <a:xfrm>
            <a:off x="3502341" y="3160557"/>
            <a:ext cx="4061946" cy="3575523"/>
          </a:xfrm>
          <a:prstGeom prst="rect">
            <a:avLst/>
          </a:prstGeom>
        </p:spPr>
      </p:pic>
    </p:spTree>
    <p:extLst>
      <p:ext uri="{BB962C8B-B14F-4D97-AF65-F5344CB8AC3E}">
        <p14:creationId xmlns:p14="http://schemas.microsoft.com/office/powerpoint/2010/main" val="2614837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19352"/>
            <a:ext cx="9805569"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Delegación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trabajo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(no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responsabilidades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según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cada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entidad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por</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ejemplo</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aphicFrame>
        <p:nvGraphicFramePr>
          <p:cNvPr id="3" name="Table 2">
            <a:extLst>
              <a:ext uri="{FF2B5EF4-FFF2-40B4-BE49-F238E27FC236}">
                <a16:creationId xmlns:a16="http://schemas.microsoft.com/office/drawing/2014/main" id="{AF150522-CEB6-A87F-7D10-72CCCE69FEAB}"/>
              </a:ext>
            </a:extLst>
          </p:cNvPr>
          <p:cNvGraphicFramePr>
            <a:graphicFrameLocks noGrp="1"/>
          </p:cNvGraphicFramePr>
          <p:nvPr>
            <p:extLst>
              <p:ext uri="{D42A27DB-BD31-4B8C-83A1-F6EECF244321}">
                <p14:modId xmlns:p14="http://schemas.microsoft.com/office/powerpoint/2010/main" val="2024706965"/>
              </p:ext>
            </p:extLst>
          </p:nvPr>
        </p:nvGraphicFramePr>
        <p:xfrm>
          <a:off x="1131810" y="1178805"/>
          <a:ext cx="9896074" cy="5336129"/>
        </p:xfrm>
        <a:graphic>
          <a:graphicData uri="http://schemas.openxmlformats.org/drawingml/2006/table">
            <a:tbl>
              <a:tblPr firstRow="1" bandRow="1">
                <a:tableStyleId>{BC89EF96-8CEA-46FF-86C4-4CE0E7609802}</a:tableStyleId>
              </a:tblPr>
              <a:tblGrid>
                <a:gridCol w="2815048">
                  <a:extLst>
                    <a:ext uri="{9D8B030D-6E8A-4147-A177-3AD203B41FA5}">
                      <a16:colId xmlns:a16="http://schemas.microsoft.com/office/drawing/2014/main" val="1274616611"/>
                    </a:ext>
                  </a:extLst>
                </a:gridCol>
                <a:gridCol w="2784046">
                  <a:extLst>
                    <a:ext uri="{9D8B030D-6E8A-4147-A177-3AD203B41FA5}">
                      <a16:colId xmlns:a16="http://schemas.microsoft.com/office/drawing/2014/main" val="570264559"/>
                    </a:ext>
                  </a:extLst>
                </a:gridCol>
                <a:gridCol w="4296980">
                  <a:extLst>
                    <a:ext uri="{9D8B030D-6E8A-4147-A177-3AD203B41FA5}">
                      <a16:colId xmlns:a16="http://schemas.microsoft.com/office/drawing/2014/main" val="769242194"/>
                    </a:ext>
                  </a:extLst>
                </a:gridCol>
              </a:tblGrid>
              <a:tr h="348527">
                <a:tc>
                  <a:txBody>
                    <a:bodyPr/>
                    <a:lstStyle/>
                    <a:p>
                      <a:r>
                        <a:rPr lang="es-ES" sz="1600" dirty="0">
                          <a:latin typeface="Arial" panose="020B0604020202020204" pitchFamily="34" charset="0"/>
                          <a:cs typeface="Arial" panose="020B0604020202020204" pitchFamily="34" charset="0"/>
                        </a:rPr>
                        <a:t>Función/ámbito</a:t>
                      </a:r>
                    </a:p>
                  </a:txBody>
                  <a:tcPr/>
                </a:tc>
                <a:tc>
                  <a:txBody>
                    <a:bodyPr/>
                    <a:lstStyle/>
                    <a:p>
                      <a:r>
                        <a:rPr lang="es-ES" sz="1600" dirty="0">
                          <a:latin typeface="Arial" panose="020B0604020202020204" pitchFamily="34" charset="0"/>
                          <a:cs typeface="Arial" panose="020B0604020202020204" pitchFamily="34" charset="0"/>
                        </a:rPr>
                        <a:t>Departamento</a:t>
                      </a:r>
                    </a:p>
                  </a:txBody>
                  <a:tcPr/>
                </a:tc>
                <a:tc>
                  <a:txBody>
                    <a:bodyPr/>
                    <a:lstStyle/>
                    <a:p>
                      <a:r>
                        <a:rPr lang="es-ES" sz="1600" dirty="0">
                          <a:latin typeface="Arial" panose="020B0604020202020204" pitchFamily="34" charset="0"/>
                          <a:cs typeface="Arial" panose="020B0604020202020204" pitchFamily="34" charset="0"/>
                        </a:rPr>
                        <a:t>Comentarios </a:t>
                      </a:r>
                    </a:p>
                  </a:txBody>
                  <a:tcPr/>
                </a:tc>
                <a:extLst>
                  <a:ext uri="{0D108BD9-81ED-4DB2-BD59-A6C34878D82A}">
                    <a16:rowId xmlns:a16="http://schemas.microsoft.com/office/drawing/2014/main" val="3253386904"/>
                  </a:ext>
                </a:extLst>
              </a:tr>
              <a:tr h="348527">
                <a:tc rowSpan="2">
                  <a:txBody>
                    <a:bodyPr/>
                    <a:lstStyle/>
                    <a:p>
                      <a:endParaRPr lang="es-ES" sz="1400"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Definición de tareas a realizar</a:t>
                      </a:r>
                    </a:p>
                  </a:txBody>
                  <a:tcPr/>
                </a:tc>
                <a:tc>
                  <a:txBody>
                    <a:bodyPr/>
                    <a:lstStyle/>
                    <a:p>
                      <a:r>
                        <a:rPr lang="es-ES" sz="1600" dirty="0"/>
                        <a:t>IT</a:t>
                      </a:r>
                    </a:p>
                  </a:txBody>
                  <a:tcPr/>
                </a:tc>
                <a:tc rowSpan="2">
                  <a:txBody>
                    <a:bodyPr/>
                    <a:lstStyle/>
                    <a:p>
                      <a:r>
                        <a:rPr lang="es-ES" sz="1400" dirty="0">
                          <a:latin typeface="Arial" panose="020B0604020202020204" pitchFamily="34" charset="0"/>
                          <a:cs typeface="Arial" panose="020B0604020202020204" pitchFamily="34" charset="0"/>
                        </a:rPr>
                        <a:t>Valoración paralela o complementaria. Colaboración también con otros departamentos</a:t>
                      </a:r>
                    </a:p>
                  </a:txBody>
                  <a:tcPr/>
                </a:tc>
                <a:extLst>
                  <a:ext uri="{0D108BD9-81ED-4DB2-BD59-A6C34878D82A}">
                    <a16:rowId xmlns:a16="http://schemas.microsoft.com/office/drawing/2014/main" val="3698689742"/>
                  </a:ext>
                </a:extLst>
              </a:tr>
              <a:tr h="537777">
                <a:tc vMerge="1">
                  <a:txBody>
                    <a:bodyPr/>
                    <a:lstStyle/>
                    <a:p>
                      <a:endParaRPr lang="es-ES" dirty="0"/>
                    </a:p>
                  </a:txBody>
                  <a:tcPr/>
                </a:tc>
                <a:tc>
                  <a:txBody>
                    <a:bodyPr/>
                    <a:lstStyle/>
                    <a:p>
                      <a:r>
                        <a:rPr lang="es-ES" sz="1400" dirty="0">
                          <a:latin typeface="Arial" panose="020B0604020202020204" pitchFamily="34" charset="0"/>
                          <a:cs typeface="Arial" panose="020B0604020202020204" pitchFamily="34" charset="0"/>
                        </a:rPr>
                        <a:t>Legal</a:t>
                      </a:r>
                    </a:p>
                  </a:txBody>
                  <a:tcPr/>
                </a:tc>
                <a:tc vMerge="1">
                  <a:txBody>
                    <a:bodyPr/>
                    <a:lstStyle/>
                    <a:p>
                      <a:endParaRPr lang="es-ES" dirty="0"/>
                    </a:p>
                  </a:txBody>
                  <a:tcPr/>
                </a:tc>
                <a:extLst>
                  <a:ext uri="{0D108BD9-81ED-4DB2-BD59-A6C34878D82A}">
                    <a16:rowId xmlns:a16="http://schemas.microsoft.com/office/drawing/2014/main" val="1288778425"/>
                  </a:ext>
                </a:extLst>
              </a:tr>
              <a:tr h="609922">
                <a:tc rowSpan="3">
                  <a:txBody>
                    <a:bodyPr/>
                    <a:lstStyle/>
                    <a:p>
                      <a:endParaRPr lang="es-ES" sz="1400" dirty="0">
                        <a:latin typeface="Arial" panose="020B0604020202020204" pitchFamily="34" charset="0"/>
                        <a:cs typeface="Arial" panose="020B0604020202020204" pitchFamily="34" charset="0"/>
                      </a:endParaRPr>
                    </a:p>
                    <a:p>
                      <a:endParaRPr lang="es-ES" sz="1400" dirty="0">
                        <a:latin typeface="Arial" panose="020B0604020202020204" pitchFamily="34" charset="0"/>
                        <a:cs typeface="Arial" panose="020B0604020202020204" pitchFamily="34" charset="0"/>
                      </a:endParaRPr>
                    </a:p>
                    <a:p>
                      <a:endParaRPr lang="es-ES" sz="1400"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Ejecución de tareas (</a:t>
                      </a:r>
                      <a:r>
                        <a:rPr lang="es-ES" sz="1400" dirty="0" err="1">
                          <a:latin typeface="Arial" panose="020B0604020202020204" pitchFamily="34" charset="0"/>
                          <a:cs typeface="Arial" panose="020B0604020202020204" pitchFamily="34" charset="0"/>
                        </a:rPr>
                        <a:t>TOMs</a:t>
                      </a:r>
                      <a:r>
                        <a:rPr lang="es-ES" sz="1400" dirty="0">
                          <a:latin typeface="Arial" panose="020B0604020202020204" pitchFamily="34" charset="0"/>
                          <a:cs typeface="Arial" panose="020B0604020202020204" pitchFamily="34" charset="0"/>
                        </a:rPr>
                        <a:t>)</a:t>
                      </a:r>
                    </a:p>
                  </a:txBody>
                  <a:tcPr/>
                </a:tc>
                <a:tc>
                  <a:txBody>
                    <a:bodyPr/>
                    <a:lstStyle/>
                    <a:p>
                      <a:r>
                        <a:rPr lang="es-ES" sz="1400" dirty="0">
                          <a:latin typeface="Arial" panose="020B0604020202020204" pitchFamily="34" charset="0"/>
                          <a:cs typeface="Arial" panose="020B0604020202020204" pitchFamily="34" charset="0"/>
                        </a:rPr>
                        <a:t>IT</a:t>
                      </a:r>
                    </a:p>
                  </a:txBody>
                  <a:tcPr/>
                </a:tc>
                <a:tc>
                  <a:txBody>
                    <a:bodyPr/>
                    <a:lstStyle/>
                    <a:p>
                      <a:r>
                        <a:rPr lang="es-ES" sz="1400" dirty="0">
                          <a:latin typeface="Arial" panose="020B0604020202020204" pitchFamily="34" charset="0"/>
                          <a:cs typeface="Arial" panose="020B0604020202020204" pitchFamily="34" charset="0"/>
                        </a:rPr>
                        <a:t>Por ejemplo, ejecución de la Política de </a:t>
                      </a:r>
                      <a:r>
                        <a:rPr lang="es-ES" sz="1400" dirty="0" err="1">
                          <a:latin typeface="Arial" panose="020B0604020202020204" pitchFamily="34" charset="0"/>
                          <a:cs typeface="Arial" panose="020B0604020202020204" pitchFamily="34" charset="0"/>
                        </a:rPr>
                        <a:t>BackUp</a:t>
                      </a:r>
                      <a:r>
                        <a:rPr lang="es-ES" sz="140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1759294161"/>
                  </a:ext>
                </a:extLst>
              </a:tr>
              <a:tr h="569410">
                <a:tc vMerge="1">
                  <a:txBody>
                    <a:bodyPr/>
                    <a:lstStyle/>
                    <a:p>
                      <a:endParaRPr lang="es-ES" dirty="0"/>
                    </a:p>
                  </a:txBody>
                  <a:tcPr/>
                </a:tc>
                <a:tc>
                  <a:txBody>
                    <a:bodyPr/>
                    <a:lstStyle/>
                    <a:p>
                      <a:r>
                        <a:rPr lang="es-ES" sz="1400" dirty="0">
                          <a:latin typeface="Arial" panose="020B0604020202020204" pitchFamily="34" charset="0"/>
                          <a:cs typeface="Arial" panose="020B0604020202020204" pitchFamily="34" charset="0"/>
                        </a:rPr>
                        <a:t>Legal</a:t>
                      </a:r>
                    </a:p>
                  </a:txBody>
                  <a:tcPr/>
                </a:tc>
                <a:tc>
                  <a:txBody>
                    <a:bodyPr/>
                    <a:lstStyle/>
                    <a:p>
                      <a:r>
                        <a:rPr lang="es-ES" sz="1400" dirty="0">
                          <a:latin typeface="Arial" panose="020B0604020202020204" pitchFamily="34" charset="0"/>
                          <a:cs typeface="Arial" panose="020B0604020202020204" pitchFamily="34" charset="0"/>
                        </a:rPr>
                        <a:t>Por ejemplo, contratos con proveedores.</a:t>
                      </a:r>
                    </a:p>
                  </a:txBody>
                  <a:tcPr/>
                </a:tc>
                <a:extLst>
                  <a:ext uri="{0D108BD9-81ED-4DB2-BD59-A6C34878D82A}">
                    <a16:rowId xmlns:a16="http://schemas.microsoft.com/office/drawing/2014/main" val="650857806"/>
                  </a:ext>
                </a:extLst>
              </a:tr>
              <a:tr h="569410">
                <a:tc vMerge="1">
                  <a:txBody>
                    <a:bodyPr/>
                    <a:lstStyle/>
                    <a:p>
                      <a:endParaRPr lang="es-ES" dirty="0"/>
                    </a:p>
                  </a:txBody>
                  <a:tcPr/>
                </a:tc>
                <a:tc>
                  <a:txBody>
                    <a:bodyPr/>
                    <a:lstStyle/>
                    <a:p>
                      <a:r>
                        <a:rPr lang="es-ES" sz="1400" dirty="0" err="1">
                          <a:latin typeface="Arial" panose="020B0604020202020204" pitchFamily="34" charset="0"/>
                          <a:cs typeface="Arial" panose="020B0604020202020204" pitchFamily="34" charset="0"/>
                        </a:rPr>
                        <a:t>RRHH</a:t>
                      </a:r>
                      <a:endParaRPr lang="es-ES" sz="1400" dirty="0">
                        <a:latin typeface="Arial" panose="020B0604020202020204" pitchFamily="34" charset="0"/>
                        <a:cs typeface="Arial" panose="020B0604020202020204" pitchFamily="34" charset="0"/>
                      </a:endParaRPr>
                    </a:p>
                  </a:txBody>
                  <a:tcPr/>
                </a:tc>
                <a:tc>
                  <a:txBody>
                    <a:bodyPr/>
                    <a:lstStyle/>
                    <a:p>
                      <a:r>
                        <a:rPr lang="es-ES" sz="1400" dirty="0">
                          <a:latin typeface="Arial" panose="020B0604020202020204" pitchFamily="34" charset="0"/>
                          <a:cs typeface="Arial" panose="020B0604020202020204" pitchFamily="34" charset="0"/>
                        </a:rPr>
                        <a:t>Por ejemplo, formación y disciplina laboral.</a:t>
                      </a:r>
                    </a:p>
                  </a:txBody>
                  <a:tcPr/>
                </a:tc>
                <a:extLst>
                  <a:ext uri="{0D108BD9-81ED-4DB2-BD59-A6C34878D82A}">
                    <a16:rowId xmlns:a16="http://schemas.microsoft.com/office/drawing/2014/main" val="3202639839"/>
                  </a:ext>
                </a:extLst>
              </a:tr>
              <a:tr h="871317">
                <a:tc rowSpan="2">
                  <a:txBody>
                    <a:bodyPr/>
                    <a:lstStyle/>
                    <a:p>
                      <a:endParaRPr lang="es-ES" sz="1400" dirty="0">
                        <a:latin typeface="Arial" panose="020B0604020202020204" pitchFamily="34" charset="0"/>
                        <a:cs typeface="Arial" panose="020B0604020202020204" pitchFamily="34" charset="0"/>
                      </a:endParaRPr>
                    </a:p>
                    <a:p>
                      <a:endParaRPr lang="es-ES" sz="1400"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Supervisión</a:t>
                      </a:r>
                    </a:p>
                  </a:txBody>
                  <a:tcPr/>
                </a:tc>
                <a:tc>
                  <a:txBody>
                    <a:bodyPr/>
                    <a:lstStyle/>
                    <a:p>
                      <a:r>
                        <a:rPr lang="es-ES" sz="1400" dirty="0">
                          <a:latin typeface="Arial" panose="020B0604020202020204" pitchFamily="34" charset="0"/>
                          <a:cs typeface="Arial" panose="020B0604020202020204" pitchFamily="34" charset="0"/>
                        </a:rPr>
                        <a:t>Departamento de </a:t>
                      </a:r>
                      <a:r>
                        <a:rPr lang="es-ES" sz="1400" dirty="0" err="1">
                          <a:latin typeface="Arial" panose="020B0604020202020204" pitchFamily="34" charset="0"/>
                          <a:cs typeface="Arial" panose="020B0604020202020204" pitchFamily="34" charset="0"/>
                        </a:rPr>
                        <a:t>Compliance</a:t>
                      </a:r>
                      <a:r>
                        <a:rPr lang="es-ES" sz="1400" dirty="0">
                          <a:latin typeface="Arial" panose="020B0604020202020204" pitchFamily="34" charset="0"/>
                          <a:cs typeface="Arial" panose="020B0604020202020204" pitchFamily="34" charset="0"/>
                        </a:rPr>
                        <a:t>/Auditoría Interna</a:t>
                      </a:r>
                    </a:p>
                  </a:txBody>
                  <a:tcPr/>
                </a:tc>
                <a:tc>
                  <a:txBody>
                    <a:bodyPr/>
                    <a:lstStyle/>
                    <a:p>
                      <a:r>
                        <a:rPr lang="es-ES" sz="1400" dirty="0">
                          <a:latin typeface="Arial" panose="020B0604020202020204" pitchFamily="34" charset="0"/>
                          <a:cs typeface="Arial" panose="020B0604020202020204" pitchFamily="34" charset="0"/>
                        </a:rPr>
                        <a:t>Verificación de si se cumplen las Políticas/Procedimientos.</a:t>
                      </a:r>
                    </a:p>
                  </a:txBody>
                  <a:tcPr/>
                </a:tc>
                <a:extLst>
                  <a:ext uri="{0D108BD9-81ED-4DB2-BD59-A6C34878D82A}">
                    <a16:rowId xmlns:a16="http://schemas.microsoft.com/office/drawing/2014/main" val="2425624862"/>
                  </a:ext>
                </a:extLst>
              </a:tr>
              <a:tr h="609922">
                <a:tc vMerge="1">
                  <a:txBody>
                    <a:bodyPr/>
                    <a:lstStyle/>
                    <a:p>
                      <a:endParaRPr lang="es-ES" dirty="0"/>
                    </a:p>
                  </a:txBody>
                  <a:tcPr/>
                </a:tc>
                <a:tc>
                  <a:txBody>
                    <a:bodyPr/>
                    <a:lstStyle/>
                    <a:p>
                      <a:r>
                        <a:rPr lang="es-ES" sz="1400" dirty="0">
                          <a:latin typeface="Arial" panose="020B0604020202020204" pitchFamily="34" charset="0"/>
                          <a:cs typeface="Arial" panose="020B0604020202020204" pitchFamily="34" charset="0"/>
                        </a:rPr>
                        <a:t>Seguridad de la Información (CISO)</a:t>
                      </a:r>
                    </a:p>
                  </a:txBody>
                  <a:tcPr/>
                </a:tc>
                <a:tc>
                  <a:txBody>
                    <a:bodyPr/>
                    <a:lstStyle/>
                    <a:p>
                      <a:r>
                        <a:rPr lang="es-ES" sz="1400" dirty="0">
                          <a:latin typeface="Arial" panose="020B0604020202020204" pitchFamily="34" charset="0"/>
                          <a:cs typeface="Arial" panose="020B0604020202020204" pitchFamily="34" charset="0"/>
                        </a:rPr>
                        <a:t>Verificación técnica respecto a </a:t>
                      </a:r>
                      <a:r>
                        <a:rPr lang="es-ES" sz="1400" dirty="0" err="1">
                          <a:latin typeface="Arial" panose="020B0604020202020204" pitchFamily="34" charset="0"/>
                          <a:cs typeface="Arial" panose="020B0604020202020204" pitchFamily="34" charset="0"/>
                        </a:rPr>
                        <a:t>TOMs</a:t>
                      </a:r>
                      <a:r>
                        <a:rPr lang="es-ES" sz="1400" dirty="0">
                          <a:latin typeface="Arial" panose="020B0604020202020204" pitchFamily="34" charset="0"/>
                          <a:cs typeface="Arial" panose="020B0604020202020204" pitchFamily="34" charset="0"/>
                        </a:rPr>
                        <a:t> informáticas.</a:t>
                      </a:r>
                    </a:p>
                  </a:txBody>
                  <a:tcPr/>
                </a:tc>
                <a:extLst>
                  <a:ext uri="{0D108BD9-81ED-4DB2-BD59-A6C34878D82A}">
                    <a16:rowId xmlns:a16="http://schemas.microsoft.com/office/drawing/2014/main" val="2838636870"/>
                  </a:ext>
                </a:extLst>
              </a:tr>
              <a:tr h="871317">
                <a:tc>
                  <a:txBody>
                    <a:bodyPr/>
                    <a:lstStyle/>
                    <a:p>
                      <a:r>
                        <a:rPr lang="es-ES" sz="1400" dirty="0">
                          <a:latin typeface="Arial" panose="020B0604020202020204" pitchFamily="34" charset="0"/>
                          <a:cs typeface="Arial" panose="020B0604020202020204" pitchFamily="34" charset="0"/>
                        </a:rPr>
                        <a:t>Información al Órgano de Dirección</a:t>
                      </a:r>
                    </a:p>
                  </a:txBody>
                  <a:tcPr/>
                </a:tc>
                <a:tc>
                  <a:txBody>
                    <a:bodyPr/>
                    <a:lstStyle/>
                    <a:p>
                      <a:r>
                        <a:rPr lang="es-ES" sz="1400" dirty="0">
                          <a:latin typeface="Arial" panose="020B0604020202020204" pitchFamily="34" charset="0"/>
                          <a:cs typeface="Arial" panose="020B0604020202020204" pitchFamily="34" charset="0"/>
                        </a:rPr>
                        <a:t>Las/los responsables de los departamentos indicados</a:t>
                      </a:r>
                    </a:p>
                  </a:txBody>
                  <a:tcPr/>
                </a:tc>
                <a:tc>
                  <a:txBody>
                    <a:bodyPr/>
                    <a:lstStyle/>
                    <a:p>
                      <a:r>
                        <a:rPr lang="es-ES" sz="1400" dirty="0">
                          <a:latin typeface="Arial" panose="020B0604020202020204" pitchFamily="34" charset="0"/>
                          <a:cs typeface="Arial" panose="020B0604020202020204" pitchFamily="34" charset="0"/>
                        </a:rPr>
                        <a:t>Distintos niveles de profundidad, acumulación en 1 interlocutor, actas, etc.</a:t>
                      </a:r>
                    </a:p>
                  </a:txBody>
                  <a:tcPr/>
                </a:tc>
                <a:extLst>
                  <a:ext uri="{0D108BD9-81ED-4DB2-BD59-A6C34878D82A}">
                    <a16:rowId xmlns:a16="http://schemas.microsoft.com/office/drawing/2014/main" val="2077255762"/>
                  </a:ext>
                </a:extLst>
              </a:tr>
            </a:tbl>
          </a:graphicData>
        </a:graphic>
      </p:graphicFrame>
    </p:spTree>
    <p:extLst>
      <p:ext uri="{BB962C8B-B14F-4D97-AF65-F5344CB8AC3E}">
        <p14:creationId xmlns:p14="http://schemas.microsoft.com/office/powerpoint/2010/main" val="712066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5033429"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Ideas clave de la NIS 2 (II de II)</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pSp>
        <p:nvGrpSpPr>
          <p:cNvPr id="3" name="Group 2">
            <a:extLst>
              <a:ext uri="{FF2B5EF4-FFF2-40B4-BE49-F238E27FC236}">
                <a16:creationId xmlns:a16="http://schemas.microsoft.com/office/drawing/2014/main" id="{FE39102E-7578-259A-0AD7-CE66CCD31E16}"/>
              </a:ext>
            </a:extLst>
          </p:cNvPr>
          <p:cNvGrpSpPr>
            <a:grpSpLocks noChangeAspect="1"/>
          </p:cNvGrpSpPr>
          <p:nvPr/>
        </p:nvGrpSpPr>
        <p:grpSpPr>
          <a:xfrm>
            <a:off x="1471284" y="5258838"/>
            <a:ext cx="487680" cy="579121"/>
            <a:chOff x="4324351" y="310357"/>
            <a:chExt cx="482600" cy="573088"/>
          </a:xfrm>
        </p:grpSpPr>
        <p:sp>
          <p:nvSpPr>
            <p:cNvPr id="5" name="Freeform 77">
              <a:extLst>
                <a:ext uri="{FF2B5EF4-FFF2-40B4-BE49-F238E27FC236}">
                  <a16:creationId xmlns:a16="http://schemas.microsoft.com/office/drawing/2014/main" id="{15B04DA3-D330-E065-D52C-382728A7E019}"/>
                </a:ext>
              </a:extLst>
            </p:cNvPr>
            <p:cNvSpPr>
              <a:spLocks/>
            </p:cNvSpPr>
            <p:nvPr/>
          </p:nvSpPr>
          <p:spPr bwMode="auto">
            <a:xfrm>
              <a:off x="4324351" y="310357"/>
              <a:ext cx="482600" cy="573088"/>
            </a:xfrm>
            <a:custGeom>
              <a:avLst/>
              <a:gdLst>
                <a:gd name="T0" fmla="*/ 150 w 152"/>
                <a:gd name="T1" fmla="*/ 88 h 180"/>
                <a:gd name="T2" fmla="*/ 140 w 152"/>
                <a:gd name="T3" fmla="*/ 72 h 180"/>
                <a:gd name="T4" fmla="*/ 137 w 152"/>
                <a:gd name="T5" fmla="*/ 64 h 180"/>
                <a:gd name="T6" fmla="*/ 135 w 152"/>
                <a:gd name="T7" fmla="*/ 53 h 180"/>
                <a:gd name="T8" fmla="*/ 79 w 152"/>
                <a:gd name="T9" fmla="*/ 5 h 180"/>
                <a:gd name="T10" fmla="*/ 3 w 152"/>
                <a:gd name="T11" fmla="*/ 59 h 180"/>
                <a:gd name="T12" fmla="*/ 5 w 152"/>
                <a:gd name="T13" fmla="*/ 97 h 180"/>
                <a:gd name="T14" fmla="*/ 14 w 152"/>
                <a:gd name="T15" fmla="*/ 116 h 180"/>
                <a:gd name="T16" fmla="*/ 17 w 152"/>
                <a:gd name="T17" fmla="*/ 175 h 180"/>
                <a:gd name="T18" fmla="*/ 17 w 152"/>
                <a:gd name="T19" fmla="*/ 178 h 180"/>
                <a:gd name="T20" fmla="*/ 19 w 152"/>
                <a:gd name="T21" fmla="*/ 180 h 180"/>
                <a:gd name="T22" fmla="*/ 20 w 152"/>
                <a:gd name="T23" fmla="*/ 180 h 180"/>
                <a:gd name="T24" fmla="*/ 24 w 152"/>
                <a:gd name="T25" fmla="*/ 177 h 180"/>
                <a:gd name="T26" fmla="*/ 20 w 152"/>
                <a:gd name="T27" fmla="*/ 113 h 180"/>
                <a:gd name="T28" fmla="*/ 12 w 152"/>
                <a:gd name="T29" fmla="*/ 94 h 180"/>
                <a:gd name="T30" fmla="*/ 10 w 152"/>
                <a:gd name="T31" fmla="*/ 60 h 180"/>
                <a:gd name="T32" fmla="*/ 78 w 152"/>
                <a:gd name="T33" fmla="*/ 12 h 180"/>
                <a:gd name="T34" fmla="*/ 128 w 152"/>
                <a:gd name="T35" fmla="*/ 55 h 180"/>
                <a:gd name="T36" fmla="*/ 130 w 152"/>
                <a:gd name="T37" fmla="*/ 65 h 180"/>
                <a:gd name="T38" fmla="*/ 134 w 152"/>
                <a:gd name="T39" fmla="*/ 76 h 180"/>
                <a:gd name="T40" fmla="*/ 144 w 152"/>
                <a:gd name="T41" fmla="*/ 92 h 180"/>
                <a:gd name="T42" fmla="*/ 145 w 152"/>
                <a:gd name="T43" fmla="*/ 94 h 180"/>
                <a:gd name="T44" fmla="*/ 143 w 152"/>
                <a:gd name="T45" fmla="*/ 96 h 180"/>
                <a:gd name="T46" fmla="*/ 138 w 152"/>
                <a:gd name="T47" fmla="*/ 98 h 180"/>
                <a:gd name="T48" fmla="*/ 133 w 152"/>
                <a:gd name="T49" fmla="*/ 104 h 180"/>
                <a:gd name="T50" fmla="*/ 135 w 152"/>
                <a:gd name="T51" fmla="*/ 111 h 180"/>
                <a:gd name="T52" fmla="*/ 136 w 152"/>
                <a:gd name="T53" fmla="*/ 113 h 180"/>
                <a:gd name="T54" fmla="*/ 136 w 152"/>
                <a:gd name="T55" fmla="*/ 113 h 180"/>
                <a:gd name="T56" fmla="*/ 136 w 152"/>
                <a:gd name="T57" fmla="*/ 113 h 180"/>
                <a:gd name="T58" fmla="*/ 133 w 152"/>
                <a:gd name="T59" fmla="*/ 115 h 180"/>
                <a:gd name="T60" fmla="*/ 131 w 152"/>
                <a:gd name="T61" fmla="*/ 118 h 180"/>
                <a:gd name="T62" fmla="*/ 133 w 152"/>
                <a:gd name="T63" fmla="*/ 121 h 180"/>
                <a:gd name="T64" fmla="*/ 136 w 152"/>
                <a:gd name="T65" fmla="*/ 123 h 180"/>
                <a:gd name="T66" fmla="*/ 132 w 152"/>
                <a:gd name="T67" fmla="*/ 126 h 180"/>
                <a:gd name="T68" fmla="*/ 131 w 152"/>
                <a:gd name="T69" fmla="*/ 129 h 180"/>
                <a:gd name="T70" fmla="*/ 131 w 152"/>
                <a:gd name="T71" fmla="*/ 136 h 180"/>
                <a:gd name="T72" fmla="*/ 124 w 152"/>
                <a:gd name="T73" fmla="*/ 147 h 180"/>
                <a:gd name="T74" fmla="*/ 117 w 152"/>
                <a:gd name="T75" fmla="*/ 148 h 180"/>
                <a:gd name="T76" fmla="*/ 105 w 152"/>
                <a:gd name="T77" fmla="*/ 147 h 180"/>
                <a:gd name="T78" fmla="*/ 93 w 152"/>
                <a:gd name="T79" fmla="*/ 156 h 180"/>
                <a:gd name="T80" fmla="*/ 92 w 152"/>
                <a:gd name="T81" fmla="*/ 177 h 180"/>
                <a:gd name="T82" fmla="*/ 94 w 152"/>
                <a:gd name="T83" fmla="*/ 179 h 180"/>
                <a:gd name="T84" fmla="*/ 96 w 152"/>
                <a:gd name="T85" fmla="*/ 180 h 180"/>
                <a:gd name="T86" fmla="*/ 96 w 152"/>
                <a:gd name="T87" fmla="*/ 180 h 180"/>
                <a:gd name="T88" fmla="*/ 99 w 152"/>
                <a:gd name="T89" fmla="*/ 178 h 180"/>
                <a:gd name="T90" fmla="*/ 99 w 152"/>
                <a:gd name="T91" fmla="*/ 176 h 180"/>
                <a:gd name="T92" fmla="*/ 100 w 152"/>
                <a:gd name="T93" fmla="*/ 158 h 180"/>
                <a:gd name="T94" fmla="*/ 105 w 152"/>
                <a:gd name="T95" fmla="*/ 154 h 180"/>
                <a:gd name="T96" fmla="*/ 115 w 152"/>
                <a:gd name="T97" fmla="*/ 155 h 180"/>
                <a:gd name="T98" fmla="*/ 128 w 152"/>
                <a:gd name="T99" fmla="*/ 154 h 180"/>
                <a:gd name="T100" fmla="*/ 138 w 152"/>
                <a:gd name="T101" fmla="*/ 136 h 180"/>
                <a:gd name="T102" fmla="*/ 138 w 152"/>
                <a:gd name="T103" fmla="*/ 130 h 180"/>
                <a:gd name="T104" fmla="*/ 141 w 152"/>
                <a:gd name="T105" fmla="*/ 128 h 180"/>
                <a:gd name="T106" fmla="*/ 143 w 152"/>
                <a:gd name="T107" fmla="*/ 122 h 180"/>
                <a:gd name="T108" fmla="*/ 142 w 152"/>
                <a:gd name="T109" fmla="*/ 118 h 180"/>
                <a:gd name="T110" fmla="*/ 143 w 152"/>
                <a:gd name="T111" fmla="*/ 115 h 180"/>
                <a:gd name="T112" fmla="*/ 142 w 152"/>
                <a:gd name="T113" fmla="*/ 108 h 180"/>
                <a:gd name="T114" fmla="*/ 141 w 152"/>
                <a:gd name="T115" fmla="*/ 106 h 180"/>
                <a:gd name="T116" fmla="*/ 140 w 152"/>
                <a:gd name="T117" fmla="*/ 106 h 180"/>
                <a:gd name="T118" fmla="*/ 141 w 152"/>
                <a:gd name="T119" fmla="*/ 105 h 180"/>
                <a:gd name="T120" fmla="*/ 146 w 152"/>
                <a:gd name="T121" fmla="*/ 102 h 180"/>
                <a:gd name="T122" fmla="*/ 152 w 152"/>
                <a:gd name="T123" fmla="*/ 96 h 180"/>
                <a:gd name="T124" fmla="*/ 150 w 152"/>
                <a:gd name="T125"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2" h="180">
                  <a:moveTo>
                    <a:pt x="150" y="88"/>
                  </a:moveTo>
                  <a:cubicBezTo>
                    <a:pt x="140" y="72"/>
                    <a:pt x="140" y="72"/>
                    <a:pt x="140" y="72"/>
                  </a:cubicBezTo>
                  <a:cubicBezTo>
                    <a:pt x="138" y="70"/>
                    <a:pt x="137" y="67"/>
                    <a:pt x="137" y="64"/>
                  </a:cubicBezTo>
                  <a:cubicBezTo>
                    <a:pt x="137" y="61"/>
                    <a:pt x="136" y="57"/>
                    <a:pt x="135" y="53"/>
                  </a:cubicBezTo>
                  <a:cubicBezTo>
                    <a:pt x="126" y="27"/>
                    <a:pt x="104" y="9"/>
                    <a:pt x="79" y="5"/>
                  </a:cubicBezTo>
                  <a:cubicBezTo>
                    <a:pt x="42" y="0"/>
                    <a:pt x="11" y="29"/>
                    <a:pt x="3" y="59"/>
                  </a:cubicBezTo>
                  <a:cubicBezTo>
                    <a:pt x="0" y="71"/>
                    <a:pt x="1" y="84"/>
                    <a:pt x="5" y="97"/>
                  </a:cubicBezTo>
                  <a:cubicBezTo>
                    <a:pt x="8" y="105"/>
                    <a:pt x="11" y="111"/>
                    <a:pt x="14" y="116"/>
                  </a:cubicBezTo>
                  <a:cubicBezTo>
                    <a:pt x="22" y="134"/>
                    <a:pt x="25" y="140"/>
                    <a:pt x="17" y="175"/>
                  </a:cubicBezTo>
                  <a:cubicBezTo>
                    <a:pt x="16" y="176"/>
                    <a:pt x="17" y="177"/>
                    <a:pt x="17" y="178"/>
                  </a:cubicBezTo>
                  <a:cubicBezTo>
                    <a:pt x="18" y="179"/>
                    <a:pt x="18" y="180"/>
                    <a:pt x="19" y="180"/>
                  </a:cubicBezTo>
                  <a:cubicBezTo>
                    <a:pt x="20" y="180"/>
                    <a:pt x="20" y="180"/>
                    <a:pt x="20" y="180"/>
                  </a:cubicBezTo>
                  <a:cubicBezTo>
                    <a:pt x="22" y="180"/>
                    <a:pt x="23" y="179"/>
                    <a:pt x="24" y="177"/>
                  </a:cubicBezTo>
                  <a:cubicBezTo>
                    <a:pt x="33" y="139"/>
                    <a:pt x="29" y="132"/>
                    <a:pt x="20" y="113"/>
                  </a:cubicBezTo>
                  <a:cubicBezTo>
                    <a:pt x="18" y="108"/>
                    <a:pt x="15" y="102"/>
                    <a:pt x="12" y="94"/>
                  </a:cubicBezTo>
                  <a:cubicBezTo>
                    <a:pt x="8" y="83"/>
                    <a:pt x="7" y="71"/>
                    <a:pt x="10" y="60"/>
                  </a:cubicBezTo>
                  <a:cubicBezTo>
                    <a:pt x="19" y="26"/>
                    <a:pt x="52" y="9"/>
                    <a:pt x="78" y="12"/>
                  </a:cubicBezTo>
                  <a:cubicBezTo>
                    <a:pt x="101" y="15"/>
                    <a:pt x="120" y="32"/>
                    <a:pt x="128" y="55"/>
                  </a:cubicBezTo>
                  <a:cubicBezTo>
                    <a:pt x="129" y="58"/>
                    <a:pt x="130" y="62"/>
                    <a:pt x="130" y="65"/>
                  </a:cubicBezTo>
                  <a:cubicBezTo>
                    <a:pt x="130" y="69"/>
                    <a:pt x="132" y="73"/>
                    <a:pt x="134" y="76"/>
                  </a:cubicBezTo>
                  <a:cubicBezTo>
                    <a:pt x="144" y="92"/>
                    <a:pt x="144" y="92"/>
                    <a:pt x="144" y="92"/>
                  </a:cubicBezTo>
                  <a:cubicBezTo>
                    <a:pt x="145" y="92"/>
                    <a:pt x="145" y="93"/>
                    <a:pt x="145" y="94"/>
                  </a:cubicBezTo>
                  <a:cubicBezTo>
                    <a:pt x="144" y="95"/>
                    <a:pt x="144" y="95"/>
                    <a:pt x="143" y="96"/>
                  </a:cubicBezTo>
                  <a:cubicBezTo>
                    <a:pt x="138" y="98"/>
                    <a:pt x="138" y="98"/>
                    <a:pt x="138" y="98"/>
                  </a:cubicBezTo>
                  <a:cubicBezTo>
                    <a:pt x="136" y="99"/>
                    <a:pt x="134" y="102"/>
                    <a:pt x="133" y="104"/>
                  </a:cubicBezTo>
                  <a:cubicBezTo>
                    <a:pt x="133" y="106"/>
                    <a:pt x="133" y="109"/>
                    <a:pt x="135" y="111"/>
                  </a:cubicBezTo>
                  <a:cubicBezTo>
                    <a:pt x="136" y="113"/>
                    <a:pt x="136" y="113"/>
                    <a:pt x="136" y="113"/>
                  </a:cubicBezTo>
                  <a:cubicBezTo>
                    <a:pt x="136" y="113"/>
                    <a:pt x="136" y="113"/>
                    <a:pt x="136" y="113"/>
                  </a:cubicBezTo>
                  <a:cubicBezTo>
                    <a:pt x="136" y="113"/>
                    <a:pt x="136" y="113"/>
                    <a:pt x="136" y="113"/>
                  </a:cubicBezTo>
                  <a:cubicBezTo>
                    <a:pt x="133" y="115"/>
                    <a:pt x="133" y="115"/>
                    <a:pt x="133" y="115"/>
                  </a:cubicBezTo>
                  <a:cubicBezTo>
                    <a:pt x="132" y="116"/>
                    <a:pt x="131" y="117"/>
                    <a:pt x="131" y="118"/>
                  </a:cubicBezTo>
                  <a:cubicBezTo>
                    <a:pt x="131" y="119"/>
                    <a:pt x="132" y="121"/>
                    <a:pt x="133" y="121"/>
                  </a:cubicBezTo>
                  <a:cubicBezTo>
                    <a:pt x="136" y="123"/>
                    <a:pt x="136" y="123"/>
                    <a:pt x="136" y="123"/>
                  </a:cubicBezTo>
                  <a:cubicBezTo>
                    <a:pt x="132" y="126"/>
                    <a:pt x="132" y="126"/>
                    <a:pt x="132" y="126"/>
                  </a:cubicBezTo>
                  <a:cubicBezTo>
                    <a:pt x="131" y="127"/>
                    <a:pt x="131" y="128"/>
                    <a:pt x="131" y="129"/>
                  </a:cubicBezTo>
                  <a:cubicBezTo>
                    <a:pt x="131" y="136"/>
                    <a:pt x="131" y="136"/>
                    <a:pt x="131" y="136"/>
                  </a:cubicBezTo>
                  <a:cubicBezTo>
                    <a:pt x="131" y="141"/>
                    <a:pt x="129" y="145"/>
                    <a:pt x="124" y="147"/>
                  </a:cubicBezTo>
                  <a:cubicBezTo>
                    <a:pt x="122" y="148"/>
                    <a:pt x="119" y="149"/>
                    <a:pt x="117" y="148"/>
                  </a:cubicBezTo>
                  <a:cubicBezTo>
                    <a:pt x="113" y="147"/>
                    <a:pt x="109" y="147"/>
                    <a:pt x="105" y="147"/>
                  </a:cubicBezTo>
                  <a:cubicBezTo>
                    <a:pt x="99" y="147"/>
                    <a:pt x="95" y="151"/>
                    <a:pt x="93" y="156"/>
                  </a:cubicBezTo>
                  <a:cubicBezTo>
                    <a:pt x="91" y="161"/>
                    <a:pt x="90" y="168"/>
                    <a:pt x="92" y="177"/>
                  </a:cubicBezTo>
                  <a:cubicBezTo>
                    <a:pt x="92" y="178"/>
                    <a:pt x="93" y="179"/>
                    <a:pt x="94" y="179"/>
                  </a:cubicBezTo>
                  <a:cubicBezTo>
                    <a:pt x="94" y="180"/>
                    <a:pt x="95" y="180"/>
                    <a:pt x="96" y="180"/>
                  </a:cubicBezTo>
                  <a:cubicBezTo>
                    <a:pt x="96" y="180"/>
                    <a:pt x="96" y="180"/>
                    <a:pt x="96" y="180"/>
                  </a:cubicBezTo>
                  <a:cubicBezTo>
                    <a:pt x="97" y="180"/>
                    <a:pt x="98" y="179"/>
                    <a:pt x="99" y="178"/>
                  </a:cubicBezTo>
                  <a:cubicBezTo>
                    <a:pt x="99" y="178"/>
                    <a:pt x="99" y="177"/>
                    <a:pt x="99" y="176"/>
                  </a:cubicBezTo>
                  <a:cubicBezTo>
                    <a:pt x="98" y="168"/>
                    <a:pt x="98" y="162"/>
                    <a:pt x="100" y="158"/>
                  </a:cubicBezTo>
                  <a:cubicBezTo>
                    <a:pt x="100" y="156"/>
                    <a:pt x="103" y="155"/>
                    <a:pt x="105" y="154"/>
                  </a:cubicBezTo>
                  <a:cubicBezTo>
                    <a:pt x="107" y="154"/>
                    <a:pt x="111" y="154"/>
                    <a:pt x="115" y="155"/>
                  </a:cubicBezTo>
                  <a:cubicBezTo>
                    <a:pt x="119" y="156"/>
                    <a:pt x="124" y="156"/>
                    <a:pt x="128" y="154"/>
                  </a:cubicBezTo>
                  <a:cubicBezTo>
                    <a:pt x="134" y="150"/>
                    <a:pt x="138" y="143"/>
                    <a:pt x="138" y="136"/>
                  </a:cubicBezTo>
                  <a:cubicBezTo>
                    <a:pt x="138" y="130"/>
                    <a:pt x="138" y="130"/>
                    <a:pt x="138" y="130"/>
                  </a:cubicBezTo>
                  <a:cubicBezTo>
                    <a:pt x="141" y="128"/>
                    <a:pt x="141" y="128"/>
                    <a:pt x="141" y="128"/>
                  </a:cubicBezTo>
                  <a:cubicBezTo>
                    <a:pt x="142" y="127"/>
                    <a:pt x="143" y="124"/>
                    <a:pt x="143" y="122"/>
                  </a:cubicBezTo>
                  <a:cubicBezTo>
                    <a:pt x="143" y="121"/>
                    <a:pt x="142" y="119"/>
                    <a:pt x="142" y="118"/>
                  </a:cubicBezTo>
                  <a:cubicBezTo>
                    <a:pt x="142" y="117"/>
                    <a:pt x="143" y="116"/>
                    <a:pt x="143" y="115"/>
                  </a:cubicBezTo>
                  <a:cubicBezTo>
                    <a:pt x="144" y="112"/>
                    <a:pt x="143" y="110"/>
                    <a:pt x="142" y="108"/>
                  </a:cubicBezTo>
                  <a:cubicBezTo>
                    <a:pt x="141" y="106"/>
                    <a:pt x="141" y="106"/>
                    <a:pt x="141" y="106"/>
                  </a:cubicBezTo>
                  <a:cubicBezTo>
                    <a:pt x="140" y="106"/>
                    <a:pt x="140" y="106"/>
                    <a:pt x="140" y="106"/>
                  </a:cubicBezTo>
                  <a:cubicBezTo>
                    <a:pt x="140" y="105"/>
                    <a:pt x="141" y="105"/>
                    <a:pt x="141" y="105"/>
                  </a:cubicBezTo>
                  <a:cubicBezTo>
                    <a:pt x="146" y="102"/>
                    <a:pt x="146" y="102"/>
                    <a:pt x="146" y="102"/>
                  </a:cubicBezTo>
                  <a:cubicBezTo>
                    <a:pt x="149" y="101"/>
                    <a:pt x="151" y="98"/>
                    <a:pt x="152" y="96"/>
                  </a:cubicBezTo>
                  <a:cubicBezTo>
                    <a:pt x="152" y="93"/>
                    <a:pt x="152" y="90"/>
                    <a:pt x="150" y="88"/>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6" name="Freeform 78">
              <a:extLst>
                <a:ext uri="{FF2B5EF4-FFF2-40B4-BE49-F238E27FC236}">
                  <a16:creationId xmlns:a16="http://schemas.microsoft.com/office/drawing/2014/main" id="{305578D2-769A-84DF-33C7-5EA805C71149}"/>
                </a:ext>
              </a:extLst>
            </p:cNvPr>
            <p:cNvSpPr>
              <a:spLocks noEditPoints="1"/>
            </p:cNvSpPr>
            <p:nvPr/>
          </p:nvSpPr>
          <p:spPr bwMode="auto">
            <a:xfrm>
              <a:off x="4375151" y="373857"/>
              <a:ext cx="339725" cy="341313"/>
            </a:xfrm>
            <a:custGeom>
              <a:avLst/>
              <a:gdLst>
                <a:gd name="T0" fmla="*/ 84 w 107"/>
                <a:gd name="T1" fmla="*/ 72 h 107"/>
                <a:gd name="T2" fmla="*/ 89 w 107"/>
                <a:gd name="T3" fmla="*/ 84 h 107"/>
                <a:gd name="T4" fmla="*/ 75 w 107"/>
                <a:gd name="T5" fmla="*/ 84 h 107"/>
                <a:gd name="T6" fmla="*/ 62 w 107"/>
                <a:gd name="T7" fmla="*/ 88 h 107"/>
                <a:gd name="T8" fmla="*/ 57 w 107"/>
                <a:gd name="T9" fmla="*/ 100 h 107"/>
                <a:gd name="T10" fmla="*/ 47 w 107"/>
                <a:gd name="T11" fmla="*/ 91 h 107"/>
                <a:gd name="T12" fmla="*/ 35 w 107"/>
                <a:gd name="T13" fmla="*/ 84 h 107"/>
                <a:gd name="T14" fmla="*/ 23 w 107"/>
                <a:gd name="T15" fmla="*/ 89 h 107"/>
                <a:gd name="T16" fmla="*/ 23 w 107"/>
                <a:gd name="T17" fmla="*/ 76 h 107"/>
                <a:gd name="T18" fmla="*/ 19 w 107"/>
                <a:gd name="T19" fmla="*/ 62 h 107"/>
                <a:gd name="T20" fmla="*/ 7 w 107"/>
                <a:gd name="T21" fmla="*/ 57 h 107"/>
                <a:gd name="T22" fmla="*/ 16 w 107"/>
                <a:gd name="T23" fmla="*/ 48 h 107"/>
                <a:gd name="T24" fmla="*/ 23 w 107"/>
                <a:gd name="T25" fmla="*/ 35 h 107"/>
                <a:gd name="T26" fmla="*/ 18 w 107"/>
                <a:gd name="T27" fmla="*/ 24 h 107"/>
                <a:gd name="T28" fmla="*/ 32 w 107"/>
                <a:gd name="T29" fmla="*/ 23 h 107"/>
                <a:gd name="T30" fmla="*/ 45 w 107"/>
                <a:gd name="T31" fmla="*/ 19 h 107"/>
                <a:gd name="T32" fmla="*/ 50 w 107"/>
                <a:gd name="T33" fmla="*/ 8 h 107"/>
                <a:gd name="T34" fmla="*/ 60 w 107"/>
                <a:gd name="T35" fmla="*/ 16 h 107"/>
                <a:gd name="T36" fmla="*/ 72 w 107"/>
                <a:gd name="T37" fmla="*/ 23 h 107"/>
                <a:gd name="T38" fmla="*/ 84 w 107"/>
                <a:gd name="T39" fmla="*/ 18 h 107"/>
                <a:gd name="T40" fmla="*/ 84 w 107"/>
                <a:gd name="T41" fmla="*/ 32 h 107"/>
                <a:gd name="T42" fmla="*/ 88 w 107"/>
                <a:gd name="T43" fmla="*/ 45 h 107"/>
                <a:gd name="T44" fmla="*/ 100 w 107"/>
                <a:gd name="T45" fmla="*/ 50 h 107"/>
                <a:gd name="T46" fmla="*/ 91 w 107"/>
                <a:gd name="T47" fmla="*/ 60 h 107"/>
                <a:gd name="T48" fmla="*/ 104 w 107"/>
                <a:gd name="T49" fmla="*/ 44 h 107"/>
                <a:gd name="T50" fmla="*/ 91 w 107"/>
                <a:gd name="T51" fmla="*/ 34 h 107"/>
                <a:gd name="T52" fmla="*/ 96 w 107"/>
                <a:gd name="T53" fmla="*/ 21 h 107"/>
                <a:gd name="T54" fmla="*/ 82 w 107"/>
                <a:gd name="T55" fmla="*/ 11 h 107"/>
                <a:gd name="T56" fmla="*/ 66 w 107"/>
                <a:gd name="T57" fmla="*/ 13 h 107"/>
                <a:gd name="T58" fmla="*/ 60 w 107"/>
                <a:gd name="T59" fmla="*/ 0 h 107"/>
                <a:gd name="T60" fmla="*/ 44 w 107"/>
                <a:gd name="T61" fmla="*/ 3 h 107"/>
                <a:gd name="T62" fmla="*/ 34 w 107"/>
                <a:gd name="T63" fmla="*/ 16 h 107"/>
                <a:gd name="T64" fmla="*/ 20 w 107"/>
                <a:gd name="T65" fmla="*/ 11 h 107"/>
                <a:gd name="T66" fmla="*/ 11 w 107"/>
                <a:gd name="T67" fmla="*/ 25 h 107"/>
                <a:gd name="T68" fmla="*/ 13 w 107"/>
                <a:gd name="T69" fmla="*/ 41 h 107"/>
                <a:gd name="T70" fmla="*/ 0 w 107"/>
                <a:gd name="T71" fmla="*/ 47 h 107"/>
                <a:gd name="T72" fmla="*/ 3 w 107"/>
                <a:gd name="T73" fmla="*/ 64 h 107"/>
                <a:gd name="T74" fmla="*/ 16 w 107"/>
                <a:gd name="T75" fmla="*/ 74 h 107"/>
                <a:gd name="T76" fmla="*/ 11 w 107"/>
                <a:gd name="T77" fmla="*/ 87 h 107"/>
                <a:gd name="T78" fmla="*/ 25 w 107"/>
                <a:gd name="T79" fmla="*/ 97 h 107"/>
                <a:gd name="T80" fmla="*/ 41 w 107"/>
                <a:gd name="T81" fmla="*/ 95 h 107"/>
                <a:gd name="T82" fmla="*/ 47 w 107"/>
                <a:gd name="T83" fmla="*/ 107 h 107"/>
                <a:gd name="T84" fmla="*/ 63 w 107"/>
                <a:gd name="T85" fmla="*/ 105 h 107"/>
                <a:gd name="T86" fmla="*/ 73 w 107"/>
                <a:gd name="T87" fmla="*/ 92 h 107"/>
                <a:gd name="T88" fmla="*/ 87 w 107"/>
                <a:gd name="T89" fmla="*/ 96 h 107"/>
                <a:gd name="T90" fmla="*/ 96 w 107"/>
                <a:gd name="T91" fmla="*/ 83 h 107"/>
                <a:gd name="T92" fmla="*/ 94 w 107"/>
                <a:gd name="T93" fmla="*/ 66 h 107"/>
                <a:gd name="T94" fmla="*/ 107 w 107"/>
                <a:gd name="T95" fmla="*/ 60 h 107"/>
                <a:gd name="T96" fmla="*/ 104 w 107"/>
                <a:gd name="T97"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 h="107">
                  <a:moveTo>
                    <a:pt x="88" y="62"/>
                  </a:moveTo>
                  <a:cubicBezTo>
                    <a:pt x="84" y="72"/>
                    <a:pt x="84" y="72"/>
                    <a:pt x="84" y="72"/>
                  </a:cubicBezTo>
                  <a:cubicBezTo>
                    <a:pt x="83" y="73"/>
                    <a:pt x="84" y="75"/>
                    <a:pt x="84" y="76"/>
                  </a:cubicBezTo>
                  <a:cubicBezTo>
                    <a:pt x="89" y="84"/>
                    <a:pt x="89" y="84"/>
                    <a:pt x="89" y="84"/>
                  </a:cubicBezTo>
                  <a:cubicBezTo>
                    <a:pt x="84" y="89"/>
                    <a:pt x="84" y="89"/>
                    <a:pt x="84" y="89"/>
                  </a:cubicBezTo>
                  <a:cubicBezTo>
                    <a:pt x="75" y="84"/>
                    <a:pt x="75" y="84"/>
                    <a:pt x="75" y="84"/>
                  </a:cubicBezTo>
                  <a:cubicBezTo>
                    <a:pt x="75" y="84"/>
                    <a:pt x="73" y="84"/>
                    <a:pt x="72" y="84"/>
                  </a:cubicBezTo>
                  <a:cubicBezTo>
                    <a:pt x="62" y="88"/>
                    <a:pt x="62" y="88"/>
                    <a:pt x="62" y="88"/>
                  </a:cubicBezTo>
                  <a:cubicBezTo>
                    <a:pt x="61" y="89"/>
                    <a:pt x="60" y="90"/>
                    <a:pt x="60" y="91"/>
                  </a:cubicBezTo>
                  <a:cubicBezTo>
                    <a:pt x="57" y="100"/>
                    <a:pt x="57" y="100"/>
                    <a:pt x="57" y="100"/>
                  </a:cubicBezTo>
                  <a:cubicBezTo>
                    <a:pt x="50" y="100"/>
                    <a:pt x="50" y="100"/>
                    <a:pt x="50" y="100"/>
                  </a:cubicBezTo>
                  <a:cubicBezTo>
                    <a:pt x="47" y="91"/>
                    <a:pt x="47" y="91"/>
                    <a:pt x="47" y="91"/>
                  </a:cubicBezTo>
                  <a:cubicBezTo>
                    <a:pt x="47" y="90"/>
                    <a:pt x="46" y="89"/>
                    <a:pt x="45" y="89"/>
                  </a:cubicBezTo>
                  <a:cubicBezTo>
                    <a:pt x="35" y="84"/>
                    <a:pt x="35" y="84"/>
                    <a:pt x="35" y="84"/>
                  </a:cubicBezTo>
                  <a:cubicBezTo>
                    <a:pt x="34" y="84"/>
                    <a:pt x="33" y="84"/>
                    <a:pt x="32" y="84"/>
                  </a:cubicBezTo>
                  <a:cubicBezTo>
                    <a:pt x="23" y="89"/>
                    <a:pt x="23" y="89"/>
                    <a:pt x="23" y="89"/>
                  </a:cubicBezTo>
                  <a:cubicBezTo>
                    <a:pt x="18" y="84"/>
                    <a:pt x="18" y="84"/>
                    <a:pt x="18" y="84"/>
                  </a:cubicBezTo>
                  <a:cubicBezTo>
                    <a:pt x="23" y="76"/>
                    <a:pt x="23" y="76"/>
                    <a:pt x="23" y="76"/>
                  </a:cubicBezTo>
                  <a:cubicBezTo>
                    <a:pt x="23" y="75"/>
                    <a:pt x="23" y="74"/>
                    <a:pt x="23" y="73"/>
                  </a:cubicBezTo>
                  <a:cubicBezTo>
                    <a:pt x="19" y="62"/>
                    <a:pt x="19" y="62"/>
                    <a:pt x="19" y="62"/>
                  </a:cubicBezTo>
                  <a:cubicBezTo>
                    <a:pt x="18" y="61"/>
                    <a:pt x="18" y="60"/>
                    <a:pt x="16" y="60"/>
                  </a:cubicBezTo>
                  <a:cubicBezTo>
                    <a:pt x="7" y="57"/>
                    <a:pt x="7" y="57"/>
                    <a:pt x="7" y="57"/>
                  </a:cubicBezTo>
                  <a:cubicBezTo>
                    <a:pt x="7" y="50"/>
                    <a:pt x="7" y="50"/>
                    <a:pt x="7" y="50"/>
                  </a:cubicBezTo>
                  <a:cubicBezTo>
                    <a:pt x="16" y="48"/>
                    <a:pt x="16" y="48"/>
                    <a:pt x="16" y="48"/>
                  </a:cubicBezTo>
                  <a:cubicBezTo>
                    <a:pt x="17" y="47"/>
                    <a:pt x="18" y="47"/>
                    <a:pt x="19" y="46"/>
                  </a:cubicBezTo>
                  <a:cubicBezTo>
                    <a:pt x="23" y="35"/>
                    <a:pt x="23" y="35"/>
                    <a:pt x="23" y="35"/>
                  </a:cubicBezTo>
                  <a:cubicBezTo>
                    <a:pt x="24" y="34"/>
                    <a:pt x="23" y="33"/>
                    <a:pt x="23" y="32"/>
                  </a:cubicBezTo>
                  <a:cubicBezTo>
                    <a:pt x="18" y="24"/>
                    <a:pt x="18" y="24"/>
                    <a:pt x="18" y="24"/>
                  </a:cubicBezTo>
                  <a:cubicBezTo>
                    <a:pt x="23" y="18"/>
                    <a:pt x="23" y="18"/>
                    <a:pt x="23" y="18"/>
                  </a:cubicBezTo>
                  <a:cubicBezTo>
                    <a:pt x="32" y="23"/>
                    <a:pt x="32" y="23"/>
                    <a:pt x="32" y="23"/>
                  </a:cubicBezTo>
                  <a:cubicBezTo>
                    <a:pt x="32" y="24"/>
                    <a:pt x="34" y="24"/>
                    <a:pt x="35" y="23"/>
                  </a:cubicBezTo>
                  <a:cubicBezTo>
                    <a:pt x="45" y="19"/>
                    <a:pt x="45" y="19"/>
                    <a:pt x="45" y="19"/>
                  </a:cubicBezTo>
                  <a:cubicBezTo>
                    <a:pt x="46" y="19"/>
                    <a:pt x="47" y="18"/>
                    <a:pt x="47" y="17"/>
                  </a:cubicBezTo>
                  <a:cubicBezTo>
                    <a:pt x="50" y="8"/>
                    <a:pt x="50" y="8"/>
                    <a:pt x="50" y="8"/>
                  </a:cubicBezTo>
                  <a:cubicBezTo>
                    <a:pt x="57" y="8"/>
                    <a:pt x="57" y="8"/>
                    <a:pt x="57" y="8"/>
                  </a:cubicBezTo>
                  <a:cubicBezTo>
                    <a:pt x="60" y="16"/>
                    <a:pt x="60" y="16"/>
                    <a:pt x="60" y="16"/>
                  </a:cubicBezTo>
                  <a:cubicBezTo>
                    <a:pt x="60" y="18"/>
                    <a:pt x="61" y="18"/>
                    <a:pt x="62" y="19"/>
                  </a:cubicBezTo>
                  <a:cubicBezTo>
                    <a:pt x="72" y="23"/>
                    <a:pt x="72" y="23"/>
                    <a:pt x="72" y="23"/>
                  </a:cubicBezTo>
                  <a:cubicBezTo>
                    <a:pt x="73" y="24"/>
                    <a:pt x="74" y="24"/>
                    <a:pt x="75" y="23"/>
                  </a:cubicBezTo>
                  <a:cubicBezTo>
                    <a:pt x="84" y="18"/>
                    <a:pt x="84" y="18"/>
                    <a:pt x="84" y="18"/>
                  </a:cubicBezTo>
                  <a:cubicBezTo>
                    <a:pt x="89" y="24"/>
                    <a:pt x="89" y="24"/>
                    <a:pt x="89" y="24"/>
                  </a:cubicBezTo>
                  <a:cubicBezTo>
                    <a:pt x="84" y="32"/>
                    <a:pt x="84" y="32"/>
                    <a:pt x="84" y="32"/>
                  </a:cubicBezTo>
                  <a:cubicBezTo>
                    <a:pt x="84" y="33"/>
                    <a:pt x="84" y="34"/>
                    <a:pt x="84" y="35"/>
                  </a:cubicBezTo>
                  <a:cubicBezTo>
                    <a:pt x="88" y="45"/>
                    <a:pt x="88" y="45"/>
                    <a:pt x="88" y="45"/>
                  </a:cubicBezTo>
                  <a:cubicBezTo>
                    <a:pt x="89" y="46"/>
                    <a:pt x="89" y="47"/>
                    <a:pt x="90" y="48"/>
                  </a:cubicBezTo>
                  <a:cubicBezTo>
                    <a:pt x="100" y="50"/>
                    <a:pt x="100" y="50"/>
                    <a:pt x="100" y="50"/>
                  </a:cubicBezTo>
                  <a:cubicBezTo>
                    <a:pt x="100" y="57"/>
                    <a:pt x="100" y="57"/>
                    <a:pt x="100" y="57"/>
                  </a:cubicBezTo>
                  <a:cubicBezTo>
                    <a:pt x="91" y="60"/>
                    <a:pt x="91" y="60"/>
                    <a:pt x="91" y="60"/>
                  </a:cubicBezTo>
                  <a:cubicBezTo>
                    <a:pt x="90" y="60"/>
                    <a:pt x="89" y="61"/>
                    <a:pt x="88" y="62"/>
                  </a:cubicBezTo>
                  <a:moveTo>
                    <a:pt x="104" y="44"/>
                  </a:moveTo>
                  <a:cubicBezTo>
                    <a:pt x="94" y="41"/>
                    <a:pt x="94" y="41"/>
                    <a:pt x="94" y="41"/>
                  </a:cubicBezTo>
                  <a:cubicBezTo>
                    <a:pt x="91" y="34"/>
                    <a:pt x="91" y="34"/>
                    <a:pt x="91" y="34"/>
                  </a:cubicBezTo>
                  <a:cubicBezTo>
                    <a:pt x="96" y="25"/>
                    <a:pt x="96" y="25"/>
                    <a:pt x="96" y="25"/>
                  </a:cubicBezTo>
                  <a:cubicBezTo>
                    <a:pt x="97" y="23"/>
                    <a:pt x="97" y="22"/>
                    <a:pt x="96" y="21"/>
                  </a:cubicBezTo>
                  <a:cubicBezTo>
                    <a:pt x="87" y="11"/>
                    <a:pt x="87" y="11"/>
                    <a:pt x="87" y="11"/>
                  </a:cubicBezTo>
                  <a:cubicBezTo>
                    <a:pt x="86" y="10"/>
                    <a:pt x="84" y="10"/>
                    <a:pt x="82" y="11"/>
                  </a:cubicBezTo>
                  <a:cubicBezTo>
                    <a:pt x="73" y="16"/>
                    <a:pt x="73" y="16"/>
                    <a:pt x="73" y="16"/>
                  </a:cubicBezTo>
                  <a:cubicBezTo>
                    <a:pt x="66" y="13"/>
                    <a:pt x="66" y="13"/>
                    <a:pt x="66" y="13"/>
                  </a:cubicBezTo>
                  <a:cubicBezTo>
                    <a:pt x="63" y="3"/>
                    <a:pt x="63" y="3"/>
                    <a:pt x="63" y="3"/>
                  </a:cubicBezTo>
                  <a:cubicBezTo>
                    <a:pt x="63" y="1"/>
                    <a:pt x="62" y="0"/>
                    <a:pt x="60" y="0"/>
                  </a:cubicBezTo>
                  <a:cubicBezTo>
                    <a:pt x="47" y="0"/>
                    <a:pt x="47" y="0"/>
                    <a:pt x="47" y="0"/>
                  </a:cubicBezTo>
                  <a:cubicBezTo>
                    <a:pt x="45" y="0"/>
                    <a:pt x="44" y="1"/>
                    <a:pt x="44" y="3"/>
                  </a:cubicBezTo>
                  <a:cubicBezTo>
                    <a:pt x="41" y="13"/>
                    <a:pt x="41" y="13"/>
                    <a:pt x="41" y="13"/>
                  </a:cubicBezTo>
                  <a:cubicBezTo>
                    <a:pt x="34" y="16"/>
                    <a:pt x="34" y="16"/>
                    <a:pt x="34" y="16"/>
                  </a:cubicBezTo>
                  <a:cubicBezTo>
                    <a:pt x="25" y="11"/>
                    <a:pt x="25" y="11"/>
                    <a:pt x="25" y="11"/>
                  </a:cubicBezTo>
                  <a:cubicBezTo>
                    <a:pt x="23" y="10"/>
                    <a:pt x="21" y="10"/>
                    <a:pt x="20" y="11"/>
                  </a:cubicBezTo>
                  <a:cubicBezTo>
                    <a:pt x="11" y="21"/>
                    <a:pt x="11" y="21"/>
                    <a:pt x="11" y="21"/>
                  </a:cubicBezTo>
                  <a:cubicBezTo>
                    <a:pt x="10" y="22"/>
                    <a:pt x="10" y="23"/>
                    <a:pt x="11" y="25"/>
                  </a:cubicBezTo>
                  <a:cubicBezTo>
                    <a:pt x="16" y="34"/>
                    <a:pt x="16" y="34"/>
                    <a:pt x="16" y="34"/>
                  </a:cubicBezTo>
                  <a:cubicBezTo>
                    <a:pt x="13" y="41"/>
                    <a:pt x="13" y="41"/>
                    <a:pt x="13" y="41"/>
                  </a:cubicBezTo>
                  <a:cubicBezTo>
                    <a:pt x="3" y="44"/>
                    <a:pt x="3" y="44"/>
                    <a:pt x="3" y="44"/>
                  </a:cubicBezTo>
                  <a:cubicBezTo>
                    <a:pt x="1" y="44"/>
                    <a:pt x="0" y="46"/>
                    <a:pt x="0" y="47"/>
                  </a:cubicBezTo>
                  <a:cubicBezTo>
                    <a:pt x="0" y="60"/>
                    <a:pt x="0" y="60"/>
                    <a:pt x="0" y="60"/>
                  </a:cubicBezTo>
                  <a:cubicBezTo>
                    <a:pt x="0" y="62"/>
                    <a:pt x="1" y="63"/>
                    <a:pt x="3" y="64"/>
                  </a:cubicBezTo>
                  <a:cubicBezTo>
                    <a:pt x="13" y="66"/>
                    <a:pt x="13" y="66"/>
                    <a:pt x="13" y="66"/>
                  </a:cubicBezTo>
                  <a:cubicBezTo>
                    <a:pt x="16" y="74"/>
                    <a:pt x="16" y="74"/>
                    <a:pt x="16" y="74"/>
                  </a:cubicBezTo>
                  <a:cubicBezTo>
                    <a:pt x="11" y="83"/>
                    <a:pt x="11" y="83"/>
                    <a:pt x="11" y="83"/>
                  </a:cubicBezTo>
                  <a:cubicBezTo>
                    <a:pt x="10" y="84"/>
                    <a:pt x="10" y="86"/>
                    <a:pt x="11" y="87"/>
                  </a:cubicBezTo>
                  <a:cubicBezTo>
                    <a:pt x="20" y="96"/>
                    <a:pt x="20" y="96"/>
                    <a:pt x="20" y="96"/>
                  </a:cubicBezTo>
                  <a:cubicBezTo>
                    <a:pt x="21" y="97"/>
                    <a:pt x="23" y="97"/>
                    <a:pt x="25" y="97"/>
                  </a:cubicBezTo>
                  <a:cubicBezTo>
                    <a:pt x="34" y="91"/>
                    <a:pt x="34" y="91"/>
                    <a:pt x="34" y="91"/>
                  </a:cubicBezTo>
                  <a:cubicBezTo>
                    <a:pt x="41" y="95"/>
                    <a:pt x="41" y="95"/>
                    <a:pt x="41" y="95"/>
                  </a:cubicBezTo>
                  <a:cubicBezTo>
                    <a:pt x="44" y="105"/>
                    <a:pt x="44" y="105"/>
                    <a:pt x="44" y="105"/>
                  </a:cubicBezTo>
                  <a:cubicBezTo>
                    <a:pt x="44" y="106"/>
                    <a:pt x="45" y="107"/>
                    <a:pt x="47" y="107"/>
                  </a:cubicBezTo>
                  <a:cubicBezTo>
                    <a:pt x="60" y="107"/>
                    <a:pt x="60" y="107"/>
                    <a:pt x="60" y="107"/>
                  </a:cubicBezTo>
                  <a:cubicBezTo>
                    <a:pt x="62" y="107"/>
                    <a:pt x="63" y="106"/>
                    <a:pt x="63" y="105"/>
                  </a:cubicBezTo>
                  <a:cubicBezTo>
                    <a:pt x="66" y="94"/>
                    <a:pt x="66" y="94"/>
                    <a:pt x="66" y="94"/>
                  </a:cubicBezTo>
                  <a:cubicBezTo>
                    <a:pt x="73" y="92"/>
                    <a:pt x="73" y="92"/>
                    <a:pt x="73" y="92"/>
                  </a:cubicBezTo>
                  <a:cubicBezTo>
                    <a:pt x="82" y="97"/>
                    <a:pt x="82" y="97"/>
                    <a:pt x="82" y="97"/>
                  </a:cubicBezTo>
                  <a:cubicBezTo>
                    <a:pt x="84" y="97"/>
                    <a:pt x="86" y="97"/>
                    <a:pt x="87" y="96"/>
                  </a:cubicBezTo>
                  <a:cubicBezTo>
                    <a:pt x="96" y="87"/>
                    <a:pt x="96" y="87"/>
                    <a:pt x="96" y="87"/>
                  </a:cubicBezTo>
                  <a:cubicBezTo>
                    <a:pt x="97" y="86"/>
                    <a:pt x="97" y="84"/>
                    <a:pt x="96" y="83"/>
                  </a:cubicBezTo>
                  <a:cubicBezTo>
                    <a:pt x="91" y="74"/>
                    <a:pt x="91" y="74"/>
                    <a:pt x="91" y="74"/>
                  </a:cubicBezTo>
                  <a:cubicBezTo>
                    <a:pt x="94" y="66"/>
                    <a:pt x="94" y="66"/>
                    <a:pt x="94" y="66"/>
                  </a:cubicBezTo>
                  <a:cubicBezTo>
                    <a:pt x="104" y="64"/>
                    <a:pt x="104" y="64"/>
                    <a:pt x="104" y="64"/>
                  </a:cubicBezTo>
                  <a:cubicBezTo>
                    <a:pt x="106" y="63"/>
                    <a:pt x="107" y="62"/>
                    <a:pt x="107" y="60"/>
                  </a:cubicBezTo>
                  <a:cubicBezTo>
                    <a:pt x="107" y="47"/>
                    <a:pt x="107" y="47"/>
                    <a:pt x="107" y="47"/>
                  </a:cubicBezTo>
                  <a:cubicBezTo>
                    <a:pt x="107" y="46"/>
                    <a:pt x="106" y="44"/>
                    <a:pt x="104" y="44"/>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9" name="Freeform 79">
              <a:extLst>
                <a:ext uri="{FF2B5EF4-FFF2-40B4-BE49-F238E27FC236}">
                  <a16:creationId xmlns:a16="http://schemas.microsoft.com/office/drawing/2014/main" id="{1B23A57A-4627-8988-262B-A0AD2E17E1F5}"/>
                </a:ext>
              </a:extLst>
            </p:cNvPr>
            <p:cNvSpPr>
              <a:spLocks noEditPoints="1"/>
            </p:cNvSpPr>
            <p:nvPr/>
          </p:nvSpPr>
          <p:spPr bwMode="auto">
            <a:xfrm>
              <a:off x="4451351" y="450057"/>
              <a:ext cx="187325" cy="188913"/>
            </a:xfrm>
            <a:custGeom>
              <a:avLst/>
              <a:gdLst>
                <a:gd name="T0" fmla="*/ 29 w 59"/>
                <a:gd name="T1" fmla="*/ 52 h 59"/>
                <a:gd name="T2" fmla="*/ 7 w 59"/>
                <a:gd name="T3" fmla="*/ 30 h 59"/>
                <a:gd name="T4" fmla="*/ 29 w 59"/>
                <a:gd name="T5" fmla="*/ 8 h 59"/>
                <a:gd name="T6" fmla="*/ 52 w 59"/>
                <a:gd name="T7" fmla="*/ 30 h 59"/>
                <a:gd name="T8" fmla="*/ 29 w 59"/>
                <a:gd name="T9" fmla="*/ 52 h 59"/>
                <a:gd name="T10" fmla="*/ 29 w 59"/>
                <a:gd name="T11" fmla="*/ 0 h 59"/>
                <a:gd name="T12" fmla="*/ 0 w 59"/>
                <a:gd name="T13" fmla="*/ 30 h 59"/>
                <a:gd name="T14" fmla="*/ 29 w 59"/>
                <a:gd name="T15" fmla="*/ 59 h 59"/>
                <a:gd name="T16" fmla="*/ 59 w 59"/>
                <a:gd name="T17" fmla="*/ 30 h 59"/>
                <a:gd name="T18" fmla="*/ 29 w 59"/>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9">
                  <a:moveTo>
                    <a:pt x="29" y="52"/>
                  </a:moveTo>
                  <a:cubicBezTo>
                    <a:pt x="17" y="52"/>
                    <a:pt x="7" y="42"/>
                    <a:pt x="7" y="30"/>
                  </a:cubicBezTo>
                  <a:cubicBezTo>
                    <a:pt x="7" y="18"/>
                    <a:pt x="17" y="8"/>
                    <a:pt x="29" y="8"/>
                  </a:cubicBezTo>
                  <a:cubicBezTo>
                    <a:pt x="42" y="8"/>
                    <a:pt x="52" y="18"/>
                    <a:pt x="52" y="30"/>
                  </a:cubicBezTo>
                  <a:cubicBezTo>
                    <a:pt x="52" y="42"/>
                    <a:pt x="42" y="52"/>
                    <a:pt x="29" y="52"/>
                  </a:cubicBezTo>
                  <a:moveTo>
                    <a:pt x="29" y="0"/>
                  </a:moveTo>
                  <a:cubicBezTo>
                    <a:pt x="13" y="0"/>
                    <a:pt x="0" y="14"/>
                    <a:pt x="0" y="30"/>
                  </a:cubicBezTo>
                  <a:cubicBezTo>
                    <a:pt x="0" y="46"/>
                    <a:pt x="13" y="59"/>
                    <a:pt x="29" y="59"/>
                  </a:cubicBezTo>
                  <a:cubicBezTo>
                    <a:pt x="46" y="59"/>
                    <a:pt x="59" y="46"/>
                    <a:pt x="59" y="30"/>
                  </a:cubicBezTo>
                  <a:cubicBezTo>
                    <a:pt x="59" y="14"/>
                    <a:pt x="46" y="0"/>
                    <a:pt x="29"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10" name="Group 9">
            <a:extLst>
              <a:ext uri="{FF2B5EF4-FFF2-40B4-BE49-F238E27FC236}">
                <a16:creationId xmlns:a16="http://schemas.microsoft.com/office/drawing/2014/main" id="{8EDF03AE-EBB3-02E5-FFBE-A11C2A0952A4}"/>
              </a:ext>
            </a:extLst>
          </p:cNvPr>
          <p:cNvGrpSpPr>
            <a:grpSpLocks noChangeAspect="1"/>
          </p:cNvGrpSpPr>
          <p:nvPr/>
        </p:nvGrpSpPr>
        <p:grpSpPr>
          <a:xfrm>
            <a:off x="3153664" y="5258838"/>
            <a:ext cx="402336" cy="651671"/>
            <a:chOff x="3228975" y="135039"/>
            <a:chExt cx="338138" cy="547688"/>
          </a:xfrm>
        </p:grpSpPr>
        <p:sp>
          <p:nvSpPr>
            <p:cNvPr id="11" name="Freeform 101">
              <a:extLst>
                <a:ext uri="{FF2B5EF4-FFF2-40B4-BE49-F238E27FC236}">
                  <a16:creationId xmlns:a16="http://schemas.microsoft.com/office/drawing/2014/main" id="{5EEBDF02-7274-52BE-65E0-BEF630B8A55B}"/>
                </a:ext>
              </a:extLst>
            </p:cNvPr>
            <p:cNvSpPr>
              <a:spLocks noEditPoints="1"/>
            </p:cNvSpPr>
            <p:nvPr/>
          </p:nvSpPr>
          <p:spPr bwMode="auto">
            <a:xfrm>
              <a:off x="3228975" y="135039"/>
              <a:ext cx="338138" cy="547688"/>
            </a:xfrm>
            <a:custGeom>
              <a:avLst/>
              <a:gdLst>
                <a:gd name="T0" fmla="*/ 87 w 106"/>
                <a:gd name="T1" fmla="*/ 83 h 172"/>
                <a:gd name="T2" fmla="*/ 87 w 106"/>
                <a:gd name="T3" fmla="*/ 83 h 172"/>
                <a:gd name="T4" fmla="*/ 71 w 106"/>
                <a:gd name="T5" fmla="*/ 111 h 172"/>
                <a:gd name="T6" fmla="*/ 71 w 106"/>
                <a:gd name="T7" fmla="*/ 111 h 172"/>
                <a:gd name="T8" fmla="*/ 36 w 106"/>
                <a:gd name="T9" fmla="*/ 111 h 172"/>
                <a:gd name="T10" fmla="*/ 36 w 106"/>
                <a:gd name="T11" fmla="*/ 111 h 172"/>
                <a:gd name="T12" fmla="*/ 19 w 106"/>
                <a:gd name="T13" fmla="*/ 84 h 172"/>
                <a:gd name="T14" fmla="*/ 8 w 106"/>
                <a:gd name="T15" fmla="*/ 53 h 172"/>
                <a:gd name="T16" fmla="*/ 53 w 106"/>
                <a:gd name="T17" fmla="*/ 8 h 172"/>
                <a:gd name="T18" fmla="*/ 99 w 106"/>
                <a:gd name="T19" fmla="*/ 53 h 172"/>
                <a:gd name="T20" fmla="*/ 87 w 106"/>
                <a:gd name="T21" fmla="*/ 83 h 172"/>
                <a:gd name="T22" fmla="*/ 36 w 106"/>
                <a:gd name="T23" fmla="*/ 119 h 172"/>
                <a:gd name="T24" fmla="*/ 70 w 106"/>
                <a:gd name="T25" fmla="*/ 119 h 172"/>
                <a:gd name="T26" fmla="*/ 70 w 106"/>
                <a:gd name="T27" fmla="*/ 123 h 172"/>
                <a:gd name="T28" fmla="*/ 36 w 106"/>
                <a:gd name="T29" fmla="*/ 123 h 172"/>
                <a:gd name="T30" fmla="*/ 36 w 106"/>
                <a:gd name="T31" fmla="*/ 119 h 172"/>
                <a:gd name="T32" fmla="*/ 70 w 106"/>
                <a:gd name="T33" fmla="*/ 136 h 172"/>
                <a:gd name="T34" fmla="*/ 36 w 106"/>
                <a:gd name="T35" fmla="*/ 136 h 172"/>
                <a:gd name="T36" fmla="*/ 36 w 106"/>
                <a:gd name="T37" fmla="*/ 131 h 172"/>
                <a:gd name="T38" fmla="*/ 70 w 106"/>
                <a:gd name="T39" fmla="*/ 131 h 172"/>
                <a:gd name="T40" fmla="*/ 70 w 106"/>
                <a:gd name="T41" fmla="*/ 136 h 172"/>
                <a:gd name="T42" fmla="*/ 70 w 106"/>
                <a:gd name="T43" fmla="*/ 148 h 172"/>
                <a:gd name="T44" fmla="*/ 36 w 106"/>
                <a:gd name="T45" fmla="*/ 148 h 172"/>
                <a:gd name="T46" fmla="*/ 36 w 106"/>
                <a:gd name="T47" fmla="*/ 143 h 172"/>
                <a:gd name="T48" fmla="*/ 70 w 106"/>
                <a:gd name="T49" fmla="*/ 143 h 172"/>
                <a:gd name="T50" fmla="*/ 70 w 106"/>
                <a:gd name="T51" fmla="*/ 148 h 172"/>
                <a:gd name="T52" fmla="*/ 62 w 106"/>
                <a:gd name="T53" fmla="*/ 156 h 172"/>
                <a:gd name="T54" fmla="*/ 53 w 106"/>
                <a:gd name="T55" fmla="*/ 164 h 172"/>
                <a:gd name="T56" fmla="*/ 45 w 106"/>
                <a:gd name="T57" fmla="*/ 156 h 172"/>
                <a:gd name="T58" fmla="*/ 45 w 106"/>
                <a:gd name="T59" fmla="*/ 156 h 172"/>
                <a:gd name="T60" fmla="*/ 62 w 106"/>
                <a:gd name="T61" fmla="*/ 156 h 172"/>
                <a:gd name="T62" fmla="*/ 53 w 106"/>
                <a:gd name="T63" fmla="*/ 0 h 172"/>
                <a:gd name="T64" fmla="*/ 0 w 106"/>
                <a:gd name="T65" fmla="*/ 53 h 172"/>
                <a:gd name="T66" fmla="*/ 14 w 106"/>
                <a:gd name="T67" fmla="*/ 89 h 172"/>
                <a:gd name="T68" fmla="*/ 29 w 106"/>
                <a:gd name="T69" fmla="*/ 115 h 172"/>
                <a:gd name="T70" fmla="*/ 29 w 106"/>
                <a:gd name="T71" fmla="*/ 152 h 172"/>
                <a:gd name="T72" fmla="*/ 33 w 106"/>
                <a:gd name="T73" fmla="*/ 156 h 172"/>
                <a:gd name="T74" fmla="*/ 37 w 106"/>
                <a:gd name="T75" fmla="*/ 156 h 172"/>
                <a:gd name="T76" fmla="*/ 37 w 106"/>
                <a:gd name="T77" fmla="*/ 156 h 172"/>
                <a:gd name="T78" fmla="*/ 53 w 106"/>
                <a:gd name="T79" fmla="*/ 172 h 172"/>
                <a:gd name="T80" fmla="*/ 69 w 106"/>
                <a:gd name="T81" fmla="*/ 156 h 172"/>
                <a:gd name="T82" fmla="*/ 69 w 106"/>
                <a:gd name="T83" fmla="*/ 156 h 172"/>
                <a:gd name="T84" fmla="*/ 74 w 106"/>
                <a:gd name="T85" fmla="*/ 156 h 172"/>
                <a:gd name="T86" fmla="*/ 78 w 106"/>
                <a:gd name="T87" fmla="*/ 152 h 172"/>
                <a:gd name="T88" fmla="*/ 78 w 106"/>
                <a:gd name="T89" fmla="*/ 115 h 172"/>
                <a:gd name="T90" fmla="*/ 93 w 106"/>
                <a:gd name="T91" fmla="*/ 88 h 172"/>
                <a:gd name="T92" fmla="*/ 106 w 106"/>
                <a:gd name="T93" fmla="*/ 53 h 172"/>
                <a:gd name="T94" fmla="*/ 53 w 106"/>
                <a:gd name="T9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 h="172">
                  <a:moveTo>
                    <a:pt x="87" y="83"/>
                  </a:moveTo>
                  <a:cubicBezTo>
                    <a:pt x="87" y="83"/>
                    <a:pt x="87" y="83"/>
                    <a:pt x="87" y="83"/>
                  </a:cubicBezTo>
                  <a:cubicBezTo>
                    <a:pt x="77" y="94"/>
                    <a:pt x="73" y="100"/>
                    <a:pt x="71" y="111"/>
                  </a:cubicBezTo>
                  <a:cubicBezTo>
                    <a:pt x="71" y="111"/>
                    <a:pt x="71" y="111"/>
                    <a:pt x="71" y="111"/>
                  </a:cubicBezTo>
                  <a:cubicBezTo>
                    <a:pt x="36" y="111"/>
                    <a:pt x="36" y="111"/>
                    <a:pt x="36" y="111"/>
                  </a:cubicBezTo>
                  <a:cubicBezTo>
                    <a:pt x="36" y="111"/>
                    <a:pt x="36" y="111"/>
                    <a:pt x="36" y="111"/>
                  </a:cubicBezTo>
                  <a:cubicBezTo>
                    <a:pt x="33" y="100"/>
                    <a:pt x="30" y="95"/>
                    <a:pt x="19" y="84"/>
                  </a:cubicBezTo>
                  <a:cubicBezTo>
                    <a:pt x="9" y="71"/>
                    <a:pt x="8" y="65"/>
                    <a:pt x="8" y="53"/>
                  </a:cubicBezTo>
                  <a:cubicBezTo>
                    <a:pt x="8" y="28"/>
                    <a:pt x="28" y="8"/>
                    <a:pt x="53" y="8"/>
                  </a:cubicBezTo>
                  <a:cubicBezTo>
                    <a:pt x="78" y="8"/>
                    <a:pt x="99" y="28"/>
                    <a:pt x="99" y="53"/>
                  </a:cubicBezTo>
                  <a:cubicBezTo>
                    <a:pt x="99" y="65"/>
                    <a:pt x="97" y="71"/>
                    <a:pt x="87" y="83"/>
                  </a:cubicBezTo>
                  <a:moveTo>
                    <a:pt x="36" y="119"/>
                  </a:moveTo>
                  <a:cubicBezTo>
                    <a:pt x="70" y="119"/>
                    <a:pt x="70" y="119"/>
                    <a:pt x="70" y="119"/>
                  </a:cubicBezTo>
                  <a:cubicBezTo>
                    <a:pt x="70" y="123"/>
                    <a:pt x="70" y="123"/>
                    <a:pt x="70" y="123"/>
                  </a:cubicBezTo>
                  <a:cubicBezTo>
                    <a:pt x="36" y="123"/>
                    <a:pt x="36" y="123"/>
                    <a:pt x="36" y="123"/>
                  </a:cubicBezTo>
                  <a:lnTo>
                    <a:pt x="36" y="119"/>
                  </a:lnTo>
                  <a:close/>
                  <a:moveTo>
                    <a:pt x="70" y="136"/>
                  </a:moveTo>
                  <a:cubicBezTo>
                    <a:pt x="36" y="136"/>
                    <a:pt x="36" y="136"/>
                    <a:pt x="36" y="136"/>
                  </a:cubicBezTo>
                  <a:cubicBezTo>
                    <a:pt x="36" y="131"/>
                    <a:pt x="36" y="131"/>
                    <a:pt x="36" y="131"/>
                  </a:cubicBezTo>
                  <a:cubicBezTo>
                    <a:pt x="70" y="131"/>
                    <a:pt x="70" y="131"/>
                    <a:pt x="70" y="131"/>
                  </a:cubicBezTo>
                  <a:lnTo>
                    <a:pt x="70" y="136"/>
                  </a:lnTo>
                  <a:close/>
                  <a:moveTo>
                    <a:pt x="70" y="148"/>
                  </a:moveTo>
                  <a:cubicBezTo>
                    <a:pt x="36" y="148"/>
                    <a:pt x="36" y="148"/>
                    <a:pt x="36" y="148"/>
                  </a:cubicBezTo>
                  <a:cubicBezTo>
                    <a:pt x="36" y="143"/>
                    <a:pt x="36" y="143"/>
                    <a:pt x="36" y="143"/>
                  </a:cubicBezTo>
                  <a:cubicBezTo>
                    <a:pt x="70" y="143"/>
                    <a:pt x="70" y="143"/>
                    <a:pt x="70" y="143"/>
                  </a:cubicBezTo>
                  <a:lnTo>
                    <a:pt x="70" y="148"/>
                  </a:lnTo>
                  <a:close/>
                  <a:moveTo>
                    <a:pt x="62" y="156"/>
                  </a:moveTo>
                  <a:cubicBezTo>
                    <a:pt x="62" y="160"/>
                    <a:pt x="58" y="164"/>
                    <a:pt x="53" y="164"/>
                  </a:cubicBezTo>
                  <a:cubicBezTo>
                    <a:pt x="48" y="164"/>
                    <a:pt x="45" y="160"/>
                    <a:pt x="45" y="156"/>
                  </a:cubicBezTo>
                  <a:cubicBezTo>
                    <a:pt x="45" y="156"/>
                    <a:pt x="45" y="156"/>
                    <a:pt x="45" y="156"/>
                  </a:cubicBezTo>
                  <a:cubicBezTo>
                    <a:pt x="62" y="156"/>
                    <a:pt x="62" y="156"/>
                    <a:pt x="62" y="156"/>
                  </a:cubicBezTo>
                  <a:close/>
                  <a:moveTo>
                    <a:pt x="53" y="0"/>
                  </a:moveTo>
                  <a:cubicBezTo>
                    <a:pt x="24" y="0"/>
                    <a:pt x="0" y="24"/>
                    <a:pt x="0" y="53"/>
                  </a:cubicBezTo>
                  <a:cubicBezTo>
                    <a:pt x="0" y="67"/>
                    <a:pt x="3" y="75"/>
                    <a:pt x="14" y="89"/>
                  </a:cubicBezTo>
                  <a:cubicBezTo>
                    <a:pt x="24" y="100"/>
                    <a:pt x="27" y="104"/>
                    <a:pt x="29" y="115"/>
                  </a:cubicBezTo>
                  <a:cubicBezTo>
                    <a:pt x="29" y="152"/>
                    <a:pt x="29" y="152"/>
                    <a:pt x="29" y="152"/>
                  </a:cubicBezTo>
                  <a:cubicBezTo>
                    <a:pt x="29" y="154"/>
                    <a:pt x="31" y="156"/>
                    <a:pt x="33" y="156"/>
                  </a:cubicBezTo>
                  <a:cubicBezTo>
                    <a:pt x="37" y="156"/>
                    <a:pt x="37" y="156"/>
                    <a:pt x="37" y="156"/>
                  </a:cubicBezTo>
                  <a:cubicBezTo>
                    <a:pt x="37" y="156"/>
                    <a:pt x="37" y="156"/>
                    <a:pt x="37" y="156"/>
                  </a:cubicBezTo>
                  <a:cubicBezTo>
                    <a:pt x="37" y="165"/>
                    <a:pt x="44" y="172"/>
                    <a:pt x="53" y="172"/>
                  </a:cubicBezTo>
                  <a:cubicBezTo>
                    <a:pt x="62" y="172"/>
                    <a:pt x="69" y="165"/>
                    <a:pt x="69" y="156"/>
                  </a:cubicBezTo>
                  <a:cubicBezTo>
                    <a:pt x="69" y="156"/>
                    <a:pt x="69" y="156"/>
                    <a:pt x="69" y="156"/>
                  </a:cubicBezTo>
                  <a:cubicBezTo>
                    <a:pt x="74" y="156"/>
                    <a:pt x="74" y="156"/>
                    <a:pt x="74" y="156"/>
                  </a:cubicBezTo>
                  <a:cubicBezTo>
                    <a:pt x="76" y="156"/>
                    <a:pt x="78" y="154"/>
                    <a:pt x="78" y="152"/>
                  </a:cubicBezTo>
                  <a:cubicBezTo>
                    <a:pt x="78" y="115"/>
                    <a:pt x="78" y="115"/>
                    <a:pt x="78" y="115"/>
                  </a:cubicBezTo>
                  <a:cubicBezTo>
                    <a:pt x="79" y="104"/>
                    <a:pt x="82" y="100"/>
                    <a:pt x="93" y="88"/>
                  </a:cubicBezTo>
                  <a:cubicBezTo>
                    <a:pt x="103" y="75"/>
                    <a:pt x="106" y="67"/>
                    <a:pt x="106" y="53"/>
                  </a:cubicBezTo>
                  <a:cubicBezTo>
                    <a:pt x="106" y="24"/>
                    <a:pt x="82" y="0"/>
                    <a:pt x="53"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3" name="Freeform 102">
              <a:extLst>
                <a:ext uri="{FF2B5EF4-FFF2-40B4-BE49-F238E27FC236}">
                  <a16:creationId xmlns:a16="http://schemas.microsoft.com/office/drawing/2014/main" id="{ACF870F0-0593-37B9-F6D9-13C08E80C1CE}"/>
                </a:ext>
              </a:extLst>
            </p:cNvPr>
            <p:cNvSpPr>
              <a:spLocks noEditPoints="1"/>
            </p:cNvSpPr>
            <p:nvPr/>
          </p:nvSpPr>
          <p:spPr bwMode="auto">
            <a:xfrm>
              <a:off x="3305175" y="208064"/>
              <a:ext cx="188913" cy="227013"/>
            </a:xfrm>
            <a:custGeom>
              <a:avLst/>
              <a:gdLst>
                <a:gd name="T0" fmla="*/ 52 w 59"/>
                <a:gd name="T1" fmla="*/ 14 h 71"/>
                <a:gd name="T2" fmla="*/ 52 w 59"/>
                <a:gd name="T3" fmla="*/ 40 h 71"/>
                <a:gd name="T4" fmla="*/ 51 w 59"/>
                <a:gd name="T5" fmla="*/ 46 h 71"/>
                <a:gd name="T6" fmla="*/ 29 w 59"/>
                <a:gd name="T7" fmla="*/ 63 h 71"/>
                <a:gd name="T8" fmla="*/ 8 w 59"/>
                <a:gd name="T9" fmla="*/ 46 h 71"/>
                <a:gd name="T10" fmla="*/ 7 w 59"/>
                <a:gd name="T11" fmla="*/ 40 h 71"/>
                <a:gd name="T12" fmla="*/ 7 w 59"/>
                <a:gd name="T13" fmla="*/ 14 h 71"/>
                <a:gd name="T14" fmla="*/ 22 w 59"/>
                <a:gd name="T15" fmla="*/ 15 h 71"/>
                <a:gd name="T16" fmla="*/ 29 w 59"/>
                <a:gd name="T17" fmla="*/ 10 h 71"/>
                <a:gd name="T18" fmla="*/ 37 w 59"/>
                <a:gd name="T19" fmla="*/ 15 h 71"/>
                <a:gd name="T20" fmla="*/ 52 w 59"/>
                <a:gd name="T21" fmla="*/ 14 h 71"/>
                <a:gd name="T22" fmla="*/ 57 w 59"/>
                <a:gd name="T23" fmla="*/ 6 h 71"/>
                <a:gd name="T24" fmla="*/ 54 w 59"/>
                <a:gd name="T25" fmla="*/ 6 h 71"/>
                <a:gd name="T26" fmla="*/ 39 w 59"/>
                <a:gd name="T27" fmla="*/ 9 h 71"/>
                <a:gd name="T28" fmla="*/ 32 w 59"/>
                <a:gd name="T29" fmla="*/ 2 h 71"/>
                <a:gd name="T30" fmla="*/ 29 w 59"/>
                <a:gd name="T31" fmla="*/ 0 h 71"/>
                <a:gd name="T32" fmla="*/ 26 w 59"/>
                <a:gd name="T33" fmla="*/ 2 h 71"/>
                <a:gd name="T34" fmla="*/ 19 w 59"/>
                <a:gd name="T35" fmla="*/ 9 h 71"/>
                <a:gd name="T36" fmla="*/ 5 w 59"/>
                <a:gd name="T37" fmla="*/ 6 h 71"/>
                <a:gd name="T38" fmla="*/ 1 w 59"/>
                <a:gd name="T39" fmla="*/ 6 h 71"/>
                <a:gd name="T40" fmla="*/ 0 w 59"/>
                <a:gd name="T41" fmla="*/ 9 h 71"/>
                <a:gd name="T42" fmla="*/ 0 w 59"/>
                <a:gd name="T43" fmla="*/ 40 h 71"/>
                <a:gd name="T44" fmla="*/ 2 w 59"/>
                <a:gd name="T45" fmla="*/ 49 h 71"/>
                <a:gd name="T46" fmla="*/ 28 w 59"/>
                <a:gd name="T47" fmla="*/ 70 h 71"/>
                <a:gd name="T48" fmla="*/ 29 w 59"/>
                <a:gd name="T49" fmla="*/ 71 h 71"/>
                <a:gd name="T50" fmla="*/ 31 w 59"/>
                <a:gd name="T51" fmla="*/ 70 h 71"/>
                <a:gd name="T52" fmla="*/ 56 w 59"/>
                <a:gd name="T53" fmla="*/ 49 h 71"/>
                <a:gd name="T54" fmla="*/ 59 w 59"/>
                <a:gd name="T55" fmla="*/ 40 h 71"/>
                <a:gd name="T56" fmla="*/ 59 w 59"/>
                <a:gd name="T57" fmla="*/ 9 h 71"/>
                <a:gd name="T58" fmla="*/ 57 w 59"/>
                <a:gd name="T59"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71">
                  <a:moveTo>
                    <a:pt x="52" y="14"/>
                  </a:moveTo>
                  <a:cubicBezTo>
                    <a:pt x="52" y="40"/>
                    <a:pt x="52" y="40"/>
                    <a:pt x="52" y="40"/>
                  </a:cubicBezTo>
                  <a:cubicBezTo>
                    <a:pt x="52" y="42"/>
                    <a:pt x="51" y="44"/>
                    <a:pt x="51" y="46"/>
                  </a:cubicBezTo>
                  <a:cubicBezTo>
                    <a:pt x="49" y="49"/>
                    <a:pt x="43" y="57"/>
                    <a:pt x="29" y="63"/>
                  </a:cubicBezTo>
                  <a:cubicBezTo>
                    <a:pt x="15" y="57"/>
                    <a:pt x="10" y="49"/>
                    <a:pt x="8" y="46"/>
                  </a:cubicBezTo>
                  <a:cubicBezTo>
                    <a:pt x="7" y="44"/>
                    <a:pt x="7" y="42"/>
                    <a:pt x="7" y="40"/>
                  </a:cubicBezTo>
                  <a:cubicBezTo>
                    <a:pt x="7" y="14"/>
                    <a:pt x="7" y="14"/>
                    <a:pt x="7" y="14"/>
                  </a:cubicBezTo>
                  <a:cubicBezTo>
                    <a:pt x="12" y="17"/>
                    <a:pt x="17" y="17"/>
                    <a:pt x="22" y="15"/>
                  </a:cubicBezTo>
                  <a:cubicBezTo>
                    <a:pt x="25" y="14"/>
                    <a:pt x="28" y="12"/>
                    <a:pt x="29" y="10"/>
                  </a:cubicBezTo>
                  <a:cubicBezTo>
                    <a:pt x="31" y="12"/>
                    <a:pt x="33" y="14"/>
                    <a:pt x="37" y="15"/>
                  </a:cubicBezTo>
                  <a:cubicBezTo>
                    <a:pt x="41" y="17"/>
                    <a:pt x="46" y="17"/>
                    <a:pt x="52" y="14"/>
                  </a:cubicBezTo>
                  <a:moveTo>
                    <a:pt x="57" y="6"/>
                  </a:moveTo>
                  <a:cubicBezTo>
                    <a:pt x="56" y="6"/>
                    <a:pt x="55" y="6"/>
                    <a:pt x="54" y="6"/>
                  </a:cubicBezTo>
                  <a:cubicBezTo>
                    <a:pt x="48" y="9"/>
                    <a:pt x="43" y="10"/>
                    <a:pt x="39" y="9"/>
                  </a:cubicBezTo>
                  <a:cubicBezTo>
                    <a:pt x="34" y="7"/>
                    <a:pt x="32" y="2"/>
                    <a:pt x="32" y="2"/>
                  </a:cubicBezTo>
                  <a:cubicBezTo>
                    <a:pt x="32" y="1"/>
                    <a:pt x="31" y="0"/>
                    <a:pt x="29" y="0"/>
                  </a:cubicBezTo>
                  <a:cubicBezTo>
                    <a:pt x="28" y="0"/>
                    <a:pt x="27" y="1"/>
                    <a:pt x="26" y="2"/>
                  </a:cubicBezTo>
                  <a:cubicBezTo>
                    <a:pt x="26" y="3"/>
                    <a:pt x="24" y="7"/>
                    <a:pt x="19" y="9"/>
                  </a:cubicBezTo>
                  <a:cubicBezTo>
                    <a:pt x="16" y="10"/>
                    <a:pt x="11" y="10"/>
                    <a:pt x="5" y="6"/>
                  </a:cubicBezTo>
                  <a:cubicBezTo>
                    <a:pt x="4" y="6"/>
                    <a:pt x="2" y="6"/>
                    <a:pt x="1" y="6"/>
                  </a:cubicBezTo>
                  <a:cubicBezTo>
                    <a:pt x="0" y="7"/>
                    <a:pt x="0" y="8"/>
                    <a:pt x="0" y="9"/>
                  </a:cubicBezTo>
                  <a:cubicBezTo>
                    <a:pt x="0" y="40"/>
                    <a:pt x="0" y="40"/>
                    <a:pt x="0" y="40"/>
                  </a:cubicBezTo>
                  <a:cubicBezTo>
                    <a:pt x="0" y="43"/>
                    <a:pt x="1" y="46"/>
                    <a:pt x="2" y="49"/>
                  </a:cubicBezTo>
                  <a:cubicBezTo>
                    <a:pt x="5" y="55"/>
                    <a:pt x="12" y="63"/>
                    <a:pt x="28" y="70"/>
                  </a:cubicBezTo>
                  <a:cubicBezTo>
                    <a:pt x="29" y="71"/>
                    <a:pt x="29" y="71"/>
                    <a:pt x="29" y="71"/>
                  </a:cubicBezTo>
                  <a:cubicBezTo>
                    <a:pt x="30" y="71"/>
                    <a:pt x="30" y="70"/>
                    <a:pt x="31" y="70"/>
                  </a:cubicBezTo>
                  <a:cubicBezTo>
                    <a:pt x="46" y="63"/>
                    <a:pt x="53" y="55"/>
                    <a:pt x="56" y="49"/>
                  </a:cubicBezTo>
                  <a:cubicBezTo>
                    <a:pt x="58" y="46"/>
                    <a:pt x="59" y="43"/>
                    <a:pt x="59" y="40"/>
                  </a:cubicBezTo>
                  <a:cubicBezTo>
                    <a:pt x="59" y="9"/>
                    <a:pt x="59" y="9"/>
                    <a:pt x="59" y="9"/>
                  </a:cubicBezTo>
                  <a:cubicBezTo>
                    <a:pt x="59" y="8"/>
                    <a:pt x="58" y="7"/>
                    <a:pt x="57" y="6"/>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4" name="Freeform 103">
              <a:extLst>
                <a:ext uri="{FF2B5EF4-FFF2-40B4-BE49-F238E27FC236}">
                  <a16:creationId xmlns:a16="http://schemas.microsoft.com/office/drawing/2014/main" id="{1E26D1DA-969E-B3BC-28B0-FF7DC0EBECD2}"/>
                </a:ext>
              </a:extLst>
            </p:cNvPr>
            <p:cNvSpPr>
              <a:spLocks/>
            </p:cNvSpPr>
            <p:nvPr/>
          </p:nvSpPr>
          <p:spPr bwMode="auto">
            <a:xfrm>
              <a:off x="3340100" y="277914"/>
              <a:ext cx="119063" cy="85725"/>
            </a:xfrm>
            <a:custGeom>
              <a:avLst/>
              <a:gdLst>
                <a:gd name="T0" fmla="*/ 35 w 37"/>
                <a:gd name="T1" fmla="*/ 1 h 27"/>
                <a:gd name="T2" fmla="*/ 35 w 37"/>
                <a:gd name="T3" fmla="*/ 1 h 27"/>
                <a:gd name="T4" fmla="*/ 33 w 37"/>
                <a:gd name="T5" fmla="*/ 0 h 27"/>
                <a:gd name="T6" fmla="*/ 31 w 37"/>
                <a:gd name="T7" fmla="*/ 1 h 27"/>
                <a:gd name="T8" fmla="*/ 13 w 37"/>
                <a:gd name="T9" fmla="*/ 18 h 27"/>
                <a:gd name="T10" fmla="*/ 6 w 37"/>
                <a:gd name="T11" fmla="*/ 11 h 27"/>
                <a:gd name="T12" fmla="*/ 1 w 37"/>
                <a:gd name="T13" fmla="*/ 11 h 27"/>
                <a:gd name="T14" fmla="*/ 1 w 37"/>
                <a:gd name="T15" fmla="*/ 16 h 27"/>
                <a:gd name="T16" fmla="*/ 11 w 37"/>
                <a:gd name="T17" fmla="*/ 26 h 27"/>
                <a:gd name="T18" fmla="*/ 13 w 37"/>
                <a:gd name="T19" fmla="*/ 27 h 27"/>
                <a:gd name="T20" fmla="*/ 16 w 37"/>
                <a:gd name="T21" fmla="*/ 26 h 27"/>
                <a:gd name="T22" fmla="*/ 35 w 37"/>
                <a:gd name="T23" fmla="*/ 6 h 27"/>
                <a:gd name="T24" fmla="*/ 35 w 37"/>
                <a:gd name="T25"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7">
                  <a:moveTo>
                    <a:pt x="35" y="1"/>
                  </a:moveTo>
                  <a:cubicBezTo>
                    <a:pt x="35" y="1"/>
                    <a:pt x="35" y="1"/>
                    <a:pt x="35" y="1"/>
                  </a:cubicBezTo>
                  <a:cubicBezTo>
                    <a:pt x="35" y="0"/>
                    <a:pt x="34" y="0"/>
                    <a:pt x="33" y="0"/>
                  </a:cubicBezTo>
                  <a:cubicBezTo>
                    <a:pt x="32" y="0"/>
                    <a:pt x="31" y="0"/>
                    <a:pt x="31" y="1"/>
                  </a:cubicBezTo>
                  <a:cubicBezTo>
                    <a:pt x="13" y="18"/>
                    <a:pt x="13" y="18"/>
                    <a:pt x="13" y="18"/>
                  </a:cubicBezTo>
                  <a:cubicBezTo>
                    <a:pt x="6" y="11"/>
                    <a:pt x="6" y="11"/>
                    <a:pt x="6" y="11"/>
                  </a:cubicBezTo>
                  <a:cubicBezTo>
                    <a:pt x="5" y="10"/>
                    <a:pt x="2" y="10"/>
                    <a:pt x="1" y="11"/>
                  </a:cubicBezTo>
                  <a:cubicBezTo>
                    <a:pt x="0" y="12"/>
                    <a:pt x="0" y="14"/>
                    <a:pt x="1" y="16"/>
                  </a:cubicBezTo>
                  <a:cubicBezTo>
                    <a:pt x="11" y="26"/>
                    <a:pt x="11" y="26"/>
                    <a:pt x="11" y="26"/>
                  </a:cubicBezTo>
                  <a:cubicBezTo>
                    <a:pt x="12" y="26"/>
                    <a:pt x="12" y="27"/>
                    <a:pt x="13" y="27"/>
                  </a:cubicBezTo>
                  <a:cubicBezTo>
                    <a:pt x="14" y="27"/>
                    <a:pt x="15" y="26"/>
                    <a:pt x="16" y="26"/>
                  </a:cubicBezTo>
                  <a:cubicBezTo>
                    <a:pt x="35" y="6"/>
                    <a:pt x="35" y="6"/>
                    <a:pt x="35" y="6"/>
                  </a:cubicBezTo>
                  <a:cubicBezTo>
                    <a:pt x="37" y="5"/>
                    <a:pt x="37" y="2"/>
                    <a:pt x="35" y="1"/>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15" name="Group 14">
            <a:extLst>
              <a:ext uri="{FF2B5EF4-FFF2-40B4-BE49-F238E27FC236}">
                <a16:creationId xmlns:a16="http://schemas.microsoft.com/office/drawing/2014/main" id="{B4409B40-5BD9-3FB2-3FC5-22DE4B8D7433}"/>
              </a:ext>
            </a:extLst>
          </p:cNvPr>
          <p:cNvGrpSpPr>
            <a:grpSpLocks noChangeAspect="1"/>
          </p:cNvGrpSpPr>
          <p:nvPr/>
        </p:nvGrpSpPr>
        <p:grpSpPr>
          <a:xfrm>
            <a:off x="3075588" y="1913547"/>
            <a:ext cx="596400" cy="516776"/>
            <a:chOff x="1260449" y="4021232"/>
            <a:chExt cx="447300" cy="387582"/>
          </a:xfrm>
        </p:grpSpPr>
        <p:sp>
          <p:nvSpPr>
            <p:cNvPr id="16" name="Freeform 330">
              <a:extLst>
                <a:ext uri="{FF2B5EF4-FFF2-40B4-BE49-F238E27FC236}">
                  <a16:creationId xmlns:a16="http://schemas.microsoft.com/office/drawing/2014/main" id="{980ABC51-E55C-FC1B-A0B3-9BFB644E8B5C}"/>
                </a:ext>
              </a:extLst>
            </p:cNvPr>
            <p:cNvSpPr>
              <a:spLocks noEditPoints="1"/>
            </p:cNvSpPr>
            <p:nvPr/>
          </p:nvSpPr>
          <p:spPr bwMode="auto">
            <a:xfrm>
              <a:off x="1260449" y="4021232"/>
              <a:ext cx="447300" cy="387582"/>
            </a:xfrm>
            <a:custGeom>
              <a:avLst/>
              <a:gdLst>
                <a:gd name="T0" fmla="*/ 142 w 191"/>
                <a:gd name="T1" fmla="*/ 48 h 165"/>
                <a:gd name="T2" fmla="*/ 118 w 191"/>
                <a:gd name="T3" fmla="*/ 44 h 165"/>
                <a:gd name="T4" fmla="*/ 114 w 191"/>
                <a:gd name="T5" fmla="*/ 102 h 165"/>
                <a:gd name="T6" fmla="*/ 110 w 191"/>
                <a:gd name="T7" fmla="*/ 68 h 165"/>
                <a:gd name="T8" fmla="*/ 86 w 191"/>
                <a:gd name="T9" fmla="*/ 64 h 165"/>
                <a:gd name="T10" fmla="*/ 81 w 191"/>
                <a:gd name="T11" fmla="*/ 102 h 165"/>
                <a:gd name="T12" fmla="*/ 78 w 191"/>
                <a:gd name="T13" fmla="*/ 58 h 165"/>
                <a:gd name="T14" fmla="*/ 53 w 191"/>
                <a:gd name="T15" fmla="*/ 53 h 165"/>
                <a:gd name="T16" fmla="*/ 49 w 191"/>
                <a:gd name="T17" fmla="*/ 102 h 165"/>
                <a:gd name="T18" fmla="*/ 46 w 191"/>
                <a:gd name="T19" fmla="*/ 74 h 165"/>
                <a:gd name="T20" fmla="*/ 21 w 191"/>
                <a:gd name="T21" fmla="*/ 69 h 165"/>
                <a:gd name="T22" fmla="*/ 17 w 191"/>
                <a:gd name="T23" fmla="*/ 102 h 165"/>
                <a:gd name="T24" fmla="*/ 8 w 191"/>
                <a:gd name="T25" fmla="*/ 9 h 165"/>
                <a:gd name="T26" fmla="*/ 183 w 191"/>
                <a:gd name="T27" fmla="*/ 8 h 165"/>
                <a:gd name="T28" fmla="*/ 183 w 191"/>
                <a:gd name="T29" fmla="*/ 102 h 165"/>
                <a:gd name="T30" fmla="*/ 122 w 191"/>
                <a:gd name="T31" fmla="*/ 52 h 165"/>
                <a:gd name="T32" fmla="*/ 134 w 191"/>
                <a:gd name="T33" fmla="*/ 102 h 165"/>
                <a:gd name="T34" fmla="*/ 122 w 191"/>
                <a:gd name="T35" fmla="*/ 52 h 165"/>
                <a:gd name="T36" fmla="*/ 102 w 191"/>
                <a:gd name="T37" fmla="*/ 72 h 165"/>
                <a:gd name="T38" fmla="*/ 90 w 191"/>
                <a:gd name="T39" fmla="*/ 102 h 165"/>
                <a:gd name="T40" fmla="*/ 57 w 191"/>
                <a:gd name="T41" fmla="*/ 62 h 165"/>
                <a:gd name="T42" fmla="*/ 70 w 191"/>
                <a:gd name="T43" fmla="*/ 102 h 165"/>
                <a:gd name="T44" fmla="*/ 57 w 191"/>
                <a:gd name="T45" fmla="*/ 62 h 165"/>
                <a:gd name="T46" fmla="*/ 37 w 191"/>
                <a:gd name="T47" fmla="*/ 78 h 165"/>
                <a:gd name="T48" fmla="*/ 25 w 191"/>
                <a:gd name="T49" fmla="*/ 102 h 165"/>
                <a:gd name="T50" fmla="*/ 183 w 191"/>
                <a:gd name="T51" fmla="*/ 131 h 165"/>
                <a:gd name="T52" fmla="*/ 9 w 191"/>
                <a:gd name="T53" fmla="*/ 132 h 165"/>
                <a:gd name="T54" fmla="*/ 8 w 191"/>
                <a:gd name="T55" fmla="*/ 110 h 165"/>
                <a:gd name="T56" fmla="*/ 183 w 191"/>
                <a:gd name="T57" fmla="*/ 131 h 165"/>
                <a:gd name="T58" fmla="*/ 74 w 191"/>
                <a:gd name="T59" fmla="*/ 140 h 165"/>
                <a:gd name="T60" fmla="*/ 124 w 191"/>
                <a:gd name="T61" fmla="*/ 157 h 165"/>
                <a:gd name="T62" fmla="*/ 183 w 191"/>
                <a:gd name="T63" fmla="*/ 0 h 165"/>
                <a:gd name="T64" fmla="*/ 0 w 191"/>
                <a:gd name="T65" fmla="*/ 9 h 165"/>
                <a:gd name="T66" fmla="*/ 9 w 191"/>
                <a:gd name="T67" fmla="*/ 140 h 165"/>
                <a:gd name="T68" fmla="*/ 58 w 191"/>
                <a:gd name="T69" fmla="*/ 157 h 165"/>
                <a:gd name="T70" fmla="*/ 45 w 191"/>
                <a:gd name="T71" fmla="*/ 161 h 165"/>
                <a:gd name="T72" fmla="*/ 143 w 191"/>
                <a:gd name="T73" fmla="*/ 165 h 165"/>
                <a:gd name="T74" fmla="*/ 143 w 191"/>
                <a:gd name="T75" fmla="*/ 157 h 165"/>
                <a:gd name="T76" fmla="*/ 126 w 191"/>
                <a:gd name="T77" fmla="*/ 140 h 165"/>
                <a:gd name="T78" fmla="*/ 191 w 191"/>
                <a:gd name="T79" fmla="*/ 131 h 165"/>
                <a:gd name="T80" fmla="*/ 183 w 191"/>
                <a:gd name="T8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1" h="165">
                  <a:moveTo>
                    <a:pt x="142" y="102"/>
                  </a:moveTo>
                  <a:cubicBezTo>
                    <a:pt x="142" y="48"/>
                    <a:pt x="142" y="48"/>
                    <a:pt x="142" y="48"/>
                  </a:cubicBezTo>
                  <a:cubicBezTo>
                    <a:pt x="142" y="46"/>
                    <a:pt x="140" y="44"/>
                    <a:pt x="138" y="44"/>
                  </a:cubicBezTo>
                  <a:cubicBezTo>
                    <a:pt x="118" y="44"/>
                    <a:pt x="118" y="44"/>
                    <a:pt x="118" y="44"/>
                  </a:cubicBezTo>
                  <a:cubicBezTo>
                    <a:pt x="116" y="44"/>
                    <a:pt x="114" y="46"/>
                    <a:pt x="114" y="48"/>
                  </a:cubicBezTo>
                  <a:cubicBezTo>
                    <a:pt x="114" y="102"/>
                    <a:pt x="114" y="102"/>
                    <a:pt x="114" y="102"/>
                  </a:cubicBezTo>
                  <a:cubicBezTo>
                    <a:pt x="110" y="102"/>
                    <a:pt x="110" y="102"/>
                    <a:pt x="110" y="102"/>
                  </a:cubicBezTo>
                  <a:cubicBezTo>
                    <a:pt x="110" y="68"/>
                    <a:pt x="110" y="68"/>
                    <a:pt x="110" y="68"/>
                  </a:cubicBezTo>
                  <a:cubicBezTo>
                    <a:pt x="110" y="65"/>
                    <a:pt x="108" y="64"/>
                    <a:pt x="106" y="64"/>
                  </a:cubicBezTo>
                  <a:cubicBezTo>
                    <a:pt x="86" y="64"/>
                    <a:pt x="86" y="64"/>
                    <a:pt x="86" y="64"/>
                  </a:cubicBezTo>
                  <a:cubicBezTo>
                    <a:pt x="83" y="64"/>
                    <a:pt x="81" y="65"/>
                    <a:pt x="81" y="68"/>
                  </a:cubicBezTo>
                  <a:cubicBezTo>
                    <a:pt x="81" y="102"/>
                    <a:pt x="81" y="102"/>
                    <a:pt x="81" y="102"/>
                  </a:cubicBezTo>
                  <a:cubicBezTo>
                    <a:pt x="78" y="102"/>
                    <a:pt x="78" y="102"/>
                    <a:pt x="78" y="102"/>
                  </a:cubicBezTo>
                  <a:cubicBezTo>
                    <a:pt x="78" y="58"/>
                    <a:pt x="78" y="58"/>
                    <a:pt x="78" y="58"/>
                  </a:cubicBezTo>
                  <a:cubicBezTo>
                    <a:pt x="78" y="55"/>
                    <a:pt x="76" y="53"/>
                    <a:pt x="74" y="53"/>
                  </a:cubicBezTo>
                  <a:cubicBezTo>
                    <a:pt x="53" y="53"/>
                    <a:pt x="53" y="53"/>
                    <a:pt x="53" y="53"/>
                  </a:cubicBezTo>
                  <a:cubicBezTo>
                    <a:pt x="51" y="53"/>
                    <a:pt x="49" y="55"/>
                    <a:pt x="49" y="58"/>
                  </a:cubicBezTo>
                  <a:cubicBezTo>
                    <a:pt x="49" y="102"/>
                    <a:pt x="49" y="102"/>
                    <a:pt x="49" y="102"/>
                  </a:cubicBezTo>
                  <a:cubicBezTo>
                    <a:pt x="46" y="102"/>
                    <a:pt x="46" y="102"/>
                    <a:pt x="46" y="102"/>
                  </a:cubicBezTo>
                  <a:cubicBezTo>
                    <a:pt x="46" y="74"/>
                    <a:pt x="46" y="74"/>
                    <a:pt x="46" y="74"/>
                  </a:cubicBezTo>
                  <a:cubicBezTo>
                    <a:pt x="46" y="71"/>
                    <a:pt x="44" y="69"/>
                    <a:pt x="41" y="69"/>
                  </a:cubicBezTo>
                  <a:cubicBezTo>
                    <a:pt x="21" y="69"/>
                    <a:pt x="21" y="69"/>
                    <a:pt x="21" y="69"/>
                  </a:cubicBezTo>
                  <a:cubicBezTo>
                    <a:pt x="19" y="69"/>
                    <a:pt x="17" y="71"/>
                    <a:pt x="17" y="74"/>
                  </a:cubicBezTo>
                  <a:cubicBezTo>
                    <a:pt x="17" y="102"/>
                    <a:pt x="17" y="102"/>
                    <a:pt x="17" y="102"/>
                  </a:cubicBezTo>
                  <a:cubicBezTo>
                    <a:pt x="8" y="102"/>
                    <a:pt x="8" y="102"/>
                    <a:pt x="8" y="102"/>
                  </a:cubicBezTo>
                  <a:cubicBezTo>
                    <a:pt x="8" y="9"/>
                    <a:pt x="8" y="9"/>
                    <a:pt x="8" y="9"/>
                  </a:cubicBezTo>
                  <a:cubicBezTo>
                    <a:pt x="8" y="8"/>
                    <a:pt x="9" y="8"/>
                    <a:pt x="9" y="8"/>
                  </a:cubicBezTo>
                  <a:cubicBezTo>
                    <a:pt x="183" y="8"/>
                    <a:pt x="183" y="8"/>
                    <a:pt x="183" y="8"/>
                  </a:cubicBezTo>
                  <a:cubicBezTo>
                    <a:pt x="183" y="8"/>
                    <a:pt x="183" y="8"/>
                    <a:pt x="183" y="9"/>
                  </a:cubicBezTo>
                  <a:cubicBezTo>
                    <a:pt x="183" y="102"/>
                    <a:pt x="183" y="102"/>
                    <a:pt x="183" y="102"/>
                  </a:cubicBezTo>
                  <a:lnTo>
                    <a:pt x="142" y="102"/>
                  </a:lnTo>
                  <a:close/>
                  <a:moveTo>
                    <a:pt x="122" y="52"/>
                  </a:moveTo>
                  <a:cubicBezTo>
                    <a:pt x="134" y="52"/>
                    <a:pt x="134" y="52"/>
                    <a:pt x="134" y="52"/>
                  </a:cubicBezTo>
                  <a:cubicBezTo>
                    <a:pt x="134" y="102"/>
                    <a:pt x="134" y="102"/>
                    <a:pt x="134" y="102"/>
                  </a:cubicBezTo>
                  <a:cubicBezTo>
                    <a:pt x="122" y="102"/>
                    <a:pt x="122" y="102"/>
                    <a:pt x="122" y="102"/>
                  </a:cubicBezTo>
                  <a:lnTo>
                    <a:pt x="122" y="52"/>
                  </a:lnTo>
                  <a:close/>
                  <a:moveTo>
                    <a:pt x="90" y="72"/>
                  </a:moveTo>
                  <a:cubicBezTo>
                    <a:pt x="102" y="72"/>
                    <a:pt x="102" y="72"/>
                    <a:pt x="102" y="72"/>
                  </a:cubicBezTo>
                  <a:cubicBezTo>
                    <a:pt x="102" y="102"/>
                    <a:pt x="102" y="102"/>
                    <a:pt x="102" y="102"/>
                  </a:cubicBezTo>
                  <a:cubicBezTo>
                    <a:pt x="90" y="102"/>
                    <a:pt x="90" y="102"/>
                    <a:pt x="90" y="102"/>
                  </a:cubicBezTo>
                  <a:lnTo>
                    <a:pt x="90" y="72"/>
                  </a:lnTo>
                  <a:close/>
                  <a:moveTo>
                    <a:pt x="57" y="62"/>
                  </a:moveTo>
                  <a:cubicBezTo>
                    <a:pt x="70" y="62"/>
                    <a:pt x="70" y="62"/>
                    <a:pt x="70" y="62"/>
                  </a:cubicBezTo>
                  <a:cubicBezTo>
                    <a:pt x="70" y="102"/>
                    <a:pt x="70" y="102"/>
                    <a:pt x="70" y="102"/>
                  </a:cubicBezTo>
                  <a:cubicBezTo>
                    <a:pt x="57" y="102"/>
                    <a:pt x="57" y="102"/>
                    <a:pt x="57" y="102"/>
                  </a:cubicBezTo>
                  <a:lnTo>
                    <a:pt x="57" y="62"/>
                  </a:lnTo>
                  <a:close/>
                  <a:moveTo>
                    <a:pt x="25" y="78"/>
                  </a:moveTo>
                  <a:cubicBezTo>
                    <a:pt x="37" y="78"/>
                    <a:pt x="37" y="78"/>
                    <a:pt x="37" y="78"/>
                  </a:cubicBezTo>
                  <a:cubicBezTo>
                    <a:pt x="37" y="102"/>
                    <a:pt x="37" y="102"/>
                    <a:pt x="37" y="102"/>
                  </a:cubicBezTo>
                  <a:cubicBezTo>
                    <a:pt x="25" y="102"/>
                    <a:pt x="25" y="102"/>
                    <a:pt x="25" y="102"/>
                  </a:cubicBezTo>
                  <a:lnTo>
                    <a:pt x="25" y="78"/>
                  </a:lnTo>
                  <a:close/>
                  <a:moveTo>
                    <a:pt x="183" y="131"/>
                  </a:moveTo>
                  <a:cubicBezTo>
                    <a:pt x="183" y="132"/>
                    <a:pt x="183" y="132"/>
                    <a:pt x="183" y="132"/>
                  </a:cubicBezTo>
                  <a:cubicBezTo>
                    <a:pt x="9" y="132"/>
                    <a:pt x="9" y="132"/>
                    <a:pt x="9" y="132"/>
                  </a:cubicBezTo>
                  <a:cubicBezTo>
                    <a:pt x="8" y="131"/>
                    <a:pt x="8" y="131"/>
                    <a:pt x="8" y="131"/>
                  </a:cubicBezTo>
                  <a:cubicBezTo>
                    <a:pt x="8" y="110"/>
                    <a:pt x="8" y="110"/>
                    <a:pt x="8" y="110"/>
                  </a:cubicBezTo>
                  <a:cubicBezTo>
                    <a:pt x="183" y="110"/>
                    <a:pt x="183" y="110"/>
                    <a:pt x="183" y="110"/>
                  </a:cubicBezTo>
                  <a:lnTo>
                    <a:pt x="183" y="131"/>
                  </a:lnTo>
                  <a:close/>
                  <a:moveTo>
                    <a:pt x="67" y="157"/>
                  </a:moveTo>
                  <a:cubicBezTo>
                    <a:pt x="74" y="140"/>
                    <a:pt x="74" y="140"/>
                    <a:pt x="74" y="140"/>
                  </a:cubicBezTo>
                  <a:cubicBezTo>
                    <a:pt x="118" y="140"/>
                    <a:pt x="118" y="140"/>
                    <a:pt x="118" y="140"/>
                  </a:cubicBezTo>
                  <a:cubicBezTo>
                    <a:pt x="124" y="157"/>
                    <a:pt x="124" y="157"/>
                    <a:pt x="124" y="157"/>
                  </a:cubicBezTo>
                  <a:lnTo>
                    <a:pt x="67" y="157"/>
                  </a:lnTo>
                  <a:close/>
                  <a:moveTo>
                    <a:pt x="183" y="0"/>
                  </a:moveTo>
                  <a:cubicBezTo>
                    <a:pt x="9" y="0"/>
                    <a:pt x="9" y="0"/>
                    <a:pt x="9" y="0"/>
                  </a:cubicBezTo>
                  <a:cubicBezTo>
                    <a:pt x="4" y="0"/>
                    <a:pt x="0" y="4"/>
                    <a:pt x="0" y="9"/>
                  </a:cubicBezTo>
                  <a:cubicBezTo>
                    <a:pt x="0" y="131"/>
                    <a:pt x="0" y="131"/>
                    <a:pt x="0" y="131"/>
                  </a:cubicBezTo>
                  <a:cubicBezTo>
                    <a:pt x="0" y="136"/>
                    <a:pt x="4" y="140"/>
                    <a:pt x="9" y="140"/>
                  </a:cubicBezTo>
                  <a:cubicBezTo>
                    <a:pt x="65" y="140"/>
                    <a:pt x="65" y="140"/>
                    <a:pt x="65" y="140"/>
                  </a:cubicBezTo>
                  <a:cubicBezTo>
                    <a:pt x="58" y="157"/>
                    <a:pt x="58" y="157"/>
                    <a:pt x="58" y="157"/>
                  </a:cubicBezTo>
                  <a:cubicBezTo>
                    <a:pt x="49" y="157"/>
                    <a:pt x="49" y="157"/>
                    <a:pt x="49" y="157"/>
                  </a:cubicBezTo>
                  <a:cubicBezTo>
                    <a:pt x="47" y="157"/>
                    <a:pt x="45" y="159"/>
                    <a:pt x="45" y="161"/>
                  </a:cubicBezTo>
                  <a:cubicBezTo>
                    <a:pt x="45" y="163"/>
                    <a:pt x="47" y="165"/>
                    <a:pt x="49" y="165"/>
                  </a:cubicBezTo>
                  <a:cubicBezTo>
                    <a:pt x="143" y="165"/>
                    <a:pt x="143" y="165"/>
                    <a:pt x="143" y="165"/>
                  </a:cubicBezTo>
                  <a:cubicBezTo>
                    <a:pt x="145" y="165"/>
                    <a:pt x="147" y="163"/>
                    <a:pt x="147" y="161"/>
                  </a:cubicBezTo>
                  <a:cubicBezTo>
                    <a:pt x="147" y="159"/>
                    <a:pt x="145" y="157"/>
                    <a:pt x="143" y="157"/>
                  </a:cubicBezTo>
                  <a:cubicBezTo>
                    <a:pt x="133" y="157"/>
                    <a:pt x="133" y="157"/>
                    <a:pt x="133" y="157"/>
                  </a:cubicBezTo>
                  <a:cubicBezTo>
                    <a:pt x="126" y="140"/>
                    <a:pt x="126" y="140"/>
                    <a:pt x="126" y="140"/>
                  </a:cubicBezTo>
                  <a:cubicBezTo>
                    <a:pt x="183" y="140"/>
                    <a:pt x="183" y="140"/>
                    <a:pt x="183" y="140"/>
                  </a:cubicBezTo>
                  <a:cubicBezTo>
                    <a:pt x="187" y="140"/>
                    <a:pt x="191" y="136"/>
                    <a:pt x="191" y="131"/>
                  </a:cubicBezTo>
                  <a:cubicBezTo>
                    <a:pt x="191" y="9"/>
                    <a:pt x="191" y="9"/>
                    <a:pt x="191" y="9"/>
                  </a:cubicBezTo>
                  <a:cubicBezTo>
                    <a:pt x="191" y="4"/>
                    <a:pt x="187" y="0"/>
                    <a:pt x="183"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17" name="Freeform 331">
              <a:extLst>
                <a:ext uri="{FF2B5EF4-FFF2-40B4-BE49-F238E27FC236}">
                  <a16:creationId xmlns:a16="http://schemas.microsoft.com/office/drawing/2014/main" id="{F496680F-A0E0-7711-B015-B63CE0817176}"/>
                </a:ext>
              </a:extLst>
            </p:cNvPr>
            <p:cNvSpPr>
              <a:spLocks/>
            </p:cNvSpPr>
            <p:nvPr/>
          </p:nvSpPr>
          <p:spPr bwMode="auto">
            <a:xfrm>
              <a:off x="1464194" y="4295233"/>
              <a:ext cx="39812" cy="19906"/>
            </a:xfrm>
            <a:custGeom>
              <a:avLst/>
              <a:gdLst>
                <a:gd name="T0" fmla="*/ 4 w 17"/>
                <a:gd name="T1" fmla="*/ 8 h 8"/>
                <a:gd name="T2" fmla="*/ 13 w 17"/>
                <a:gd name="T3" fmla="*/ 8 h 8"/>
                <a:gd name="T4" fmla="*/ 17 w 17"/>
                <a:gd name="T5" fmla="*/ 4 h 8"/>
                <a:gd name="T6" fmla="*/ 13 w 17"/>
                <a:gd name="T7" fmla="*/ 0 h 8"/>
                <a:gd name="T8" fmla="*/ 4 w 17"/>
                <a:gd name="T9" fmla="*/ 0 h 8"/>
                <a:gd name="T10" fmla="*/ 0 w 17"/>
                <a:gd name="T11" fmla="*/ 4 h 8"/>
                <a:gd name="T12" fmla="*/ 4 w 17"/>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4" y="8"/>
                  </a:moveTo>
                  <a:cubicBezTo>
                    <a:pt x="13" y="8"/>
                    <a:pt x="13" y="8"/>
                    <a:pt x="13" y="8"/>
                  </a:cubicBezTo>
                  <a:cubicBezTo>
                    <a:pt x="15" y="8"/>
                    <a:pt x="17" y="6"/>
                    <a:pt x="17" y="4"/>
                  </a:cubicBezTo>
                  <a:cubicBezTo>
                    <a:pt x="17" y="2"/>
                    <a:pt x="15" y="0"/>
                    <a:pt x="13" y="0"/>
                  </a:cubicBezTo>
                  <a:cubicBezTo>
                    <a:pt x="4" y="0"/>
                    <a:pt x="4" y="0"/>
                    <a:pt x="4" y="0"/>
                  </a:cubicBezTo>
                  <a:cubicBezTo>
                    <a:pt x="2" y="0"/>
                    <a:pt x="0" y="2"/>
                    <a:pt x="0" y="4"/>
                  </a:cubicBezTo>
                  <a:cubicBezTo>
                    <a:pt x="0" y="6"/>
                    <a:pt x="2" y="8"/>
                    <a:pt x="4" y="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18" name="Freeform 332">
              <a:extLst>
                <a:ext uri="{FF2B5EF4-FFF2-40B4-BE49-F238E27FC236}">
                  <a16:creationId xmlns:a16="http://schemas.microsoft.com/office/drawing/2014/main" id="{546E9C7E-8DD9-94F9-D5FF-0F0204D5F114}"/>
                </a:ext>
              </a:extLst>
            </p:cNvPr>
            <p:cNvSpPr>
              <a:spLocks/>
            </p:cNvSpPr>
            <p:nvPr/>
          </p:nvSpPr>
          <p:spPr bwMode="auto">
            <a:xfrm>
              <a:off x="1602365" y="4075095"/>
              <a:ext cx="67915" cy="185009"/>
            </a:xfrm>
            <a:custGeom>
              <a:avLst/>
              <a:gdLst>
                <a:gd name="T0" fmla="*/ 29 w 29"/>
                <a:gd name="T1" fmla="*/ 79 h 79"/>
                <a:gd name="T2" fmla="*/ 29 w 29"/>
                <a:gd name="T3" fmla="*/ 4 h 79"/>
                <a:gd name="T4" fmla="*/ 25 w 29"/>
                <a:gd name="T5" fmla="*/ 0 h 79"/>
                <a:gd name="T6" fmla="*/ 4 w 29"/>
                <a:gd name="T7" fmla="*/ 0 h 79"/>
                <a:gd name="T8" fmla="*/ 0 w 29"/>
                <a:gd name="T9" fmla="*/ 4 h 79"/>
                <a:gd name="T10" fmla="*/ 0 w 29"/>
                <a:gd name="T11" fmla="*/ 79 h 79"/>
                <a:gd name="T12" fmla="*/ 8 w 29"/>
                <a:gd name="T13" fmla="*/ 79 h 79"/>
                <a:gd name="T14" fmla="*/ 8 w 29"/>
                <a:gd name="T15" fmla="*/ 8 h 79"/>
                <a:gd name="T16" fmla="*/ 20 w 29"/>
                <a:gd name="T17" fmla="*/ 8 h 79"/>
                <a:gd name="T18" fmla="*/ 20 w 29"/>
                <a:gd name="T19" fmla="*/ 79 h 79"/>
                <a:gd name="T20" fmla="*/ 29 w 29"/>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79">
                  <a:moveTo>
                    <a:pt x="29" y="79"/>
                  </a:moveTo>
                  <a:cubicBezTo>
                    <a:pt x="29" y="4"/>
                    <a:pt x="29" y="4"/>
                    <a:pt x="29" y="4"/>
                  </a:cubicBezTo>
                  <a:cubicBezTo>
                    <a:pt x="29" y="2"/>
                    <a:pt x="27" y="0"/>
                    <a:pt x="25" y="0"/>
                  </a:cubicBezTo>
                  <a:cubicBezTo>
                    <a:pt x="4" y="0"/>
                    <a:pt x="4" y="0"/>
                    <a:pt x="4" y="0"/>
                  </a:cubicBezTo>
                  <a:cubicBezTo>
                    <a:pt x="2" y="0"/>
                    <a:pt x="0" y="2"/>
                    <a:pt x="0" y="4"/>
                  </a:cubicBezTo>
                  <a:cubicBezTo>
                    <a:pt x="0" y="79"/>
                    <a:pt x="0" y="79"/>
                    <a:pt x="0" y="79"/>
                  </a:cubicBezTo>
                  <a:cubicBezTo>
                    <a:pt x="8" y="79"/>
                    <a:pt x="8" y="79"/>
                    <a:pt x="8" y="79"/>
                  </a:cubicBezTo>
                  <a:cubicBezTo>
                    <a:pt x="8" y="8"/>
                    <a:pt x="8" y="8"/>
                    <a:pt x="8" y="8"/>
                  </a:cubicBezTo>
                  <a:cubicBezTo>
                    <a:pt x="20" y="8"/>
                    <a:pt x="20" y="8"/>
                    <a:pt x="20" y="8"/>
                  </a:cubicBezTo>
                  <a:cubicBezTo>
                    <a:pt x="20" y="79"/>
                    <a:pt x="20" y="79"/>
                    <a:pt x="20" y="79"/>
                  </a:cubicBezTo>
                  <a:lnTo>
                    <a:pt x="29" y="79"/>
                  </a:lnTo>
                  <a:close/>
                </a:path>
              </a:pathLst>
            </a:custGeom>
            <a:solidFill>
              <a:srgbClr val="EE30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grpSp>
      <p:grpSp>
        <p:nvGrpSpPr>
          <p:cNvPr id="19" name="Group 18">
            <a:extLst>
              <a:ext uri="{FF2B5EF4-FFF2-40B4-BE49-F238E27FC236}">
                <a16:creationId xmlns:a16="http://schemas.microsoft.com/office/drawing/2014/main" id="{CA2713D7-2B50-F8EC-33D7-B4049081FA11}"/>
              </a:ext>
            </a:extLst>
          </p:cNvPr>
          <p:cNvGrpSpPr/>
          <p:nvPr/>
        </p:nvGrpSpPr>
        <p:grpSpPr>
          <a:xfrm>
            <a:off x="3221899" y="3599981"/>
            <a:ext cx="314357" cy="561355"/>
            <a:chOff x="4567238" y="3729038"/>
            <a:chExt cx="333375" cy="595313"/>
          </a:xfrm>
        </p:grpSpPr>
        <p:sp>
          <p:nvSpPr>
            <p:cNvPr id="20" name="Freeform 394">
              <a:extLst>
                <a:ext uri="{FF2B5EF4-FFF2-40B4-BE49-F238E27FC236}">
                  <a16:creationId xmlns:a16="http://schemas.microsoft.com/office/drawing/2014/main" id="{99539CA0-489C-5FB6-3030-BA9B2568CB76}"/>
                </a:ext>
              </a:extLst>
            </p:cNvPr>
            <p:cNvSpPr>
              <a:spLocks noEditPoints="1"/>
            </p:cNvSpPr>
            <p:nvPr/>
          </p:nvSpPr>
          <p:spPr bwMode="auto">
            <a:xfrm>
              <a:off x="4799013" y="3824288"/>
              <a:ext cx="63500" cy="333375"/>
            </a:xfrm>
            <a:custGeom>
              <a:avLst/>
              <a:gdLst>
                <a:gd name="T0" fmla="*/ 16 w 20"/>
                <a:gd name="T1" fmla="*/ 7 h 105"/>
                <a:gd name="T2" fmla="*/ 4 w 20"/>
                <a:gd name="T3" fmla="*/ 7 h 105"/>
                <a:gd name="T4" fmla="*/ 0 w 20"/>
                <a:gd name="T5" fmla="*/ 4 h 105"/>
                <a:gd name="T6" fmla="*/ 4 w 20"/>
                <a:gd name="T7" fmla="*/ 0 h 105"/>
                <a:gd name="T8" fmla="*/ 16 w 20"/>
                <a:gd name="T9" fmla="*/ 0 h 105"/>
                <a:gd name="T10" fmla="*/ 20 w 20"/>
                <a:gd name="T11" fmla="*/ 4 h 105"/>
                <a:gd name="T12" fmla="*/ 16 w 20"/>
                <a:gd name="T13" fmla="*/ 7 h 105"/>
                <a:gd name="T14" fmla="*/ 16 w 20"/>
                <a:gd name="T15" fmla="*/ 32 h 105"/>
                <a:gd name="T16" fmla="*/ 4 w 20"/>
                <a:gd name="T17" fmla="*/ 32 h 105"/>
                <a:gd name="T18" fmla="*/ 0 w 20"/>
                <a:gd name="T19" fmla="*/ 28 h 105"/>
                <a:gd name="T20" fmla="*/ 4 w 20"/>
                <a:gd name="T21" fmla="*/ 24 h 105"/>
                <a:gd name="T22" fmla="*/ 16 w 20"/>
                <a:gd name="T23" fmla="*/ 24 h 105"/>
                <a:gd name="T24" fmla="*/ 20 w 20"/>
                <a:gd name="T25" fmla="*/ 28 h 105"/>
                <a:gd name="T26" fmla="*/ 16 w 20"/>
                <a:gd name="T27" fmla="*/ 32 h 105"/>
                <a:gd name="T28" fmla="*/ 16 w 20"/>
                <a:gd name="T29" fmla="*/ 44 h 105"/>
                <a:gd name="T30" fmla="*/ 11 w 20"/>
                <a:gd name="T31" fmla="*/ 44 h 105"/>
                <a:gd name="T32" fmla="*/ 7 w 20"/>
                <a:gd name="T33" fmla="*/ 40 h 105"/>
                <a:gd name="T34" fmla="*/ 11 w 20"/>
                <a:gd name="T35" fmla="*/ 37 h 105"/>
                <a:gd name="T36" fmla="*/ 16 w 20"/>
                <a:gd name="T37" fmla="*/ 37 h 105"/>
                <a:gd name="T38" fmla="*/ 20 w 20"/>
                <a:gd name="T39" fmla="*/ 40 h 105"/>
                <a:gd name="T40" fmla="*/ 16 w 20"/>
                <a:gd name="T41" fmla="*/ 44 h 105"/>
                <a:gd name="T42" fmla="*/ 16 w 20"/>
                <a:gd name="T43" fmla="*/ 56 h 105"/>
                <a:gd name="T44" fmla="*/ 4 w 20"/>
                <a:gd name="T45" fmla="*/ 56 h 105"/>
                <a:gd name="T46" fmla="*/ 0 w 20"/>
                <a:gd name="T47" fmla="*/ 53 h 105"/>
                <a:gd name="T48" fmla="*/ 4 w 20"/>
                <a:gd name="T49" fmla="*/ 49 h 105"/>
                <a:gd name="T50" fmla="*/ 16 w 20"/>
                <a:gd name="T51" fmla="*/ 49 h 105"/>
                <a:gd name="T52" fmla="*/ 20 w 20"/>
                <a:gd name="T53" fmla="*/ 53 h 105"/>
                <a:gd name="T54" fmla="*/ 16 w 20"/>
                <a:gd name="T55" fmla="*/ 56 h 105"/>
                <a:gd name="T56" fmla="*/ 16 w 20"/>
                <a:gd name="T57" fmla="*/ 68 h 105"/>
                <a:gd name="T58" fmla="*/ 11 w 20"/>
                <a:gd name="T59" fmla="*/ 68 h 105"/>
                <a:gd name="T60" fmla="*/ 7 w 20"/>
                <a:gd name="T61" fmla="*/ 65 h 105"/>
                <a:gd name="T62" fmla="*/ 11 w 20"/>
                <a:gd name="T63" fmla="*/ 61 h 105"/>
                <a:gd name="T64" fmla="*/ 16 w 20"/>
                <a:gd name="T65" fmla="*/ 61 h 105"/>
                <a:gd name="T66" fmla="*/ 20 w 20"/>
                <a:gd name="T67" fmla="*/ 65 h 105"/>
                <a:gd name="T68" fmla="*/ 16 w 20"/>
                <a:gd name="T69" fmla="*/ 68 h 105"/>
                <a:gd name="T70" fmla="*/ 16 w 20"/>
                <a:gd name="T71" fmla="*/ 81 h 105"/>
                <a:gd name="T72" fmla="*/ 4 w 20"/>
                <a:gd name="T73" fmla="*/ 81 h 105"/>
                <a:gd name="T74" fmla="*/ 0 w 20"/>
                <a:gd name="T75" fmla="*/ 77 h 105"/>
                <a:gd name="T76" fmla="*/ 4 w 20"/>
                <a:gd name="T77" fmla="*/ 73 h 105"/>
                <a:gd name="T78" fmla="*/ 16 w 20"/>
                <a:gd name="T79" fmla="*/ 73 h 105"/>
                <a:gd name="T80" fmla="*/ 20 w 20"/>
                <a:gd name="T81" fmla="*/ 77 h 105"/>
                <a:gd name="T82" fmla="*/ 16 w 20"/>
                <a:gd name="T83" fmla="*/ 81 h 105"/>
                <a:gd name="T84" fmla="*/ 16 w 20"/>
                <a:gd name="T85" fmla="*/ 93 h 105"/>
                <a:gd name="T86" fmla="*/ 11 w 20"/>
                <a:gd name="T87" fmla="*/ 93 h 105"/>
                <a:gd name="T88" fmla="*/ 7 w 20"/>
                <a:gd name="T89" fmla="*/ 89 h 105"/>
                <a:gd name="T90" fmla="*/ 11 w 20"/>
                <a:gd name="T91" fmla="*/ 85 h 105"/>
                <a:gd name="T92" fmla="*/ 16 w 20"/>
                <a:gd name="T93" fmla="*/ 85 h 105"/>
                <a:gd name="T94" fmla="*/ 20 w 20"/>
                <a:gd name="T95" fmla="*/ 89 h 105"/>
                <a:gd name="T96" fmla="*/ 16 w 20"/>
                <a:gd name="T97" fmla="*/ 93 h 105"/>
                <a:gd name="T98" fmla="*/ 16 w 20"/>
                <a:gd name="T99" fmla="*/ 105 h 105"/>
                <a:gd name="T100" fmla="*/ 4 w 20"/>
                <a:gd name="T101" fmla="*/ 105 h 105"/>
                <a:gd name="T102" fmla="*/ 0 w 20"/>
                <a:gd name="T103" fmla="*/ 101 h 105"/>
                <a:gd name="T104" fmla="*/ 4 w 20"/>
                <a:gd name="T105" fmla="*/ 98 h 105"/>
                <a:gd name="T106" fmla="*/ 16 w 20"/>
                <a:gd name="T107" fmla="*/ 98 h 105"/>
                <a:gd name="T108" fmla="*/ 20 w 20"/>
                <a:gd name="T109" fmla="*/ 101 h 105"/>
                <a:gd name="T110" fmla="*/ 16 w 20"/>
                <a:gd name="T11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 h="105">
                  <a:moveTo>
                    <a:pt x="16" y="7"/>
                  </a:moveTo>
                  <a:cubicBezTo>
                    <a:pt x="4" y="7"/>
                    <a:pt x="4" y="7"/>
                    <a:pt x="4" y="7"/>
                  </a:cubicBezTo>
                  <a:cubicBezTo>
                    <a:pt x="2" y="7"/>
                    <a:pt x="0" y="6"/>
                    <a:pt x="0" y="4"/>
                  </a:cubicBezTo>
                  <a:cubicBezTo>
                    <a:pt x="0" y="2"/>
                    <a:pt x="2" y="0"/>
                    <a:pt x="4" y="0"/>
                  </a:cubicBezTo>
                  <a:cubicBezTo>
                    <a:pt x="16" y="0"/>
                    <a:pt x="16" y="0"/>
                    <a:pt x="16" y="0"/>
                  </a:cubicBezTo>
                  <a:cubicBezTo>
                    <a:pt x="18" y="0"/>
                    <a:pt x="20" y="2"/>
                    <a:pt x="20" y="4"/>
                  </a:cubicBezTo>
                  <a:cubicBezTo>
                    <a:pt x="20" y="6"/>
                    <a:pt x="18" y="7"/>
                    <a:pt x="16" y="7"/>
                  </a:cubicBezTo>
                  <a:moveTo>
                    <a:pt x="16" y="32"/>
                  </a:moveTo>
                  <a:cubicBezTo>
                    <a:pt x="4" y="32"/>
                    <a:pt x="4" y="32"/>
                    <a:pt x="4" y="32"/>
                  </a:cubicBezTo>
                  <a:cubicBezTo>
                    <a:pt x="2" y="32"/>
                    <a:pt x="0" y="30"/>
                    <a:pt x="0" y="28"/>
                  </a:cubicBezTo>
                  <a:cubicBezTo>
                    <a:pt x="0" y="26"/>
                    <a:pt x="2" y="24"/>
                    <a:pt x="4" y="24"/>
                  </a:cubicBezTo>
                  <a:cubicBezTo>
                    <a:pt x="16" y="24"/>
                    <a:pt x="16" y="24"/>
                    <a:pt x="16" y="24"/>
                  </a:cubicBezTo>
                  <a:cubicBezTo>
                    <a:pt x="18" y="24"/>
                    <a:pt x="20" y="26"/>
                    <a:pt x="20" y="28"/>
                  </a:cubicBezTo>
                  <a:cubicBezTo>
                    <a:pt x="20" y="30"/>
                    <a:pt x="18" y="32"/>
                    <a:pt x="16" y="32"/>
                  </a:cubicBezTo>
                  <a:moveTo>
                    <a:pt x="16" y="44"/>
                  </a:moveTo>
                  <a:cubicBezTo>
                    <a:pt x="11" y="44"/>
                    <a:pt x="11" y="44"/>
                    <a:pt x="11" y="44"/>
                  </a:cubicBezTo>
                  <a:cubicBezTo>
                    <a:pt x="9" y="44"/>
                    <a:pt x="7" y="42"/>
                    <a:pt x="7" y="40"/>
                  </a:cubicBezTo>
                  <a:cubicBezTo>
                    <a:pt x="7" y="38"/>
                    <a:pt x="9" y="37"/>
                    <a:pt x="11" y="37"/>
                  </a:cubicBezTo>
                  <a:cubicBezTo>
                    <a:pt x="16" y="37"/>
                    <a:pt x="16" y="37"/>
                    <a:pt x="16" y="37"/>
                  </a:cubicBezTo>
                  <a:cubicBezTo>
                    <a:pt x="18" y="37"/>
                    <a:pt x="20" y="38"/>
                    <a:pt x="20" y="40"/>
                  </a:cubicBezTo>
                  <a:cubicBezTo>
                    <a:pt x="20" y="42"/>
                    <a:pt x="18" y="44"/>
                    <a:pt x="16" y="44"/>
                  </a:cubicBezTo>
                  <a:moveTo>
                    <a:pt x="16" y="56"/>
                  </a:moveTo>
                  <a:cubicBezTo>
                    <a:pt x="4" y="56"/>
                    <a:pt x="4" y="56"/>
                    <a:pt x="4" y="56"/>
                  </a:cubicBezTo>
                  <a:cubicBezTo>
                    <a:pt x="2" y="56"/>
                    <a:pt x="0" y="55"/>
                    <a:pt x="0" y="53"/>
                  </a:cubicBezTo>
                  <a:cubicBezTo>
                    <a:pt x="0" y="50"/>
                    <a:pt x="2" y="49"/>
                    <a:pt x="4" y="49"/>
                  </a:cubicBezTo>
                  <a:cubicBezTo>
                    <a:pt x="16" y="49"/>
                    <a:pt x="16" y="49"/>
                    <a:pt x="16" y="49"/>
                  </a:cubicBezTo>
                  <a:cubicBezTo>
                    <a:pt x="18" y="49"/>
                    <a:pt x="20" y="50"/>
                    <a:pt x="20" y="53"/>
                  </a:cubicBezTo>
                  <a:cubicBezTo>
                    <a:pt x="20" y="55"/>
                    <a:pt x="18" y="56"/>
                    <a:pt x="16" y="56"/>
                  </a:cubicBezTo>
                  <a:moveTo>
                    <a:pt x="16" y="68"/>
                  </a:moveTo>
                  <a:cubicBezTo>
                    <a:pt x="11" y="68"/>
                    <a:pt x="11" y="68"/>
                    <a:pt x="11" y="68"/>
                  </a:cubicBezTo>
                  <a:cubicBezTo>
                    <a:pt x="9" y="68"/>
                    <a:pt x="7" y="67"/>
                    <a:pt x="7" y="65"/>
                  </a:cubicBezTo>
                  <a:cubicBezTo>
                    <a:pt x="7" y="63"/>
                    <a:pt x="9" y="61"/>
                    <a:pt x="11" y="61"/>
                  </a:cubicBezTo>
                  <a:cubicBezTo>
                    <a:pt x="16" y="61"/>
                    <a:pt x="16" y="61"/>
                    <a:pt x="16" y="61"/>
                  </a:cubicBezTo>
                  <a:cubicBezTo>
                    <a:pt x="18" y="61"/>
                    <a:pt x="20" y="63"/>
                    <a:pt x="20" y="65"/>
                  </a:cubicBezTo>
                  <a:cubicBezTo>
                    <a:pt x="20" y="67"/>
                    <a:pt x="18" y="68"/>
                    <a:pt x="16" y="68"/>
                  </a:cubicBezTo>
                  <a:moveTo>
                    <a:pt x="16" y="81"/>
                  </a:moveTo>
                  <a:cubicBezTo>
                    <a:pt x="4" y="81"/>
                    <a:pt x="4" y="81"/>
                    <a:pt x="4" y="81"/>
                  </a:cubicBezTo>
                  <a:cubicBezTo>
                    <a:pt x="2" y="81"/>
                    <a:pt x="0" y="79"/>
                    <a:pt x="0" y="77"/>
                  </a:cubicBezTo>
                  <a:cubicBezTo>
                    <a:pt x="0" y="75"/>
                    <a:pt x="2" y="73"/>
                    <a:pt x="4" y="73"/>
                  </a:cubicBezTo>
                  <a:cubicBezTo>
                    <a:pt x="16" y="73"/>
                    <a:pt x="16" y="73"/>
                    <a:pt x="16" y="73"/>
                  </a:cubicBezTo>
                  <a:cubicBezTo>
                    <a:pt x="18" y="73"/>
                    <a:pt x="20" y="75"/>
                    <a:pt x="20" y="77"/>
                  </a:cubicBezTo>
                  <a:cubicBezTo>
                    <a:pt x="20" y="79"/>
                    <a:pt x="18" y="81"/>
                    <a:pt x="16" y="81"/>
                  </a:cubicBezTo>
                  <a:moveTo>
                    <a:pt x="16" y="93"/>
                  </a:moveTo>
                  <a:cubicBezTo>
                    <a:pt x="11" y="93"/>
                    <a:pt x="11" y="93"/>
                    <a:pt x="11" y="93"/>
                  </a:cubicBezTo>
                  <a:cubicBezTo>
                    <a:pt x="9" y="93"/>
                    <a:pt x="7" y="91"/>
                    <a:pt x="7" y="89"/>
                  </a:cubicBezTo>
                  <a:cubicBezTo>
                    <a:pt x="7" y="87"/>
                    <a:pt x="9" y="85"/>
                    <a:pt x="11" y="85"/>
                  </a:cubicBezTo>
                  <a:cubicBezTo>
                    <a:pt x="16" y="85"/>
                    <a:pt x="16" y="85"/>
                    <a:pt x="16" y="85"/>
                  </a:cubicBezTo>
                  <a:cubicBezTo>
                    <a:pt x="18" y="85"/>
                    <a:pt x="20" y="87"/>
                    <a:pt x="20" y="89"/>
                  </a:cubicBezTo>
                  <a:cubicBezTo>
                    <a:pt x="20" y="91"/>
                    <a:pt x="18" y="93"/>
                    <a:pt x="16" y="93"/>
                  </a:cubicBezTo>
                  <a:moveTo>
                    <a:pt x="16" y="105"/>
                  </a:moveTo>
                  <a:cubicBezTo>
                    <a:pt x="4" y="105"/>
                    <a:pt x="4" y="105"/>
                    <a:pt x="4" y="105"/>
                  </a:cubicBezTo>
                  <a:cubicBezTo>
                    <a:pt x="2" y="105"/>
                    <a:pt x="0" y="103"/>
                    <a:pt x="0" y="101"/>
                  </a:cubicBezTo>
                  <a:cubicBezTo>
                    <a:pt x="0" y="99"/>
                    <a:pt x="2" y="98"/>
                    <a:pt x="4" y="98"/>
                  </a:cubicBezTo>
                  <a:cubicBezTo>
                    <a:pt x="16" y="98"/>
                    <a:pt x="16" y="98"/>
                    <a:pt x="16" y="98"/>
                  </a:cubicBezTo>
                  <a:cubicBezTo>
                    <a:pt x="18" y="98"/>
                    <a:pt x="20" y="99"/>
                    <a:pt x="20" y="101"/>
                  </a:cubicBezTo>
                  <a:cubicBezTo>
                    <a:pt x="20" y="103"/>
                    <a:pt x="18" y="105"/>
                    <a:pt x="16" y="105"/>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1" name="Freeform 395">
              <a:extLst>
                <a:ext uri="{FF2B5EF4-FFF2-40B4-BE49-F238E27FC236}">
                  <a16:creationId xmlns:a16="http://schemas.microsoft.com/office/drawing/2014/main" id="{0F94A2D7-16FF-44EF-62E1-9B63AD2A9C22}"/>
                </a:ext>
              </a:extLst>
            </p:cNvPr>
            <p:cNvSpPr>
              <a:spLocks noEditPoints="1"/>
            </p:cNvSpPr>
            <p:nvPr/>
          </p:nvSpPr>
          <p:spPr bwMode="auto">
            <a:xfrm>
              <a:off x="4567238" y="3729038"/>
              <a:ext cx="333375" cy="595313"/>
            </a:xfrm>
            <a:custGeom>
              <a:avLst/>
              <a:gdLst>
                <a:gd name="T0" fmla="*/ 89 w 105"/>
                <a:gd name="T1" fmla="*/ 8 h 187"/>
                <a:gd name="T2" fmla="*/ 90 w 105"/>
                <a:gd name="T3" fmla="*/ 8 h 187"/>
                <a:gd name="T4" fmla="*/ 90 w 105"/>
                <a:gd name="T5" fmla="*/ 8 h 187"/>
                <a:gd name="T6" fmla="*/ 52 w 105"/>
                <a:gd name="T7" fmla="*/ 7 h 187"/>
                <a:gd name="T8" fmla="*/ 52 w 105"/>
                <a:gd name="T9" fmla="*/ 8 h 187"/>
                <a:gd name="T10" fmla="*/ 89 w 105"/>
                <a:gd name="T11" fmla="*/ 8 h 187"/>
                <a:gd name="T12" fmla="*/ 57 w 105"/>
                <a:gd name="T13" fmla="*/ 42 h 187"/>
                <a:gd name="T14" fmla="*/ 85 w 105"/>
                <a:gd name="T15" fmla="*/ 42 h 187"/>
                <a:gd name="T16" fmla="*/ 85 w 105"/>
                <a:gd name="T17" fmla="*/ 15 h 187"/>
                <a:gd name="T18" fmla="*/ 57 w 105"/>
                <a:gd name="T19" fmla="*/ 15 h 187"/>
                <a:gd name="T20" fmla="*/ 57 w 105"/>
                <a:gd name="T21" fmla="*/ 42 h 187"/>
                <a:gd name="T22" fmla="*/ 16 w 105"/>
                <a:gd name="T23" fmla="*/ 42 h 187"/>
                <a:gd name="T24" fmla="*/ 12 w 105"/>
                <a:gd name="T25" fmla="*/ 46 h 187"/>
                <a:gd name="T26" fmla="*/ 16 w 105"/>
                <a:gd name="T27" fmla="*/ 50 h 187"/>
                <a:gd name="T28" fmla="*/ 20 w 105"/>
                <a:gd name="T29" fmla="*/ 46 h 187"/>
                <a:gd name="T30" fmla="*/ 16 w 105"/>
                <a:gd name="T31" fmla="*/ 42 h 187"/>
                <a:gd name="T32" fmla="*/ 57 w 105"/>
                <a:gd name="T33" fmla="*/ 49 h 187"/>
                <a:gd name="T34" fmla="*/ 57 w 105"/>
                <a:gd name="T35" fmla="*/ 142 h 187"/>
                <a:gd name="T36" fmla="*/ 71 w 105"/>
                <a:gd name="T37" fmla="*/ 157 h 187"/>
                <a:gd name="T38" fmla="*/ 85 w 105"/>
                <a:gd name="T39" fmla="*/ 142 h 187"/>
                <a:gd name="T40" fmla="*/ 85 w 105"/>
                <a:gd name="T41" fmla="*/ 50 h 187"/>
                <a:gd name="T42" fmla="*/ 84 w 105"/>
                <a:gd name="T43" fmla="*/ 50 h 187"/>
                <a:gd name="T44" fmla="*/ 83 w 105"/>
                <a:gd name="T45" fmla="*/ 49 h 187"/>
                <a:gd name="T46" fmla="*/ 57 w 105"/>
                <a:gd name="T47" fmla="*/ 49 h 187"/>
                <a:gd name="T48" fmla="*/ 101 w 105"/>
                <a:gd name="T49" fmla="*/ 187 h 187"/>
                <a:gd name="T50" fmla="*/ 7 w 105"/>
                <a:gd name="T51" fmla="*/ 187 h 187"/>
                <a:gd name="T52" fmla="*/ 3 w 105"/>
                <a:gd name="T53" fmla="*/ 183 h 187"/>
                <a:gd name="T54" fmla="*/ 7 w 105"/>
                <a:gd name="T55" fmla="*/ 180 h 187"/>
                <a:gd name="T56" fmla="*/ 12 w 105"/>
                <a:gd name="T57" fmla="*/ 180 h 187"/>
                <a:gd name="T58" fmla="*/ 12 w 105"/>
                <a:gd name="T59" fmla="*/ 57 h 187"/>
                <a:gd name="T60" fmla="*/ 5 w 105"/>
                <a:gd name="T61" fmla="*/ 49 h 187"/>
                <a:gd name="T62" fmla="*/ 4 w 105"/>
                <a:gd name="T63" fmla="*/ 49 h 187"/>
                <a:gd name="T64" fmla="*/ 0 w 105"/>
                <a:gd name="T65" fmla="*/ 46 h 187"/>
                <a:gd name="T66" fmla="*/ 4 w 105"/>
                <a:gd name="T67" fmla="*/ 42 h 187"/>
                <a:gd name="T68" fmla="*/ 5 w 105"/>
                <a:gd name="T69" fmla="*/ 42 h 187"/>
                <a:gd name="T70" fmla="*/ 12 w 105"/>
                <a:gd name="T71" fmla="*/ 35 h 187"/>
                <a:gd name="T72" fmla="*/ 12 w 105"/>
                <a:gd name="T73" fmla="*/ 31 h 187"/>
                <a:gd name="T74" fmla="*/ 16 w 105"/>
                <a:gd name="T75" fmla="*/ 27 h 187"/>
                <a:gd name="T76" fmla="*/ 20 w 105"/>
                <a:gd name="T77" fmla="*/ 31 h 187"/>
                <a:gd name="T78" fmla="*/ 20 w 105"/>
                <a:gd name="T79" fmla="*/ 35 h 187"/>
                <a:gd name="T80" fmla="*/ 27 w 105"/>
                <a:gd name="T81" fmla="*/ 42 h 187"/>
                <a:gd name="T82" fmla="*/ 49 w 105"/>
                <a:gd name="T83" fmla="*/ 42 h 187"/>
                <a:gd name="T84" fmla="*/ 49 w 105"/>
                <a:gd name="T85" fmla="*/ 15 h 187"/>
                <a:gd name="T86" fmla="*/ 44 w 105"/>
                <a:gd name="T87" fmla="*/ 8 h 187"/>
                <a:gd name="T88" fmla="*/ 52 w 105"/>
                <a:gd name="T89" fmla="*/ 0 h 187"/>
                <a:gd name="T90" fmla="*/ 90 w 105"/>
                <a:gd name="T91" fmla="*/ 0 h 187"/>
                <a:gd name="T92" fmla="*/ 98 w 105"/>
                <a:gd name="T93" fmla="*/ 8 h 187"/>
                <a:gd name="T94" fmla="*/ 93 w 105"/>
                <a:gd name="T95" fmla="*/ 15 h 187"/>
                <a:gd name="T96" fmla="*/ 93 w 105"/>
                <a:gd name="T97" fmla="*/ 42 h 187"/>
                <a:gd name="T98" fmla="*/ 97 w 105"/>
                <a:gd name="T99" fmla="*/ 42 h 187"/>
                <a:gd name="T100" fmla="*/ 101 w 105"/>
                <a:gd name="T101" fmla="*/ 46 h 187"/>
                <a:gd name="T102" fmla="*/ 97 w 105"/>
                <a:gd name="T103" fmla="*/ 49 h 187"/>
                <a:gd name="T104" fmla="*/ 93 w 105"/>
                <a:gd name="T105" fmla="*/ 49 h 187"/>
                <a:gd name="T106" fmla="*/ 93 w 105"/>
                <a:gd name="T107" fmla="*/ 142 h 187"/>
                <a:gd name="T108" fmla="*/ 71 w 105"/>
                <a:gd name="T109" fmla="*/ 164 h 187"/>
                <a:gd name="T110" fmla="*/ 49 w 105"/>
                <a:gd name="T111" fmla="*/ 142 h 187"/>
                <a:gd name="T112" fmla="*/ 49 w 105"/>
                <a:gd name="T113" fmla="*/ 49 h 187"/>
                <a:gd name="T114" fmla="*/ 27 w 105"/>
                <a:gd name="T115" fmla="*/ 49 h 187"/>
                <a:gd name="T116" fmla="*/ 20 w 105"/>
                <a:gd name="T117" fmla="*/ 57 h 187"/>
                <a:gd name="T118" fmla="*/ 20 w 105"/>
                <a:gd name="T119" fmla="*/ 180 h 187"/>
                <a:gd name="T120" fmla="*/ 101 w 105"/>
                <a:gd name="T121" fmla="*/ 180 h 187"/>
                <a:gd name="T122" fmla="*/ 105 w 105"/>
                <a:gd name="T123" fmla="*/ 183 h 187"/>
                <a:gd name="T124" fmla="*/ 101 w 105"/>
                <a:gd name="T125"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187">
                  <a:moveTo>
                    <a:pt x="89" y="8"/>
                  </a:moveTo>
                  <a:cubicBezTo>
                    <a:pt x="90" y="8"/>
                    <a:pt x="90" y="8"/>
                    <a:pt x="90" y="8"/>
                  </a:cubicBezTo>
                  <a:cubicBezTo>
                    <a:pt x="90" y="8"/>
                    <a:pt x="90" y="8"/>
                    <a:pt x="90" y="8"/>
                  </a:cubicBezTo>
                  <a:cubicBezTo>
                    <a:pt x="52" y="7"/>
                    <a:pt x="52" y="7"/>
                    <a:pt x="52" y="7"/>
                  </a:cubicBezTo>
                  <a:cubicBezTo>
                    <a:pt x="52" y="8"/>
                    <a:pt x="52" y="8"/>
                    <a:pt x="52" y="8"/>
                  </a:cubicBezTo>
                  <a:lnTo>
                    <a:pt x="89" y="8"/>
                  </a:lnTo>
                  <a:close/>
                  <a:moveTo>
                    <a:pt x="57" y="42"/>
                  </a:moveTo>
                  <a:cubicBezTo>
                    <a:pt x="85" y="42"/>
                    <a:pt x="85" y="42"/>
                    <a:pt x="85" y="42"/>
                  </a:cubicBezTo>
                  <a:cubicBezTo>
                    <a:pt x="85" y="15"/>
                    <a:pt x="85" y="15"/>
                    <a:pt x="85" y="15"/>
                  </a:cubicBezTo>
                  <a:cubicBezTo>
                    <a:pt x="57" y="15"/>
                    <a:pt x="57" y="15"/>
                    <a:pt x="57" y="15"/>
                  </a:cubicBezTo>
                  <a:lnTo>
                    <a:pt x="57" y="42"/>
                  </a:lnTo>
                  <a:close/>
                  <a:moveTo>
                    <a:pt x="16" y="42"/>
                  </a:moveTo>
                  <a:cubicBezTo>
                    <a:pt x="13" y="42"/>
                    <a:pt x="12" y="43"/>
                    <a:pt x="12" y="46"/>
                  </a:cubicBezTo>
                  <a:cubicBezTo>
                    <a:pt x="12" y="48"/>
                    <a:pt x="13" y="50"/>
                    <a:pt x="16" y="50"/>
                  </a:cubicBezTo>
                  <a:cubicBezTo>
                    <a:pt x="18" y="50"/>
                    <a:pt x="20" y="48"/>
                    <a:pt x="20" y="46"/>
                  </a:cubicBezTo>
                  <a:cubicBezTo>
                    <a:pt x="20" y="43"/>
                    <a:pt x="18" y="42"/>
                    <a:pt x="16" y="42"/>
                  </a:cubicBezTo>
                  <a:moveTo>
                    <a:pt x="57" y="49"/>
                  </a:moveTo>
                  <a:cubicBezTo>
                    <a:pt x="57" y="142"/>
                    <a:pt x="57" y="142"/>
                    <a:pt x="57" y="142"/>
                  </a:cubicBezTo>
                  <a:cubicBezTo>
                    <a:pt x="57" y="150"/>
                    <a:pt x="63" y="157"/>
                    <a:pt x="71" y="157"/>
                  </a:cubicBezTo>
                  <a:cubicBezTo>
                    <a:pt x="79" y="157"/>
                    <a:pt x="85" y="150"/>
                    <a:pt x="85" y="142"/>
                  </a:cubicBezTo>
                  <a:cubicBezTo>
                    <a:pt x="85" y="50"/>
                    <a:pt x="85" y="50"/>
                    <a:pt x="85" y="50"/>
                  </a:cubicBezTo>
                  <a:cubicBezTo>
                    <a:pt x="84" y="50"/>
                    <a:pt x="84" y="50"/>
                    <a:pt x="84" y="50"/>
                  </a:cubicBezTo>
                  <a:cubicBezTo>
                    <a:pt x="84" y="50"/>
                    <a:pt x="83" y="50"/>
                    <a:pt x="83" y="49"/>
                  </a:cubicBezTo>
                  <a:lnTo>
                    <a:pt x="57" y="49"/>
                  </a:lnTo>
                  <a:close/>
                  <a:moveTo>
                    <a:pt x="101" y="187"/>
                  </a:moveTo>
                  <a:cubicBezTo>
                    <a:pt x="7" y="187"/>
                    <a:pt x="7" y="187"/>
                    <a:pt x="7" y="187"/>
                  </a:cubicBezTo>
                  <a:cubicBezTo>
                    <a:pt x="5" y="187"/>
                    <a:pt x="3" y="185"/>
                    <a:pt x="3" y="183"/>
                  </a:cubicBezTo>
                  <a:cubicBezTo>
                    <a:pt x="3" y="181"/>
                    <a:pt x="5" y="180"/>
                    <a:pt x="7" y="180"/>
                  </a:cubicBezTo>
                  <a:cubicBezTo>
                    <a:pt x="12" y="180"/>
                    <a:pt x="12" y="180"/>
                    <a:pt x="12" y="180"/>
                  </a:cubicBezTo>
                  <a:cubicBezTo>
                    <a:pt x="12" y="57"/>
                    <a:pt x="12" y="57"/>
                    <a:pt x="12" y="57"/>
                  </a:cubicBezTo>
                  <a:cubicBezTo>
                    <a:pt x="9" y="56"/>
                    <a:pt x="6" y="53"/>
                    <a:pt x="5" y="49"/>
                  </a:cubicBezTo>
                  <a:cubicBezTo>
                    <a:pt x="4" y="49"/>
                    <a:pt x="4" y="49"/>
                    <a:pt x="4" y="49"/>
                  </a:cubicBezTo>
                  <a:cubicBezTo>
                    <a:pt x="2" y="49"/>
                    <a:pt x="0" y="48"/>
                    <a:pt x="0" y="46"/>
                  </a:cubicBezTo>
                  <a:cubicBezTo>
                    <a:pt x="0" y="44"/>
                    <a:pt x="2" y="42"/>
                    <a:pt x="4" y="42"/>
                  </a:cubicBezTo>
                  <a:cubicBezTo>
                    <a:pt x="5" y="42"/>
                    <a:pt x="5" y="42"/>
                    <a:pt x="5" y="42"/>
                  </a:cubicBezTo>
                  <a:cubicBezTo>
                    <a:pt x="6" y="39"/>
                    <a:pt x="9" y="36"/>
                    <a:pt x="12" y="35"/>
                  </a:cubicBezTo>
                  <a:cubicBezTo>
                    <a:pt x="12" y="31"/>
                    <a:pt x="12" y="31"/>
                    <a:pt x="12" y="31"/>
                  </a:cubicBezTo>
                  <a:cubicBezTo>
                    <a:pt x="12" y="29"/>
                    <a:pt x="14" y="27"/>
                    <a:pt x="16" y="27"/>
                  </a:cubicBezTo>
                  <a:cubicBezTo>
                    <a:pt x="18" y="27"/>
                    <a:pt x="20" y="29"/>
                    <a:pt x="20" y="31"/>
                  </a:cubicBezTo>
                  <a:cubicBezTo>
                    <a:pt x="20" y="35"/>
                    <a:pt x="20" y="35"/>
                    <a:pt x="20" y="35"/>
                  </a:cubicBezTo>
                  <a:cubicBezTo>
                    <a:pt x="23" y="36"/>
                    <a:pt x="26" y="39"/>
                    <a:pt x="27" y="42"/>
                  </a:cubicBezTo>
                  <a:cubicBezTo>
                    <a:pt x="49" y="42"/>
                    <a:pt x="49" y="42"/>
                    <a:pt x="49" y="42"/>
                  </a:cubicBezTo>
                  <a:cubicBezTo>
                    <a:pt x="49" y="15"/>
                    <a:pt x="49" y="15"/>
                    <a:pt x="49" y="15"/>
                  </a:cubicBezTo>
                  <a:cubicBezTo>
                    <a:pt x="46" y="14"/>
                    <a:pt x="44" y="11"/>
                    <a:pt x="44" y="8"/>
                  </a:cubicBezTo>
                  <a:cubicBezTo>
                    <a:pt x="44" y="3"/>
                    <a:pt x="47" y="0"/>
                    <a:pt x="52" y="0"/>
                  </a:cubicBezTo>
                  <a:cubicBezTo>
                    <a:pt x="90" y="0"/>
                    <a:pt x="90" y="0"/>
                    <a:pt x="90" y="0"/>
                  </a:cubicBezTo>
                  <a:cubicBezTo>
                    <a:pt x="94" y="0"/>
                    <a:pt x="98" y="3"/>
                    <a:pt x="98" y="8"/>
                  </a:cubicBezTo>
                  <a:cubicBezTo>
                    <a:pt x="98" y="11"/>
                    <a:pt x="96" y="14"/>
                    <a:pt x="93" y="15"/>
                  </a:cubicBezTo>
                  <a:cubicBezTo>
                    <a:pt x="93" y="42"/>
                    <a:pt x="93" y="42"/>
                    <a:pt x="93" y="42"/>
                  </a:cubicBezTo>
                  <a:cubicBezTo>
                    <a:pt x="97" y="42"/>
                    <a:pt x="97" y="42"/>
                    <a:pt x="97" y="42"/>
                  </a:cubicBezTo>
                  <a:cubicBezTo>
                    <a:pt x="99" y="42"/>
                    <a:pt x="101" y="44"/>
                    <a:pt x="101" y="46"/>
                  </a:cubicBezTo>
                  <a:cubicBezTo>
                    <a:pt x="101" y="48"/>
                    <a:pt x="99" y="49"/>
                    <a:pt x="97" y="49"/>
                  </a:cubicBezTo>
                  <a:cubicBezTo>
                    <a:pt x="93" y="49"/>
                    <a:pt x="93" y="49"/>
                    <a:pt x="93" y="49"/>
                  </a:cubicBezTo>
                  <a:cubicBezTo>
                    <a:pt x="93" y="142"/>
                    <a:pt x="93" y="142"/>
                    <a:pt x="93" y="142"/>
                  </a:cubicBezTo>
                  <a:cubicBezTo>
                    <a:pt x="93" y="154"/>
                    <a:pt x="83" y="164"/>
                    <a:pt x="71" y="164"/>
                  </a:cubicBezTo>
                  <a:cubicBezTo>
                    <a:pt x="59" y="164"/>
                    <a:pt x="49" y="154"/>
                    <a:pt x="49" y="142"/>
                  </a:cubicBezTo>
                  <a:cubicBezTo>
                    <a:pt x="49" y="49"/>
                    <a:pt x="49" y="49"/>
                    <a:pt x="49" y="49"/>
                  </a:cubicBezTo>
                  <a:cubicBezTo>
                    <a:pt x="27" y="49"/>
                    <a:pt x="27" y="49"/>
                    <a:pt x="27" y="49"/>
                  </a:cubicBezTo>
                  <a:cubicBezTo>
                    <a:pt x="26" y="53"/>
                    <a:pt x="23" y="56"/>
                    <a:pt x="20" y="57"/>
                  </a:cubicBezTo>
                  <a:cubicBezTo>
                    <a:pt x="20" y="180"/>
                    <a:pt x="20" y="180"/>
                    <a:pt x="20" y="180"/>
                  </a:cubicBezTo>
                  <a:cubicBezTo>
                    <a:pt x="101" y="180"/>
                    <a:pt x="101" y="180"/>
                    <a:pt x="101" y="180"/>
                  </a:cubicBezTo>
                  <a:cubicBezTo>
                    <a:pt x="103" y="180"/>
                    <a:pt x="105" y="181"/>
                    <a:pt x="105" y="183"/>
                  </a:cubicBezTo>
                  <a:cubicBezTo>
                    <a:pt x="105" y="185"/>
                    <a:pt x="103" y="187"/>
                    <a:pt x="101" y="187"/>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2" name="Group 21">
            <a:extLst>
              <a:ext uri="{FF2B5EF4-FFF2-40B4-BE49-F238E27FC236}">
                <a16:creationId xmlns:a16="http://schemas.microsoft.com/office/drawing/2014/main" id="{58D7E875-1A1D-F8F7-503C-26D29C51F263}"/>
              </a:ext>
            </a:extLst>
          </p:cNvPr>
          <p:cNvGrpSpPr/>
          <p:nvPr/>
        </p:nvGrpSpPr>
        <p:grpSpPr>
          <a:xfrm>
            <a:off x="1275433" y="1813884"/>
            <a:ext cx="531415" cy="573329"/>
            <a:chOff x="6350000" y="3706813"/>
            <a:chExt cx="563563" cy="608013"/>
          </a:xfrm>
        </p:grpSpPr>
        <p:sp>
          <p:nvSpPr>
            <p:cNvPr id="23" name="Freeform 400">
              <a:extLst>
                <a:ext uri="{FF2B5EF4-FFF2-40B4-BE49-F238E27FC236}">
                  <a16:creationId xmlns:a16="http://schemas.microsoft.com/office/drawing/2014/main" id="{30724264-F384-2DB9-6A0F-366DCAD8B06C}"/>
                </a:ext>
              </a:extLst>
            </p:cNvPr>
            <p:cNvSpPr>
              <a:spLocks noEditPoints="1"/>
            </p:cNvSpPr>
            <p:nvPr/>
          </p:nvSpPr>
          <p:spPr bwMode="auto">
            <a:xfrm>
              <a:off x="6350000" y="3706813"/>
              <a:ext cx="563563" cy="608013"/>
            </a:xfrm>
            <a:custGeom>
              <a:avLst/>
              <a:gdLst>
                <a:gd name="T0" fmla="*/ 132 w 177"/>
                <a:gd name="T1" fmla="*/ 147 h 191"/>
                <a:gd name="T2" fmla="*/ 128 w 177"/>
                <a:gd name="T3" fmla="*/ 119 h 191"/>
                <a:gd name="T4" fmla="*/ 154 w 177"/>
                <a:gd name="T5" fmla="*/ 108 h 191"/>
                <a:gd name="T6" fmla="*/ 121 w 177"/>
                <a:gd name="T7" fmla="*/ 114 h 191"/>
                <a:gd name="T8" fmla="*/ 88 w 177"/>
                <a:gd name="T9" fmla="*/ 133 h 191"/>
                <a:gd name="T10" fmla="*/ 56 w 177"/>
                <a:gd name="T11" fmla="*/ 114 h 191"/>
                <a:gd name="T12" fmla="*/ 56 w 177"/>
                <a:gd name="T13" fmla="*/ 77 h 191"/>
                <a:gd name="T14" fmla="*/ 88 w 177"/>
                <a:gd name="T15" fmla="*/ 58 h 191"/>
                <a:gd name="T16" fmla="*/ 121 w 177"/>
                <a:gd name="T17" fmla="*/ 77 h 191"/>
                <a:gd name="T18" fmla="*/ 121 w 177"/>
                <a:gd name="T19" fmla="*/ 114 h 191"/>
                <a:gd name="T20" fmla="*/ 97 w 177"/>
                <a:gd name="T21" fmla="*/ 137 h 191"/>
                <a:gd name="T22" fmla="*/ 120 w 177"/>
                <a:gd name="T23" fmla="*/ 124 h 191"/>
                <a:gd name="T24" fmla="*/ 88 w 177"/>
                <a:gd name="T25" fmla="*/ 184 h 191"/>
                <a:gd name="T26" fmla="*/ 73 w 177"/>
                <a:gd name="T27" fmla="*/ 168 h 191"/>
                <a:gd name="T28" fmla="*/ 62 w 177"/>
                <a:gd name="T29" fmla="*/ 151 h 191"/>
                <a:gd name="T30" fmla="*/ 114 w 177"/>
                <a:gd name="T31" fmla="*/ 151 h 191"/>
                <a:gd name="T32" fmla="*/ 57 w 177"/>
                <a:gd name="T33" fmla="*/ 124 h 191"/>
                <a:gd name="T34" fmla="*/ 79 w 177"/>
                <a:gd name="T35" fmla="*/ 137 h 191"/>
                <a:gd name="T36" fmla="*/ 57 w 177"/>
                <a:gd name="T37" fmla="*/ 124 h 191"/>
                <a:gd name="T38" fmla="*/ 28 w 177"/>
                <a:gd name="T39" fmla="*/ 90 h 191"/>
                <a:gd name="T40" fmla="*/ 12 w 177"/>
                <a:gd name="T41" fmla="*/ 52 h 191"/>
                <a:gd name="T42" fmla="*/ 39 w 177"/>
                <a:gd name="T43" fmla="*/ 47 h 191"/>
                <a:gd name="T44" fmla="*/ 44 w 177"/>
                <a:gd name="T45" fmla="*/ 44 h 191"/>
                <a:gd name="T46" fmla="*/ 49 w 177"/>
                <a:gd name="T47" fmla="*/ 73 h 191"/>
                <a:gd name="T48" fmla="*/ 33 w 177"/>
                <a:gd name="T49" fmla="*/ 96 h 191"/>
                <a:gd name="T50" fmla="*/ 47 w 177"/>
                <a:gd name="T51" fmla="*/ 96 h 191"/>
                <a:gd name="T52" fmla="*/ 44 w 177"/>
                <a:gd name="T53" fmla="*/ 147 h 191"/>
                <a:gd name="T54" fmla="*/ 22 w 177"/>
                <a:gd name="T55" fmla="*/ 108 h 191"/>
                <a:gd name="T56" fmla="*/ 49 w 177"/>
                <a:gd name="T57" fmla="*/ 119 h 191"/>
                <a:gd name="T58" fmla="*/ 44 w 177"/>
                <a:gd name="T59" fmla="*/ 147 h 191"/>
                <a:gd name="T60" fmla="*/ 79 w 177"/>
                <a:gd name="T61" fmla="*/ 54 h 191"/>
                <a:gd name="T62" fmla="*/ 57 w 177"/>
                <a:gd name="T63" fmla="*/ 67 h 191"/>
                <a:gd name="T64" fmla="*/ 88 w 177"/>
                <a:gd name="T65" fmla="*/ 8 h 191"/>
                <a:gd name="T66" fmla="*/ 88 w 177"/>
                <a:gd name="T67" fmla="*/ 50 h 191"/>
                <a:gd name="T68" fmla="*/ 88 w 177"/>
                <a:gd name="T69" fmla="*/ 8 h 191"/>
                <a:gd name="T70" fmla="*/ 108 w 177"/>
                <a:gd name="T71" fmla="*/ 60 h 191"/>
                <a:gd name="T72" fmla="*/ 116 w 177"/>
                <a:gd name="T73" fmla="*/ 48 h 191"/>
                <a:gd name="T74" fmla="*/ 129 w 177"/>
                <a:gd name="T75" fmla="*/ 83 h 191"/>
                <a:gd name="T76" fmla="*/ 129 w 177"/>
                <a:gd name="T77" fmla="*/ 109 h 191"/>
                <a:gd name="T78" fmla="*/ 129 w 177"/>
                <a:gd name="T79" fmla="*/ 83 h 191"/>
                <a:gd name="T80" fmla="*/ 164 w 177"/>
                <a:gd name="T81" fmla="*/ 52 h 191"/>
                <a:gd name="T82" fmla="*/ 159 w 177"/>
                <a:gd name="T83" fmla="*/ 75 h 191"/>
                <a:gd name="T84" fmla="*/ 153 w 177"/>
                <a:gd name="T85" fmla="*/ 85 h 191"/>
                <a:gd name="T86" fmla="*/ 128 w 177"/>
                <a:gd name="T87" fmla="*/ 73 h 191"/>
                <a:gd name="T88" fmla="*/ 132 w 177"/>
                <a:gd name="T89" fmla="*/ 44 h 191"/>
                <a:gd name="T90" fmla="*/ 159 w 177"/>
                <a:gd name="T91" fmla="*/ 89 h 191"/>
                <a:gd name="T92" fmla="*/ 167 w 177"/>
                <a:gd name="T93" fmla="*/ 82 h 191"/>
                <a:gd name="T94" fmla="*/ 171 w 177"/>
                <a:gd name="T95" fmla="*/ 48 h 191"/>
                <a:gd name="T96" fmla="*/ 121 w 177"/>
                <a:gd name="T97" fmla="*/ 39 h 191"/>
                <a:gd name="T98" fmla="*/ 55 w 177"/>
                <a:gd name="T99" fmla="*/ 39 h 191"/>
                <a:gd name="T100" fmla="*/ 45 w 177"/>
                <a:gd name="T101" fmla="*/ 37 h 191"/>
                <a:gd name="T102" fmla="*/ 32 w 177"/>
                <a:gd name="T103" fmla="*/ 36 h 191"/>
                <a:gd name="T104" fmla="*/ 16 w 177"/>
                <a:gd name="T105" fmla="*/ 88 h 191"/>
                <a:gd name="T106" fmla="*/ 16 w 177"/>
                <a:gd name="T107" fmla="*/ 103 h 191"/>
                <a:gd name="T108" fmla="*/ 46 w 177"/>
                <a:gd name="T109" fmla="*/ 154 h 191"/>
                <a:gd name="T110" fmla="*/ 59 w 177"/>
                <a:gd name="T111" fmla="*/ 163 h 191"/>
                <a:gd name="T112" fmla="*/ 65 w 177"/>
                <a:gd name="T113" fmla="*/ 175 h 191"/>
                <a:gd name="T114" fmla="*/ 121 w 177"/>
                <a:gd name="T115" fmla="*/ 153 h 191"/>
                <a:gd name="T116" fmla="*/ 171 w 177"/>
                <a:gd name="T117" fmla="*/ 143 h 191"/>
                <a:gd name="T118" fmla="*/ 154 w 177"/>
                <a:gd name="T119" fmla="*/ 9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 h="191">
                  <a:moveTo>
                    <a:pt x="164" y="140"/>
                  </a:moveTo>
                  <a:cubicBezTo>
                    <a:pt x="160" y="147"/>
                    <a:pt x="148" y="149"/>
                    <a:pt x="132" y="147"/>
                  </a:cubicBezTo>
                  <a:cubicBezTo>
                    <a:pt x="129" y="147"/>
                    <a:pt x="126" y="146"/>
                    <a:pt x="123" y="145"/>
                  </a:cubicBezTo>
                  <a:cubicBezTo>
                    <a:pt x="125" y="137"/>
                    <a:pt x="127" y="128"/>
                    <a:pt x="128" y="119"/>
                  </a:cubicBezTo>
                  <a:cubicBezTo>
                    <a:pt x="135" y="113"/>
                    <a:pt x="143" y="107"/>
                    <a:pt x="149" y="101"/>
                  </a:cubicBezTo>
                  <a:cubicBezTo>
                    <a:pt x="151" y="103"/>
                    <a:pt x="153" y="106"/>
                    <a:pt x="154" y="108"/>
                  </a:cubicBezTo>
                  <a:cubicBezTo>
                    <a:pt x="165" y="121"/>
                    <a:pt x="168" y="133"/>
                    <a:pt x="164" y="140"/>
                  </a:cubicBezTo>
                  <a:moveTo>
                    <a:pt x="121" y="114"/>
                  </a:moveTo>
                  <a:cubicBezTo>
                    <a:pt x="116" y="118"/>
                    <a:pt x="110" y="121"/>
                    <a:pt x="105" y="124"/>
                  </a:cubicBezTo>
                  <a:cubicBezTo>
                    <a:pt x="99" y="128"/>
                    <a:pt x="94" y="131"/>
                    <a:pt x="88" y="133"/>
                  </a:cubicBezTo>
                  <a:cubicBezTo>
                    <a:pt x="83" y="131"/>
                    <a:pt x="77" y="128"/>
                    <a:pt x="72" y="124"/>
                  </a:cubicBezTo>
                  <a:cubicBezTo>
                    <a:pt x="66" y="121"/>
                    <a:pt x="61" y="118"/>
                    <a:pt x="56" y="114"/>
                  </a:cubicBezTo>
                  <a:cubicBezTo>
                    <a:pt x="55" y="108"/>
                    <a:pt x="55" y="102"/>
                    <a:pt x="55" y="96"/>
                  </a:cubicBezTo>
                  <a:cubicBezTo>
                    <a:pt x="55" y="89"/>
                    <a:pt x="55" y="83"/>
                    <a:pt x="56" y="77"/>
                  </a:cubicBezTo>
                  <a:cubicBezTo>
                    <a:pt x="61" y="73"/>
                    <a:pt x="66" y="70"/>
                    <a:pt x="72" y="67"/>
                  </a:cubicBezTo>
                  <a:cubicBezTo>
                    <a:pt x="77" y="64"/>
                    <a:pt x="83" y="61"/>
                    <a:pt x="88" y="58"/>
                  </a:cubicBezTo>
                  <a:cubicBezTo>
                    <a:pt x="94" y="61"/>
                    <a:pt x="99" y="64"/>
                    <a:pt x="105" y="67"/>
                  </a:cubicBezTo>
                  <a:cubicBezTo>
                    <a:pt x="110" y="70"/>
                    <a:pt x="116" y="73"/>
                    <a:pt x="121" y="77"/>
                  </a:cubicBezTo>
                  <a:cubicBezTo>
                    <a:pt x="121" y="83"/>
                    <a:pt x="121" y="89"/>
                    <a:pt x="121" y="96"/>
                  </a:cubicBezTo>
                  <a:cubicBezTo>
                    <a:pt x="121" y="102"/>
                    <a:pt x="121" y="108"/>
                    <a:pt x="121" y="114"/>
                  </a:cubicBezTo>
                  <a:moveTo>
                    <a:pt x="116" y="144"/>
                  </a:moveTo>
                  <a:cubicBezTo>
                    <a:pt x="110" y="142"/>
                    <a:pt x="103" y="140"/>
                    <a:pt x="97" y="137"/>
                  </a:cubicBezTo>
                  <a:cubicBezTo>
                    <a:pt x="101" y="135"/>
                    <a:pt x="105" y="133"/>
                    <a:pt x="108" y="131"/>
                  </a:cubicBezTo>
                  <a:cubicBezTo>
                    <a:pt x="112" y="129"/>
                    <a:pt x="116" y="126"/>
                    <a:pt x="120" y="124"/>
                  </a:cubicBezTo>
                  <a:cubicBezTo>
                    <a:pt x="119" y="131"/>
                    <a:pt x="117" y="138"/>
                    <a:pt x="116" y="144"/>
                  </a:cubicBezTo>
                  <a:moveTo>
                    <a:pt x="88" y="184"/>
                  </a:moveTo>
                  <a:cubicBezTo>
                    <a:pt x="82" y="184"/>
                    <a:pt x="77" y="179"/>
                    <a:pt x="72" y="171"/>
                  </a:cubicBezTo>
                  <a:cubicBezTo>
                    <a:pt x="72" y="170"/>
                    <a:pt x="73" y="169"/>
                    <a:pt x="73" y="168"/>
                  </a:cubicBezTo>
                  <a:cubicBezTo>
                    <a:pt x="73" y="164"/>
                    <a:pt x="70" y="161"/>
                    <a:pt x="66" y="160"/>
                  </a:cubicBezTo>
                  <a:cubicBezTo>
                    <a:pt x="65" y="157"/>
                    <a:pt x="63" y="154"/>
                    <a:pt x="62" y="151"/>
                  </a:cubicBezTo>
                  <a:cubicBezTo>
                    <a:pt x="71" y="149"/>
                    <a:pt x="79" y="145"/>
                    <a:pt x="88" y="141"/>
                  </a:cubicBezTo>
                  <a:cubicBezTo>
                    <a:pt x="97" y="145"/>
                    <a:pt x="106" y="149"/>
                    <a:pt x="114" y="151"/>
                  </a:cubicBezTo>
                  <a:cubicBezTo>
                    <a:pt x="107" y="172"/>
                    <a:pt x="98" y="184"/>
                    <a:pt x="88" y="184"/>
                  </a:cubicBezTo>
                  <a:moveTo>
                    <a:pt x="57" y="124"/>
                  </a:moveTo>
                  <a:cubicBezTo>
                    <a:pt x="60" y="126"/>
                    <a:pt x="64" y="129"/>
                    <a:pt x="68" y="131"/>
                  </a:cubicBezTo>
                  <a:cubicBezTo>
                    <a:pt x="72" y="133"/>
                    <a:pt x="75" y="135"/>
                    <a:pt x="79" y="137"/>
                  </a:cubicBezTo>
                  <a:cubicBezTo>
                    <a:pt x="73" y="140"/>
                    <a:pt x="66" y="142"/>
                    <a:pt x="60" y="144"/>
                  </a:cubicBezTo>
                  <a:cubicBezTo>
                    <a:pt x="59" y="138"/>
                    <a:pt x="58" y="131"/>
                    <a:pt x="57" y="124"/>
                  </a:cubicBezTo>
                  <a:moveTo>
                    <a:pt x="49" y="73"/>
                  </a:moveTo>
                  <a:cubicBezTo>
                    <a:pt x="41" y="78"/>
                    <a:pt x="34" y="84"/>
                    <a:pt x="28" y="90"/>
                  </a:cubicBezTo>
                  <a:cubicBezTo>
                    <a:pt x="25" y="88"/>
                    <a:pt x="24" y="86"/>
                    <a:pt x="22" y="84"/>
                  </a:cubicBezTo>
                  <a:cubicBezTo>
                    <a:pt x="11" y="70"/>
                    <a:pt x="8" y="59"/>
                    <a:pt x="12" y="52"/>
                  </a:cubicBezTo>
                  <a:cubicBezTo>
                    <a:pt x="15" y="46"/>
                    <a:pt x="22" y="44"/>
                    <a:pt x="32" y="43"/>
                  </a:cubicBezTo>
                  <a:cubicBezTo>
                    <a:pt x="34" y="46"/>
                    <a:pt x="36" y="47"/>
                    <a:pt x="39" y="47"/>
                  </a:cubicBezTo>
                  <a:cubicBezTo>
                    <a:pt x="41" y="47"/>
                    <a:pt x="43" y="46"/>
                    <a:pt x="44" y="44"/>
                  </a:cubicBezTo>
                  <a:cubicBezTo>
                    <a:pt x="44" y="44"/>
                    <a:pt x="44" y="44"/>
                    <a:pt x="44" y="44"/>
                  </a:cubicBezTo>
                  <a:cubicBezTo>
                    <a:pt x="47" y="45"/>
                    <a:pt x="50" y="45"/>
                    <a:pt x="53" y="46"/>
                  </a:cubicBezTo>
                  <a:cubicBezTo>
                    <a:pt x="51" y="54"/>
                    <a:pt x="49" y="63"/>
                    <a:pt x="49" y="73"/>
                  </a:cubicBezTo>
                  <a:moveTo>
                    <a:pt x="48" y="109"/>
                  </a:moveTo>
                  <a:cubicBezTo>
                    <a:pt x="42" y="104"/>
                    <a:pt x="37" y="100"/>
                    <a:pt x="33" y="96"/>
                  </a:cubicBezTo>
                  <a:cubicBezTo>
                    <a:pt x="37" y="91"/>
                    <a:pt x="42" y="87"/>
                    <a:pt x="48" y="83"/>
                  </a:cubicBezTo>
                  <a:cubicBezTo>
                    <a:pt x="48" y="87"/>
                    <a:pt x="47" y="91"/>
                    <a:pt x="47" y="96"/>
                  </a:cubicBezTo>
                  <a:cubicBezTo>
                    <a:pt x="47" y="100"/>
                    <a:pt x="48" y="104"/>
                    <a:pt x="48" y="109"/>
                  </a:cubicBezTo>
                  <a:moveTo>
                    <a:pt x="44" y="147"/>
                  </a:moveTo>
                  <a:cubicBezTo>
                    <a:pt x="28" y="149"/>
                    <a:pt x="16" y="147"/>
                    <a:pt x="12" y="140"/>
                  </a:cubicBezTo>
                  <a:cubicBezTo>
                    <a:pt x="8" y="133"/>
                    <a:pt x="11" y="121"/>
                    <a:pt x="22" y="108"/>
                  </a:cubicBezTo>
                  <a:cubicBezTo>
                    <a:pt x="24" y="106"/>
                    <a:pt x="25" y="103"/>
                    <a:pt x="28" y="101"/>
                  </a:cubicBezTo>
                  <a:cubicBezTo>
                    <a:pt x="34" y="107"/>
                    <a:pt x="41" y="113"/>
                    <a:pt x="49" y="119"/>
                  </a:cubicBezTo>
                  <a:cubicBezTo>
                    <a:pt x="49" y="128"/>
                    <a:pt x="51" y="137"/>
                    <a:pt x="53" y="145"/>
                  </a:cubicBezTo>
                  <a:cubicBezTo>
                    <a:pt x="50" y="146"/>
                    <a:pt x="47" y="147"/>
                    <a:pt x="44" y="147"/>
                  </a:cubicBezTo>
                  <a:moveTo>
                    <a:pt x="60" y="48"/>
                  </a:moveTo>
                  <a:cubicBezTo>
                    <a:pt x="66" y="49"/>
                    <a:pt x="73" y="52"/>
                    <a:pt x="79" y="54"/>
                  </a:cubicBezTo>
                  <a:cubicBezTo>
                    <a:pt x="75" y="56"/>
                    <a:pt x="72" y="58"/>
                    <a:pt x="68" y="60"/>
                  </a:cubicBezTo>
                  <a:cubicBezTo>
                    <a:pt x="64" y="63"/>
                    <a:pt x="60" y="65"/>
                    <a:pt x="57" y="67"/>
                  </a:cubicBezTo>
                  <a:cubicBezTo>
                    <a:pt x="58" y="60"/>
                    <a:pt x="59" y="54"/>
                    <a:pt x="60" y="48"/>
                  </a:cubicBezTo>
                  <a:moveTo>
                    <a:pt x="88" y="8"/>
                  </a:moveTo>
                  <a:cubicBezTo>
                    <a:pt x="98" y="8"/>
                    <a:pt x="107" y="20"/>
                    <a:pt x="114" y="40"/>
                  </a:cubicBezTo>
                  <a:cubicBezTo>
                    <a:pt x="106" y="43"/>
                    <a:pt x="97" y="46"/>
                    <a:pt x="88" y="50"/>
                  </a:cubicBezTo>
                  <a:cubicBezTo>
                    <a:pt x="79" y="46"/>
                    <a:pt x="71" y="43"/>
                    <a:pt x="62" y="40"/>
                  </a:cubicBezTo>
                  <a:cubicBezTo>
                    <a:pt x="69" y="20"/>
                    <a:pt x="79" y="8"/>
                    <a:pt x="88" y="8"/>
                  </a:cubicBezTo>
                  <a:moveTo>
                    <a:pt x="120" y="67"/>
                  </a:moveTo>
                  <a:cubicBezTo>
                    <a:pt x="116" y="65"/>
                    <a:pt x="112" y="63"/>
                    <a:pt x="108" y="60"/>
                  </a:cubicBezTo>
                  <a:cubicBezTo>
                    <a:pt x="105" y="58"/>
                    <a:pt x="101" y="56"/>
                    <a:pt x="97" y="54"/>
                  </a:cubicBezTo>
                  <a:cubicBezTo>
                    <a:pt x="103" y="52"/>
                    <a:pt x="110" y="49"/>
                    <a:pt x="116" y="48"/>
                  </a:cubicBezTo>
                  <a:cubicBezTo>
                    <a:pt x="117" y="54"/>
                    <a:pt x="119" y="60"/>
                    <a:pt x="120" y="67"/>
                  </a:cubicBezTo>
                  <a:moveTo>
                    <a:pt x="129" y="83"/>
                  </a:moveTo>
                  <a:cubicBezTo>
                    <a:pt x="134" y="87"/>
                    <a:pt x="139" y="91"/>
                    <a:pt x="144" y="96"/>
                  </a:cubicBezTo>
                  <a:cubicBezTo>
                    <a:pt x="139" y="100"/>
                    <a:pt x="134" y="104"/>
                    <a:pt x="129" y="109"/>
                  </a:cubicBezTo>
                  <a:cubicBezTo>
                    <a:pt x="129" y="104"/>
                    <a:pt x="129" y="100"/>
                    <a:pt x="129" y="96"/>
                  </a:cubicBezTo>
                  <a:cubicBezTo>
                    <a:pt x="129" y="91"/>
                    <a:pt x="129" y="87"/>
                    <a:pt x="129" y="83"/>
                  </a:cubicBezTo>
                  <a:moveTo>
                    <a:pt x="132" y="44"/>
                  </a:moveTo>
                  <a:cubicBezTo>
                    <a:pt x="148" y="42"/>
                    <a:pt x="160" y="45"/>
                    <a:pt x="164" y="52"/>
                  </a:cubicBezTo>
                  <a:cubicBezTo>
                    <a:pt x="167" y="57"/>
                    <a:pt x="166" y="65"/>
                    <a:pt x="160" y="75"/>
                  </a:cubicBezTo>
                  <a:cubicBezTo>
                    <a:pt x="160" y="75"/>
                    <a:pt x="160" y="75"/>
                    <a:pt x="159" y="75"/>
                  </a:cubicBezTo>
                  <a:cubicBezTo>
                    <a:pt x="155" y="75"/>
                    <a:pt x="152" y="78"/>
                    <a:pt x="152" y="82"/>
                  </a:cubicBezTo>
                  <a:cubicBezTo>
                    <a:pt x="152" y="83"/>
                    <a:pt x="152" y="84"/>
                    <a:pt x="153" y="85"/>
                  </a:cubicBezTo>
                  <a:cubicBezTo>
                    <a:pt x="152" y="87"/>
                    <a:pt x="150" y="89"/>
                    <a:pt x="149" y="90"/>
                  </a:cubicBezTo>
                  <a:cubicBezTo>
                    <a:pt x="143" y="84"/>
                    <a:pt x="135" y="78"/>
                    <a:pt x="128" y="73"/>
                  </a:cubicBezTo>
                  <a:cubicBezTo>
                    <a:pt x="127" y="63"/>
                    <a:pt x="125" y="54"/>
                    <a:pt x="123" y="46"/>
                  </a:cubicBezTo>
                  <a:cubicBezTo>
                    <a:pt x="126" y="45"/>
                    <a:pt x="129" y="45"/>
                    <a:pt x="132" y="44"/>
                  </a:cubicBezTo>
                  <a:moveTo>
                    <a:pt x="154" y="96"/>
                  </a:moveTo>
                  <a:cubicBezTo>
                    <a:pt x="156" y="94"/>
                    <a:pt x="158" y="91"/>
                    <a:pt x="159" y="89"/>
                  </a:cubicBezTo>
                  <a:cubicBezTo>
                    <a:pt x="159" y="89"/>
                    <a:pt x="159" y="89"/>
                    <a:pt x="159" y="89"/>
                  </a:cubicBezTo>
                  <a:cubicBezTo>
                    <a:pt x="164" y="89"/>
                    <a:pt x="167" y="86"/>
                    <a:pt x="167" y="82"/>
                  </a:cubicBezTo>
                  <a:cubicBezTo>
                    <a:pt x="167" y="81"/>
                    <a:pt x="167" y="80"/>
                    <a:pt x="166" y="80"/>
                  </a:cubicBezTo>
                  <a:cubicBezTo>
                    <a:pt x="174" y="67"/>
                    <a:pt x="176" y="56"/>
                    <a:pt x="171" y="48"/>
                  </a:cubicBezTo>
                  <a:cubicBezTo>
                    <a:pt x="165" y="38"/>
                    <a:pt x="151" y="34"/>
                    <a:pt x="131" y="37"/>
                  </a:cubicBezTo>
                  <a:cubicBezTo>
                    <a:pt x="128" y="37"/>
                    <a:pt x="124" y="38"/>
                    <a:pt x="121" y="39"/>
                  </a:cubicBezTo>
                  <a:cubicBezTo>
                    <a:pt x="114" y="15"/>
                    <a:pt x="102" y="0"/>
                    <a:pt x="88" y="0"/>
                  </a:cubicBezTo>
                  <a:cubicBezTo>
                    <a:pt x="74" y="0"/>
                    <a:pt x="63" y="15"/>
                    <a:pt x="55" y="39"/>
                  </a:cubicBezTo>
                  <a:cubicBezTo>
                    <a:pt x="52" y="38"/>
                    <a:pt x="49" y="37"/>
                    <a:pt x="46" y="37"/>
                  </a:cubicBezTo>
                  <a:cubicBezTo>
                    <a:pt x="45" y="37"/>
                    <a:pt x="45" y="37"/>
                    <a:pt x="45" y="37"/>
                  </a:cubicBezTo>
                  <a:cubicBezTo>
                    <a:pt x="44" y="34"/>
                    <a:pt x="42" y="32"/>
                    <a:pt x="39" y="32"/>
                  </a:cubicBezTo>
                  <a:cubicBezTo>
                    <a:pt x="36" y="32"/>
                    <a:pt x="34" y="34"/>
                    <a:pt x="32" y="36"/>
                  </a:cubicBezTo>
                  <a:cubicBezTo>
                    <a:pt x="19" y="36"/>
                    <a:pt x="10" y="40"/>
                    <a:pt x="5" y="48"/>
                  </a:cubicBezTo>
                  <a:cubicBezTo>
                    <a:pt x="0" y="58"/>
                    <a:pt x="3" y="72"/>
                    <a:pt x="16" y="88"/>
                  </a:cubicBezTo>
                  <a:cubicBezTo>
                    <a:pt x="18" y="91"/>
                    <a:pt x="20" y="93"/>
                    <a:pt x="22" y="96"/>
                  </a:cubicBezTo>
                  <a:cubicBezTo>
                    <a:pt x="20" y="98"/>
                    <a:pt x="18" y="101"/>
                    <a:pt x="16" y="103"/>
                  </a:cubicBezTo>
                  <a:cubicBezTo>
                    <a:pt x="3" y="119"/>
                    <a:pt x="0" y="133"/>
                    <a:pt x="5" y="143"/>
                  </a:cubicBezTo>
                  <a:cubicBezTo>
                    <a:pt x="11" y="153"/>
                    <a:pt x="25" y="157"/>
                    <a:pt x="46" y="154"/>
                  </a:cubicBezTo>
                  <a:cubicBezTo>
                    <a:pt x="49" y="154"/>
                    <a:pt x="52" y="153"/>
                    <a:pt x="55" y="153"/>
                  </a:cubicBezTo>
                  <a:cubicBezTo>
                    <a:pt x="56" y="156"/>
                    <a:pt x="58" y="160"/>
                    <a:pt x="59" y="163"/>
                  </a:cubicBezTo>
                  <a:cubicBezTo>
                    <a:pt x="58" y="165"/>
                    <a:pt x="58" y="166"/>
                    <a:pt x="58" y="168"/>
                  </a:cubicBezTo>
                  <a:cubicBezTo>
                    <a:pt x="58" y="172"/>
                    <a:pt x="61" y="175"/>
                    <a:pt x="65" y="175"/>
                  </a:cubicBezTo>
                  <a:cubicBezTo>
                    <a:pt x="72" y="185"/>
                    <a:pt x="80" y="191"/>
                    <a:pt x="88" y="191"/>
                  </a:cubicBezTo>
                  <a:cubicBezTo>
                    <a:pt x="102" y="191"/>
                    <a:pt x="114" y="176"/>
                    <a:pt x="121" y="153"/>
                  </a:cubicBezTo>
                  <a:cubicBezTo>
                    <a:pt x="124" y="153"/>
                    <a:pt x="128" y="154"/>
                    <a:pt x="131" y="154"/>
                  </a:cubicBezTo>
                  <a:cubicBezTo>
                    <a:pt x="151" y="157"/>
                    <a:pt x="165" y="153"/>
                    <a:pt x="171" y="143"/>
                  </a:cubicBezTo>
                  <a:cubicBezTo>
                    <a:pt x="177" y="133"/>
                    <a:pt x="173" y="119"/>
                    <a:pt x="160" y="103"/>
                  </a:cubicBezTo>
                  <a:cubicBezTo>
                    <a:pt x="158" y="101"/>
                    <a:pt x="156" y="98"/>
                    <a:pt x="154" y="96"/>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4" name="Freeform 401">
              <a:extLst>
                <a:ext uri="{FF2B5EF4-FFF2-40B4-BE49-F238E27FC236}">
                  <a16:creationId xmlns:a16="http://schemas.microsoft.com/office/drawing/2014/main" id="{D9B9D664-72D9-7EE7-C49D-65B8712783F6}"/>
                </a:ext>
              </a:extLst>
            </p:cNvPr>
            <p:cNvSpPr>
              <a:spLocks noEditPoints="1"/>
            </p:cNvSpPr>
            <p:nvPr/>
          </p:nvSpPr>
          <p:spPr bwMode="auto">
            <a:xfrm>
              <a:off x="6569075" y="3948113"/>
              <a:ext cx="122238" cy="123825"/>
            </a:xfrm>
            <a:custGeom>
              <a:avLst/>
              <a:gdLst>
                <a:gd name="T0" fmla="*/ 19 w 38"/>
                <a:gd name="T1" fmla="*/ 8 h 39"/>
                <a:gd name="T2" fmla="*/ 7 w 38"/>
                <a:gd name="T3" fmla="*/ 20 h 39"/>
                <a:gd name="T4" fmla="*/ 19 w 38"/>
                <a:gd name="T5" fmla="*/ 32 h 39"/>
                <a:gd name="T6" fmla="*/ 31 w 38"/>
                <a:gd name="T7" fmla="*/ 20 h 39"/>
                <a:gd name="T8" fmla="*/ 19 w 38"/>
                <a:gd name="T9" fmla="*/ 8 h 39"/>
                <a:gd name="T10" fmla="*/ 19 w 38"/>
                <a:gd name="T11" fmla="*/ 39 h 39"/>
                <a:gd name="T12" fmla="*/ 0 w 38"/>
                <a:gd name="T13" fmla="*/ 20 h 39"/>
                <a:gd name="T14" fmla="*/ 19 w 38"/>
                <a:gd name="T15" fmla="*/ 0 h 39"/>
                <a:gd name="T16" fmla="*/ 38 w 38"/>
                <a:gd name="T17" fmla="*/ 20 h 39"/>
                <a:gd name="T18" fmla="*/ 19 w 38"/>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9" y="8"/>
                  </a:moveTo>
                  <a:cubicBezTo>
                    <a:pt x="13" y="8"/>
                    <a:pt x="7" y="13"/>
                    <a:pt x="7" y="20"/>
                  </a:cubicBezTo>
                  <a:cubicBezTo>
                    <a:pt x="7" y="26"/>
                    <a:pt x="13" y="32"/>
                    <a:pt x="19" y="32"/>
                  </a:cubicBezTo>
                  <a:cubicBezTo>
                    <a:pt x="26" y="32"/>
                    <a:pt x="31" y="26"/>
                    <a:pt x="31" y="20"/>
                  </a:cubicBezTo>
                  <a:cubicBezTo>
                    <a:pt x="31" y="13"/>
                    <a:pt x="26" y="8"/>
                    <a:pt x="19" y="8"/>
                  </a:cubicBezTo>
                  <a:moveTo>
                    <a:pt x="19" y="39"/>
                  </a:moveTo>
                  <a:cubicBezTo>
                    <a:pt x="8" y="39"/>
                    <a:pt x="0" y="30"/>
                    <a:pt x="0" y="20"/>
                  </a:cubicBezTo>
                  <a:cubicBezTo>
                    <a:pt x="0" y="9"/>
                    <a:pt x="8" y="0"/>
                    <a:pt x="19" y="0"/>
                  </a:cubicBezTo>
                  <a:cubicBezTo>
                    <a:pt x="30" y="0"/>
                    <a:pt x="38" y="9"/>
                    <a:pt x="38" y="20"/>
                  </a:cubicBezTo>
                  <a:cubicBezTo>
                    <a:pt x="38" y="30"/>
                    <a:pt x="30" y="39"/>
                    <a:pt x="19" y="39"/>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5" name="Group 24">
            <a:extLst>
              <a:ext uri="{FF2B5EF4-FFF2-40B4-BE49-F238E27FC236}">
                <a16:creationId xmlns:a16="http://schemas.microsoft.com/office/drawing/2014/main" id="{CCFF071E-011F-6A2B-4377-382A3FD2DDD3}"/>
              </a:ext>
            </a:extLst>
          </p:cNvPr>
          <p:cNvGrpSpPr/>
          <p:nvPr/>
        </p:nvGrpSpPr>
        <p:grpSpPr>
          <a:xfrm>
            <a:off x="1440096" y="3530373"/>
            <a:ext cx="314357" cy="585305"/>
            <a:chOff x="7386638" y="3700463"/>
            <a:chExt cx="333375" cy="620713"/>
          </a:xfrm>
        </p:grpSpPr>
        <p:sp>
          <p:nvSpPr>
            <p:cNvPr id="26" name="Freeform 402">
              <a:extLst>
                <a:ext uri="{FF2B5EF4-FFF2-40B4-BE49-F238E27FC236}">
                  <a16:creationId xmlns:a16="http://schemas.microsoft.com/office/drawing/2014/main" id="{0A664D7C-C8A7-AEFE-EFB0-6864208574DC}"/>
                </a:ext>
              </a:extLst>
            </p:cNvPr>
            <p:cNvSpPr>
              <a:spLocks noEditPoints="1"/>
            </p:cNvSpPr>
            <p:nvPr/>
          </p:nvSpPr>
          <p:spPr bwMode="auto">
            <a:xfrm>
              <a:off x="7386638" y="3700463"/>
              <a:ext cx="333375" cy="620713"/>
            </a:xfrm>
            <a:custGeom>
              <a:avLst/>
              <a:gdLst>
                <a:gd name="T0" fmla="*/ 84 w 105"/>
                <a:gd name="T1" fmla="*/ 16 h 195"/>
                <a:gd name="T2" fmla="*/ 20 w 105"/>
                <a:gd name="T3" fmla="*/ 16 h 195"/>
                <a:gd name="T4" fmla="*/ 17 w 105"/>
                <a:gd name="T5" fmla="*/ 12 h 195"/>
                <a:gd name="T6" fmla="*/ 20 w 105"/>
                <a:gd name="T7" fmla="*/ 8 h 195"/>
                <a:gd name="T8" fmla="*/ 84 w 105"/>
                <a:gd name="T9" fmla="*/ 8 h 195"/>
                <a:gd name="T10" fmla="*/ 88 w 105"/>
                <a:gd name="T11" fmla="*/ 12 h 195"/>
                <a:gd name="T12" fmla="*/ 84 w 105"/>
                <a:gd name="T13" fmla="*/ 16 h 195"/>
                <a:gd name="T14" fmla="*/ 72 w 105"/>
                <a:gd name="T15" fmla="*/ 30 h 195"/>
                <a:gd name="T16" fmla="*/ 32 w 105"/>
                <a:gd name="T17" fmla="*/ 30 h 195"/>
                <a:gd name="T18" fmla="*/ 28 w 105"/>
                <a:gd name="T19" fmla="*/ 27 h 195"/>
                <a:gd name="T20" fmla="*/ 32 w 105"/>
                <a:gd name="T21" fmla="*/ 23 h 195"/>
                <a:gd name="T22" fmla="*/ 72 w 105"/>
                <a:gd name="T23" fmla="*/ 23 h 195"/>
                <a:gd name="T24" fmla="*/ 76 w 105"/>
                <a:gd name="T25" fmla="*/ 27 h 195"/>
                <a:gd name="T26" fmla="*/ 72 w 105"/>
                <a:gd name="T27" fmla="*/ 30 h 195"/>
                <a:gd name="T28" fmla="*/ 72 w 105"/>
                <a:gd name="T29" fmla="*/ 172 h 195"/>
                <a:gd name="T30" fmla="*/ 32 w 105"/>
                <a:gd name="T31" fmla="*/ 172 h 195"/>
                <a:gd name="T32" fmla="*/ 28 w 105"/>
                <a:gd name="T33" fmla="*/ 169 h 195"/>
                <a:gd name="T34" fmla="*/ 32 w 105"/>
                <a:gd name="T35" fmla="*/ 165 h 195"/>
                <a:gd name="T36" fmla="*/ 72 w 105"/>
                <a:gd name="T37" fmla="*/ 165 h 195"/>
                <a:gd name="T38" fmla="*/ 76 w 105"/>
                <a:gd name="T39" fmla="*/ 169 h 195"/>
                <a:gd name="T40" fmla="*/ 72 w 105"/>
                <a:gd name="T41" fmla="*/ 172 h 195"/>
                <a:gd name="T42" fmla="*/ 84 w 105"/>
                <a:gd name="T43" fmla="*/ 187 h 195"/>
                <a:gd name="T44" fmla="*/ 20 w 105"/>
                <a:gd name="T45" fmla="*/ 187 h 195"/>
                <a:gd name="T46" fmla="*/ 17 w 105"/>
                <a:gd name="T47" fmla="*/ 183 h 195"/>
                <a:gd name="T48" fmla="*/ 20 w 105"/>
                <a:gd name="T49" fmla="*/ 180 h 195"/>
                <a:gd name="T50" fmla="*/ 84 w 105"/>
                <a:gd name="T51" fmla="*/ 180 h 195"/>
                <a:gd name="T52" fmla="*/ 88 w 105"/>
                <a:gd name="T53" fmla="*/ 183 h 195"/>
                <a:gd name="T54" fmla="*/ 84 w 105"/>
                <a:gd name="T55" fmla="*/ 187 h 195"/>
                <a:gd name="T56" fmla="*/ 9 w 105"/>
                <a:gd name="T57" fmla="*/ 97 h 195"/>
                <a:gd name="T58" fmla="*/ 9 w 105"/>
                <a:gd name="T59" fmla="*/ 98 h 195"/>
                <a:gd name="T60" fmla="*/ 53 w 105"/>
                <a:gd name="T61" fmla="*/ 143 h 195"/>
                <a:gd name="T62" fmla="*/ 97 w 105"/>
                <a:gd name="T63" fmla="*/ 98 h 195"/>
                <a:gd name="T64" fmla="*/ 97 w 105"/>
                <a:gd name="T65" fmla="*/ 98 h 195"/>
                <a:gd name="T66" fmla="*/ 97 w 105"/>
                <a:gd name="T67" fmla="*/ 97 h 195"/>
                <a:gd name="T68" fmla="*/ 53 w 105"/>
                <a:gd name="T69" fmla="*/ 52 h 195"/>
                <a:gd name="T70" fmla="*/ 9 w 105"/>
                <a:gd name="T71" fmla="*/ 97 h 195"/>
                <a:gd name="T72" fmla="*/ 5 w 105"/>
                <a:gd name="T73" fmla="*/ 195 h 195"/>
                <a:gd name="T74" fmla="*/ 1 w 105"/>
                <a:gd name="T75" fmla="*/ 192 h 195"/>
                <a:gd name="T76" fmla="*/ 42 w 105"/>
                <a:gd name="T77" fmla="*/ 147 h 195"/>
                <a:gd name="T78" fmla="*/ 1 w 105"/>
                <a:gd name="T79" fmla="*/ 98 h 195"/>
                <a:gd name="T80" fmla="*/ 42 w 105"/>
                <a:gd name="T81" fmla="*/ 48 h 195"/>
                <a:gd name="T82" fmla="*/ 1 w 105"/>
                <a:gd name="T83" fmla="*/ 4 h 195"/>
                <a:gd name="T84" fmla="*/ 5 w 105"/>
                <a:gd name="T85" fmla="*/ 0 h 195"/>
                <a:gd name="T86" fmla="*/ 9 w 105"/>
                <a:gd name="T87" fmla="*/ 4 h 195"/>
                <a:gd name="T88" fmla="*/ 53 w 105"/>
                <a:gd name="T89" fmla="*/ 44 h 195"/>
                <a:gd name="T90" fmla="*/ 97 w 105"/>
                <a:gd name="T91" fmla="*/ 4 h 195"/>
                <a:gd name="T92" fmla="*/ 100 w 105"/>
                <a:gd name="T93" fmla="*/ 0 h 195"/>
                <a:gd name="T94" fmla="*/ 104 w 105"/>
                <a:gd name="T95" fmla="*/ 4 h 195"/>
                <a:gd name="T96" fmla="*/ 63 w 105"/>
                <a:gd name="T97" fmla="*/ 48 h 195"/>
                <a:gd name="T98" fmla="*/ 104 w 105"/>
                <a:gd name="T99" fmla="*/ 98 h 195"/>
                <a:gd name="T100" fmla="*/ 63 w 105"/>
                <a:gd name="T101" fmla="*/ 147 h 195"/>
                <a:gd name="T102" fmla="*/ 104 w 105"/>
                <a:gd name="T103" fmla="*/ 192 h 195"/>
                <a:gd name="T104" fmla="*/ 100 w 105"/>
                <a:gd name="T105" fmla="*/ 195 h 195"/>
                <a:gd name="T106" fmla="*/ 97 w 105"/>
                <a:gd name="T107" fmla="*/ 191 h 195"/>
                <a:gd name="T108" fmla="*/ 53 w 105"/>
                <a:gd name="T109" fmla="*/ 151 h 195"/>
                <a:gd name="T110" fmla="*/ 9 w 105"/>
                <a:gd name="T111" fmla="*/ 191 h 195"/>
                <a:gd name="T112" fmla="*/ 5 w 105"/>
                <a:gd name="T113" fmla="*/ 195 h 195"/>
                <a:gd name="T114" fmla="*/ 5 w 105"/>
                <a:gd name="T115"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95">
                  <a:moveTo>
                    <a:pt x="84" y="16"/>
                  </a:moveTo>
                  <a:cubicBezTo>
                    <a:pt x="20" y="16"/>
                    <a:pt x="20" y="16"/>
                    <a:pt x="20" y="16"/>
                  </a:cubicBezTo>
                  <a:cubicBezTo>
                    <a:pt x="18" y="16"/>
                    <a:pt x="17" y="14"/>
                    <a:pt x="17" y="12"/>
                  </a:cubicBezTo>
                  <a:cubicBezTo>
                    <a:pt x="17" y="10"/>
                    <a:pt x="18" y="8"/>
                    <a:pt x="20" y="8"/>
                  </a:cubicBezTo>
                  <a:cubicBezTo>
                    <a:pt x="84" y="8"/>
                    <a:pt x="84" y="8"/>
                    <a:pt x="84" y="8"/>
                  </a:cubicBezTo>
                  <a:cubicBezTo>
                    <a:pt x="86" y="8"/>
                    <a:pt x="88" y="10"/>
                    <a:pt x="88" y="12"/>
                  </a:cubicBezTo>
                  <a:cubicBezTo>
                    <a:pt x="88" y="14"/>
                    <a:pt x="86" y="16"/>
                    <a:pt x="84" y="16"/>
                  </a:cubicBezTo>
                  <a:moveTo>
                    <a:pt x="72" y="30"/>
                  </a:moveTo>
                  <a:cubicBezTo>
                    <a:pt x="32" y="30"/>
                    <a:pt x="32" y="30"/>
                    <a:pt x="32" y="30"/>
                  </a:cubicBezTo>
                  <a:cubicBezTo>
                    <a:pt x="30" y="30"/>
                    <a:pt x="28" y="29"/>
                    <a:pt x="28" y="27"/>
                  </a:cubicBezTo>
                  <a:cubicBezTo>
                    <a:pt x="28" y="25"/>
                    <a:pt x="30" y="23"/>
                    <a:pt x="32" y="23"/>
                  </a:cubicBezTo>
                  <a:cubicBezTo>
                    <a:pt x="72" y="23"/>
                    <a:pt x="72" y="23"/>
                    <a:pt x="72" y="23"/>
                  </a:cubicBezTo>
                  <a:cubicBezTo>
                    <a:pt x="74" y="23"/>
                    <a:pt x="76" y="25"/>
                    <a:pt x="76" y="27"/>
                  </a:cubicBezTo>
                  <a:cubicBezTo>
                    <a:pt x="76" y="29"/>
                    <a:pt x="74" y="30"/>
                    <a:pt x="72" y="30"/>
                  </a:cubicBezTo>
                  <a:moveTo>
                    <a:pt x="72" y="172"/>
                  </a:moveTo>
                  <a:cubicBezTo>
                    <a:pt x="32" y="172"/>
                    <a:pt x="32" y="172"/>
                    <a:pt x="32" y="172"/>
                  </a:cubicBezTo>
                  <a:cubicBezTo>
                    <a:pt x="30" y="172"/>
                    <a:pt x="28" y="171"/>
                    <a:pt x="28" y="169"/>
                  </a:cubicBezTo>
                  <a:cubicBezTo>
                    <a:pt x="28" y="167"/>
                    <a:pt x="30" y="165"/>
                    <a:pt x="32" y="165"/>
                  </a:cubicBezTo>
                  <a:cubicBezTo>
                    <a:pt x="72" y="165"/>
                    <a:pt x="72" y="165"/>
                    <a:pt x="72" y="165"/>
                  </a:cubicBezTo>
                  <a:cubicBezTo>
                    <a:pt x="74" y="165"/>
                    <a:pt x="76" y="167"/>
                    <a:pt x="76" y="169"/>
                  </a:cubicBezTo>
                  <a:cubicBezTo>
                    <a:pt x="76" y="171"/>
                    <a:pt x="74" y="172"/>
                    <a:pt x="72" y="172"/>
                  </a:cubicBezTo>
                  <a:moveTo>
                    <a:pt x="84" y="187"/>
                  </a:moveTo>
                  <a:cubicBezTo>
                    <a:pt x="20" y="187"/>
                    <a:pt x="20" y="187"/>
                    <a:pt x="20" y="187"/>
                  </a:cubicBezTo>
                  <a:cubicBezTo>
                    <a:pt x="18" y="187"/>
                    <a:pt x="17" y="186"/>
                    <a:pt x="17" y="183"/>
                  </a:cubicBezTo>
                  <a:cubicBezTo>
                    <a:pt x="17" y="181"/>
                    <a:pt x="18" y="180"/>
                    <a:pt x="20" y="180"/>
                  </a:cubicBezTo>
                  <a:cubicBezTo>
                    <a:pt x="84" y="180"/>
                    <a:pt x="84" y="180"/>
                    <a:pt x="84" y="180"/>
                  </a:cubicBezTo>
                  <a:cubicBezTo>
                    <a:pt x="86" y="180"/>
                    <a:pt x="88" y="181"/>
                    <a:pt x="88" y="183"/>
                  </a:cubicBezTo>
                  <a:cubicBezTo>
                    <a:pt x="88" y="186"/>
                    <a:pt x="86" y="187"/>
                    <a:pt x="84" y="187"/>
                  </a:cubicBezTo>
                  <a:moveTo>
                    <a:pt x="9" y="97"/>
                  </a:moveTo>
                  <a:cubicBezTo>
                    <a:pt x="9" y="98"/>
                    <a:pt x="9" y="98"/>
                    <a:pt x="9" y="98"/>
                  </a:cubicBezTo>
                  <a:cubicBezTo>
                    <a:pt x="9" y="99"/>
                    <a:pt x="7" y="127"/>
                    <a:pt x="53" y="143"/>
                  </a:cubicBezTo>
                  <a:cubicBezTo>
                    <a:pt x="98" y="127"/>
                    <a:pt x="97" y="99"/>
                    <a:pt x="97" y="98"/>
                  </a:cubicBezTo>
                  <a:cubicBezTo>
                    <a:pt x="97" y="98"/>
                    <a:pt x="97" y="98"/>
                    <a:pt x="97" y="98"/>
                  </a:cubicBezTo>
                  <a:cubicBezTo>
                    <a:pt x="97" y="97"/>
                    <a:pt x="97" y="97"/>
                    <a:pt x="97" y="97"/>
                  </a:cubicBezTo>
                  <a:cubicBezTo>
                    <a:pt x="97" y="96"/>
                    <a:pt x="98" y="68"/>
                    <a:pt x="53" y="52"/>
                  </a:cubicBezTo>
                  <a:cubicBezTo>
                    <a:pt x="8" y="68"/>
                    <a:pt x="9" y="96"/>
                    <a:pt x="9" y="97"/>
                  </a:cubicBezTo>
                  <a:moveTo>
                    <a:pt x="5" y="195"/>
                  </a:moveTo>
                  <a:cubicBezTo>
                    <a:pt x="3" y="195"/>
                    <a:pt x="1" y="194"/>
                    <a:pt x="1" y="192"/>
                  </a:cubicBezTo>
                  <a:cubicBezTo>
                    <a:pt x="1" y="190"/>
                    <a:pt x="0" y="165"/>
                    <a:pt x="42" y="147"/>
                  </a:cubicBezTo>
                  <a:cubicBezTo>
                    <a:pt x="1" y="129"/>
                    <a:pt x="1" y="101"/>
                    <a:pt x="1" y="98"/>
                  </a:cubicBezTo>
                  <a:cubicBezTo>
                    <a:pt x="1" y="94"/>
                    <a:pt x="1" y="66"/>
                    <a:pt x="42" y="48"/>
                  </a:cubicBezTo>
                  <a:cubicBezTo>
                    <a:pt x="0" y="30"/>
                    <a:pt x="1" y="5"/>
                    <a:pt x="1" y="4"/>
                  </a:cubicBezTo>
                  <a:cubicBezTo>
                    <a:pt x="2" y="2"/>
                    <a:pt x="3" y="0"/>
                    <a:pt x="5" y="0"/>
                  </a:cubicBezTo>
                  <a:cubicBezTo>
                    <a:pt x="7" y="0"/>
                    <a:pt x="9" y="2"/>
                    <a:pt x="9" y="4"/>
                  </a:cubicBezTo>
                  <a:cubicBezTo>
                    <a:pt x="9" y="5"/>
                    <a:pt x="9" y="28"/>
                    <a:pt x="53" y="44"/>
                  </a:cubicBezTo>
                  <a:cubicBezTo>
                    <a:pt x="97" y="28"/>
                    <a:pt x="97" y="4"/>
                    <a:pt x="97" y="4"/>
                  </a:cubicBezTo>
                  <a:cubicBezTo>
                    <a:pt x="96" y="2"/>
                    <a:pt x="98" y="0"/>
                    <a:pt x="100" y="0"/>
                  </a:cubicBezTo>
                  <a:cubicBezTo>
                    <a:pt x="102" y="0"/>
                    <a:pt x="104" y="2"/>
                    <a:pt x="104" y="4"/>
                  </a:cubicBezTo>
                  <a:cubicBezTo>
                    <a:pt x="104" y="5"/>
                    <a:pt x="105" y="30"/>
                    <a:pt x="63" y="48"/>
                  </a:cubicBezTo>
                  <a:cubicBezTo>
                    <a:pt x="104" y="66"/>
                    <a:pt x="104" y="94"/>
                    <a:pt x="104" y="98"/>
                  </a:cubicBezTo>
                  <a:cubicBezTo>
                    <a:pt x="104" y="101"/>
                    <a:pt x="104" y="129"/>
                    <a:pt x="63" y="147"/>
                  </a:cubicBezTo>
                  <a:cubicBezTo>
                    <a:pt x="105" y="165"/>
                    <a:pt x="104" y="190"/>
                    <a:pt x="104" y="192"/>
                  </a:cubicBezTo>
                  <a:cubicBezTo>
                    <a:pt x="104" y="194"/>
                    <a:pt x="102" y="195"/>
                    <a:pt x="100" y="195"/>
                  </a:cubicBezTo>
                  <a:cubicBezTo>
                    <a:pt x="98" y="195"/>
                    <a:pt x="97" y="193"/>
                    <a:pt x="97" y="191"/>
                  </a:cubicBezTo>
                  <a:cubicBezTo>
                    <a:pt x="97" y="191"/>
                    <a:pt x="97" y="167"/>
                    <a:pt x="53" y="151"/>
                  </a:cubicBezTo>
                  <a:cubicBezTo>
                    <a:pt x="8" y="168"/>
                    <a:pt x="9" y="191"/>
                    <a:pt x="9" y="191"/>
                  </a:cubicBezTo>
                  <a:cubicBezTo>
                    <a:pt x="9" y="193"/>
                    <a:pt x="7" y="195"/>
                    <a:pt x="5" y="195"/>
                  </a:cubicBezTo>
                  <a:cubicBezTo>
                    <a:pt x="5" y="195"/>
                    <a:pt x="5" y="195"/>
                    <a:pt x="5" y="195"/>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7" name="Freeform 403">
              <a:extLst>
                <a:ext uri="{FF2B5EF4-FFF2-40B4-BE49-F238E27FC236}">
                  <a16:creationId xmlns:a16="http://schemas.microsoft.com/office/drawing/2014/main" id="{7A09D2CE-881D-892F-B4C1-A222EEE08824}"/>
                </a:ext>
              </a:extLst>
            </p:cNvPr>
            <p:cNvSpPr>
              <a:spLocks noEditPoints="1"/>
            </p:cNvSpPr>
            <p:nvPr/>
          </p:nvSpPr>
          <p:spPr bwMode="auto">
            <a:xfrm>
              <a:off x="7421563" y="3903663"/>
              <a:ext cx="263525" cy="212725"/>
            </a:xfrm>
            <a:custGeom>
              <a:avLst/>
              <a:gdLst>
                <a:gd name="T0" fmla="*/ 61 w 83"/>
                <a:gd name="T1" fmla="*/ 8 h 67"/>
                <a:gd name="T2" fmla="*/ 21 w 83"/>
                <a:gd name="T3" fmla="*/ 8 h 67"/>
                <a:gd name="T4" fmla="*/ 17 w 83"/>
                <a:gd name="T5" fmla="*/ 4 h 67"/>
                <a:gd name="T6" fmla="*/ 21 w 83"/>
                <a:gd name="T7" fmla="*/ 0 h 67"/>
                <a:gd name="T8" fmla="*/ 61 w 83"/>
                <a:gd name="T9" fmla="*/ 0 h 67"/>
                <a:gd name="T10" fmla="*/ 65 w 83"/>
                <a:gd name="T11" fmla="*/ 4 h 67"/>
                <a:gd name="T12" fmla="*/ 61 w 83"/>
                <a:gd name="T13" fmla="*/ 8 h 67"/>
                <a:gd name="T14" fmla="*/ 73 w 83"/>
                <a:gd name="T15" fmla="*/ 23 h 67"/>
                <a:gd name="T16" fmla="*/ 9 w 83"/>
                <a:gd name="T17" fmla="*/ 23 h 67"/>
                <a:gd name="T18" fmla="*/ 6 w 83"/>
                <a:gd name="T19" fmla="*/ 19 h 67"/>
                <a:gd name="T20" fmla="*/ 9 w 83"/>
                <a:gd name="T21" fmla="*/ 15 h 67"/>
                <a:gd name="T22" fmla="*/ 73 w 83"/>
                <a:gd name="T23" fmla="*/ 15 h 67"/>
                <a:gd name="T24" fmla="*/ 77 w 83"/>
                <a:gd name="T25" fmla="*/ 19 h 67"/>
                <a:gd name="T26" fmla="*/ 73 w 83"/>
                <a:gd name="T27" fmla="*/ 23 h 67"/>
                <a:gd name="T28" fmla="*/ 79 w 83"/>
                <a:gd name="T29" fmla="*/ 37 h 67"/>
                <a:gd name="T30" fmla="*/ 3 w 83"/>
                <a:gd name="T31" fmla="*/ 37 h 67"/>
                <a:gd name="T32" fmla="*/ 0 w 83"/>
                <a:gd name="T33" fmla="*/ 34 h 67"/>
                <a:gd name="T34" fmla="*/ 3 w 83"/>
                <a:gd name="T35" fmla="*/ 30 h 67"/>
                <a:gd name="T36" fmla="*/ 79 w 83"/>
                <a:gd name="T37" fmla="*/ 30 h 67"/>
                <a:gd name="T38" fmla="*/ 83 w 83"/>
                <a:gd name="T39" fmla="*/ 34 h 67"/>
                <a:gd name="T40" fmla="*/ 79 w 83"/>
                <a:gd name="T41" fmla="*/ 37 h 67"/>
                <a:gd name="T42" fmla="*/ 73 w 83"/>
                <a:gd name="T43" fmla="*/ 52 h 67"/>
                <a:gd name="T44" fmla="*/ 9 w 83"/>
                <a:gd name="T45" fmla="*/ 52 h 67"/>
                <a:gd name="T46" fmla="*/ 6 w 83"/>
                <a:gd name="T47" fmla="*/ 48 h 67"/>
                <a:gd name="T48" fmla="*/ 9 w 83"/>
                <a:gd name="T49" fmla="*/ 45 h 67"/>
                <a:gd name="T50" fmla="*/ 73 w 83"/>
                <a:gd name="T51" fmla="*/ 45 h 67"/>
                <a:gd name="T52" fmla="*/ 77 w 83"/>
                <a:gd name="T53" fmla="*/ 48 h 67"/>
                <a:gd name="T54" fmla="*/ 73 w 83"/>
                <a:gd name="T55" fmla="*/ 52 h 67"/>
                <a:gd name="T56" fmla="*/ 61 w 83"/>
                <a:gd name="T57" fmla="*/ 67 h 67"/>
                <a:gd name="T58" fmla="*/ 21 w 83"/>
                <a:gd name="T59" fmla="*/ 67 h 67"/>
                <a:gd name="T60" fmla="*/ 17 w 83"/>
                <a:gd name="T61" fmla="*/ 63 h 67"/>
                <a:gd name="T62" fmla="*/ 21 w 83"/>
                <a:gd name="T63" fmla="*/ 60 h 67"/>
                <a:gd name="T64" fmla="*/ 61 w 83"/>
                <a:gd name="T65" fmla="*/ 60 h 67"/>
                <a:gd name="T66" fmla="*/ 65 w 83"/>
                <a:gd name="T67" fmla="*/ 63 h 67"/>
                <a:gd name="T68" fmla="*/ 61 w 83"/>
                <a:gd name="T6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7">
                  <a:moveTo>
                    <a:pt x="61" y="8"/>
                  </a:moveTo>
                  <a:cubicBezTo>
                    <a:pt x="21" y="8"/>
                    <a:pt x="21" y="8"/>
                    <a:pt x="21" y="8"/>
                  </a:cubicBezTo>
                  <a:cubicBezTo>
                    <a:pt x="19" y="8"/>
                    <a:pt x="17" y="6"/>
                    <a:pt x="17" y="4"/>
                  </a:cubicBezTo>
                  <a:cubicBezTo>
                    <a:pt x="17" y="2"/>
                    <a:pt x="19" y="0"/>
                    <a:pt x="21" y="0"/>
                  </a:cubicBezTo>
                  <a:cubicBezTo>
                    <a:pt x="61" y="0"/>
                    <a:pt x="61" y="0"/>
                    <a:pt x="61" y="0"/>
                  </a:cubicBezTo>
                  <a:cubicBezTo>
                    <a:pt x="63" y="0"/>
                    <a:pt x="65" y="2"/>
                    <a:pt x="65" y="4"/>
                  </a:cubicBezTo>
                  <a:cubicBezTo>
                    <a:pt x="65" y="6"/>
                    <a:pt x="63" y="8"/>
                    <a:pt x="61" y="8"/>
                  </a:cubicBezTo>
                  <a:moveTo>
                    <a:pt x="73" y="23"/>
                  </a:moveTo>
                  <a:cubicBezTo>
                    <a:pt x="9" y="23"/>
                    <a:pt x="9" y="23"/>
                    <a:pt x="9" y="23"/>
                  </a:cubicBezTo>
                  <a:cubicBezTo>
                    <a:pt x="7" y="23"/>
                    <a:pt x="6" y="21"/>
                    <a:pt x="6" y="19"/>
                  </a:cubicBezTo>
                  <a:cubicBezTo>
                    <a:pt x="6" y="17"/>
                    <a:pt x="7" y="15"/>
                    <a:pt x="9" y="15"/>
                  </a:cubicBezTo>
                  <a:cubicBezTo>
                    <a:pt x="73" y="15"/>
                    <a:pt x="73" y="15"/>
                    <a:pt x="73" y="15"/>
                  </a:cubicBezTo>
                  <a:cubicBezTo>
                    <a:pt x="75" y="15"/>
                    <a:pt x="77" y="17"/>
                    <a:pt x="77" y="19"/>
                  </a:cubicBezTo>
                  <a:cubicBezTo>
                    <a:pt x="77" y="21"/>
                    <a:pt x="75" y="23"/>
                    <a:pt x="73" y="23"/>
                  </a:cubicBezTo>
                  <a:moveTo>
                    <a:pt x="79" y="37"/>
                  </a:moveTo>
                  <a:cubicBezTo>
                    <a:pt x="3" y="37"/>
                    <a:pt x="3" y="37"/>
                    <a:pt x="3" y="37"/>
                  </a:cubicBezTo>
                  <a:cubicBezTo>
                    <a:pt x="1" y="37"/>
                    <a:pt x="0" y="36"/>
                    <a:pt x="0" y="34"/>
                  </a:cubicBezTo>
                  <a:cubicBezTo>
                    <a:pt x="0" y="32"/>
                    <a:pt x="1" y="30"/>
                    <a:pt x="3" y="30"/>
                  </a:cubicBezTo>
                  <a:cubicBezTo>
                    <a:pt x="79" y="30"/>
                    <a:pt x="79" y="30"/>
                    <a:pt x="79" y="30"/>
                  </a:cubicBezTo>
                  <a:cubicBezTo>
                    <a:pt x="81" y="30"/>
                    <a:pt x="83" y="32"/>
                    <a:pt x="83" y="34"/>
                  </a:cubicBezTo>
                  <a:cubicBezTo>
                    <a:pt x="83" y="36"/>
                    <a:pt x="81" y="37"/>
                    <a:pt x="79" y="37"/>
                  </a:cubicBezTo>
                  <a:moveTo>
                    <a:pt x="73" y="52"/>
                  </a:moveTo>
                  <a:cubicBezTo>
                    <a:pt x="9" y="52"/>
                    <a:pt x="9" y="52"/>
                    <a:pt x="9" y="52"/>
                  </a:cubicBezTo>
                  <a:cubicBezTo>
                    <a:pt x="7" y="52"/>
                    <a:pt x="6" y="51"/>
                    <a:pt x="6" y="48"/>
                  </a:cubicBezTo>
                  <a:cubicBezTo>
                    <a:pt x="6" y="46"/>
                    <a:pt x="7" y="45"/>
                    <a:pt x="9" y="45"/>
                  </a:cubicBezTo>
                  <a:cubicBezTo>
                    <a:pt x="73" y="45"/>
                    <a:pt x="73" y="45"/>
                    <a:pt x="73" y="45"/>
                  </a:cubicBezTo>
                  <a:cubicBezTo>
                    <a:pt x="75" y="45"/>
                    <a:pt x="77" y="46"/>
                    <a:pt x="77" y="48"/>
                  </a:cubicBezTo>
                  <a:cubicBezTo>
                    <a:pt x="77" y="51"/>
                    <a:pt x="75" y="52"/>
                    <a:pt x="73" y="52"/>
                  </a:cubicBezTo>
                  <a:moveTo>
                    <a:pt x="61" y="67"/>
                  </a:moveTo>
                  <a:cubicBezTo>
                    <a:pt x="21" y="67"/>
                    <a:pt x="21" y="67"/>
                    <a:pt x="21" y="67"/>
                  </a:cubicBezTo>
                  <a:cubicBezTo>
                    <a:pt x="19" y="67"/>
                    <a:pt x="17" y="65"/>
                    <a:pt x="17" y="63"/>
                  </a:cubicBezTo>
                  <a:cubicBezTo>
                    <a:pt x="17" y="61"/>
                    <a:pt x="19" y="60"/>
                    <a:pt x="21" y="60"/>
                  </a:cubicBezTo>
                  <a:cubicBezTo>
                    <a:pt x="61" y="60"/>
                    <a:pt x="61" y="60"/>
                    <a:pt x="61" y="60"/>
                  </a:cubicBezTo>
                  <a:cubicBezTo>
                    <a:pt x="63" y="60"/>
                    <a:pt x="65" y="61"/>
                    <a:pt x="65" y="63"/>
                  </a:cubicBezTo>
                  <a:cubicBezTo>
                    <a:pt x="65" y="65"/>
                    <a:pt x="63" y="67"/>
                    <a:pt x="61" y="67"/>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sp>
        <p:nvSpPr>
          <p:cNvPr id="28" name="Content Placeholder 2">
            <a:extLst>
              <a:ext uri="{FF2B5EF4-FFF2-40B4-BE49-F238E27FC236}">
                <a16:creationId xmlns:a16="http://schemas.microsoft.com/office/drawing/2014/main" id="{2F20A465-F281-A76C-08D1-ED7D285B7DBB}"/>
              </a:ext>
            </a:extLst>
          </p:cNvPr>
          <p:cNvSpPr txBox="1">
            <a:spLocks/>
          </p:cNvSpPr>
          <p:nvPr/>
        </p:nvSpPr>
        <p:spPr>
          <a:xfrm>
            <a:off x="4804259" y="1762514"/>
            <a:ext cx="6400800" cy="4320116"/>
          </a:xfrm>
          <a:prstGeom prst="rect">
            <a:avLst/>
          </a:prstGeom>
        </p:spPr>
        <p:txBody>
          <a:bodyPr/>
          <a:lstStyle>
            <a:lvl1pPr marL="0" indent="0" algn="l" defTabSz="914400" rtl="0" eaLnBrk="1" latinLnBrk="0" hangingPunct="1">
              <a:lnSpc>
                <a:spcPct val="100000"/>
              </a:lnSpc>
              <a:spcBef>
                <a:spcPts val="0"/>
              </a:spcBef>
              <a:spcAft>
                <a:spcPts val="800"/>
              </a:spcAft>
              <a:buClr>
                <a:schemeClr val="tx1"/>
              </a:buClr>
              <a:buFont typeface="Arial" pitchFamily="34" charset="0"/>
              <a:buNone/>
              <a:defRPr sz="16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8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4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6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800"/>
              </a:spcAft>
              <a:buClr>
                <a:srgbClr val="5F5F5F"/>
              </a:buClr>
              <a:buFont typeface="+mj-lt"/>
              <a:buAutoNum type="arabicPeriod"/>
              <a:defRPr sz="16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800"/>
              </a:spcAft>
              <a:buFont typeface="+mj-lt"/>
              <a:buAutoNum type="alphaLcParenR"/>
              <a:defRPr sz="16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800"/>
              </a:spcAft>
              <a:buFont typeface="+mj-lt"/>
              <a:buAutoNum type="romanLcPeriod"/>
              <a:defRPr sz="1400" kern="1200" baseline="0">
                <a:solidFill>
                  <a:schemeClr val="tx1"/>
                </a:solidFill>
                <a:latin typeface="+mn-lt"/>
                <a:ea typeface="+mn-ea"/>
                <a:cs typeface="+mn-cs"/>
              </a:defRPr>
            </a:lvl9pPr>
          </a:lstStyle>
          <a:p>
            <a:pPr lvl="2"/>
            <a:endParaRPr lang="es-AR" sz="2133" dirty="0"/>
          </a:p>
          <a:p>
            <a:pPr lvl="2"/>
            <a:r>
              <a:rPr lang="es-AR" sz="1800" dirty="0">
                <a:latin typeface="Arial" panose="020B0604020202020204" pitchFamily="34" charset="0"/>
                <a:cs typeface="Arial" panose="020B0604020202020204" pitchFamily="34" charset="0"/>
              </a:rPr>
              <a:t>Notificación por etapas de “</a:t>
            </a:r>
            <a:r>
              <a:rPr lang="es-AR" sz="1800" b="1" u="sng" dirty="0">
                <a:solidFill>
                  <a:schemeClr val="accent1"/>
                </a:solidFill>
                <a:latin typeface="Arial" panose="020B0604020202020204" pitchFamily="34" charset="0"/>
                <a:cs typeface="Arial" panose="020B0604020202020204" pitchFamily="34" charset="0"/>
              </a:rPr>
              <a:t>Incidentes Significativos</a:t>
            </a:r>
            <a:r>
              <a:rPr lang="es-AR" sz="1800" dirty="0">
                <a:latin typeface="Arial" panose="020B0604020202020204" pitchFamily="34" charset="0"/>
                <a:cs typeface="Arial" panose="020B0604020202020204" pitchFamily="34" charset="0"/>
              </a:rPr>
              <a:t>”. A más plazo, más nivel de detalle.</a:t>
            </a:r>
          </a:p>
          <a:p>
            <a:pPr marL="476239" lvl="2" indent="0">
              <a:buNone/>
            </a:pPr>
            <a:r>
              <a:rPr lang="es-AR" sz="1800" dirty="0">
                <a:latin typeface="Arial" panose="020B0604020202020204" pitchFamily="34" charset="0"/>
                <a:cs typeface="Arial" panose="020B0604020202020204" pitchFamily="34" charset="0"/>
              </a:rPr>
              <a:t>Plazos de </a:t>
            </a:r>
            <a:r>
              <a:rPr lang="es-AR" sz="1800" dirty="0">
                <a:solidFill>
                  <a:schemeClr val="accent1"/>
                </a:solidFill>
                <a:latin typeface="Arial" panose="020B0604020202020204" pitchFamily="34" charset="0"/>
                <a:cs typeface="Arial" panose="020B0604020202020204" pitchFamily="34" charset="0"/>
              </a:rPr>
              <a:t>24 horas, de 72 horas </a:t>
            </a:r>
            <a:r>
              <a:rPr lang="es-AR" sz="1800" b="1" dirty="0">
                <a:solidFill>
                  <a:schemeClr val="accent1"/>
                </a:solidFill>
                <a:latin typeface="Arial" panose="020B0604020202020204" pitchFamily="34" charset="0"/>
                <a:cs typeface="Arial" panose="020B0604020202020204" pitchFamily="34" charset="0"/>
              </a:rPr>
              <a:t>y</a:t>
            </a:r>
            <a:r>
              <a:rPr lang="es-AR" sz="1800" dirty="0">
                <a:solidFill>
                  <a:schemeClr val="accent1"/>
                </a:solidFill>
                <a:latin typeface="Arial" panose="020B0604020202020204" pitchFamily="34" charset="0"/>
                <a:cs typeface="Arial" panose="020B0604020202020204" pitchFamily="34" charset="0"/>
              </a:rPr>
              <a:t> 1 mes</a:t>
            </a:r>
            <a:r>
              <a:rPr lang="es-AR" sz="1800" dirty="0">
                <a:latin typeface="Arial" panose="020B0604020202020204" pitchFamily="34" charset="0"/>
                <a:cs typeface="Arial" panose="020B0604020202020204" pitchFamily="34" charset="0"/>
              </a:rPr>
              <a:t>.</a:t>
            </a:r>
          </a:p>
          <a:p>
            <a:pPr lvl="2"/>
            <a:r>
              <a:rPr lang="es-AR" sz="1800" b="1" dirty="0">
                <a:solidFill>
                  <a:schemeClr val="accent1"/>
                </a:solidFill>
                <a:latin typeface="Arial" panose="020B0604020202020204" pitchFamily="34" charset="0"/>
                <a:cs typeface="Arial" panose="020B0604020202020204" pitchFamily="34" charset="0"/>
              </a:rPr>
              <a:t>A nivel de las medidas específicas  adoptas:</a:t>
            </a:r>
          </a:p>
          <a:p>
            <a:pPr lvl="3">
              <a:buFont typeface="Arial" panose="020B0604020202020204" pitchFamily="34" charset="0"/>
              <a:buChar char="•"/>
            </a:pPr>
            <a:r>
              <a:rPr lang="es-ES" sz="1800" dirty="0">
                <a:latin typeface="Arial" panose="020B0604020202020204" pitchFamily="34" charset="0"/>
                <a:cs typeface="Arial" panose="020B0604020202020204" pitchFamily="34" charset="0"/>
              </a:rPr>
              <a:t>Hay unas </a:t>
            </a:r>
            <a:r>
              <a:rPr lang="es-ES" sz="1800" b="1" u="sng" dirty="0">
                <a:latin typeface="Arial" panose="020B0604020202020204" pitchFamily="34" charset="0"/>
                <a:cs typeface="Arial" panose="020B0604020202020204" pitchFamily="34" charset="0"/>
              </a:rPr>
              <a:t>medidas mínimas </a:t>
            </a:r>
            <a:r>
              <a:rPr lang="es-ES" sz="1800" dirty="0">
                <a:latin typeface="Arial" panose="020B0604020202020204" pitchFamily="34" charset="0"/>
                <a:cs typeface="Arial" panose="020B0604020202020204" pitchFamily="34" charset="0"/>
              </a:rPr>
              <a:t>a adoptar.</a:t>
            </a:r>
          </a:p>
          <a:p>
            <a:pPr lvl="3">
              <a:buFont typeface="Arial" panose="020B0604020202020204" pitchFamily="34" charset="0"/>
              <a:buChar char="•"/>
            </a:pPr>
            <a:r>
              <a:rPr lang="es-ES" sz="1800" dirty="0">
                <a:latin typeface="Arial" panose="020B0604020202020204" pitchFamily="34" charset="0"/>
                <a:cs typeface="Arial" panose="020B0604020202020204" pitchFamily="34" charset="0"/>
              </a:rPr>
              <a:t>Entre las medidas mínimas se incluye el </a:t>
            </a:r>
            <a:r>
              <a:rPr lang="es-ES" sz="1800" b="1" u="sng" dirty="0">
                <a:latin typeface="Arial" panose="020B0604020202020204" pitchFamily="34" charset="0"/>
                <a:cs typeface="Arial" panose="020B0604020202020204" pitchFamily="34" charset="0"/>
              </a:rPr>
              <a:t>análisis de riesgos</a:t>
            </a:r>
            <a:r>
              <a:rPr lang="es-ES" sz="1800" dirty="0">
                <a:latin typeface="Arial" panose="020B0604020202020204" pitchFamily="34" charset="0"/>
                <a:cs typeface="Arial" panose="020B0604020202020204" pitchFamily="34" charset="0"/>
              </a:rPr>
              <a:t> para decidir qué otras medidas adoptar.</a:t>
            </a:r>
          </a:p>
          <a:p>
            <a:pPr lvl="3">
              <a:buFont typeface="Arial" panose="020B0604020202020204" pitchFamily="34" charset="0"/>
              <a:buChar char="•"/>
            </a:pPr>
            <a:r>
              <a:rPr lang="es-ES" sz="1800" dirty="0">
                <a:latin typeface="Arial" panose="020B0604020202020204" pitchFamily="34" charset="0"/>
                <a:cs typeface="Arial" panose="020B0604020202020204" pitchFamily="34" charset="0"/>
              </a:rPr>
              <a:t>Las medidas mínimas obligatorias no son siempre tan fáciles de aplicar.</a:t>
            </a:r>
          </a:p>
        </p:txBody>
      </p:sp>
    </p:spTree>
    <p:extLst>
      <p:ext uri="{BB962C8B-B14F-4D97-AF65-F5344CB8AC3E}">
        <p14:creationId xmlns:p14="http://schemas.microsoft.com/office/powerpoint/2010/main" val="2310886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44097"/>
            <a:ext cx="9552102"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Notificación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incidente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significativo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al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CSIRT</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/CERT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 la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autoridad</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Content Placeholder 2">
            <a:extLst>
              <a:ext uri="{FF2B5EF4-FFF2-40B4-BE49-F238E27FC236}">
                <a16:creationId xmlns:a16="http://schemas.microsoft.com/office/drawing/2014/main" id="{F4998B34-C150-5E31-6EA0-1239B0F03871}"/>
              </a:ext>
            </a:extLst>
          </p:cNvPr>
          <p:cNvSpPr txBox="1">
            <a:spLocks/>
          </p:cNvSpPr>
          <p:nvPr/>
        </p:nvSpPr>
        <p:spPr bwMode="gray">
          <a:xfrm>
            <a:off x="1040194" y="1682713"/>
            <a:ext cx="10232353" cy="43641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900"/>
              </a:spcAft>
              <a:buClr>
                <a:schemeClr val="tx1"/>
              </a:buClr>
              <a:buFont typeface="Arial" pitchFamily="34" charset="0"/>
              <a:buNone/>
              <a:defRPr sz="1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4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1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2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900"/>
              </a:spcAft>
              <a:buClr>
                <a:srgbClr val="5F5F5F"/>
              </a:buClr>
              <a:buFont typeface="+mj-lt"/>
              <a:buAutoNum type="arabicPeriod"/>
              <a:defRPr sz="12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900"/>
              </a:spcAft>
              <a:buFont typeface="+mj-lt"/>
              <a:buAutoNum type="alphaLcParenR"/>
              <a:defRPr sz="12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900"/>
              </a:spcAft>
              <a:buFont typeface="+mj-lt"/>
              <a:buAutoNum type="romanLcPeriod"/>
              <a:defRPr sz="1100" kern="1200" baseline="0">
                <a:solidFill>
                  <a:schemeClr val="tx1"/>
                </a:solidFill>
                <a:latin typeface="+mn-lt"/>
                <a:ea typeface="+mn-ea"/>
                <a:cs typeface="+mn-cs"/>
              </a:defRPr>
            </a:lvl9pPr>
          </a:lstStyle>
          <a:p>
            <a:pPr lvl="2"/>
            <a:r>
              <a:rPr lang="es-AR" sz="2000" dirty="0">
                <a:latin typeface="Arial" panose="020B0604020202020204" pitchFamily="34" charset="0"/>
                <a:cs typeface="Arial" panose="020B0604020202020204" pitchFamily="34" charset="0"/>
              </a:rPr>
              <a:t>Notificación por etapas. A más plazo, más nivel de detalle.</a:t>
            </a:r>
          </a:p>
          <a:p>
            <a:pPr marL="357188" lvl="2" indent="0">
              <a:buNone/>
            </a:pPr>
            <a:r>
              <a:rPr lang="es-AR" sz="2000" dirty="0">
                <a:latin typeface="Arial" panose="020B0604020202020204" pitchFamily="34" charset="0"/>
                <a:cs typeface="Arial" panose="020B0604020202020204" pitchFamily="34" charset="0"/>
              </a:rPr>
              <a:t>Plazos de </a:t>
            </a:r>
            <a:r>
              <a:rPr lang="es-AR" sz="2000" dirty="0">
                <a:solidFill>
                  <a:schemeClr val="accent1"/>
                </a:solidFill>
                <a:latin typeface="Arial" panose="020B0604020202020204" pitchFamily="34" charset="0"/>
                <a:cs typeface="Arial" panose="020B0604020202020204" pitchFamily="34" charset="0"/>
              </a:rPr>
              <a:t>24 horas, de 72 horas </a:t>
            </a:r>
            <a:r>
              <a:rPr lang="es-AR" sz="2000" b="1" dirty="0">
                <a:solidFill>
                  <a:schemeClr val="accent1"/>
                </a:solidFill>
                <a:latin typeface="Arial" panose="020B0604020202020204" pitchFamily="34" charset="0"/>
                <a:cs typeface="Arial" panose="020B0604020202020204" pitchFamily="34" charset="0"/>
              </a:rPr>
              <a:t>y</a:t>
            </a:r>
            <a:r>
              <a:rPr lang="es-AR" sz="2000" dirty="0">
                <a:solidFill>
                  <a:schemeClr val="accent1"/>
                </a:solidFill>
                <a:latin typeface="Arial" panose="020B0604020202020204" pitchFamily="34" charset="0"/>
                <a:cs typeface="Arial" panose="020B0604020202020204" pitchFamily="34" charset="0"/>
              </a:rPr>
              <a:t> 1 mes</a:t>
            </a:r>
            <a:r>
              <a:rPr lang="es-AR" sz="2000" dirty="0">
                <a:latin typeface="Arial" panose="020B0604020202020204" pitchFamily="34" charset="0"/>
                <a:cs typeface="Arial" panose="020B0604020202020204" pitchFamily="34" charset="0"/>
              </a:rPr>
              <a:t>.</a:t>
            </a:r>
          </a:p>
          <a:p>
            <a:pPr lvl="2"/>
            <a:endParaRPr lang="es-AR" sz="2000" b="1" dirty="0">
              <a:solidFill>
                <a:schemeClr val="accent1"/>
              </a:solidFill>
              <a:latin typeface="Arial" panose="020B0604020202020204" pitchFamily="34" charset="0"/>
              <a:cs typeface="Arial" panose="020B0604020202020204" pitchFamily="34" charset="0"/>
            </a:endParaRPr>
          </a:p>
          <a:p>
            <a:pPr lvl="2"/>
            <a:r>
              <a:rPr lang="es-AR" sz="2000" b="1" dirty="0">
                <a:solidFill>
                  <a:schemeClr val="accent1"/>
                </a:solidFill>
                <a:latin typeface="Arial" panose="020B0604020202020204" pitchFamily="34" charset="0"/>
                <a:cs typeface="Arial" panose="020B0604020202020204" pitchFamily="34" charset="0"/>
              </a:rPr>
              <a:t>Incidente</a:t>
            </a:r>
            <a:r>
              <a:rPr lang="es-AR" sz="2000" dirty="0">
                <a:latin typeface="Arial" panose="020B0604020202020204" pitchFamily="34" charset="0"/>
                <a:cs typeface="Arial" panose="020B0604020202020204" pitchFamily="34" charset="0"/>
              </a:rPr>
              <a:t>: "</a:t>
            </a:r>
            <a:r>
              <a:rPr lang="es-AR" sz="2000" i="1" dirty="0">
                <a:latin typeface="Arial" panose="020B0604020202020204" pitchFamily="34" charset="0"/>
                <a:cs typeface="Arial" panose="020B0604020202020204" pitchFamily="34" charset="0"/>
              </a:rPr>
              <a:t>todo hecho que comprometa la </a:t>
            </a:r>
            <a:r>
              <a:rPr lang="es-AR" sz="2000" i="1" dirty="0">
                <a:solidFill>
                  <a:schemeClr val="accent1"/>
                </a:solidFill>
                <a:latin typeface="Arial" panose="020B0604020202020204" pitchFamily="34" charset="0"/>
                <a:cs typeface="Arial" panose="020B0604020202020204" pitchFamily="34" charset="0"/>
              </a:rPr>
              <a:t>disponibilidad, autenticidad, integridad o confidencialidad </a:t>
            </a:r>
            <a:r>
              <a:rPr lang="es-AR" sz="2000" i="1" dirty="0">
                <a:latin typeface="Arial" panose="020B0604020202020204" pitchFamily="34" charset="0"/>
                <a:cs typeface="Arial" panose="020B0604020202020204" pitchFamily="34" charset="0"/>
              </a:rPr>
              <a:t>de los </a:t>
            </a:r>
            <a:r>
              <a:rPr lang="es-AR" sz="2000" b="1" i="1" dirty="0">
                <a:solidFill>
                  <a:schemeClr val="accent1"/>
                </a:solidFill>
                <a:latin typeface="Arial" panose="020B0604020202020204" pitchFamily="34" charset="0"/>
                <a:cs typeface="Arial" panose="020B0604020202020204" pitchFamily="34" charset="0"/>
              </a:rPr>
              <a:t>datos</a:t>
            </a:r>
            <a:r>
              <a:rPr lang="es-AR" sz="2000" i="1" dirty="0">
                <a:latin typeface="Arial" panose="020B0604020202020204" pitchFamily="34" charset="0"/>
                <a:cs typeface="Arial" panose="020B0604020202020204" pitchFamily="34" charset="0"/>
              </a:rPr>
              <a:t> almacenados, transmitidos o tratados, </a:t>
            </a:r>
            <a:r>
              <a:rPr lang="es-AR" sz="2000" b="1" i="1" dirty="0">
                <a:solidFill>
                  <a:schemeClr val="accent1"/>
                </a:solidFill>
                <a:latin typeface="Arial" panose="020B0604020202020204" pitchFamily="34" charset="0"/>
                <a:cs typeface="Arial" panose="020B0604020202020204" pitchFamily="34" charset="0"/>
              </a:rPr>
              <a:t>o los servicios </a:t>
            </a:r>
            <a:r>
              <a:rPr lang="es-AR" sz="2000" i="1" dirty="0">
                <a:latin typeface="Arial" panose="020B0604020202020204" pitchFamily="34" charset="0"/>
                <a:cs typeface="Arial" panose="020B0604020202020204" pitchFamily="34" charset="0"/>
              </a:rPr>
              <a:t>ofrecidos por sistemas de redes y de información o accesibles a través de ellos</a:t>
            </a:r>
            <a:r>
              <a:rPr lang="es-AR" sz="2000" dirty="0">
                <a:latin typeface="Arial" panose="020B0604020202020204" pitchFamily="34" charset="0"/>
                <a:cs typeface="Arial" panose="020B0604020202020204" pitchFamily="34" charset="0"/>
              </a:rPr>
              <a:t>".</a:t>
            </a:r>
          </a:p>
          <a:p>
            <a:pPr lvl="2"/>
            <a:endParaRPr lang="es-AR" sz="2000" b="1" dirty="0">
              <a:solidFill>
                <a:schemeClr val="accent1"/>
              </a:solidFill>
              <a:latin typeface="Arial" panose="020B0604020202020204" pitchFamily="34" charset="0"/>
              <a:cs typeface="Arial" panose="020B0604020202020204" pitchFamily="34" charset="0"/>
            </a:endParaRPr>
          </a:p>
          <a:p>
            <a:pPr lvl="2"/>
            <a:r>
              <a:rPr lang="es-AR" sz="2000" b="1" dirty="0">
                <a:solidFill>
                  <a:schemeClr val="accent1"/>
                </a:solidFill>
                <a:latin typeface="Arial" panose="020B0604020202020204" pitchFamily="34" charset="0"/>
                <a:cs typeface="Arial" panose="020B0604020202020204" pitchFamily="34" charset="0"/>
              </a:rPr>
              <a:t>Significativo</a:t>
            </a:r>
            <a:r>
              <a:rPr lang="es-AR" sz="2000" dirty="0">
                <a:latin typeface="Arial" panose="020B0604020202020204" pitchFamily="34" charset="0"/>
                <a:cs typeface="Arial" panose="020B0604020202020204" pitchFamily="34" charset="0"/>
              </a:rPr>
              <a:t>: o (a) ha causado o puede causar "</a:t>
            </a:r>
            <a:r>
              <a:rPr lang="es-AR" sz="2000" b="1" i="1" dirty="0">
                <a:solidFill>
                  <a:schemeClr val="accent1"/>
                </a:solidFill>
                <a:latin typeface="Arial" panose="020B0604020202020204" pitchFamily="34" charset="0"/>
                <a:cs typeface="Arial" panose="020B0604020202020204" pitchFamily="34" charset="0"/>
              </a:rPr>
              <a:t>graves perturbaciones operativas</a:t>
            </a:r>
            <a:r>
              <a:rPr lang="es-AR" sz="2000" i="1" dirty="0">
                <a:latin typeface="Arial" panose="020B0604020202020204" pitchFamily="34" charset="0"/>
                <a:cs typeface="Arial" panose="020B0604020202020204" pitchFamily="34" charset="0"/>
              </a:rPr>
              <a:t> de los servicios </a:t>
            </a:r>
            <a:r>
              <a:rPr lang="es-AR" sz="2000" b="1" i="1" dirty="0">
                <a:solidFill>
                  <a:schemeClr val="accent1"/>
                </a:solidFill>
                <a:latin typeface="Arial" panose="020B0604020202020204" pitchFamily="34" charset="0"/>
                <a:cs typeface="Arial" panose="020B0604020202020204" pitchFamily="34" charset="0"/>
              </a:rPr>
              <a:t>o pérdidas económicas</a:t>
            </a:r>
            <a:r>
              <a:rPr lang="es-AR" sz="2000" dirty="0">
                <a:latin typeface="Arial" panose="020B0604020202020204" pitchFamily="34" charset="0"/>
                <a:cs typeface="Arial" panose="020B0604020202020204" pitchFamily="34" charset="0"/>
              </a:rPr>
              <a:t>" </a:t>
            </a:r>
            <a:r>
              <a:rPr lang="es-AR" sz="2000" b="1" dirty="0">
                <a:solidFill>
                  <a:schemeClr val="accent1"/>
                </a:solidFill>
                <a:latin typeface="Arial" panose="020B0604020202020204" pitchFamily="34" charset="0"/>
                <a:cs typeface="Arial" panose="020B0604020202020204" pitchFamily="34" charset="0"/>
              </a:rPr>
              <a:t>o</a:t>
            </a:r>
            <a:r>
              <a:rPr lang="es-AR" sz="2000" dirty="0">
                <a:latin typeface="Arial" panose="020B0604020202020204" pitchFamily="34" charset="0"/>
                <a:cs typeface="Arial" panose="020B0604020202020204" pitchFamily="34" charset="0"/>
              </a:rPr>
              <a:t> (b) ya ha afectado o puede llegar a afectar a "</a:t>
            </a:r>
            <a:r>
              <a:rPr lang="es-AR" sz="2000" i="1" dirty="0">
                <a:latin typeface="Arial" panose="020B0604020202020204" pitchFamily="34" charset="0"/>
                <a:cs typeface="Arial" panose="020B0604020202020204" pitchFamily="34" charset="0"/>
              </a:rPr>
              <a:t>otras personas físicas o jurídicas al causar</a:t>
            </a:r>
            <a:r>
              <a:rPr lang="es-AR" sz="2000" i="1" dirty="0">
                <a:solidFill>
                  <a:schemeClr val="accent1"/>
                </a:solidFill>
                <a:latin typeface="Arial" panose="020B0604020202020204" pitchFamily="34" charset="0"/>
                <a:cs typeface="Arial" panose="020B0604020202020204" pitchFamily="34" charset="0"/>
              </a:rPr>
              <a:t> </a:t>
            </a:r>
            <a:r>
              <a:rPr lang="es-AR" sz="2000" b="1" i="1" dirty="0">
                <a:solidFill>
                  <a:schemeClr val="accent1"/>
                </a:solidFill>
                <a:latin typeface="Arial" panose="020B0604020202020204" pitchFamily="34" charset="0"/>
                <a:cs typeface="Arial" panose="020B0604020202020204" pitchFamily="34" charset="0"/>
              </a:rPr>
              <a:t>perjuicios materiales o inmateriales</a:t>
            </a:r>
            <a:r>
              <a:rPr lang="es-AR" sz="2000" i="1" dirty="0">
                <a:solidFill>
                  <a:schemeClr val="accent1"/>
                </a:solidFill>
                <a:latin typeface="Arial" panose="020B0604020202020204" pitchFamily="34" charset="0"/>
                <a:cs typeface="Arial" panose="020B0604020202020204" pitchFamily="34" charset="0"/>
              </a:rPr>
              <a:t> </a:t>
            </a:r>
            <a:r>
              <a:rPr lang="es-AR" sz="2000" i="1" dirty="0">
                <a:latin typeface="Arial" panose="020B0604020202020204" pitchFamily="34" charset="0"/>
                <a:cs typeface="Arial" panose="020B0604020202020204" pitchFamily="34" charset="0"/>
              </a:rPr>
              <a:t>considerables</a:t>
            </a:r>
            <a:r>
              <a:rPr lang="es-AR" sz="2000"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2997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5517536"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Brechas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seguridad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el</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RGPD</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pSp>
        <p:nvGrpSpPr>
          <p:cNvPr id="2" name="Group 1">
            <a:extLst>
              <a:ext uri="{FF2B5EF4-FFF2-40B4-BE49-F238E27FC236}">
                <a16:creationId xmlns:a16="http://schemas.microsoft.com/office/drawing/2014/main" id="{B9E08C6D-8DAD-61DF-FD0B-974BD2BA9DC9}"/>
              </a:ext>
            </a:extLst>
          </p:cNvPr>
          <p:cNvGrpSpPr/>
          <p:nvPr/>
        </p:nvGrpSpPr>
        <p:grpSpPr>
          <a:xfrm>
            <a:off x="1259633" y="1371600"/>
            <a:ext cx="9507894" cy="4544008"/>
            <a:chOff x="566737" y="1276351"/>
            <a:chExt cx="8037514" cy="3459551"/>
          </a:xfrm>
        </p:grpSpPr>
        <p:cxnSp>
          <p:nvCxnSpPr>
            <p:cNvPr id="4" name="Straight Connector 3">
              <a:extLst>
                <a:ext uri="{FF2B5EF4-FFF2-40B4-BE49-F238E27FC236}">
                  <a16:creationId xmlns:a16="http://schemas.microsoft.com/office/drawing/2014/main" id="{FAC697F6-5A0B-B4A4-3D27-31EC972226B1}"/>
                </a:ext>
              </a:extLst>
            </p:cNvPr>
            <p:cNvCxnSpPr>
              <a:cxnSpLocks/>
              <a:stCxn id="32" idx="2"/>
            </p:cNvCxnSpPr>
            <p:nvPr/>
          </p:nvCxnSpPr>
          <p:spPr>
            <a:xfrm flipH="1">
              <a:off x="1015576" y="3927038"/>
              <a:ext cx="1" cy="146743"/>
            </a:xfrm>
            <a:prstGeom prst="line">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718446B4-AF91-F114-AB84-EB0D0D1E0F3D}"/>
                </a:ext>
              </a:extLst>
            </p:cNvPr>
            <p:cNvSpPr/>
            <p:nvPr/>
          </p:nvSpPr>
          <p:spPr>
            <a:xfrm>
              <a:off x="3705225" y="1276351"/>
              <a:ext cx="1733550" cy="336549"/>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800" baseline="0" dirty="0">
                  <a:solidFill>
                    <a:schemeClr val="bg1"/>
                  </a:solidFill>
                </a:rPr>
                <a:t>Cuando se tenga constancia de una data breach</a:t>
              </a:r>
            </a:p>
          </p:txBody>
        </p:sp>
        <p:sp>
          <p:nvSpPr>
            <p:cNvPr id="30" name="Rectangle 29">
              <a:extLst>
                <a:ext uri="{FF2B5EF4-FFF2-40B4-BE49-F238E27FC236}">
                  <a16:creationId xmlns:a16="http://schemas.microsoft.com/office/drawing/2014/main" id="{CCEA6D5D-2278-1FA2-CFBC-A78E624A7CEE}"/>
                </a:ext>
              </a:extLst>
            </p:cNvPr>
            <p:cNvSpPr/>
            <p:nvPr/>
          </p:nvSpPr>
          <p:spPr>
            <a:xfrm>
              <a:off x="566738" y="2546148"/>
              <a:ext cx="897677" cy="57202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bg1"/>
                  </a:solidFill>
                </a:rPr>
                <a:t>Encargado </a:t>
              </a:r>
              <a:br>
                <a:rPr lang="es-AR" sz="800" baseline="0" dirty="0">
                  <a:solidFill>
                    <a:schemeClr val="bg1"/>
                  </a:solidFill>
                </a:rPr>
              </a:br>
              <a:r>
                <a:rPr lang="es-AR" sz="800" baseline="0" dirty="0">
                  <a:solidFill>
                    <a:schemeClr val="bg1"/>
                  </a:solidFill>
                </a:rPr>
                <a:t>del tratamiento</a:t>
              </a:r>
            </a:p>
          </p:txBody>
        </p:sp>
        <p:sp>
          <p:nvSpPr>
            <p:cNvPr id="31" name="Rectangle 30">
              <a:extLst>
                <a:ext uri="{FF2B5EF4-FFF2-40B4-BE49-F238E27FC236}">
                  <a16:creationId xmlns:a16="http://schemas.microsoft.com/office/drawing/2014/main" id="{15E5AEE4-1E98-0C53-A5F3-0F776FCC6713}"/>
                </a:ext>
              </a:extLst>
            </p:cNvPr>
            <p:cNvSpPr/>
            <p:nvPr/>
          </p:nvSpPr>
          <p:spPr>
            <a:xfrm>
              <a:off x="1885212" y="2546148"/>
              <a:ext cx="897677" cy="57202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bg1"/>
                  </a:solidFill>
                </a:rPr>
                <a:t>Responsable del tratamiento</a:t>
              </a:r>
            </a:p>
          </p:txBody>
        </p:sp>
        <p:sp>
          <p:nvSpPr>
            <p:cNvPr id="32" name="Rectangle 31">
              <a:extLst>
                <a:ext uri="{FF2B5EF4-FFF2-40B4-BE49-F238E27FC236}">
                  <a16:creationId xmlns:a16="http://schemas.microsoft.com/office/drawing/2014/main" id="{0DB942DB-3E02-25AA-92F8-665CCE16776F}"/>
                </a:ext>
              </a:extLst>
            </p:cNvPr>
            <p:cNvSpPr/>
            <p:nvPr/>
          </p:nvSpPr>
          <p:spPr>
            <a:xfrm>
              <a:off x="566738" y="3264919"/>
              <a:ext cx="897677" cy="662119"/>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Informar por escrito al Responsable del tratamiento [Art. 33. RGPD]</a:t>
              </a:r>
            </a:p>
          </p:txBody>
        </p:sp>
        <p:sp>
          <p:nvSpPr>
            <p:cNvPr id="33" name="Rectangle 32">
              <a:extLst>
                <a:ext uri="{FF2B5EF4-FFF2-40B4-BE49-F238E27FC236}">
                  <a16:creationId xmlns:a16="http://schemas.microsoft.com/office/drawing/2014/main" id="{EA5DF6D6-A62B-7E97-332E-0B3E4C869F10}"/>
                </a:ext>
              </a:extLst>
            </p:cNvPr>
            <p:cNvSpPr/>
            <p:nvPr/>
          </p:nvSpPr>
          <p:spPr>
            <a:xfrm>
              <a:off x="566737" y="4073782"/>
              <a:ext cx="1571446" cy="662119"/>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Colaborar con el Responsable del tratamiento en sus obligaciones como responsable respecto a la Data Breach [Art. 28.3 f) RGPD]</a:t>
              </a:r>
            </a:p>
          </p:txBody>
        </p:sp>
        <p:sp>
          <p:nvSpPr>
            <p:cNvPr id="34" name="Rectangle 33">
              <a:extLst>
                <a:ext uri="{FF2B5EF4-FFF2-40B4-BE49-F238E27FC236}">
                  <a16:creationId xmlns:a16="http://schemas.microsoft.com/office/drawing/2014/main" id="{9FE38715-086B-B81D-8585-EA9A502CD6FF}"/>
                </a:ext>
              </a:extLst>
            </p:cNvPr>
            <p:cNvSpPr/>
            <p:nvPr/>
          </p:nvSpPr>
          <p:spPr>
            <a:xfrm>
              <a:off x="1885212" y="3264919"/>
              <a:ext cx="1201747" cy="662119"/>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Determinar por escrito la probabilidad y la gravedad del riesgo a derechos y libertades [Arts. 33 y 34 RGPD]</a:t>
              </a:r>
            </a:p>
          </p:txBody>
        </p:sp>
        <p:sp>
          <p:nvSpPr>
            <p:cNvPr id="35" name="Rectangle 34">
              <a:extLst>
                <a:ext uri="{FF2B5EF4-FFF2-40B4-BE49-F238E27FC236}">
                  <a16:creationId xmlns:a16="http://schemas.microsoft.com/office/drawing/2014/main" id="{9C1F6C4C-6657-1AC9-7CBB-E6CC17DE9D59}"/>
                </a:ext>
              </a:extLst>
            </p:cNvPr>
            <p:cNvSpPr/>
            <p:nvPr/>
          </p:nvSpPr>
          <p:spPr>
            <a:xfrm>
              <a:off x="3507756" y="2914934"/>
              <a:ext cx="1332376" cy="41148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bg1"/>
                  </a:solidFill>
                </a:rPr>
                <a:t>Riesgo </a:t>
              </a:r>
              <a:r>
                <a:rPr lang="es-AR" sz="800" b="1" baseline="0" dirty="0">
                  <a:solidFill>
                    <a:schemeClr val="bg1"/>
                  </a:solidFill>
                </a:rPr>
                <a:t>improbable</a:t>
              </a:r>
            </a:p>
          </p:txBody>
        </p:sp>
        <p:sp>
          <p:nvSpPr>
            <p:cNvPr id="36" name="Rectangle 35">
              <a:extLst>
                <a:ext uri="{FF2B5EF4-FFF2-40B4-BE49-F238E27FC236}">
                  <a16:creationId xmlns:a16="http://schemas.microsoft.com/office/drawing/2014/main" id="{764591FE-C533-6E08-58BB-70332E4DB8F2}"/>
                </a:ext>
              </a:extLst>
            </p:cNvPr>
            <p:cNvSpPr/>
            <p:nvPr/>
          </p:nvSpPr>
          <p:spPr>
            <a:xfrm>
              <a:off x="3507756" y="3506501"/>
              <a:ext cx="1332376" cy="411480"/>
            </a:xfrm>
            <a:prstGeom prst="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bg1"/>
                  </a:solidFill>
                </a:rPr>
                <a:t>Riesgo </a:t>
              </a:r>
              <a:r>
                <a:rPr lang="es-AR" sz="800" b="1" baseline="0" dirty="0">
                  <a:solidFill>
                    <a:schemeClr val="bg1"/>
                  </a:solidFill>
                </a:rPr>
                <a:t>probable </a:t>
              </a:r>
              <a:r>
                <a:rPr lang="es-AR" sz="800" baseline="0" dirty="0">
                  <a:solidFill>
                    <a:schemeClr val="bg1"/>
                  </a:solidFill>
                </a:rPr>
                <a:t>que </a:t>
              </a:r>
              <a:r>
                <a:rPr lang="es-AR" sz="800" b="1" baseline="0" dirty="0">
                  <a:solidFill>
                    <a:schemeClr val="bg1"/>
                  </a:solidFill>
                </a:rPr>
                <a:t>no </a:t>
              </a:r>
              <a:r>
                <a:rPr lang="es-AR" sz="800" baseline="0" dirty="0">
                  <a:solidFill>
                    <a:schemeClr val="bg1"/>
                  </a:solidFill>
                </a:rPr>
                <a:t>supondría un alto impacto en derechos y libertades</a:t>
              </a:r>
              <a:endParaRPr lang="es-AR" sz="800" b="1" baseline="0" dirty="0">
                <a:solidFill>
                  <a:schemeClr val="bg1"/>
                </a:solidFill>
              </a:endParaRPr>
            </a:p>
          </p:txBody>
        </p:sp>
        <p:sp>
          <p:nvSpPr>
            <p:cNvPr id="37" name="Rectangle 36">
              <a:extLst>
                <a:ext uri="{FF2B5EF4-FFF2-40B4-BE49-F238E27FC236}">
                  <a16:creationId xmlns:a16="http://schemas.microsoft.com/office/drawing/2014/main" id="{9049F7D9-7FFC-8CB3-F6B5-C5C561145CC2}"/>
                </a:ext>
              </a:extLst>
            </p:cNvPr>
            <p:cNvSpPr/>
            <p:nvPr/>
          </p:nvSpPr>
          <p:spPr>
            <a:xfrm>
              <a:off x="3507756" y="4092308"/>
              <a:ext cx="1332376" cy="41148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bg1"/>
                  </a:solidFill>
                </a:rPr>
                <a:t>Riesgo </a:t>
              </a:r>
              <a:r>
                <a:rPr lang="es-AR" sz="800" b="1" baseline="0" dirty="0">
                  <a:solidFill>
                    <a:schemeClr val="bg1"/>
                  </a:solidFill>
                </a:rPr>
                <a:t>probable </a:t>
              </a:r>
              <a:r>
                <a:rPr lang="es-AR" sz="800" baseline="0" dirty="0">
                  <a:solidFill>
                    <a:schemeClr val="bg1"/>
                  </a:solidFill>
                </a:rPr>
                <a:t>que </a:t>
              </a:r>
              <a:r>
                <a:rPr lang="es-AR" sz="800" b="1" dirty="0">
                  <a:solidFill>
                    <a:schemeClr val="bg1"/>
                  </a:solidFill>
                </a:rPr>
                <a:t>sí</a:t>
              </a:r>
              <a:r>
                <a:rPr lang="es-AR" sz="800" b="1" baseline="0" dirty="0">
                  <a:solidFill>
                    <a:schemeClr val="bg1"/>
                  </a:solidFill>
                </a:rPr>
                <a:t> </a:t>
              </a:r>
              <a:r>
                <a:rPr lang="es-AR" sz="800" baseline="0" dirty="0">
                  <a:solidFill>
                    <a:schemeClr val="bg1"/>
                  </a:solidFill>
                </a:rPr>
                <a:t>supondría un alto impacto en derechos y libertades</a:t>
              </a:r>
              <a:endParaRPr lang="es-AR" sz="800" b="1" baseline="0" dirty="0">
                <a:solidFill>
                  <a:schemeClr val="bg1"/>
                </a:solidFill>
              </a:endParaRPr>
            </a:p>
          </p:txBody>
        </p:sp>
        <p:sp>
          <p:nvSpPr>
            <p:cNvPr id="38" name="Rectangle 37">
              <a:extLst>
                <a:ext uri="{FF2B5EF4-FFF2-40B4-BE49-F238E27FC236}">
                  <a16:creationId xmlns:a16="http://schemas.microsoft.com/office/drawing/2014/main" id="{10BA6E53-B51C-1D9D-62DA-32B9BD94F3F8}"/>
                </a:ext>
              </a:extLst>
            </p:cNvPr>
            <p:cNvSpPr/>
            <p:nvPr/>
          </p:nvSpPr>
          <p:spPr>
            <a:xfrm>
              <a:off x="6388100" y="2844382"/>
              <a:ext cx="1670670" cy="572029"/>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Resiliencia de las medidas de seguridad técnicas y/o</a:t>
              </a:r>
            </a:p>
            <a:p>
              <a:pPr>
                <a:buClr>
                  <a:schemeClr val="tx2"/>
                </a:buClr>
              </a:pPr>
              <a:r>
                <a:rPr lang="es-AR" sz="800" baseline="0" dirty="0">
                  <a:solidFill>
                    <a:schemeClr val="tx1"/>
                  </a:solidFill>
                </a:rPr>
                <a:t>organizativas [Art. 32.1 b) RGPD]</a:t>
              </a:r>
            </a:p>
          </p:txBody>
        </p:sp>
        <p:sp>
          <p:nvSpPr>
            <p:cNvPr id="39" name="Rectangle 38">
              <a:extLst>
                <a:ext uri="{FF2B5EF4-FFF2-40B4-BE49-F238E27FC236}">
                  <a16:creationId xmlns:a16="http://schemas.microsoft.com/office/drawing/2014/main" id="{1BFAB150-8EB1-BD31-7837-0686700EA5DD}"/>
                </a:ext>
              </a:extLst>
            </p:cNvPr>
            <p:cNvSpPr/>
            <p:nvPr/>
          </p:nvSpPr>
          <p:spPr>
            <a:xfrm>
              <a:off x="5300771" y="3748842"/>
              <a:ext cx="2365064" cy="572029"/>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Notificar a la Autoridad competente (en menos de 72h desde que se tuvo constancia de la Data Breach) con toda la información indicada en el art. 33.3 del RGPD.</a:t>
              </a:r>
            </a:p>
          </p:txBody>
        </p:sp>
        <p:sp>
          <p:nvSpPr>
            <p:cNvPr id="40" name="Rectangle 39">
              <a:extLst>
                <a:ext uri="{FF2B5EF4-FFF2-40B4-BE49-F238E27FC236}">
                  <a16:creationId xmlns:a16="http://schemas.microsoft.com/office/drawing/2014/main" id="{C2235661-00F4-F32F-53C9-613F8E7B06A5}"/>
                </a:ext>
              </a:extLst>
            </p:cNvPr>
            <p:cNvSpPr/>
            <p:nvPr/>
          </p:nvSpPr>
          <p:spPr>
            <a:xfrm>
              <a:off x="5300770" y="4419550"/>
              <a:ext cx="2365063" cy="316352"/>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Notificar a los interesados afectados con toda la información indicada en el art. 34.3 del RGPD.</a:t>
              </a:r>
            </a:p>
          </p:txBody>
        </p:sp>
        <p:sp>
          <p:nvSpPr>
            <p:cNvPr id="41" name="Rectangle 40">
              <a:extLst>
                <a:ext uri="{FF2B5EF4-FFF2-40B4-BE49-F238E27FC236}">
                  <a16:creationId xmlns:a16="http://schemas.microsoft.com/office/drawing/2014/main" id="{C61280E9-D8F6-8B3B-7A9C-A8FAD5AF41E3}"/>
                </a:ext>
              </a:extLst>
            </p:cNvPr>
            <p:cNvSpPr/>
            <p:nvPr/>
          </p:nvSpPr>
          <p:spPr>
            <a:xfrm>
              <a:off x="3705225" y="1827377"/>
              <a:ext cx="1733550" cy="572028"/>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800" baseline="0" dirty="0">
                  <a:solidFill>
                    <a:schemeClr val="accent1"/>
                  </a:solidFill>
                </a:rPr>
                <a:t>Preguntarse</a:t>
              </a:r>
              <a:r>
                <a:rPr lang="en-US" sz="800" baseline="0" dirty="0">
                  <a:solidFill>
                    <a:schemeClr val="tx1"/>
                  </a:solidFill>
                </a:rPr>
                <a:t>: ¿Puede suponer un riesgo para los derechos y libertades de las personas físicas?</a:t>
              </a:r>
            </a:p>
            <a:p>
              <a:pPr algn="ctr"/>
              <a:r>
                <a:rPr lang="en-US" sz="800" dirty="0">
                  <a:solidFill>
                    <a:schemeClr val="tx1"/>
                  </a:solidFill>
                </a:rPr>
                <a:t>[Arts. 24 y 33.1 RGPD]</a:t>
              </a:r>
              <a:endParaRPr lang="en-US" sz="800" baseline="0" dirty="0">
                <a:solidFill>
                  <a:schemeClr val="tx1"/>
                </a:solidFill>
              </a:endParaRPr>
            </a:p>
          </p:txBody>
        </p:sp>
        <p:sp>
          <p:nvSpPr>
            <p:cNvPr id="42" name="Rectangle 41">
              <a:extLst>
                <a:ext uri="{FF2B5EF4-FFF2-40B4-BE49-F238E27FC236}">
                  <a16:creationId xmlns:a16="http://schemas.microsoft.com/office/drawing/2014/main" id="{F9FBF088-A69C-F74C-C75E-9D7153A0E15A}"/>
                </a:ext>
              </a:extLst>
            </p:cNvPr>
            <p:cNvSpPr/>
            <p:nvPr/>
          </p:nvSpPr>
          <p:spPr>
            <a:xfrm>
              <a:off x="6388100" y="1456768"/>
              <a:ext cx="2216151" cy="1309157"/>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s-AR" sz="800" baseline="0" dirty="0">
                  <a:solidFill>
                    <a:schemeClr val="accent1"/>
                  </a:solidFill>
                </a:rPr>
                <a:t>Documentar la Data Breach en los </a:t>
              </a:r>
              <a:br>
                <a:rPr lang="es-AR" sz="800" baseline="0" dirty="0">
                  <a:solidFill>
                    <a:schemeClr val="accent1"/>
                  </a:solidFill>
                </a:rPr>
              </a:br>
              <a:r>
                <a:rPr lang="es-AR" sz="800" baseline="0" dirty="0">
                  <a:solidFill>
                    <a:schemeClr val="accent1"/>
                  </a:solidFill>
                </a:rPr>
                <a:t>siguientes apartados </a:t>
              </a:r>
              <a:r>
                <a:rPr lang="es-AR" sz="800" dirty="0">
                  <a:solidFill>
                    <a:schemeClr val="accent1"/>
                  </a:solidFill>
                </a:rPr>
                <a:t>[</a:t>
              </a:r>
              <a:r>
                <a:rPr lang="es-AR" sz="800" baseline="0" dirty="0">
                  <a:solidFill>
                    <a:schemeClr val="accent1"/>
                  </a:solidFill>
                </a:rPr>
                <a:t>Arts. 24 v 33.5 RGPD]:</a:t>
              </a:r>
            </a:p>
            <a:p>
              <a:pPr marL="171450" indent="-171450">
                <a:buClr>
                  <a:schemeClr val="tx2"/>
                </a:buClr>
                <a:buFont typeface="Wingdings" panose="05000000000000000000" pitchFamily="2" charset="2"/>
                <a:buChar char="§"/>
              </a:pPr>
              <a:r>
                <a:rPr lang="es-AR" sz="800" baseline="0" dirty="0">
                  <a:solidFill>
                    <a:schemeClr val="tx1"/>
                  </a:solidFill>
                </a:rPr>
                <a:t>Descripción y causa/s de la violación</a:t>
              </a:r>
              <a:br>
                <a:rPr lang="es-AR" sz="800" baseline="0" dirty="0">
                  <a:solidFill>
                    <a:schemeClr val="tx1"/>
                  </a:solidFill>
                </a:rPr>
              </a:br>
              <a:r>
                <a:rPr lang="es-AR" sz="800" baseline="0" dirty="0">
                  <a:solidFill>
                    <a:schemeClr val="tx1"/>
                  </a:solidFill>
                </a:rPr>
                <a:t>de seguridad.</a:t>
              </a:r>
            </a:p>
            <a:p>
              <a:pPr marL="171450" indent="-171450">
                <a:buClr>
                  <a:schemeClr val="tx2"/>
                </a:buClr>
                <a:buFont typeface="Wingdings" panose="05000000000000000000" pitchFamily="2" charset="2"/>
                <a:buChar char="§"/>
              </a:pPr>
              <a:r>
                <a:rPr lang="es-AR" sz="800" baseline="0" dirty="0">
                  <a:solidFill>
                    <a:schemeClr val="tx1"/>
                  </a:solidFill>
                </a:rPr>
                <a:t>Cómo se ha detectado.</a:t>
              </a:r>
            </a:p>
            <a:p>
              <a:pPr marL="171450" indent="-171450">
                <a:buClr>
                  <a:schemeClr val="tx2"/>
                </a:buClr>
                <a:buFont typeface="Wingdings" panose="05000000000000000000" pitchFamily="2" charset="2"/>
                <a:buChar char="§"/>
              </a:pPr>
              <a:r>
                <a:rPr lang="es-AR" sz="800" baseline="0" dirty="0">
                  <a:solidFill>
                    <a:schemeClr val="tx1"/>
                  </a:solidFill>
                </a:rPr>
                <a:t>Efectos (riesgos potenciales y materializados).</a:t>
              </a:r>
            </a:p>
            <a:p>
              <a:pPr marL="171450" indent="-171450">
                <a:buClr>
                  <a:schemeClr val="tx2"/>
                </a:buClr>
                <a:buFont typeface="Wingdings" panose="05000000000000000000" pitchFamily="2" charset="2"/>
                <a:buChar char="§"/>
              </a:pPr>
              <a:r>
                <a:rPr lang="es-AR" sz="800" baseline="0" dirty="0">
                  <a:solidFill>
                    <a:schemeClr val="tx1"/>
                  </a:solidFill>
                </a:rPr>
                <a:t>Medidas correctivas adoptadas </a:t>
              </a:r>
              <a:br>
                <a:rPr lang="es-AR" sz="800" baseline="0" dirty="0">
                  <a:solidFill>
                    <a:schemeClr val="tx1"/>
                  </a:solidFill>
                </a:rPr>
              </a:br>
              <a:r>
                <a:rPr lang="es-AR" sz="800" baseline="0" dirty="0">
                  <a:solidFill>
                    <a:schemeClr val="tx1"/>
                  </a:solidFill>
                </a:rPr>
                <a:t>(para reducir su impacto y a efectos</a:t>
              </a:r>
              <a:br>
                <a:rPr lang="es-AR" sz="800" baseline="0" dirty="0">
                  <a:solidFill>
                    <a:schemeClr val="tx1"/>
                  </a:solidFill>
                </a:rPr>
              </a:br>
              <a:r>
                <a:rPr lang="es-AR" sz="800" baseline="0" dirty="0">
                  <a:solidFill>
                    <a:schemeClr val="tx1"/>
                  </a:solidFill>
                </a:rPr>
                <a:t> de resiliencia).</a:t>
              </a:r>
              <a:endParaRPr lang="en-US" sz="800" baseline="0" dirty="0">
                <a:solidFill>
                  <a:schemeClr val="tx1"/>
                </a:solidFill>
              </a:endParaRPr>
            </a:p>
          </p:txBody>
        </p:sp>
        <p:sp>
          <p:nvSpPr>
            <p:cNvPr id="43" name="Rectangle 42">
              <a:extLst>
                <a:ext uri="{FF2B5EF4-FFF2-40B4-BE49-F238E27FC236}">
                  <a16:creationId xmlns:a16="http://schemas.microsoft.com/office/drawing/2014/main" id="{B3B16862-7F17-CBF7-333D-98DD3F5C997C}"/>
                </a:ext>
              </a:extLst>
            </p:cNvPr>
            <p:cNvSpPr/>
            <p:nvPr/>
          </p:nvSpPr>
          <p:spPr>
            <a:xfrm>
              <a:off x="5695950" y="1995916"/>
              <a:ext cx="434975" cy="234950"/>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800" baseline="0" dirty="0">
                  <a:solidFill>
                    <a:schemeClr val="tx1"/>
                  </a:solidFill>
                </a:rPr>
                <a:t>No</a:t>
              </a:r>
            </a:p>
          </p:txBody>
        </p:sp>
        <p:sp>
          <p:nvSpPr>
            <p:cNvPr id="44" name="Rectangle 43">
              <a:extLst>
                <a:ext uri="{FF2B5EF4-FFF2-40B4-BE49-F238E27FC236}">
                  <a16:creationId xmlns:a16="http://schemas.microsoft.com/office/drawing/2014/main" id="{BA7EC3B4-0F8A-EE1A-1E6E-ED3C64006F40}"/>
                </a:ext>
              </a:extLst>
            </p:cNvPr>
            <p:cNvSpPr/>
            <p:nvPr/>
          </p:nvSpPr>
          <p:spPr>
            <a:xfrm>
              <a:off x="3013075" y="1995916"/>
              <a:ext cx="434975" cy="234950"/>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800" dirty="0">
                  <a:solidFill>
                    <a:schemeClr val="tx1"/>
                  </a:solidFill>
                </a:rPr>
                <a:t>Sí</a:t>
              </a:r>
              <a:endParaRPr lang="en-US" sz="800" baseline="0" dirty="0">
                <a:solidFill>
                  <a:schemeClr val="tx1"/>
                </a:solidFill>
              </a:endParaRPr>
            </a:p>
          </p:txBody>
        </p:sp>
        <p:sp>
          <p:nvSpPr>
            <p:cNvPr id="45" name="Rectangle 44">
              <a:extLst>
                <a:ext uri="{FF2B5EF4-FFF2-40B4-BE49-F238E27FC236}">
                  <a16:creationId xmlns:a16="http://schemas.microsoft.com/office/drawing/2014/main" id="{499E9DC0-E045-D88B-F125-9897E1149EF4}"/>
                </a:ext>
              </a:extLst>
            </p:cNvPr>
            <p:cNvSpPr/>
            <p:nvPr/>
          </p:nvSpPr>
          <p:spPr>
            <a:xfrm>
              <a:off x="566738" y="1827377"/>
              <a:ext cx="2216151" cy="572028"/>
            </a:xfrm>
            <a:prstGeom prst="rect">
              <a:avLst/>
            </a:prstGeom>
            <a:solidFill>
              <a:srgbClr val="ECED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buClr>
                  <a:schemeClr val="tx2"/>
                </a:buClr>
              </a:pPr>
              <a:r>
                <a:rPr lang="es-AR" sz="800" baseline="0" dirty="0">
                  <a:solidFill>
                    <a:schemeClr val="tx1"/>
                  </a:solidFill>
                </a:rPr>
                <a:t>Determinar (y hacerlo constar por escrito) si la Data Breach afecta a datos personales tratados a título de...</a:t>
              </a:r>
            </a:p>
          </p:txBody>
        </p:sp>
        <p:sp>
          <p:nvSpPr>
            <p:cNvPr id="46" name="Arrow: Right 45">
              <a:extLst>
                <a:ext uri="{FF2B5EF4-FFF2-40B4-BE49-F238E27FC236}">
                  <a16:creationId xmlns:a16="http://schemas.microsoft.com/office/drawing/2014/main" id="{D81E80E7-2A5A-703A-1601-D95BED12A65E}"/>
                </a:ext>
              </a:extLst>
            </p:cNvPr>
            <p:cNvSpPr/>
            <p:nvPr/>
          </p:nvSpPr>
          <p:spPr>
            <a:xfrm>
              <a:off x="5478236" y="2030573"/>
              <a:ext cx="178254" cy="16563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baseline="0" dirty="0"/>
            </a:p>
          </p:txBody>
        </p:sp>
        <p:sp>
          <p:nvSpPr>
            <p:cNvPr id="47" name="Arrow: Right 46">
              <a:extLst>
                <a:ext uri="{FF2B5EF4-FFF2-40B4-BE49-F238E27FC236}">
                  <a16:creationId xmlns:a16="http://schemas.microsoft.com/office/drawing/2014/main" id="{AFD60E42-2E2F-41B0-1B2C-A91971B73CD7}"/>
                </a:ext>
              </a:extLst>
            </p:cNvPr>
            <p:cNvSpPr/>
            <p:nvPr/>
          </p:nvSpPr>
          <p:spPr>
            <a:xfrm>
              <a:off x="6170386" y="2030573"/>
              <a:ext cx="178254" cy="16563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baseline="0" dirty="0"/>
            </a:p>
          </p:txBody>
        </p:sp>
        <p:sp>
          <p:nvSpPr>
            <p:cNvPr id="48" name="Arrow: Right 47">
              <a:extLst>
                <a:ext uri="{FF2B5EF4-FFF2-40B4-BE49-F238E27FC236}">
                  <a16:creationId xmlns:a16="http://schemas.microsoft.com/office/drawing/2014/main" id="{2F58EBE0-ADAD-FC92-ACC0-9B301D0F4356}"/>
                </a:ext>
              </a:extLst>
            </p:cNvPr>
            <p:cNvSpPr/>
            <p:nvPr/>
          </p:nvSpPr>
          <p:spPr>
            <a:xfrm rot="10800000">
              <a:off x="3487510" y="2030573"/>
              <a:ext cx="178254" cy="16563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baseline="0" dirty="0"/>
            </a:p>
          </p:txBody>
        </p:sp>
        <p:sp>
          <p:nvSpPr>
            <p:cNvPr id="49" name="Arrow: Right 48">
              <a:extLst>
                <a:ext uri="{FF2B5EF4-FFF2-40B4-BE49-F238E27FC236}">
                  <a16:creationId xmlns:a16="http://schemas.microsoft.com/office/drawing/2014/main" id="{2D2AB102-BD11-6457-053E-D42C4BF37BB0}"/>
                </a:ext>
              </a:extLst>
            </p:cNvPr>
            <p:cNvSpPr/>
            <p:nvPr/>
          </p:nvSpPr>
          <p:spPr>
            <a:xfrm rot="10800000">
              <a:off x="2808855" y="2030573"/>
              <a:ext cx="178254" cy="16563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baseline="0" dirty="0"/>
            </a:p>
          </p:txBody>
        </p:sp>
        <p:sp>
          <p:nvSpPr>
            <p:cNvPr id="50" name="Arrow: Right 49">
              <a:extLst>
                <a:ext uri="{FF2B5EF4-FFF2-40B4-BE49-F238E27FC236}">
                  <a16:creationId xmlns:a16="http://schemas.microsoft.com/office/drawing/2014/main" id="{F8DFFB78-4442-CF2B-C378-018F48BF922B}"/>
                </a:ext>
              </a:extLst>
            </p:cNvPr>
            <p:cNvSpPr/>
            <p:nvPr/>
          </p:nvSpPr>
          <p:spPr>
            <a:xfrm rot="5400000">
              <a:off x="4482873" y="1637321"/>
              <a:ext cx="178254" cy="16563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baseline="0" dirty="0"/>
            </a:p>
          </p:txBody>
        </p:sp>
        <p:cxnSp>
          <p:nvCxnSpPr>
            <p:cNvPr id="51" name="Connector: Elbow 50">
              <a:extLst>
                <a:ext uri="{FF2B5EF4-FFF2-40B4-BE49-F238E27FC236}">
                  <a16:creationId xmlns:a16="http://schemas.microsoft.com/office/drawing/2014/main" id="{0934EEB1-8573-14C8-4DC5-5968DC35ABFB}"/>
                </a:ext>
              </a:extLst>
            </p:cNvPr>
            <p:cNvCxnSpPr>
              <a:stCxn id="45" idx="2"/>
              <a:endCxn id="30" idx="0"/>
            </p:cNvCxnSpPr>
            <p:nvPr/>
          </p:nvCxnSpPr>
          <p:spPr>
            <a:xfrm rot="5400000">
              <a:off x="1271825" y="2143158"/>
              <a:ext cx="146743" cy="659237"/>
            </a:xfrm>
            <a:prstGeom prst="bentConnector3">
              <a:avLst>
                <a:gd name="adj1" fmla="val 28364"/>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DF38F741-BDD2-3E2D-69E1-718D9E557967}"/>
                </a:ext>
              </a:extLst>
            </p:cNvPr>
            <p:cNvCxnSpPr>
              <a:stCxn id="45" idx="2"/>
              <a:endCxn id="31" idx="0"/>
            </p:cNvCxnSpPr>
            <p:nvPr/>
          </p:nvCxnSpPr>
          <p:spPr>
            <a:xfrm rot="16200000" flipH="1">
              <a:off x="1931061" y="2143157"/>
              <a:ext cx="146743" cy="659237"/>
            </a:xfrm>
            <a:prstGeom prst="bentConnector3">
              <a:avLst>
                <a:gd name="adj1" fmla="val 28364"/>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D3EB3E4-A87C-2E35-8B22-151B7F879290}"/>
                </a:ext>
              </a:extLst>
            </p:cNvPr>
            <p:cNvCxnSpPr>
              <a:stCxn id="30" idx="2"/>
              <a:endCxn id="32" idx="0"/>
            </p:cNvCxnSpPr>
            <p:nvPr/>
          </p:nvCxnSpPr>
          <p:spPr>
            <a:xfrm>
              <a:off x="1015577" y="3118176"/>
              <a:ext cx="0" cy="146743"/>
            </a:xfrm>
            <a:prstGeom prst="line">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D72F592-4188-CA1C-3334-6288125B4D72}"/>
                </a:ext>
              </a:extLst>
            </p:cNvPr>
            <p:cNvCxnSpPr>
              <a:stCxn id="31" idx="2"/>
            </p:cNvCxnSpPr>
            <p:nvPr/>
          </p:nvCxnSpPr>
          <p:spPr>
            <a:xfrm>
              <a:off x="2334051" y="3118176"/>
              <a:ext cx="0" cy="146743"/>
            </a:xfrm>
            <a:prstGeom prst="straightConnector1">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83F00565-B3C6-F951-47B9-E9CE36120B00}"/>
                </a:ext>
              </a:extLst>
            </p:cNvPr>
            <p:cNvCxnSpPr>
              <a:stCxn id="34" idx="3"/>
              <a:endCxn id="35" idx="1"/>
            </p:cNvCxnSpPr>
            <p:nvPr/>
          </p:nvCxnSpPr>
          <p:spPr>
            <a:xfrm flipV="1">
              <a:off x="3086959" y="3120674"/>
              <a:ext cx="420797" cy="475305"/>
            </a:xfrm>
            <a:prstGeom prst="bentConnector3">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5216A974-4D15-143D-B880-74B0EDB5F446}"/>
                </a:ext>
              </a:extLst>
            </p:cNvPr>
            <p:cNvCxnSpPr>
              <a:stCxn id="34" idx="3"/>
              <a:endCxn id="36" idx="1"/>
            </p:cNvCxnSpPr>
            <p:nvPr/>
          </p:nvCxnSpPr>
          <p:spPr>
            <a:xfrm>
              <a:off x="3086959" y="3595979"/>
              <a:ext cx="420797" cy="116262"/>
            </a:xfrm>
            <a:prstGeom prst="bentConnector3">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8AC39A33-522F-B218-36AE-EEAE9E524A0B}"/>
                </a:ext>
              </a:extLst>
            </p:cNvPr>
            <p:cNvCxnSpPr>
              <a:stCxn id="34" idx="3"/>
              <a:endCxn id="37" idx="1"/>
            </p:cNvCxnSpPr>
            <p:nvPr/>
          </p:nvCxnSpPr>
          <p:spPr>
            <a:xfrm>
              <a:off x="3086959" y="3595979"/>
              <a:ext cx="420797" cy="702069"/>
            </a:xfrm>
            <a:prstGeom prst="bentConnector3">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67177C90-EB6C-86B4-F0A8-30886679979A}"/>
                </a:ext>
              </a:extLst>
            </p:cNvPr>
            <p:cNvCxnSpPr/>
            <p:nvPr/>
          </p:nvCxnSpPr>
          <p:spPr>
            <a:xfrm>
              <a:off x="4840132" y="3829050"/>
              <a:ext cx="460639" cy="0"/>
            </a:xfrm>
            <a:prstGeom prst="straightConnector1">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7D682E03-633B-5192-D427-AD0C22CC9236}"/>
                </a:ext>
              </a:extLst>
            </p:cNvPr>
            <p:cNvCxnSpPr/>
            <p:nvPr/>
          </p:nvCxnSpPr>
          <p:spPr>
            <a:xfrm>
              <a:off x="4840132" y="4216400"/>
              <a:ext cx="460639" cy="0"/>
            </a:xfrm>
            <a:prstGeom prst="straightConnector1">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710E8BDD-96D8-A74E-0AD2-AFD55A66682C}"/>
                </a:ext>
              </a:extLst>
            </p:cNvPr>
            <p:cNvCxnSpPr>
              <a:stCxn id="37" idx="2"/>
              <a:endCxn id="40" idx="1"/>
            </p:cNvCxnSpPr>
            <p:nvPr/>
          </p:nvCxnSpPr>
          <p:spPr>
            <a:xfrm rot="16200000" flipH="1">
              <a:off x="4700388" y="3977344"/>
              <a:ext cx="73938" cy="1126826"/>
            </a:xfrm>
            <a:prstGeom prst="bentConnector2">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AC57E8E-4A8C-C2E2-56BE-B5C02542C384}"/>
                </a:ext>
              </a:extLst>
            </p:cNvPr>
            <p:cNvCxnSpPr>
              <a:stCxn id="35" idx="3"/>
              <a:endCxn id="38" idx="1"/>
            </p:cNvCxnSpPr>
            <p:nvPr/>
          </p:nvCxnSpPr>
          <p:spPr>
            <a:xfrm>
              <a:off x="4840132" y="3120674"/>
              <a:ext cx="1547968" cy="9723"/>
            </a:xfrm>
            <a:prstGeom prst="straightConnector1">
              <a:avLst/>
            </a:prstGeom>
            <a:ln w="63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96F904AB-89C0-7393-5255-5715A1F23EFF}"/>
                </a:ext>
              </a:extLst>
            </p:cNvPr>
            <p:cNvCxnSpPr>
              <a:stCxn id="35" idx="3"/>
            </p:cNvCxnSpPr>
            <p:nvPr/>
          </p:nvCxnSpPr>
          <p:spPr>
            <a:xfrm flipV="1">
              <a:off x="4840132" y="2546148"/>
              <a:ext cx="1547968" cy="574526"/>
            </a:xfrm>
            <a:prstGeom prst="bentConnector3">
              <a:avLst/>
            </a:prstGeom>
            <a:ln w="63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63" name="Right Brace 62">
              <a:extLst>
                <a:ext uri="{FF2B5EF4-FFF2-40B4-BE49-F238E27FC236}">
                  <a16:creationId xmlns:a16="http://schemas.microsoft.com/office/drawing/2014/main" id="{39AFC6F5-D946-5C15-5431-E60D9FD68048}"/>
                </a:ext>
              </a:extLst>
            </p:cNvPr>
            <p:cNvSpPr/>
            <p:nvPr/>
          </p:nvSpPr>
          <p:spPr>
            <a:xfrm>
              <a:off x="7715250" y="3748842"/>
              <a:ext cx="139700" cy="986671"/>
            </a:xfrm>
            <a:prstGeom prst="rightBrace">
              <a:avLst/>
            </a:prstGeom>
            <a:ln w="6350">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4" name="Connector: Elbow 63">
              <a:extLst>
                <a:ext uri="{FF2B5EF4-FFF2-40B4-BE49-F238E27FC236}">
                  <a16:creationId xmlns:a16="http://schemas.microsoft.com/office/drawing/2014/main" id="{C29308DD-139F-CDAD-D642-186DE2588004}"/>
                </a:ext>
              </a:extLst>
            </p:cNvPr>
            <p:cNvCxnSpPr>
              <a:stCxn id="63" idx="1"/>
            </p:cNvCxnSpPr>
            <p:nvPr/>
          </p:nvCxnSpPr>
          <p:spPr>
            <a:xfrm rot="10800000" flipH="1">
              <a:off x="7854950" y="2765926"/>
              <a:ext cx="577850" cy="1476253"/>
            </a:xfrm>
            <a:prstGeom prst="bentConnector4">
              <a:avLst>
                <a:gd name="adj1" fmla="val 100001"/>
                <a:gd name="adj2" fmla="val 66709"/>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CB395476-9B61-8771-2F02-9892DBA38DA5}"/>
                </a:ext>
              </a:extLst>
            </p:cNvPr>
            <p:cNvCxnSpPr>
              <a:cxnSpLocks/>
              <a:endCxn id="38" idx="2"/>
            </p:cNvCxnSpPr>
            <p:nvPr/>
          </p:nvCxnSpPr>
          <p:spPr>
            <a:xfrm rot="10800000">
              <a:off x="7223436" y="3416411"/>
              <a:ext cx="1209365" cy="179568"/>
            </a:xfrm>
            <a:prstGeom prst="bentConnector2">
              <a:avLst/>
            </a:prstGeom>
            <a:ln w="63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5447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44097"/>
            <a:ext cx="9284593"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26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enero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2023,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ejemplo</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aclaratorio</a:t>
            </a:r>
            <a:r>
              <a:rPr lang="en-US" sz="2800" dirty="0">
                <a:solidFill>
                  <a:prstClr val="white"/>
                </a:solidFill>
                <a:latin typeface="Arial" panose="020B0604020202020204" pitchFamily="34" charset="0"/>
                <a:ea typeface="Mermaid" pitchFamily="2" charset="77"/>
                <a:cs typeface="Arial" panose="020B0604020202020204" pitchFamily="34" charset="0"/>
              </a:rPr>
              <a:t> de la dimension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prstClr val="white"/>
                </a:solidFill>
                <a:latin typeface="Arial" panose="020B0604020202020204" pitchFamily="34" charset="0"/>
                <a:ea typeface="Mermaid" pitchFamily="2" charset="77"/>
                <a:cs typeface="Arial" panose="020B0604020202020204" pitchFamily="34" charset="0"/>
              </a:rPr>
              <a:t>regulatoria</a:t>
            </a:r>
            <a:r>
              <a:rPr lang="en-US" sz="2800" dirty="0">
                <a:solidFill>
                  <a:prstClr val="white"/>
                </a:solidFill>
                <a:latin typeface="Arial" panose="020B0604020202020204" pitchFamily="34" charset="0"/>
                <a:ea typeface="Mermaid" pitchFamily="2" charset="77"/>
                <a:cs typeface="Arial" panose="020B0604020202020204" pitchFamily="34" charset="0"/>
              </a:rPr>
              <a:t> de </a:t>
            </a:r>
            <a:r>
              <a:rPr lang="en-US" sz="2800" dirty="0" err="1">
                <a:solidFill>
                  <a:prstClr val="white"/>
                </a:solidFill>
                <a:latin typeface="Arial" panose="020B0604020202020204" pitchFamily="34" charset="0"/>
                <a:ea typeface="Mermaid" pitchFamily="2" charset="77"/>
                <a:cs typeface="Arial" panose="020B0604020202020204" pitchFamily="34" charset="0"/>
              </a:rPr>
              <a:t>Ciberincidentes</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Rectangle 2">
            <a:extLst>
              <a:ext uri="{FF2B5EF4-FFF2-40B4-BE49-F238E27FC236}">
                <a16:creationId xmlns:a16="http://schemas.microsoft.com/office/drawing/2014/main" id="{BD018F74-B25B-FF66-81E5-EF2E94597A4F}"/>
              </a:ext>
            </a:extLst>
          </p:cNvPr>
          <p:cNvSpPr/>
          <p:nvPr/>
        </p:nvSpPr>
        <p:spPr>
          <a:xfrm>
            <a:off x="1492147" y="2157897"/>
            <a:ext cx="2484656" cy="3012544"/>
          </a:xfrm>
          <a:prstGeom prst="rect">
            <a:avLst/>
          </a:prstGeom>
          <a:solidFill>
            <a:srgbClr val="EE3135"/>
          </a:solidFill>
          <a:ln w="12700" cap="flat" cmpd="sng" algn="ctr">
            <a:solidFill>
              <a:srgbClr val="EE3135"/>
            </a:solidFill>
            <a:prstDash val="solid"/>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F5F5F"/>
              </a:solidFill>
              <a:effectLst/>
              <a:uLnTx/>
              <a:uFillTx/>
              <a:latin typeface="Arial"/>
              <a:ea typeface="+mn-ea"/>
              <a:cs typeface="+mn-cs"/>
            </a:endParaRPr>
          </a:p>
        </p:txBody>
      </p:sp>
      <p:sp>
        <p:nvSpPr>
          <p:cNvPr id="5" name="Content Placeholder 1">
            <a:extLst>
              <a:ext uri="{FF2B5EF4-FFF2-40B4-BE49-F238E27FC236}">
                <a16:creationId xmlns:a16="http://schemas.microsoft.com/office/drawing/2014/main" id="{AFD1F741-F331-B389-808F-454044887834}"/>
              </a:ext>
            </a:extLst>
          </p:cNvPr>
          <p:cNvSpPr txBox="1">
            <a:spLocks/>
          </p:cNvSpPr>
          <p:nvPr/>
        </p:nvSpPr>
        <p:spPr bwMode="gray">
          <a:xfrm>
            <a:off x="4366620" y="1882473"/>
            <a:ext cx="6905927" cy="324008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800"/>
              </a:spcAft>
              <a:buClr>
                <a:schemeClr val="tx1"/>
              </a:buClr>
              <a:buFont typeface="Arial" pitchFamily="34" charset="0"/>
              <a:buNone/>
              <a:defRPr sz="1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4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1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2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800"/>
              </a:spcAft>
              <a:buClr>
                <a:srgbClr val="5F5F5F"/>
              </a:buClr>
              <a:buFont typeface="+mj-lt"/>
              <a:buAutoNum type="arabicPeriod"/>
              <a:defRPr sz="12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800"/>
              </a:spcAft>
              <a:buFont typeface="+mj-lt"/>
              <a:buAutoNum type="alphaLcParenR"/>
              <a:defRPr sz="12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800"/>
              </a:spcAft>
              <a:buFont typeface="+mj-lt"/>
              <a:buAutoNum type="romanLcPeriod"/>
              <a:defRPr sz="1100" kern="1200" baseline="0">
                <a:solidFill>
                  <a:schemeClr val="tx1"/>
                </a:solidFill>
                <a:latin typeface="+mn-lt"/>
                <a:ea typeface="+mn-ea"/>
                <a:cs typeface="+mn-cs"/>
              </a:defRPr>
            </a:lvl9pPr>
          </a:lstStyle>
          <a:p>
            <a:pPr marR="0" lvl="2" algn="just" defTabSz="914400" rtl="0" eaLnBrk="1" fontAlgn="auto" latinLnBrk="0" hangingPunct="1">
              <a:lnSpc>
                <a:spcPct val="100000"/>
              </a:lnSpc>
              <a:spcBef>
                <a:spcPts val="0"/>
              </a:spcBef>
              <a:spcAft>
                <a:spcPts val="400"/>
              </a:spcAft>
              <a:buClr>
                <a:srgbClr val="11A29A"/>
              </a:buClr>
              <a:buSzPct val="80000"/>
              <a:buFont typeface="Wingdings" panose="05000000000000000000" pitchFamily="2" charset="2"/>
              <a:buChar char="§"/>
              <a:tabLst/>
              <a:defRPr/>
            </a:pPr>
            <a:r>
              <a:rPr kumimoji="0" lang="es-AR" sz="1400" b="0" i="1" u="none" strike="noStrike" kern="1200" cap="none" spc="0" normalizeH="0" baseline="0" noProof="0" dirty="0">
                <a:ln>
                  <a:noFill/>
                </a:ln>
                <a:effectLst/>
                <a:uLnTx/>
                <a:uFillTx/>
                <a:latin typeface="Arial"/>
                <a:ea typeface="+mn-ea"/>
                <a:cs typeface="+mn-cs"/>
              </a:rPr>
              <a:t>"</a:t>
            </a:r>
            <a:r>
              <a:rPr kumimoji="0" lang="es-ES" sz="1400" b="0" i="1" u="none" strike="noStrike" kern="1200" cap="none" spc="0" normalizeH="0" baseline="0" noProof="0" dirty="0">
                <a:ln>
                  <a:noFill/>
                </a:ln>
                <a:effectLst/>
                <a:uLnTx/>
                <a:uFillTx/>
                <a:latin typeface="Arial"/>
                <a:ea typeface="+mn-ea"/>
                <a:cs typeface="+mn-cs"/>
              </a:rPr>
              <a:t>La Agencia Española de Medicamentos y Productos Sanitarios (</a:t>
            </a:r>
            <a:r>
              <a:rPr kumimoji="0" lang="es-ES" sz="1400" b="0" i="1" u="none" strike="noStrike" kern="1200" cap="none" spc="0" normalizeH="0" baseline="0" noProof="0" dirty="0" err="1">
                <a:ln>
                  <a:noFill/>
                </a:ln>
                <a:effectLst/>
                <a:uLnTx/>
                <a:uFillTx/>
                <a:latin typeface="Arial"/>
                <a:ea typeface="+mn-ea"/>
                <a:cs typeface="+mn-cs"/>
              </a:rPr>
              <a:t>AEMPS</a:t>
            </a:r>
            <a:r>
              <a:rPr kumimoji="0" lang="es-ES" sz="1400" b="0" i="1" u="none" strike="noStrike" kern="1200" cap="none" spc="0" normalizeH="0" baseline="0" noProof="0" dirty="0">
                <a:ln>
                  <a:noFill/>
                </a:ln>
                <a:effectLst/>
                <a:uLnTx/>
                <a:uFillTx/>
                <a:latin typeface="Arial"/>
                <a:ea typeface="+mn-ea"/>
                <a:cs typeface="+mn-cs"/>
              </a:rPr>
              <a:t>) </a:t>
            </a:r>
            <a:r>
              <a:rPr kumimoji="0" lang="es-ES" sz="1400" b="1" i="1" u="sng" strike="noStrike" kern="1200" cap="none" spc="0" normalizeH="0" baseline="0" noProof="0" dirty="0">
                <a:ln>
                  <a:noFill/>
                </a:ln>
                <a:effectLst/>
                <a:uLnTx/>
                <a:uFillTx/>
                <a:latin typeface="Arial"/>
                <a:ea typeface="+mn-ea"/>
                <a:cs typeface="+mn-cs"/>
              </a:rPr>
              <a:t>ha tenido conocimiento, a través del fabricante </a:t>
            </a:r>
            <a:r>
              <a:rPr kumimoji="0" lang="es-ES" sz="1400" b="0" i="1" u="none" strike="noStrike" kern="1200" cap="none" spc="0" normalizeH="0" baseline="0" noProof="0" dirty="0">
                <a:ln>
                  <a:noFill/>
                </a:ln>
                <a:effectLst/>
                <a:uLnTx/>
                <a:uFillTx/>
                <a:latin typeface="Arial"/>
                <a:ea typeface="+mn-ea"/>
                <a:cs typeface="+mn-cs"/>
              </a:rPr>
              <a:t>[…], de cuatro posibles fallos en el software de las bombas de insulina […]. Estos fallos </a:t>
            </a:r>
            <a:r>
              <a:rPr kumimoji="0" lang="es-ES" sz="1400" b="1" i="1" u="sng" strike="noStrike" kern="1200" cap="none" spc="0" normalizeH="0" baseline="0" noProof="0" dirty="0">
                <a:ln>
                  <a:noFill/>
                </a:ln>
                <a:effectLst/>
                <a:uLnTx/>
                <a:uFillTx/>
                <a:latin typeface="Arial"/>
                <a:ea typeface="+mn-ea"/>
                <a:cs typeface="+mn-cs"/>
              </a:rPr>
              <a:t>afectan a la administración de la dosis correcta de insulina</a:t>
            </a:r>
            <a:r>
              <a:rPr kumimoji="0" lang="es-ES" sz="1400" b="0" i="1" u="none" strike="noStrike" kern="1200" cap="none" spc="0" normalizeH="0" baseline="0" noProof="0" dirty="0">
                <a:ln>
                  <a:noFill/>
                </a:ln>
                <a:effectLst/>
                <a:uLnTx/>
                <a:uFillTx/>
                <a:latin typeface="Arial"/>
                <a:ea typeface="+mn-ea"/>
                <a:cs typeface="+mn-cs"/>
              </a:rPr>
              <a:t>, lo que puede resultar en una hipoglucemia o hiperglucemia.</a:t>
            </a:r>
          </a:p>
          <a:p>
            <a:pPr marL="360000" marR="0" lvl="2" indent="-360000" algn="just" defTabSz="914400" rtl="0" eaLnBrk="1" fontAlgn="auto" latinLnBrk="0" hangingPunct="1">
              <a:lnSpc>
                <a:spcPct val="100000"/>
              </a:lnSpc>
              <a:spcBef>
                <a:spcPts val="0"/>
              </a:spcBef>
              <a:spcAft>
                <a:spcPts val="400"/>
              </a:spcAft>
              <a:buClr>
                <a:srgbClr val="EE3135"/>
              </a:buClr>
              <a:buSzPct val="80000"/>
              <a:buFont typeface="Wingdings" panose="05000000000000000000" pitchFamily="2" charset="2"/>
              <a:buChar char="n"/>
              <a:tabLst/>
              <a:defRPr/>
            </a:pPr>
            <a:endParaRPr kumimoji="0" lang="es-ES" sz="1400" b="0" i="1" u="none" strike="noStrike" kern="1200" cap="none" spc="0" normalizeH="0" baseline="0" noProof="0" dirty="0">
              <a:ln>
                <a:noFill/>
              </a:ln>
              <a:effectLst/>
              <a:uLnTx/>
              <a:uFillTx/>
              <a:latin typeface="Arial"/>
              <a:ea typeface="+mn-ea"/>
              <a:cs typeface="+mn-cs"/>
            </a:endParaRPr>
          </a:p>
          <a:p>
            <a:pPr marR="0" lvl="2" algn="just" defTabSz="914400" rtl="0" eaLnBrk="1" fontAlgn="auto" latinLnBrk="0" hangingPunct="1">
              <a:lnSpc>
                <a:spcPct val="100000"/>
              </a:lnSpc>
              <a:spcBef>
                <a:spcPts val="0"/>
              </a:spcBef>
              <a:spcAft>
                <a:spcPts val="400"/>
              </a:spcAft>
              <a:buClr>
                <a:srgbClr val="11A29A"/>
              </a:buClr>
              <a:buSzPct val="80000"/>
              <a:buFont typeface="Wingdings" panose="05000000000000000000" pitchFamily="2" charset="2"/>
              <a:buChar char="§"/>
              <a:tabLst/>
              <a:defRPr/>
            </a:pPr>
            <a:r>
              <a:rPr kumimoji="0" lang="es-ES" sz="1400" b="0" i="1" u="none" strike="noStrike" kern="1200" cap="none" spc="0" normalizeH="0" baseline="0" noProof="0" dirty="0">
                <a:ln>
                  <a:noFill/>
                </a:ln>
                <a:effectLst/>
                <a:uLnTx/>
                <a:uFillTx/>
                <a:latin typeface="Arial"/>
                <a:ea typeface="+mn-ea"/>
                <a:cs typeface="+mn-cs"/>
              </a:rPr>
              <a:t>[…] Si ocurre este cuarto fallo, podría provocar hipoglucemia o hiperglucemia. En casos graves de hipoglucemia o hiperglucemia, el usuario puede requerir hospitalización o intervención de un médico.</a:t>
            </a:r>
          </a:p>
          <a:p>
            <a:pPr marL="360000" marR="0" lvl="2" indent="-360000" algn="just" defTabSz="914400" rtl="0" eaLnBrk="1" fontAlgn="auto" latinLnBrk="0" hangingPunct="1">
              <a:lnSpc>
                <a:spcPct val="100000"/>
              </a:lnSpc>
              <a:spcBef>
                <a:spcPts val="0"/>
              </a:spcBef>
              <a:spcAft>
                <a:spcPts val="400"/>
              </a:spcAft>
              <a:buClr>
                <a:srgbClr val="EE3135"/>
              </a:buClr>
              <a:buSzPct val="80000"/>
              <a:buFont typeface="Wingdings" panose="05000000000000000000" pitchFamily="2" charset="2"/>
              <a:buChar char="n"/>
              <a:tabLst/>
              <a:defRPr/>
            </a:pPr>
            <a:endParaRPr kumimoji="0" lang="es-ES" sz="1400" b="0" i="1" u="none" strike="noStrike" kern="1200" cap="none" spc="0" normalizeH="0" baseline="0" noProof="0" dirty="0">
              <a:ln>
                <a:noFill/>
              </a:ln>
              <a:effectLst/>
              <a:uLnTx/>
              <a:uFillTx/>
              <a:latin typeface="Arial"/>
              <a:ea typeface="+mn-ea"/>
              <a:cs typeface="+mn-cs"/>
            </a:endParaRPr>
          </a:p>
          <a:p>
            <a:pPr marR="0" lvl="2" algn="just" defTabSz="914400" rtl="0" eaLnBrk="1" fontAlgn="auto" latinLnBrk="0" hangingPunct="1">
              <a:lnSpc>
                <a:spcPct val="100000"/>
              </a:lnSpc>
              <a:spcBef>
                <a:spcPts val="0"/>
              </a:spcBef>
              <a:spcAft>
                <a:spcPts val="400"/>
              </a:spcAft>
              <a:buClr>
                <a:srgbClr val="11A29A"/>
              </a:buClr>
              <a:buSzPct val="80000"/>
              <a:buFont typeface="Wingdings" panose="05000000000000000000" pitchFamily="2" charset="2"/>
              <a:buChar char="§"/>
              <a:tabLst/>
              <a:defRPr/>
            </a:pPr>
            <a:r>
              <a:rPr kumimoji="0" lang="es-ES" sz="1400" b="1" i="1" u="sng" strike="noStrike" kern="1200" cap="none" spc="0" normalizeH="0" baseline="0" noProof="0" dirty="0">
                <a:ln>
                  <a:noFill/>
                </a:ln>
                <a:effectLst/>
                <a:uLnTx/>
                <a:uFillTx/>
                <a:latin typeface="Arial"/>
                <a:ea typeface="+mn-ea"/>
                <a:cs typeface="+mn-cs"/>
              </a:rPr>
              <a:t>La empresa está enviando una nota de aviso a los centros sanitarios y a los pacientes que disponen de las bombas de insulina </a:t>
            </a:r>
            <a:r>
              <a:rPr kumimoji="0" lang="es-ES" sz="1400" b="0" i="1" u="none" strike="noStrike" kern="1200" cap="none" spc="0" normalizeH="0" baseline="0" noProof="0" dirty="0">
                <a:ln>
                  <a:noFill/>
                </a:ln>
                <a:effectLst/>
                <a:uLnTx/>
                <a:uFillTx/>
                <a:latin typeface="Arial"/>
                <a:ea typeface="+mn-ea"/>
                <a:cs typeface="+mn-cs"/>
              </a:rPr>
              <a:t>[…] incluidas en el apartado de “Productos afectados”, para informarles del problema identificado y de las acciones a seguir.</a:t>
            </a:r>
          </a:p>
          <a:p>
            <a:pPr marL="360000" marR="0" lvl="2" indent="-360000" algn="just" defTabSz="914400" rtl="0" eaLnBrk="1" fontAlgn="auto" latinLnBrk="0" hangingPunct="1">
              <a:lnSpc>
                <a:spcPct val="100000"/>
              </a:lnSpc>
              <a:spcBef>
                <a:spcPts val="0"/>
              </a:spcBef>
              <a:spcAft>
                <a:spcPts val="400"/>
              </a:spcAft>
              <a:buClr>
                <a:srgbClr val="EE3135"/>
              </a:buClr>
              <a:buSzPct val="80000"/>
              <a:buFont typeface="Wingdings" panose="05000000000000000000" pitchFamily="2" charset="2"/>
              <a:buChar char="n"/>
              <a:tabLst/>
              <a:defRPr/>
            </a:pPr>
            <a:endParaRPr kumimoji="0" lang="es-ES" sz="1400" b="0" i="1" u="none" strike="noStrike" kern="1200" cap="none" spc="0" normalizeH="0" baseline="0" noProof="0" dirty="0">
              <a:ln>
                <a:noFill/>
              </a:ln>
              <a:effectLst/>
              <a:uLnTx/>
              <a:uFillTx/>
              <a:latin typeface="Arial"/>
              <a:ea typeface="+mn-ea"/>
              <a:cs typeface="+mn-cs"/>
            </a:endParaRPr>
          </a:p>
          <a:p>
            <a:pPr marR="0" lvl="2" algn="just" defTabSz="914400" rtl="0" eaLnBrk="1" fontAlgn="auto" latinLnBrk="0" hangingPunct="1">
              <a:lnSpc>
                <a:spcPct val="100000"/>
              </a:lnSpc>
              <a:spcBef>
                <a:spcPts val="0"/>
              </a:spcBef>
              <a:spcAft>
                <a:spcPts val="400"/>
              </a:spcAft>
              <a:buClr>
                <a:srgbClr val="11A29A"/>
              </a:buClr>
              <a:buSzPct val="80000"/>
              <a:buFont typeface="Wingdings" panose="05000000000000000000" pitchFamily="2" charset="2"/>
              <a:buChar char="§"/>
              <a:tabLst/>
              <a:defRPr/>
            </a:pPr>
            <a:r>
              <a:rPr kumimoji="0" lang="es-ES" sz="1400" b="0" i="1" u="none" strike="noStrike" kern="1200" cap="none" spc="0" normalizeH="0" baseline="0" noProof="0" dirty="0">
                <a:ln>
                  <a:noFill/>
                </a:ln>
                <a:effectLst/>
                <a:uLnTx/>
                <a:uFillTx/>
                <a:latin typeface="Arial"/>
                <a:ea typeface="+mn-ea"/>
                <a:cs typeface="+mn-cs"/>
              </a:rPr>
              <a:t>[…] </a:t>
            </a:r>
            <a:r>
              <a:rPr kumimoji="0" lang="es-ES" sz="1400" b="0" i="1" u="sng" strike="noStrike" kern="1200" cap="none" spc="0" normalizeH="0" baseline="0" noProof="0" dirty="0">
                <a:ln>
                  <a:noFill/>
                </a:ln>
                <a:effectLst/>
                <a:uLnTx/>
                <a:uFillTx/>
                <a:latin typeface="Arial"/>
                <a:ea typeface="+mn-ea"/>
                <a:cs typeface="+mn-cs"/>
              </a:rPr>
              <a:t>ha desarrollado una actualización de software </a:t>
            </a:r>
            <a:r>
              <a:rPr kumimoji="0" lang="es-ES" sz="1400" b="0" i="1" u="none" strike="noStrike" kern="1200" cap="none" spc="0" normalizeH="0" baseline="0" noProof="0" dirty="0">
                <a:ln>
                  <a:noFill/>
                </a:ln>
                <a:effectLst/>
                <a:uLnTx/>
                <a:uFillTx/>
                <a:latin typeface="Arial"/>
                <a:ea typeface="+mn-ea"/>
                <a:cs typeface="+mn-cs"/>
              </a:rPr>
              <a:t>para la bomba de insulina […] que </a:t>
            </a:r>
            <a:r>
              <a:rPr kumimoji="0" lang="es-ES" sz="1400" b="1" i="1" u="sng" strike="noStrike" kern="1200" cap="none" spc="0" normalizeH="0" baseline="0" noProof="0" dirty="0">
                <a:ln>
                  <a:noFill/>
                </a:ln>
                <a:effectLst/>
                <a:uLnTx/>
                <a:uFillTx/>
                <a:latin typeface="Arial"/>
                <a:ea typeface="+mn-ea"/>
                <a:cs typeface="+mn-cs"/>
              </a:rPr>
              <a:t>mitiga los posibles problemas descritos anteriormente</a:t>
            </a:r>
            <a:r>
              <a:rPr kumimoji="0" lang="es-ES" sz="1400" b="0" i="1" u="none" strike="noStrike" kern="1200" cap="none" spc="0" normalizeH="0" baseline="0" noProof="0" dirty="0">
                <a:ln>
                  <a:noFill/>
                </a:ln>
                <a:effectLst/>
                <a:uLnTx/>
                <a:uFillTx/>
                <a:latin typeface="Arial"/>
                <a:ea typeface="+mn-ea"/>
                <a:cs typeface="+mn-cs"/>
              </a:rPr>
              <a:t>. Esta actualización se denomina […]</a:t>
            </a:r>
            <a:r>
              <a:rPr kumimoji="0" lang="es-AR" sz="1400" b="0" i="1" u="none" strike="noStrike" kern="1200" cap="none" spc="0" normalizeH="0" baseline="0" noProof="0" dirty="0">
                <a:ln>
                  <a:noFill/>
                </a:ln>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800"/>
              </a:spcAft>
              <a:buClr>
                <a:srgbClr val="5F5F5F"/>
              </a:buClr>
              <a:buSzTx/>
              <a:buFont typeface="Arial" pitchFamily="34" charset="0"/>
              <a:buNone/>
              <a:tabLst/>
              <a:defRPr/>
            </a:pPr>
            <a:endParaRPr kumimoji="0" lang="en-US" sz="1400" b="0" i="0" u="none" strike="noStrike" kern="1200" cap="none" spc="0" normalizeH="0" baseline="0" noProof="0" dirty="0">
              <a:ln>
                <a:noFill/>
              </a:ln>
              <a:solidFill>
                <a:srgbClr val="5F5F5F"/>
              </a:solidFill>
              <a:effectLst/>
              <a:uLnTx/>
              <a:uFillTx/>
              <a:latin typeface="Arial"/>
              <a:ea typeface="+mn-ea"/>
              <a:cs typeface="+mn-cs"/>
            </a:endParaRPr>
          </a:p>
        </p:txBody>
      </p:sp>
      <p:pic>
        <p:nvPicPr>
          <p:cNvPr id="6" name="Picture 5">
            <a:extLst>
              <a:ext uri="{FF2B5EF4-FFF2-40B4-BE49-F238E27FC236}">
                <a16:creationId xmlns:a16="http://schemas.microsoft.com/office/drawing/2014/main" id="{CDB69F2D-3B31-FCC8-6FCD-2A9225FBE89B}"/>
              </a:ext>
            </a:extLst>
          </p:cNvPr>
          <p:cNvPicPr>
            <a:picLocks noChangeAspect="1"/>
          </p:cNvPicPr>
          <p:nvPr/>
        </p:nvPicPr>
        <p:blipFill>
          <a:blip r:embed="rId3"/>
          <a:stretch>
            <a:fillRect/>
          </a:stretch>
        </p:blipFill>
        <p:spPr>
          <a:xfrm>
            <a:off x="1476204" y="2676525"/>
            <a:ext cx="2533650" cy="752475"/>
          </a:xfrm>
          <a:prstGeom prst="rect">
            <a:avLst/>
          </a:prstGeom>
        </p:spPr>
      </p:pic>
      <p:sp>
        <p:nvSpPr>
          <p:cNvPr id="9" name="Rectangle 8">
            <a:extLst>
              <a:ext uri="{FF2B5EF4-FFF2-40B4-BE49-F238E27FC236}">
                <a16:creationId xmlns:a16="http://schemas.microsoft.com/office/drawing/2014/main" id="{051748CF-2E62-06A2-44C5-A453F40AE7D1}"/>
              </a:ext>
            </a:extLst>
          </p:cNvPr>
          <p:cNvSpPr/>
          <p:nvPr/>
        </p:nvSpPr>
        <p:spPr>
          <a:xfrm>
            <a:off x="1564049" y="3358788"/>
            <a:ext cx="2318818" cy="1440180"/>
          </a:xfrm>
          <a:prstGeom prst="rect">
            <a:avLst/>
          </a:prstGeom>
          <a:noFill/>
          <a:ln w="12700" cap="flat" cmpd="sng" algn="ctr">
            <a:noFill/>
            <a:prstDash val="solid"/>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1" i="0" u="none" strike="noStrike" kern="0" cap="none" spc="0" normalizeH="0" baseline="0" noProof="0" dirty="0">
                <a:ln>
                  <a:noFill/>
                </a:ln>
                <a:solidFill>
                  <a:srgbClr val="FFFFFF"/>
                </a:solidFill>
                <a:effectLst/>
                <a:uLnTx/>
                <a:uFillTx/>
                <a:latin typeface="Arial"/>
                <a:ea typeface="+mn-ea"/>
                <a:cs typeface="+mn-cs"/>
              </a:rPr>
              <a:t>La </a:t>
            </a:r>
            <a:r>
              <a:rPr kumimoji="0" lang="es-ES" sz="1400" b="1" i="0" u="none" strike="noStrike" kern="0" cap="none" spc="0" normalizeH="0" baseline="0" noProof="0" dirty="0" err="1">
                <a:ln>
                  <a:noFill/>
                </a:ln>
                <a:solidFill>
                  <a:srgbClr val="FFFFFF"/>
                </a:solidFill>
                <a:effectLst/>
                <a:uLnTx/>
                <a:uFillTx/>
                <a:latin typeface="Arial"/>
                <a:ea typeface="+mn-ea"/>
                <a:cs typeface="+mn-cs"/>
              </a:rPr>
              <a:t>AEMPS</a:t>
            </a:r>
            <a:r>
              <a:rPr kumimoji="0" lang="es-ES" sz="1400" b="1" i="0" u="none" strike="noStrike" kern="0" cap="none" spc="0" normalizeH="0" baseline="0" noProof="0" dirty="0">
                <a:ln>
                  <a:noFill/>
                </a:ln>
                <a:solidFill>
                  <a:srgbClr val="FFFFFF"/>
                </a:solidFill>
                <a:effectLst/>
                <a:uLnTx/>
                <a:uFillTx/>
                <a:latin typeface="Arial"/>
                <a:ea typeface="+mn-ea"/>
                <a:cs typeface="+mn-cs"/>
              </a:rPr>
              <a:t> informa de varios fallos de software relacionados con las bombas de insulina […]</a:t>
            </a:r>
            <a:endParaRPr kumimoji="0" lang="en-US" sz="1400" b="1" i="0" u="none" strike="noStrike" kern="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041520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28055"/>
            <a:ext cx="9969011"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TOMs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mínimas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obligatorias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la NIS 2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aparte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del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análisis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riesgos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6B788650-F6CD-34F7-47A3-F5CB13E2C1B2}"/>
              </a:ext>
            </a:extLst>
          </p:cNvPr>
          <p:cNvPicPr>
            <a:picLocks noChangeAspect="1"/>
          </p:cNvPicPr>
          <p:nvPr/>
        </p:nvPicPr>
        <p:blipFill>
          <a:blip r:embed="rId3"/>
          <a:stretch>
            <a:fillRect/>
          </a:stretch>
        </p:blipFill>
        <p:spPr>
          <a:xfrm>
            <a:off x="1343447" y="1499041"/>
            <a:ext cx="10241706" cy="4391346"/>
          </a:xfrm>
          <a:prstGeom prst="rect">
            <a:avLst/>
          </a:prstGeom>
        </p:spPr>
      </p:pic>
    </p:spTree>
    <p:extLst>
      <p:ext uri="{BB962C8B-B14F-4D97-AF65-F5344CB8AC3E}">
        <p14:creationId xmlns:p14="http://schemas.microsoft.com/office/powerpoint/2010/main" val="2261293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958910"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Política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Seguridad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la Cadena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Suministro</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Content Placeholder 2">
            <a:extLst>
              <a:ext uri="{FF2B5EF4-FFF2-40B4-BE49-F238E27FC236}">
                <a16:creationId xmlns:a16="http://schemas.microsoft.com/office/drawing/2014/main" id="{1C241857-271E-7569-7180-79FD6ADA60F6}"/>
              </a:ext>
            </a:extLst>
          </p:cNvPr>
          <p:cNvSpPr txBox="1">
            <a:spLocks/>
          </p:cNvSpPr>
          <p:nvPr/>
        </p:nvSpPr>
        <p:spPr bwMode="gray">
          <a:xfrm>
            <a:off x="930026" y="1484408"/>
            <a:ext cx="10252094" cy="43641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900"/>
              </a:spcAft>
              <a:buClr>
                <a:schemeClr val="tx1"/>
              </a:buClr>
              <a:buFont typeface="Arial" pitchFamily="34" charset="0"/>
              <a:buNone/>
              <a:defRPr sz="1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4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1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2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900"/>
              </a:spcAft>
              <a:buClr>
                <a:srgbClr val="5F5F5F"/>
              </a:buClr>
              <a:buFont typeface="+mj-lt"/>
              <a:buAutoNum type="arabicPeriod"/>
              <a:defRPr sz="12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900"/>
              </a:spcAft>
              <a:buFont typeface="+mj-lt"/>
              <a:buAutoNum type="alphaLcParenR"/>
              <a:defRPr sz="12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900"/>
              </a:spcAft>
              <a:buFont typeface="+mj-lt"/>
              <a:buAutoNum type="romanLcPeriod"/>
              <a:defRPr sz="1100" kern="1200" baseline="0">
                <a:solidFill>
                  <a:schemeClr val="tx1"/>
                </a:solidFill>
                <a:latin typeface="+mn-lt"/>
                <a:ea typeface="+mn-ea"/>
                <a:cs typeface="+mn-cs"/>
              </a:defRPr>
            </a:lvl9pPr>
          </a:lstStyle>
          <a:p>
            <a:pPr lvl="2"/>
            <a:r>
              <a:rPr lang="es-AR" sz="2400" dirty="0">
                <a:latin typeface="Arial" panose="020B0604020202020204" pitchFamily="34" charset="0"/>
                <a:cs typeface="Arial" panose="020B0604020202020204" pitchFamily="34" charset="0"/>
              </a:rPr>
              <a:t>Muy poco detalle en la Directiva (a la espera de la transposición española).</a:t>
            </a:r>
          </a:p>
          <a:p>
            <a:pPr marL="0" lvl="2" indent="0">
              <a:buNone/>
            </a:pPr>
            <a:endParaRPr lang="es-AR" sz="2400" dirty="0">
              <a:latin typeface="Arial" panose="020B0604020202020204" pitchFamily="34" charset="0"/>
              <a:cs typeface="Arial" panose="020B0604020202020204" pitchFamily="34" charset="0"/>
            </a:endParaRPr>
          </a:p>
          <a:p>
            <a:pPr lvl="2"/>
            <a:r>
              <a:rPr lang="es-AR" sz="2400" dirty="0">
                <a:latin typeface="Arial" panose="020B0604020202020204" pitchFamily="34" charset="0"/>
                <a:cs typeface="Arial" panose="020B0604020202020204" pitchFamily="34" charset="0"/>
              </a:rPr>
              <a:t>Si optamos por el argumento de la analogía: </a:t>
            </a:r>
          </a:p>
          <a:p>
            <a:pPr lvl="3">
              <a:buFont typeface="Arial" panose="020B0604020202020204" pitchFamily="34" charset="0"/>
              <a:buChar char="•"/>
            </a:pPr>
            <a:r>
              <a:rPr lang="es-AR" sz="2000" dirty="0">
                <a:latin typeface="Arial" panose="020B0604020202020204" pitchFamily="34" charset="0"/>
                <a:cs typeface="Arial" panose="020B0604020202020204" pitchFamily="34" charset="0"/>
              </a:rPr>
              <a:t>“</a:t>
            </a:r>
            <a:r>
              <a:rPr lang="es-ES" sz="2000" i="1" dirty="0">
                <a:latin typeface="Arial" panose="020B0604020202020204" pitchFamily="34" charset="0"/>
                <a:cs typeface="Arial" panose="020B0604020202020204" pitchFamily="34" charset="0"/>
              </a:rPr>
              <a:t>Pondrán en marcha y aplicarán una </a:t>
            </a:r>
            <a:r>
              <a:rPr lang="es-ES" sz="2000" i="1" u="sng" dirty="0">
                <a:latin typeface="Arial" panose="020B0604020202020204" pitchFamily="34" charset="0"/>
                <a:cs typeface="Arial" panose="020B0604020202020204" pitchFamily="34" charset="0"/>
              </a:rPr>
              <a:t>política de seguridad de las cadenas de suministros </a:t>
            </a:r>
            <a:r>
              <a:rPr lang="es-ES" sz="2000" i="1" dirty="0">
                <a:latin typeface="Arial" panose="020B0604020202020204" pitchFamily="34" charset="0"/>
                <a:cs typeface="Arial" panose="020B0604020202020204" pitchFamily="34" charset="0"/>
              </a:rPr>
              <a:t>que rija las relaciones con sus proveedores y prestadores de servicios directos con el fin de mitigar los riesgos detectados</a:t>
            </a:r>
            <a:r>
              <a:rPr lang="es-ES" sz="2000" dirty="0">
                <a:latin typeface="Arial" panose="020B0604020202020204" pitchFamily="34" charset="0"/>
                <a:cs typeface="Arial" panose="020B0604020202020204" pitchFamily="34" charset="0"/>
              </a:rPr>
              <a:t>”. </a:t>
            </a:r>
          </a:p>
          <a:p>
            <a:pPr lvl="3">
              <a:buFont typeface="Arial" panose="020B0604020202020204" pitchFamily="34" charset="0"/>
              <a:buChar char="•"/>
            </a:pPr>
            <a:r>
              <a:rPr lang="es-ES" sz="2000" dirty="0">
                <a:latin typeface="Arial" panose="020B0604020202020204" pitchFamily="34" charset="0"/>
                <a:cs typeface="Arial" panose="020B0604020202020204" pitchFamily="34" charset="0"/>
              </a:rPr>
              <a:t>Establecimiento de criterios de evaluación de proveedores. </a:t>
            </a:r>
          </a:p>
          <a:p>
            <a:pPr lvl="3">
              <a:buFont typeface="Arial" panose="020B0604020202020204" pitchFamily="34" charset="0"/>
              <a:buChar char="•"/>
            </a:pPr>
            <a:r>
              <a:rPr lang="es-ES" sz="2000" dirty="0">
                <a:latin typeface="Arial" panose="020B0604020202020204" pitchFamily="34" charset="0"/>
                <a:cs typeface="Arial" panose="020B0604020202020204" pitchFamily="34" charset="0"/>
              </a:rPr>
              <a:t>Cláusulas “obligatorias” en los contratos –en ocasiones con </a:t>
            </a:r>
            <a:r>
              <a:rPr lang="es-ES" sz="2000" dirty="0" err="1">
                <a:latin typeface="Arial" panose="020B0604020202020204" pitchFamily="34" charset="0"/>
                <a:cs typeface="Arial" panose="020B0604020202020204" pitchFamily="34" charset="0"/>
              </a:rPr>
              <a:t>ANL</a:t>
            </a:r>
            <a:r>
              <a:rPr lang="es-ES" sz="2000" dirty="0">
                <a:latin typeface="Arial" panose="020B0604020202020204" pitchFamily="34" charset="0"/>
                <a:cs typeface="Arial" panose="020B0604020202020204" pitchFamily="34" charset="0"/>
              </a:rPr>
              <a:t>/</a:t>
            </a:r>
            <a:r>
              <a:rPr lang="es-ES" sz="2000" dirty="0" err="1">
                <a:latin typeface="Arial" panose="020B0604020202020204" pitchFamily="34" charset="0"/>
                <a:cs typeface="Arial" panose="020B0604020202020204" pitchFamily="34" charset="0"/>
              </a:rPr>
              <a:t>SLA</a:t>
            </a:r>
            <a:r>
              <a:rPr lang="es-ES" sz="2000" dirty="0">
                <a:latin typeface="Arial" panose="020B0604020202020204" pitchFamily="34" charset="0"/>
                <a:cs typeface="Arial" panose="020B0604020202020204" pitchFamily="34" charset="0"/>
              </a:rPr>
              <a:t> relacionados con cuestiones de la </a:t>
            </a:r>
            <a:r>
              <a:rPr lang="es-ES" sz="2000" dirty="0" err="1">
                <a:latin typeface="Arial" panose="020B0604020202020204" pitchFamily="34" charset="0"/>
                <a:cs typeface="Arial" panose="020B0604020202020204" pitchFamily="34" charset="0"/>
              </a:rPr>
              <a:t>NIS</a:t>
            </a:r>
            <a:r>
              <a:rPr lang="es-ES" sz="2000" dirty="0">
                <a:latin typeface="Arial" panose="020B0604020202020204" pitchFamily="34" charset="0"/>
                <a:cs typeface="Arial" panose="020B0604020202020204" pitchFamily="34" charset="0"/>
              </a:rPr>
              <a:t> 2-, etc.</a:t>
            </a:r>
            <a:endParaRPr lang="es-A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0476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60139"/>
            <a:ext cx="9638857"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Recomendaciones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respecto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 la Política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Seguridad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la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Cadena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Suministro</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Content Placeholder 2">
            <a:extLst>
              <a:ext uri="{FF2B5EF4-FFF2-40B4-BE49-F238E27FC236}">
                <a16:creationId xmlns:a16="http://schemas.microsoft.com/office/drawing/2014/main" id="{067D1138-068E-5EA2-82C7-28EA06F2CC0E}"/>
              </a:ext>
            </a:extLst>
          </p:cNvPr>
          <p:cNvSpPr txBox="1">
            <a:spLocks/>
          </p:cNvSpPr>
          <p:nvPr/>
        </p:nvSpPr>
        <p:spPr bwMode="gray">
          <a:xfrm>
            <a:off x="671414" y="1495425"/>
            <a:ext cx="10348040" cy="43641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900"/>
              </a:spcAft>
              <a:buClr>
                <a:schemeClr val="tx1"/>
              </a:buClr>
              <a:buFont typeface="Arial" pitchFamily="34" charset="0"/>
              <a:buNone/>
              <a:defRPr sz="12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4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2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900"/>
              </a:spcAft>
              <a:buClr>
                <a:schemeClr val="tx2"/>
              </a:buClr>
              <a:buSzPct val="80000"/>
              <a:buFont typeface="Wingdings" panose="05000000000000000000" pitchFamily="2" charset="2"/>
              <a:buChar char="n"/>
              <a:defRPr sz="11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2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900"/>
              </a:spcAft>
              <a:buClr>
                <a:srgbClr val="5F5F5F"/>
              </a:buClr>
              <a:buFont typeface="+mj-lt"/>
              <a:buAutoNum type="arabicPeriod"/>
              <a:defRPr sz="12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900"/>
              </a:spcAft>
              <a:buFont typeface="+mj-lt"/>
              <a:buAutoNum type="alphaLcParenR"/>
              <a:defRPr sz="12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900"/>
              </a:spcAft>
              <a:buFont typeface="+mj-lt"/>
              <a:buAutoNum type="romanLcPeriod"/>
              <a:defRPr sz="1100" kern="1200" baseline="0">
                <a:solidFill>
                  <a:schemeClr val="tx1"/>
                </a:solidFill>
                <a:latin typeface="+mn-lt"/>
                <a:ea typeface="+mn-ea"/>
                <a:cs typeface="+mn-cs"/>
              </a:defRPr>
            </a:lvl9pPr>
          </a:lstStyle>
          <a:p>
            <a:pPr lvl="2"/>
            <a:r>
              <a:rPr lang="es-AR" sz="2000" dirty="0">
                <a:latin typeface="Arial" panose="020B0604020202020204" pitchFamily="34" charset="0"/>
                <a:cs typeface="Arial" panose="020B0604020202020204" pitchFamily="34" charset="0"/>
              </a:rPr>
              <a:t>Sí hay que actualizar contratos con proveedores.</a:t>
            </a:r>
          </a:p>
          <a:p>
            <a:pPr lvl="2"/>
            <a:r>
              <a:rPr lang="es-AR" sz="2000" dirty="0">
                <a:latin typeface="Arial" panose="020B0604020202020204" pitchFamily="34" charset="0"/>
                <a:cs typeface="Arial" panose="020B0604020202020204" pitchFamily="34" charset="0"/>
              </a:rPr>
              <a:t>Sí recomendamos incorporarlo en un programa más completo de </a:t>
            </a:r>
            <a:r>
              <a:rPr lang="es-AR" sz="2000" b="1" u="sng" dirty="0">
                <a:latin typeface="Arial" panose="020B0604020202020204" pitchFamily="34" charset="0"/>
                <a:cs typeface="Arial" panose="020B0604020202020204" pitchFamily="34" charset="0"/>
              </a:rPr>
              <a:t>homologación de proveedores </a:t>
            </a:r>
            <a:r>
              <a:rPr lang="es-AR" sz="2000" dirty="0">
                <a:latin typeface="Arial" panose="020B0604020202020204" pitchFamily="34" charset="0"/>
                <a:cs typeface="Arial" panose="020B0604020202020204" pitchFamily="34" charset="0"/>
              </a:rPr>
              <a:t>(que incluye otros conceptos como </a:t>
            </a:r>
            <a:r>
              <a:rPr lang="es-AR" sz="2000" dirty="0" err="1">
                <a:latin typeface="Arial" panose="020B0604020202020204" pitchFamily="34" charset="0"/>
                <a:cs typeface="Arial" panose="020B0604020202020204" pitchFamily="34" charset="0"/>
              </a:rPr>
              <a:t>CGC</a:t>
            </a:r>
            <a:r>
              <a:rPr lang="es-AR" sz="2000" dirty="0">
                <a:latin typeface="Arial" panose="020B0604020202020204" pitchFamily="34" charset="0"/>
                <a:cs typeface="Arial" panose="020B0604020202020204" pitchFamily="34" charset="0"/>
              </a:rPr>
              <a:t>, Código Ético, Protección de datos, </a:t>
            </a:r>
            <a:r>
              <a:rPr lang="es-AR" sz="2000" dirty="0" err="1">
                <a:latin typeface="Arial" panose="020B0604020202020204" pitchFamily="34" charset="0"/>
                <a:cs typeface="Arial" panose="020B0604020202020204" pitchFamily="34" charset="0"/>
              </a:rPr>
              <a:t>ESG</a:t>
            </a:r>
            <a:r>
              <a:rPr lang="es-AR" sz="2000" dirty="0">
                <a:latin typeface="Arial" panose="020B0604020202020204" pitchFamily="34" charset="0"/>
                <a:cs typeface="Arial" panose="020B0604020202020204" pitchFamily="34" charset="0"/>
              </a:rPr>
              <a:t>, etc.)</a:t>
            </a:r>
          </a:p>
          <a:p>
            <a:pPr lvl="2"/>
            <a:r>
              <a:rPr lang="es-AR" sz="2000" dirty="0">
                <a:latin typeface="Arial" panose="020B0604020202020204" pitchFamily="34" charset="0"/>
                <a:cs typeface="Arial" panose="020B0604020202020204" pitchFamily="34" charset="0"/>
              </a:rPr>
              <a:t>Proponemos actuar de formas distintas ante proveedores de distinta criticidad.</a:t>
            </a:r>
          </a:p>
          <a:p>
            <a:pPr lvl="2"/>
            <a:r>
              <a:rPr lang="es-AR" sz="2000" dirty="0">
                <a:latin typeface="Arial" panose="020B0604020202020204" pitchFamily="34" charset="0"/>
                <a:cs typeface="Arial" panose="020B0604020202020204" pitchFamily="34" charset="0"/>
              </a:rPr>
              <a:t>Ante los proveedores </a:t>
            </a:r>
            <a:r>
              <a:rPr lang="es-AR" sz="2000" u="sng" dirty="0">
                <a:latin typeface="Arial" panose="020B0604020202020204" pitchFamily="34" charset="0"/>
                <a:cs typeface="Arial" panose="020B0604020202020204" pitchFamily="34" charset="0"/>
              </a:rPr>
              <a:t>más críticos</a:t>
            </a:r>
            <a:r>
              <a:rPr lang="es-AR" sz="2000" dirty="0">
                <a:latin typeface="Arial" panose="020B0604020202020204" pitchFamily="34" charset="0"/>
                <a:cs typeface="Arial" panose="020B0604020202020204" pitchFamily="34" charset="0"/>
              </a:rPr>
              <a:t>:</a:t>
            </a:r>
          </a:p>
          <a:p>
            <a:pPr lvl="3">
              <a:buFont typeface="Wingdings" panose="05000000000000000000" pitchFamily="2" charset="2"/>
              <a:buChar char="q"/>
            </a:pPr>
            <a:r>
              <a:rPr lang="es-AR" sz="1800" dirty="0">
                <a:latin typeface="Arial" panose="020B0604020202020204" pitchFamily="34" charset="0"/>
                <a:cs typeface="Arial" panose="020B0604020202020204" pitchFamily="34" charset="0"/>
              </a:rPr>
              <a:t>Sí puede ser necesario </a:t>
            </a:r>
            <a:r>
              <a:rPr lang="es-AR" sz="1800" b="1" u="sng" dirty="0">
                <a:latin typeface="Arial" panose="020B0604020202020204" pitchFamily="34" charset="0"/>
                <a:cs typeface="Arial" panose="020B0604020202020204" pitchFamily="34" charset="0"/>
              </a:rPr>
              <a:t>solicitar evidencias de cumplimiento </a:t>
            </a:r>
            <a:r>
              <a:rPr lang="es-AR" sz="1800" dirty="0">
                <a:latin typeface="Arial" panose="020B0604020202020204" pitchFamily="34" charset="0"/>
                <a:cs typeface="Arial" panose="020B0604020202020204" pitchFamily="34" charset="0"/>
              </a:rPr>
              <a:t>(no únicamente declaraciones responsables vinculadas a cláusulas contractuales de veracidad).</a:t>
            </a:r>
          </a:p>
          <a:p>
            <a:pPr lvl="3">
              <a:buFont typeface="Wingdings" panose="05000000000000000000" pitchFamily="2" charset="2"/>
              <a:buChar char="q"/>
            </a:pPr>
            <a:r>
              <a:rPr lang="es-AR" sz="1800" dirty="0">
                <a:latin typeface="Arial" panose="020B0604020202020204" pitchFamily="34" charset="0"/>
                <a:cs typeface="Arial" panose="020B0604020202020204" pitchFamily="34" charset="0"/>
              </a:rPr>
              <a:t>Sí puede ser necesario </a:t>
            </a:r>
            <a:r>
              <a:rPr lang="es-AR" sz="1800" b="1" u="sng" dirty="0">
                <a:latin typeface="Arial" panose="020B0604020202020204" pitchFamily="34" charset="0"/>
                <a:cs typeface="Arial" panose="020B0604020202020204" pitchFamily="34" charset="0"/>
              </a:rPr>
              <a:t>cierto clausulado “obligatorio”</a:t>
            </a:r>
            <a:r>
              <a:rPr lang="es-AR" sz="1800" dirty="0">
                <a:latin typeface="Arial" panose="020B0604020202020204" pitchFamily="34" charset="0"/>
                <a:cs typeface="Arial" panose="020B0604020202020204" pitchFamily="34" charset="0"/>
              </a:rPr>
              <a:t>: requisitos de ciberseguridad; no subcontratación o subcontratación bajo condiciones; informar sin demora de </a:t>
            </a:r>
            <a:r>
              <a:rPr lang="es-AR" sz="1800" dirty="0" err="1">
                <a:latin typeface="Arial" panose="020B0604020202020204" pitchFamily="34" charset="0"/>
                <a:cs typeface="Arial" panose="020B0604020202020204" pitchFamily="34" charset="0"/>
              </a:rPr>
              <a:t>ciberincidentes</a:t>
            </a:r>
            <a:r>
              <a:rPr lang="es-AR" sz="1800" dirty="0">
                <a:latin typeface="Arial" panose="020B0604020202020204" pitchFamily="34" charset="0"/>
                <a:cs typeface="Arial" panose="020B0604020202020204" pitchFamily="34" charset="0"/>
              </a:rPr>
              <a:t> que sí supongan riesgo; deber de información verídica, actualizada y precisa; derecho de auditoría o a recibir informes de auditoría; etc.   </a:t>
            </a:r>
          </a:p>
          <a:p>
            <a:pPr lvl="3">
              <a:buFont typeface="Wingdings" panose="05000000000000000000" pitchFamily="2" charset="2"/>
              <a:buChar char="q"/>
            </a:pPr>
            <a:r>
              <a:rPr lang="es-AR" sz="1800" dirty="0">
                <a:latin typeface="Arial" panose="020B0604020202020204" pitchFamily="34" charset="0"/>
                <a:cs typeface="Arial" panose="020B0604020202020204" pitchFamily="34" charset="0"/>
              </a:rPr>
              <a:t>Sí será clave </a:t>
            </a:r>
            <a:r>
              <a:rPr lang="es-AR" sz="1800" b="1" u="sng" dirty="0">
                <a:latin typeface="Arial" panose="020B0604020202020204" pitchFamily="34" charset="0"/>
                <a:cs typeface="Arial" panose="020B0604020202020204" pitchFamily="34" charset="0"/>
              </a:rPr>
              <a:t>gestión de riesgos contractuales y la toma de decisión de dichos riesgos</a:t>
            </a:r>
            <a:r>
              <a:rPr lang="es-AR" sz="180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1393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4EF23723-76DA-04B2-0FDD-AB601515ED3F}"/>
              </a:ext>
            </a:extLst>
          </p:cNvPr>
          <p:cNvSpPr/>
          <p:nvPr/>
        </p:nvSpPr>
        <p:spPr>
          <a:xfrm>
            <a:off x="1877750" y="2894150"/>
            <a:ext cx="2992254" cy="3963850"/>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sp>
        <p:nvSpPr>
          <p:cNvPr id="9" name="Rectángulo 8">
            <a:extLst>
              <a:ext uri="{FF2B5EF4-FFF2-40B4-BE49-F238E27FC236}">
                <a16:creationId xmlns:a16="http://schemas.microsoft.com/office/drawing/2014/main" id="{C577E62F-8788-E9F1-46ED-DFDBB99D665F}"/>
              </a:ext>
            </a:extLst>
          </p:cNvPr>
          <p:cNvSpPr/>
          <p:nvPr/>
        </p:nvSpPr>
        <p:spPr>
          <a:xfrm>
            <a:off x="7271993" y="2894150"/>
            <a:ext cx="2992254" cy="3963850"/>
          </a:xfrm>
          <a:prstGeom prst="rect">
            <a:avLst/>
          </a:prstGeom>
          <a:solidFill>
            <a:srgbClr val="30AF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sp>
        <p:nvSpPr>
          <p:cNvPr id="26" name="Rectangle 112">
            <a:extLst>
              <a:ext uri="{FF2B5EF4-FFF2-40B4-BE49-F238E27FC236}">
                <a16:creationId xmlns:a16="http://schemas.microsoft.com/office/drawing/2014/main" id="{0246B342-BECC-DF7C-5BD9-A237C95F6F45}"/>
              </a:ext>
            </a:extLst>
          </p:cNvPr>
          <p:cNvSpPr/>
          <p:nvPr/>
        </p:nvSpPr>
        <p:spPr>
          <a:xfrm>
            <a:off x="1298420" y="1222437"/>
            <a:ext cx="8899744" cy="861774"/>
          </a:xfrm>
          <a:prstGeom prst="rect">
            <a:avLst/>
          </a:prstGeom>
        </p:spPr>
        <p:txBody>
          <a:bodyPr wrap="none" lIns="0" tIns="0" rIns="0" bIns="0">
            <a:spAutoFit/>
          </a:bodyPr>
          <a:lstStyle/>
          <a:p>
            <a:pPr marL="0" algn="ctr"/>
            <a:r>
              <a:rPr lang="en-US" sz="2800" dirty="0" err="1">
                <a:solidFill>
                  <a:srgbClr val="141022"/>
                </a:solidFill>
                <a:latin typeface="Arial" panose="020B0604020202020204" pitchFamily="34" charset="0"/>
                <a:ea typeface="Mermaid" pitchFamily="2" charset="77"/>
                <a:cs typeface="Arial" panose="020B0604020202020204" pitchFamily="34" charset="0"/>
              </a:rPr>
              <a:t>Metodología</a:t>
            </a:r>
            <a:r>
              <a:rPr lang="en-US" sz="2800" dirty="0">
                <a:solidFill>
                  <a:srgbClr val="141022"/>
                </a:solidFill>
                <a:latin typeface="Arial" panose="020B0604020202020204" pitchFamily="34" charset="0"/>
                <a:ea typeface="Mermaid" pitchFamily="2" charset="77"/>
                <a:cs typeface="Arial" panose="020B0604020202020204" pitchFamily="34" charset="0"/>
              </a:rPr>
              <a:t>: ISO 27001 y </a:t>
            </a:r>
            <a:r>
              <a:rPr lang="en-US" sz="2800" dirty="0" err="1">
                <a:solidFill>
                  <a:srgbClr val="141022"/>
                </a:solidFill>
                <a:latin typeface="Arial" panose="020B0604020202020204" pitchFamily="34" charset="0"/>
                <a:ea typeface="Mermaid" pitchFamily="2" charset="77"/>
                <a:cs typeface="Arial" panose="020B0604020202020204" pitchFamily="34" charset="0"/>
              </a:rPr>
              <a:t>establecimiento</a:t>
            </a:r>
            <a:r>
              <a:rPr lang="en-US" sz="2800" dirty="0">
                <a:solidFill>
                  <a:srgbClr val="141022"/>
                </a:solidFill>
                <a:latin typeface="Arial" panose="020B0604020202020204" pitchFamily="34" charset="0"/>
                <a:ea typeface="Mermaid" pitchFamily="2" charset="77"/>
                <a:cs typeface="Arial" panose="020B0604020202020204" pitchFamily="34" charset="0"/>
              </a:rPr>
              <a:t> de </a:t>
            </a:r>
            <a:r>
              <a:rPr lang="en-US" sz="2800" dirty="0" err="1">
                <a:solidFill>
                  <a:srgbClr val="141022"/>
                </a:solidFill>
                <a:latin typeface="Arial" panose="020B0604020202020204" pitchFamily="34" charset="0"/>
                <a:ea typeface="Mermaid" pitchFamily="2" charset="77"/>
                <a:cs typeface="Arial" panose="020B0604020202020204" pitchFamily="34" charset="0"/>
              </a:rPr>
              <a:t>TOMs</a:t>
            </a:r>
            <a:r>
              <a:rPr lang="en-US" sz="2800" dirty="0">
                <a:solidFill>
                  <a:srgbClr val="141022"/>
                </a:solidFill>
                <a:latin typeface="Arial" panose="020B0604020202020204" pitchFamily="34" charset="0"/>
                <a:ea typeface="Mermaid" pitchFamily="2" charset="77"/>
                <a:cs typeface="Arial" panose="020B0604020202020204" pitchFamily="34" charset="0"/>
              </a:rPr>
              <a:t> vs </a:t>
            </a:r>
          </a:p>
          <a:p>
            <a:pPr marL="0" algn="ctr"/>
            <a:r>
              <a:rPr lang="en-US" sz="2800" dirty="0" err="1">
                <a:solidFill>
                  <a:srgbClr val="141022"/>
                </a:solidFill>
                <a:latin typeface="Arial" panose="020B0604020202020204" pitchFamily="34" charset="0"/>
                <a:ea typeface="Mermaid" pitchFamily="2" charset="77"/>
                <a:cs typeface="Arial" panose="020B0604020202020204" pitchFamily="34" charset="0"/>
              </a:rPr>
              <a:t>Análisis</a:t>
            </a:r>
            <a:r>
              <a:rPr lang="en-US" sz="2800" dirty="0">
                <a:solidFill>
                  <a:srgbClr val="141022"/>
                </a:solidFill>
                <a:latin typeface="Arial" panose="020B0604020202020204" pitchFamily="34" charset="0"/>
                <a:ea typeface="Mermaid" pitchFamily="2" charset="77"/>
                <a:cs typeface="Arial" panose="020B0604020202020204" pitchFamily="34" charset="0"/>
              </a:rPr>
              <a:t> de </a:t>
            </a:r>
            <a:r>
              <a:rPr lang="en-US" sz="2800" dirty="0" err="1">
                <a:solidFill>
                  <a:srgbClr val="141022"/>
                </a:solidFill>
                <a:latin typeface="Arial" panose="020B0604020202020204" pitchFamily="34" charset="0"/>
                <a:ea typeface="Mermaid" pitchFamily="2" charset="77"/>
                <a:cs typeface="Arial" panose="020B0604020202020204" pitchFamily="34" charset="0"/>
              </a:rPr>
              <a:t>Riesgo</a:t>
            </a:r>
            <a:r>
              <a:rPr lang="en-US" sz="2800" dirty="0">
                <a:solidFill>
                  <a:srgbClr val="141022"/>
                </a:solidFill>
                <a:latin typeface="Arial" panose="020B0604020202020204" pitchFamily="34" charset="0"/>
                <a:ea typeface="Mermaid" pitchFamily="2" charset="77"/>
                <a:cs typeface="Arial" panose="020B0604020202020204" pitchFamily="34" charset="0"/>
              </a:rPr>
              <a:t>, Test de </a:t>
            </a:r>
            <a:r>
              <a:rPr lang="en-US" sz="2800" dirty="0" err="1">
                <a:solidFill>
                  <a:srgbClr val="141022"/>
                </a:solidFill>
                <a:latin typeface="Arial" panose="020B0604020202020204" pitchFamily="34" charset="0"/>
                <a:ea typeface="Mermaid" pitchFamily="2" charset="77"/>
                <a:cs typeface="Arial" panose="020B0604020202020204" pitchFamily="34" charset="0"/>
              </a:rPr>
              <a:t>Penetración</a:t>
            </a:r>
            <a:r>
              <a:rPr lang="en-US" sz="2800" dirty="0">
                <a:solidFill>
                  <a:srgbClr val="141022"/>
                </a:solidFill>
                <a:latin typeface="Arial" panose="020B0604020202020204" pitchFamily="34" charset="0"/>
                <a:ea typeface="Mermaid" pitchFamily="2" charset="77"/>
                <a:cs typeface="Arial" panose="020B0604020202020204" pitchFamily="34" charset="0"/>
              </a:rPr>
              <a:t>, etc. </a:t>
            </a:r>
            <a:endParaRPr lang="en-US" sz="3200" baseline="0" dirty="0">
              <a:solidFill>
                <a:srgbClr val="141022"/>
              </a:solidFill>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14" name="Picture 13">
            <a:extLst>
              <a:ext uri="{FF2B5EF4-FFF2-40B4-BE49-F238E27FC236}">
                <a16:creationId xmlns:a16="http://schemas.microsoft.com/office/drawing/2014/main" id="{43657657-E9CC-8395-C353-A90D889A24EF}"/>
              </a:ext>
            </a:extLst>
          </p:cNvPr>
          <p:cNvPicPr>
            <a:picLocks noChangeAspect="1"/>
          </p:cNvPicPr>
          <p:nvPr/>
        </p:nvPicPr>
        <p:blipFill>
          <a:blip r:embed="rId3"/>
          <a:stretch>
            <a:fillRect/>
          </a:stretch>
        </p:blipFill>
        <p:spPr>
          <a:xfrm>
            <a:off x="1032502" y="3271254"/>
            <a:ext cx="4682749" cy="3005071"/>
          </a:xfrm>
          <a:prstGeom prst="rect">
            <a:avLst/>
          </a:prstGeom>
        </p:spPr>
      </p:pic>
      <p:pic>
        <p:nvPicPr>
          <p:cNvPr id="16" name="Picture 15">
            <a:extLst>
              <a:ext uri="{FF2B5EF4-FFF2-40B4-BE49-F238E27FC236}">
                <a16:creationId xmlns:a16="http://schemas.microsoft.com/office/drawing/2014/main" id="{67F57EAB-F44B-5ADD-6287-FB3262D54C90}"/>
              </a:ext>
            </a:extLst>
          </p:cNvPr>
          <p:cNvPicPr>
            <a:picLocks noChangeAspect="1"/>
          </p:cNvPicPr>
          <p:nvPr/>
        </p:nvPicPr>
        <p:blipFill>
          <a:blip r:embed="rId4"/>
          <a:stretch>
            <a:fillRect/>
          </a:stretch>
        </p:blipFill>
        <p:spPr>
          <a:xfrm>
            <a:off x="6560499" y="3241280"/>
            <a:ext cx="4550535" cy="3005071"/>
          </a:xfrm>
          <a:prstGeom prst="rect">
            <a:avLst/>
          </a:prstGeom>
        </p:spPr>
      </p:pic>
      <p:sp>
        <p:nvSpPr>
          <p:cNvPr id="19" name="Rectangle 112">
            <a:extLst>
              <a:ext uri="{FF2B5EF4-FFF2-40B4-BE49-F238E27FC236}">
                <a16:creationId xmlns:a16="http://schemas.microsoft.com/office/drawing/2014/main" id="{5E695C69-39E3-6D5D-A92F-80E1A42BA5FC}"/>
              </a:ext>
            </a:extLst>
          </p:cNvPr>
          <p:cNvSpPr/>
          <p:nvPr/>
        </p:nvSpPr>
        <p:spPr>
          <a:xfrm>
            <a:off x="5904518" y="4660631"/>
            <a:ext cx="392736" cy="430887"/>
          </a:xfrm>
          <a:prstGeom prst="rect">
            <a:avLst/>
          </a:prstGeom>
        </p:spPr>
        <p:txBody>
          <a:bodyPr wrap="none" lIns="0" tIns="0" rIns="0" bIns="0">
            <a:spAutoFit/>
          </a:bodyPr>
          <a:lstStyle/>
          <a:p>
            <a:pPr marL="0"/>
            <a:r>
              <a:rPr lang="en-US" sz="2800" dirty="0">
                <a:solidFill>
                  <a:srgbClr val="141022"/>
                </a:solidFill>
                <a:latin typeface="Gotham Book" pitchFamily="2" charset="0"/>
                <a:ea typeface="Mermaid" pitchFamily="2" charset="77"/>
                <a:cs typeface="AngsanaUPC" panose="02020603050405020304" pitchFamily="18" charset="-34"/>
              </a:rPr>
              <a:t>vs.</a:t>
            </a:r>
            <a:endParaRPr lang="en-US" sz="3200" baseline="0" dirty="0">
              <a:solidFill>
                <a:srgbClr val="141022"/>
              </a:solidFill>
              <a:latin typeface="Gotham Book" pitchFamily="2" charset="0"/>
              <a:ea typeface="Mermaid" pitchFamily="2" charset="77"/>
              <a:cs typeface="AngsanaUPC" panose="02020603050405020304" pitchFamily="18" charset="-34"/>
            </a:endParaRPr>
          </a:p>
        </p:txBody>
      </p:sp>
    </p:spTree>
    <p:extLst>
      <p:ext uri="{BB962C8B-B14F-4D97-AF65-F5344CB8AC3E}">
        <p14:creationId xmlns:p14="http://schemas.microsoft.com/office/powerpoint/2010/main" val="2292196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49122"/>
            <a:ext cx="9095503"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Ejemplo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PARCIAL</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la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complejidad</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Análisis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Riesgo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prstClr val="white"/>
                </a:solidFill>
                <a:latin typeface="Arial" panose="020B0604020202020204" pitchFamily="34" charset="0"/>
                <a:ea typeface="Mermaid" pitchFamily="2" charset="77"/>
                <a:cs typeface="Arial" panose="020B0604020202020204" pitchFamily="34" charset="0"/>
              </a:rPr>
              <a:t>basado</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en</a:t>
            </a:r>
            <a:r>
              <a:rPr lang="en-US" sz="2800" dirty="0">
                <a:solidFill>
                  <a:prstClr val="white"/>
                </a:solidFill>
                <a:latin typeface="Arial" panose="020B0604020202020204" pitchFamily="34" charset="0"/>
                <a:ea typeface="Mermaid" pitchFamily="2" charset="77"/>
                <a:cs typeface="Arial" panose="020B0604020202020204" pitchFamily="34" charset="0"/>
              </a:rPr>
              <a:t> la </a:t>
            </a:r>
            <a:r>
              <a:rPr lang="en-US" sz="2800" dirty="0" err="1">
                <a:solidFill>
                  <a:prstClr val="white"/>
                </a:solidFill>
                <a:latin typeface="Arial" panose="020B0604020202020204" pitchFamily="34" charset="0"/>
                <a:ea typeface="Mermaid" pitchFamily="2" charset="77"/>
                <a:cs typeface="Arial" panose="020B0604020202020204" pitchFamily="34" charset="0"/>
              </a:rPr>
              <a:t>analogía</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6A072FA9-0E4B-8FBB-2BBC-3AAE551942F9}"/>
              </a:ext>
            </a:extLst>
          </p:cNvPr>
          <p:cNvPicPr>
            <a:picLocks noChangeAspect="1"/>
          </p:cNvPicPr>
          <p:nvPr/>
        </p:nvPicPr>
        <p:blipFill>
          <a:blip r:embed="rId3"/>
          <a:stretch>
            <a:fillRect/>
          </a:stretch>
        </p:blipFill>
        <p:spPr>
          <a:xfrm>
            <a:off x="2976262" y="1333692"/>
            <a:ext cx="6239476" cy="5013079"/>
          </a:xfrm>
          <a:prstGeom prst="rect">
            <a:avLst/>
          </a:prstGeom>
        </p:spPr>
      </p:pic>
    </p:spTree>
    <p:extLst>
      <p:ext uri="{BB962C8B-B14F-4D97-AF65-F5344CB8AC3E}">
        <p14:creationId xmlns:p14="http://schemas.microsoft.com/office/powerpoint/2010/main" val="1368018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011535"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Guía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sobre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Ciberataque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INCIBE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y la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OSI</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2" name="Imagen 6">
            <a:extLst>
              <a:ext uri="{FF2B5EF4-FFF2-40B4-BE49-F238E27FC236}">
                <a16:creationId xmlns:a16="http://schemas.microsoft.com/office/drawing/2014/main" id="{5A07A5AA-547F-64EA-2CCC-8EA0F57D08F6}"/>
              </a:ext>
            </a:extLst>
          </p:cNvPr>
          <p:cNvPicPr>
            <a:picLocks noChangeAspect="1"/>
          </p:cNvPicPr>
          <p:nvPr/>
        </p:nvPicPr>
        <p:blipFill>
          <a:blip r:embed="rId3"/>
          <a:stretch>
            <a:fillRect/>
          </a:stretch>
        </p:blipFill>
        <p:spPr>
          <a:xfrm>
            <a:off x="3216832" y="1358800"/>
            <a:ext cx="5171391" cy="5136915"/>
          </a:xfrm>
          <a:prstGeom prst="rect">
            <a:avLst/>
          </a:prstGeom>
        </p:spPr>
      </p:pic>
    </p:spTree>
    <p:extLst>
      <p:ext uri="{BB962C8B-B14F-4D97-AF65-F5344CB8AC3E}">
        <p14:creationId xmlns:p14="http://schemas.microsoft.com/office/powerpoint/2010/main" val="1944783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60139"/>
            <a:ext cx="9912970" cy="73866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Medidas</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seguridad</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protección</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datos</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obligación</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err="1">
                <a:solidFill>
                  <a:prstClr val="white"/>
                </a:solidFill>
                <a:latin typeface="Arial" panose="020B0604020202020204" pitchFamily="34" charset="0"/>
                <a:ea typeface="Mermaid" pitchFamily="2" charset="77"/>
                <a:cs typeface="Arial" panose="020B0604020202020204" pitchFamily="34" charset="0"/>
              </a:rPr>
              <a:t>medios</a:t>
            </a:r>
            <a:r>
              <a:rPr lang="en-US" sz="2400" dirty="0">
                <a:solidFill>
                  <a:prstClr val="white"/>
                </a:solidFill>
                <a:latin typeface="Arial" panose="020B0604020202020204" pitchFamily="34" charset="0"/>
                <a:ea typeface="Mermaid" pitchFamily="2" charset="77"/>
                <a:cs typeface="Arial" panose="020B0604020202020204" pitchFamily="34" charset="0"/>
              </a:rPr>
              <a:t> con </a:t>
            </a:r>
            <a:r>
              <a:rPr lang="en-US" sz="2400" dirty="0" err="1">
                <a:solidFill>
                  <a:prstClr val="white"/>
                </a:solidFill>
                <a:latin typeface="Arial" panose="020B0604020202020204" pitchFamily="34" charset="0"/>
                <a:ea typeface="Mermaid" pitchFamily="2" charset="77"/>
                <a:cs typeface="Arial" panose="020B0604020202020204" pitchFamily="34" charset="0"/>
              </a:rPr>
              <a:t>constante</a:t>
            </a:r>
            <a:r>
              <a:rPr lang="en-US" sz="2400" dirty="0">
                <a:solidFill>
                  <a:prstClr val="white"/>
                </a:solidFill>
                <a:latin typeface="Arial" panose="020B0604020202020204" pitchFamily="34" charset="0"/>
                <a:ea typeface="Mermaid" pitchFamily="2" charset="77"/>
                <a:cs typeface="Arial" panose="020B0604020202020204" pitchFamily="34" charset="0"/>
              </a:rPr>
              <a:t> </a:t>
            </a:r>
            <a:r>
              <a:rPr lang="en-US" sz="2400" dirty="0" err="1">
                <a:solidFill>
                  <a:prstClr val="white"/>
                </a:solidFill>
                <a:latin typeface="Arial" panose="020B0604020202020204" pitchFamily="34" charset="0"/>
                <a:ea typeface="Mermaid" pitchFamily="2" charset="77"/>
                <a:cs typeface="Arial" panose="020B0604020202020204" pitchFamily="34" charset="0"/>
              </a:rPr>
              <a:t>necesidad</a:t>
            </a:r>
            <a:r>
              <a:rPr lang="en-US" sz="2400" dirty="0">
                <a:solidFill>
                  <a:prstClr val="white"/>
                </a:solidFill>
                <a:latin typeface="Arial" panose="020B0604020202020204" pitchFamily="34" charset="0"/>
                <a:ea typeface="Mermaid" pitchFamily="2" charset="77"/>
                <a:cs typeface="Arial" panose="020B0604020202020204" pitchFamily="34" charset="0"/>
              </a:rPr>
              <a:t> de </a:t>
            </a:r>
            <a:r>
              <a:rPr lang="en-US" sz="2400" dirty="0" err="1">
                <a:solidFill>
                  <a:prstClr val="white"/>
                </a:solidFill>
                <a:latin typeface="Arial" panose="020B0604020202020204" pitchFamily="34" charset="0"/>
                <a:ea typeface="Mermaid" pitchFamily="2" charset="77"/>
                <a:cs typeface="Arial" panose="020B0604020202020204" pitchFamily="34" charset="0"/>
              </a:rPr>
              <a:t>actualización</a:t>
            </a:r>
            <a:r>
              <a:rPr lang="en-US" sz="2400" dirty="0">
                <a:solidFill>
                  <a:prstClr val="white"/>
                </a:solidFill>
                <a:latin typeface="Arial" panose="020B0604020202020204" pitchFamily="34" charset="0"/>
                <a:ea typeface="Mermaid" pitchFamily="2" charset="77"/>
                <a:cs typeface="Arial" panose="020B0604020202020204" pitchFamily="34" charset="0"/>
              </a:rPr>
              <a:t> (</a:t>
            </a:r>
            <a:r>
              <a:rPr lang="en-US" sz="2400" dirty="0" err="1">
                <a:solidFill>
                  <a:prstClr val="white"/>
                </a:solidFill>
                <a:latin typeface="Arial" panose="020B0604020202020204" pitchFamily="34" charset="0"/>
                <a:ea typeface="Mermaid" pitchFamily="2" charset="77"/>
                <a:cs typeface="Arial" panose="020B0604020202020204" pitchFamily="34" charset="0"/>
              </a:rPr>
              <a:t>justo</a:t>
            </a:r>
            <a:r>
              <a:rPr lang="en-US" sz="2400" dirty="0">
                <a:solidFill>
                  <a:prstClr val="white"/>
                </a:solidFill>
                <a:latin typeface="Arial" panose="020B0604020202020204" pitchFamily="34" charset="0"/>
                <a:ea typeface="Mermaid" pitchFamily="2" charset="77"/>
                <a:cs typeface="Arial" panose="020B0604020202020204" pitchFamily="34" charset="0"/>
              </a:rPr>
              <a:t> </a:t>
            </a:r>
            <a:r>
              <a:rPr lang="en-US" sz="2400" dirty="0" err="1">
                <a:solidFill>
                  <a:prstClr val="white"/>
                </a:solidFill>
                <a:latin typeface="Arial" panose="020B0604020202020204" pitchFamily="34" charset="0"/>
                <a:ea typeface="Mermaid" pitchFamily="2" charset="77"/>
                <a:cs typeface="Arial" panose="020B0604020202020204" pitchFamily="34" charset="0"/>
              </a:rPr>
              <a:t>el</a:t>
            </a:r>
            <a:r>
              <a:rPr lang="en-US" sz="2400" dirty="0">
                <a:solidFill>
                  <a:prstClr val="white"/>
                </a:solidFill>
                <a:latin typeface="Arial" panose="020B0604020202020204" pitchFamily="34" charset="0"/>
                <a:ea typeface="Mermaid" pitchFamily="2" charset="77"/>
                <a:cs typeface="Arial" panose="020B0604020202020204" pitchFamily="34" charset="0"/>
              </a:rPr>
              <a:t> </a:t>
            </a:r>
            <a:r>
              <a:rPr lang="en-US" sz="2400" dirty="0" err="1">
                <a:solidFill>
                  <a:prstClr val="white"/>
                </a:solidFill>
                <a:latin typeface="Arial" panose="020B0604020202020204" pitchFamily="34" charset="0"/>
                <a:ea typeface="Mermaid" pitchFamily="2" charset="77"/>
                <a:cs typeface="Arial" panose="020B0604020202020204" pitchFamily="34" charset="0"/>
              </a:rPr>
              <a:t>caso</a:t>
            </a:r>
            <a:r>
              <a:rPr lang="en-US" sz="2400" dirty="0">
                <a:solidFill>
                  <a:prstClr val="white"/>
                </a:solidFill>
                <a:latin typeface="Arial" panose="020B0604020202020204" pitchFamily="34" charset="0"/>
                <a:ea typeface="Mermaid" pitchFamily="2" charset="77"/>
                <a:cs typeface="Arial" panose="020B0604020202020204" pitchFamily="34" charset="0"/>
              </a:rPr>
              <a:t> de la IA)</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159D5D39-FC9E-8563-AB9B-746A2F0FB5F4}"/>
              </a:ext>
            </a:extLst>
          </p:cNvPr>
          <p:cNvPicPr>
            <a:picLocks noChangeAspect="1"/>
          </p:cNvPicPr>
          <p:nvPr/>
        </p:nvPicPr>
        <p:blipFill>
          <a:blip r:embed="rId3"/>
          <a:stretch>
            <a:fillRect/>
          </a:stretch>
        </p:blipFill>
        <p:spPr>
          <a:xfrm>
            <a:off x="3748111" y="2437457"/>
            <a:ext cx="2163779" cy="2802760"/>
          </a:xfrm>
          <a:prstGeom prst="rect">
            <a:avLst/>
          </a:prstGeom>
        </p:spPr>
      </p:pic>
      <p:pic>
        <p:nvPicPr>
          <p:cNvPr id="4" name="Picture 3">
            <a:extLst>
              <a:ext uri="{FF2B5EF4-FFF2-40B4-BE49-F238E27FC236}">
                <a16:creationId xmlns:a16="http://schemas.microsoft.com/office/drawing/2014/main" id="{339E97B2-A342-A1FD-676D-44EE33D244BF}"/>
              </a:ext>
            </a:extLst>
          </p:cNvPr>
          <p:cNvPicPr>
            <a:picLocks noChangeAspect="1"/>
          </p:cNvPicPr>
          <p:nvPr/>
        </p:nvPicPr>
        <p:blipFill>
          <a:blip r:embed="rId4"/>
          <a:stretch>
            <a:fillRect/>
          </a:stretch>
        </p:blipFill>
        <p:spPr>
          <a:xfrm>
            <a:off x="1541341" y="2675997"/>
            <a:ext cx="2055847" cy="2564220"/>
          </a:xfrm>
          <a:prstGeom prst="rect">
            <a:avLst/>
          </a:prstGeom>
        </p:spPr>
      </p:pic>
      <p:pic>
        <p:nvPicPr>
          <p:cNvPr id="5" name="Picture 4">
            <a:extLst>
              <a:ext uri="{FF2B5EF4-FFF2-40B4-BE49-F238E27FC236}">
                <a16:creationId xmlns:a16="http://schemas.microsoft.com/office/drawing/2014/main" id="{E26FB398-084A-C0C8-6F1A-35B0DA143AE1}"/>
              </a:ext>
            </a:extLst>
          </p:cNvPr>
          <p:cNvPicPr>
            <a:picLocks noChangeAspect="1"/>
          </p:cNvPicPr>
          <p:nvPr/>
        </p:nvPicPr>
        <p:blipFill>
          <a:blip r:embed="rId5"/>
          <a:stretch>
            <a:fillRect/>
          </a:stretch>
        </p:blipFill>
        <p:spPr>
          <a:xfrm>
            <a:off x="5989009" y="2487540"/>
            <a:ext cx="2312748" cy="2788023"/>
          </a:xfrm>
          <a:prstGeom prst="rect">
            <a:avLst/>
          </a:prstGeom>
        </p:spPr>
      </p:pic>
      <p:pic>
        <p:nvPicPr>
          <p:cNvPr id="6" name="Picture 5">
            <a:extLst>
              <a:ext uri="{FF2B5EF4-FFF2-40B4-BE49-F238E27FC236}">
                <a16:creationId xmlns:a16="http://schemas.microsoft.com/office/drawing/2014/main" id="{6C40632E-ADC4-61EF-7972-B0C085ACF935}"/>
              </a:ext>
            </a:extLst>
          </p:cNvPr>
          <p:cNvPicPr>
            <a:picLocks noChangeAspect="1"/>
          </p:cNvPicPr>
          <p:nvPr/>
        </p:nvPicPr>
        <p:blipFill>
          <a:blip r:embed="rId6"/>
          <a:stretch>
            <a:fillRect/>
          </a:stretch>
        </p:blipFill>
        <p:spPr>
          <a:xfrm>
            <a:off x="8409727" y="2402430"/>
            <a:ext cx="2266123" cy="2873134"/>
          </a:xfrm>
          <a:prstGeom prst="rect">
            <a:avLst/>
          </a:prstGeom>
        </p:spPr>
      </p:pic>
    </p:spTree>
    <p:extLst>
      <p:ext uri="{BB962C8B-B14F-4D97-AF65-F5344CB8AC3E}">
        <p14:creationId xmlns:p14="http://schemas.microsoft.com/office/powerpoint/2010/main" val="929212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5938549"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Mal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uso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la IA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como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Ciberincidente</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pSp>
        <p:nvGrpSpPr>
          <p:cNvPr id="2" name="Group 1">
            <a:extLst>
              <a:ext uri="{FF2B5EF4-FFF2-40B4-BE49-F238E27FC236}">
                <a16:creationId xmlns:a16="http://schemas.microsoft.com/office/drawing/2014/main" id="{EEDE94B9-C984-73B1-9E2E-436D81B39D41}"/>
              </a:ext>
            </a:extLst>
          </p:cNvPr>
          <p:cNvGrpSpPr/>
          <p:nvPr/>
        </p:nvGrpSpPr>
        <p:grpSpPr>
          <a:xfrm>
            <a:off x="2068031" y="1524513"/>
            <a:ext cx="7785095" cy="4412770"/>
            <a:chOff x="1059323" y="1319240"/>
            <a:chExt cx="7220732" cy="3806851"/>
          </a:xfrm>
        </p:grpSpPr>
        <p:sp>
          <p:nvSpPr>
            <p:cNvPr id="4" name="Rectangle 17">
              <a:extLst>
                <a:ext uri="{FF2B5EF4-FFF2-40B4-BE49-F238E27FC236}">
                  <a16:creationId xmlns:a16="http://schemas.microsoft.com/office/drawing/2014/main" id="{2842016B-430C-2D51-18C6-572C23869E61}"/>
                </a:ext>
              </a:extLst>
            </p:cNvPr>
            <p:cNvSpPr>
              <a:spLocks noChangeAspect="1" noChangeArrowheads="1"/>
            </p:cNvSpPr>
            <p:nvPr/>
          </p:nvSpPr>
          <p:spPr bwMode="auto">
            <a:xfrm>
              <a:off x="1197513" y="1319240"/>
              <a:ext cx="7082542" cy="3327898"/>
            </a:xfrm>
            <a:prstGeom prst="rect">
              <a:avLst/>
            </a:prstGeom>
            <a:solidFill>
              <a:srgbClr val="FFFFFF">
                <a:lumMod val="75000"/>
              </a:srgbClr>
            </a:solidFill>
            <a:ln w="28575" cap="rnd">
              <a:solidFill>
                <a:srgbClr val="FFFFFF"/>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a:ln>
                  <a:noFill/>
                </a:ln>
                <a:solidFill>
                  <a:srgbClr val="EE3135"/>
                </a:solidFill>
                <a:effectLst/>
                <a:uLnTx/>
                <a:uFillTx/>
                <a:latin typeface="Univers 45 Light" pitchFamily="2" charset="0"/>
                <a:cs typeface="Arial" charset="0"/>
              </a:endParaRPr>
            </a:p>
          </p:txBody>
        </p:sp>
        <p:sp>
          <p:nvSpPr>
            <p:cNvPr id="5" name="Rectangle 18">
              <a:extLst>
                <a:ext uri="{FF2B5EF4-FFF2-40B4-BE49-F238E27FC236}">
                  <a16:creationId xmlns:a16="http://schemas.microsoft.com/office/drawing/2014/main" id="{42EC2B89-878B-CD34-1259-97F5FF34E4FD}"/>
                </a:ext>
              </a:extLst>
            </p:cNvPr>
            <p:cNvSpPr>
              <a:spLocks noChangeAspect="1" noChangeArrowheads="1"/>
            </p:cNvSpPr>
            <p:nvPr/>
          </p:nvSpPr>
          <p:spPr bwMode="auto">
            <a:xfrm>
              <a:off x="1114599" y="1395069"/>
              <a:ext cx="7082542" cy="3327898"/>
            </a:xfrm>
            <a:prstGeom prst="rect">
              <a:avLst/>
            </a:prstGeom>
            <a:solidFill>
              <a:srgbClr val="FFFFFF">
                <a:lumMod val="75000"/>
              </a:srgbClr>
            </a:solidFill>
            <a:ln w="19050" cap="rnd">
              <a:solidFill>
                <a:srgbClr val="FFFFFF"/>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a:ln>
                  <a:noFill/>
                </a:ln>
                <a:solidFill>
                  <a:srgbClr val="EE3135"/>
                </a:solidFill>
                <a:effectLst/>
                <a:uLnTx/>
                <a:uFillTx/>
                <a:latin typeface="Univers 45 Light" pitchFamily="2" charset="0"/>
                <a:cs typeface="Arial" charset="0"/>
              </a:endParaRPr>
            </a:p>
          </p:txBody>
        </p:sp>
        <p:sp>
          <p:nvSpPr>
            <p:cNvPr id="6" name="Rectangle 19">
              <a:extLst>
                <a:ext uri="{FF2B5EF4-FFF2-40B4-BE49-F238E27FC236}">
                  <a16:creationId xmlns:a16="http://schemas.microsoft.com/office/drawing/2014/main" id="{6C86C5CD-D881-DC8D-C280-C0B42094A6E2}"/>
                </a:ext>
              </a:extLst>
            </p:cNvPr>
            <p:cNvSpPr>
              <a:spLocks noChangeAspect="1" noChangeArrowheads="1"/>
            </p:cNvSpPr>
            <p:nvPr/>
          </p:nvSpPr>
          <p:spPr bwMode="auto">
            <a:xfrm>
              <a:off x="1059323" y="1449467"/>
              <a:ext cx="7082542" cy="3676624"/>
            </a:xfrm>
            <a:prstGeom prst="rect">
              <a:avLst/>
            </a:prstGeom>
            <a:solidFill>
              <a:srgbClr val="FFFFFF"/>
            </a:solidFill>
            <a:ln w="19050" cap="rnd">
              <a:solidFill>
                <a:srgbClr val="FFFFFF">
                  <a:lumMod val="75000"/>
                </a:srgbClr>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dirty="0">
                <a:ln>
                  <a:noFill/>
                </a:ln>
                <a:solidFill>
                  <a:srgbClr val="EE3135"/>
                </a:solidFill>
                <a:effectLst/>
                <a:uLnTx/>
                <a:uFillTx/>
                <a:latin typeface="Univers 45 Light" pitchFamily="2" charset="0"/>
                <a:cs typeface="Arial" charset="0"/>
              </a:endParaRPr>
            </a:p>
          </p:txBody>
        </p:sp>
        <p:sp>
          <p:nvSpPr>
            <p:cNvPr id="9" name="Rectangle 20">
              <a:extLst>
                <a:ext uri="{FF2B5EF4-FFF2-40B4-BE49-F238E27FC236}">
                  <a16:creationId xmlns:a16="http://schemas.microsoft.com/office/drawing/2014/main" id="{2ED69A85-7CAA-3B7A-381C-290E3675429E}"/>
                </a:ext>
              </a:extLst>
            </p:cNvPr>
            <p:cNvSpPr>
              <a:spLocks noChangeAspect="1" noChangeArrowheads="1"/>
            </p:cNvSpPr>
            <p:nvPr/>
          </p:nvSpPr>
          <p:spPr bwMode="auto">
            <a:xfrm>
              <a:off x="1381967" y="1883009"/>
              <a:ext cx="6437254" cy="37914"/>
            </a:xfrm>
            <a:prstGeom prst="rect">
              <a:avLst/>
            </a:prstGeom>
            <a:solidFill>
              <a:srgbClr val="FFFFFF">
                <a:lumMod val="75000"/>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F5F5F"/>
                </a:solidFill>
                <a:effectLst/>
                <a:uLnTx/>
                <a:uFillTx/>
                <a:latin typeface="Arial"/>
              </a:endParaRPr>
            </a:p>
          </p:txBody>
        </p:sp>
        <p:sp>
          <p:nvSpPr>
            <p:cNvPr id="10" name="Text Box 22">
              <a:extLst>
                <a:ext uri="{FF2B5EF4-FFF2-40B4-BE49-F238E27FC236}">
                  <a16:creationId xmlns:a16="http://schemas.microsoft.com/office/drawing/2014/main" id="{54F6E614-8498-397D-2BDF-6D7E95405D66}"/>
                </a:ext>
              </a:extLst>
            </p:cNvPr>
            <p:cNvSpPr txBox="1">
              <a:spLocks noChangeAspect="1" noChangeArrowheads="1"/>
            </p:cNvSpPr>
            <p:nvPr/>
          </p:nvSpPr>
          <p:spPr bwMode="auto">
            <a:xfrm>
              <a:off x="2045880" y="1980905"/>
              <a:ext cx="5109428" cy="249069"/>
            </a:xfrm>
            <a:prstGeom prst="rect">
              <a:avLst/>
            </a:prstGeom>
            <a:noFill/>
            <a:ln w="12699">
              <a:noFill/>
              <a:miter lim="800000"/>
              <a:headEnd type="none" w="sm" len="sm"/>
              <a:tailEnd type="none" w="sm" len="sm"/>
            </a:ln>
          </p:spPr>
          <p:txBody>
            <a:bodyPr lIns="95784" tIns="47892" rIns="95784" bIns="47892">
              <a:spAutoFit/>
            </a:bodyPr>
            <a:lstStyle/>
            <a:p>
              <a:pPr marL="0" marR="0" lvl="0" indent="0" algn="ctr" defTabSz="798493" eaLnBrk="0" fontAlgn="auto" latinLnBrk="0" hangingPunct="0">
                <a:lnSpc>
                  <a:spcPct val="9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5F5F5F"/>
                  </a:solidFill>
                  <a:effectLst/>
                  <a:uLnTx/>
                  <a:uFillTx/>
                  <a:latin typeface="Arial"/>
                  <a:cs typeface="Arial" charset="0"/>
                </a:rPr>
                <a:t>April 2, 2023</a:t>
              </a:r>
            </a:p>
          </p:txBody>
        </p:sp>
        <p:sp>
          <p:nvSpPr>
            <p:cNvPr id="11" name="Text Box 24">
              <a:extLst>
                <a:ext uri="{FF2B5EF4-FFF2-40B4-BE49-F238E27FC236}">
                  <a16:creationId xmlns:a16="http://schemas.microsoft.com/office/drawing/2014/main" id="{199191A4-37C7-92F3-4BEA-0D23046CF35C}"/>
                </a:ext>
              </a:extLst>
            </p:cNvPr>
            <p:cNvSpPr txBox="1">
              <a:spLocks noChangeAspect="1" noChangeArrowheads="1"/>
            </p:cNvSpPr>
            <p:nvPr/>
          </p:nvSpPr>
          <p:spPr bwMode="auto">
            <a:xfrm>
              <a:off x="1404798" y="2244470"/>
              <a:ext cx="6391592" cy="266224"/>
            </a:xfrm>
            <a:prstGeom prst="rect">
              <a:avLst/>
            </a:prstGeom>
            <a:noFill/>
            <a:ln w="12699">
              <a:noFill/>
              <a:miter lim="800000"/>
              <a:headEnd type="none" w="sm" len="sm"/>
              <a:tailEnd type="none" w="sm" len="sm"/>
            </a:ln>
          </p:spPr>
          <p:txBody>
            <a:bodyPr lIns="0" tIns="0" rIns="0" bIns="0"/>
            <a:lstStyle/>
            <a:p>
              <a:pPr marL="0" marR="0" lvl="0" indent="0" defTabSz="798493" eaLnBrk="0" fontAlgn="auto" latinLnBrk="0" hangingPunct="0">
                <a:lnSpc>
                  <a:spcPct val="90000"/>
                </a:lnSpc>
                <a:spcBef>
                  <a:spcPts val="0"/>
                </a:spcBef>
                <a:spcAft>
                  <a:spcPts val="0"/>
                </a:spcAft>
                <a:buClrTx/>
                <a:buSzTx/>
                <a:buFontTx/>
                <a:buNone/>
                <a:tabLst/>
                <a:defRPr/>
              </a:pPr>
              <a:r>
                <a:rPr kumimoji="0" lang="es-AR" sz="1600" b="1" i="0" u="none" strike="noStrike" kern="0" cap="none" spc="0" normalizeH="0" baseline="0" noProof="0" dirty="0">
                  <a:ln>
                    <a:noFill/>
                  </a:ln>
                  <a:solidFill>
                    <a:srgbClr val="000000"/>
                  </a:solidFill>
                  <a:effectLst/>
                  <a:uLnTx/>
                  <a:uFillTx/>
                  <a:latin typeface="Arial"/>
                  <a:cs typeface="Arial" charset="0"/>
                </a:rPr>
                <a:t>Samsung prohíbe el uso de Inteligencia Artificial como </a:t>
              </a:r>
              <a:r>
                <a:rPr kumimoji="0" lang="es-AR" sz="1600" b="1" i="0" u="none" strike="noStrike" kern="0" cap="none" spc="0" normalizeH="0" baseline="0" noProof="0" dirty="0" err="1">
                  <a:ln>
                    <a:noFill/>
                  </a:ln>
                  <a:solidFill>
                    <a:srgbClr val="000000"/>
                  </a:solidFill>
                  <a:effectLst/>
                  <a:uLnTx/>
                  <a:uFillTx/>
                  <a:latin typeface="Arial"/>
                  <a:cs typeface="Arial" charset="0"/>
                </a:rPr>
                <a:t>ChatGPT</a:t>
              </a:r>
              <a:r>
                <a:rPr kumimoji="0" lang="es-AR" sz="1600" b="1" i="0" u="none" strike="noStrike" kern="0" cap="none" spc="0" normalizeH="0" baseline="0" noProof="0" dirty="0">
                  <a:ln>
                    <a:noFill/>
                  </a:ln>
                  <a:solidFill>
                    <a:srgbClr val="000000"/>
                  </a:solidFill>
                  <a:effectLst/>
                  <a:uLnTx/>
                  <a:uFillTx/>
                  <a:latin typeface="Arial"/>
                  <a:cs typeface="Arial" charset="0"/>
                </a:rPr>
                <a:t> a sus empleados tras el mal uso del </a:t>
              </a:r>
              <a:r>
                <a:rPr kumimoji="0" lang="es-AR" sz="1600" b="1" i="0" u="none" strike="noStrike" kern="0" cap="none" spc="0" normalizeH="0" baseline="0" noProof="0" dirty="0" err="1">
                  <a:ln>
                    <a:noFill/>
                  </a:ln>
                  <a:solidFill>
                    <a:srgbClr val="000000"/>
                  </a:solidFill>
                  <a:effectLst/>
                  <a:uLnTx/>
                  <a:uFillTx/>
                  <a:latin typeface="Arial"/>
                  <a:cs typeface="Arial" charset="0"/>
                </a:rPr>
                <a:t>chatbot</a:t>
              </a:r>
              <a:endParaRPr kumimoji="0" lang="es-AR" sz="1600" b="1" i="0" u="none" strike="noStrike" kern="0" cap="none" spc="0" normalizeH="0" baseline="0" noProof="0" dirty="0">
                <a:ln>
                  <a:noFill/>
                </a:ln>
                <a:solidFill>
                  <a:srgbClr val="000000"/>
                </a:solidFill>
                <a:effectLst/>
                <a:uLnTx/>
                <a:uFillTx/>
                <a:latin typeface="Arial"/>
                <a:cs typeface="Arial" charset="0"/>
              </a:endParaRPr>
            </a:p>
          </p:txBody>
        </p:sp>
        <p:sp>
          <p:nvSpPr>
            <p:cNvPr id="13" name="Line 28">
              <a:extLst>
                <a:ext uri="{FF2B5EF4-FFF2-40B4-BE49-F238E27FC236}">
                  <a16:creationId xmlns:a16="http://schemas.microsoft.com/office/drawing/2014/main" id="{457E129F-68EF-3657-3490-700DBF1A1EF0}"/>
                </a:ext>
              </a:extLst>
            </p:cNvPr>
            <p:cNvSpPr>
              <a:spLocks noChangeAspect="1" noChangeShapeType="1"/>
            </p:cNvSpPr>
            <p:nvPr/>
          </p:nvSpPr>
          <p:spPr bwMode="auto">
            <a:xfrm>
              <a:off x="2534352" y="2763279"/>
              <a:ext cx="4132484" cy="0"/>
            </a:xfrm>
            <a:prstGeom prst="line">
              <a:avLst/>
            </a:prstGeom>
            <a:noFill/>
            <a:ln w="28575">
              <a:solidFill>
                <a:srgbClr val="5F5F5F"/>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5F5F5F"/>
                </a:solidFill>
                <a:effectLst/>
                <a:uLnTx/>
                <a:uFillTx/>
                <a:latin typeface="Arial"/>
              </a:endParaRPr>
            </a:p>
          </p:txBody>
        </p:sp>
        <p:sp>
          <p:nvSpPr>
            <p:cNvPr id="14" name="Text Box 29">
              <a:extLst>
                <a:ext uri="{FF2B5EF4-FFF2-40B4-BE49-F238E27FC236}">
                  <a16:creationId xmlns:a16="http://schemas.microsoft.com/office/drawing/2014/main" id="{C10E66C5-7AC0-819B-89C0-713D1E8B63D5}"/>
                </a:ext>
              </a:extLst>
            </p:cNvPr>
            <p:cNvSpPr txBox="1">
              <a:spLocks noChangeAspect="1" noChangeArrowheads="1"/>
            </p:cNvSpPr>
            <p:nvPr/>
          </p:nvSpPr>
          <p:spPr bwMode="auto">
            <a:xfrm>
              <a:off x="1404198" y="2857241"/>
              <a:ext cx="6437254" cy="932197"/>
            </a:xfrm>
            <a:prstGeom prst="rect">
              <a:avLst/>
            </a:prstGeom>
            <a:noFill/>
            <a:ln w="12699">
              <a:noFill/>
              <a:miter lim="800000"/>
              <a:headEnd type="none" w="sm" len="sm"/>
              <a:tailEnd type="none" w="sm" len="sm"/>
            </a:ln>
          </p:spPr>
          <p:txBody>
            <a:bodyPr lIns="0" tIns="0" rIns="0" bIns="0"/>
            <a:lstStyle/>
            <a:p>
              <a:pPr marL="0" marR="0" lvl="0" indent="0" defTabSz="798493" eaLnBrk="0" fontAlgn="auto" latinLnBrk="0" hangingPunct="0">
                <a:lnSpc>
                  <a:spcPct val="105000"/>
                </a:lnSpc>
                <a:spcBef>
                  <a:spcPts val="0"/>
                </a:spcBef>
                <a:spcAft>
                  <a:spcPts val="0"/>
                </a:spcAft>
                <a:buClrTx/>
                <a:buSzTx/>
                <a:buFontTx/>
                <a:buNone/>
                <a:tabLst/>
                <a:defRPr/>
              </a:pPr>
              <a:r>
                <a:rPr kumimoji="0" lang="es-AR" sz="1400" b="1" i="0" u="none" strike="noStrike" kern="0" cap="none" spc="0" normalizeH="0" baseline="0" noProof="0" dirty="0">
                  <a:ln>
                    <a:noFill/>
                  </a:ln>
                  <a:solidFill>
                    <a:srgbClr val="0FA79F"/>
                  </a:solidFill>
                  <a:effectLst/>
                  <a:uLnTx/>
                  <a:uFillTx/>
                  <a:latin typeface="Arial"/>
                  <a:cs typeface="Arial" charset="0"/>
                </a:rPr>
                <a:t>Samsung no es la única </a:t>
              </a:r>
              <a:r>
                <a:rPr kumimoji="0" lang="es-AR" sz="1400" b="0" i="0" u="none" strike="noStrike" kern="0" cap="none" spc="0" normalizeH="0" baseline="0" noProof="0" dirty="0">
                  <a:ln>
                    <a:noFill/>
                  </a:ln>
                  <a:effectLst/>
                  <a:uLnTx/>
                  <a:uFillTx/>
                  <a:latin typeface="Arial"/>
                  <a:cs typeface="Arial" charset="0"/>
                </a:rPr>
                <a:t>empresa que restringe el uso de esta tecnología. El banco de inversión estadounidense </a:t>
              </a:r>
              <a:r>
                <a:rPr kumimoji="0" lang="es-AR" sz="1400" b="1" i="0" u="none" strike="noStrike" kern="0" cap="none" spc="0" normalizeH="0" baseline="0" noProof="0" dirty="0">
                  <a:ln>
                    <a:noFill/>
                  </a:ln>
                  <a:solidFill>
                    <a:srgbClr val="0FA79F"/>
                  </a:solidFill>
                  <a:effectLst/>
                  <a:uLnTx/>
                  <a:uFillTx/>
                  <a:latin typeface="Arial"/>
                  <a:cs typeface="Arial" charset="0"/>
                </a:rPr>
                <a:t>JPMorgan</a:t>
              </a:r>
              <a:r>
                <a:rPr kumimoji="0" lang="es-AR" sz="1400" b="0" i="0" u="none" strike="noStrike" kern="0" cap="none" spc="0" normalizeH="0" baseline="0" noProof="0" dirty="0">
                  <a:ln>
                    <a:noFill/>
                  </a:ln>
                  <a:solidFill>
                    <a:srgbClr val="5F5F5F"/>
                  </a:solidFill>
                  <a:effectLst/>
                  <a:uLnTx/>
                  <a:uFillTx/>
                  <a:latin typeface="Arial"/>
                  <a:cs typeface="Arial" charset="0"/>
                </a:rPr>
                <a:t> </a:t>
              </a:r>
              <a:r>
                <a:rPr kumimoji="0" lang="es-AR" sz="1400" b="0" i="0" u="none" strike="noStrike" kern="0" cap="none" spc="0" normalizeH="0" baseline="0" noProof="0" dirty="0">
                  <a:ln>
                    <a:noFill/>
                  </a:ln>
                  <a:effectLst/>
                  <a:uLnTx/>
                  <a:uFillTx/>
                  <a:latin typeface="Arial"/>
                  <a:cs typeface="Arial" charset="0"/>
                </a:rPr>
                <a:t>restringió el uso de </a:t>
              </a:r>
              <a:r>
                <a:rPr kumimoji="0" lang="es-AR" sz="1400" b="0" i="0" u="none" strike="noStrike" kern="0" cap="none" spc="0" normalizeH="0" baseline="0" noProof="0" dirty="0" err="1">
                  <a:ln>
                    <a:noFill/>
                  </a:ln>
                  <a:effectLst/>
                  <a:uLnTx/>
                  <a:uFillTx/>
                  <a:latin typeface="Arial"/>
                  <a:cs typeface="Arial" charset="0"/>
                </a:rPr>
                <a:t>ChatGPT</a:t>
              </a:r>
              <a:r>
                <a:rPr kumimoji="0" lang="es-AR" sz="1400" b="0" i="0" u="none" strike="noStrike" kern="0" cap="none" spc="0" normalizeH="0" baseline="0" noProof="0" dirty="0">
                  <a:ln>
                    <a:noFill/>
                  </a:ln>
                  <a:effectLst/>
                  <a:uLnTx/>
                  <a:uFillTx/>
                  <a:latin typeface="Arial"/>
                  <a:cs typeface="Arial" charset="0"/>
                </a:rPr>
                <a:t> entre sus empleados a principios de año. Y </a:t>
              </a:r>
              <a:r>
                <a:rPr kumimoji="0" lang="es-AR" sz="1400" b="1" i="0" u="none" strike="noStrike" kern="0" cap="none" spc="0" normalizeH="0" baseline="0" noProof="0" dirty="0">
                  <a:ln>
                    <a:noFill/>
                  </a:ln>
                  <a:solidFill>
                    <a:srgbClr val="0FA79F"/>
                  </a:solidFill>
                  <a:effectLst/>
                  <a:uLnTx/>
                  <a:uFillTx/>
                  <a:latin typeface="Arial"/>
                  <a:cs typeface="Arial" charset="0"/>
                </a:rPr>
                <a:t>Amazon</a:t>
              </a:r>
              <a:r>
                <a:rPr kumimoji="0" lang="es-AR" sz="1400" b="0" i="0" u="none" strike="noStrike" kern="0" cap="none" spc="0" normalizeH="0" baseline="0" noProof="0" dirty="0">
                  <a:ln>
                    <a:noFill/>
                  </a:ln>
                  <a:solidFill>
                    <a:srgbClr val="5F5F5F"/>
                  </a:solidFill>
                  <a:effectLst/>
                  <a:uLnTx/>
                  <a:uFillTx/>
                  <a:latin typeface="Arial"/>
                  <a:cs typeface="Arial" charset="0"/>
                </a:rPr>
                <a:t> </a:t>
              </a:r>
              <a:r>
                <a:rPr kumimoji="0" lang="es-AR" sz="1400" b="0" i="0" u="none" strike="noStrike" kern="0" cap="none" spc="0" normalizeH="0" baseline="0" noProof="0" dirty="0">
                  <a:ln>
                    <a:noFill/>
                  </a:ln>
                  <a:effectLst/>
                  <a:uLnTx/>
                  <a:uFillTx/>
                  <a:latin typeface="Arial"/>
                  <a:cs typeface="Arial" charset="0"/>
                </a:rPr>
                <a:t>advirtió este año a sus empleados de que no subieran información confidencial, incluido código, a </a:t>
              </a:r>
              <a:r>
                <a:rPr kumimoji="0" lang="es-AR" sz="1400" b="0" i="0" u="none" strike="noStrike" kern="0" cap="none" spc="0" normalizeH="0" baseline="0" noProof="0" dirty="0" err="1">
                  <a:ln>
                    <a:noFill/>
                  </a:ln>
                  <a:effectLst/>
                  <a:uLnTx/>
                  <a:uFillTx/>
                  <a:latin typeface="Arial"/>
                  <a:cs typeface="Arial" charset="0"/>
                </a:rPr>
                <a:t>ChatGPT</a:t>
              </a:r>
              <a:r>
                <a:rPr kumimoji="0" lang="es-AR" sz="1400" b="0" i="0" u="none" strike="noStrike" kern="0" cap="none" spc="0" normalizeH="0" baseline="0" noProof="0" dirty="0">
                  <a:ln>
                    <a:noFill/>
                  </a:ln>
                  <a:effectLst/>
                  <a:uLnTx/>
                  <a:uFillTx/>
                  <a:latin typeface="Arial"/>
                  <a:cs typeface="Arial" charset="0"/>
                </a:rPr>
                <a:t>.</a:t>
              </a:r>
            </a:p>
            <a:p>
              <a:pPr marL="0" marR="0" lvl="0" indent="0" defTabSz="798493" eaLnBrk="0" fontAlgn="auto" latinLnBrk="0" hangingPunct="0">
                <a:lnSpc>
                  <a:spcPct val="105000"/>
                </a:lnSpc>
                <a:spcBef>
                  <a:spcPts val="0"/>
                </a:spcBef>
                <a:spcAft>
                  <a:spcPts val="0"/>
                </a:spcAft>
                <a:buClrTx/>
                <a:buSzTx/>
                <a:buFontTx/>
                <a:buNone/>
                <a:tabLst/>
                <a:defRPr/>
              </a:pPr>
              <a:r>
                <a:rPr kumimoji="0" lang="es-AR" sz="1400" b="0" i="0" u="none" strike="noStrike" kern="0" cap="none" spc="0" normalizeH="0" baseline="0" noProof="0" dirty="0">
                  <a:ln>
                    <a:noFill/>
                  </a:ln>
                  <a:effectLst/>
                  <a:uLnTx/>
                  <a:uFillTx/>
                  <a:latin typeface="Arial"/>
                  <a:cs typeface="Arial" charset="0"/>
                </a:rPr>
                <a:t>Las empresas están estudiando cómo utilizar las capacidades de IA generativa en sus negocios. </a:t>
              </a:r>
              <a:r>
                <a:rPr kumimoji="0" lang="es-AR" sz="1400" b="0" i="0" u="none" strike="noStrike" kern="0" cap="none" spc="0" normalizeH="0" baseline="0" noProof="0" dirty="0" err="1">
                  <a:ln>
                    <a:noFill/>
                  </a:ln>
                  <a:effectLst/>
                  <a:uLnTx/>
                  <a:uFillTx/>
                  <a:latin typeface="Arial"/>
                  <a:cs typeface="Arial" charset="0"/>
                </a:rPr>
                <a:t>ChatGPT</a:t>
              </a:r>
              <a:r>
                <a:rPr kumimoji="0" lang="es-AR" sz="1400" b="0" i="0" u="none" strike="noStrike" kern="0" cap="none" spc="0" normalizeH="0" baseline="0" noProof="0" dirty="0">
                  <a:ln>
                    <a:noFill/>
                  </a:ln>
                  <a:effectLst/>
                  <a:uLnTx/>
                  <a:uFillTx/>
                  <a:latin typeface="Arial"/>
                  <a:cs typeface="Arial" charset="0"/>
                </a:rPr>
                <a:t> puede ayudar a los ingenieros a generar código informático, por ejemplo, para agilizar sus tareas. Los desarrolladores de software de Goldman Sachs han estado utilizando la IA generativa para ayudar a generar código.</a:t>
              </a:r>
            </a:p>
            <a:p>
              <a:pPr marL="0" marR="0" lvl="0" indent="0" defTabSz="798493" eaLnBrk="0" fontAlgn="auto" latinLnBrk="0" hangingPunct="0">
                <a:lnSpc>
                  <a:spcPct val="105000"/>
                </a:lnSpc>
                <a:spcBef>
                  <a:spcPts val="0"/>
                </a:spcBef>
                <a:spcAft>
                  <a:spcPts val="0"/>
                </a:spcAft>
                <a:buClrTx/>
                <a:buSzTx/>
                <a:buFontTx/>
                <a:buNone/>
                <a:tabLst/>
                <a:defRPr/>
              </a:pPr>
              <a:r>
                <a:rPr kumimoji="0" lang="es-AR" sz="1400" b="0" i="0" u="none" strike="noStrike" kern="0" cap="none" spc="0" normalizeH="0" baseline="0" noProof="0" dirty="0">
                  <a:ln>
                    <a:noFill/>
                  </a:ln>
                  <a:effectLst/>
                  <a:uLnTx/>
                  <a:uFillTx/>
                  <a:latin typeface="Arial"/>
                  <a:cs typeface="Arial" charset="0"/>
                </a:rPr>
                <a:t>A pesar de las últimas restricciones,</a:t>
              </a:r>
              <a:r>
                <a:rPr kumimoji="0" lang="es-AR" sz="1400" b="0" i="0" u="none" strike="noStrike" kern="0" cap="none" spc="0" normalizeH="0" baseline="0" noProof="0" dirty="0">
                  <a:ln>
                    <a:noFill/>
                  </a:ln>
                  <a:solidFill>
                    <a:srgbClr val="0FA79F"/>
                  </a:solidFill>
                  <a:effectLst/>
                  <a:uLnTx/>
                  <a:uFillTx/>
                  <a:latin typeface="Arial"/>
                  <a:cs typeface="Arial" charset="0"/>
                </a:rPr>
                <a:t> </a:t>
              </a:r>
              <a:r>
                <a:rPr kumimoji="0" lang="es-AR" sz="1400" b="1" i="0" u="none" strike="noStrike" kern="0" cap="none" spc="0" normalizeH="0" baseline="0" noProof="0" dirty="0">
                  <a:ln>
                    <a:noFill/>
                  </a:ln>
                  <a:solidFill>
                    <a:srgbClr val="0FA79F"/>
                  </a:solidFill>
                  <a:effectLst/>
                  <a:uLnTx/>
                  <a:uFillTx/>
                  <a:latin typeface="Arial"/>
                  <a:cs typeface="Arial" charset="0"/>
                </a:rPr>
                <a:t>Samsung está buscando formas de utilizar la IA generativa de forma segura para mejorar la productividad y la eficiencia de los empleados</a:t>
              </a:r>
              <a:r>
                <a:rPr kumimoji="0" lang="es-AR" sz="1400" b="0" i="0" u="none" strike="noStrike" kern="0" cap="none" spc="0" normalizeH="0" baseline="0" noProof="0" dirty="0">
                  <a:ln>
                    <a:noFill/>
                  </a:ln>
                  <a:solidFill>
                    <a:srgbClr val="5F5F5F"/>
                  </a:solidFill>
                  <a:effectLst/>
                  <a:uLnTx/>
                  <a:uFillTx/>
                  <a:latin typeface="Arial"/>
                  <a:cs typeface="Arial" charset="0"/>
                </a:rPr>
                <a:t>.</a:t>
              </a:r>
            </a:p>
          </p:txBody>
        </p:sp>
        <p:pic>
          <p:nvPicPr>
            <p:cNvPr id="15" name="Picture 14">
              <a:extLst>
                <a:ext uri="{FF2B5EF4-FFF2-40B4-BE49-F238E27FC236}">
                  <a16:creationId xmlns:a16="http://schemas.microsoft.com/office/drawing/2014/main" id="{92DBE69D-1A23-62DB-BD2C-EC7B8AFCFC3A}"/>
                </a:ext>
              </a:extLst>
            </p:cNvPr>
            <p:cNvPicPr>
              <a:picLocks noChangeAspect="1"/>
            </p:cNvPicPr>
            <p:nvPr/>
          </p:nvPicPr>
          <p:blipFill>
            <a:blip r:embed="rId3"/>
            <a:stretch>
              <a:fillRect/>
            </a:stretch>
          </p:blipFill>
          <p:spPr>
            <a:xfrm>
              <a:off x="3989120" y="1537305"/>
              <a:ext cx="1333500" cy="269875"/>
            </a:xfrm>
            <a:prstGeom prst="rect">
              <a:avLst/>
            </a:prstGeom>
          </p:spPr>
        </p:pic>
      </p:grpSp>
    </p:spTree>
    <p:extLst>
      <p:ext uri="{BB962C8B-B14F-4D97-AF65-F5344CB8AC3E}">
        <p14:creationId xmlns:p14="http://schemas.microsoft.com/office/powerpoint/2010/main" val="1095060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3258905"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Ciberataques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con IA</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944F27D8-0E6F-A666-5D50-BE15F7957D01}"/>
              </a:ext>
            </a:extLst>
          </p:cNvPr>
          <p:cNvPicPr>
            <a:picLocks noChangeAspect="1"/>
          </p:cNvPicPr>
          <p:nvPr/>
        </p:nvPicPr>
        <p:blipFill>
          <a:blip r:embed="rId3"/>
          <a:stretch>
            <a:fillRect/>
          </a:stretch>
        </p:blipFill>
        <p:spPr>
          <a:xfrm>
            <a:off x="1302365" y="1356845"/>
            <a:ext cx="9049649" cy="5143500"/>
          </a:xfrm>
          <a:prstGeom prst="rect">
            <a:avLst/>
          </a:prstGeom>
        </p:spPr>
      </p:pic>
    </p:spTree>
    <p:extLst>
      <p:ext uri="{BB962C8B-B14F-4D97-AF65-F5344CB8AC3E}">
        <p14:creationId xmlns:p14="http://schemas.microsoft.com/office/powerpoint/2010/main" val="2815085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5018425"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La IA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como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parte</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la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solución</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grpSp>
        <p:nvGrpSpPr>
          <p:cNvPr id="2" name="Group 1">
            <a:extLst>
              <a:ext uri="{FF2B5EF4-FFF2-40B4-BE49-F238E27FC236}">
                <a16:creationId xmlns:a16="http://schemas.microsoft.com/office/drawing/2014/main" id="{1E9C6534-9B9A-820E-BD4F-DDDEF5881EBE}"/>
              </a:ext>
            </a:extLst>
          </p:cNvPr>
          <p:cNvGrpSpPr/>
          <p:nvPr/>
        </p:nvGrpSpPr>
        <p:grpSpPr>
          <a:xfrm>
            <a:off x="2074426" y="1404894"/>
            <a:ext cx="7785095" cy="5028687"/>
            <a:chOff x="1059323" y="1319240"/>
            <a:chExt cx="7220732" cy="3806851"/>
          </a:xfrm>
        </p:grpSpPr>
        <p:sp>
          <p:nvSpPr>
            <p:cNvPr id="4" name="Rectangle 17">
              <a:extLst>
                <a:ext uri="{FF2B5EF4-FFF2-40B4-BE49-F238E27FC236}">
                  <a16:creationId xmlns:a16="http://schemas.microsoft.com/office/drawing/2014/main" id="{60BE5690-F681-6365-DDDE-649D875922FF}"/>
                </a:ext>
              </a:extLst>
            </p:cNvPr>
            <p:cNvSpPr>
              <a:spLocks noChangeAspect="1" noChangeArrowheads="1"/>
            </p:cNvSpPr>
            <p:nvPr/>
          </p:nvSpPr>
          <p:spPr bwMode="auto">
            <a:xfrm>
              <a:off x="1197513" y="1319240"/>
              <a:ext cx="7082542" cy="3327898"/>
            </a:xfrm>
            <a:prstGeom prst="rect">
              <a:avLst/>
            </a:prstGeom>
            <a:solidFill>
              <a:srgbClr val="FFFFFF">
                <a:lumMod val="75000"/>
              </a:srgbClr>
            </a:solidFill>
            <a:ln w="28575" cap="rnd">
              <a:solidFill>
                <a:srgbClr val="FFFFFF"/>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a:ln>
                  <a:noFill/>
                </a:ln>
                <a:solidFill>
                  <a:srgbClr val="EE3135"/>
                </a:solidFill>
                <a:effectLst/>
                <a:uLnTx/>
                <a:uFillTx/>
                <a:latin typeface="Univers 45 Light" pitchFamily="2" charset="0"/>
                <a:cs typeface="Arial" charset="0"/>
              </a:endParaRPr>
            </a:p>
          </p:txBody>
        </p:sp>
        <p:sp>
          <p:nvSpPr>
            <p:cNvPr id="5" name="Rectangle 18">
              <a:extLst>
                <a:ext uri="{FF2B5EF4-FFF2-40B4-BE49-F238E27FC236}">
                  <a16:creationId xmlns:a16="http://schemas.microsoft.com/office/drawing/2014/main" id="{9B725A16-59E9-3A63-8F09-3E47F94D7416}"/>
                </a:ext>
              </a:extLst>
            </p:cNvPr>
            <p:cNvSpPr>
              <a:spLocks noChangeAspect="1" noChangeArrowheads="1"/>
            </p:cNvSpPr>
            <p:nvPr/>
          </p:nvSpPr>
          <p:spPr bwMode="auto">
            <a:xfrm>
              <a:off x="1114599" y="1395069"/>
              <a:ext cx="7082542" cy="3327898"/>
            </a:xfrm>
            <a:prstGeom prst="rect">
              <a:avLst/>
            </a:prstGeom>
            <a:solidFill>
              <a:srgbClr val="FFFFFF">
                <a:lumMod val="75000"/>
              </a:srgbClr>
            </a:solidFill>
            <a:ln w="19050" cap="rnd">
              <a:solidFill>
                <a:srgbClr val="FFFFFF"/>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a:ln>
                  <a:noFill/>
                </a:ln>
                <a:solidFill>
                  <a:srgbClr val="EE3135"/>
                </a:solidFill>
                <a:effectLst/>
                <a:uLnTx/>
                <a:uFillTx/>
                <a:latin typeface="Univers 45 Light" pitchFamily="2" charset="0"/>
                <a:cs typeface="Arial" charset="0"/>
              </a:endParaRPr>
            </a:p>
          </p:txBody>
        </p:sp>
        <p:sp>
          <p:nvSpPr>
            <p:cNvPr id="6" name="Rectangle 19">
              <a:extLst>
                <a:ext uri="{FF2B5EF4-FFF2-40B4-BE49-F238E27FC236}">
                  <a16:creationId xmlns:a16="http://schemas.microsoft.com/office/drawing/2014/main" id="{60FBB616-531B-5800-A1C4-059D6A881E64}"/>
                </a:ext>
              </a:extLst>
            </p:cNvPr>
            <p:cNvSpPr>
              <a:spLocks noChangeAspect="1" noChangeArrowheads="1"/>
            </p:cNvSpPr>
            <p:nvPr/>
          </p:nvSpPr>
          <p:spPr bwMode="auto">
            <a:xfrm>
              <a:off x="1059323" y="1449467"/>
              <a:ext cx="7082542" cy="3676624"/>
            </a:xfrm>
            <a:prstGeom prst="rect">
              <a:avLst/>
            </a:prstGeom>
            <a:solidFill>
              <a:srgbClr val="FFFFFF"/>
            </a:solidFill>
            <a:ln w="19050" cap="rnd">
              <a:solidFill>
                <a:srgbClr val="FFFFFF">
                  <a:lumMod val="75000"/>
                </a:srgbClr>
              </a:solidFill>
              <a:miter lim="800000"/>
              <a:headEnd/>
              <a:tailEnd/>
            </a:ln>
          </p:spPr>
          <p:txBody>
            <a:bodyPr lIns="95784" tIns="47892" rIns="95784" bIns="47892"/>
            <a:lstStyle/>
            <a:p>
              <a:pPr marL="0" marR="0" lvl="0" indent="0" algn="ctr" defTabSz="798493" eaLnBrk="0" fontAlgn="auto" latinLnBrk="0" hangingPunct="0">
                <a:lnSpc>
                  <a:spcPct val="100000"/>
                </a:lnSpc>
                <a:spcBef>
                  <a:spcPct val="20000"/>
                </a:spcBef>
                <a:spcAft>
                  <a:spcPts val="0"/>
                </a:spcAft>
                <a:buClrTx/>
                <a:buSzTx/>
                <a:buFontTx/>
                <a:buNone/>
                <a:tabLst/>
                <a:defRPr/>
              </a:pPr>
              <a:endParaRPr kumimoji="0" lang="en-US" sz="700" b="1" i="0" u="none" strike="noStrike" kern="0" cap="none" spc="0" normalizeH="0" baseline="0" noProof="0" dirty="0">
                <a:ln>
                  <a:noFill/>
                </a:ln>
                <a:solidFill>
                  <a:srgbClr val="EE3135"/>
                </a:solidFill>
                <a:effectLst/>
                <a:uLnTx/>
                <a:uFillTx/>
                <a:latin typeface="Univers 45 Light" pitchFamily="2" charset="0"/>
                <a:cs typeface="Arial" charset="0"/>
              </a:endParaRPr>
            </a:p>
          </p:txBody>
        </p:sp>
        <p:sp>
          <p:nvSpPr>
            <p:cNvPr id="9" name="Rectangle 20">
              <a:extLst>
                <a:ext uri="{FF2B5EF4-FFF2-40B4-BE49-F238E27FC236}">
                  <a16:creationId xmlns:a16="http://schemas.microsoft.com/office/drawing/2014/main" id="{303EFC8A-4A49-07F7-09A1-61F78751CBB9}"/>
                </a:ext>
              </a:extLst>
            </p:cNvPr>
            <p:cNvSpPr>
              <a:spLocks noChangeAspect="1" noChangeArrowheads="1"/>
            </p:cNvSpPr>
            <p:nvPr/>
          </p:nvSpPr>
          <p:spPr bwMode="auto">
            <a:xfrm>
              <a:off x="1381967" y="1883009"/>
              <a:ext cx="6437254" cy="37914"/>
            </a:xfrm>
            <a:prstGeom prst="rect">
              <a:avLst/>
            </a:prstGeom>
            <a:solidFill>
              <a:srgbClr val="FFFFFF">
                <a:lumMod val="75000"/>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F5F5F"/>
                </a:solidFill>
                <a:effectLst/>
                <a:uLnTx/>
                <a:uFillTx/>
                <a:latin typeface="Arial"/>
              </a:endParaRPr>
            </a:p>
          </p:txBody>
        </p:sp>
        <p:sp>
          <p:nvSpPr>
            <p:cNvPr id="10" name="Text Box 22">
              <a:extLst>
                <a:ext uri="{FF2B5EF4-FFF2-40B4-BE49-F238E27FC236}">
                  <a16:creationId xmlns:a16="http://schemas.microsoft.com/office/drawing/2014/main" id="{A87C59A6-4C20-C156-F883-D6ACBFFF5785}"/>
                </a:ext>
              </a:extLst>
            </p:cNvPr>
            <p:cNvSpPr txBox="1">
              <a:spLocks noChangeAspect="1" noChangeArrowheads="1"/>
            </p:cNvSpPr>
            <p:nvPr/>
          </p:nvSpPr>
          <p:spPr bwMode="auto">
            <a:xfrm>
              <a:off x="2068711" y="1923802"/>
              <a:ext cx="5109428" cy="214869"/>
            </a:xfrm>
            <a:prstGeom prst="rect">
              <a:avLst/>
            </a:prstGeom>
            <a:noFill/>
            <a:ln w="12699">
              <a:noFill/>
              <a:miter lim="800000"/>
              <a:headEnd type="none" w="sm" len="sm"/>
              <a:tailEnd type="none" w="sm" len="sm"/>
            </a:ln>
          </p:spPr>
          <p:txBody>
            <a:bodyPr lIns="95784" tIns="47892" rIns="95784" bIns="47892">
              <a:spAutoFit/>
            </a:bodyPr>
            <a:lstStyle/>
            <a:p>
              <a:pPr marL="0" marR="0" lvl="0" indent="0" algn="ctr" defTabSz="798493" eaLnBrk="0" fontAlgn="auto" latinLnBrk="0" hangingPunct="0">
                <a:lnSpc>
                  <a:spcPct val="90000"/>
                </a:lnSpc>
                <a:spcBef>
                  <a:spcPts val="0"/>
                </a:spcBef>
                <a:spcAft>
                  <a:spcPts val="0"/>
                </a:spcAft>
                <a:buClrTx/>
                <a:buSzTx/>
                <a:buFontTx/>
                <a:buNone/>
                <a:tabLst/>
                <a:defRPr/>
              </a:pPr>
              <a:r>
                <a:rPr lang="en-GB" sz="1100" kern="0" dirty="0">
                  <a:solidFill>
                    <a:srgbClr val="5F5F5F"/>
                  </a:solidFill>
                  <a:latin typeface="Arial"/>
                  <a:cs typeface="Arial" charset="0"/>
                </a:rPr>
                <a:t>5 de </a:t>
              </a:r>
              <a:r>
                <a:rPr lang="en-GB" sz="1100" kern="0" dirty="0" err="1">
                  <a:solidFill>
                    <a:srgbClr val="5F5F5F"/>
                  </a:solidFill>
                  <a:latin typeface="Arial"/>
                  <a:cs typeface="Arial" charset="0"/>
                </a:rPr>
                <a:t>noviembre</a:t>
              </a:r>
              <a:r>
                <a:rPr lang="en-GB" sz="1100" kern="0" dirty="0">
                  <a:solidFill>
                    <a:srgbClr val="5F5F5F"/>
                  </a:solidFill>
                  <a:latin typeface="Arial"/>
                  <a:cs typeface="Arial" charset="0"/>
                </a:rPr>
                <a:t> de</a:t>
              </a:r>
              <a:r>
                <a:rPr kumimoji="0" lang="en-GB" sz="1100" b="0" i="0" u="none" strike="noStrike" kern="0" cap="none" spc="0" normalizeH="0" baseline="0" noProof="0" dirty="0">
                  <a:ln>
                    <a:noFill/>
                  </a:ln>
                  <a:solidFill>
                    <a:srgbClr val="5F5F5F"/>
                  </a:solidFill>
                  <a:effectLst/>
                  <a:uLnTx/>
                  <a:uFillTx/>
                  <a:latin typeface="Arial"/>
                  <a:cs typeface="Arial" charset="0"/>
                </a:rPr>
                <a:t> 2024</a:t>
              </a:r>
            </a:p>
          </p:txBody>
        </p:sp>
        <p:sp>
          <p:nvSpPr>
            <p:cNvPr id="11" name="Text Box 24">
              <a:extLst>
                <a:ext uri="{FF2B5EF4-FFF2-40B4-BE49-F238E27FC236}">
                  <a16:creationId xmlns:a16="http://schemas.microsoft.com/office/drawing/2014/main" id="{0BD64D7E-28BD-F392-284F-06753C3666F2}"/>
                </a:ext>
              </a:extLst>
            </p:cNvPr>
            <p:cNvSpPr txBox="1">
              <a:spLocks noChangeAspect="1" noChangeArrowheads="1"/>
            </p:cNvSpPr>
            <p:nvPr/>
          </p:nvSpPr>
          <p:spPr bwMode="auto">
            <a:xfrm>
              <a:off x="1427629" y="2187367"/>
              <a:ext cx="6391592" cy="266224"/>
            </a:xfrm>
            <a:prstGeom prst="rect">
              <a:avLst/>
            </a:prstGeom>
            <a:noFill/>
            <a:ln w="12699">
              <a:noFill/>
              <a:miter lim="800000"/>
              <a:headEnd type="none" w="sm" len="sm"/>
              <a:tailEnd type="none" w="sm" len="sm"/>
            </a:ln>
          </p:spPr>
          <p:txBody>
            <a:bodyPr lIns="0" tIns="0" rIns="0" bIns="0"/>
            <a:lstStyle/>
            <a:p>
              <a:pPr marL="0" marR="0" lvl="0" indent="0" defTabSz="798493" eaLnBrk="0" fontAlgn="auto" latinLnBrk="0" hangingPunct="0">
                <a:lnSpc>
                  <a:spcPct val="90000"/>
                </a:lnSpc>
                <a:spcBef>
                  <a:spcPts val="0"/>
                </a:spcBef>
                <a:spcAft>
                  <a:spcPts val="0"/>
                </a:spcAft>
                <a:buClrTx/>
                <a:buSzTx/>
                <a:buFontTx/>
                <a:buNone/>
                <a:tabLst/>
                <a:defRPr/>
              </a:pPr>
              <a:r>
                <a:rPr kumimoji="0" lang="es-ES" sz="1600" b="1" i="0" u="none" strike="noStrike" kern="0" cap="none" spc="0" normalizeH="0" baseline="0" noProof="0" dirty="0">
                  <a:ln>
                    <a:noFill/>
                  </a:ln>
                  <a:solidFill>
                    <a:srgbClr val="000000"/>
                  </a:solidFill>
                  <a:effectLst/>
                  <a:uLnTx/>
                  <a:uFillTx/>
                  <a:latin typeface="Arial"/>
                  <a:cs typeface="Arial" charset="0"/>
                </a:rPr>
                <a:t>Google revela el primer fallo de seguridad descubierto gracias a la inteligencia artificial</a:t>
              </a:r>
              <a:endParaRPr kumimoji="0" lang="es-AR" sz="1600" b="1" i="0" u="none" strike="noStrike" kern="0" cap="none" spc="0" normalizeH="0" baseline="0" noProof="0" dirty="0">
                <a:ln>
                  <a:noFill/>
                </a:ln>
                <a:solidFill>
                  <a:srgbClr val="000000"/>
                </a:solidFill>
                <a:effectLst/>
                <a:uLnTx/>
                <a:uFillTx/>
                <a:latin typeface="Arial"/>
                <a:cs typeface="Arial" charset="0"/>
              </a:endParaRPr>
            </a:p>
          </p:txBody>
        </p:sp>
        <p:sp>
          <p:nvSpPr>
            <p:cNvPr id="13" name="Line 28">
              <a:extLst>
                <a:ext uri="{FF2B5EF4-FFF2-40B4-BE49-F238E27FC236}">
                  <a16:creationId xmlns:a16="http://schemas.microsoft.com/office/drawing/2014/main" id="{D52D0014-9785-6C08-C84C-080D13EB3E3E}"/>
                </a:ext>
              </a:extLst>
            </p:cNvPr>
            <p:cNvSpPr>
              <a:spLocks noChangeAspect="1" noChangeShapeType="1"/>
            </p:cNvSpPr>
            <p:nvPr/>
          </p:nvSpPr>
          <p:spPr bwMode="auto">
            <a:xfrm>
              <a:off x="2540282" y="2545446"/>
              <a:ext cx="4132484" cy="0"/>
            </a:xfrm>
            <a:prstGeom prst="line">
              <a:avLst/>
            </a:prstGeom>
            <a:noFill/>
            <a:ln w="28575">
              <a:solidFill>
                <a:srgbClr val="5F5F5F"/>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5F5F5F"/>
                </a:solidFill>
                <a:effectLst/>
                <a:uLnTx/>
                <a:uFillTx/>
                <a:latin typeface="Arial"/>
              </a:endParaRPr>
            </a:p>
          </p:txBody>
        </p:sp>
        <p:sp>
          <p:nvSpPr>
            <p:cNvPr id="14" name="Text Box 29">
              <a:extLst>
                <a:ext uri="{FF2B5EF4-FFF2-40B4-BE49-F238E27FC236}">
                  <a16:creationId xmlns:a16="http://schemas.microsoft.com/office/drawing/2014/main" id="{8A47BD4E-6B26-9BCC-08C2-C646D663D747}"/>
                </a:ext>
              </a:extLst>
            </p:cNvPr>
            <p:cNvSpPr txBox="1">
              <a:spLocks noChangeAspect="1" noChangeArrowheads="1"/>
            </p:cNvSpPr>
            <p:nvPr/>
          </p:nvSpPr>
          <p:spPr bwMode="auto">
            <a:xfrm>
              <a:off x="1381967" y="2708415"/>
              <a:ext cx="6608082" cy="2201913"/>
            </a:xfrm>
            <a:prstGeom prst="rect">
              <a:avLst/>
            </a:prstGeom>
            <a:noFill/>
            <a:ln w="12699">
              <a:noFill/>
              <a:miter lim="800000"/>
              <a:headEnd type="none" w="sm" len="sm"/>
              <a:tailEnd type="none" w="sm" len="sm"/>
            </a:ln>
          </p:spPr>
          <p:txBody>
            <a:bodyPr lIns="0" tIns="0" rIns="0" bIns="0"/>
            <a:lstStyle/>
            <a:p>
              <a:pPr marL="0" marR="0" lvl="0" indent="0" defTabSz="798493" eaLnBrk="0" fontAlgn="auto" latinLnBrk="0" hangingPunct="0">
                <a:lnSpc>
                  <a:spcPct val="105000"/>
                </a:lnSpc>
                <a:spcBef>
                  <a:spcPts val="0"/>
                </a:spcBef>
                <a:spcAft>
                  <a:spcPts val="0"/>
                </a:spcAft>
                <a:buClrTx/>
                <a:buSzTx/>
                <a:buFontTx/>
                <a:buNone/>
                <a:tabLst/>
                <a:defRPr/>
              </a:pPr>
              <a:r>
                <a:rPr kumimoji="0" lang="es-ES" sz="1400" i="0" u="none" strike="noStrike" kern="0" cap="none" spc="0" normalizeH="0" baseline="0" noProof="0" dirty="0">
                  <a:ln>
                    <a:noFill/>
                  </a:ln>
                  <a:effectLst/>
                  <a:uLnTx/>
                  <a:uFillTx/>
                  <a:latin typeface="Arial"/>
                  <a:cs typeface="Arial" charset="0"/>
                </a:rPr>
                <a:t>“</a:t>
              </a:r>
              <a:r>
                <a:rPr kumimoji="0" lang="es-ES" sz="1200" i="0" u="none" strike="noStrike" kern="0" cap="none" spc="0" normalizeH="0" baseline="0" noProof="0" dirty="0">
                  <a:ln>
                    <a:noFill/>
                  </a:ln>
                  <a:effectLst/>
                  <a:uLnTx/>
                  <a:uFillTx/>
                  <a:latin typeface="Arial"/>
                  <a:cs typeface="Arial" charset="0"/>
                </a:rPr>
                <a:t>Google ha revelado el descubrimiento del primer </a:t>
              </a:r>
              <a:r>
                <a:rPr kumimoji="0" lang="es-ES" sz="1200" i="0" u="sng" strike="noStrike" kern="0" cap="none" spc="0" normalizeH="0" baseline="0" noProof="0" dirty="0">
                  <a:ln>
                    <a:noFill/>
                  </a:ln>
                  <a:effectLst/>
                  <a:uLnTx/>
                  <a:uFillTx/>
                  <a:latin typeface="Arial"/>
                  <a:cs typeface="Arial" charset="0"/>
                </a:rPr>
                <a:t>fallo de seguridad real encontrado por un agente de inteligencia artificial</a:t>
              </a:r>
              <a:r>
                <a:rPr kumimoji="0" lang="es-ES" sz="1200" i="0" u="none" strike="noStrike" kern="0" cap="none" spc="0" normalizeH="0" baseline="0" noProof="0" dirty="0">
                  <a:ln>
                    <a:noFill/>
                  </a:ln>
                  <a:effectLst/>
                  <a:uLnTx/>
                  <a:uFillTx/>
                  <a:latin typeface="Arial"/>
                  <a:cs typeface="Arial" charset="0"/>
                </a:rPr>
                <a:t>. El fallo, un desbordamiento de búfer de pila explotable en SQLite (una base de datos de código abierto ampliamente utilizada), fue </a:t>
              </a:r>
              <a:r>
                <a:rPr kumimoji="0" lang="es-ES" sz="1200" i="0" u="sng" strike="noStrike" kern="0" cap="none" spc="0" normalizeH="0" baseline="0" noProof="0" dirty="0">
                  <a:ln>
                    <a:noFill/>
                  </a:ln>
                  <a:effectLst/>
                  <a:uLnTx/>
                  <a:uFillTx/>
                  <a:latin typeface="Arial"/>
                  <a:cs typeface="Arial" charset="0"/>
                </a:rPr>
                <a:t>detectado por Big </a:t>
              </a:r>
              <a:r>
                <a:rPr kumimoji="0" lang="es-ES" sz="1200" i="0" u="sng" strike="noStrike" kern="0" cap="none" spc="0" normalizeH="0" baseline="0" noProof="0" dirty="0" err="1">
                  <a:ln>
                    <a:noFill/>
                  </a:ln>
                  <a:effectLst/>
                  <a:uLnTx/>
                  <a:uFillTx/>
                  <a:latin typeface="Arial"/>
                  <a:cs typeface="Arial" charset="0"/>
                </a:rPr>
                <a:t>Sleep</a:t>
              </a:r>
              <a:r>
                <a:rPr kumimoji="0" lang="es-ES" sz="1200" i="0" u="sng" strike="noStrike" kern="0" cap="none" spc="0" normalizeH="0" baseline="0" noProof="0" dirty="0">
                  <a:ln>
                    <a:noFill/>
                  </a:ln>
                  <a:effectLst/>
                  <a:uLnTx/>
                  <a:uFillTx/>
                  <a:latin typeface="Arial"/>
                  <a:cs typeface="Arial" charset="0"/>
                </a:rPr>
                <a:t>, una herramienta de investigación de vulnerabilidades asistida por IA</a:t>
              </a:r>
              <a:r>
                <a:rPr kumimoji="0" lang="es-ES" sz="1200" i="0" u="none" strike="noStrike" kern="0" cap="none" spc="0" normalizeH="0" baseline="0" noProof="0" dirty="0">
                  <a:ln>
                    <a:noFill/>
                  </a:ln>
                  <a:effectLst/>
                  <a:uLnTx/>
                  <a:uFillTx/>
                  <a:latin typeface="Arial"/>
                  <a:cs typeface="Arial" charset="0"/>
                </a:rPr>
                <a:t> desarrollada conjuntamente por Google Project Zero y Google </a:t>
              </a:r>
              <a:r>
                <a:rPr kumimoji="0" lang="es-ES" sz="1200" i="0" u="none" strike="noStrike" kern="0" cap="none" spc="0" normalizeH="0" baseline="0" noProof="0" dirty="0" err="1">
                  <a:ln>
                    <a:noFill/>
                  </a:ln>
                  <a:effectLst/>
                  <a:uLnTx/>
                  <a:uFillTx/>
                  <a:latin typeface="Arial"/>
                  <a:cs typeface="Arial" charset="0"/>
                </a:rPr>
                <a:t>DeepMind</a:t>
              </a:r>
              <a:r>
                <a:rPr kumimoji="0" lang="es-ES" sz="1200" b="1" i="0" u="none" strike="noStrike" kern="0" cap="none" spc="0" normalizeH="0" baseline="0" noProof="0" dirty="0">
                  <a:ln>
                    <a:noFill/>
                  </a:ln>
                  <a:solidFill>
                    <a:srgbClr val="AE132A"/>
                  </a:solidFill>
                  <a:effectLst/>
                  <a:uLnTx/>
                  <a:uFillTx/>
                  <a:latin typeface="Arial"/>
                  <a:cs typeface="Arial" charset="0"/>
                </a:rPr>
                <a:t>.</a:t>
              </a:r>
            </a:p>
            <a:p>
              <a:pPr marL="0" marR="0" lvl="0" indent="0" defTabSz="798493" eaLnBrk="0" fontAlgn="auto" latinLnBrk="0" hangingPunct="0">
                <a:lnSpc>
                  <a:spcPct val="105000"/>
                </a:lnSpc>
                <a:spcBef>
                  <a:spcPts val="0"/>
                </a:spcBef>
                <a:spcAft>
                  <a:spcPts val="0"/>
                </a:spcAft>
                <a:buClrTx/>
                <a:buSzTx/>
                <a:buFontTx/>
                <a:buNone/>
                <a:tabLst/>
                <a:defRPr/>
              </a:pPr>
              <a:endParaRPr lang="es-ES" sz="1200" b="1" kern="0" dirty="0">
                <a:solidFill>
                  <a:srgbClr val="AE132A"/>
                </a:solidFill>
                <a:latin typeface="Arial"/>
                <a:cs typeface="Arial" charset="0"/>
              </a:endParaRPr>
            </a:p>
            <a:p>
              <a:pPr marL="0" marR="0" lvl="0" indent="0" defTabSz="798493" eaLnBrk="0" fontAlgn="auto" latinLnBrk="0" hangingPunct="0">
                <a:lnSpc>
                  <a:spcPct val="105000"/>
                </a:lnSpc>
                <a:spcBef>
                  <a:spcPts val="0"/>
                </a:spcBef>
                <a:spcAft>
                  <a:spcPts val="0"/>
                </a:spcAft>
                <a:buClrTx/>
                <a:buSzTx/>
                <a:buFontTx/>
                <a:buNone/>
                <a:tabLst/>
                <a:defRPr/>
              </a:pPr>
              <a:r>
                <a:rPr lang="es-ES" sz="1200" kern="0" dirty="0">
                  <a:latin typeface="Arial"/>
                  <a:cs typeface="Arial" charset="0"/>
                </a:rPr>
                <a:t>Este avance marca un hito importante en el campo de la ciberseguridad, pues demuestra el </a:t>
              </a:r>
              <a:r>
                <a:rPr lang="es-ES" sz="1200" b="1" u="sng" kern="0" dirty="0">
                  <a:latin typeface="Arial"/>
                  <a:cs typeface="Arial" charset="0"/>
                </a:rPr>
                <a:t>potencial de la IA para identificar vulnerabilidades críticas antes de que puedan ser explotadas por actores maliciosos</a:t>
              </a:r>
              <a:r>
                <a:rPr lang="es-ES" sz="1200" kern="0" dirty="0">
                  <a:latin typeface="Arial"/>
                  <a:cs typeface="Arial" charset="0"/>
                </a:rPr>
                <a:t>. El fallo se descubrió a principios de octubre y se reportó a los desarrolladores de SQLite, quienes lo corrigieron el mismo día, evitando que los usuarios se vieran afectados.</a:t>
              </a:r>
            </a:p>
            <a:p>
              <a:pPr marL="0" marR="0" lvl="0" indent="0" defTabSz="798493" eaLnBrk="0" fontAlgn="auto" latinLnBrk="0" hangingPunct="0">
                <a:lnSpc>
                  <a:spcPct val="105000"/>
                </a:lnSpc>
                <a:spcBef>
                  <a:spcPts val="0"/>
                </a:spcBef>
                <a:spcAft>
                  <a:spcPts val="0"/>
                </a:spcAft>
                <a:buClrTx/>
                <a:buSzTx/>
                <a:buFontTx/>
                <a:buNone/>
                <a:tabLst/>
                <a:defRPr/>
              </a:pPr>
              <a:endParaRPr lang="es-ES" sz="1200" kern="0" dirty="0">
                <a:latin typeface="Arial"/>
                <a:cs typeface="Arial" charset="0"/>
              </a:endParaRPr>
            </a:p>
            <a:p>
              <a:pPr marL="0" marR="0" lvl="0" indent="0" defTabSz="798493" eaLnBrk="0" fontAlgn="auto" latinLnBrk="0" hangingPunct="0">
                <a:lnSpc>
                  <a:spcPct val="105000"/>
                </a:lnSpc>
                <a:spcBef>
                  <a:spcPts val="0"/>
                </a:spcBef>
                <a:spcAft>
                  <a:spcPts val="0"/>
                </a:spcAft>
                <a:buClrTx/>
                <a:buSzTx/>
                <a:buFontTx/>
                <a:buNone/>
                <a:tabLst/>
                <a:defRPr/>
              </a:pPr>
              <a:r>
                <a:rPr lang="es-ES" sz="1200" kern="0" dirty="0">
                  <a:latin typeface="Arial"/>
                  <a:cs typeface="Arial" charset="0"/>
                </a:rPr>
                <a:t>[…] Para encontrar el fallo, los investigadores </a:t>
              </a:r>
              <a:r>
                <a:rPr lang="es-ES" sz="1200" u="sng" kern="0" dirty="0">
                  <a:latin typeface="Arial"/>
                  <a:cs typeface="Arial" charset="0"/>
                </a:rPr>
                <a:t>proporcionaron a Big </a:t>
              </a:r>
              <a:r>
                <a:rPr lang="es-ES" sz="1200" u="sng" kern="0" dirty="0" err="1">
                  <a:latin typeface="Arial"/>
                  <a:cs typeface="Arial" charset="0"/>
                </a:rPr>
                <a:t>Sleep</a:t>
              </a:r>
              <a:r>
                <a:rPr lang="es-ES" sz="1200" u="sng" kern="0" dirty="0">
                  <a:latin typeface="Arial"/>
                  <a:cs typeface="Arial" charset="0"/>
                </a:rPr>
                <a:t> un punto de partida, como los detalles de una vulnerabilidad corregida anteriormente, y le pidieron que revisara el repositorio actual de SQLite en busca de problemas relacionados</a:t>
              </a:r>
              <a:r>
                <a:rPr lang="es-ES" sz="1200" kern="0" dirty="0">
                  <a:latin typeface="Arial"/>
                  <a:cs typeface="Arial" charset="0"/>
                </a:rPr>
                <a:t>. En este caso, el agente recibió un </a:t>
              </a:r>
              <a:r>
                <a:rPr lang="es-ES" sz="1200" kern="0" dirty="0" err="1">
                  <a:latin typeface="Arial"/>
                  <a:cs typeface="Arial" charset="0"/>
                </a:rPr>
                <a:t>commit</a:t>
              </a:r>
              <a:r>
                <a:rPr lang="es-ES" sz="1200" kern="0" dirty="0">
                  <a:latin typeface="Arial"/>
                  <a:cs typeface="Arial" charset="0"/>
                </a:rPr>
                <a:t> que introdujo una mejora significativa en el manejo de las cláusulas </a:t>
              </a:r>
              <a:r>
                <a:rPr lang="es-ES" sz="1200" kern="0" dirty="0" err="1">
                  <a:latin typeface="Arial"/>
                  <a:cs typeface="Arial" charset="0"/>
                </a:rPr>
                <a:t>WHERE</a:t>
              </a:r>
              <a:r>
                <a:rPr lang="es-ES" sz="1200" kern="0" dirty="0">
                  <a:latin typeface="Arial"/>
                  <a:cs typeface="Arial" charset="0"/>
                </a:rPr>
                <a:t> en las consultas de tablas virtuales.”</a:t>
              </a:r>
              <a:endParaRPr lang="es-AR" sz="1200" kern="0" dirty="0">
                <a:latin typeface="Arial"/>
                <a:cs typeface="Arial" charset="0"/>
              </a:endParaRPr>
            </a:p>
          </p:txBody>
        </p:sp>
      </p:grpSp>
      <p:pic>
        <p:nvPicPr>
          <p:cNvPr id="16" name="Picture 15">
            <a:extLst>
              <a:ext uri="{FF2B5EF4-FFF2-40B4-BE49-F238E27FC236}">
                <a16:creationId xmlns:a16="http://schemas.microsoft.com/office/drawing/2014/main" id="{23031156-E04A-93EA-5EB7-8106C6561F7C}"/>
              </a:ext>
            </a:extLst>
          </p:cNvPr>
          <p:cNvPicPr>
            <a:picLocks noChangeAspect="1"/>
          </p:cNvPicPr>
          <p:nvPr/>
        </p:nvPicPr>
        <p:blipFill>
          <a:blip r:embed="rId3"/>
          <a:stretch>
            <a:fillRect/>
          </a:stretch>
        </p:blipFill>
        <p:spPr>
          <a:xfrm>
            <a:off x="4701917" y="1699706"/>
            <a:ext cx="2500313" cy="366713"/>
          </a:xfrm>
          <a:prstGeom prst="rect">
            <a:avLst/>
          </a:prstGeom>
        </p:spPr>
      </p:pic>
    </p:spTree>
    <p:extLst>
      <p:ext uri="{BB962C8B-B14F-4D97-AF65-F5344CB8AC3E}">
        <p14:creationId xmlns:p14="http://schemas.microsoft.com/office/powerpoint/2010/main" val="4230865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0" y="-1"/>
            <a:ext cx="12192000" cy="898955"/>
          </a:xfrm>
          <a:prstGeom prst="rect">
            <a:avLst/>
          </a:prstGeom>
          <a:solidFill>
            <a:srgbClr val="141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2" name="Title 1">
            <a:extLst>
              <a:ext uri="{FF2B5EF4-FFF2-40B4-BE49-F238E27FC236}">
                <a16:creationId xmlns:a16="http://schemas.microsoft.com/office/drawing/2014/main" id="{982BCA60-B473-D157-F32C-4065B99BC412}"/>
              </a:ext>
            </a:extLst>
          </p:cNvPr>
          <p:cNvSpPr>
            <a:spLocks noGrp="1"/>
          </p:cNvSpPr>
          <p:nvPr>
            <p:ph type="title"/>
          </p:nvPr>
        </p:nvSpPr>
        <p:spPr>
          <a:xfrm>
            <a:off x="737658" y="3022291"/>
            <a:ext cx="10716683" cy="548640"/>
          </a:xfrm>
        </p:spPr>
        <p:txBody>
          <a:bodyPr>
            <a:noAutofit/>
          </a:bodyPr>
          <a:lstStyle/>
          <a:p>
            <a:pPr algn="ctr"/>
            <a:r>
              <a:rPr lang="en-US" sz="3200" dirty="0" err="1">
                <a:latin typeface="Arial" panose="020B0604020202020204" pitchFamily="34" charset="0"/>
                <a:cs typeface="Arial" panose="020B0604020202020204" pitchFamily="34" charset="0"/>
              </a:rPr>
              <a:t>Delegación</a:t>
            </a:r>
            <a:r>
              <a:rPr lang="en-US" sz="3200" dirty="0">
                <a:latin typeface="Arial" panose="020B0604020202020204" pitchFamily="34" charset="0"/>
                <a:cs typeface="Arial" panose="020B0604020202020204" pitchFamily="34" charset="0"/>
              </a:rPr>
              <a:t> de </a:t>
            </a:r>
            <a:r>
              <a:rPr lang="en-US" sz="3200" dirty="0" err="1">
                <a:latin typeface="Arial" panose="020B0604020202020204" pitchFamily="34" charset="0"/>
                <a:cs typeface="Arial" panose="020B0604020202020204" pitchFamily="34" charset="0"/>
              </a:rPr>
              <a:t>trabajo</a:t>
            </a:r>
            <a:r>
              <a:rPr lang="en-US" sz="3200" dirty="0">
                <a:latin typeface="Arial" panose="020B0604020202020204" pitchFamily="34" charset="0"/>
                <a:cs typeface="Arial" panose="020B0604020202020204" pitchFamily="34" charset="0"/>
              </a:rPr>
              <a:t> de </a:t>
            </a:r>
            <a:r>
              <a:rPr lang="en-US" sz="3200" dirty="0" err="1">
                <a:latin typeface="Arial" panose="020B0604020202020204" pitchFamily="34" charset="0"/>
                <a:cs typeface="Arial" panose="020B0604020202020204" pitchFamily="34" charset="0"/>
              </a:rPr>
              <a:t>Supervión</a:t>
            </a:r>
            <a:r>
              <a:rPr lang="en-US" sz="3200" dirty="0">
                <a:latin typeface="Arial" panose="020B0604020202020204" pitchFamily="34" charset="0"/>
                <a:cs typeface="Arial" panose="020B0604020202020204" pitchFamily="34" charset="0"/>
              </a:rPr>
              <a:t> (no de </a:t>
            </a:r>
            <a:r>
              <a:rPr lang="en-US" sz="3200" dirty="0" err="1">
                <a:latin typeface="Arial" panose="020B0604020202020204" pitchFamily="34" charset="0"/>
                <a:cs typeface="Arial" panose="020B0604020202020204" pitchFamily="34" charset="0"/>
              </a:rPr>
              <a:t>responsabilidades</a:t>
            </a:r>
            <a:r>
              <a:rPr lang="en-US" sz="3200" dirty="0">
                <a:latin typeface="Arial" panose="020B0604020202020204" pitchFamily="34" charset="0"/>
                <a:cs typeface="Arial" panose="020B0604020202020204" pitchFamily="34" charset="0"/>
              </a:rPr>
              <a:t>) del </a:t>
            </a:r>
            <a:r>
              <a:rPr lang="en-US" sz="3200" dirty="0" err="1">
                <a:latin typeface="Arial" panose="020B0604020202020204" pitchFamily="34" charset="0"/>
                <a:cs typeface="Arial" panose="020B0604020202020204" pitchFamily="34" charset="0"/>
              </a:rPr>
              <a:t>Órgano</a:t>
            </a:r>
            <a:r>
              <a:rPr lang="en-US" sz="3200" dirty="0">
                <a:latin typeface="Arial" panose="020B0604020202020204" pitchFamily="34" charset="0"/>
                <a:cs typeface="Arial" panose="020B0604020202020204" pitchFamily="34" charset="0"/>
              </a:rPr>
              <a:t> de </a:t>
            </a:r>
            <a:r>
              <a:rPr lang="en-US" sz="3200" dirty="0" err="1">
                <a:latin typeface="Arial" panose="020B0604020202020204" pitchFamily="34" charset="0"/>
                <a:cs typeface="Arial" panose="020B0604020202020204" pitchFamily="34" charset="0"/>
              </a:rPr>
              <a:t>Gobierno</a:t>
            </a:r>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s-ES" sz="3200" b="0" i="0" dirty="0">
                <a:solidFill>
                  <a:srgbClr val="1F1F1F"/>
                </a:solidFill>
                <a:effectLst/>
                <a:latin typeface="Arial" panose="020B0604020202020204" pitchFamily="34" charset="0"/>
                <a:cs typeface="Arial" panose="020B0604020202020204" pitchFamily="34" charset="0"/>
              </a:rPr>
              <a:t>«</a:t>
            </a:r>
            <a:r>
              <a:rPr lang="es-ES" sz="3200" b="0" i="0" dirty="0">
                <a:solidFill>
                  <a:srgbClr val="040C28"/>
                </a:solidFill>
                <a:effectLst/>
                <a:latin typeface="Arial" panose="020B0604020202020204" pitchFamily="34" charset="0"/>
                <a:cs typeface="Arial" panose="020B0604020202020204" pitchFamily="34" charset="0"/>
              </a:rPr>
              <a:t>Quis </a:t>
            </a:r>
            <a:r>
              <a:rPr lang="es-ES" sz="3200" b="0" i="0" dirty="0" err="1">
                <a:solidFill>
                  <a:srgbClr val="040C28"/>
                </a:solidFill>
                <a:effectLst/>
                <a:latin typeface="Arial" panose="020B0604020202020204" pitchFamily="34" charset="0"/>
                <a:cs typeface="Arial" panose="020B0604020202020204" pitchFamily="34" charset="0"/>
              </a:rPr>
              <a:t>custodiet</a:t>
            </a:r>
            <a:r>
              <a:rPr lang="es-ES" sz="3200" b="0" i="0" dirty="0">
                <a:solidFill>
                  <a:srgbClr val="040C28"/>
                </a:solidFill>
                <a:effectLst/>
                <a:latin typeface="Arial" panose="020B0604020202020204" pitchFamily="34" charset="0"/>
                <a:cs typeface="Arial" panose="020B0604020202020204" pitchFamily="34" charset="0"/>
              </a:rPr>
              <a:t> </a:t>
            </a:r>
            <a:r>
              <a:rPr lang="es-ES" sz="3200" b="0" i="0" dirty="0" err="1">
                <a:solidFill>
                  <a:srgbClr val="040C28"/>
                </a:solidFill>
                <a:effectLst/>
                <a:latin typeface="Arial" panose="020B0604020202020204" pitchFamily="34" charset="0"/>
                <a:cs typeface="Arial" panose="020B0604020202020204" pitchFamily="34" charset="0"/>
              </a:rPr>
              <a:t>ipsos</a:t>
            </a:r>
            <a:r>
              <a:rPr lang="es-ES" sz="3200" b="0" i="0" dirty="0">
                <a:solidFill>
                  <a:srgbClr val="040C28"/>
                </a:solidFill>
                <a:effectLst/>
                <a:latin typeface="Arial" panose="020B0604020202020204" pitchFamily="34" charset="0"/>
                <a:cs typeface="Arial" panose="020B0604020202020204" pitchFamily="34" charset="0"/>
              </a:rPr>
              <a:t> </a:t>
            </a:r>
            <a:r>
              <a:rPr lang="es-ES" sz="3200" b="0" i="0" dirty="0" err="1">
                <a:solidFill>
                  <a:srgbClr val="040C28"/>
                </a:solidFill>
                <a:effectLst/>
                <a:latin typeface="Arial" panose="020B0604020202020204" pitchFamily="34" charset="0"/>
                <a:cs typeface="Arial" panose="020B0604020202020204" pitchFamily="34" charset="0"/>
              </a:rPr>
              <a:t>custodes</a:t>
            </a:r>
            <a:r>
              <a:rPr lang="es-ES" sz="3200" b="0" i="0" dirty="0">
                <a:solidFill>
                  <a:srgbClr val="040C28"/>
                </a:solidFill>
                <a:effectLst/>
                <a:latin typeface="Arial" panose="020B0604020202020204" pitchFamily="34" charset="0"/>
                <a:cs typeface="Arial" panose="020B0604020202020204" pitchFamily="34" charset="0"/>
              </a:rPr>
              <a:t>?»</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8620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4029"/>
            <a:ext cx="10276916" cy="861774"/>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a:t>
            </a:r>
            <a:r>
              <a:rPr lang="en-US" sz="2800" dirty="0" err="1">
                <a:solidFill>
                  <a:prstClr val="white"/>
                </a:solidFill>
                <a:latin typeface="Arial" panose="020B0604020202020204" pitchFamily="34" charset="0"/>
                <a:ea typeface="Mermaid" pitchFamily="2" charset="77"/>
                <a:cs typeface="Arial" panose="020B0604020202020204" pitchFamily="34" charset="0"/>
              </a:rPr>
              <a:t>emplo</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PARCIAL</a:t>
            </a:r>
            <a:r>
              <a:rPr lang="en-US" sz="2800" dirty="0">
                <a:solidFill>
                  <a:prstClr val="white"/>
                </a:solidFill>
                <a:latin typeface="Arial" panose="020B0604020202020204" pitchFamily="34" charset="0"/>
                <a:ea typeface="Mermaid" pitchFamily="2" charset="77"/>
                <a:cs typeface="Arial" panose="020B0604020202020204" pitchFamily="34" charset="0"/>
              </a:rPr>
              <a:t> de la </a:t>
            </a:r>
            <a:r>
              <a:rPr lang="en-US" sz="2800" dirty="0" err="1">
                <a:solidFill>
                  <a:prstClr val="white"/>
                </a:solidFill>
                <a:latin typeface="Arial" panose="020B0604020202020204" pitchFamily="34" charset="0"/>
                <a:ea typeface="Mermaid" pitchFamily="2" charset="77"/>
                <a:cs typeface="Arial" panose="020B0604020202020204" pitchFamily="34" charset="0"/>
              </a:rPr>
              <a:t>complejidad</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Supervisión</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basado</a:t>
            </a:r>
            <a:r>
              <a:rPr lang="en-US" sz="2800" dirty="0">
                <a:solidFill>
                  <a:prstClr val="white"/>
                </a:solidFill>
                <a:latin typeface="Arial" panose="020B0604020202020204" pitchFamily="34" charset="0"/>
                <a:ea typeface="Mermaid" pitchFamily="2" charset="77"/>
                <a:cs typeface="Arial" panose="020B0604020202020204" pitchFamily="34" charset="0"/>
              </a:rPr>
              <a:t> </a:t>
            </a:r>
            <a:r>
              <a:rPr lang="en-US" sz="2800" dirty="0" err="1">
                <a:solidFill>
                  <a:prstClr val="white"/>
                </a:solidFill>
                <a:latin typeface="Arial" panose="020B0604020202020204" pitchFamily="34" charset="0"/>
                <a:ea typeface="Mermaid" pitchFamily="2" charset="77"/>
                <a:cs typeface="Arial" panose="020B0604020202020204" pitchFamily="34" charset="0"/>
              </a:rPr>
              <a:t>en</a:t>
            </a:r>
            <a:r>
              <a:rPr lang="en-US" sz="2800" dirty="0">
                <a:solidFill>
                  <a:prstClr val="white"/>
                </a:solidFill>
                <a:latin typeface="Arial" panose="020B0604020202020204" pitchFamily="34" charset="0"/>
                <a:ea typeface="Mermaid" pitchFamily="2" charset="77"/>
                <a:cs typeface="Arial" panose="020B0604020202020204" pitchFamily="34" charset="0"/>
              </a:rPr>
              <a:t> la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prstClr val="white"/>
                </a:solidFill>
                <a:latin typeface="Arial" panose="020B0604020202020204" pitchFamily="34" charset="0"/>
                <a:ea typeface="Mermaid" pitchFamily="2" charset="77"/>
                <a:cs typeface="Arial" panose="020B0604020202020204" pitchFamily="34" charset="0"/>
              </a:rPr>
              <a:t>analogía</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79F79C1B-1E9E-59F4-CB1F-5536952385C7}"/>
              </a:ext>
            </a:extLst>
          </p:cNvPr>
          <p:cNvPicPr>
            <a:picLocks noChangeAspect="1"/>
          </p:cNvPicPr>
          <p:nvPr/>
        </p:nvPicPr>
        <p:blipFill>
          <a:blip r:embed="rId3"/>
          <a:stretch>
            <a:fillRect/>
          </a:stretch>
        </p:blipFill>
        <p:spPr>
          <a:xfrm>
            <a:off x="1622126" y="1707614"/>
            <a:ext cx="9165500" cy="4293161"/>
          </a:xfrm>
          <a:prstGeom prst="rect">
            <a:avLst/>
          </a:prstGeom>
        </p:spPr>
      </p:pic>
    </p:spTree>
    <p:extLst>
      <p:ext uri="{BB962C8B-B14F-4D97-AF65-F5344CB8AC3E}">
        <p14:creationId xmlns:p14="http://schemas.microsoft.com/office/powerpoint/2010/main" val="2643686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128175"/>
            <a:ext cx="10343920" cy="67710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Generación</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(y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requerimiento</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evidencias</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análisis</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riesgo</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y de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asignación</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responsabilidades</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ejemplo</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que se debate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un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ámbito</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2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especializado</a:t>
            </a: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2" name="Picture 1">
            <a:extLst>
              <a:ext uri="{FF2B5EF4-FFF2-40B4-BE49-F238E27FC236}">
                <a16:creationId xmlns:a16="http://schemas.microsoft.com/office/drawing/2014/main" id="{08A1CFA0-644A-F0B9-9D9C-DFC5FD1CEE32}"/>
              </a:ext>
            </a:extLst>
          </p:cNvPr>
          <p:cNvPicPr>
            <a:picLocks noChangeAspect="1"/>
          </p:cNvPicPr>
          <p:nvPr/>
        </p:nvPicPr>
        <p:blipFill>
          <a:blip r:embed="rId3"/>
          <a:stretch>
            <a:fillRect/>
          </a:stretch>
        </p:blipFill>
        <p:spPr>
          <a:xfrm>
            <a:off x="0" y="1171400"/>
            <a:ext cx="12192000" cy="2218291"/>
          </a:xfrm>
          <a:prstGeom prst="rect">
            <a:avLst/>
          </a:prstGeom>
        </p:spPr>
      </p:pic>
      <p:pic>
        <p:nvPicPr>
          <p:cNvPr id="4" name="Picture 3">
            <a:extLst>
              <a:ext uri="{FF2B5EF4-FFF2-40B4-BE49-F238E27FC236}">
                <a16:creationId xmlns:a16="http://schemas.microsoft.com/office/drawing/2014/main" id="{FDEE40FE-21FA-ABE2-279B-0E34B2B55FCC}"/>
              </a:ext>
            </a:extLst>
          </p:cNvPr>
          <p:cNvPicPr>
            <a:picLocks noChangeAspect="1"/>
          </p:cNvPicPr>
          <p:nvPr/>
        </p:nvPicPr>
        <p:blipFill>
          <a:blip r:embed="rId4"/>
          <a:stretch>
            <a:fillRect/>
          </a:stretch>
        </p:blipFill>
        <p:spPr>
          <a:xfrm>
            <a:off x="11935" y="3396542"/>
            <a:ext cx="12162480" cy="2822736"/>
          </a:xfrm>
          <a:prstGeom prst="rect">
            <a:avLst/>
          </a:prstGeom>
        </p:spPr>
      </p:pic>
    </p:spTree>
    <p:extLst>
      <p:ext uri="{BB962C8B-B14F-4D97-AF65-F5344CB8AC3E}">
        <p14:creationId xmlns:p14="http://schemas.microsoft.com/office/powerpoint/2010/main" val="998187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128175"/>
            <a:ext cx="10343920" cy="73866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Generación</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(y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requerimiento</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de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evidencias</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ej</a:t>
            </a:r>
            <a:r>
              <a:rPr lang="en-US" sz="2400" dirty="0" err="1">
                <a:solidFill>
                  <a:prstClr val="white"/>
                </a:solidFill>
                <a:latin typeface="Arial" panose="020B0604020202020204" pitchFamily="34" charset="0"/>
                <a:ea typeface="Mermaid" pitchFamily="2" charset="77"/>
                <a:cs typeface="Arial" panose="020B0604020202020204" pitchFamily="34" charset="0"/>
              </a:rPr>
              <a:t>emplo</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relacionado</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con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ciberincidentes</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que se debate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en</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un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ámbito</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ermaid" pitchFamily="2" charset="77"/>
                <a:cs typeface="Arial" panose="020B0604020202020204" pitchFamily="34" charset="0"/>
              </a:rPr>
              <a:t>especializado</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pic>
        <p:nvPicPr>
          <p:cNvPr id="3" name="Picture 2">
            <a:extLst>
              <a:ext uri="{FF2B5EF4-FFF2-40B4-BE49-F238E27FC236}">
                <a16:creationId xmlns:a16="http://schemas.microsoft.com/office/drawing/2014/main" id="{E54D4C99-C3A4-2768-1D64-1B5EC80111E6}"/>
              </a:ext>
            </a:extLst>
          </p:cNvPr>
          <p:cNvPicPr>
            <a:picLocks noChangeAspect="1"/>
          </p:cNvPicPr>
          <p:nvPr/>
        </p:nvPicPr>
        <p:blipFill>
          <a:blip r:embed="rId3"/>
          <a:stretch>
            <a:fillRect/>
          </a:stretch>
        </p:blipFill>
        <p:spPr>
          <a:xfrm>
            <a:off x="2135322" y="5727080"/>
            <a:ext cx="7902136" cy="1062177"/>
          </a:xfrm>
          <a:prstGeom prst="rect">
            <a:avLst/>
          </a:prstGeom>
        </p:spPr>
      </p:pic>
      <p:pic>
        <p:nvPicPr>
          <p:cNvPr id="5" name="Picture 4">
            <a:extLst>
              <a:ext uri="{FF2B5EF4-FFF2-40B4-BE49-F238E27FC236}">
                <a16:creationId xmlns:a16="http://schemas.microsoft.com/office/drawing/2014/main" id="{14A85B32-5217-72C5-B643-2E0477BDB256}"/>
              </a:ext>
            </a:extLst>
          </p:cNvPr>
          <p:cNvPicPr>
            <a:picLocks noChangeAspect="1"/>
          </p:cNvPicPr>
          <p:nvPr/>
        </p:nvPicPr>
        <p:blipFill>
          <a:blip r:embed="rId4"/>
          <a:stretch>
            <a:fillRect/>
          </a:stretch>
        </p:blipFill>
        <p:spPr>
          <a:xfrm>
            <a:off x="2135322" y="5103171"/>
            <a:ext cx="8063755" cy="631128"/>
          </a:xfrm>
          <a:prstGeom prst="rect">
            <a:avLst/>
          </a:prstGeom>
        </p:spPr>
      </p:pic>
      <p:pic>
        <p:nvPicPr>
          <p:cNvPr id="6" name="Picture 5">
            <a:extLst>
              <a:ext uri="{FF2B5EF4-FFF2-40B4-BE49-F238E27FC236}">
                <a16:creationId xmlns:a16="http://schemas.microsoft.com/office/drawing/2014/main" id="{B0763C0B-D53A-0E00-6C00-A3F547F15C5E}"/>
              </a:ext>
            </a:extLst>
          </p:cNvPr>
          <p:cNvPicPr>
            <a:picLocks noChangeAspect="1"/>
          </p:cNvPicPr>
          <p:nvPr/>
        </p:nvPicPr>
        <p:blipFill>
          <a:blip r:embed="rId5"/>
          <a:stretch>
            <a:fillRect/>
          </a:stretch>
        </p:blipFill>
        <p:spPr>
          <a:xfrm>
            <a:off x="2135321" y="4147349"/>
            <a:ext cx="7807979" cy="905527"/>
          </a:xfrm>
          <a:prstGeom prst="rect">
            <a:avLst/>
          </a:prstGeom>
        </p:spPr>
      </p:pic>
      <p:pic>
        <p:nvPicPr>
          <p:cNvPr id="9" name="Picture 8">
            <a:extLst>
              <a:ext uri="{FF2B5EF4-FFF2-40B4-BE49-F238E27FC236}">
                <a16:creationId xmlns:a16="http://schemas.microsoft.com/office/drawing/2014/main" id="{24ABB653-FFE4-908C-CBE1-19C2D75001C7}"/>
              </a:ext>
            </a:extLst>
          </p:cNvPr>
          <p:cNvPicPr>
            <a:picLocks noChangeAspect="1"/>
          </p:cNvPicPr>
          <p:nvPr/>
        </p:nvPicPr>
        <p:blipFill>
          <a:blip r:embed="rId6"/>
          <a:stretch>
            <a:fillRect/>
          </a:stretch>
        </p:blipFill>
        <p:spPr>
          <a:xfrm>
            <a:off x="2135323" y="3071886"/>
            <a:ext cx="7948656" cy="1063385"/>
          </a:xfrm>
          <a:prstGeom prst="rect">
            <a:avLst/>
          </a:prstGeom>
        </p:spPr>
      </p:pic>
      <p:pic>
        <p:nvPicPr>
          <p:cNvPr id="10" name="Picture 9">
            <a:extLst>
              <a:ext uri="{FF2B5EF4-FFF2-40B4-BE49-F238E27FC236}">
                <a16:creationId xmlns:a16="http://schemas.microsoft.com/office/drawing/2014/main" id="{BA414106-4B52-6DA6-947D-217E9FDD1C17}"/>
              </a:ext>
            </a:extLst>
          </p:cNvPr>
          <p:cNvPicPr>
            <a:picLocks noChangeAspect="1"/>
          </p:cNvPicPr>
          <p:nvPr/>
        </p:nvPicPr>
        <p:blipFill>
          <a:blip r:embed="rId7"/>
          <a:stretch>
            <a:fillRect/>
          </a:stretch>
        </p:blipFill>
        <p:spPr>
          <a:xfrm>
            <a:off x="2135322" y="1786896"/>
            <a:ext cx="7951551" cy="1301593"/>
          </a:xfrm>
          <a:prstGeom prst="rect">
            <a:avLst/>
          </a:prstGeom>
        </p:spPr>
      </p:pic>
      <p:pic>
        <p:nvPicPr>
          <p:cNvPr id="11" name="Picture 10">
            <a:extLst>
              <a:ext uri="{FF2B5EF4-FFF2-40B4-BE49-F238E27FC236}">
                <a16:creationId xmlns:a16="http://schemas.microsoft.com/office/drawing/2014/main" id="{60B2C4B8-08E1-2EC0-2D68-3729055B20C1}"/>
              </a:ext>
            </a:extLst>
          </p:cNvPr>
          <p:cNvPicPr>
            <a:picLocks noChangeAspect="1"/>
          </p:cNvPicPr>
          <p:nvPr/>
        </p:nvPicPr>
        <p:blipFill>
          <a:blip r:embed="rId8"/>
          <a:stretch>
            <a:fillRect/>
          </a:stretch>
        </p:blipFill>
        <p:spPr>
          <a:xfrm>
            <a:off x="2135321" y="1004886"/>
            <a:ext cx="7807979" cy="724964"/>
          </a:xfrm>
          <a:prstGeom prst="rect">
            <a:avLst/>
          </a:prstGeom>
        </p:spPr>
      </p:pic>
    </p:spTree>
    <p:extLst>
      <p:ext uri="{BB962C8B-B14F-4D97-AF65-F5344CB8AC3E}">
        <p14:creationId xmlns:p14="http://schemas.microsoft.com/office/powerpoint/2010/main" val="3510751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597B5F00-3502-E4B3-E1FD-70532744268A}"/>
              </a:ext>
            </a:extLst>
          </p:cNvPr>
          <p:cNvSpPr/>
          <p:nvPr/>
        </p:nvSpPr>
        <p:spPr>
          <a:xfrm>
            <a:off x="11935" y="-17610"/>
            <a:ext cx="12192000" cy="898955"/>
          </a:xfrm>
          <a:prstGeom prst="rect">
            <a:avLst/>
          </a:prstGeom>
          <a:solidFill>
            <a:srgbClr val="11A2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1A29A"/>
              </a:solidFill>
              <a:effectLst/>
              <a:uLnTx/>
              <a:uFillTx/>
              <a:latin typeface="Aptos" panose="02110004020202020204"/>
              <a:ea typeface="+mn-ea"/>
              <a:cs typeface="+mn-cs"/>
            </a:endParaRPr>
          </a:p>
        </p:txBody>
      </p:sp>
      <p:sp>
        <p:nvSpPr>
          <p:cNvPr id="7" name="Rectangle 112">
            <a:extLst>
              <a:ext uri="{FF2B5EF4-FFF2-40B4-BE49-F238E27FC236}">
                <a16:creationId xmlns:a16="http://schemas.microsoft.com/office/drawing/2014/main" id="{F4EB7447-FAED-27BE-0254-DF28631B7765}"/>
              </a:ext>
            </a:extLst>
          </p:cNvPr>
          <p:cNvSpPr/>
          <p:nvPr/>
        </p:nvSpPr>
        <p:spPr>
          <a:xfrm>
            <a:off x="838200" y="316811"/>
            <a:ext cx="7721666" cy="43088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800" b="0" i="0" u="none" strike="noStrike" kern="1200" cap="none" spc="0" normalizeH="0" baseline="0" dirty="0">
                <a:ln>
                  <a:noFill/>
                </a:ln>
                <a:solidFill>
                  <a:prstClr val="white"/>
                </a:solidFill>
                <a:effectLst/>
                <a:uLnTx/>
                <a:uFillTx/>
                <a:latin typeface="Arial" panose="020B0604020202020204" pitchFamily="34" charset="0"/>
                <a:ea typeface="Mermaid" pitchFamily="2" charset="77"/>
                <a:cs typeface="Arial" panose="020B0604020202020204" pitchFamily="34" charset="0"/>
              </a:rPr>
              <a:t>Recomendaciones finales a modo de conclusión</a:t>
            </a: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Content Placeholder 2">
            <a:extLst>
              <a:ext uri="{FF2B5EF4-FFF2-40B4-BE49-F238E27FC236}">
                <a16:creationId xmlns:a16="http://schemas.microsoft.com/office/drawing/2014/main" id="{016F8B85-5B5C-F36E-D3C0-7201C0EA69D5}"/>
              </a:ext>
            </a:extLst>
          </p:cNvPr>
          <p:cNvSpPr txBox="1">
            <a:spLocks/>
          </p:cNvSpPr>
          <p:nvPr/>
        </p:nvSpPr>
        <p:spPr>
          <a:xfrm>
            <a:off x="3721441" y="1347796"/>
            <a:ext cx="8083241" cy="4320116"/>
          </a:xfrm>
          <a:prstGeom prst="rect">
            <a:avLst/>
          </a:prstGeom>
        </p:spPr>
        <p:txBody>
          <a:bodyPr/>
          <a:lstStyle>
            <a:lvl1pPr marL="0" indent="0" algn="l" defTabSz="914400" rtl="0" eaLnBrk="1" latinLnBrk="0" hangingPunct="1">
              <a:lnSpc>
                <a:spcPct val="100000"/>
              </a:lnSpc>
              <a:spcBef>
                <a:spcPts val="0"/>
              </a:spcBef>
              <a:spcAft>
                <a:spcPts val="800"/>
              </a:spcAft>
              <a:buClr>
                <a:schemeClr val="tx1"/>
              </a:buClr>
              <a:buFont typeface="Arial" pitchFamily="34" charset="0"/>
              <a:buNone/>
              <a:defRPr sz="16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800"/>
              </a:spcAft>
              <a:buClr>
                <a:schemeClr val="tx1"/>
              </a:buClr>
              <a:buFont typeface="Arial" pitchFamily="34" charset="0"/>
              <a:buNone/>
              <a:defRPr sz="1800" b="0" kern="1200">
                <a:solidFill>
                  <a:schemeClr val="tx2"/>
                </a:solidFill>
                <a:latin typeface="+mn-lt"/>
                <a:ea typeface="+mn-ea"/>
                <a:cs typeface="+mn-cs"/>
              </a:defRPr>
            </a:lvl2pPr>
            <a:lvl3pPr marL="36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3pPr>
            <a:lvl4pPr marL="72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600" kern="1200" baseline="0">
                <a:solidFill>
                  <a:schemeClr val="tx1"/>
                </a:solidFill>
                <a:latin typeface="+mn-lt"/>
                <a:ea typeface="+mn-ea"/>
                <a:cs typeface="+mn-cs"/>
              </a:defRPr>
            </a:lvl4pPr>
            <a:lvl5pPr marL="1080000" indent="-360000" algn="l" defTabSz="914400" rtl="0" eaLnBrk="1" latinLnBrk="0" hangingPunct="1">
              <a:lnSpc>
                <a:spcPct val="100000"/>
              </a:lnSpc>
              <a:spcBef>
                <a:spcPts val="0"/>
              </a:spcBef>
              <a:spcAft>
                <a:spcPts val="800"/>
              </a:spcAft>
              <a:buClr>
                <a:schemeClr val="tx2"/>
              </a:buClr>
              <a:buSzPct val="80000"/>
              <a:buFont typeface="Wingdings" panose="05000000000000000000" pitchFamily="2" charset="2"/>
              <a:buChar char="n"/>
              <a:defRPr sz="1400" b="0" kern="1200" baseline="0">
                <a:solidFill>
                  <a:schemeClr val="tx1"/>
                </a:solidFill>
                <a:latin typeface="+mn-lt"/>
                <a:ea typeface="+mn-ea"/>
                <a:cs typeface="+mn-cs"/>
              </a:defRPr>
            </a:lvl5pPr>
            <a:lvl6pPr marL="0" indent="0" algn="l" defTabSz="914400" rtl="0" eaLnBrk="1" latinLnBrk="0" hangingPunct="1">
              <a:lnSpc>
                <a:spcPct val="100000"/>
              </a:lnSpc>
              <a:spcBef>
                <a:spcPts val="0"/>
              </a:spcBef>
              <a:spcAft>
                <a:spcPts val="800"/>
              </a:spcAft>
              <a:buClr>
                <a:srgbClr val="5F5F5F"/>
              </a:buClr>
              <a:buFont typeface="+mj-lt"/>
              <a:buNone/>
              <a:defRPr sz="1600" kern="1200">
                <a:solidFill>
                  <a:schemeClr val="accent1"/>
                </a:solidFill>
                <a:latin typeface="+mn-lt"/>
                <a:ea typeface="+mn-ea"/>
                <a:cs typeface="+mn-cs"/>
              </a:defRPr>
            </a:lvl6pPr>
            <a:lvl7pPr marL="360000" indent="-360000" algn="l" defTabSz="914400" rtl="0" eaLnBrk="1" latinLnBrk="0" hangingPunct="1">
              <a:lnSpc>
                <a:spcPct val="100000"/>
              </a:lnSpc>
              <a:spcBef>
                <a:spcPts val="0"/>
              </a:spcBef>
              <a:spcAft>
                <a:spcPts val="800"/>
              </a:spcAft>
              <a:buClr>
                <a:srgbClr val="5F5F5F"/>
              </a:buClr>
              <a:buFont typeface="+mj-lt"/>
              <a:buAutoNum type="arabicPeriod"/>
              <a:defRPr sz="1600" kern="1200">
                <a:solidFill>
                  <a:schemeClr val="tx1"/>
                </a:solidFill>
                <a:latin typeface="+mn-lt"/>
                <a:ea typeface="+mn-ea"/>
                <a:cs typeface="+mn-cs"/>
              </a:defRPr>
            </a:lvl7pPr>
            <a:lvl8pPr marL="720000" indent="-360000" algn="l" defTabSz="914400" rtl="0" eaLnBrk="1" latinLnBrk="0" hangingPunct="1">
              <a:lnSpc>
                <a:spcPct val="100000"/>
              </a:lnSpc>
              <a:spcBef>
                <a:spcPts val="0"/>
              </a:spcBef>
              <a:spcAft>
                <a:spcPts val="800"/>
              </a:spcAft>
              <a:buFont typeface="+mj-lt"/>
              <a:buAutoNum type="alphaLcParenR"/>
              <a:defRPr sz="1600" kern="1200">
                <a:solidFill>
                  <a:schemeClr val="tx1"/>
                </a:solidFill>
                <a:latin typeface="+mn-lt"/>
                <a:ea typeface="+mn-ea"/>
                <a:cs typeface="+mn-cs"/>
              </a:defRPr>
            </a:lvl8pPr>
            <a:lvl9pPr marL="1080000" indent="-360000" algn="l" defTabSz="914400" rtl="0" eaLnBrk="1" latinLnBrk="0" hangingPunct="1">
              <a:lnSpc>
                <a:spcPct val="100000"/>
              </a:lnSpc>
              <a:spcBef>
                <a:spcPts val="0"/>
              </a:spcBef>
              <a:spcAft>
                <a:spcPts val="800"/>
              </a:spcAft>
              <a:buFont typeface="+mj-lt"/>
              <a:buAutoNum type="romanLcPeriod"/>
              <a:defRPr sz="1400" kern="1200" baseline="0">
                <a:solidFill>
                  <a:schemeClr val="tx1"/>
                </a:solidFill>
                <a:latin typeface="+mn-lt"/>
                <a:ea typeface="+mn-ea"/>
                <a:cs typeface="+mn-cs"/>
              </a:defRPr>
            </a:lvl9pPr>
          </a:lstStyle>
          <a:p>
            <a:pPr lvl="2" algn="just">
              <a:buFont typeface="+mj-lt"/>
              <a:buAutoNum type="alphaLcParenR"/>
            </a:pPr>
            <a:r>
              <a:rPr lang="es-ES_tradnl" sz="1400" dirty="0">
                <a:latin typeface="Arial" panose="020B0604020202020204" pitchFamily="34" charset="0"/>
                <a:cs typeface="Arial" panose="020B0604020202020204" pitchFamily="34" charset="0"/>
              </a:rPr>
              <a:t>Hay que aprovechar el “tiempo extra”.</a:t>
            </a:r>
          </a:p>
          <a:p>
            <a:pPr lvl="2" algn="just">
              <a:buFont typeface="+mj-lt"/>
              <a:buAutoNum type="alphaLcParenR"/>
            </a:pPr>
            <a:r>
              <a:rPr lang="es-ES_tradnl" sz="1400" dirty="0">
                <a:latin typeface="Arial" panose="020B0604020202020204" pitchFamily="34" charset="0"/>
                <a:cs typeface="Arial" panose="020B0604020202020204" pitchFamily="34" charset="0"/>
              </a:rPr>
              <a:t>Economías de escala en Grupos respecto a </a:t>
            </a:r>
            <a:r>
              <a:rPr lang="es-ES_tradnl" sz="1400" dirty="0" err="1">
                <a:latin typeface="Arial" panose="020B0604020202020204" pitchFamily="34" charset="0"/>
                <a:cs typeface="Arial" panose="020B0604020202020204" pitchFamily="34" charset="0"/>
              </a:rPr>
              <a:t>TOMs</a:t>
            </a:r>
            <a:r>
              <a:rPr lang="es-ES_tradnl" sz="1400" dirty="0">
                <a:latin typeface="Arial" panose="020B0604020202020204" pitchFamily="34" charset="0"/>
                <a:cs typeface="Arial" panose="020B0604020202020204" pitchFamily="34" charset="0"/>
              </a:rPr>
              <a:t> informáticas y de homologación de proveedores.</a:t>
            </a:r>
          </a:p>
          <a:p>
            <a:pPr lvl="2" algn="just">
              <a:buFont typeface="+mj-lt"/>
              <a:buAutoNum type="alphaLcParenR"/>
            </a:pPr>
            <a:r>
              <a:rPr lang="es-ES_tradnl" sz="1400" dirty="0">
                <a:latin typeface="Arial" panose="020B0604020202020204" pitchFamily="34" charset="0"/>
                <a:cs typeface="Arial" panose="020B0604020202020204" pitchFamily="34" charset="0"/>
              </a:rPr>
              <a:t>Mentalidad de “Generación de evidencias” pensando en hipotéticos procesos sancionadores y para facilitar la función de Supervisión.</a:t>
            </a:r>
          </a:p>
          <a:p>
            <a:pPr lvl="2" algn="just">
              <a:buFont typeface="+mj-lt"/>
              <a:buAutoNum type="alphaLcParenR"/>
            </a:pPr>
            <a:r>
              <a:rPr lang="es-ES_tradnl" sz="1400" dirty="0">
                <a:latin typeface="Arial" panose="020B0604020202020204" pitchFamily="34" charset="0"/>
                <a:cs typeface="Arial" panose="020B0604020202020204" pitchFamily="34" charset="0"/>
              </a:rPr>
              <a:t>Comité de administración: explicación por parte de expertos + generación de actas como evidencias.</a:t>
            </a:r>
          </a:p>
          <a:p>
            <a:pPr lvl="2" algn="just">
              <a:buFont typeface="+mj-lt"/>
              <a:buAutoNum type="alphaLcParenR"/>
            </a:pPr>
            <a:r>
              <a:rPr lang="es-ES_tradnl" sz="1400" dirty="0">
                <a:latin typeface="Arial" panose="020B0604020202020204" pitchFamily="34" charset="0"/>
                <a:cs typeface="Arial" panose="020B0604020202020204" pitchFamily="34" charset="0"/>
              </a:rPr>
              <a:t>Formaciones reales y diferenciando a directivos y al resto del personal.</a:t>
            </a:r>
          </a:p>
          <a:p>
            <a:pPr lvl="2" algn="just">
              <a:buFont typeface="+mj-lt"/>
              <a:buAutoNum type="alphaLcParenR"/>
            </a:pPr>
            <a:r>
              <a:rPr lang="es-ES_tradnl" sz="1400" dirty="0">
                <a:latin typeface="Arial" panose="020B0604020202020204" pitchFamily="34" charset="0"/>
                <a:cs typeface="Arial" panose="020B0604020202020204" pitchFamily="34" charset="0"/>
              </a:rPr>
              <a:t>Delegación de trabajo del Comité en diferentes departamentos (importancia de separar ciertas tareas).</a:t>
            </a:r>
          </a:p>
          <a:p>
            <a:pPr lvl="2" algn="just">
              <a:buFont typeface="+mj-lt"/>
              <a:buAutoNum type="alphaLcParenR"/>
            </a:pPr>
            <a:r>
              <a:rPr lang="es-ES_tradnl" sz="1400" dirty="0">
                <a:latin typeface="Arial" panose="020B0604020202020204" pitchFamily="34" charset="0"/>
                <a:cs typeface="Arial" panose="020B0604020202020204" pitchFamily="34" charset="0"/>
              </a:rPr>
              <a:t>IT puede liderar ciertas áreas del trabajo, pero no todas.</a:t>
            </a:r>
          </a:p>
          <a:p>
            <a:pPr lvl="2" algn="just">
              <a:buFont typeface="+mj-lt"/>
              <a:buAutoNum type="alphaLcParenR"/>
            </a:pPr>
            <a:r>
              <a:rPr lang="es-ES_tradnl" sz="1400" dirty="0">
                <a:latin typeface="Arial" panose="020B0604020202020204" pitchFamily="34" charset="0"/>
                <a:cs typeface="Arial" panose="020B0604020202020204" pitchFamily="34" charset="0"/>
              </a:rPr>
              <a:t>Prioridades en función de recursos y necesidades legales. </a:t>
            </a:r>
          </a:p>
          <a:p>
            <a:pPr lvl="2" algn="just">
              <a:buFont typeface="+mj-lt"/>
              <a:buAutoNum type="alphaLcParenR"/>
            </a:pPr>
            <a:r>
              <a:rPr lang="es-ES_tradnl" sz="1400" dirty="0">
                <a:latin typeface="Arial" panose="020B0604020202020204" pitchFamily="34" charset="0"/>
                <a:cs typeface="Arial" panose="020B0604020202020204" pitchFamily="34" charset="0"/>
              </a:rPr>
              <a:t>Formalismos: ¿</a:t>
            </a:r>
            <a:r>
              <a:rPr lang="es-ES_tradnl" sz="1400" dirty="0" err="1">
                <a:latin typeface="Arial" panose="020B0604020202020204" pitchFamily="34" charset="0"/>
                <a:cs typeface="Arial" panose="020B0604020202020204" pitchFamily="34" charset="0"/>
              </a:rPr>
              <a:t>autoregistro</a:t>
            </a:r>
            <a:r>
              <a:rPr lang="es-ES_tradnl" sz="1400" dirty="0">
                <a:latin typeface="Arial" panose="020B0604020202020204" pitchFamily="34" charset="0"/>
                <a:cs typeface="Arial" panose="020B0604020202020204" pitchFamily="34" charset="0"/>
              </a:rPr>
              <a:t>?, protocolos y políticas, etc.</a:t>
            </a:r>
          </a:p>
          <a:p>
            <a:pPr lvl="2" algn="just">
              <a:buFont typeface="+mj-lt"/>
              <a:buAutoNum type="alphaLcParenR"/>
            </a:pPr>
            <a:r>
              <a:rPr lang="es-ES_tradnl" sz="1400" dirty="0">
                <a:latin typeface="Arial" panose="020B0604020202020204" pitchFamily="34" charset="0"/>
                <a:cs typeface="Arial" panose="020B0604020202020204" pitchFamily="34" charset="0"/>
              </a:rPr>
              <a:t>Homologación de proveedores por niveles de criticidad y exigencias contractuales de ciberseguridad revisadas.</a:t>
            </a:r>
          </a:p>
          <a:p>
            <a:pPr lvl="2" algn="just">
              <a:buFont typeface="+mj-lt"/>
              <a:buAutoNum type="alphaLcParenR"/>
            </a:pPr>
            <a:r>
              <a:rPr lang="es-ES_tradnl" sz="1400" dirty="0">
                <a:latin typeface="Arial" panose="020B0604020202020204" pitchFamily="34" charset="0"/>
                <a:cs typeface="Arial" panose="020B0604020202020204" pitchFamily="34" charset="0"/>
              </a:rPr>
              <a:t>Elementos objetivos de la supervisión (controles).</a:t>
            </a:r>
          </a:p>
          <a:p>
            <a:pPr lvl="2" algn="just">
              <a:buFont typeface="+mj-lt"/>
              <a:buAutoNum type="alphaLcParenR"/>
            </a:pPr>
            <a:r>
              <a:rPr lang="es-ES_tradnl" sz="1400" dirty="0">
                <a:latin typeface="Arial" panose="020B0604020202020204" pitchFamily="34" charset="0"/>
                <a:cs typeface="Arial" panose="020B0604020202020204" pitchFamily="34" charset="0"/>
              </a:rPr>
              <a:t>Análisis de riesgos con elementos de negocio incorporados.</a:t>
            </a:r>
          </a:p>
          <a:p>
            <a:pPr lvl="2" algn="just">
              <a:buFont typeface="+mj-lt"/>
              <a:buAutoNum type="alphaLcParenR"/>
            </a:pPr>
            <a:r>
              <a:rPr lang="es-ES_tradnl" sz="1400" dirty="0">
                <a:latin typeface="Arial" panose="020B0604020202020204" pitchFamily="34" charset="0"/>
                <a:cs typeface="Arial" panose="020B0604020202020204" pitchFamily="34" charset="0"/>
              </a:rPr>
              <a:t>Protocolos de respuesta a incidentes no sólo con la mentalidad de la </a:t>
            </a:r>
            <a:r>
              <a:rPr lang="es-ES_tradnl" sz="1400" dirty="0" err="1">
                <a:latin typeface="Arial" panose="020B0604020202020204" pitchFamily="34" charset="0"/>
                <a:cs typeface="Arial" panose="020B0604020202020204" pitchFamily="34" charset="0"/>
              </a:rPr>
              <a:t>NIS</a:t>
            </a:r>
            <a:r>
              <a:rPr lang="es-ES_tradnl" sz="1400" dirty="0">
                <a:latin typeface="Arial" panose="020B0604020202020204" pitchFamily="34" charset="0"/>
                <a:cs typeface="Arial" panose="020B0604020202020204" pitchFamily="34" charset="0"/>
              </a:rPr>
              <a:t> 2 ni sólo con la mentalidad de </a:t>
            </a:r>
            <a:r>
              <a:rPr lang="es-ES_tradnl" sz="1400" dirty="0" err="1">
                <a:latin typeface="Arial" panose="020B0604020202020204" pitchFamily="34" charset="0"/>
                <a:cs typeface="Arial" panose="020B0604020202020204" pitchFamily="34" charset="0"/>
              </a:rPr>
              <a:t>cybersecurity</a:t>
            </a:r>
            <a:r>
              <a:rPr lang="es-ES_tradnl" sz="1400" dirty="0">
                <a:latin typeface="Arial" panose="020B0604020202020204" pitchFamily="34" charset="0"/>
                <a:cs typeface="Arial" panose="020B0604020202020204" pitchFamily="34" charset="0"/>
              </a:rPr>
              <a:t> o legal.</a:t>
            </a:r>
          </a:p>
          <a:p>
            <a:pPr lvl="2">
              <a:buFont typeface="+mj-lt"/>
              <a:buAutoNum type="alphaLcParenR"/>
            </a:pPr>
            <a:endParaRPr lang="es-AR" sz="1800" dirty="0"/>
          </a:p>
          <a:p>
            <a:pPr lvl="2"/>
            <a:endParaRPr lang="es-AR" sz="2133" dirty="0"/>
          </a:p>
          <a:p>
            <a:pPr lvl="2"/>
            <a:endParaRPr lang="es-AR" sz="2133" dirty="0"/>
          </a:p>
        </p:txBody>
      </p:sp>
      <p:grpSp>
        <p:nvGrpSpPr>
          <p:cNvPr id="16" name="Group 15">
            <a:extLst>
              <a:ext uri="{FF2B5EF4-FFF2-40B4-BE49-F238E27FC236}">
                <a16:creationId xmlns:a16="http://schemas.microsoft.com/office/drawing/2014/main" id="{0AAA4CB1-4524-A641-94F2-196CE0036050}"/>
              </a:ext>
            </a:extLst>
          </p:cNvPr>
          <p:cNvGrpSpPr>
            <a:grpSpLocks noChangeAspect="1"/>
          </p:cNvGrpSpPr>
          <p:nvPr/>
        </p:nvGrpSpPr>
        <p:grpSpPr>
          <a:xfrm>
            <a:off x="1000681" y="5258838"/>
            <a:ext cx="487680" cy="579121"/>
            <a:chOff x="4324351" y="310357"/>
            <a:chExt cx="482600" cy="573088"/>
          </a:xfrm>
        </p:grpSpPr>
        <p:sp>
          <p:nvSpPr>
            <p:cNvPr id="17" name="Freeform 77">
              <a:extLst>
                <a:ext uri="{FF2B5EF4-FFF2-40B4-BE49-F238E27FC236}">
                  <a16:creationId xmlns:a16="http://schemas.microsoft.com/office/drawing/2014/main" id="{92B4CABE-A644-F211-2D13-797B188F5645}"/>
                </a:ext>
              </a:extLst>
            </p:cNvPr>
            <p:cNvSpPr>
              <a:spLocks/>
            </p:cNvSpPr>
            <p:nvPr/>
          </p:nvSpPr>
          <p:spPr bwMode="auto">
            <a:xfrm>
              <a:off x="4324351" y="310357"/>
              <a:ext cx="482600" cy="573088"/>
            </a:xfrm>
            <a:custGeom>
              <a:avLst/>
              <a:gdLst>
                <a:gd name="T0" fmla="*/ 150 w 152"/>
                <a:gd name="T1" fmla="*/ 88 h 180"/>
                <a:gd name="T2" fmla="*/ 140 w 152"/>
                <a:gd name="T3" fmla="*/ 72 h 180"/>
                <a:gd name="T4" fmla="*/ 137 w 152"/>
                <a:gd name="T5" fmla="*/ 64 h 180"/>
                <a:gd name="T6" fmla="*/ 135 w 152"/>
                <a:gd name="T7" fmla="*/ 53 h 180"/>
                <a:gd name="T8" fmla="*/ 79 w 152"/>
                <a:gd name="T9" fmla="*/ 5 h 180"/>
                <a:gd name="T10" fmla="*/ 3 w 152"/>
                <a:gd name="T11" fmla="*/ 59 h 180"/>
                <a:gd name="T12" fmla="*/ 5 w 152"/>
                <a:gd name="T13" fmla="*/ 97 h 180"/>
                <a:gd name="T14" fmla="*/ 14 w 152"/>
                <a:gd name="T15" fmla="*/ 116 h 180"/>
                <a:gd name="T16" fmla="*/ 17 w 152"/>
                <a:gd name="T17" fmla="*/ 175 h 180"/>
                <a:gd name="T18" fmla="*/ 17 w 152"/>
                <a:gd name="T19" fmla="*/ 178 h 180"/>
                <a:gd name="T20" fmla="*/ 19 w 152"/>
                <a:gd name="T21" fmla="*/ 180 h 180"/>
                <a:gd name="T22" fmla="*/ 20 w 152"/>
                <a:gd name="T23" fmla="*/ 180 h 180"/>
                <a:gd name="T24" fmla="*/ 24 w 152"/>
                <a:gd name="T25" fmla="*/ 177 h 180"/>
                <a:gd name="T26" fmla="*/ 20 w 152"/>
                <a:gd name="T27" fmla="*/ 113 h 180"/>
                <a:gd name="T28" fmla="*/ 12 w 152"/>
                <a:gd name="T29" fmla="*/ 94 h 180"/>
                <a:gd name="T30" fmla="*/ 10 w 152"/>
                <a:gd name="T31" fmla="*/ 60 h 180"/>
                <a:gd name="T32" fmla="*/ 78 w 152"/>
                <a:gd name="T33" fmla="*/ 12 h 180"/>
                <a:gd name="T34" fmla="*/ 128 w 152"/>
                <a:gd name="T35" fmla="*/ 55 h 180"/>
                <a:gd name="T36" fmla="*/ 130 w 152"/>
                <a:gd name="T37" fmla="*/ 65 h 180"/>
                <a:gd name="T38" fmla="*/ 134 w 152"/>
                <a:gd name="T39" fmla="*/ 76 h 180"/>
                <a:gd name="T40" fmla="*/ 144 w 152"/>
                <a:gd name="T41" fmla="*/ 92 h 180"/>
                <a:gd name="T42" fmla="*/ 145 w 152"/>
                <a:gd name="T43" fmla="*/ 94 h 180"/>
                <a:gd name="T44" fmla="*/ 143 w 152"/>
                <a:gd name="T45" fmla="*/ 96 h 180"/>
                <a:gd name="T46" fmla="*/ 138 w 152"/>
                <a:gd name="T47" fmla="*/ 98 h 180"/>
                <a:gd name="T48" fmla="*/ 133 w 152"/>
                <a:gd name="T49" fmla="*/ 104 h 180"/>
                <a:gd name="T50" fmla="*/ 135 w 152"/>
                <a:gd name="T51" fmla="*/ 111 h 180"/>
                <a:gd name="T52" fmla="*/ 136 w 152"/>
                <a:gd name="T53" fmla="*/ 113 h 180"/>
                <a:gd name="T54" fmla="*/ 136 w 152"/>
                <a:gd name="T55" fmla="*/ 113 h 180"/>
                <a:gd name="T56" fmla="*/ 136 w 152"/>
                <a:gd name="T57" fmla="*/ 113 h 180"/>
                <a:gd name="T58" fmla="*/ 133 w 152"/>
                <a:gd name="T59" fmla="*/ 115 h 180"/>
                <a:gd name="T60" fmla="*/ 131 w 152"/>
                <a:gd name="T61" fmla="*/ 118 h 180"/>
                <a:gd name="T62" fmla="*/ 133 w 152"/>
                <a:gd name="T63" fmla="*/ 121 h 180"/>
                <a:gd name="T64" fmla="*/ 136 w 152"/>
                <a:gd name="T65" fmla="*/ 123 h 180"/>
                <a:gd name="T66" fmla="*/ 132 w 152"/>
                <a:gd name="T67" fmla="*/ 126 h 180"/>
                <a:gd name="T68" fmla="*/ 131 w 152"/>
                <a:gd name="T69" fmla="*/ 129 h 180"/>
                <a:gd name="T70" fmla="*/ 131 w 152"/>
                <a:gd name="T71" fmla="*/ 136 h 180"/>
                <a:gd name="T72" fmla="*/ 124 w 152"/>
                <a:gd name="T73" fmla="*/ 147 h 180"/>
                <a:gd name="T74" fmla="*/ 117 w 152"/>
                <a:gd name="T75" fmla="*/ 148 h 180"/>
                <a:gd name="T76" fmla="*/ 105 w 152"/>
                <a:gd name="T77" fmla="*/ 147 h 180"/>
                <a:gd name="T78" fmla="*/ 93 w 152"/>
                <a:gd name="T79" fmla="*/ 156 h 180"/>
                <a:gd name="T80" fmla="*/ 92 w 152"/>
                <a:gd name="T81" fmla="*/ 177 h 180"/>
                <a:gd name="T82" fmla="*/ 94 w 152"/>
                <a:gd name="T83" fmla="*/ 179 h 180"/>
                <a:gd name="T84" fmla="*/ 96 w 152"/>
                <a:gd name="T85" fmla="*/ 180 h 180"/>
                <a:gd name="T86" fmla="*/ 96 w 152"/>
                <a:gd name="T87" fmla="*/ 180 h 180"/>
                <a:gd name="T88" fmla="*/ 99 w 152"/>
                <a:gd name="T89" fmla="*/ 178 h 180"/>
                <a:gd name="T90" fmla="*/ 99 w 152"/>
                <a:gd name="T91" fmla="*/ 176 h 180"/>
                <a:gd name="T92" fmla="*/ 100 w 152"/>
                <a:gd name="T93" fmla="*/ 158 h 180"/>
                <a:gd name="T94" fmla="*/ 105 w 152"/>
                <a:gd name="T95" fmla="*/ 154 h 180"/>
                <a:gd name="T96" fmla="*/ 115 w 152"/>
                <a:gd name="T97" fmla="*/ 155 h 180"/>
                <a:gd name="T98" fmla="*/ 128 w 152"/>
                <a:gd name="T99" fmla="*/ 154 h 180"/>
                <a:gd name="T100" fmla="*/ 138 w 152"/>
                <a:gd name="T101" fmla="*/ 136 h 180"/>
                <a:gd name="T102" fmla="*/ 138 w 152"/>
                <a:gd name="T103" fmla="*/ 130 h 180"/>
                <a:gd name="T104" fmla="*/ 141 w 152"/>
                <a:gd name="T105" fmla="*/ 128 h 180"/>
                <a:gd name="T106" fmla="*/ 143 w 152"/>
                <a:gd name="T107" fmla="*/ 122 h 180"/>
                <a:gd name="T108" fmla="*/ 142 w 152"/>
                <a:gd name="T109" fmla="*/ 118 h 180"/>
                <a:gd name="T110" fmla="*/ 143 w 152"/>
                <a:gd name="T111" fmla="*/ 115 h 180"/>
                <a:gd name="T112" fmla="*/ 142 w 152"/>
                <a:gd name="T113" fmla="*/ 108 h 180"/>
                <a:gd name="T114" fmla="*/ 141 w 152"/>
                <a:gd name="T115" fmla="*/ 106 h 180"/>
                <a:gd name="T116" fmla="*/ 140 w 152"/>
                <a:gd name="T117" fmla="*/ 106 h 180"/>
                <a:gd name="T118" fmla="*/ 141 w 152"/>
                <a:gd name="T119" fmla="*/ 105 h 180"/>
                <a:gd name="T120" fmla="*/ 146 w 152"/>
                <a:gd name="T121" fmla="*/ 102 h 180"/>
                <a:gd name="T122" fmla="*/ 152 w 152"/>
                <a:gd name="T123" fmla="*/ 96 h 180"/>
                <a:gd name="T124" fmla="*/ 150 w 152"/>
                <a:gd name="T125"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2" h="180">
                  <a:moveTo>
                    <a:pt x="150" y="88"/>
                  </a:moveTo>
                  <a:cubicBezTo>
                    <a:pt x="140" y="72"/>
                    <a:pt x="140" y="72"/>
                    <a:pt x="140" y="72"/>
                  </a:cubicBezTo>
                  <a:cubicBezTo>
                    <a:pt x="138" y="70"/>
                    <a:pt x="137" y="67"/>
                    <a:pt x="137" y="64"/>
                  </a:cubicBezTo>
                  <a:cubicBezTo>
                    <a:pt x="137" y="61"/>
                    <a:pt x="136" y="57"/>
                    <a:pt x="135" y="53"/>
                  </a:cubicBezTo>
                  <a:cubicBezTo>
                    <a:pt x="126" y="27"/>
                    <a:pt x="104" y="9"/>
                    <a:pt x="79" y="5"/>
                  </a:cubicBezTo>
                  <a:cubicBezTo>
                    <a:pt x="42" y="0"/>
                    <a:pt x="11" y="29"/>
                    <a:pt x="3" y="59"/>
                  </a:cubicBezTo>
                  <a:cubicBezTo>
                    <a:pt x="0" y="71"/>
                    <a:pt x="1" y="84"/>
                    <a:pt x="5" y="97"/>
                  </a:cubicBezTo>
                  <a:cubicBezTo>
                    <a:pt x="8" y="105"/>
                    <a:pt x="11" y="111"/>
                    <a:pt x="14" y="116"/>
                  </a:cubicBezTo>
                  <a:cubicBezTo>
                    <a:pt x="22" y="134"/>
                    <a:pt x="25" y="140"/>
                    <a:pt x="17" y="175"/>
                  </a:cubicBezTo>
                  <a:cubicBezTo>
                    <a:pt x="16" y="176"/>
                    <a:pt x="17" y="177"/>
                    <a:pt x="17" y="178"/>
                  </a:cubicBezTo>
                  <a:cubicBezTo>
                    <a:pt x="18" y="179"/>
                    <a:pt x="18" y="180"/>
                    <a:pt x="19" y="180"/>
                  </a:cubicBezTo>
                  <a:cubicBezTo>
                    <a:pt x="20" y="180"/>
                    <a:pt x="20" y="180"/>
                    <a:pt x="20" y="180"/>
                  </a:cubicBezTo>
                  <a:cubicBezTo>
                    <a:pt x="22" y="180"/>
                    <a:pt x="23" y="179"/>
                    <a:pt x="24" y="177"/>
                  </a:cubicBezTo>
                  <a:cubicBezTo>
                    <a:pt x="33" y="139"/>
                    <a:pt x="29" y="132"/>
                    <a:pt x="20" y="113"/>
                  </a:cubicBezTo>
                  <a:cubicBezTo>
                    <a:pt x="18" y="108"/>
                    <a:pt x="15" y="102"/>
                    <a:pt x="12" y="94"/>
                  </a:cubicBezTo>
                  <a:cubicBezTo>
                    <a:pt x="8" y="83"/>
                    <a:pt x="7" y="71"/>
                    <a:pt x="10" y="60"/>
                  </a:cubicBezTo>
                  <a:cubicBezTo>
                    <a:pt x="19" y="26"/>
                    <a:pt x="52" y="9"/>
                    <a:pt x="78" y="12"/>
                  </a:cubicBezTo>
                  <a:cubicBezTo>
                    <a:pt x="101" y="15"/>
                    <a:pt x="120" y="32"/>
                    <a:pt x="128" y="55"/>
                  </a:cubicBezTo>
                  <a:cubicBezTo>
                    <a:pt x="129" y="58"/>
                    <a:pt x="130" y="62"/>
                    <a:pt x="130" y="65"/>
                  </a:cubicBezTo>
                  <a:cubicBezTo>
                    <a:pt x="130" y="69"/>
                    <a:pt x="132" y="73"/>
                    <a:pt x="134" y="76"/>
                  </a:cubicBezTo>
                  <a:cubicBezTo>
                    <a:pt x="144" y="92"/>
                    <a:pt x="144" y="92"/>
                    <a:pt x="144" y="92"/>
                  </a:cubicBezTo>
                  <a:cubicBezTo>
                    <a:pt x="145" y="92"/>
                    <a:pt x="145" y="93"/>
                    <a:pt x="145" y="94"/>
                  </a:cubicBezTo>
                  <a:cubicBezTo>
                    <a:pt x="144" y="95"/>
                    <a:pt x="144" y="95"/>
                    <a:pt x="143" y="96"/>
                  </a:cubicBezTo>
                  <a:cubicBezTo>
                    <a:pt x="138" y="98"/>
                    <a:pt x="138" y="98"/>
                    <a:pt x="138" y="98"/>
                  </a:cubicBezTo>
                  <a:cubicBezTo>
                    <a:pt x="136" y="99"/>
                    <a:pt x="134" y="102"/>
                    <a:pt x="133" y="104"/>
                  </a:cubicBezTo>
                  <a:cubicBezTo>
                    <a:pt x="133" y="106"/>
                    <a:pt x="133" y="109"/>
                    <a:pt x="135" y="111"/>
                  </a:cubicBezTo>
                  <a:cubicBezTo>
                    <a:pt x="136" y="113"/>
                    <a:pt x="136" y="113"/>
                    <a:pt x="136" y="113"/>
                  </a:cubicBezTo>
                  <a:cubicBezTo>
                    <a:pt x="136" y="113"/>
                    <a:pt x="136" y="113"/>
                    <a:pt x="136" y="113"/>
                  </a:cubicBezTo>
                  <a:cubicBezTo>
                    <a:pt x="136" y="113"/>
                    <a:pt x="136" y="113"/>
                    <a:pt x="136" y="113"/>
                  </a:cubicBezTo>
                  <a:cubicBezTo>
                    <a:pt x="133" y="115"/>
                    <a:pt x="133" y="115"/>
                    <a:pt x="133" y="115"/>
                  </a:cubicBezTo>
                  <a:cubicBezTo>
                    <a:pt x="132" y="116"/>
                    <a:pt x="131" y="117"/>
                    <a:pt x="131" y="118"/>
                  </a:cubicBezTo>
                  <a:cubicBezTo>
                    <a:pt x="131" y="119"/>
                    <a:pt x="132" y="121"/>
                    <a:pt x="133" y="121"/>
                  </a:cubicBezTo>
                  <a:cubicBezTo>
                    <a:pt x="136" y="123"/>
                    <a:pt x="136" y="123"/>
                    <a:pt x="136" y="123"/>
                  </a:cubicBezTo>
                  <a:cubicBezTo>
                    <a:pt x="132" y="126"/>
                    <a:pt x="132" y="126"/>
                    <a:pt x="132" y="126"/>
                  </a:cubicBezTo>
                  <a:cubicBezTo>
                    <a:pt x="131" y="127"/>
                    <a:pt x="131" y="128"/>
                    <a:pt x="131" y="129"/>
                  </a:cubicBezTo>
                  <a:cubicBezTo>
                    <a:pt x="131" y="136"/>
                    <a:pt x="131" y="136"/>
                    <a:pt x="131" y="136"/>
                  </a:cubicBezTo>
                  <a:cubicBezTo>
                    <a:pt x="131" y="141"/>
                    <a:pt x="129" y="145"/>
                    <a:pt x="124" y="147"/>
                  </a:cubicBezTo>
                  <a:cubicBezTo>
                    <a:pt x="122" y="148"/>
                    <a:pt x="119" y="149"/>
                    <a:pt x="117" y="148"/>
                  </a:cubicBezTo>
                  <a:cubicBezTo>
                    <a:pt x="113" y="147"/>
                    <a:pt x="109" y="147"/>
                    <a:pt x="105" y="147"/>
                  </a:cubicBezTo>
                  <a:cubicBezTo>
                    <a:pt x="99" y="147"/>
                    <a:pt x="95" y="151"/>
                    <a:pt x="93" y="156"/>
                  </a:cubicBezTo>
                  <a:cubicBezTo>
                    <a:pt x="91" y="161"/>
                    <a:pt x="90" y="168"/>
                    <a:pt x="92" y="177"/>
                  </a:cubicBezTo>
                  <a:cubicBezTo>
                    <a:pt x="92" y="178"/>
                    <a:pt x="93" y="179"/>
                    <a:pt x="94" y="179"/>
                  </a:cubicBezTo>
                  <a:cubicBezTo>
                    <a:pt x="94" y="180"/>
                    <a:pt x="95" y="180"/>
                    <a:pt x="96" y="180"/>
                  </a:cubicBezTo>
                  <a:cubicBezTo>
                    <a:pt x="96" y="180"/>
                    <a:pt x="96" y="180"/>
                    <a:pt x="96" y="180"/>
                  </a:cubicBezTo>
                  <a:cubicBezTo>
                    <a:pt x="97" y="180"/>
                    <a:pt x="98" y="179"/>
                    <a:pt x="99" y="178"/>
                  </a:cubicBezTo>
                  <a:cubicBezTo>
                    <a:pt x="99" y="178"/>
                    <a:pt x="99" y="177"/>
                    <a:pt x="99" y="176"/>
                  </a:cubicBezTo>
                  <a:cubicBezTo>
                    <a:pt x="98" y="168"/>
                    <a:pt x="98" y="162"/>
                    <a:pt x="100" y="158"/>
                  </a:cubicBezTo>
                  <a:cubicBezTo>
                    <a:pt x="100" y="156"/>
                    <a:pt x="103" y="155"/>
                    <a:pt x="105" y="154"/>
                  </a:cubicBezTo>
                  <a:cubicBezTo>
                    <a:pt x="107" y="154"/>
                    <a:pt x="111" y="154"/>
                    <a:pt x="115" y="155"/>
                  </a:cubicBezTo>
                  <a:cubicBezTo>
                    <a:pt x="119" y="156"/>
                    <a:pt x="124" y="156"/>
                    <a:pt x="128" y="154"/>
                  </a:cubicBezTo>
                  <a:cubicBezTo>
                    <a:pt x="134" y="150"/>
                    <a:pt x="138" y="143"/>
                    <a:pt x="138" y="136"/>
                  </a:cubicBezTo>
                  <a:cubicBezTo>
                    <a:pt x="138" y="130"/>
                    <a:pt x="138" y="130"/>
                    <a:pt x="138" y="130"/>
                  </a:cubicBezTo>
                  <a:cubicBezTo>
                    <a:pt x="141" y="128"/>
                    <a:pt x="141" y="128"/>
                    <a:pt x="141" y="128"/>
                  </a:cubicBezTo>
                  <a:cubicBezTo>
                    <a:pt x="142" y="127"/>
                    <a:pt x="143" y="124"/>
                    <a:pt x="143" y="122"/>
                  </a:cubicBezTo>
                  <a:cubicBezTo>
                    <a:pt x="143" y="121"/>
                    <a:pt x="142" y="119"/>
                    <a:pt x="142" y="118"/>
                  </a:cubicBezTo>
                  <a:cubicBezTo>
                    <a:pt x="142" y="117"/>
                    <a:pt x="143" y="116"/>
                    <a:pt x="143" y="115"/>
                  </a:cubicBezTo>
                  <a:cubicBezTo>
                    <a:pt x="144" y="112"/>
                    <a:pt x="143" y="110"/>
                    <a:pt x="142" y="108"/>
                  </a:cubicBezTo>
                  <a:cubicBezTo>
                    <a:pt x="141" y="106"/>
                    <a:pt x="141" y="106"/>
                    <a:pt x="141" y="106"/>
                  </a:cubicBezTo>
                  <a:cubicBezTo>
                    <a:pt x="140" y="106"/>
                    <a:pt x="140" y="106"/>
                    <a:pt x="140" y="106"/>
                  </a:cubicBezTo>
                  <a:cubicBezTo>
                    <a:pt x="140" y="105"/>
                    <a:pt x="141" y="105"/>
                    <a:pt x="141" y="105"/>
                  </a:cubicBezTo>
                  <a:cubicBezTo>
                    <a:pt x="146" y="102"/>
                    <a:pt x="146" y="102"/>
                    <a:pt x="146" y="102"/>
                  </a:cubicBezTo>
                  <a:cubicBezTo>
                    <a:pt x="149" y="101"/>
                    <a:pt x="151" y="98"/>
                    <a:pt x="152" y="96"/>
                  </a:cubicBezTo>
                  <a:cubicBezTo>
                    <a:pt x="152" y="93"/>
                    <a:pt x="152" y="90"/>
                    <a:pt x="150" y="88"/>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8" name="Freeform 78">
              <a:extLst>
                <a:ext uri="{FF2B5EF4-FFF2-40B4-BE49-F238E27FC236}">
                  <a16:creationId xmlns:a16="http://schemas.microsoft.com/office/drawing/2014/main" id="{42AC5FAA-0D53-10D7-AEA9-3516F8892183}"/>
                </a:ext>
              </a:extLst>
            </p:cNvPr>
            <p:cNvSpPr>
              <a:spLocks noEditPoints="1"/>
            </p:cNvSpPr>
            <p:nvPr/>
          </p:nvSpPr>
          <p:spPr bwMode="auto">
            <a:xfrm>
              <a:off x="4375151" y="373857"/>
              <a:ext cx="339725" cy="341313"/>
            </a:xfrm>
            <a:custGeom>
              <a:avLst/>
              <a:gdLst>
                <a:gd name="T0" fmla="*/ 84 w 107"/>
                <a:gd name="T1" fmla="*/ 72 h 107"/>
                <a:gd name="T2" fmla="*/ 89 w 107"/>
                <a:gd name="T3" fmla="*/ 84 h 107"/>
                <a:gd name="T4" fmla="*/ 75 w 107"/>
                <a:gd name="T5" fmla="*/ 84 h 107"/>
                <a:gd name="T6" fmla="*/ 62 w 107"/>
                <a:gd name="T7" fmla="*/ 88 h 107"/>
                <a:gd name="T8" fmla="*/ 57 w 107"/>
                <a:gd name="T9" fmla="*/ 100 h 107"/>
                <a:gd name="T10" fmla="*/ 47 w 107"/>
                <a:gd name="T11" fmla="*/ 91 h 107"/>
                <a:gd name="T12" fmla="*/ 35 w 107"/>
                <a:gd name="T13" fmla="*/ 84 h 107"/>
                <a:gd name="T14" fmla="*/ 23 w 107"/>
                <a:gd name="T15" fmla="*/ 89 h 107"/>
                <a:gd name="T16" fmla="*/ 23 w 107"/>
                <a:gd name="T17" fmla="*/ 76 h 107"/>
                <a:gd name="T18" fmla="*/ 19 w 107"/>
                <a:gd name="T19" fmla="*/ 62 h 107"/>
                <a:gd name="T20" fmla="*/ 7 w 107"/>
                <a:gd name="T21" fmla="*/ 57 h 107"/>
                <a:gd name="T22" fmla="*/ 16 w 107"/>
                <a:gd name="T23" fmla="*/ 48 h 107"/>
                <a:gd name="T24" fmla="*/ 23 w 107"/>
                <a:gd name="T25" fmla="*/ 35 h 107"/>
                <a:gd name="T26" fmla="*/ 18 w 107"/>
                <a:gd name="T27" fmla="*/ 24 h 107"/>
                <a:gd name="T28" fmla="*/ 32 w 107"/>
                <a:gd name="T29" fmla="*/ 23 h 107"/>
                <a:gd name="T30" fmla="*/ 45 w 107"/>
                <a:gd name="T31" fmla="*/ 19 h 107"/>
                <a:gd name="T32" fmla="*/ 50 w 107"/>
                <a:gd name="T33" fmla="*/ 8 h 107"/>
                <a:gd name="T34" fmla="*/ 60 w 107"/>
                <a:gd name="T35" fmla="*/ 16 h 107"/>
                <a:gd name="T36" fmla="*/ 72 w 107"/>
                <a:gd name="T37" fmla="*/ 23 h 107"/>
                <a:gd name="T38" fmla="*/ 84 w 107"/>
                <a:gd name="T39" fmla="*/ 18 h 107"/>
                <a:gd name="T40" fmla="*/ 84 w 107"/>
                <a:gd name="T41" fmla="*/ 32 h 107"/>
                <a:gd name="T42" fmla="*/ 88 w 107"/>
                <a:gd name="T43" fmla="*/ 45 h 107"/>
                <a:gd name="T44" fmla="*/ 100 w 107"/>
                <a:gd name="T45" fmla="*/ 50 h 107"/>
                <a:gd name="T46" fmla="*/ 91 w 107"/>
                <a:gd name="T47" fmla="*/ 60 h 107"/>
                <a:gd name="T48" fmla="*/ 104 w 107"/>
                <a:gd name="T49" fmla="*/ 44 h 107"/>
                <a:gd name="T50" fmla="*/ 91 w 107"/>
                <a:gd name="T51" fmla="*/ 34 h 107"/>
                <a:gd name="T52" fmla="*/ 96 w 107"/>
                <a:gd name="T53" fmla="*/ 21 h 107"/>
                <a:gd name="T54" fmla="*/ 82 w 107"/>
                <a:gd name="T55" fmla="*/ 11 h 107"/>
                <a:gd name="T56" fmla="*/ 66 w 107"/>
                <a:gd name="T57" fmla="*/ 13 h 107"/>
                <a:gd name="T58" fmla="*/ 60 w 107"/>
                <a:gd name="T59" fmla="*/ 0 h 107"/>
                <a:gd name="T60" fmla="*/ 44 w 107"/>
                <a:gd name="T61" fmla="*/ 3 h 107"/>
                <a:gd name="T62" fmla="*/ 34 w 107"/>
                <a:gd name="T63" fmla="*/ 16 h 107"/>
                <a:gd name="T64" fmla="*/ 20 w 107"/>
                <a:gd name="T65" fmla="*/ 11 h 107"/>
                <a:gd name="T66" fmla="*/ 11 w 107"/>
                <a:gd name="T67" fmla="*/ 25 h 107"/>
                <a:gd name="T68" fmla="*/ 13 w 107"/>
                <a:gd name="T69" fmla="*/ 41 h 107"/>
                <a:gd name="T70" fmla="*/ 0 w 107"/>
                <a:gd name="T71" fmla="*/ 47 h 107"/>
                <a:gd name="T72" fmla="*/ 3 w 107"/>
                <a:gd name="T73" fmla="*/ 64 h 107"/>
                <a:gd name="T74" fmla="*/ 16 w 107"/>
                <a:gd name="T75" fmla="*/ 74 h 107"/>
                <a:gd name="T76" fmla="*/ 11 w 107"/>
                <a:gd name="T77" fmla="*/ 87 h 107"/>
                <a:gd name="T78" fmla="*/ 25 w 107"/>
                <a:gd name="T79" fmla="*/ 97 h 107"/>
                <a:gd name="T80" fmla="*/ 41 w 107"/>
                <a:gd name="T81" fmla="*/ 95 h 107"/>
                <a:gd name="T82" fmla="*/ 47 w 107"/>
                <a:gd name="T83" fmla="*/ 107 h 107"/>
                <a:gd name="T84" fmla="*/ 63 w 107"/>
                <a:gd name="T85" fmla="*/ 105 h 107"/>
                <a:gd name="T86" fmla="*/ 73 w 107"/>
                <a:gd name="T87" fmla="*/ 92 h 107"/>
                <a:gd name="T88" fmla="*/ 87 w 107"/>
                <a:gd name="T89" fmla="*/ 96 h 107"/>
                <a:gd name="T90" fmla="*/ 96 w 107"/>
                <a:gd name="T91" fmla="*/ 83 h 107"/>
                <a:gd name="T92" fmla="*/ 94 w 107"/>
                <a:gd name="T93" fmla="*/ 66 h 107"/>
                <a:gd name="T94" fmla="*/ 107 w 107"/>
                <a:gd name="T95" fmla="*/ 60 h 107"/>
                <a:gd name="T96" fmla="*/ 104 w 107"/>
                <a:gd name="T97"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 h="107">
                  <a:moveTo>
                    <a:pt x="88" y="62"/>
                  </a:moveTo>
                  <a:cubicBezTo>
                    <a:pt x="84" y="72"/>
                    <a:pt x="84" y="72"/>
                    <a:pt x="84" y="72"/>
                  </a:cubicBezTo>
                  <a:cubicBezTo>
                    <a:pt x="83" y="73"/>
                    <a:pt x="84" y="75"/>
                    <a:pt x="84" y="76"/>
                  </a:cubicBezTo>
                  <a:cubicBezTo>
                    <a:pt x="89" y="84"/>
                    <a:pt x="89" y="84"/>
                    <a:pt x="89" y="84"/>
                  </a:cubicBezTo>
                  <a:cubicBezTo>
                    <a:pt x="84" y="89"/>
                    <a:pt x="84" y="89"/>
                    <a:pt x="84" y="89"/>
                  </a:cubicBezTo>
                  <a:cubicBezTo>
                    <a:pt x="75" y="84"/>
                    <a:pt x="75" y="84"/>
                    <a:pt x="75" y="84"/>
                  </a:cubicBezTo>
                  <a:cubicBezTo>
                    <a:pt x="75" y="84"/>
                    <a:pt x="73" y="84"/>
                    <a:pt x="72" y="84"/>
                  </a:cubicBezTo>
                  <a:cubicBezTo>
                    <a:pt x="62" y="88"/>
                    <a:pt x="62" y="88"/>
                    <a:pt x="62" y="88"/>
                  </a:cubicBezTo>
                  <a:cubicBezTo>
                    <a:pt x="61" y="89"/>
                    <a:pt x="60" y="90"/>
                    <a:pt x="60" y="91"/>
                  </a:cubicBezTo>
                  <a:cubicBezTo>
                    <a:pt x="57" y="100"/>
                    <a:pt x="57" y="100"/>
                    <a:pt x="57" y="100"/>
                  </a:cubicBezTo>
                  <a:cubicBezTo>
                    <a:pt x="50" y="100"/>
                    <a:pt x="50" y="100"/>
                    <a:pt x="50" y="100"/>
                  </a:cubicBezTo>
                  <a:cubicBezTo>
                    <a:pt x="47" y="91"/>
                    <a:pt x="47" y="91"/>
                    <a:pt x="47" y="91"/>
                  </a:cubicBezTo>
                  <a:cubicBezTo>
                    <a:pt x="47" y="90"/>
                    <a:pt x="46" y="89"/>
                    <a:pt x="45" y="89"/>
                  </a:cubicBezTo>
                  <a:cubicBezTo>
                    <a:pt x="35" y="84"/>
                    <a:pt x="35" y="84"/>
                    <a:pt x="35" y="84"/>
                  </a:cubicBezTo>
                  <a:cubicBezTo>
                    <a:pt x="34" y="84"/>
                    <a:pt x="33" y="84"/>
                    <a:pt x="32" y="84"/>
                  </a:cubicBezTo>
                  <a:cubicBezTo>
                    <a:pt x="23" y="89"/>
                    <a:pt x="23" y="89"/>
                    <a:pt x="23" y="89"/>
                  </a:cubicBezTo>
                  <a:cubicBezTo>
                    <a:pt x="18" y="84"/>
                    <a:pt x="18" y="84"/>
                    <a:pt x="18" y="84"/>
                  </a:cubicBezTo>
                  <a:cubicBezTo>
                    <a:pt x="23" y="76"/>
                    <a:pt x="23" y="76"/>
                    <a:pt x="23" y="76"/>
                  </a:cubicBezTo>
                  <a:cubicBezTo>
                    <a:pt x="23" y="75"/>
                    <a:pt x="23" y="74"/>
                    <a:pt x="23" y="73"/>
                  </a:cubicBezTo>
                  <a:cubicBezTo>
                    <a:pt x="19" y="62"/>
                    <a:pt x="19" y="62"/>
                    <a:pt x="19" y="62"/>
                  </a:cubicBezTo>
                  <a:cubicBezTo>
                    <a:pt x="18" y="61"/>
                    <a:pt x="18" y="60"/>
                    <a:pt x="16" y="60"/>
                  </a:cubicBezTo>
                  <a:cubicBezTo>
                    <a:pt x="7" y="57"/>
                    <a:pt x="7" y="57"/>
                    <a:pt x="7" y="57"/>
                  </a:cubicBezTo>
                  <a:cubicBezTo>
                    <a:pt x="7" y="50"/>
                    <a:pt x="7" y="50"/>
                    <a:pt x="7" y="50"/>
                  </a:cubicBezTo>
                  <a:cubicBezTo>
                    <a:pt x="16" y="48"/>
                    <a:pt x="16" y="48"/>
                    <a:pt x="16" y="48"/>
                  </a:cubicBezTo>
                  <a:cubicBezTo>
                    <a:pt x="17" y="47"/>
                    <a:pt x="18" y="47"/>
                    <a:pt x="19" y="46"/>
                  </a:cubicBezTo>
                  <a:cubicBezTo>
                    <a:pt x="23" y="35"/>
                    <a:pt x="23" y="35"/>
                    <a:pt x="23" y="35"/>
                  </a:cubicBezTo>
                  <a:cubicBezTo>
                    <a:pt x="24" y="34"/>
                    <a:pt x="23" y="33"/>
                    <a:pt x="23" y="32"/>
                  </a:cubicBezTo>
                  <a:cubicBezTo>
                    <a:pt x="18" y="24"/>
                    <a:pt x="18" y="24"/>
                    <a:pt x="18" y="24"/>
                  </a:cubicBezTo>
                  <a:cubicBezTo>
                    <a:pt x="23" y="18"/>
                    <a:pt x="23" y="18"/>
                    <a:pt x="23" y="18"/>
                  </a:cubicBezTo>
                  <a:cubicBezTo>
                    <a:pt x="32" y="23"/>
                    <a:pt x="32" y="23"/>
                    <a:pt x="32" y="23"/>
                  </a:cubicBezTo>
                  <a:cubicBezTo>
                    <a:pt x="32" y="24"/>
                    <a:pt x="34" y="24"/>
                    <a:pt x="35" y="23"/>
                  </a:cubicBezTo>
                  <a:cubicBezTo>
                    <a:pt x="45" y="19"/>
                    <a:pt x="45" y="19"/>
                    <a:pt x="45" y="19"/>
                  </a:cubicBezTo>
                  <a:cubicBezTo>
                    <a:pt x="46" y="19"/>
                    <a:pt x="47" y="18"/>
                    <a:pt x="47" y="17"/>
                  </a:cubicBezTo>
                  <a:cubicBezTo>
                    <a:pt x="50" y="8"/>
                    <a:pt x="50" y="8"/>
                    <a:pt x="50" y="8"/>
                  </a:cubicBezTo>
                  <a:cubicBezTo>
                    <a:pt x="57" y="8"/>
                    <a:pt x="57" y="8"/>
                    <a:pt x="57" y="8"/>
                  </a:cubicBezTo>
                  <a:cubicBezTo>
                    <a:pt x="60" y="16"/>
                    <a:pt x="60" y="16"/>
                    <a:pt x="60" y="16"/>
                  </a:cubicBezTo>
                  <a:cubicBezTo>
                    <a:pt x="60" y="18"/>
                    <a:pt x="61" y="18"/>
                    <a:pt x="62" y="19"/>
                  </a:cubicBezTo>
                  <a:cubicBezTo>
                    <a:pt x="72" y="23"/>
                    <a:pt x="72" y="23"/>
                    <a:pt x="72" y="23"/>
                  </a:cubicBezTo>
                  <a:cubicBezTo>
                    <a:pt x="73" y="24"/>
                    <a:pt x="74" y="24"/>
                    <a:pt x="75" y="23"/>
                  </a:cubicBezTo>
                  <a:cubicBezTo>
                    <a:pt x="84" y="18"/>
                    <a:pt x="84" y="18"/>
                    <a:pt x="84" y="18"/>
                  </a:cubicBezTo>
                  <a:cubicBezTo>
                    <a:pt x="89" y="24"/>
                    <a:pt x="89" y="24"/>
                    <a:pt x="89" y="24"/>
                  </a:cubicBezTo>
                  <a:cubicBezTo>
                    <a:pt x="84" y="32"/>
                    <a:pt x="84" y="32"/>
                    <a:pt x="84" y="32"/>
                  </a:cubicBezTo>
                  <a:cubicBezTo>
                    <a:pt x="84" y="33"/>
                    <a:pt x="84" y="34"/>
                    <a:pt x="84" y="35"/>
                  </a:cubicBezTo>
                  <a:cubicBezTo>
                    <a:pt x="88" y="45"/>
                    <a:pt x="88" y="45"/>
                    <a:pt x="88" y="45"/>
                  </a:cubicBezTo>
                  <a:cubicBezTo>
                    <a:pt x="89" y="46"/>
                    <a:pt x="89" y="47"/>
                    <a:pt x="90" y="48"/>
                  </a:cubicBezTo>
                  <a:cubicBezTo>
                    <a:pt x="100" y="50"/>
                    <a:pt x="100" y="50"/>
                    <a:pt x="100" y="50"/>
                  </a:cubicBezTo>
                  <a:cubicBezTo>
                    <a:pt x="100" y="57"/>
                    <a:pt x="100" y="57"/>
                    <a:pt x="100" y="57"/>
                  </a:cubicBezTo>
                  <a:cubicBezTo>
                    <a:pt x="91" y="60"/>
                    <a:pt x="91" y="60"/>
                    <a:pt x="91" y="60"/>
                  </a:cubicBezTo>
                  <a:cubicBezTo>
                    <a:pt x="90" y="60"/>
                    <a:pt x="89" y="61"/>
                    <a:pt x="88" y="62"/>
                  </a:cubicBezTo>
                  <a:moveTo>
                    <a:pt x="104" y="44"/>
                  </a:moveTo>
                  <a:cubicBezTo>
                    <a:pt x="94" y="41"/>
                    <a:pt x="94" y="41"/>
                    <a:pt x="94" y="41"/>
                  </a:cubicBezTo>
                  <a:cubicBezTo>
                    <a:pt x="91" y="34"/>
                    <a:pt x="91" y="34"/>
                    <a:pt x="91" y="34"/>
                  </a:cubicBezTo>
                  <a:cubicBezTo>
                    <a:pt x="96" y="25"/>
                    <a:pt x="96" y="25"/>
                    <a:pt x="96" y="25"/>
                  </a:cubicBezTo>
                  <a:cubicBezTo>
                    <a:pt x="97" y="23"/>
                    <a:pt x="97" y="22"/>
                    <a:pt x="96" y="21"/>
                  </a:cubicBezTo>
                  <a:cubicBezTo>
                    <a:pt x="87" y="11"/>
                    <a:pt x="87" y="11"/>
                    <a:pt x="87" y="11"/>
                  </a:cubicBezTo>
                  <a:cubicBezTo>
                    <a:pt x="86" y="10"/>
                    <a:pt x="84" y="10"/>
                    <a:pt x="82" y="11"/>
                  </a:cubicBezTo>
                  <a:cubicBezTo>
                    <a:pt x="73" y="16"/>
                    <a:pt x="73" y="16"/>
                    <a:pt x="73" y="16"/>
                  </a:cubicBezTo>
                  <a:cubicBezTo>
                    <a:pt x="66" y="13"/>
                    <a:pt x="66" y="13"/>
                    <a:pt x="66" y="13"/>
                  </a:cubicBezTo>
                  <a:cubicBezTo>
                    <a:pt x="63" y="3"/>
                    <a:pt x="63" y="3"/>
                    <a:pt x="63" y="3"/>
                  </a:cubicBezTo>
                  <a:cubicBezTo>
                    <a:pt x="63" y="1"/>
                    <a:pt x="62" y="0"/>
                    <a:pt x="60" y="0"/>
                  </a:cubicBezTo>
                  <a:cubicBezTo>
                    <a:pt x="47" y="0"/>
                    <a:pt x="47" y="0"/>
                    <a:pt x="47" y="0"/>
                  </a:cubicBezTo>
                  <a:cubicBezTo>
                    <a:pt x="45" y="0"/>
                    <a:pt x="44" y="1"/>
                    <a:pt x="44" y="3"/>
                  </a:cubicBezTo>
                  <a:cubicBezTo>
                    <a:pt x="41" y="13"/>
                    <a:pt x="41" y="13"/>
                    <a:pt x="41" y="13"/>
                  </a:cubicBezTo>
                  <a:cubicBezTo>
                    <a:pt x="34" y="16"/>
                    <a:pt x="34" y="16"/>
                    <a:pt x="34" y="16"/>
                  </a:cubicBezTo>
                  <a:cubicBezTo>
                    <a:pt x="25" y="11"/>
                    <a:pt x="25" y="11"/>
                    <a:pt x="25" y="11"/>
                  </a:cubicBezTo>
                  <a:cubicBezTo>
                    <a:pt x="23" y="10"/>
                    <a:pt x="21" y="10"/>
                    <a:pt x="20" y="11"/>
                  </a:cubicBezTo>
                  <a:cubicBezTo>
                    <a:pt x="11" y="21"/>
                    <a:pt x="11" y="21"/>
                    <a:pt x="11" y="21"/>
                  </a:cubicBezTo>
                  <a:cubicBezTo>
                    <a:pt x="10" y="22"/>
                    <a:pt x="10" y="23"/>
                    <a:pt x="11" y="25"/>
                  </a:cubicBezTo>
                  <a:cubicBezTo>
                    <a:pt x="16" y="34"/>
                    <a:pt x="16" y="34"/>
                    <a:pt x="16" y="34"/>
                  </a:cubicBezTo>
                  <a:cubicBezTo>
                    <a:pt x="13" y="41"/>
                    <a:pt x="13" y="41"/>
                    <a:pt x="13" y="41"/>
                  </a:cubicBezTo>
                  <a:cubicBezTo>
                    <a:pt x="3" y="44"/>
                    <a:pt x="3" y="44"/>
                    <a:pt x="3" y="44"/>
                  </a:cubicBezTo>
                  <a:cubicBezTo>
                    <a:pt x="1" y="44"/>
                    <a:pt x="0" y="46"/>
                    <a:pt x="0" y="47"/>
                  </a:cubicBezTo>
                  <a:cubicBezTo>
                    <a:pt x="0" y="60"/>
                    <a:pt x="0" y="60"/>
                    <a:pt x="0" y="60"/>
                  </a:cubicBezTo>
                  <a:cubicBezTo>
                    <a:pt x="0" y="62"/>
                    <a:pt x="1" y="63"/>
                    <a:pt x="3" y="64"/>
                  </a:cubicBezTo>
                  <a:cubicBezTo>
                    <a:pt x="13" y="66"/>
                    <a:pt x="13" y="66"/>
                    <a:pt x="13" y="66"/>
                  </a:cubicBezTo>
                  <a:cubicBezTo>
                    <a:pt x="16" y="74"/>
                    <a:pt x="16" y="74"/>
                    <a:pt x="16" y="74"/>
                  </a:cubicBezTo>
                  <a:cubicBezTo>
                    <a:pt x="11" y="83"/>
                    <a:pt x="11" y="83"/>
                    <a:pt x="11" y="83"/>
                  </a:cubicBezTo>
                  <a:cubicBezTo>
                    <a:pt x="10" y="84"/>
                    <a:pt x="10" y="86"/>
                    <a:pt x="11" y="87"/>
                  </a:cubicBezTo>
                  <a:cubicBezTo>
                    <a:pt x="20" y="96"/>
                    <a:pt x="20" y="96"/>
                    <a:pt x="20" y="96"/>
                  </a:cubicBezTo>
                  <a:cubicBezTo>
                    <a:pt x="21" y="97"/>
                    <a:pt x="23" y="97"/>
                    <a:pt x="25" y="97"/>
                  </a:cubicBezTo>
                  <a:cubicBezTo>
                    <a:pt x="34" y="91"/>
                    <a:pt x="34" y="91"/>
                    <a:pt x="34" y="91"/>
                  </a:cubicBezTo>
                  <a:cubicBezTo>
                    <a:pt x="41" y="95"/>
                    <a:pt x="41" y="95"/>
                    <a:pt x="41" y="95"/>
                  </a:cubicBezTo>
                  <a:cubicBezTo>
                    <a:pt x="44" y="105"/>
                    <a:pt x="44" y="105"/>
                    <a:pt x="44" y="105"/>
                  </a:cubicBezTo>
                  <a:cubicBezTo>
                    <a:pt x="44" y="106"/>
                    <a:pt x="45" y="107"/>
                    <a:pt x="47" y="107"/>
                  </a:cubicBezTo>
                  <a:cubicBezTo>
                    <a:pt x="60" y="107"/>
                    <a:pt x="60" y="107"/>
                    <a:pt x="60" y="107"/>
                  </a:cubicBezTo>
                  <a:cubicBezTo>
                    <a:pt x="62" y="107"/>
                    <a:pt x="63" y="106"/>
                    <a:pt x="63" y="105"/>
                  </a:cubicBezTo>
                  <a:cubicBezTo>
                    <a:pt x="66" y="94"/>
                    <a:pt x="66" y="94"/>
                    <a:pt x="66" y="94"/>
                  </a:cubicBezTo>
                  <a:cubicBezTo>
                    <a:pt x="73" y="92"/>
                    <a:pt x="73" y="92"/>
                    <a:pt x="73" y="92"/>
                  </a:cubicBezTo>
                  <a:cubicBezTo>
                    <a:pt x="82" y="97"/>
                    <a:pt x="82" y="97"/>
                    <a:pt x="82" y="97"/>
                  </a:cubicBezTo>
                  <a:cubicBezTo>
                    <a:pt x="84" y="97"/>
                    <a:pt x="86" y="97"/>
                    <a:pt x="87" y="96"/>
                  </a:cubicBezTo>
                  <a:cubicBezTo>
                    <a:pt x="96" y="87"/>
                    <a:pt x="96" y="87"/>
                    <a:pt x="96" y="87"/>
                  </a:cubicBezTo>
                  <a:cubicBezTo>
                    <a:pt x="97" y="86"/>
                    <a:pt x="97" y="84"/>
                    <a:pt x="96" y="83"/>
                  </a:cubicBezTo>
                  <a:cubicBezTo>
                    <a:pt x="91" y="74"/>
                    <a:pt x="91" y="74"/>
                    <a:pt x="91" y="74"/>
                  </a:cubicBezTo>
                  <a:cubicBezTo>
                    <a:pt x="94" y="66"/>
                    <a:pt x="94" y="66"/>
                    <a:pt x="94" y="66"/>
                  </a:cubicBezTo>
                  <a:cubicBezTo>
                    <a:pt x="104" y="64"/>
                    <a:pt x="104" y="64"/>
                    <a:pt x="104" y="64"/>
                  </a:cubicBezTo>
                  <a:cubicBezTo>
                    <a:pt x="106" y="63"/>
                    <a:pt x="107" y="62"/>
                    <a:pt x="107" y="60"/>
                  </a:cubicBezTo>
                  <a:cubicBezTo>
                    <a:pt x="107" y="47"/>
                    <a:pt x="107" y="47"/>
                    <a:pt x="107" y="47"/>
                  </a:cubicBezTo>
                  <a:cubicBezTo>
                    <a:pt x="107" y="46"/>
                    <a:pt x="106" y="44"/>
                    <a:pt x="104" y="44"/>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19" name="Freeform 79">
              <a:extLst>
                <a:ext uri="{FF2B5EF4-FFF2-40B4-BE49-F238E27FC236}">
                  <a16:creationId xmlns:a16="http://schemas.microsoft.com/office/drawing/2014/main" id="{96F74777-73D2-8940-5558-B62E8DF4C90A}"/>
                </a:ext>
              </a:extLst>
            </p:cNvPr>
            <p:cNvSpPr>
              <a:spLocks noEditPoints="1"/>
            </p:cNvSpPr>
            <p:nvPr/>
          </p:nvSpPr>
          <p:spPr bwMode="auto">
            <a:xfrm>
              <a:off x="4451351" y="450057"/>
              <a:ext cx="187325" cy="188913"/>
            </a:xfrm>
            <a:custGeom>
              <a:avLst/>
              <a:gdLst>
                <a:gd name="T0" fmla="*/ 29 w 59"/>
                <a:gd name="T1" fmla="*/ 52 h 59"/>
                <a:gd name="T2" fmla="*/ 7 w 59"/>
                <a:gd name="T3" fmla="*/ 30 h 59"/>
                <a:gd name="T4" fmla="*/ 29 w 59"/>
                <a:gd name="T5" fmla="*/ 8 h 59"/>
                <a:gd name="T6" fmla="*/ 52 w 59"/>
                <a:gd name="T7" fmla="*/ 30 h 59"/>
                <a:gd name="T8" fmla="*/ 29 w 59"/>
                <a:gd name="T9" fmla="*/ 52 h 59"/>
                <a:gd name="T10" fmla="*/ 29 w 59"/>
                <a:gd name="T11" fmla="*/ 0 h 59"/>
                <a:gd name="T12" fmla="*/ 0 w 59"/>
                <a:gd name="T13" fmla="*/ 30 h 59"/>
                <a:gd name="T14" fmla="*/ 29 w 59"/>
                <a:gd name="T15" fmla="*/ 59 h 59"/>
                <a:gd name="T16" fmla="*/ 59 w 59"/>
                <a:gd name="T17" fmla="*/ 30 h 59"/>
                <a:gd name="T18" fmla="*/ 29 w 59"/>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9">
                  <a:moveTo>
                    <a:pt x="29" y="52"/>
                  </a:moveTo>
                  <a:cubicBezTo>
                    <a:pt x="17" y="52"/>
                    <a:pt x="7" y="42"/>
                    <a:pt x="7" y="30"/>
                  </a:cubicBezTo>
                  <a:cubicBezTo>
                    <a:pt x="7" y="18"/>
                    <a:pt x="17" y="8"/>
                    <a:pt x="29" y="8"/>
                  </a:cubicBezTo>
                  <a:cubicBezTo>
                    <a:pt x="42" y="8"/>
                    <a:pt x="52" y="18"/>
                    <a:pt x="52" y="30"/>
                  </a:cubicBezTo>
                  <a:cubicBezTo>
                    <a:pt x="52" y="42"/>
                    <a:pt x="42" y="52"/>
                    <a:pt x="29" y="52"/>
                  </a:cubicBezTo>
                  <a:moveTo>
                    <a:pt x="29" y="0"/>
                  </a:moveTo>
                  <a:cubicBezTo>
                    <a:pt x="13" y="0"/>
                    <a:pt x="0" y="14"/>
                    <a:pt x="0" y="30"/>
                  </a:cubicBezTo>
                  <a:cubicBezTo>
                    <a:pt x="0" y="46"/>
                    <a:pt x="13" y="59"/>
                    <a:pt x="29" y="59"/>
                  </a:cubicBezTo>
                  <a:cubicBezTo>
                    <a:pt x="46" y="59"/>
                    <a:pt x="59" y="46"/>
                    <a:pt x="59" y="30"/>
                  </a:cubicBezTo>
                  <a:cubicBezTo>
                    <a:pt x="59" y="14"/>
                    <a:pt x="46" y="0"/>
                    <a:pt x="29"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0" name="Group 19">
            <a:extLst>
              <a:ext uri="{FF2B5EF4-FFF2-40B4-BE49-F238E27FC236}">
                <a16:creationId xmlns:a16="http://schemas.microsoft.com/office/drawing/2014/main" id="{4C8668BC-C89E-F08B-8E76-DC9F35E11995}"/>
              </a:ext>
            </a:extLst>
          </p:cNvPr>
          <p:cNvGrpSpPr>
            <a:grpSpLocks noChangeAspect="1"/>
          </p:cNvGrpSpPr>
          <p:nvPr/>
        </p:nvGrpSpPr>
        <p:grpSpPr>
          <a:xfrm>
            <a:off x="2539840" y="5258838"/>
            <a:ext cx="402336" cy="651671"/>
            <a:chOff x="3228975" y="135039"/>
            <a:chExt cx="338138" cy="547688"/>
          </a:xfrm>
        </p:grpSpPr>
        <p:sp>
          <p:nvSpPr>
            <p:cNvPr id="21" name="Freeform 101">
              <a:extLst>
                <a:ext uri="{FF2B5EF4-FFF2-40B4-BE49-F238E27FC236}">
                  <a16:creationId xmlns:a16="http://schemas.microsoft.com/office/drawing/2014/main" id="{74194B88-B391-B452-C175-0F6E2613BB03}"/>
                </a:ext>
              </a:extLst>
            </p:cNvPr>
            <p:cNvSpPr>
              <a:spLocks noEditPoints="1"/>
            </p:cNvSpPr>
            <p:nvPr/>
          </p:nvSpPr>
          <p:spPr bwMode="auto">
            <a:xfrm>
              <a:off x="3228975" y="135039"/>
              <a:ext cx="338138" cy="547688"/>
            </a:xfrm>
            <a:custGeom>
              <a:avLst/>
              <a:gdLst>
                <a:gd name="T0" fmla="*/ 87 w 106"/>
                <a:gd name="T1" fmla="*/ 83 h 172"/>
                <a:gd name="T2" fmla="*/ 87 w 106"/>
                <a:gd name="T3" fmla="*/ 83 h 172"/>
                <a:gd name="T4" fmla="*/ 71 w 106"/>
                <a:gd name="T5" fmla="*/ 111 h 172"/>
                <a:gd name="T6" fmla="*/ 71 w 106"/>
                <a:gd name="T7" fmla="*/ 111 h 172"/>
                <a:gd name="T8" fmla="*/ 36 w 106"/>
                <a:gd name="T9" fmla="*/ 111 h 172"/>
                <a:gd name="T10" fmla="*/ 36 w 106"/>
                <a:gd name="T11" fmla="*/ 111 h 172"/>
                <a:gd name="T12" fmla="*/ 19 w 106"/>
                <a:gd name="T13" fmla="*/ 84 h 172"/>
                <a:gd name="T14" fmla="*/ 8 w 106"/>
                <a:gd name="T15" fmla="*/ 53 h 172"/>
                <a:gd name="T16" fmla="*/ 53 w 106"/>
                <a:gd name="T17" fmla="*/ 8 h 172"/>
                <a:gd name="T18" fmla="*/ 99 w 106"/>
                <a:gd name="T19" fmla="*/ 53 h 172"/>
                <a:gd name="T20" fmla="*/ 87 w 106"/>
                <a:gd name="T21" fmla="*/ 83 h 172"/>
                <a:gd name="T22" fmla="*/ 36 w 106"/>
                <a:gd name="T23" fmla="*/ 119 h 172"/>
                <a:gd name="T24" fmla="*/ 70 w 106"/>
                <a:gd name="T25" fmla="*/ 119 h 172"/>
                <a:gd name="T26" fmla="*/ 70 w 106"/>
                <a:gd name="T27" fmla="*/ 123 h 172"/>
                <a:gd name="T28" fmla="*/ 36 w 106"/>
                <a:gd name="T29" fmla="*/ 123 h 172"/>
                <a:gd name="T30" fmla="*/ 36 w 106"/>
                <a:gd name="T31" fmla="*/ 119 h 172"/>
                <a:gd name="T32" fmla="*/ 70 w 106"/>
                <a:gd name="T33" fmla="*/ 136 h 172"/>
                <a:gd name="T34" fmla="*/ 36 w 106"/>
                <a:gd name="T35" fmla="*/ 136 h 172"/>
                <a:gd name="T36" fmla="*/ 36 w 106"/>
                <a:gd name="T37" fmla="*/ 131 h 172"/>
                <a:gd name="T38" fmla="*/ 70 w 106"/>
                <a:gd name="T39" fmla="*/ 131 h 172"/>
                <a:gd name="T40" fmla="*/ 70 w 106"/>
                <a:gd name="T41" fmla="*/ 136 h 172"/>
                <a:gd name="T42" fmla="*/ 70 w 106"/>
                <a:gd name="T43" fmla="*/ 148 h 172"/>
                <a:gd name="T44" fmla="*/ 36 w 106"/>
                <a:gd name="T45" fmla="*/ 148 h 172"/>
                <a:gd name="T46" fmla="*/ 36 w 106"/>
                <a:gd name="T47" fmla="*/ 143 h 172"/>
                <a:gd name="T48" fmla="*/ 70 w 106"/>
                <a:gd name="T49" fmla="*/ 143 h 172"/>
                <a:gd name="T50" fmla="*/ 70 w 106"/>
                <a:gd name="T51" fmla="*/ 148 h 172"/>
                <a:gd name="T52" fmla="*/ 62 w 106"/>
                <a:gd name="T53" fmla="*/ 156 h 172"/>
                <a:gd name="T54" fmla="*/ 53 w 106"/>
                <a:gd name="T55" fmla="*/ 164 h 172"/>
                <a:gd name="T56" fmla="*/ 45 w 106"/>
                <a:gd name="T57" fmla="*/ 156 h 172"/>
                <a:gd name="T58" fmla="*/ 45 w 106"/>
                <a:gd name="T59" fmla="*/ 156 h 172"/>
                <a:gd name="T60" fmla="*/ 62 w 106"/>
                <a:gd name="T61" fmla="*/ 156 h 172"/>
                <a:gd name="T62" fmla="*/ 53 w 106"/>
                <a:gd name="T63" fmla="*/ 0 h 172"/>
                <a:gd name="T64" fmla="*/ 0 w 106"/>
                <a:gd name="T65" fmla="*/ 53 h 172"/>
                <a:gd name="T66" fmla="*/ 14 w 106"/>
                <a:gd name="T67" fmla="*/ 89 h 172"/>
                <a:gd name="T68" fmla="*/ 29 w 106"/>
                <a:gd name="T69" fmla="*/ 115 h 172"/>
                <a:gd name="T70" fmla="*/ 29 w 106"/>
                <a:gd name="T71" fmla="*/ 152 h 172"/>
                <a:gd name="T72" fmla="*/ 33 w 106"/>
                <a:gd name="T73" fmla="*/ 156 h 172"/>
                <a:gd name="T74" fmla="*/ 37 w 106"/>
                <a:gd name="T75" fmla="*/ 156 h 172"/>
                <a:gd name="T76" fmla="*/ 37 w 106"/>
                <a:gd name="T77" fmla="*/ 156 h 172"/>
                <a:gd name="T78" fmla="*/ 53 w 106"/>
                <a:gd name="T79" fmla="*/ 172 h 172"/>
                <a:gd name="T80" fmla="*/ 69 w 106"/>
                <a:gd name="T81" fmla="*/ 156 h 172"/>
                <a:gd name="T82" fmla="*/ 69 w 106"/>
                <a:gd name="T83" fmla="*/ 156 h 172"/>
                <a:gd name="T84" fmla="*/ 74 w 106"/>
                <a:gd name="T85" fmla="*/ 156 h 172"/>
                <a:gd name="T86" fmla="*/ 78 w 106"/>
                <a:gd name="T87" fmla="*/ 152 h 172"/>
                <a:gd name="T88" fmla="*/ 78 w 106"/>
                <a:gd name="T89" fmla="*/ 115 h 172"/>
                <a:gd name="T90" fmla="*/ 93 w 106"/>
                <a:gd name="T91" fmla="*/ 88 h 172"/>
                <a:gd name="T92" fmla="*/ 106 w 106"/>
                <a:gd name="T93" fmla="*/ 53 h 172"/>
                <a:gd name="T94" fmla="*/ 53 w 106"/>
                <a:gd name="T9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 h="172">
                  <a:moveTo>
                    <a:pt x="87" y="83"/>
                  </a:moveTo>
                  <a:cubicBezTo>
                    <a:pt x="87" y="83"/>
                    <a:pt x="87" y="83"/>
                    <a:pt x="87" y="83"/>
                  </a:cubicBezTo>
                  <a:cubicBezTo>
                    <a:pt x="77" y="94"/>
                    <a:pt x="73" y="100"/>
                    <a:pt x="71" y="111"/>
                  </a:cubicBezTo>
                  <a:cubicBezTo>
                    <a:pt x="71" y="111"/>
                    <a:pt x="71" y="111"/>
                    <a:pt x="71" y="111"/>
                  </a:cubicBezTo>
                  <a:cubicBezTo>
                    <a:pt x="36" y="111"/>
                    <a:pt x="36" y="111"/>
                    <a:pt x="36" y="111"/>
                  </a:cubicBezTo>
                  <a:cubicBezTo>
                    <a:pt x="36" y="111"/>
                    <a:pt x="36" y="111"/>
                    <a:pt x="36" y="111"/>
                  </a:cubicBezTo>
                  <a:cubicBezTo>
                    <a:pt x="33" y="100"/>
                    <a:pt x="30" y="95"/>
                    <a:pt x="19" y="84"/>
                  </a:cubicBezTo>
                  <a:cubicBezTo>
                    <a:pt x="9" y="71"/>
                    <a:pt x="8" y="65"/>
                    <a:pt x="8" y="53"/>
                  </a:cubicBezTo>
                  <a:cubicBezTo>
                    <a:pt x="8" y="28"/>
                    <a:pt x="28" y="8"/>
                    <a:pt x="53" y="8"/>
                  </a:cubicBezTo>
                  <a:cubicBezTo>
                    <a:pt x="78" y="8"/>
                    <a:pt x="99" y="28"/>
                    <a:pt x="99" y="53"/>
                  </a:cubicBezTo>
                  <a:cubicBezTo>
                    <a:pt x="99" y="65"/>
                    <a:pt x="97" y="71"/>
                    <a:pt x="87" y="83"/>
                  </a:cubicBezTo>
                  <a:moveTo>
                    <a:pt x="36" y="119"/>
                  </a:moveTo>
                  <a:cubicBezTo>
                    <a:pt x="70" y="119"/>
                    <a:pt x="70" y="119"/>
                    <a:pt x="70" y="119"/>
                  </a:cubicBezTo>
                  <a:cubicBezTo>
                    <a:pt x="70" y="123"/>
                    <a:pt x="70" y="123"/>
                    <a:pt x="70" y="123"/>
                  </a:cubicBezTo>
                  <a:cubicBezTo>
                    <a:pt x="36" y="123"/>
                    <a:pt x="36" y="123"/>
                    <a:pt x="36" y="123"/>
                  </a:cubicBezTo>
                  <a:lnTo>
                    <a:pt x="36" y="119"/>
                  </a:lnTo>
                  <a:close/>
                  <a:moveTo>
                    <a:pt x="70" y="136"/>
                  </a:moveTo>
                  <a:cubicBezTo>
                    <a:pt x="36" y="136"/>
                    <a:pt x="36" y="136"/>
                    <a:pt x="36" y="136"/>
                  </a:cubicBezTo>
                  <a:cubicBezTo>
                    <a:pt x="36" y="131"/>
                    <a:pt x="36" y="131"/>
                    <a:pt x="36" y="131"/>
                  </a:cubicBezTo>
                  <a:cubicBezTo>
                    <a:pt x="70" y="131"/>
                    <a:pt x="70" y="131"/>
                    <a:pt x="70" y="131"/>
                  </a:cubicBezTo>
                  <a:lnTo>
                    <a:pt x="70" y="136"/>
                  </a:lnTo>
                  <a:close/>
                  <a:moveTo>
                    <a:pt x="70" y="148"/>
                  </a:moveTo>
                  <a:cubicBezTo>
                    <a:pt x="36" y="148"/>
                    <a:pt x="36" y="148"/>
                    <a:pt x="36" y="148"/>
                  </a:cubicBezTo>
                  <a:cubicBezTo>
                    <a:pt x="36" y="143"/>
                    <a:pt x="36" y="143"/>
                    <a:pt x="36" y="143"/>
                  </a:cubicBezTo>
                  <a:cubicBezTo>
                    <a:pt x="70" y="143"/>
                    <a:pt x="70" y="143"/>
                    <a:pt x="70" y="143"/>
                  </a:cubicBezTo>
                  <a:lnTo>
                    <a:pt x="70" y="148"/>
                  </a:lnTo>
                  <a:close/>
                  <a:moveTo>
                    <a:pt x="62" y="156"/>
                  </a:moveTo>
                  <a:cubicBezTo>
                    <a:pt x="62" y="160"/>
                    <a:pt x="58" y="164"/>
                    <a:pt x="53" y="164"/>
                  </a:cubicBezTo>
                  <a:cubicBezTo>
                    <a:pt x="48" y="164"/>
                    <a:pt x="45" y="160"/>
                    <a:pt x="45" y="156"/>
                  </a:cubicBezTo>
                  <a:cubicBezTo>
                    <a:pt x="45" y="156"/>
                    <a:pt x="45" y="156"/>
                    <a:pt x="45" y="156"/>
                  </a:cubicBezTo>
                  <a:cubicBezTo>
                    <a:pt x="62" y="156"/>
                    <a:pt x="62" y="156"/>
                    <a:pt x="62" y="156"/>
                  </a:cubicBezTo>
                  <a:close/>
                  <a:moveTo>
                    <a:pt x="53" y="0"/>
                  </a:moveTo>
                  <a:cubicBezTo>
                    <a:pt x="24" y="0"/>
                    <a:pt x="0" y="24"/>
                    <a:pt x="0" y="53"/>
                  </a:cubicBezTo>
                  <a:cubicBezTo>
                    <a:pt x="0" y="67"/>
                    <a:pt x="3" y="75"/>
                    <a:pt x="14" y="89"/>
                  </a:cubicBezTo>
                  <a:cubicBezTo>
                    <a:pt x="24" y="100"/>
                    <a:pt x="27" y="104"/>
                    <a:pt x="29" y="115"/>
                  </a:cubicBezTo>
                  <a:cubicBezTo>
                    <a:pt x="29" y="152"/>
                    <a:pt x="29" y="152"/>
                    <a:pt x="29" y="152"/>
                  </a:cubicBezTo>
                  <a:cubicBezTo>
                    <a:pt x="29" y="154"/>
                    <a:pt x="31" y="156"/>
                    <a:pt x="33" y="156"/>
                  </a:cubicBezTo>
                  <a:cubicBezTo>
                    <a:pt x="37" y="156"/>
                    <a:pt x="37" y="156"/>
                    <a:pt x="37" y="156"/>
                  </a:cubicBezTo>
                  <a:cubicBezTo>
                    <a:pt x="37" y="156"/>
                    <a:pt x="37" y="156"/>
                    <a:pt x="37" y="156"/>
                  </a:cubicBezTo>
                  <a:cubicBezTo>
                    <a:pt x="37" y="165"/>
                    <a:pt x="44" y="172"/>
                    <a:pt x="53" y="172"/>
                  </a:cubicBezTo>
                  <a:cubicBezTo>
                    <a:pt x="62" y="172"/>
                    <a:pt x="69" y="165"/>
                    <a:pt x="69" y="156"/>
                  </a:cubicBezTo>
                  <a:cubicBezTo>
                    <a:pt x="69" y="156"/>
                    <a:pt x="69" y="156"/>
                    <a:pt x="69" y="156"/>
                  </a:cubicBezTo>
                  <a:cubicBezTo>
                    <a:pt x="74" y="156"/>
                    <a:pt x="74" y="156"/>
                    <a:pt x="74" y="156"/>
                  </a:cubicBezTo>
                  <a:cubicBezTo>
                    <a:pt x="76" y="156"/>
                    <a:pt x="78" y="154"/>
                    <a:pt x="78" y="152"/>
                  </a:cubicBezTo>
                  <a:cubicBezTo>
                    <a:pt x="78" y="115"/>
                    <a:pt x="78" y="115"/>
                    <a:pt x="78" y="115"/>
                  </a:cubicBezTo>
                  <a:cubicBezTo>
                    <a:pt x="79" y="104"/>
                    <a:pt x="82" y="100"/>
                    <a:pt x="93" y="88"/>
                  </a:cubicBezTo>
                  <a:cubicBezTo>
                    <a:pt x="103" y="75"/>
                    <a:pt x="106" y="67"/>
                    <a:pt x="106" y="53"/>
                  </a:cubicBezTo>
                  <a:cubicBezTo>
                    <a:pt x="106" y="24"/>
                    <a:pt x="82" y="0"/>
                    <a:pt x="53" y="0"/>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2" name="Freeform 102">
              <a:extLst>
                <a:ext uri="{FF2B5EF4-FFF2-40B4-BE49-F238E27FC236}">
                  <a16:creationId xmlns:a16="http://schemas.microsoft.com/office/drawing/2014/main" id="{4D64C58E-9E65-FFA0-4D0D-78E247EE2EE8}"/>
                </a:ext>
              </a:extLst>
            </p:cNvPr>
            <p:cNvSpPr>
              <a:spLocks noEditPoints="1"/>
            </p:cNvSpPr>
            <p:nvPr/>
          </p:nvSpPr>
          <p:spPr bwMode="auto">
            <a:xfrm>
              <a:off x="3305175" y="208064"/>
              <a:ext cx="188913" cy="227013"/>
            </a:xfrm>
            <a:custGeom>
              <a:avLst/>
              <a:gdLst>
                <a:gd name="T0" fmla="*/ 52 w 59"/>
                <a:gd name="T1" fmla="*/ 14 h 71"/>
                <a:gd name="T2" fmla="*/ 52 w 59"/>
                <a:gd name="T3" fmla="*/ 40 h 71"/>
                <a:gd name="T4" fmla="*/ 51 w 59"/>
                <a:gd name="T5" fmla="*/ 46 h 71"/>
                <a:gd name="T6" fmla="*/ 29 w 59"/>
                <a:gd name="T7" fmla="*/ 63 h 71"/>
                <a:gd name="T8" fmla="*/ 8 w 59"/>
                <a:gd name="T9" fmla="*/ 46 h 71"/>
                <a:gd name="T10" fmla="*/ 7 w 59"/>
                <a:gd name="T11" fmla="*/ 40 h 71"/>
                <a:gd name="T12" fmla="*/ 7 w 59"/>
                <a:gd name="T13" fmla="*/ 14 h 71"/>
                <a:gd name="T14" fmla="*/ 22 w 59"/>
                <a:gd name="T15" fmla="*/ 15 h 71"/>
                <a:gd name="T16" fmla="*/ 29 w 59"/>
                <a:gd name="T17" fmla="*/ 10 h 71"/>
                <a:gd name="T18" fmla="*/ 37 w 59"/>
                <a:gd name="T19" fmla="*/ 15 h 71"/>
                <a:gd name="T20" fmla="*/ 52 w 59"/>
                <a:gd name="T21" fmla="*/ 14 h 71"/>
                <a:gd name="T22" fmla="*/ 57 w 59"/>
                <a:gd name="T23" fmla="*/ 6 h 71"/>
                <a:gd name="T24" fmla="*/ 54 w 59"/>
                <a:gd name="T25" fmla="*/ 6 h 71"/>
                <a:gd name="T26" fmla="*/ 39 w 59"/>
                <a:gd name="T27" fmla="*/ 9 h 71"/>
                <a:gd name="T28" fmla="*/ 32 w 59"/>
                <a:gd name="T29" fmla="*/ 2 h 71"/>
                <a:gd name="T30" fmla="*/ 29 w 59"/>
                <a:gd name="T31" fmla="*/ 0 h 71"/>
                <a:gd name="T32" fmla="*/ 26 w 59"/>
                <a:gd name="T33" fmla="*/ 2 h 71"/>
                <a:gd name="T34" fmla="*/ 19 w 59"/>
                <a:gd name="T35" fmla="*/ 9 h 71"/>
                <a:gd name="T36" fmla="*/ 5 w 59"/>
                <a:gd name="T37" fmla="*/ 6 h 71"/>
                <a:gd name="T38" fmla="*/ 1 w 59"/>
                <a:gd name="T39" fmla="*/ 6 h 71"/>
                <a:gd name="T40" fmla="*/ 0 w 59"/>
                <a:gd name="T41" fmla="*/ 9 h 71"/>
                <a:gd name="T42" fmla="*/ 0 w 59"/>
                <a:gd name="T43" fmla="*/ 40 h 71"/>
                <a:gd name="T44" fmla="*/ 2 w 59"/>
                <a:gd name="T45" fmla="*/ 49 h 71"/>
                <a:gd name="T46" fmla="*/ 28 w 59"/>
                <a:gd name="T47" fmla="*/ 70 h 71"/>
                <a:gd name="T48" fmla="*/ 29 w 59"/>
                <a:gd name="T49" fmla="*/ 71 h 71"/>
                <a:gd name="T50" fmla="*/ 31 w 59"/>
                <a:gd name="T51" fmla="*/ 70 h 71"/>
                <a:gd name="T52" fmla="*/ 56 w 59"/>
                <a:gd name="T53" fmla="*/ 49 h 71"/>
                <a:gd name="T54" fmla="*/ 59 w 59"/>
                <a:gd name="T55" fmla="*/ 40 h 71"/>
                <a:gd name="T56" fmla="*/ 59 w 59"/>
                <a:gd name="T57" fmla="*/ 9 h 71"/>
                <a:gd name="T58" fmla="*/ 57 w 59"/>
                <a:gd name="T59"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71">
                  <a:moveTo>
                    <a:pt x="52" y="14"/>
                  </a:moveTo>
                  <a:cubicBezTo>
                    <a:pt x="52" y="40"/>
                    <a:pt x="52" y="40"/>
                    <a:pt x="52" y="40"/>
                  </a:cubicBezTo>
                  <a:cubicBezTo>
                    <a:pt x="52" y="42"/>
                    <a:pt x="51" y="44"/>
                    <a:pt x="51" y="46"/>
                  </a:cubicBezTo>
                  <a:cubicBezTo>
                    <a:pt x="49" y="49"/>
                    <a:pt x="43" y="57"/>
                    <a:pt x="29" y="63"/>
                  </a:cubicBezTo>
                  <a:cubicBezTo>
                    <a:pt x="15" y="57"/>
                    <a:pt x="10" y="49"/>
                    <a:pt x="8" y="46"/>
                  </a:cubicBezTo>
                  <a:cubicBezTo>
                    <a:pt x="7" y="44"/>
                    <a:pt x="7" y="42"/>
                    <a:pt x="7" y="40"/>
                  </a:cubicBezTo>
                  <a:cubicBezTo>
                    <a:pt x="7" y="14"/>
                    <a:pt x="7" y="14"/>
                    <a:pt x="7" y="14"/>
                  </a:cubicBezTo>
                  <a:cubicBezTo>
                    <a:pt x="12" y="17"/>
                    <a:pt x="17" y="17"/>
                    <a:pt x="22" y="15"/>
                  </a:cubicBezTo>
                  <a:cubicBezTo>
                    <a:pt x="25" y="14"/>
                    <a:pt x="28" y="12"/>
                    <a:pt x="29" y="10"/>
                  </a:cubicBezTo>
                  <a:cubicBezTo>
                    <a:pt x="31" y="12"/>
                    <a:pt x="33" y="14"/>
                    <a:pt x="37" y="15"/>
                  </a:cubicBezTo>
                  <a:cubicBezTo>
                    <a:pt x="41" y="17"/>
                    <a:pt x="46" y="17"/>
                    <a:pt x="52" y="14"/>
                  </a:cubicBezTo>
                  <a:moveTo>
                    <a:pt x="57" y="6"/>
                  </a:moveTo>
                  <a:cubicBezTo>
                    <a:pt x="56" y="6"/>
                    <a:pt x="55" y="6"/>
                    <a:pt x="54" y="6"/>
                  </a:cubicBezTo>
                  <a:cubicBezTo>
                    <a:pt x="48" y="9"/>
                    <a:pt x="43" y="10"/>
                    <a:pt x="39" y="9"/>
                  </a:cubicBezTo>
                  <a:cubicBezTo>
                    <a:pt x="34" y="7"/>
                    <a:pt x="32" y="2"/>
                    <a:pt x="32" y="2"/>
                  </a:cubicBezTo>
                  <a:cubicBezTo>
                    <a:pt x="32" y="1"/>
                    <a:pt x="31" y="0"/>
                    <a:pt x="29" y="0"/>
                  </a:cubicBezTo>
                  <a:cubicBezTo>
                    <a:pt x="28" y="0"/>
                    <a:pt x="27" y="1"/>
                    <a:pt x="26" y="2"/>
                  </a:cubicBezTo>
                  <a:cubicBezTo>
                    <a:pt x="26" y="3"/>
                    <a:pt x="24" y="7"/>
                    <a:pt x="19" y="9"/>
                  </a:cubicBezTo>
                  <a:cubicBezTo>
                    <a:pt x="16" y="10"/>
                    <a:pt x="11" y="10"/>
                    <a:pt x="5" y="6"/>
                  </a:cubicBezTo>
                  <a:cubicBezTo>
                    <a:pt x="4" y="6"/>
                    <a:pt x="2" y="6"/>
                    <a:pt x="1" y="6"/>
                  </a:cubicBezTo>
                  <a:cubicBezTo>
                    <a:pt x="0" y="7"/>
                    <a:pt x="0" y="8"/>
                    <a:pt x="0" y="9"/>
                  </a:cubicBezTo>
                  <a:cubicBezTo>
                    <a:pt x="0" y="40"/>
                    <a:pt x="0" y="40"/>
                    <a:pt x="0" y="40"/>
                  </a:cubicBezTo>
                  <a:cubicBezTo>
                    <a:pt x="0" y="43"/>
                    <a:pt x="1" y="46"/>
                    <a:pt x="2" y="49"/>
                  </a:cubicBezTo>
                  <a:cubicBezTo>
                    <a:pt x="5" y="55"/>
                    <a:pt x="12" y="63"/>
                    <a:pt x="28" y="70"/>
                  </a:cubicBezTo>
                  <a:cubicBezTo>
                    <a:pt x="29" y="71"/>
                    <a:pt x="29" y="71"/>
                    <a:pt x="29" y="71"/>
                  </a:cubicBezTo>
                  <a:cubicBezTo>
                    <a:pt x="30" y="71"/>
                    <a:pt x="30" y="70"/>
                    <a:pt x="31" y="70"/>
                  </a:cubicBezTo>
                  <a:cubicBezTo>
                    <a:pt x="46" y="63"/>
                    <a:pt x="53" y="55"/>
                    <a:pt x="56" y="49"/>
                  </a:cubicBezTo>
                  <a:cubicBezTo>
                    <a:pt x="58" y="46"/>
                    <a:pt x="59" y="43"/>
                    <a:pt x="59" y="40"/>
                  </a:cubicBezTo>
                  <a:cubicBezTo>
                    <a:pt x="59" y="9"/>
                    <a:pt x="59" y="9"/>
                    <a:pt x="59" y="9"/>
                  </a:cubicBezTo>
                  <a:cubicBezTo>
                    <a:pt x="59" y="8"/>
                    <a:pt x="58" y="7"/>
                    <a:pt x="57" y="6"/>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23" name="Freeform 103">
              <a:extLst>
                <a:ext uri="{FF2B5EF4-FFF2-40B4-BE49-F238E27FC236}">
                  <a16:creationId xmlns:a16="http://schemas.microsoft.com/office/drawing/2014/main" id="{87369E19-B248-132D-13DD-3F5B7A0DD37A}"/>
                </a:ext>
              </a:extLst>
            </p:cNvPr>
            <p:cNvSpPr>
              <a:spLocks/>
            </p:cNvSpPr>
            <p:nvPr/>
          </p:nvSpPr>
          <p:spPr bwMode="auto">
            <a:xfrm>
              <a:off x="3340100" y="277914"/>
              <a:ext cx="119063" cy="85725"/>
            </a:xfrm>
            <a:custGeom>
              <a:avLst/>
              <a:gdLst>
                <a:gd name="T0" fmla="*/ 35 w 37"/>
                <a:gd name="T1" fmla="*/ 1 h 27"/>
                <a:gd name="T2" fmla="*/ 35 w 37"/>
                <a:gd name="T3" fmla="*/ 1 h 27"/>
                <a:gd name="T4" fmla="*/ 33 w 37"/>
                <a:gd name="T5" fmla="*/ 0 h 27"/>
                <a:gd name="T6" fmla="*/ 31 w 37"/>
                <a:gd name="T7" fmla="*/ 1 h 27"/>
                <a:gd name="T8" fmla="*/ 13 w 37"/>
                <a:gd name="T9" fmla="*/ 18 h 27"/>
                <a:gd name="T10" fmla="*/ 6 w 37"/>
                <a:gd name="T11" fmla="*/ 11 h 27"/>
                <a:gd name="T12" fmla="*/ 1 w 37"/>
                <a:gd name="T13" fmla="*/ 11 h 27"/>
                <a:gd name="T14" fmla="*/ 1 w 37"/>
                <a:gd name="T15" fmla="*/ 16 h 27"/>
                <a:gd name="T16" fmla="*/ 11 w 37"/>
                <a:gd name="T17" fmla="*/ 26 h 27"/>
                <a:gd name="T18" fmla="*/ 13 w 37"/>
                <a:gd name="T19" fmla="*/ 27 h 27"/>
                <a:gd name="T20" fmla="*/ 16 w 37"/>
                <a:gd name="T21" fmla="*/ 26 h 27"/>
                <a:gd name="T22" fmla="*/ 35 w 37"/>
                <a:gd name="T23" fmla="*/ 6 h 27"/>
                <a:gd name="T24" fmla="*/ 35 w 37"/>
                <a:gd name="T25"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7">
                  <a:moveTo>
                    <a:pt x="35" y="1"/>
                  </a:moveTo>
                  <a:cubicBezTo>
                    <a:pt x="35" y="1"/>
                    <a:pt x="35" y="1"/>
                    <a:pt x="35" y="1"/>
                  </a:cubicBezTo>
                  <a:cubicBezTo>
                    <a:pt x="35" y="0"/>
                    <a:pt x="34" y="0"/>
                    <a:pt x="33" y="0"/>
                  </a:cubicBezTo>
                  <a:cubicBezTo>
                    <a:pt x="32" y="0"/>
                    <a:pt x="31" y="0"/>
                    <a:pt x="31" y="1"/>
                  </a:cubicBezTo>
                  <a:cubicBezTo>
                    <a:pt x="13" y="18"/>
                    <a:pt x="13" y="18"/>
                    <a:pt x="13" y="18"/>
                  </a:cubicBezTo>
                  <a:cubicBezTo>
                    <a:pt x="6" y="11"/>
                    <a:pt x="6" y="11"/>
                    <a:pt x="6" y="11"/>
                  </a:cubicBezTo>
                  <a:cubicBezTo>
                    <a:pt x="5" y="10"/>
                    <a:pt x="2" y="10"/>
                    <a:pt x="1" y="11"/>
                  </a:cubicBezTo>
                  <a:cubicBezTo>
                    <a:pt x="0" y="12"/>
                    <a:pt x="0" y="14"/>
                    <a:pt x="1" y="16"/>
                  </a:cubicBezTo>
                  <a:cubicBezTo>
                    <a:pt x="11" y="26"/>
                    <a:pt x="11" y="26"/>
                    <a:pt x="11" y="26"/>
                  </a:cubicBezTo>
                  <a:cubicBezTo>
                    <a:pt x="12" y="26"/>
                    <a:pt x="12" y="27"/>
                    <a:pt x="13" y="27"/>
                  </a:cubicBezTo>
                  <a:cubicBezTo>
                    <a:pt x="14" y="27"/>
                    <a:pt x="15" y="26"/>
                    <a:pt x="16" y="26"/>
                  </a:cubicBezTo>
                  <a:cubicBezTo>
                    <a:pt x="35" y="6"/>
                    <a:pt x="35" y="6"/>
                    <a:pt x="35" y="6"/>
                  </a:cubicBezTo>
                  <a:cubicBezTo>
                    <a:pt x="37" y="5"/>
                    <a:pt x="37" y="2"/>
                    <a:pt x="35" y="1"/>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24" name="Group 23">
            <a:extLst>
              <a:ext uri="{FF2B5EF4-FFF2-40B4-BE49-F238E27FC236}">
                <a16:creationId xmlns:a16="http://schemas.microsoft.com/office/drawing/2014/main" id="{DA6144F2-DF69-97AE-A7B5-6B81997570FE}"/>
              </a:ext>
            </a:extLst>
          </p:cNvPr>
          <p:cNvGrpSpPr>
            <a:grpSpLocks noChangeAspect="1"/>
          </p:cNvGrpSpPr>
          <p:nvPr/>
        </p:nvGrpSpPr>
        <p:grpSpPr>
          <a:xfrm>
            <a:off x="2461764" y="1913547"/>
            <a:ext cx="596400" cy="516776"/>
            <a:chOff x="1260449" y="4021232"/>
            <a:chExt cx="447300" cy="387582"/>
          </a:xfrm>
        </p:grpSpPr>
        <p:sp>
          <p:nvSpPr>
            <p:cNvPr id="25" name="Freeform 330">
              <a:extLst>
                <a:ext uri="{FF2B5EF4-FFF2-40B4-BE49-F238E27FC236}">
                  <a16:creationId xmlns:a16="http://schemas.microsoft.com/office/drawing/2014/main" id="{1B0764B3-9BAE-B215-7BC2-644639AFD31C}"/>
                </a:ext>
              </a:extLst>
            </p:cNvPr>
            <p:cNvSpPr>
              <a:spLocks noEditPoints="1"/>
            </p:cNvSpPr>
            <p:nvPr/>
          </p:nvSpPr>
          <p:spPr bwMode="auto">
            <a:xfrm>
              <a:off x="1260449" y="4021232"/>
              <a:ext cx="447300" cy="387582"/>
            </a:xfrm>
            <a:custGeom>
              <a:avLst/>
              <a:gdLst>
                <a:gd name="T0" fmla="*/ 142 w 191"/>
                <a:gd name="T1" fmla="*/ 48 h 165"/>
                <a:gd name="T2" fmla="*/ 118 w 191"/>
                <a:gd name="T3" fmla="*/ 44 h 165"/>
                <a:gd name="T4" fmla="*/ 114 w 191"/>
                <a:gd name="T5" fmla="*/ 102 h 165"/>
                <a:gd name="T6" fmla="*/ 110 w 191"/>
                <a:gd name="T7" fmla="*/ 68 h 165"/>
                <a:gd name="T8" fmla="*/ 86 w 191"/>
                <a:gd name="T9" fmla="*/ 64 h 165"/>
                <a:gd name="T10" fmla="*/ 81 w 191"/>
                <a:gd name="T11" fmla="*/ 102 h 165"/>
                <a:gd name="T12" fmla="*/ 78 w 191"/>
                <a:gd name="T13" fmla="*/ 58 h 165"/>
                <a:gd name="T14" fmla="*/ 53 w 191"/>
                <a:gd name="T15" fmla="*/ 53 h 165"/>
                <a:gd name="T16" fmla="*/ 49 w 191"/>
                <a:gd name="T17" fmla="*/ 102 h 165"/>
                <a:gd name="T18" fmla="*/ 46 w 191"/>
                <a:gd name="T19" fmla="*/ 74 h 165"/>
                <a:gd name="T20" fmla="*/ 21 w 191"/>
                <a:gd name="T21" fmla="*/ 69 h 165"/>
                <a:gd name="T22" fmla="*/ 17 w 191"/>
                <a:gd name="T23" fmla="*/ 102 h 165"/>
                <a:gd name="T24" fmla="*/ 8 w 191"/>
                <a:gd name="T25" fmla="*/ 9 h 165"/>
                <a:gd name="T26" fmla="*/ 183 w 191"/>
                <a:gd name="T27" fmla="*/ 8 h 165"/>
                <a:gd name="T28" fmla="*/ 183 w 191"/>
                <a:gd name="T29" fmla="*/ 102 h 165"/>
                <a:gd name="T30" fmla="*/ 122 w 191"/>
                <a:gd name="T31" fmla="*/ 52 h 165"/>
                <a:gd name="T32" fmla="*/ 134 w 191"/>
                <a:gd name="T33" fmla="*/ 102 h 165"/>
                <a:gd name="T34" fmla="*/ 122 w 191"/>
                <a:gd name="T35" fmla="*/ 52 h 165"/>
                <a:gd name="T36" fmla="*/ 102 w 191"/>
                <a:gd name="T37" fmla="*/ 72 h 165"/>
                <a:gd name="T38" fmla="*/ 90 w 191"/>
                <a:gd name="T39" fmla="*/ 102 h 165"/>
                <a:gd name="T40" fmla="*/ 57 w 191"/>
                <a:gd name="T41" fmla="*/ 62 h 165"/>
                <a:gd name="T42" fmla="*/ 70 w 191"/>
                <a:gd name="T43" fmla="*/ 102 h 165"/>
                <a:gd name="T44" fmla="*/ 57 w 191"/>
                <a:gd name="T45" fmla="*/ 62 h 165"/>
                <a:gd name="T46" fmla="*/ 37 w 191"/>
                <a:gd name="T47" fmla="*/ 78 h 165"/>
                <a:gd name="T48" fmla="*/ 25 w 191"/>
                <a:gd name="T49" fmla="*/ 102 h 165"/>
                <a:gd name="T50" fmla="*/ 183 w 191"/>
                <a:gd name="T51" fmla="*/ 131 h 165"/>
                <a:gd name="T52" fmla="*/ 9 w 191"/>
                <a:gd name="T53" fmla="*/ 132 h 165"/>
                <a:gd name="T54" fmla="*/ 8 w 191"/>
                <a:gd name="T55" fmla="*/ 110 h 165"/>
                <a:gd name="T56" fmla="*/ 183 w 191"/>
                <a:gd name="T57" fmla="*/ 131 h 165"/>
                <a:gd name="T58" fmla="*/ 74 w 191"/>
                <a:gd name="T59" fmla="*/ 140 h 165"/>
                <a:gd name="T60" fmla="*/ 124 w 191"/>
                <a:gd name="T61" fmla="*/ 157 h 165"/>
                <a:gd name="T62" fmla="*/ 183 w 191"/>
                <a:gd name="T63" fmla="*/ 0 h 165"/>
                <a:gd name="T64" fmla="*/ 0 w 191"/>
                <a:gd name="T65" fmla="*/ 9 h 165"/>
                <a:gd name="T66" fmla="*/ 9 w 191"/>
                <a:gd name="T67" fmla="*/ 140 h 165"/>
                <a:gd name="T68" fmla="*/ 58 w 191"/>
                <a:gd name="T69" fmla="*/ 157 h 165"/>
                <a:gd name="T70" fmla="*/ 45 w 191"/>
                <a:gd name="T71" fmla="*/ 161 h 165"/>
                <a:gd name="T72" fmla="*/ 143 w 191"/>
                <a:gd name="T73" fmla="*/ 165 h 165"/>
                <a:gd name="T74" fmla="*/ 143 w 191"/>
                <a:gd name="T75" fmla="*/ 157 h 165"/>
                <a:gd name="T76" fmla="*/ 126 w 191"/>
                <a:gd name="T77" fmla="*/ 140 h 165"/>
                <a:gd name="T78" fmla="*/ 191 w 191"/>
                <a:gd name="T79" fmla="*/ 131 h 165"/>
                <a:gd name="T80" fmla="*/ 183 w 191"/>
                <a:gd name="T8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1" h="165">
                  <a:moveTo>
                    <a:pt x="142" y="102"/>
                  </a:moveTo>
                  <a:cubicBezTo>
                    <a:pt x="142" y="48"/>
                    <a:pt x="142" y="48"/>
                    <a:pt x="142" y="48"/>
                  </a:cubicBezTo>
                  <a:cubicBezTo>
                    <a:pt x="142" y="46"/>
                    <a:pt x="140" y="44"/>
                    <a:pt x="138" y="44"/>
                  </a:cubicBezTo>
                  <a:cubicBezTo>
                    <a:pt x="118" y="44"/>
                    <a:pt x="118" y="44"/>
                    <a:pt x="118" y="44"/>
                  </a:cubicBezTo>
                  <a:cubicBezTo>
                    <a:pt x="116" y="44"/>
                    <a:pt x="114" y="46"/>
                    <a:pt x="114" y="48"/>
                  </a:cubicBezTo>
                  <a:cubicBezTo>
                    <a:pt x="114" y="102"/>
                    <a:pt x="114" y="102"/>
                    <a:pt x="114" y="102"/>
                  </a:cubicBezTo>
                  <a:cubicBezTo>
                    <a:pt x="110" y="102"/>
                    <a:pt x="110" y="102"/>
                    <a:pt x="110" y="102"/>
                  </a:cubicBezTo>
                  <a:cubicBezTo>
                    <a:pt x="110" y="68"/>
                    <a:pt x="110" y="68"/>
                    <a:pt x="110" y="68"/>
                  </a:cubicBezTo>
                  <a:cubicBezTo>
                    <a:pt x="110" y="65"/>
                    <a:pt x="108" y="64"/>
                    <a:pt x="106" y="64"/>
                  </a:cubicBezTo>
                  <a:cubicBezTo>
                    <a:pt x="86" y="64"/>
                    <a:pt x="86" y="64"/>
                    <a:pt x="86" y="64"/>
                  </a:cubicBezTo>
                  <a:cubicBezTo>
                    <a:pt x="83" y="64"/>
                    <a:pt x="81" y="65"/>
                    <a:pt x="81" y="68"/>
                  </a:cubicBezTo>
                  <a:cubicBezTo>
                    <a:pt x="81" y="102"/>
                    <a:pt x="81" y="102"/>
                    <a:pt x="81" y="102"/>
                  </a:cubicBezTo>
                  <a:cubicBezTo>
                    <a:pt x="78" y="102"/>
                    <a:pt x="78" y="102"/>
                    <a:pt x="78" y="102"/>
                  </a:cubicBezTo>
                  <a:cubicBezTo>
                    <a:pt x="78" y="58"/>
                    <a:pt x="78" y="58"/>
                    <a:pt x="78" y="58"/>
                  </a:cubicBezTo>
                  <a:cubicBezTo>
                    <a:pt x="78" y="55"/>
                    <a:pt x="76" y="53"/>
                    <a:pt x="74" y="53"/>
                  </a:cubicBezTo>
                  <a:cubicBezTo>
                    <a:pt x="53" y="53"/>
                    <a:pt x="53" y="53"/>
                    <a:pt x="53" y="53"/>
                  </a:cubicBezTo>
                  <a:cubicBezTo>
                    <a:pt x="51" y="53"/>
                    <a:pt x="49" y="55"/>
                    <a:pt x="49" y="58"/>
                  </a:cubicBezTo>
                  <a:cubicBezTo>
                    <a:pt x="49" y="102"/>
                    <a:pt x="49" y="102"/>
                    <a:pt x="49" y="102"/>
                  </a:cubicBezTo>
                  <a:cubicBezTo>
                    <a:pt x="46" y="102"/>
                    <a:pt x="46" y="102"/>
                    <a:pt x="46" y="102"/>
                  </a:cubicBezTo>
                  <a:cubicBezTo>
                    <a:pt x="46" y="74"/>
                    <a:pt x="46" y="74"/>
                    <a:pt x="46" y="74"/>
                  </a:cubicBezTo>
                  <a:cubicBezTo>
                    <a:pt x="46" y="71"/>
                    <a:pt x="44" y="69"/>
                    <a:pt x="41" y="69"/>
                  </a:cubicBezTo>
                  <a:cubicBezTo>
                    <a:pt x="21" y="69"/>
                    <a:pt x="21" y="69"/>
                    <a:pt x="21" y="69"/>
                  </a:cubicBezTo>
                  <a:cubicBezTo>
                    <a:pt x="19" y="69"/>
                    <a:pt x="17" y="71"/>
                    <a:pt x="17" y="74"/>
                  </a:cubicBezTo>
                  <a:cubicBezTo>
                    <a:pt x="17" y="102"/>
                    <a:pt x="17" y="102"/>
                    <a:pt x="17" y="102"/>
                  </a:cubicBezTo>
                  <a:cubicBezTo>
                    <a:pt x="8" y="102"/>
                    <a:pt x="8" y="102"/>
                    <a:pt x="8" y="102"/>
                  </a:cubicBezTo>
                  <a:cubicBezTo>
                    <a:pt x="8" y="9"/>
                    <a:pt x="8" y="9"/>
                    <a:pt x="8" y="9"/>
                  </a:cubicBezTo>
                  <a:cubicBezTo>
                    <a:pt x="8" y="8"/>
                    <a:pt x="9" y="8"/>
                    <a:pt x="9" y="8"/>
                  </a:cubicBezTo>
                  <a:cubicBezTo>
                    <a:pt x="183" y="8"/>
                    <a:pt x="183" y="8"/>
                    <a:pt x="183" y="8"/>
                  </a:cubicBezTo>
                  <a:cubicBezTo>
                    <a:pt x="183" y="8"/>
                    <a:pt x="183" y="8"/>
                    <a:pt x="183" y="9"/>
                  </a:cubicBezTo>
                  <a:cubicBezTo>
                    <a:pt x="183" y="102"/>
                    <a:pt x="183" y="102"/>
                    <a:pt x="183" y="102"/>
                  </a:cubicBezTo>
                  <a:lnTo>
                    <a:pt x="142" y="102"/>
                  </a:lnTo>
                  <a:close/>
                  <a:moveTo>
                    <a:pt x="122" y="52"/>
                  </a:moveTo>
                  <a:cubicBezTo>
                    <a:pt x="134" y="52"/>
                    <a:pt x="134" y="52"/>
                    <a:pt x="134" y="52"/>
                  </a:cubicBezTo>
                  <a:cubicBezTo>
                    <a:pt x="134" y="102"/>
                    <a:pt x="134" y="102"/>
                    <a:pt x="134" y="102"/>
                  </a:cubicBezTo>
                  <a:cubicBezTo>
                    <a:pt x="122" y="102"/>
                    <a:pt x="122" y="102"/>
                    <a:pt x="122" y="102"/>
                  </a:cubicBezTo>
                  <a:lnTo>
                    <a:pt x="122" y="52"/>
                  </a:lnTo>
                  <a:close/>
                  <a:moveTo>
                    <a:pt x="90" y="72"/>
                  </a:moveTo>
                  <a:cubicBezTo>
                    <a:pt x="102" y="72"/>
                    <a:pt x="102" y="72"/>
                    <a:pt x="102" y="72"/>
                  </a:cubicBezTo>
                  <a:cubicBezTo>
                    <a:pt x="102" y="102"/>
                    <a:pt x="102" y="102"/>
                    <a:pt x="102" y="102"/>
                  </a:cubicBezTo>
                  <a:cubicBezTo>
                    <a:pt x="90" y="102"/>
                    <a:pt x="90" y="102"/>
                    <a:pt x="90" y="102"/>
                  </a:cubicBezTo>
                  <a:lnTo>
                    <a:pt x="90" y="72"/>
                  </a:lnTo>
                  <a:close/>
                  <a:moveTo>
                    <a:pt x="57" y="62"/>
                  </a:moveTo>
                  <a:cubicBezTo>
                    <a:pt x="70" y="62"/>
                    <a:pt x="70" y="62"/>
                    <a:pt x="70" y="62"/>
                  </a:cubicBezTo>
                  <a:cubicBezTo>
                    <a:pt x="70" y="102"/>
                    <a:pt x="70" y="102"/>
                    <a:pt x="70" y="102"/>
                  </a:cubicBezTo>
                  <a:cubicBezTo>
                    <a:pt x="57" y="102"/>
                    <a:pt x="57" y="102"/>
                    <a:pt x="57" y="102"/>
                  </a:cubicBezTo>
                  <a:lnTo>
                    <a:pt x="57" y="62"/>
                  </a:lnTo>
                  <a:close/>
                  <a:moveTo>
                    <a:pt x="25" y="78"/>
                  </a:moveTo>
                  <a:cubicBezTo>
                    <a:pt x="37" y="78"/>
                    <a:pt x="37" y="78"/>
                    <a:pt x="37" y="78"/>
                  </a:cubicBezTo>
                  <a:cubicBezTo>
                    <a:pt x="37" y="102"/>
                    <a:pt x="37" y="102"/>
                    <a:pt x="37" y="102"/>
                  </a:cubicBezTo>
                  <a:cubicBezTo>
                    <a:pt x="25" y="102"/>
                    <a:pt x="25" y="102"/>
                    <a:pt x="25" y="102"/>
                  </a:cubicBezTo>
                  <a:lnTo>
                    <a:pt x="25" y="78"/>
                  </a:lnTo>
                  <a:close/>
                  <a:moveTo>
                    <a:pt x="183" y="131"/>
                  </a:moveTo>
                  <a:cubicBezTo>
                    <a:pt x="183" y="132"/>
                    <a:pt x="183" y="132"/>
                    <a:pt x="183" y="132"/>
                  </a:cubicBezTo>
                  <a:cubicBezTo>
                    <a:pt x="9" y="132"/>
                    <a:pt x="9" y="132"/>
                    <a:pt x="9" y="132"/>
                  </a:cubicBezTo>
                  <a:cubicBezTo>
                    <a:pt x="8" y="131"/>
                    <a:pt x="8" y="131"/>
                    <a:pt x="8" y="131"/>
                  </a:cubicBezTo>
                  <a:cubicBezTo>
                    <a:pt x="8" y="110"/>
                    <a:pt x="8" y="110"/>
                    <a:pt x="8" y="110"/>
                  </a:cubicBezTo>
                  <a:cubicBezTo>
                    <a:pt x="183" y="110"/>
                    <a:pt x="183" y="110"/>
                    <a:pt x="183" y="110"/>
                  </a:cubicBezTo>
                  <a:lnTo>
                    <a:pt x="183" y="131"/>
                  </a:lnTo>
                  <a:close/>
                  <a:moveTo>
                    <a:pt x="67" y="157"/>
                  </a:moveTo>
                  <a:cubicBezTo>
                    <a:pt x="74" y="140"/>
                    <a:pt x="74" y="140"/>
                    <a:pt x="74" y="140"/>
                  </a:cubicBezTo>
                  <a:cubicBezTo>
                    <a:pt x="118" y="140"/>
                    <a:pt x="118" y="140"/>
                    <a:pt x="118" y="140"/>
                  </a:cubicBezTo>
                  <a:cubicBezTo>
                    <a:pt x="124" y="157"/>
                    <a:pt x="124" y="157"/>
                    <a:pt x="124" y="157"/>
                  </a:cubicBezTo>
                  <a:lnTo>
                    <a:pt x="67" y="157"/>
                  </a:lnTo>
                  <a:close/>
                  <a:moveTo>
                    <a:pt x="183" y="0"/>
                  </a:moveTo>
                  <a:cubicBezTo>
                    <a:pt x="9" y="0"/>
                    <a:pt x="9" y="0"/>
                    <a:pt x="9" y="0"/>
                  </a:cubicBezTo>
                  <a:cubicBezTo>
                    <a:pt x="4" y="0"/>
                    <a:pt x="0" y="4"/>
                    <a:pt x="0" y="9"/>
                  </a:cubicBezTo>
                  <a:cubicBezTo>
                    <a:pt x="0" y="131"/>
                    <a:pt x="0" y="131"/>
                    <a:pt x="0" y="131"/>
                  </a:cubicBezTo>
                  <a:cubicBezTo>
                    <a:pt x="0" y="136"/>
                    <a:pt x="4" y="140"/>
                    <a:pt x="9" y="140"/>
                  </a:cubicBezTo>
                  <a:cubicBezTo>
                    <a:pt x="65" y="140"/>
                    <a:pt x="65" y="140"/>
                    <a:pt x="65" y="140"/>
                  </a:cubicBezTo>
                  <a:cubicBezTo>
                    <a:pt x="58" y="157"/>
                    <a:pt x="58" y="157"/>
                    <a:pt x="58" y="157"/>
                  </a:cubicBezTo>
                  <a:cubicBezTo>
                    <a:pt x="49" y="157"/>
                    <a:pt x="49" y="157"/>
                    <a:pt x="49" y="157"/>
                  </a:cubicBezTo>
                  <a:cubicBezTo>
                    <a:pt x="47" y="157"/>
                    <a:pt x="45" y="159"/>
                    <a:pt x="45" y="161"/>
                  </a:cubicBezTo>
                  <a:cubicBezTo>
                    <a:pt x="45" y="163"/>
                    <a:pt x="47" y="165"/>
                    <a:pt x="49" y="165"/>
                  </a:cubicBezTo>
                  <a:cubicBezTo>
                    <a:pt x="143" y="165"/>
                    <a:pt x="143" y="165"/>
                    <a:pt x="143" y="165"/>
                  </a:cubicBezTo>
                  <a:cubicBezTo>
                    <a:pt x="145" y="165"/>
                    <a:pt x="147" y="163"/>
                    <a:pt x="147" y="161"/>
                  </a:cubicBezTo>
                  <a:cubicBezTo>
                    <a:pt x="147" y="159"/>
                    <a:pt x="145" y="157"/>
                    <a:pt x="143" y="157"/>
                  </a:cubicBezTo>
                  <a:cubicBezTo>
                    <a:pt x="133" y="157"/>
                    <a:pt x="133" y="157"/>
                    <a:pt x="133" y="157"/>
                  </a:cubicBezTo>
                  <a:cubicBezTo>
                    <a:pt x="126" y="140"/>
                    <a:pt x="126" y="140"/>
                    <a:pt x="126" y="140"/>
                  </a:cubicBezTo>
                  <a:cubicBezTo>
                    <a:pt x="183" y="140"/>
                    <a:pt x="183" y="140"/>
                    <a:pt x="183" y="140"/>
                  </a:cubicBezTo>
                  <a:cubicBezTo>
                    <a:pt x="187" y="140"/>
                    <a:pt x="191" y="136"/>
                    <a:pt x="191" y="131"/>
                  </a:cubicBezTo>
                  <a:cubicBezTo>
                    <a:pt x="191" y="9"/>
                    <a:pt x="191" y="9"/>
                    <a:pt x="191" y="9"/>
                  </a:cubicBezTo>
                  <a:cubicBezTo>
                    <a:pt x="191" y="4"/>
                    <a:pt x="187" y="0"/>
                    <a:pt x="183"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26" name="Freeform 331">
              <a:extLst>
                <a:ext uri="{FF2B5EF4-FFF2-40B4-BE49-F238E27FC236}">
                  <a16:creationId xmlns:a16="http://schemas.microsoft.com/office/drawing/2014/main" id="{EC01AC1D-AE7E-22F5-0343-2BD5ED46E00F}"/>
                </a:ext>
              </a:extLst>
            </p:cNvPr>
            <p:cNvSpPr>
              <a:spLocks/>
            </p:cNvSpPr>
            <p:nvPr/>
          </p:nvSpPr>
          <p:spPr bwMode="auto">
            <a:xfrm>
              <a:off x="1464194" y="4295233"/>
              <a:ext cx="39812" cy="19906"/>
            </a:xfrm>
            <a:custGeom>
              <a:avLst/>
              <a:gdLst>
                <a:gd name="T0" fmla="*/ 4 w 17"/>
                <a:gd name="T1" fmla="*/ 8 h 8"/>
                <a:gd name="T2" fmla="*/ 13 w 17"/>
                <a:gd name="T3" fmla="*/ 8 h 8"/>
                <a:gd name="T4" fmla="*/ 17 w 17"/>
                <a:gd name="T5" fmla="*/ 4 h 8"/>
                <a:gd name="T6" fmla="*/ 13 w 17"/>
                <a:gd name="T7" fmla="*/ 0 h 8"/>
                <a:gd name="T8" fmla="*/ 4 w 17"/>
                <a:gd name="T9" fmla="*/ 0 h 8"/>
                <a:gd name="T10" fmla="*/ 0 w 17"/>
                <a:gd name="T11" fmla="*/ 4 h 8"/>
                <a:gd name="T12" fmla="*/ 4 w 17"/>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4" y="8"/>
                  </a:moveTo>
                  <a:cubicBezTo>
                    <a:pt x="13" y="8"/>
                    <a:pt x="13" y="8"/>
                    <a:pt x="13" y="8"/>
                  </a:cubicBezTo>
                  <a:cubicBezTo>
                    <a:pt x="15" y="8"/>
                    <a:pt x="17" y="6"/>
                    <a:pt x="17" y="4"/>
                  </a:cubicBezTo>
                  <a:cubicBezTo>
                    <a:pt x="17" y="2"/>
                    <a:pt x="15" y="0"/>
                    <a:pt x="13" y="0"/>
                  </a:cubicBezTo>
                  <a:cubicBezTo>
                    <a:pt x="4" y="0"/>
                    <a:pt x="4" y="0"/>
                    <a:pt x="4" y="0"/>
                  </a:cubicBezTo>
                  <a:cubicBezTo>
                    <a:pt x="2" y="0"/>
                    <a:pt x="0" y="2"/>
                    <a:pt x="0" y="4"/>
                  </a:cubicBezTo>
                  <a:cubicBezTo>
                    <a:pt x="0" y="6"/>
                    <a:pt x="2" y="8"/>
                    <a:pt x="4" y="8"/>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sp>
          <p:nvSpPr>
            <p:cNvPr id="27" name="Freeform 332">
              <a:extLst>
                <a:ext uri="{FF2B5EF4-FFF2-40B4-BE49-F238E27FC236}">
                  <a16:creationId xmlns:a16="http://schemas.microsoft.com/office/drawing/2014/main" id="{44CF034F-F6DE-EA61-D638-8B64ADC3D05A}"/>
                </a:ext>
              </a:extLst>
            </p:cNvPr>
            <p:cNvSpPr>
              <a:spLocks/>
            </p:cNvSpPr>
            <p:nvPr/>
          </p:nvSpPr>
          <p:spPr bwMode="auto">
            <a:xfrm>
              <a:off x="1602365" y="4075095"/>
              <a:ext cx="67915" cy="185009"/>
            </a:xfrm>
            <a:custGeom>
              <a:avLst/>
              <a:gdLst>
                <a:gd name="T0" fmla="*/ 29 w 29"/>
                <a:gd name="T1" fmla="*/ 79 h 79"/>
                <a:gd name="T2" fmla="*/ 29 w 29"/>
                <a:gd name="T3" fmla="*/ 4 h 79"/>
                <a:gd name="T4" fmla="*/ 25 w 29"/>
                <a:gd name="T5" fmla="*/ 0 h 79"/>
                <a:gd name="T6" fmla="*/ 4 w 29"/>
                <a:gd name="T7" fmla="*/ 0 h 79"/>
                <a:gd name="T8" fmla="*/ 0 w 29"/>
                <a:gd name="T9" fmla="*/ 4 h 79"/>
                <a:gd name="T10" fmla="*/ 0 w 29"/>
                <a:gd name="T11" fmla="*/ 79 h 79"/>
                <a:gd name="T12" fmla="*/ 8 w 29"/>
                <a:gd name="T13" fmla="*/ 79 h 79"/>
                <a:gd name="T14" fmla="*/ 8 w 29"/>
                <a:gd name="T15" fmla="*/ 8 h 79"/>
                <a:gd name="T16" fmla="*/ 20 w 29"/>
                <a:gd name="T17" fmla="*/ 8 h 79"/>
                <a:gd name="T18" fmla="*/ 20 w 29"/>
                <a:gd name="T19" fmla="*/ 79 h 79"/>
                <a:gd name="T20" fmla="*/ 29 w 29"/>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79">
                  <a:moveTo>
                    <a:pt x="29" y="79"/>
                  </a:moveTo>
                  <a:cubicBezTo>
                    <a:pt x="29" y="4"/>
                    <a:pt x="29" y="4"/>
                    <a:pt x="29" y="4"/>
                  </a:cubicBezTo>
                  <a:cubicBezTo>
                    <a:pt x="29" y="2"/>
                    <a:pt x="27" y="0"/>
                    <a:pt x="25" y="0"/>
                  </a:cubicBezTo>
                  <a:cubicBezTo>
                    <a:pt x="4" y="0"/>
                    <a:pt x="4" y="0"/>
                    <a:pt x="4" y="0"/>
                  </a:cubicBezTo>
                  <a:cubicBezTo>
                    <a:pt x="2" y="0"/>
                    <a:pt x="0" y="2"/>
                    <a:pt x="0" y="4"/>
                  </a:cubicBezTo>
                  <a:cubicBezTo>
                    <a:pt x="0" y="79"/>
                    <a:pt x="0" y="79"/>
                    <a:pt x="0" y="79"/>
                  </a:cubicBezTo>
                  <a:cubicBezTo>
                    <a:pt x="8" y="79"/>
                    <a:pt x="8" y="79"/>
                    <a:pt x="8" y="79"/>
                  </a:cubicBezTo>
                  <a:cubicBezTo>
                    <a:pt x="8" y="8"/>
                    <a:pt x="8" y="8"/>
                    <a:pt x="8" y="8"/>
                  </a:cubicBezTo>
                  <a:cubicBezTo>
                    <a:pt x="20" y="8"/>
                    <a:pt x="20" y="8"/>
                    <a:pt x="20" y="8"/>
                  </a:cubicBezTo>
                  <a:cubicBezTo>
                    <a:pt x="20" y="79"/>
                    <a:pt x="20" y="79"/>
                    <a:pt x="20" y="79"/>
                  </a:cubicBezTo>
                  <a:lnTo>
                    <a:pt x="29" y="79"/>
                  </a:lnTo>
                  <a:close/>
                </a:path>
              </a:pathLst>
            </a:custGeom>
            <a:solidFill>
              <a:srgbClr val="EE30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GB" sz="2400" kern="0">
                <a:solidFill>
                  <a:srgbClr val="000000"/>
                </a:solidFill>
              </a:endParaRPr>
            </a:p>
          </p:txBody>
        </p:sp>
      </p:grpSp>
      <p:grpSp>
        <p:nvGrpSpPr>
          <p:cNvPr id="28" name="Group 27">
            <a:extLst>
              <a:ext uri="{FF2B5EF4-FFF2-40B4-BE49-F238E27FC236}">
                <a16:creationId xmlns:a16="http://schemas.microsoft.com/office/drawing/2014/main" id="{D67E8350-AFA4-431F-8FAE-53FD1A5BD745}"/>
              </a:ext>
            </a:extLst>
          </p:cNvPr>
          <p:cNvGrpSpPr/>
          <p:nvPr/>
        </p:nvGrpSpPr>
        <p:grpSpPr>
          <a:xfrm>
            <a:off x="2608075" y="3599981"/>
            <a:ext cx="314357" cy="561355"/>
            <a:chOff x="4567238" y="3729038"/>
            <a:chExt cx="333375" cy="595313"/>
          </a:xfrm>
        </p:grpSpPr>
        <p:sp>
          <p:nvSpPr>
            <p:cNvPr id="29" name="Freeform 394">
              <a:extLst>
                <a:ext uri="{FF2B5EF4-FFF2-40B4-BE49-F238E27FC236}">
                  <a16:creationId xmlns:a16="http://schemas.microsoft.com/office/drawing/2014/main" id="{0FF9C9B0-A30C-2182-C193-561925727DDF}"/>
                </a:ext>
              </a:extLst>
            </p:cNvPr>
            <p:cNvSpPr>
              <a:spLocks noEditPoints="1"/>
            </p:cNvSpPr>
            <p:nvPr/>
          </p:nvSpPr>
          <p:spPr bwMode="auto">
            <a:xfrm>
              <a:off x="4799013" y="3824288"/>
              <a:ext cx="63500" cy="333375"/>
            </a:xfrm>
            <a:custGeom>
              <a:avLst/>
              <a:gdLst>
                <a:gd name="T0" fmla="*/ 16 w 20"/>
                <a:gd name="T1" fmla="*/ 7 h 105"/>
                <a:gd name="T2" fmla="*/ 4 w 20"/>
                <a:gd name="T3" fmla="*/ 7 h 105"/>
                <a:gd name="T4" fmla="*/ 0 w 20"/>
                <a:gd name="T5" fmla="*/ 4 h 105"/>
                <a:gd name="T6" fmla="*/ 4 w 20"/>
                <a:gd name="T7" fmla="*/ 0 h 105"/>
                <a:gd name="T8" fmla="*/ 16 w 20"/>
                <a:gd name="T9" fmla="*/ 0 h 105"/>
                <a:gd name="T10" fmla="*/ 20 w 20"/>
                <a:gd name="T11" fmla="*/ 4 h 105"/>
                <a:gd name="T12" fmla="*/ 16 w 20"/>
                <a:gd name="T13" fmla="*/ 7 h 105"/>
                <a:gd name="T14" fmla="*/ 16 w 20"/>
                <a:gd name="T15" fmla="*/ 32 h 105"/>
                <a:gd name="T16" fmla="*/ 4 w 20"/>
                <a:gd name="T17" fmla="*/ 32 h 105"/>
                <a:gd name="T18" fmla="*/ 0 w 20"/>
                <a:gd name="T19" fmla="*/ 28 h 105"/>
                <a:gd name="T20" fmla="*/ 4 w 20"/>
                <a:gd name="T21" fmla="*/ 24 h 105"/>
                <a:gd name="T22" fmla="*/ 16 w 20"/>
                <a:gd name="T23" fmla="*/ 24 h 105"/>
                <a:gd name="T24" fmla="*/ 20 w 20"/>
                <a:gd name="T25" fmla="*/ 28 h 105"/>
                <a:gd name="T26" fmla="*/ 16 w 20"/>
                <a:gd name="T27" fmla="*/ 32 h 105"/>
                <a:gd name="T28" fmla="*/ 16 w 20"/>
                <a:gd name="T29" fmla="*/ 44 h 105"/>
                <a:gd name="T30" fmla="*/ 11 w 20"/>
                <a:gd name="T31" fmla="*/ 44 h 105"/>
                <a:gd name="T32" fmla="*/ 7 w 20"/>
                <a:gd name="T33" fmla="*/ 40 h 105"/>
                <a:gd name="T34" fmla="*/ 11 w 20"/>
                <a:gd name="T35" fmla="*/ 37 h 105"/>
                <a:gd name="T36" fmla="*/ 16 w 20"/>
                <a:gd name="T37" fmla="*/ 37 h 105"/>
                <a:gd name="T38" fmla="*/ 20 w 20"/>
                <a:gd name="T39" fmla="*/ 40 h 105"/>
                <a:gd name="T40" fmla="*/ 16 w 20"/>
                <a:gd name="T41" fmla="*/ 44 h 105"/>
                <a:gd name="T42" fmla="*/ 16 w 20"/>
                <a:gd name="T43" fmla="*/ 56 h 105"/>
                <a:gd name="T44" fmla="*/ 4 w 20"/>
                <a:gd name="T45" fmla="*/ 56 h 105"/>
                <a:gd name="T46" fmla="*/ 0 w 20"/>
                <a:gd name="T47" fmla="*/ 53 h 105"/>
                <a:gd name="T48" fmla="*/ 4 w 20"/>
                <a:gd name="T49" fmla="*/ 49 h 105"/>
                <a:gd name="T50" fmla="*/ 16 w 20"/>
                <a:gd name="T51" fmla="*/ 49 h 105"/>
                <a:gd name="T52" fmla="*/ 20 w 20"/>
                <a:gd name="T53" fmla="*/ 53 h 105"/>
                <a:gd name="T54" fmla="*/ 16 w 20"/>
                <a:gd name="T55" fmla="*/ 56 h 105"/>
                <a:gd name="T56" fmla="*/ 16 w 20"/>
                <a:gd name="T57" fmla="*/ 68 h 105"/>
                <a:gd name="T58" fmla="*/ 11 w 20"/>
                <a:gd name="T59" fmla="*/ 68 h 105"/>
                <a:gd name="T60" fmla="*/ 7 w 20"/>
                <a:gd name="T61" fmla="*/ 65 h 105"/>
                <a:gd name="T62" fmla="*/ 11 w 20"/>
                <a:gd name="T63" fmla="*/ 61 h 105"/>
                <a:gd name="T64" fmla="*/ 16 w 20"/>
                <a:gd name="T65" fmla="*/ 61 h 105"/>
                <a:gd name="T66" fmla="*/ 20 w 20"/>
                <a:gd name="T67" fmla="*/ 65 h 105"/>
                <a:gd name="T68" fmla="*/ 16 w 20"/>
                <a:gd name="T69" fmla="*/ 68 h 105"/>
                <a:gd name="T70" fmla="*/ 16 w 20"/>
                <a:gd name="T71" fmla="*/ 81 h 105"/>
                <a:gd name="T72" fmla="*/ 4 w 20"/>
                <a:gd name="T73" fmla="*/ 81 h 105"/>
                <a:gd name="T74" fmla="*/ 0 w 20"/>
                <a:gd name="T75" fmla="*/ 77 h 105"/>
                <a:gd name="T76" fmla="*/ 4 w 20"/>
                <a:gd name="T77" fmla="*/ 73 h 105"/>
                <a:gd name="T78" fmla="*/ 16 w 20"/>
                <a:gd name="T79" fmla="*/ 73 h 105"/>
                <a:gd name="T80" fmla="*/ 20 w 20"/>
                <a:gd name="T81" fmla="*/ 77 h 105"/>
                <a:gd name="T82" fmla="*/ 16 w 20"/>
                <a:gd name="T83" fmla="*/ 81 h 105"/>
                <a:gd name="T84" fmla="*/ 16 w 20"/>
                <a:gd name="T85" fmla="*/ 93 h 105"/>
                <a:gd name="T86" fmla="*/ 11 w 20"/>
                <a:gd name="T87" fmla="*/ 93 h 105"/>
                <a:gd name="T88" fmla="*/ 7 w 20"/>
                <a:gd name="T89" fmla="*/ 89 h 105"/>
                <a:gd name="T90" fmla="*/ 11 w 20"/>
                <a:gd name="T91" fmla="*/ 85 h 105"/>
                <a:gd name="T92" fmla="*/ 16 w 20"/>
                <a:gd name="T93" fmla="*/ 85 h 105"/>
                <a:gd name="T94" fmla="*/ 20 w 20"/>
                <a:gd name="T95" fmla="*/ 89 h 105"/>
                <a:gd name="T96" fmla="*/ 16 w 20"/>
                <a:gd name="T97" fmla="*/ 93 h 105"/>
                <a:gd name="T98" fmla="*/ 16 w 20"/>
                <a:gd name="T99" fmla="*/ 105 h 105"/>
                <a:gd name="T100" fmla="*/ 4 w 20"/>
                <a:gd name="T101" fmla="*/ 105 h 105"/>
                <a:gd name="T102" fmla="*/ 0 w 20"/>
                <a:gd name="T103" fmla="*/ 101 h 105"/>
                <a:gd name="T104" fmla="*/ 4 w 20"/>
                <a:gd name="T105" fmla="*/ 98 h 105"/>
                <a:gd name="T106" fmla="*/ 16 w 20"/>
                <a:gd name="T107" fmla="*/ 98 h 105"/>
                <a:gd name="T108" fmla="*/ 20 w 20"/>
                <a:gd name="T109" fmla="*/ 101 h 105"/>
                <a:gd name="T110" fmla="*/ 16 w 20"/>
                <a:gd name="T11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 h="105">
                  <a:moveTo>
                    <a:pt x="16" y="7"/>
                  </a:moveTo>
                  <a:cubicBezTo>
                    <a:pt x="4" y="7"/>
                    <a:pt x="4" y="7"/>
                    <a:pt x="4" y="7"/>
                  </a:cubicBezTo>
                  <a:cubicBezTo>
                    <a:pt x="2" y="7"/>
                    <a:pt x="0" y="6"/>
                    <a:pt x="0" y="4"/>
                  </a:cubicBezTo>
                  <a:cubicBezTo>
                    <a:pt x="0" y="2"/>
                    <a:pt x="2" y="0"/>
                    <a:pt x="4" y="0"/>
                  </a:cubicBezTo>
                  <a:cubicBezTo>
                    <a:pt x="16" y="0"/>
                    <a:pt x="16" y="0"/>
                    <a:pt x="16" y="0"/>
                  </a:cubicBezTo>
                  <a:cubicBezTo>
                    <a:pt x="18" y="0"/>
                    <a:pt x="20" y="2"/>
                    <a:pt x="20" y="4"/>
                  </a:cubicBezTo>
                  <a:cubicBezTo>
                    <a:pt x="20" y="6"/>
                    <a:pt x="18" y="7"/>
                    <a:pt x="16" y="7"/>
                  </a:cubicBezTo>
                  <a:moveTo>
                    <a:pt x="16" y="32"/>
                  </a:moveTo>
                  <a:cubicBezTo>
                    <a:pt x="4" y="32"/>
                    <a:pt x="4" y="32"/>
                    <a:pt x="4" y="32"/>
                  </a:cubicBezTo>
                  <a:cubicBezTo>
                    <a:pt x="2" y="32"/>
                    <a:pt x="0" y="30"/>
                    <a:pt x="0" y="28"/>
                  </a:cubicBezTo>
                  <a:cubicBezTo>
                    <a:pt x="0" y="26"/>
                    <a:pt x="2" y="24"/>
                    <a:pt x="4" y="24"/>
                  </a:cubicBezTo>
                  <a:cubicBezTo>
                    <a:pt x="16" y="24"/>
                    <a:pt x="16" y="24"/>
                    <a:pt x="16" y="24"/>
                  </a:cubicBezTo>
                  <a:cubicBezTo>
                    <a:pt x="18" y="24"/>
                    <a:pt x="20" y="26"/>
                    <a:pt x="20" y="28"/>
                  </a:cubicBezTo>
                  <a:cubicBezTo>
                    <a:pt x="20" y="30"/>
                    <a:pt x="18" y="32"/>
                    <a:pt x="16" y="32"/>
                  </a:cubicBezTo>
                  <a:moveTo>
                    <a:pt x="16" y="44"/>
                  </a:moveTo>
                  <a:cubicBezTo>
                    <a:pt x="11" y="44"/>
                    <a:pt x="11" y="44"/>
                    <a:pt x="11" y="44"/>
                  </a:cubicBezTo>
                  <a:cubicBezTo>
                    <a:pt x="9" y="44"/>
                    <a:pt x="7" y="42"/>
                    <a:pt x="7" y="40"/>
                  </a:cubicBezTo>
                  <a:cubicBezTo>
                    <a:pt x="7" y="38"/>
                    <a:pt x="9" y="37"/>
                    <a:pt x="11" y="37"/>
                  </a:cubicBezTo>
                  <a:cubicBezTo>
                    <a:pt x="16" y="37"/>
                    <a:pt x="16" y="37"/>
                    <a:pt x="16" y="37"/>
                  </a:cubicBezTo>
                  <a:cubicBezTo>
                    <a:pt x="18" y="37"/>
                    <a:pt x="20" y="38"/>
                    <a:pt x="20" y="40"/>
                  </a:cubicBezTo>
                  <a:cubicBezTo>
                    <a:pt x="20" y="42"/>
                    <a:pt x="18" y="44"/>
                    <a:pt x="16" y="44"/>
                  </a:cubicBezTo>
                  <a:moveTo>
                    <a:pt x="16" y="56"/>
                  </a:moveTo>
                  <a:cubicBezTo>
                    <a:pt x="4" y="56"/>
                    <a:pt x="4" y="56"/>
                    <a:pt x="4" y="56"/>
                  </a:cubicBezTo>
                  <a:cubicBezTo>
                    <a:pt x="2" y="56"/>
                    <a:pt x="0" y="55"/>
                    <a:pt x="0" y="53"/>
                  </a:cubicBezTo>
                  <a:cubicBezTo>
                    <a:pt x="0" y="50"/>
                    <a:pt x="2" y="49"/>
                    <a:pt x="4" y="49"/>
                  </a:cubicBezTo>
                  <a:cubicBezTo>
                    <a:pt x="16" y="49"/>
                    <a:pt x="16" y="49"/>
                    <a:pt x="16" y="49"/>
                  </a:cubicBezTo>
                  <a:cubicBezTo>
                    <a:pt x="18" y="49"/>
                    <a:pt x="20" y="50"/>
                    <a:pt x="20" y="53"/>
                  </a:cubicBezTo>
                  <a:cubicBezTo>
                    <a:pt x="20" y="55"/>
                    <a:pt x="18" y="56"/>
                    <a:pt x="16" y="56"/>
                  </a:cubicBezTo>
                  <a:moveTo>
                    <a:pt x="16" y="68"/>
                  </a:moveTo>
                  <a:cubicBezTo>
                    <a:pt x="11" y="68"/>
                    <a:pt x="11" y="68"/>
                    <a:pt x="11" y="68"/>
                  </a:cubicBezTo>
                  <a:cubicBezTo>
                    <a:pt x="9" y="68"/>
                    <a:pt x="7" y="67"/>
                    <a:pt x="7" y="65"/>
                  </a:cubicBezTo>
                  <a:cubicBezTo>
                    <a:pt x="7" y="63"/>
                    <a:pt x="9" y="61"/>
                    <a:pt x="11" y="61"/>
                  </a:cubicBezTo>
                  <a:cubicBezTo>
                    <a:pt x="16" y="61"/>
                    <a:pt x="16" y="61"/>
                    <a:pt x="16" y="61"/>
                  </a:cubicBezTo>
                  <a:cubicBezTo>
                    <a:pt x="18" y="61"/>
                    <a:pt x="20" y="63"/>
                    <a:pt x="20" y="65"/>
                  </a:cubicBezTo>
                  <a:cubicBezTo>
                    <a:pt x="20" y="67"/>
                    <a:pt x="18" y="68"/>
                    <a:pt x="16" y="68"/>
                  </a:cubicBezTo>
                  <a:moveTo>
                    <a:pt x="16" y="81"/>
                  </a:moveTo>
                  <a:cubicBezTo>
                    <a:pt x="4" y="81"/>
                    <a:pt x="4" y="81"/>
                    <a:pt x="4" y="81"/>
                  </a:cubicBezTo>
                  <a:cubicBezTo>
                    <a:pt x="2" y="81"/>
                    <a:pt x="0" y="79"/>
                    <a:pt x="0" y="77"/>
                  </a:cubicBezTo>
                  <a:cubicBezTo>
                    <a:pt x="0" y="75"/>
                    <a:pt x="2" y="73"/>
                    <a:pt x="4" y="73"/>
                  </a:cubicBezTo>
                  <a:cubicBezTo>
                    <a:pt x="16" y="73"/>
                    <a:pt x="16" y="73"/>
                    <a:pt x="16" y="73"/>
                  </a:cubicBezTo>
                  <a:cubicBezTo>
                    <a:pt x="18" y="73"/>
                    <a:pt x="20" y="75"/>
                    <a:pt x="20" y="77"/>
                  </a:cubicBezTo>
                  <a:cubicBezTo>
                    <a:pt x="20" y="79"/>
                    <a:pt x="18" y="81"/>
                    <a:pt x="16" y="81"/>
                  </a:cubicBezTo>
                  <a:moveTo>
                    <a:pt x="16" y="93"/>
                  </a:moveTo>
                  <a:cubicBezTo>
                    <a:pt x="11" y="93"/>
                    <a:pt x="11" y="93"/>
                    <a:pt x="11" y="93"/>
                  </a:cubicBezTo>
                  <a:cubicBezTo>
                    <a:pt x="9" y="93"/>
                    <a:pt x="7" y="91"/>
                    <a:pt x="7" y="89"/>
                  </a:cubicBezTo>
                  <a:cubicBezTo>
                    <a:pt x="7" y="87"/>
                    <a:pt x="9" y="85"/>
                    <a:pt x="11" y="85"/>
                  </a:cubicBezTo>
                  <a:cubicBezTo>
                    <a:pt x="16" y="85"/>
                    <a:pt x="16" y="85"/>
                    <a:pt x="16" y="85"/>
                  </a:cubicBezTo>
                  <a:cubicBezTo>
                    <a:pt x="18" y="85"/>
                    <a:pt x="20" y="87"/>
                    <a:pt x="20" y="89"/>
                  </a:cubicBezTo>
                  <a:cubicBezTo>
                    <a:pt x="20" y="91"/>
                    <a:pt x="18" y="93"/>
                    <a:pt x="16" y="93"/>
                  </a:cubicBezTo>
                  <a:moveTo>
                    <a:pt x="16" y="105"/>
                  </a:moveTo>
                  <a:cubicBezTo>
                    <a:pt x="4" y="105"/>
                    <a:pt x="4" y="105"/>
                    <a:pt x="4" y="105"/>
                  </a:cubicBezTo>
                  <a:cubicBezTo>
                    <a:pt x="2" y="105"/>
                    <a:pt x="0" y="103"/>
                    <a:pt x="0" y="101"/>
                  </a:cubicBezTo>
                  <a:cubicBezTo>
                    <a:pt x="0" y="99"/>
                    <a:pt x="2" y="98"/>
                    <a:pt x="4" y="98"/>
                  </a:cubicBezTo>
                  <a:cubicBezTo>
                    <a:pt x="16" y="98"/>
                    <a:pt x="16" y="98"/>
                    <a:pt x="16" y="98"/>
                  </a:cubicBezTo>
                  <a:cubicBezTo>
                    <a:pt x="18" y="98"/>
                    <a:pt x="20" y="99"/>
                    <a:pt x="20" y="101"/>
                  </a:cubicBezTo>
                  <a:cubicBezTo>
                    <a:pt x="20" y="103"/>
                    <a:pt x="18" y="105"/>
                    <a:pt x="16" y="105"/>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30" name="Freeform 395">
              <a:extLst>
                <a:ext uri="{FF2B5EF4-FFF2-40B4-BE49-F238E27FC236}">
                  <a16:creationId xmlns:a16="http://schemas.microsoft.com/office/drawing/2014/main" id="{01F77FF7-BAB5-FDA5-DDA2-62770C0D0DFD}"/>
                </a:ext>
              </a:extLst>
            </p:cNvPr>
            <p:cNvSpPr>
              <a:spLocks noEditPoints="1"/>
            </p:cNvSpPr>
            <p:nvPr/>
          </p:nvSpPr>
          <p:spPr bwMode="auto">
            <a:xfrm>
              <a:off x="4567238" y="3729038"/>
              <a:ext cx="333375" cy="595313"/>
            </a:xfrm>
            <a:custGeom>
              <a:avLst/>
              <a:gdLst>
                <a:gd name="T0" fmla="*/ 89 w 105"/>
                <a:gd name="T1" fmla="*/ 8 h 187"/>
                <a:gd name="T2" fmla="*/ 90 w 105"/>
                <a:gd name="T3" fmla="*/ 8 h 187"/>
                <a:gd name="T4" fmla="*/ 90 w 105"/>
                <a:gd name="T5" fmla="*/ 8 h 187"/>
                <a:gd name="T6" fmla="*/ 52 w 105"/>
                <a:gd name="T7" fmla="*/ 7 h 187"/>
                <a:gd name="T8" fmla="*/ 52 w 105"/>
                <a:gd name="T9" fmla="*/ 8 h 187"/>
                <a:gd name="T10" fmla="*/ 89 w 105"/>
                <a:gd name="T11" fmla="*/ 8 h 187"/>
                <a:gd name="T12" fmla="*/ 57 w 105"/>
                <a:gd name="T13" fmla="*/ 42 h 187"/>
                <a:gd name="T14" fmla="*/ 85 w 105"/>
                <a:gd name="T15" fmla="*/ 42 h 187"/>
                <a:gd name="T16" fmla="*/ 85 w 105"/>
                <a:gd name="T17" fmla="*/ 15 h 187"/>
                <a:gd name="T18" fmla="*/ 57 w 105"/>
                <a:gd name="T19" fmla="*/ 15 h 187"/>
                <a:gd name="T20" fmla="*/ 57 w 105"/>
                <a:gd name="T21" fmla="*/ 42 h 187"/>
                <a:gd name="T22" fmla="*/ 16 w 105"/>
                <a:gd name="T23" fmla="*/ 42 h 187"/>
                <a:gd name="T24" fmla="*/ 12 w 105"/>
                <a:gd name="T25" fmla="*/ 46 h 187"/>
                <a:gd name="T26" fmla="*/ 16 w 105"/>
                <a:gd name="T27" fmla="*/ 50 h 187"/>
                <a:gd name="T28" fmla="*/ 20 w 105"/>
                <a:gd name="T29" fmla="*/ 46 h 187"/>
                <a:gd name="T30" fmla="*/ 16 w 105"/>
                <a:gd name="T31" fmla="*/ 42 h 187"/>
                <a:gd name="T32" fmla="*/ 57 w 105"/>
                <a:gd name="T33" fmla="*/ 49 h 187"/>
                <a:gd name="T34" fmla="*/ 57 w 105"/>
                <a:gd name="T35" fmla="*/ 142 h 187"/>
                <a:gd name="T36" fmla="*/ 71 w 105"/>
                <a:gd name="T37" fmla="*/ 157 h 187"/>
                <a:gd name="T38" fmla="*/ 85 w 105"/>
                <a:gd name="T39" fmla="*/ 142 h 187"/>
                <a:gd name="T40" fmla="*/ 85 w 105"/>
                <a:gd name="T41" fmla="*/ 50 h 187"/>
                <a:gd name="T42" fmla="*/ 84 w 105"/>
                <a:gd name="T43" fmla="*/ 50 h 187"/>
                <a:gd name="T44" fmla="*/ 83 w 105"/>
                <a:gd name="T45" fmla="*/ 49 h 187"/>
                <a:gd name="T46" fmla="*/ 57 w 105"/>
                <a:gd name="T47" fmla="*/ 49 h 187"/>
                <a:gd name="T48" fmla="*/ 101 w 105"/>
                <a:gd name="T49" fmla="*/ 187 h 187"/>
                <a:gd name="T50" fmla="*/ 7 w 105"/>
                <a:gd name="T51" fmla="*/ 187 h 187"/>
                <a:gd name="T52" fmla="*/ 3 w 105"/>
                <a:gd name="T53" fmla="*/ 183 h 187"/>
                <a:gd name="T54" fmla="*/ 7 w 105"/>
                <a:gd name="T55" fmla="*/ 180 h 187"/>
                <a:gd name="T56" fmla="*/ 12 w 105"/>
                <a:gd name="T57" fmla="*/ 180 h 187"/>
                <a:gd name="T58" fmla="*/ 12 w 105"/>
                <a:gd name="T59" fmla="*/ 57 h 187"/>
                <a:gd name="T60" fmla="*/ 5 w 105"/>
                <a:gd name="T61" fmla="*/ 49 h 187"/>
                <a:gd name="T62" fmla="*/ 4 w 105"/>
                <a:gd name="T63" fmla="*/ 49 h 187"/>
                <a:gd name="T64" fmla="*/ 0 w 105"/>
                <a:gd name="T65" fmla="*/ 46 h 187"/>
                <a:gd name="T66" fmla="*/ 4 w 105"/>
                <a:gd name="T67" fmla="*/ 42 h 187"/>
                <a:gd name="T68" fmla="*/ 5 w 105"/>
                <a:gd name="T69" fmla="*/ 42 h 187"/>
                <a:gd name="T70" fmla="*/ 12 w 105"/>
                <a:gd name="T71" fmla="*/ 35 h 187"/>
                <a:gd name="T72" fmla="*/ 12 w 105"/>
                <a:gd name="T73" fmla="*/ 31 h 187"/>
                <a:gd name="T74" fmla="*/ 16 w 105"/>
                <a:gd name="T75" fmla="*/ 27 h 187"/>
                <a:gd name="T76" fmla="*/ 20 w 105"/>
                <a:gd name="T77" fmla="*/ 31 h 187"/>
                <a:gd name="T78" fmla="*/ 20 w 105"/>
                <a:gd name="T79" fmla="*/ 35 h 187"/>
                <a:gd name="T80" fmla="*/ 27 w 105"/>
                <a:gd name="T81" fmla="*/ 42 h 187"/>
                <a:gd name="T82" fmla="*/ 49 w 105"/>
                <a:gd name="T83" fmla="*/ 42 h 187"/>
                <a:gd name="T84" fmla="*/ 49 w 105"/>
                <a:gd name="T85" fmla="*/ 15 h 187"/>
                <a:gd name="T86" fmla="*/ 44 w 105"/>
                <a:gd name="T87" fmla="*/ 8 h 187"/>
                <a:gd name="T88" fmla="*/ 52 w 105"/>
                <a:gd name="T89" fmla="*/ 0 h 187"/>
                <a:gd name="T90" fmla="*/ 90 w 105"/>
                <a:gd name="T91" fmla="*/ 0 h 187"/>
                <a:gd name="T92" fmla="*/ 98 w 105"/>
                <a:gd name="T93" fmla="*/ 8 h 187"/>
                <a:gd name="T94" fmla="*/ 93 w 105"/>
                <a:gd name="T95" fmla="*/ 15 h 187"/>
                <a:gd name="T96" fmla="*/ 93 w 105"/>
                <a:gd name="T97" fmla="*/ 42 h 187"/>
                <a:gd name="T98" fmla="*/ 97 w 105"/>
                <a:gd name="T99" fmla="*/ 42 h 187"/>
                <a:gd name="T100" fmla="*/ 101 w 105"/>
                <a:gd name="T101" fmla="*/ 46 h 187"/>
                <a:gd name="T102" fmla="*/ 97 w 105"/>
                <a:gd name="T103" fmla="*/ 49 h 187"/>
                <a:gd name="T104" fmla="*/ 93 w 105"/>
                <a:gd name="T105" fmla="*/ 49 h 187"/>
                <a:gd name="T106" fmla="*/ 93 w 105"/>
                <a:gd name="T107" fmla="*/ 142 h 187"/>
                <a:gd name="T108" fmla="*/ 71 w 105"/>
                <a:gd name="T109" fmla="*/ 164 h 187"/>
                <a:gd name="T110" fmla="*/ 49 w 105"/>
                <a:gd name="T111" fmla="*/ 142 h 187"/>
                <a:gd name="T112" fmla="*/ 49 w 105"/>
                <a:gd name="T113" fmla="*/ 49 h 187"/>
                <a:gd name="T114" fmla="*/ 27 w 105"/>
                <a:gd name="T115" fmla="*/ 49 h 187"/>
                <a:gd name="T116" fmla="*/ 20 w 105"/>
                <a:gd name="T117" fmla="*/ 57 h 187"/>
                <a:gd name="T118" fmla="*/ 20 w 105"/>
                <a:gd name="T119" fmla="*/ 180 h 187"/>
                <a:gd name="T120" fmla="*/ 101 w 105"/>
                <a:gd name="T121" fmla="*/ 180 h 187"/>
                <a:gd name="T122" fmla="*/ 105 w 105"/>
                <a:gd name="T123" fmla="*/ 183 h 187"/>
                <a:gd name="T124" fmla="*/ 101 w 105"/>
                <a:gd name="T125"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187">
                  <a:moveTo>
                    <a:pt x="89" y="8"/>
                  </a:moveTo>
                  <a:cubicBezTo>
                    <a:pt x="90" y="8"/>
                    <a:pt x="90" y="8"/>
                    <a:pt x="90" y="8"/>
                  </a:cubicBezTo>
                  <a:cubicBezTo>
                    <a:pt x="90" y="8"/>
                    <a:pt x="90" y="8"/>
                    <a:pt x="90" y="8"/>
                  </a:cubicBezTo>
                  <a:cubicBezTo>
                    <a:pt x="52" y="7"/>
                    <a:pt x="52" y="7"/>
                    <a:pt x="52" y="7"/>
                  </a:cubicBezTo>
                  <a:cubicBezTo>
                    <a:pt x="52" y="8"/>
                    <a:pt x="52" y="8"/>
                    <a:pt x="52" y="8"/>
                  </a:cubicBezTo>
                  <a:lnTo>
                    <a:pt x="89" y="8"/>
                  </a:lnTo>
                  <a:close/>
                  <a:moveTo>
                    <a:pt x="57" y="42"/>
                  </a:moveTo>
                  <a:cubicBezTo>
                    <a:pt x="85" y="42"/>
                    <a:pt x="85" y="42"/>
                    <a:pt x="85" y="42"/>
                  </a:cubicBezTo>
                  <a:cubicBezTo>
                    <a:pt x="85" y="15"/>
                    <a:pt x="85" y="15"/>
                    <a:pt x="85" y="15"/>
                  </a:cubicBezTo>
                  <a:cubicBezTo>
                    <a:pt x="57" y="15"/>
                    <a:pt x="57" y="15"/>
                    <a:pt x="57" y="15"/>
                  </a:cubicBezTo>
                  <a:lnTo>
                    <a:pt x="57" y="42"/>
                  </a:lnTo>
                  <a:close/>
                  <a:moveTo>
                    <a:pt x="16" y="42"/>
                  </a:moveTo>
                  <a:cubicBezTo>
                    <a:pt x="13" y="42"/>
                    <a:pt x="12" y="43"/>
                    <a:pt x="12" y="46"/>
                  </a:cubicBezTo>
                  <a:cubicBezTo>
                    <a:pt x="12" y="48"/>
                    <a:pt x="13" y="50"/>
                    <a:pt x="16" y="50"/>
                  </a:cubicBezTo>
                  <a:cubicBezTo>
                    <a:pt x="18" y="50"/>
                    <a:pt x="20" y="48"/>
                    <a:pt x="20" y="46"/>
                  </a:cubicBezTo>
                  <a:cubicBezTo>
                    <a:pt x="20" y="43"/>
                    <a:pt x="18" y="42"/>
                    <a:pt x="16" y="42"/>
                  </a:cubicBezTo>
                  <a:moveTo>
                    <a:pt x="57" y="49"/>
                  </a:moveTo>
                  <a:cubicBezTo>
                    <a:pt x="57" y="142"/>
                    <a:pt x="57" y="142"/>
                    <a:pt x="57" y="142"/>
                  </a:cubicBezTo>
                  <a:cubicBezTo>
                    <a:pt x="57" y="150"/>
                    <a:pt x="63" y="157"/>
                    <a:pt x="71" y="157"/>
                  </a:cubicBezTo>
                  <a:cubicBezTo>
                    <a:pt x="79" y="157"/>
                    <a:pt x="85" y="150"/>
                    <a:pt x="85" y="142"/>
                  </a:cubicBezTo>
                  <a:cubicBezTo>
                    <a:pt x="85" y="50"/>
                    <a:pt x="85" y="50"/>
                    <a:pt x="85" y="50"/>
                  </a:cubicBezTo>
                  <a:cubicBezTo>
                    <a:pt x="84" y="50"/>
                    <a:pt x="84" y="50"/>
                    <a:pt x="84" y="50"/>
                  </a:cubicBezTo>
                  <a:cubicBezTo>
                    <a:pt x="84" y="50"/>
                    <a:pt x="83" y="50"/>
                    <a:pt x="83" y="49"/>
                  </a:cubicBezTo>
                  <a:lnTo>
                    <a:pt x="57" y="49"/>
                  </a:lnTo>
                  <a:close/>
                  <a:moveTo>
                    <a:pt x="101" y="187"/>
                  </a:moveTo>
                  <a:cubicBezTo>
                    <a:pt x="7" y="187"/>
                    <a:pt x="7" y="187"/>
                    <a:pt x="7" y="187"/>
                  </a:cubicBezTo>
                  <a:cubicBezTo>
                    <a:pt x="5" y="187"/>
                    <a:pt x="3" y="185"/>
                    <a:pt x="3" y="183"/>
                  </a:cubicBezTo>
                  <a:cubicBezTo>
                    <a:pt x="3" y="181"/>
                    <a:pt x="5" y="180"/>
                    <a:pt x="7" y="180"/>
                  </a:cubicBezTo>
                  <a:cubicBezTo>
                    <a:pt x="12" y="180"/>
                    <a:pt x="12" y="180"/>
                    <a:pt x="12" y="180"/>
                  </a:cubicBezTo>
                  <a:cubicBezTo>
                    <a:pt x="12" y="57"/>
                    <a:pt x="12" y="57"/>
                    <a:pt x="12" y="57"/>
                  </a:cubicBezTo>
                  <a:cubicBezTo>
                    <a:pt x="9" y="56"/>
                    <a:pt x="6" y="53"/>
                    <a:pt x="5" y="49"/>
                  </a:cubicBezTo>
                  <a:cubicBezTo>
                    <a:pt x="4" y="49"/>
                    <a:pt x="4" y="49"/>
                    <a:pt x="4" y="49"/>
                  </a:cubicBezTo>
                  <a:cubicBezTo>
                    <a:pt x="2" y="49"/>
                    <a:pt x="0" y="48"/>
                    <a:pt x="0" y="46"/>
                  </a:cubicBezTo>
                  <a:cubicBezTo>
                    <a:pt x="0" y="44"/>
                    <a:pt x="2" y="42"/>
                    <a:pt x="4" y="42"/>
                  </a:cubicBezTo>
                  <a:cubicBezTo>
                    <a:pt x="5" y="42"/>
                    <a:pt x="5" y="42"/>
                    <a:pt x="5" y="42"/>
                  </a:cubicBezTo>
                  <a:cubicBezTo>
                    <a:pt x="6" y="39"/>
                    <a:pt x="9" y="36"/>
                    <a:pt x="12" y="35"/>
                  </a:cubicBezTo>
                  <a:cubicBezTo>
                    <a:pt x="12" y="31"/>
                    <a:pt x="12" y="31"/>
                    <a:pt x="12" y="31"/>
                  </a:cubicBezTo>
                  <a:cubicBezTo>
                    <a:pt x="12" y="29"/>
                    <a:pt x="14" y="27"/>
                    <a:pt x="16" y="27"/>
                  </a:cubicBezTo>
                  <a:cubicBezTo>
                    <a:pt x="18" y="27"/>
                    <a:pt x="20" y="29"/>
                    <a:pt x="20" y="31"/>
                  </a:cubicBezTo>
                  <a:cubicBezTo>
                    <a:pt x="20" y="35"/>
                    <a:pt x="20" y="35"/>
                    <a:pt x="20" y="35"/>
                  </a:cubicBezTo>
                  <a:cubicBezTo>
                    <a:pt x="23" y="36"/>
                    <a:pt x="26" y="39"/>
                    <a:pt x="27" y="42"/>
                  </a:cubicBezTo>
                  <a:cubicBezTo>
                    <a:pt x="49" y="42"/>
                    <a:pt x="49" y="42"/>
                    <a:pt x="49" y="42"/>
                  </a:cubicBezTo>
                  <a:cubicBezTo>
                    <a:pt x="49" y="15"/>
                    <a:pt x="49" y="15"/>
                    <a:pt x="49" y="15"/>
                  </a:cubicBezTo>
                  <a:cubicBezTo>
                    <a:pt x="46" y="14"/>
                    <a:pt x="44" y="11"/>
                    <a:pt x="44" y="8"/>
                  </a:cubicBezTo>
                  <a:cubicBezTo>
                    <a:pt x="44" y="3"/>
                    <a:pt x="47" y="0"/>
                    <a:pt x="52" y="0"/>
                  </a:cubicBezTo>
                  <a:cubicBezTo>
                    <a:pt x="90" y="0"/>
                    <a:pt x="90" y="0"/>
                    <a:pt x="90" y="0"/>
                  </a:cubicBezTo>
                  <a:cubicBezTo>
                    <a:pt x="94" y="0"/>
                    <a:pt x="98" y="3"/>
                    <a:pt x="98" y="8"/>
                  </a:cubicBezTo>
                  <a:cubicBezTo>
                    <a:pt x="98" y="11"/>
                    <a:pt x="96" y="14"/>
                    <a:pt x="93" y="15"/>
                  </a:cubicBezTo>
                  <a:cubicBezTo>
                    <a:pt x="93" y="42"/>
                    <a:pt x="93" y="42"/>
                    <a:pt x="93" y="42"/>
                  </a:cubicBezTo>
                  <a:cubicBezTo>
                    <a:pt x="97" y="42"/>
                    <a:pt x="97" y="42"/>
                    <a:pt x="97" y="42"/>
                  </a:cubicBezTo>
                  <a:cubicBezTo>
                    <a:pt x="99" y="42"/>
                    <a:pt x="101" y="44"/>
                    <a:pt x="101" y="46"/>
                  </a:cubicBezTo>
                  <a:cubicBezTo>
                    <a:pt x="101" y="48"/>
                    <a:pt x="99" y="49"/>
                    <a:pt x="97" y="49"/>
                  </a:cubicBezTo>
                  <a:cubicBezTo>
                    <a:pt x="93" y="49"/>
                    <a:pt x="93" y="49"/>
                    <a:pt x="93" y="49"/>
                  </a:cubicBezTo>
                  <a:cubicBezTo>
                    <a:pt x="93" y="142"/>
                    <a:pt x="93" y="142"/>
                    <a:pt x="93" y="142"/>
                  </a:cubicBezTo>
                  <a:cubicBezTo>
                    <a:pt x="93" y="154"/>
                    <a:pt x="83" y="164"/>
                    <a:pt x="71" y="164"/>
                  </a:cubicBezTo>
                  <a:cubicBezTo>
                    <a:pt x="59" y="164"/>
                    <a:pt x="49" y="154"/>
                    <a:pt x="49" y="142"/>
                  </a:cubicBezTo>
                  <a:cubicBezTo>
                    <a:pt x="49" y="49"/>
                    <a:pt x="49" y="49"/>
                    <a:pt x="49" y="49"/>
                  </a:cubicBezTo>
                  <a:cubicBezTo>
                    <a:pt x="27" y="49"/>
                    <a:pt x="27" y="49"/>
                    <a:pt x="27" y="49"/>
                  </a:cubicBezTo>
                  <a:cubicBezTo>
                    <a:pt x="26" y="53"/>
                    <a:pt x="23" y="56"/>
                    <a:pt x="20" y="57"/>
                  </a:cubicBezTo>
                  <a:cubicBezTo>
                    <a:pt x="20" y="180"/>
                    <a:pt x="20" y="180"/>
                    <a:pt x="20" y="180"/>
                  </a:cubicBezTo>
                  <a:cubicBezTo>
                    <a:pt x="101" y="180"/>
                    <a:pt x="101" y="180"/>
                    <a:pt x="101" y="180"/>
                  </a:cubicBezTo>
                  <a:cubicBezTo>
                    <a:pt x="103" y="180"/>
                    <a:pt x="105" y="181"/>
                    <a:pt x="105" y="183"/>
                  </a:cubicBezTo>
                  <a:cubicBezTo>
                    <a:pt x="105" y="185"/>
                    <a:pt x="103" y="187"/>
                    <a:pt x="101" y="187"/>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31" name="Group 30">
            <a:extLst>
              <a:ext uri="{FF2B5EF4-FFF2-40B4-BE49-F238E27FC236}">
                <a16:creationId xmlns:a16="http://schemas.microsoft.com/office/drawing/2014/main" id="{91FB84A3-741D-9C59-0095-F9A1614311EA}"/>
              </a:ext>
            </a:extLst>
          </p:cNvPr>
          <p:cNvGrpSpPr/>
          <p:nvPr/>
        </p:nvGrpSpPr>
        <p:grpSpPr>
          <a:xfrm>
            <a:off x="804830" y="1813884"/>
            <a:ext cx="531415" cy="573329"/>
            <a:chOff x="6350000" y="3706813"/>
            <a:chExt cx="563563" cy="608013"/>
          </a:xfrm>
        </p:grpSpPr>
        <p:sp>
          <p:nvSpPr>
            <p:cNvPr id="32" name="Freeform 400">
              <a:extLst>
                <a:ext uri="{FF2B5EF4-FFF2-40B4-BE49-F238E27FC236}">
                  <a16:creationId xmlns:a16="http://schemas.microsoft.com/office/drawing/2014/main" id="{DEDDD68F-D6C5-2320-0108-059EFDCDEEE2}"/>
                </a:ext>
              </a:extLst>
            </p:cNvPr>
            <p:cNvSpPr>
              <a:spLocks noEditPoints="1"/>
            </p:cNvSpPr>
            <p:nvPr/>
          </p:nvSpPr>
          <p:spPr bwMode="auto">
            <a:xfrm>
              <a:off x="6350000" y="3706813"/>
              <a:ext cx="563563" cy="608013"/>
            </a:xfrm>
            <a:custGeom>
              <a:avLst/>
              <a:gdLst>
                <a:gd name="T0" fmla="*/ 132 w 177"/>
                <a:gd name="T1" fmla="*/ 147 h 191"/>
                <a:gd name="T2" fmla="*/ 128 w 177"/>
                <a:gd name="T3" fmla="*/ 119 h 191"/>
                <a:gd name="T4" fmla="*/ 154 w 177"/>
                <a:gd name="T5" fmla="*/ 108 h 191"/>
                <a:gd name="T6" fmla="*/ 121 w 177"/>
                <a:gd name="T7" fmla="*/ 114 h 191"/>
                <a:gd name="T8" fmla="*/ 88 w 177"/>
                <a:gd name="T9" fmla="*/ 133 h 191"/>
                <a:gd name="T10" fmla="*/ 56 w 177"/>
                <a:gd name="T11" fmla="*/ 114 h 191"/>
                <a:gd name="T12" fmla="*/ 56 w 177"/>
                <a:gd name="T13" fmla="*/ 77 h 191"/>
                <a:gd name="T14" fmla="*/ 88 w 177"/>
                <a:gd name="T15" fmla="*/ 58 h 191"/>
                <a:gd name="T16" fmla="*/ 121 w 177"/>
                <a:gd name="T17" fmla="*/ 77 h 191"/>
                <a:gd name="T18" fmla="*/ 121 w 177"/>
                <a:gd name="T19" fmla="*/ 114 h 191"/>
                <a:gd name="T20" fmla="*/ 97 w 177"/>
                <a:gd name="T21" fmla="*/ 137 h 191"/>
                <a:gd name="T22" fmla="*/ 120 w 177"/>
                <a:gd name="T23" fmla="*/ 124 h 191"/>
                <a:gd name="T24" fmla="*/ 88 w 177"/>
                <a:gd name="T25" fmla="*/ 184 h 191"/>
                <a:gd name="T26" fmla="*/ 73 w 177"/>
                <a:gd name="T27" fmla="*/ 168 h 191"/>
                <a:gd name="T28" fmla="*/ 62 w 177"/>
                <a:gd name="T29" fmla="*/ 151 h 191"/>
                <a:gd name="T30" fmla="*/ 114 w 177"/>
                <a:gd name="T31" fmla="*/ 151 h 191"/>
                <a:gd name="T32" fmla="*/ 57 w 177"/>
                <a:gd name="T33" fmla="*/ 124 h 191"/>
                <a:gd name="T34" fmla="*/ 79 w 177"/>
                <a:gd name="T35" fmla="*/ 137 h 191"/>
                <a:gd name="T36" fmla="*/ 57 w 177"/>
                <a:gd name="T37" fmla="*/ 124 h 191"/>
                <a:gd name="T38" fmla="*/ 28 w 177"/>
                <a:gd name="T39" fmla="*/ 90 h 191"/>
                <a:gd name="T40" fmla="*/ 12 w 177"/>
                <a:gd name="T41" fmla="*/ 52 h 191"/>
                <a:gd name="T42" fmla="*/ 39 w 177"/>
                <a:gd name="T43" fmla="*/ 47 h 191"/>
                <a:gd name="T44" fmla="*/ 44 w 177"/>
                <a:gd name="T45" fmla="*/ 44 h 191"/>
                <a:gd name="T46" fmla="*/ 49 w 177"/>
                <a:gd name="T47" fmla="*/ 73 h 191"/>
                <a:gd name="T48" fmla="*/ 33 w 177"/>
                <a:gd name="T49" fmla="*/ 96 h 191"/>
                <a:gd name="T50" fmla="*/ 47 w 177"/>
                <a:gd name="T51" fmla="*/ 96 h 191"/>
                <a:gd name="T52" fmla="*/ 44 w 177"/>
                <a:gd name="T53" fmla="*/ 147 h 191"/>
                <a:gd name="T54" fmla="*/ 22 w 177"/>
                <a:gd name="T55" fmla="*/ 108 h 191"/>
                <a:gd name="T56" fmla="*/ 49 w 177"/>
                <a:gd name="T57" fmla="*/ 119 h 191"/>
                <a:gd name="T58" fmla="*/ 44 w 177"/>
                <a:gd name="T59" fmla="*/ 147 h 191"/>
                <a:gd name="T60" fmla="*/ 79 w 177"/>
                <a:gd name="T61" fmla="*/ 54 h 191"/>
                <a:gd name="T62" fmla="*/ 57 w 177"/>
                <a:gd name="T63" fmla="*/ 67 h 191"/>
                <a:gd name="T64" fmla="*/ 88 w 177"/>
                <a:gd name="T65" fmla="*/ 8 h 191"/>
                <a:gd name="T66" fmla="*/ 88 w 177"/>
                <a:gd name="T67" fmla="*/ 50 h 191"/>
                <a:gd name="T68" fmla="*/ 88 w 177"/>
                <a:gd name="T69" fmla="*/ 8 h 191"/>
                <a:gd name="T70" fmla="*/ 108 w 177"/>
                <a:gd name="T71" fmla="*/ 60 h 191"/>
                <a:gd name="T72" fmla="*/ 116 w 177"/>
                <a:gd name="T73" fmla="*/ 48 h 191"/>
                <a:gd name="T74" fmla="*/ 129 w 177"/>
                <a:gd name="T75" fmla="*/ 83 h 191"/>
                <a:gd name="T76" fmla="*/ 129 w 177"/>
                <a:gd name="T77" fmla="*/ 109 h 191"/>
                <a:gd name="T78" fmla="*/ 129 w 177"/>
                <a:gd name="T79" fmla="*/ 83 h 191"/>
                <a:gd name="T80" fmla="*/ 164 w 177"/>
                <a:gd name="T81" fmla="*/ 52 h 191"/>
                <a:gd name="T82" fmla="*/ 159 w 177"/>
                <a:gd name="T83" fmla="*/ 75 h 191"/>
                <a:gd name="T84" fmla="*/ 153 w 177"/>
                <a:gd name="T85" fmla="*/ 85 h 191"/>
                <a:gd name="T86" fmla="*/ 128 w 177"/>
                <a:gd name="T87" fmla="*/ 73 h 191"/>
                <a:gd name="T88" fmla="*/ 132 w 177"/>
                <a:gd name="T89" fmla="*/ 44 h 191"/>
                <a:gd name="T90" fmla="*/ 159 w 177"/>
                <a:gd name="T91" fmla="*/ 89 h 191"/>
                <a:gd name="T92" fmla="*/ 167 w 177"/>
                <a:gd name="T93" fmla="*/ 82 h 191"/>
                <a:gd name="T94" fmla="*/ 171 w 177"/>
                <a:gd name="T95" fmla="*/ 48 h 191"/>
                <a:gd name="T96" fmla="*/ 121 w 177"/>
                <a:gd name="T97" fmla="*/ 39 h 191"/>
                <a:gd name="T98" fmla="*/ 55 w 177"/>
                <a:gd name="T99" fmla="*/ 39 h 191"/>
                <a:gd name="T100" fmla="*/ 45 w 177"/>
                <a:gd name="T101" fmla="*/ 37 h 191"/>
                <a:gd name="T102" fmla="*/ 32 w 177"/>
                <a:gd name="T103" fmla="*/ 36 h 191"/>
                <a:gd name="T104" fmla="*/ 16 w 177"/>
                <a:gd name="T105" fmla="*/ 88 h 191"/>
                <a:gd name="T106" fmla="*/ 16 w 177"/>
                <a:gd name="T107" fmla="*/ 103 h 191"/>
                <a:gd name="T108" fmla="*/ 46 w 177"/>
                <a:gd name="T109" fmla="*/ 154 h 191"/>
                <a:gd name="T110" fmla="*/ 59 w 177"/>
                <a:gd name="T111" fmla="*/ 163 h 191"/>
                <a:gd name="T112" fmla="*/ 65 w 177"/>
                <a:gd name="T113" fmla="*/ 175 h 191"/>
                <a:gd name="T114" fmla="*/ 121 w 177"/>
                <a:gd name="T115" fmla="*/ 153 h 191"/>
                <a:gd name="T116" fmla="*/ 171 w 177"/>
                <a:gd name="T117" fmla="*/ 143 h 191"/>
                <a:gd name="T118" fmla="*/ 154 w 177"/>
                <a:gd name="T119" fmla="*/ 9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 h="191">
                  <a:moveTo>
                    <a:pt x="164" y="140"/>
                  </a:moveTo>
                  <a:cubicBezTo>
                    <a:pt x="160" y="147"/>
                    <a:pt x="148" y="149"/>
                    <a:pt x="132" y="147"/>
                  </a:cubicBezTo>
                  <a:cubicBezTo>
                    <a:pt x="129" y="147"/>
                    <a:pt x="126" y="146"/>
                    <a:pt x="123" y="145"/>
                  </a:cubicBezTo>
                  <a:cubicBezTo>
                    <a:pt x="125" y="137"/>
                    <a:pt x="127" y="128"/>
                    <a:pt x="128" y="119"/>
                  </a:cubicBezTo>
                  <a:cubicBezTo>
                    <a:pt x="135" y="113"/>
                    <a:pt x="143" y="107"/>
                    <a:pt x="149" y="101"/>
                  </a:cubicBezTo>
                  <a:cubicBezTo>
                    <a:pt x="151" y="103"/>
                    <a:pt x="153" y="106"/>
                    <a:pt x="154" y="108"/>
                  </a:cubicBezTo>
                  <a:cubicBezTo>
                    <a:pt x="165" y="121"/>
                    <a:pt x="168" y="133"/>
                    <a:pt x="164" y="140"/>
                  </a:cubicBezTo>
                  <a:moveTo>
                    <a:pt x="121" y="114"/>
                  </a:moveTo>
                  <a:cubicBezTo>
                    <a:pt x="116" y="118"/>
                    <a:pt x="110" y="121"/>
                    <a:pt x="105" y="124"/>
                  </a:cubicBezTo>
                  <a:cubicBezTo>
                    <a:pt x="99" y="128"/>
                    <a:pt x="94" y="131"/>
                    <a:pt x="88" y="133"/>
                  </a:cubicBezTo>
                  <a:cubicBezTo>
                    <a:pt x="83" y="131"/>
                    <a:pt x="77" y="128"/>
                    <a:pt x="72" y="124"/>
                  </a:cubicBezTo>
                  <a:cubicBezTo>
                    <a:pt x="66" y="121"/>
                    <a:pt x="61" y="118"/>
                    <a:pt x="56" y="114"/>
                  </a:cubicBezTo>
                  <a:cubicBezTo>
                    <a:pt x="55" y="108"/>
                    <a:pt x="55" y="102"/>
                    <a:pt x="55" y="96"/>
                  </a:cubicBezTo>
                  <a:cubicBezTo>
                    <a:pt x="55" y="89"/>
                    <a:pt x="55" y="83"/>
                    <a:pt x="56" y="77"/>
                  </a:cubicBezTo>
                  <a:cubicBezTo>
                    <a:pt x="61" y="73"/>
                    <a:pt x="66" y="70"/>
                    <a:pt x="72" y="67"/>
                  </a:cubicBezTo>
                  <a:cubicBezTo>
                    <a:pt x="77" y="64"/>
                    <a:pt x="83" y="61"/>
                    <a:pt x="88" y="58"/>
                  </a:cubicBezTo>
                  <a:cubicBezTo>
                    <a:pt x="94" y="61"/>
                    <a:pt x="99" y="64"/>
                    <a:pt x="105" y="67"/>
                  </a:cubicBezTo>
                  <a:cubicBezTo>
                    <a:pt x="110" y="70"/>
                    <a:pt x="116" y="73"/>
                    <a:pt x="121" y="77"/>
                  </a:cubicBezTo>
                  <a:cubicBezTo>
                    <a:pt x="121" y="83"/>
                    <a:pt x="121" y="89"/>
                    <a:pt x="121" y="96"/>
                  </a:cubicBezTo>
                  <a:cubicBezTo>
                    <a:pt x="121" y="102"/>
                    <a:pt x="121" y="108"/>
                    <a:pt x="121" y="114"/>
                  </a:cubicBezTo>
                  <a:moveTo>
                    <a:pt x="116" y="144"/>
                  </a:moveTo>
                  <a:cubicBezTo>
                    <a:pt x="110" y="142"/>
                    <a:pt x="103" y="140"/>
                    <a:pt x="97" y="137"/>
                  </a:cubicBezTo>
                  <a:cubicBezTo>
                    <a:pt x="101" y="135"/>
                    <a:pt x="105" y="133"/>
                    <a:pt x="108" y="131"/>
                  </a:cubicBezTo>
                  <a:cubicBezTo>
                    <a:pt x="112" y="129"/>
                    <a:pt x="116" y="126"/>
                    <a:pt x="120" y="124"/>
                  </a:cubicBezTo>
                  <a:cubicBezTo>
                    <a:pt x="119" y="131"/>
                    <a:pt x="117" y="138"/>
                    <a:pt x="116" y="144"/>
                  </a:cubicBezTo>
                  <a:moveTo>
                    <a:pt x="88" y="184"/>
                  </a:moveTo>
                  <a:cubicBezTo>
                    <a:pt x="82" y="184"/>
                    <a:pt x="77" y="179"/>
                    <a:pt x="72" y="171"/>
                  </a:cubicBezTo>
                  <a:cubicBezTo>
                    <a:pt x="72" y="170"/>
                    <a:pt x="73" y="169"/>
                    <a:pt x="73" y="168"/>
                  </a:cubicBezTo>
                  <a:cubicBezTo>
                    <a:pt x="73" y="164"/>
                    <a:pt x="70" y="161"/>
                    <a:pt x="66" y="160"/>
                  </a:cubicBezTo>
                  <a:cubicBezTo>
                    <a:pt x="65" y="157"/>
                    <a:pt x="63" y="154"/>
                    <a:pt x="62" y="151"/>
                  </a:cubicBezTo>
                  <a:cubicBezTo>
                    <a:pt x="71" y="149"/>
                    <a:pt x="79" y="145"/>
                    <a:pt x="88" y="141"/>
                  </a:cubicBezTo>
                  <a:cubicBezTo>
                    <a:pt x="97" y="145"/>
                    <a:pt x="106" y="149"/>
                    <a:pt x="114" y="151"/>
                  </a:cubicBezTo>
                  <a:cubicBezTo>
                    <a:pt x="107" y="172"/>
                    <a:pt x="98" y="184"/>
                    <a:pt x="88" y="184"/>
                  </a:cubicBezTo>
                  <a:moveTo>
                    <a:pt x="57" y="124"/>
                  </a:moveTo>
                  <a:cubicBezTo>
                    <a:pt x="60" y="126"/>
                    <a:pt x="64" y="129"/>
                    <a:pt x="68" y="131"/>
                  </a:cubicBezTo>
                  <a:cubicBezTo>
                    <a:pt x="72" y="133"/>
                    <a:pt x="75" y="135"/>
                    <a:pt x="79" y="137"/>
                  </a:cubicBezTo>
                  <a:cubicBezTo>
                    <a:pt x="73" y="140"/>
                    <a:pt x="66" y="142"/>
                    <a:pt x="60" y="144"/>
                  </a:cubicBezTo>
                  <a:cubicBezTo>
                    <a:pt x="59" y="138"/>
                    <a:pt x="58" y="131"/>
                    <a:pt x="57" y="124"/>
                  </a:cubicBezTo>
                  <a:moveTo>
                    <a:pt x="49" y="73"/>
                  </a:moveTo>
                  <a:cubicBezTo>
                    <a:pt x="41" y="78"/>
                    <a:pt x="34" y="84"/>
                    <a:pt x="28" y="90"/>
                  </a:cubicBezTo>
                  <a:cubicBezTo>
                    <a:pt x="25" y="88"/>
                    <a:pt x="24" y="86"/>
                    <a:pt x="22" y="84"/>
                  </a:cubicBezTo>
                  <a:cubicBezTo>
                    <a:pt x="11" y="70"/>
                    <a:pt x="8" y="59"/>
                    <a:pt x="12" y="52"/>
                  </a:cubicBezTo>
                  <a:cubicBezTo>
                    <a:pt x="15" y="46"/>
                    <a:pt x="22" y="44"/>
                    <a:pt x="32" y="43"/>
                  </a:cubicBezTo>
                  <a:cubicBezTo>
                    <a:pt x="34" y="46"/>
                    <a:pt x="36" y="47"/>
                    <a:pt x="39" y="47"/>
                  </a:cubicBezTo>
                  <a:cubicBezTo>
                    <a:pt x="41" y="47"/>
                    <a:pt x="43" y="46"/>
                    <a:pt x="44" y="44"/>
                  </a:cubicBezTo>
                  <a:cubicBezTo>
                    <a:pt x="44" y="44"/>
                    <a:pt x="44" y="44"/>
                    <a:pt x="44" y="44"/>
                  </a:cubicBezTo>
                  <a:cubicBezTo>
                    <a:pt x="47" y="45"/>
                    <a:pt x="50" y="45"/>
                    <a:pt x="53" y="46"/>
                  </a:cubicBezTo>
                  <a:cubicBezTo>
                    <a:pt x="51" y="54"/>
                    <a:pt x="49" y="63"/>
                    <a:pt x="49" y="73"/>
                  </a:cubicBezTo>
                  <a:moveTo>
                    <a:pt x="48" y="109"/>
                  </a:moveTo>
                  <a:cubicBezTo>
                    <a:pt x="42" y="104"/>
                    <a:pt x="37" y="100"/>
                    <a:pt x="33" y="96"/>
                  </a:cubicBezTo>
                  <a:cubicBezTo>
                    <a:pt x="37" y="91"/>
                    <a:pt x="42" y="87"/>
                    <a:pt x="48" y="83"/>
                  </a:cubicBezTo>
                  <a:cubicBezTo>
                    <a:pt x="48" y="87"/>
                    <a:pt x="47" y="91"/>
                    <a:pt x="47" y="96"/>
                  </a:cubicBezTo>
                  <a:cubicBezTo>
                    <a:pt x="47" y="100"/>
                    <a:pt x="48" y="104"/>
                    <a:pt x="48" y="109"/>
                  </a:cubicBezTo>
                  <a:moveTo>
                    <a:pt x="44" y="147"/>
                  </a:moveTo>
                  <a:cubicBezTo>
                    <a:pt x="28" y="149"/>
                    <a:pt x="16" y="147"/>
                    <a:pt x="12" y="140"/>
                  </a:cubicBezTo>
                  <a:cubicBezTo>
                    <a:pt x="8" y="133"/>
                    <a:pt x="11" y="121"/>
                    <a:pt x="22" y="108"/>
                  </a:cubicBezTo>
                  <a:cubicBezTo>
                    <a:pt x="24" y="106"/>
                    <a:pt x="25" y="103"/>
                    <a:pt x="28" y="101"/>
                  </a:cubicBezTo>
                  <a:cubicBezTo>
                    <a:pt x="34" y="107"/>
                    <a:pt x="41" y="113"/>
                    <a:pt x="49" y="119"/>
                  </a:cubicBezTo>
                  <a:cubicBezTo>
                    <a:pt x="49" y="128"/>
                    <a:pt x="51" y="137"/>
                    <a:pt x="53" y="145"/>
                  </a:cubicBezTo>
                  <a:cubicBezTo>
                    <a:pt x="50" y="146"/>
                    <a:pt x="47" y="147"/>
                    <a:pt x="44" y="147"/>
                  </a:cubicBezTo>
                  <a:moveTo>
                    <a:pt x="60" y="48"/>
                  </a:moveTo>
                  <a:cubicBezTo>
                    <a:pt x="66" y="49"/>
                    <a:pt x="73" y="52"/>
                    <a:pt x="79" y="54"/>
                  </a:cubicBezTo>
                  <a:cubicBezTo>
                    <a:pt x="75" y="56"/>
                    <a:pt x="72" y="58"/>
                    <a:pt x="68" y="60"/>
                  </a:cubicBezTo>
                  <a:cubicBezTo>
                    <a:pt x="64" y="63"/>
                    <a:pt x="60" y="65"/>
                    <a:pt x="57" y="67"/>
                  </a:cubicBezTo>
                  <a:cubicBezTo>
                    <a:pt x="58" y="60"/>
                    <a:pt x="59" y="54"/>
                    <a:pt x="60" y="48"/>
                  </a:cubicBezTo>
                  <a:moveTo>
                    <a:pt x="88" y="8"/>
                  </a:moveTo>
                  <a:cubicBezTo>
                    <a:pt x="98" y="8"/>
                    <a:pt x="107" y="20"/>
                    <a:pt x="114" y="40"/>
                  </a:cubicBezTo>
                  <a:cubicBezTo>
                    <a:pt x="106" y="43"/>
                    <a:pt x="97" y="46"/>
                    <a:pt x="88" y="50"/>
                  </a:cubicBezTo>
                  <a:cubicBezTo>
                    <a:pt x="79" y="46"/>
                    <a:pt x="71" y="43"/>
                    <a:pt x="62" y="40"/>
                  </a:cubicBezTo>
                  <a:cubicBezTo>
                    <a:pt x="69" y="20"/>
                    <a:pt x="79" y="8"/>
                    <a:pt x="88" y="8"/>
                  </a:cubicBezTo>
                  <a:moveTo>
                    <a:pt x="120" y="67"/>
                  </a:moveTo>
                  <a:cubicBezTo>
                    <a:pt x="116" y="65"/>
                    <a:pt x="112" y="63"/>
                    <a:pt x="108" y="60"/>
                  </a:cubicBezTo>
                  <a:cubicBezTo>
                    <a:pt x="105" y="58"/>
                    <a:pt x="101" y="56"/>
                    <a:pt x="97" y="54"/>
                  </a:cubicBezTo>
                  <a:cubicBezTo>
                    <a:pt x="103" y="52"/>
                    <a:pt x="110" y="49"/>
                    <a:pt x="116" y="48"/>
                  </a:cubicBezTo>
                  <a:cubicBezTo>
                    <a:pt x="117" y="54"/>
                    <a:pt x="119" y="60"/>
                    <a:pt x="120" y="67"/>
                  </a:cubicBezTo>
                  <a:moveTo>
                    <a:pt x="129" y="83"/>
                  </a:moveTo>
                  <a:cubicBezTo>
                    <a:pt x="134" y="87"/>
                    <a:pt x="139" y="91"/>
                    <a:pt x="144" y="96"/>
                  </a:cubicBezTo>
                  <a:cubicBezTo>
                    <a:pt x="139" y="100"/>
                    <a:pt x="134" y="104"/>
                    <a:pt x="129" y="109"/>
                  </a:cubicBezTo>
                  <a:cubicBezTo>
                    <a:pt x="129" y="104"/>
                    <a:pt x="129" y="100"/>
                    <a:pt x="129" y="96"/>
                  </a:cubicBezTo>
                  <a:cubicBezTo>
                    <a:pt x="129" y="91"/>
                    <a:pt x="129" y="87"/>
                    <a:pt x="129" y="83"/>
                  </a:cubicBezTo>
                  <a:moveTo>
                    <a:pt x="132" y="44"/>
                  </a:moveTo>
                  <a:cubicBezTo>
                    <a:pt x="148" y="42"/>
                    <a:pt x="160" y="45"/>
                    <a:pt x="164" y="52"/>
                  </a:cubicBezTo>
                  <a:cubicBezTo>
                    <a:pt x="167" y="57"/>
                    <a:pt x="166" y="65"/>
                    <a:pt x="160" y="75"/>
                  </a:cubicBezTo>
                  <a:cubicBezTo>
                    <a:pt x="160" y="75"/>
                    <a:pt x="160" y="75"/>
                    <a:pt x="159" y="75"/>
                  </a:cubicBezTo>
                  <a:cubicBezTo>
                    <a:pt x="155" y="75"/>
                    <a:pt x="152" y="78"/>
                    <a:pt x="152" y="82"/>
                  </a:cubicBezTo>
                  <a:cubicBezTo>
                    <a:pt x="152" y="83"/>
                    <a:pt x="152" y="84"/>
                    <a:pt x="153" y="85"/>
                  </a:cubicBezTo>
                  <a:cubicBezTo>
                    <a:pt x="152" y="87"/>
                    <a:pt x="150" y="89"/>
                    <a:pt x="149" y="90"/>
                  </a:cubicBezTo>
                  <a:cubicBezTo>
                    <a:pt x="143" y="84"/>
                    <a:pt x="135" y="78"/>
                    <a:pt x="128" y="73"/>
                  </a:cubicBezTo>
                  <a:cubicBezTo>
                    <a:pt x="127" y="63"/>
                    <a:pt x="125" y="54"/>
                    <a:pt x="123" y="46"/>
                  </a:cubicBezTo>
                  <a:cubicBezTo>
                    <a:pt x="126" y="45"/>
                    <a:pt x="129" y="45"/>
                    <a:pt x="132" y="44"/>
                  </a:cubicBezTo>
                  <a:moveTo>
                    <a:pt x="154" y="96"/>
                  </a:moveTo>
                  <a:cubicBezTo>
                    <a:pt x="156" y="94"/>
                    <a:pt x="158" y="91"/>
                    <a:pt x="159" y="89"/>
                  </a:cubicBezTo>
                  <a:cubicBezTo>
                    <a:pt x="159" y="89"/>
                    <a:pt x="159" y="89"/>
                    <a:pt x="159" y="89"/>
                  </a:cubicBezTo>
                  <a:cubicBezTo>
                    <a:pt x="164" y="89"/>
                    <a:pt x="167" y="86"/>
                    <a:pt x="167" y="82"/>
                  </a:cubicBezTo>
                  <a:cubicBezTo>
                    <a:pt x="167" y="81"/>
                    <a:pt x="167" y="80"/>
                    <a:pt x="166" y="80"/>
                  </a:cubicBezTo>
                  <a:cubicBezTo>
                    <a:pt x="174" y="67"/>
                    <a:pt x="176" y="56"/>
                    <a:pt x="171" y="48"/>
                  </a:cubicBezTo>
                  <a:cubicBezTo>
                    <a:pt x="165" y="38"/>
                    <a:pt x="151" y="34"/>
                    <a:pt x="131" y="37"/>
                  </a:cubicBezTo>
                  <a:cubicBezTo>
                    <a:pt x="128" y="37"/>
                    <a:pt x="124" y="38"/>
                    <a:pt x="121" y="39"/>
                  </a:cubicBezTo>
                  <a:cubicBezTo>
                    <a:pt x="114" y="15"/>
                    <a:pt x="102" y="0"/>
                    <a:pt x="88" y="0"/>
                  </a:cubicBezTo>
                  <a:cubicBezTo>
                    <a:pt x="74" y="0"/>
                    <a:pt x="63" y="15"/>
                    <a:pt x="55" y="39"/>
                  </a:cubicBezTo>
                  <a:cubicBezTo>
                    <a:pt x="52" y="38"/>
                    <a:pt x="49" y="37"/>
                    <a:pt x="46" y="37"/>
                  </a:cubicBezTo>
                  <a:cubicBezTo>
                    <a:pt x="45" y="37"/>
                    <a:pt x="45" y="37"/>
                    <a:pt x="45" y="37"/>
                  </a:cubicBezTo>
                  <a:cubicBezTo>
                    <a:pt x="44" y="34"/>
                    <a:pt x="42" y="32"/>
                    <a:pt x="39" y="32"/>
                  </a:cubicBezTo>
                  <a:cubicBezTo>
                    <a:pt x="36" y="32"/>
                    <a:pt x="34" y="34"/>
                    <a:pt x="32" y="36"/>
                  </a:cubicBezTo>
                  <a:cubicBezTo>
                    <a:pt x="19" y="36"/>
                    <a:pt x="10" y="40"/>
                    <a:pt x="5" y="48"/>
                  </a:cubicBezTo>
                  <a:cubicBezTo>
                    <a:pt x="0" y="58"/>
                    <a:pt x="3" y="72"/>
                    <a:pt x="16" y="88"/>
                  </a:cubicBezTo>
                  <a:cubicBezTo>
                    <a:pt x="18" y="91"/>
                    <a:pt x="20" y="93"/>
                    <a:pt x="22" y="96"/>
                  </a:cubicBezTo>
                  <a:cubicBezTo>
                    <a:pt x="20" y="98"/>
                    <a:pt x="18" y="101"/>
                    <a:pt x="16" y="103"/>
                  </a:cubicBezTo>
                  <a:cubicBezTo>
                    <a:pt x="3" y="119"/>
                    <a:pt x="0" y="133"/>
                    <a:pt x="5" y="143"/>
                  </a:cubicBezTo>
                  <a:cubicBezTo>
                    <a:pt x="11" y="153"/>
                    <a:pt x="25" y="157"/>
                    <a:pt x="46" y="154"/>
                  </a:cubicBezTo>
                  <a:cubicBezTo>
                    <a:pt x="49" y="154"/>
                    <a:pt x="52" y="153"/>
                    <a:pt x="55" y="153"/>
                  </a:cubicBezTo>
                  <a:cubicBezTo>
                    <a:pt x="56" y="156"/>
                    <a:pt x="58" y="160"/>
                    <a:pt x="59" y="163"/>
                  </a:cubicBezTo>
                  <a:cubicBezTo>
                    <a:pt x="58" y="165"/>
                    <a:pt x="58" y="166"/>
                    <a:pt x="58" y="168"/>
                  </a:cubicBezTo>
                  <a:cubicBezTo>
                    <a:pt x="58" y="172"/>
                    <a:pt x="61" y="175"/>
                    <a:pt x="65" y="175"/>
                  </a:cubicBezTo>
                  <a:cubicBezTo>
                    <a:pt x="72" y="185"/>
                    <a:pt x="80" y="191"/>
                    <a:pt x="88" y="191"/>
                  </a:cubicBezTo>
                  <a:cubicBezTo>
                    <a:pt x="102" y="191"/>
                    <a:pt x="114" y="176"/>
                    <a:pt x="121" y="153"/>
                  </a:cubicBezTo>
                  <a:cubicBezTo>
                    <a:pt x="124" y="153"/>
                    <a:pt x="128" y="154"/>
                    <a:pt x="131" y="154"/>
                  </a:cubicBezTo>
                  <a:cubicBezTo>
                    <a:pt x="151" y="157"/>
                    <a:pt x="165" y="153"/>
                    <a:pt x="171" y="143"/>
                  </a:cubicBezTo>
                  <a:cubicBezTo>
                    <a:pt x="177" y="133"/>
                    <a:pt x="173" y="119"/>
                    <a:pt x="160" y="103"/>
                  </a:cubicBezTo>
                  <a:cubicBezTo>
                    <a:pt x="158" y="101"/>
                    <a:pt x="156" y="98"/>
                    <a:pt x="154" y="96"/>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33" name="Freeform 401">
              <a:extLst>
                <a:ext uri="{FF2B5EF4-FFF2-40B4-BE49-F238E27FC236}">
                  <a16:creationId xmlns:a16="http://schemas.microsoft.com/office/drawing/2014/main" id="{F72F699E-D40F-2A37-9467-C31E33C3B332}"/>
                </a:ext>
              </a:extLst>
            </p:cNvPr>
            <p:cNvSpPr>
              <a:spLocks noEditPoints="1"/>
            </p:cNvSpPr>
            <p:nvPr/>
          </p:nvSpPr>
          <p:spPr bwMode="auto">
            <a:xfrm>
              <a:off x="6569075" y="3948113"/>
              <a:ext cx="122238" cy="123825"/>
            </a:xfrm>
            <a:custGeom>
              <a:avLst/>
              <a:gdLst>
                <a:gd name="T0" fmla="*/ 19 w 38"/>
                <a:gd name="T1" fmla="*/ 8 h 39"/>
                <a:gd name="T2" fmla="*/ 7 w 38"/>
                <a:gd name="T3" fmla="*/ 20 h 39"/>
                <a:gd name="T4" fmla="*/ 19 w 38"/>
                <a:gd name="T5" fmla="*/ 32 h 39"/>
                <a:gd name="T6" fmla="*/ 31 w 38"/>
                <a:gd name="T7" fmla="*/ 20 h 39"/>
                <a:gd name="T8" fmla="*/ 19 w 38"/>
                <a:gd name="T9" fmla="*/ 8 h 39"/>
                <a:gd name="T10" fmla="*/ 19 w 38"/>
                <a:gd name="T11" fmla="*/ 39 h 39"/>
                <a:gd name="T12" fmla="*/ 0 w 38"/>
                <a:gd name="T13" fmla="*/ 20 h 39"/>
                <a:gd name="T14" fmla="*/ 19 w 38"/>
                <a:gd name="T15" fmla="*/ 0 h 39"/>
                <a:gd name="T16" fmla="*/ 38 w 38"/>
                <a:gd name="T17" fmla="*/ 20 h 39"/>
                <a:gd name="T18" fmla="*/ 19 w 38"/>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9" y="8"/>
                  </a:moveTo>
                  <a:cubicBezTo>
                    <a:pt x="13" y="8"/>
                    <a:pt x="7" y="13"/>
                    <a:pt x="7" y="20"/>
                  </a:cubicBezTo>
                  <a:cubicBezTo>
                    <a:pt x="7" y="26"/>
                    <a:pt x="13" y="32"/>
                    <a:pt x="19" y="32"/>
                  </a:cubicBezTo>
                  <a:cubicBezTo>
                    <a:pt x="26" y="32"/>
                    <a:pt x="31" y="26"/>
                    <a:pt x="31" y="20"/>
                  </a:cubicBezTo>
                  <a:cubicBezTo>
                    <a:pt x="31" y="13"/>
                    <a:pt x="26" y="8"/>
                    <a:pt x="19" y="8"/>
                  </a:cubicBezTo>
                  <a:moveTo>
                    <a:pt x="19" y="39"/>
                  </a:moveTo>
                  <a:cubicBezTo>
                    <a:pt x="8" y="39"/>
                    <a:pt x="0" y="30"/>
                    <a:pt x="0" y="20"/>
                  </a:cubicBezTo>
                  <a:cubicBezTo>
                    <a:pt x="0" y="9"/>
                    <a:pt x="8" y="0"/>
                    <a:pt x="19" y="0"/>
                  </a:cubicBezTo>
                  <a:cubicBezTo>
                    <a:pt x="30" y="0"/>
                    <a:pt x="38" y="9"/>
                    <a:pt x="38" y="20"/>
                  </a:cubicBezTo>
                  <a:cubicBezTo>
                    <a:pt x="38" y="30"/>
                    <a:pt x="30" y="39"/>
                    <a:pt x="19" y="39"/>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grpSp>
        <p:nvGrpSpPr>
          <p:cNvPr id="34" name="Group 33">
            <a:extLst>
              <a:ext uri="{FF2B5EF4-FFF2-40B4-BE49-F238E27FC236}">
                <a16:creationId xmlns:a16="http://schemas.microsoft.com/office/drawing/2014/main" id="{B6781424-99FD-71EC-CAD9-DC62927CEE44}"/>
              </a:ext>
            </a:extLst>
          </p:cNvPr>
          <p:cNvGrpSpPr/>
          <p:nvPr/>
        </p:nvGrpSpPr>
        <p:grpSpPr>
          <a:xfrm>
            <a:off x="969493" y="3530373"/>
            <a:ext cx="314357" cy="585305"/>
            <a:chOff x="7386638" y="3700463"/>
            <a:chExt cx="333375" cy="620713"/>
          </a:xfrm>
        </p:grpSpPr>
        <p:sp>
          <p:nvSpPr>
            <p:cNvPr id="35" name="Freeform 402">
              <a:extLst>
                <a:ext uri="{FF2B5EF4-FFF2-40B4-BE49-F238E27FC236}">
                  <a16:creationId xmlns:a16="http://schemas.microsoft.com/office/drawing/2014/main" id="{560F62BD-D282-E401-2E91-9AC04689F411}"/>
                </a:ext>
              </a:extLst>
            </p:cNvPr>
            <p:cNvSpPr>
              <a:spLocks noEditPoints="1"/>
            </p:cNvSpPr>
            <p:nvPr/>
          </p:nvSpPr>
          <p:spPr bwMode="auto">
            <a:xfrm>
              <a:off x="7386638" y="3700463"/>
              <a:ext cx="333375" cy="620713"/>
            </a:xfrm>
            <a:custGeom>
              <a:avLst/>
              <a:gdLst>
                <a:gd name="T0" fmla="*/ 84 w 105"/>
                <a:gd name="T1" fmla="*/ 16 h 195"/>
                <a:gd name="T2" fmla="*/ 20 w 105"/>
                <a:gd name="T3" fmla="*/ 16 h 195"/>
                <a:gd name="T4" fmla="*/ 17 w 105"/>
                <a:gd name="T5" fmla="*/ 12 h 195"/>
                <a:gd name="T6" fmla="*/ 20 w 105"/>
                <a:gd name="T7" fmla="*/ 8 h 195"/>
                <a:gd name="T8" fmla="*/ 84 w 105"/>
                <a:gd name="T9" fmla="*/ 8 h 195"/>
                <a:gd name="T10" fmla="*/ 88 w 105"/>
                <a:gd name="T11" fmla="*/ 12 h 195"/>
                <a:gd name="T12" fmla="*/ 84 w 105"/>
                <a:gd name="T13" fmla="*/ 16 h 195"/>
                <a:gd name="T14" fmla="*/ 72 w 105"/>
                <a:gd name="T15" fmla="*/ 30 h 195"/>
                <a:gd name="T16" fmla="*/ 32 w 105"/>
                <a:gd name="T17" fmla="*/ 30 h 195"/>
                <a:gd name="T18" fmla="*/ 28 w 105"/>
                <a:gd name="T19" fmla="*/ 27 h 195"/>
                <a:gd name="T20" fmla="*/ 32 w 105"/>
                <a:gd name="T21" fmla="*/ 23 h 195"/>
                <a:gd name="T22" fmla="*/ 72 w 105"/>
                <a:gd name="T23" fmla="*/ 23 h 195"/>
                <a:gd name="T24" fmla="*/ 76 w 105"/>
                <a:gd name="T25" fmla="*/ 27 h 195"/>
                <a:gd name="T26" fmla="*/ 72 w 105"/>
                <a:gd name="T27" fmla="*/ 30 h 195"/>
                <a:gd name="T28" fmla="*/ 72 w 105"/>
                <a:gd name="T29" fmla="*/ 172 h 195"/>
                <a:gd name="T30" fmla="*/ 32 w 105"/>
                <a:gd name="T31" fmla="*/ 172 h 195"/>
                <a:gd name="T32" fmla="*/ 28 w 105"/>
                <a:gd name="T33" fmla="*/ 169 h 195"/>
                <a:gd name="T34" fmla="*/ 32 w 105"/>
                <a:gd name="T35" fmla="*/ 165 h 195"/>
                <a:gd name="T36" fmla="*/ 72 w 105"/>
                <a:gd name="T37" fmla="*/ 165 h 195"/>
                <a:gd name="T38" fmla="*/ 76 w 105"/>
                <a:gd name="T39" fmla="*/ 169 h 195"/>
                <a:gd name="T40" fmla="*/ 72 w 105"/>
                <a:gd name="T41" fmla="*/ 172 h 195"/>
                <a:gd name="T42" fmla="*/ 84 w 105"/>
                <a:gd name="T43" fmla="*/ 187 h 195"/>
                <a:gd name="T44" fmla="*/ 20 w 105"/>
                <a:gd name="T45" fmla="*/ 187 h 195"/>
                <a:gd name="T46" fmla="*/ 17 w 105"/>
                <a:gd name="T47" fmla="*/ 183 h 195"/>
                <a:gd name="T48" fmla="*/ 20 w 105"/>
                <a:gd name="T49" fmla="*/ 180 h 195"/>
                <a:gd name="T50" fmla="*/ 84 w 105"/>
                <a:gd name="T51" fmla="*/ 180 h 195"/>
                <a:gd name="T52" fmla="*/ 88 w 105"/>
                <a:gd name="T53" fmla="*/ 183 h 195"/>
                <a:gd name="T54" fmla="*/ 84 w 105"/>
                <a:gd name="T55" fmla="*/ 187 h 195"/>
                <a:gd name="T56" fmla="*/ 9 w 105"/>
                <a:gd name="T57" fmla="*/ 97 h 195"/>
                <a:gd name="T58" fmla="*/ 9 w 105"/>
                <a:gd name="T59" fmla="*/ 98 h 195"/>
                <a:gd name="T60" fmla="*/ 53 w 105"/>
                <a:gd name="T61" fmla="*/ 143 h 195"/>
                <a:gd name="T62" fmla="*/ 97 w 105"/>
                <a:gd name="T63" fmla="*/ 98 h 195"/>
                <a:gd name="T64" fmla="*/ 97 w 105"/>
                <a:gd name="T65" fmla="*/ 98 h 195"/>
                <a:gd name="T66" fmla="*/ 97 w 105"/>
                <a:gd name="T67" fmla="*/ 97 h 195"/>
                <a:gd name="T68" fmla="*/ 53 w 105"/>
                <a:gd name="T69" fmla="*/ 52 h 195"/>
                <a:gd name="T70" fmla="*/ 9 w 105"/>
                <a:gd name="T71" fmla="*/ 97 h 195"/>
                <a:gd name="T72" fmla="*/ 5 w 105"/>
                <a:gd name="T73" fmla="*/ 195 h 195"/>
                <a:gd name="T74" fmla="*/ 1 w 105"/>
                <a:gd name="T75" fmla="*/ 192 h 195"/>
                <a:gd name="T76" fmla="*/ 42 w 105"/>
                <a:gd name="T77" fmla="*/ 147 h 195"/>
                <a:gd name="T78" fmla="*/ 1 w 105"/>
                <a:gd name="T79" fmla="*/ 98 h 195"/>
                <a:gd name="T80" fmla="*/ 42 w 105"/>
                <a:gd name="T81" fmla="*/ 48 h 195"/>
                <a:gd name="T82" fmla="*/ 1 w 105"/>
                <a:gd name="T83" fmla="*/ 4 h 195"/>
                <a:gd name="T84" fmla="*/ 5 w 105"/>
                <a:gd name="T85" fmla="*/ 0 h 195"/>
                <a:gd name="T86" fmla="*/ 9 w 105"/>
                <a:gd name="T87" fmla="*/ 4 h 195"/>
                <a:gd name="T88" fmla="*/ 53 w 105"/>
                <a:gd name="T89" fmla="*/ 44 h 195"/>
                <a:gd name="T90" fmla="*/ 97 w 105"/>
                <a:gd name="T91" fmla="*/ 4 h 195"/>
                <a:gd name="T92" fmla="*/ 100 w 105"/>
                <a:gd name="T93" fmla="*/ 0 h 195"/>
                <a:gd name="T94" fmla="*/ 104 w 105"/>
                <a:gd name="T95" fmla="*/ 4 h 195"/>
                <a:gd name="T96" fmla="*/ 63 w 105"/>
                <a:gd name="T97" fmla="*/ 48 h 195"/>
                <a:gd name="T98" fmla="*/ 104 w 105"/>
                <a:gd name="T99" fmla="*/ 98 h 195"/>
                <a:gd name="T100" fmla="*/ 63 w 105"/>
                <a:gd name="T101" fmla="*/ 147 h 195"/>
                <a:gd name="T102" fmla="*/ 104 w 105"/>
                <a:gd name="T103" fmla="*/ 192 h 195"/>
                <a:gd name="T104" fmla="*/ 100 w 105"/>
                <a:gd name="T105" fmla="*/ 195 h 195"/>
                <a:gd name="T106" fmla="*/ 97 w 105"/>
                <a:gd name="T107" fmla="*/ 191 h 195"/>
                <a:gd name="T108" fmla="*/ 53 w 105"/>
                <a:gd name="T109" fmla="*/ 151 h 195"/>
                <a:gd name="T110" fmla="*/ 9 w 105"/>
                <a:gd name="T111" fmla="*/ 191 h 195"/>
                <a:gd name="T112" fmla="*/ 5 w 105"/>
                <a:gd name="T113" fmla="*/ 195 h 195"/>
                <a:gd name="T114" fmla="*/ 5 w 105"/>
                <a:gd name="T115"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95">
                  <a:moveTo>
                    <a:pt x="84" y="16"/>
                  </a:moveTo>
                  <a:cubicBezTo>
                    <a:pt x="20" y="16"/>
                    <a:pt x="20" y="16"/>
                    <a:pt x="20" y="16"/>
                  </a:cubicBezTo>
                  <a:cubicBezTo>
                    <a:pt x="18" y="16"/>
                    <a:pt x="17" y="14"/>
                    <a:pt x="17" y="12"/>
                  </a:cubicBezTo>
                  <a:cubicBezTo>
                    <a:pt x="17" y="10"/>
                    <a:pt x="18" y="8"/>
                    <a:pt x="20" y="8"/>
                  </a:cubicBezTo>
                  <a:cubicBezTo>
                    <a:pt x="84" y="8"/>
                    <a:pt x="84" y="8"/>
                    <a:pt x="84" y="8"/>
                  </a:cubicBezTo>
                  <a:cubicBezTo>
                    <a:pt x="86" y="8"/>
                    <a:pt x="88" y="10"/>
                    <a:pt x="88" y="12"/>
                  </a:cubicBezTo>
                  <a:cubicBezTo>
                    <a:pt x="88" y="14"/>
                    <a:pt x="86" y="16"/>
                    <a:pt x="84" y="16"/>
                  </a:cubicBezTo>
                  <a:moveTo>
                    <a:pt x="72" y="30"/>
                  </a:moveTo>
                  <a:cubicBezTo>
                    <a:pt x="32" y="30"/>
                    <a:pt x="32" y="30"/>
                    <a:pt x="32" y="30"/>
                  </a:cubicBezTo>
                  <a:cubicBezTo>
                    <a:pt x="30" y="30"/>
                    <a:pt x="28" y="29"/>
                    <a:pt x="28" y="27"/>
                  </a:cubicBezTo>
                  <a:cubicBezTo>
                    <a:pt x="28" y="25"/>
                    <a:pt x="30" y="23"/>
                    <a:pt x="32" y="23"/>
                  </a:cubicBezTo>
                  <a:cubicBezTo>
                    <a:pt x="72" y="23"/>
                    <a:pt x="72" y="23"/>
                    <a:pt x="72" y="23"/>
                  </a:cubicBezTo>
                  <a:cubicBezTo>
                    <a:pt x="74" y="23"/>
                    <a:pt x="76" y="25"/>
                    <a:pt x="76" y="27"/>
                  </a:cubicBezTo>
                  <a:cubicBezTo>
                    <a:pt x="76" y="29"/>
                    <a:pt x="74" y="30"/>
                    <a:pt x="72" y="30"/>
                  </a:cubicBezTo>
                  <a:moveTo>
                    <a:pt x="72" y="172"/>
                  </a:moveTo>
                  <a:cubicBezTo>
                    <a:pt x="32" y="172"/>
                    <a:pt x="32" y="172"/>
                    <a:pt x="32" y="172"/>
                  </a:cubicBezTo>
                  <a:cubicBezTo>
                    <a:pt x="30" y="172"/>
                    <a:pt x="28" y="171"/>
                    <a:pt x="28" y="169"/>
                  </a:cubicBezTo>
                  <a:cubicBezTo>
                    <a:pt x="28" y="167"/>
                    <a:pt x="30" y="165"/>
                    <a:pt x="32" y="165"/>
                  </a:cubicBezTo>
                  <a:cubicBezTo>
                    <a:pt x="72" y="165"/>
                    <a:pt x="72" y="165"/>
                    <a:pt x="72" y="165"/>
                  </a:cubicBezTo>
                  <a:cubicBezTo>
                    <a:pt x="74" y="165"/>
                    <a:pt x="76" y="167"/>
                    <a:pt x="76" y="169"/>
                  </a:cubicBezTo>
                  <a:cubicBezTo>
                    <a:pt x="76" y="171"/>
                    <a:pt x="74" y="172"/>
                    <a:pt x="72" y="172"/>
                  </a:cubicBezTo>
                  <a:moveTo>
                    <a:pt x="84" y="187"/>
                  </a:moveTo>
                  <a:cubicBezTo>
                    <a:pt x="20" y="187"/>
                    <a:pt x="20" y="187"/>
                    <a:pt x="20" y="187"/>
                  </a:cubicBezTo>
                  <a:cubicBezTo>
                    <a:pt x="18" y="187"/>
                    <a:pt x="17" y="186"/>
                    <a:pt x="17" y="183"/>
                  </a:cubicBezTo>
                  <a:cubicBezTo>
                    <a:pt x="17" y="181"/>
                    <a:pt x="18" y="180"/>
                    <a:pt x="20" y="180"/>
                  </a:cubicBezTo>
                  <a:cubicBezTo>
                    <a:pt x="84" y="180"/>
                    <a:pt x="84" y="180"/>
                    <a:pt x="84" y="180"/>
                  </a:cubicBezTo>
                  <a:cubicBezTo>
                    <a:pt x="86" y="180"/>
                    <a:pt x="88" y="181"/>
                    <a:pt x="88" y="183"/>
                  </a:cubicBezTo>
                  <a:cubicBezTo>
                    <a:pt x="88" y="186"/>
                    <a:pt x="86" y="187"/>
                    <a:pt x="84" y="187"/>
                  </a:cubicBezTo>
                  <a:moveTo>
                    <a:pt x="9" y="97"/>
                  </a:moveTo>
                  <a:cubicBezTo>
                    <a:pt x="9" y="98"/>
                    <a:pt x="9" y="98"/>
                    <a:pt x="9" y="98"/>
                  </a:cubicBezTo>
                  <a:cubicBezTo>
                    <a:pt x="9" y="99"/>
                    <a:pt x="7" y="127"/>
                    <a:pt x="53" y="143"/>
                  </a:cubicBezTo>
                  <a:cubicBezTo>
                    <a:pt x="98" y="127"/>
                    <a:pt x="97" y="99"/>
                    <a:pt x="97" y="98"/>
                  </a:cubicBezTo>
                  <a:cubicBezTo>
                    <a:pt x="97" y="98"/>
                    <a:pt x="97" y="98"/>
                    <a:pt x="97" y="98"/>
                  </a:cubicBezTo>
                  <a:cubicBezTo>
                    <a:pt x="97" y="97"/>
                    <a:pt x="97" y="97"/>
                    <a:pt x="97" y="97"/>
                  </a:cubicBezTo>
                  <a:cubicBezTo>
                    <a:pt x="97" y="96"/>
                    <a:pt x="98" y="68"/>
                    <a:pt x="53" y="52"/>
                  </a:cubicBezTo>
                  <a:cubicBezTo>
                    <a:pt x="8" y="68"/>
                    <a:pt x="9" y="96"/>
                    <a:pt x="9" y="97"/>
                  </a:cubicBezTo>
                  <a:moveTo>
                    <a:pt x="5" y="195"/>
                  </a:moveTo>
                  <a:cubicBezTo>
                    <a:pt x="3" y="195"/>
                    <a:pt x="1" y="194"/>
                    <a:pt x="1" y="192"/>
                  </a:cubicBezTo>
                  <a:cubicBezTo>
                    <a:pt x="1" y="190"/>
                    <a:pt x="0" y="165"/>
                    <a:pt x="42" y="147"/>
                  </a:cubicBezTo>
                  <a:cubicBezTo>
                    <a:pt x="1" y="129"/>
                    <a:pt x="1" y="101"/>
                    <a:pt x="1" y="98"/>
                  </a:cubicBezTo>
                  <a:cubicBezTo>
                    <a:pt x="1" y="94"/>
                    <a:pt x="1" y="66"/>
                    <a:pt x="42" y="48"/>
                  </a:cubicBezTo>
                  <a:cubicBezTo>
                    <a:pt x="0" y="30"/>
                    <a:pt x="1" y="5"/>
                    <a:pt x="1" y="4"/>
                  </a:cubicBezTo>
                  <a:cubicBezTo>
                    <a:pt x="2" y="2"/>
                    <a:pt x="3" y="0"/>
                    <a:pt x="5" y="0"/>
                  </a:cubicBezTo>
                  <a:cubicBezTo>
                    <a:pt x="7" y="0"/>
                    <a:pt x="9" y="2"/>
                    <a:pt x="9" y="4"/>
                  </a:cubicBezTo>
                  <a:cubicBezTo>
                    <a:pt x="9" y="5"/>
                    <a:pt x="9" y="28"/>
                    <a:pt x="53" y="44"/>
                  </a:cubicBezTo>
                  <a:cubicBezTo>
                    <a:pt x="97" y="28"/>
                    <a:pt x="97" y="4"/>
                    <a:pt x="97" y="4"/>
                  </a:cubicBezTo>
                  <a:cubicBezTo>
                    <a:pt x="96" y="2"/>
                    <a:pt x="98" y="0"/>
                    <a:pt x="100" y="0"/>
                  </a:cubicBezTo>
                  <a:cubicBezTo>
                    <a:pt x="102" y="0"/>
                    <a:pt x="104" y="2"/>
                    <a:pt x="104" y="4"/>
                  </a:cubicBezTo>
                  <a:cubicBezTo>
                    <a:pt x="104" y="5"/>
                    <a:pt x="105" y="30"/>
                    <a:pt x="63" y="48"/>
                  </a:cubicBezTo>
                  <a:cubicBezTo>
                    <a:pt x="104" y="66"/>
                    <a:pt x="104" y="94"/>
                    <a:pt x="104" y="98"/>
                  </a:cubicBezTo>
                  <a:cubicBezTo>
                    <a:pt x="104" y="101"/>
                    <a:pt x="104" y="129"/>
                    <a:pt x="63" y="147"/>
                  </a:cubicBezTo>
                  <a:cubicBezTo>
                    <a:pt x="105" y="165"/>
                    <a:pt x="104" y="190"/>
                    <a:pt x="104" y="192"/>
                  </a:cubicBezTo>
                  <a:cubicBezTo>
                    <a:pt x="104" y="194"/>
                    <a:pt x="102" y="195"/>
                    <a:pt x="100" y="195"/>
                  </a:cubicBezTo>
                  <a:cubicBezTo>
                    <a:pt x="98" y="195"/>
                    <a:pt x="97" y="193"/>
                    <a:pt x="97" y="191"/>
                  </a:cubicBezTo>
                  <a:cubicBezTo>
                    <a:pt x="97" y="191"/>
                    <a:pt x="97" y="167"/>
                    <a:pt x="53" y="151"/>
                  </a:cubicBezTo>
                  <a:cubicBezTo>
                    <a:pt x="8" y="168"/>
                    <a:pt x="9" y="191"/>
                    <a:pt x="9" y="191"/>
                  </a:cubicBezTo>
                  <a:cubicBezTo>
                    <a:pt x="9" y="193"/>
                    <a:pt x="7" y="195"/>
                    <a:pt x="5" y="195"/>
                  </a:cubicBezTo>
                  <a:cubicBezTo>
                    <a:pt x="5" y="195"/>
                    <a:pt x="5" y="195"/>
                    <a:pt x="5" y="195"/>
                  </a:cubicBezTo>
                </a:path>
              </a:pathLst>
            </a:custGeom>
            <a:solidFill>
              <a:srgbClr val="000000"/>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sp>
          <p:nvSpPr>
            <p:cNvPr id="36" name="Freeform 403">
              <a:extLst>
                <a:ext uri="{FF2B5EF4-FFF2-40B4-BE49-F238E27FC236}">
                  <a16:creationId xmlns:a16="http://schemas.microsoft.com/office/drawing/2014/main" id="{48B92CE2-2177-BD6A-6245-A0DF5D6F542B}"/>
                </a:ext>
              </a:extLst>
            </p:cNvPr>
            <p:cNvSpPr>
              <a:spLocks noEditPoints="1"/>
            </p:cNvSpPr>
            <p:nvPr/>
          </p:nvSpPr>
          <p:spPr bwMode="auto">
            <a:xfrm>
              <a:off x="7421563" y="3903663"/>
              <a:ext cx="263525" cy="212725"/>
            </a:xfrm>
            <a:custGeom>
              <a:avLst/>
              <a:gdLst>
                <a:gd name="T0" fmla="*/ 61 w 83"/>
                <a:gd name="T1" fmla="*/ 8 h 67"/>
                <a:gd name="T2" fmla="*/ 21 w 83"/>
                <a:gd name="T3" fmla="*/ 8 h 67"/>
                <a:gd name="T4" fmla="*/ 17 w 83"/>
                <a:gd name="T5" fmla="*/ 4 h 67"/>
                <a:gd name="T6" fmla="*/ 21 w 83"/>
                <a:gd name="T7" fmla="*/ 0 h 67"/>
                <a:gd name="T8" fmla="*/ 61 w 83"/>
                <a:gd name="T9" fmla="*/ 0 h 67"/>
                <a:gd name="T10" fmla="*/ 65 w 83"/>
                <a:gd name="T11" fmla="*/ 4 h 67"/>
                <a:gd name="T12" fmla="*/ 61 w 83"/>
                <a:gd name="T13" fmla="*/ 8 h 67"/>
                <a:gd name="T14" fmla="*/ 73 w 83"/>
                <a:gd name="T15" fmla="*/ 23 h 67"/>
                <a:gd name="T16" fmla="*/ 9 w 83"/>
                <a:gd name="T17" fmla="*/ 23 h 67"/>
                <a:gd name="T18" fmla="*/ 6 w 83"/>
                <a:gd name="T19" fmla="*/ 19 h 67"/>
                <a:gd name="T20" fmla="*/ 9 w 83"/>
                <a:gd name="T21" fmla="*/ 15 h 67"/>
                <a:gd name="T22" fmla="*/ 73 w 83"/>
                <a:gd name="T23" fmla="*/ 15 h 67"/>
                <a:gd name="T24" fmla="*/ 77 w 83"/>
                <a:gd name="T25" fmla="*/ 19 h 67"/>
                <a:gd name="T26" fmla="*/ 73 w 83"/>
                <a:gd name="T27" fmla="*/ 23 h 67"/>
                <a:gd name="T28" fmla="*/ 79 w 83"/>
                <a:gd name="T29" fmla="*/ 37 h 67"/>
                <a:gd name="T30" fmla="*/ 3 w 83"/>
                <a:gd name="T31" fmla="*/ 37 h 67"/>
                <a:gd name="T32" fmla="*/ 0 w 83"/>
                <a:gd name="T33" fmla="*/ 34 h 67"/>
                <a:gd name="T34" fmla="*/ 3 w 83"/>
                <a:gd name="T35" fmla="*/ 30 h 67"/>
                <a:gd name="T36" fmla="*/ 79 w 83"/>
                <a:gd name="T37" fmla="*/ 30 h 67"/>
                <a:gd name="T38" fmla="*/ 83 w 83"/>
                <a:gd name="T39" fmla="*/ 34 h 67"/>
                <a:gd name="T40" fmla="*/ 79 w 83"/>
                <a:gd name="T41" fmla="*/ 37 h 67"/>
                <a:gd name="T42" fmla="*/ 73 w 83"/>
                <a:gd name="T43" fmla="*/ 52 h 67"/>
                <a:gd name="T44" fmla="*/ 9 w 83"/>
                <a:gd name="T45" fmla="*/ 52 h 67"/>
                <a:gd name="T46" fmla="*/ 6 w 83"/>
                <a:gd name="T47" fmla="*/ 48 h 67"/>
                <a:gd name="T48" fmla="*/ 9 w 83"/>
                <a:gd name="T49" fmla="*/ 45 h 67"/>
                <a:gd name="T50" fmla="*/ 73 w 83"/>
                <a:gd name="T51" fmla="*/ 45 h 67"/>
                <a:gd name="T52" fmla="*/ 77 w 83"/>
                <a:gd name="T53" fmla="*/ 48 h 67"/>
                <a:gd name="T54" fmla="*/ 73 w 83"/>
                <a:gd name="T55" fmla="*/ 52 h 67"/>
                <a:gd name="T56" fmla="*/ 61 w 83"/>
                <a:gd name="T57" fmla="*/ 67 h 67"/>
                <a:gd name="T58" fmla="*/ 21 w 83"/>
                <a:gd name="T59" fmla="*/ 67 h 67"/>
                <a:gd name="T60" fmla="*/ 17 w 83"/>
                <a:gd name="T61" fmla="*/ 63 h 67"/>
                <a:gd name="T62" fmla="*/ 21 w 83"/>
                <a:gd name="T63" fmla="*/ 60 h 67"/>
                <a:gd name="T64" fmla="*/ 61 w 83"/>
                <a:gd name="T65" fmla="*/ 60 h 67"/>
                <a:gd name="T66" fmla="*/ 65 w 83"/>
                <a:gd name="T67" fmla="*/ 63 h 67"/>
                <a:gd name="T68" fmla="*/ 61 w 83"/>
                <a:gd name="T6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7">
                  <a:moveTo>
                    <a:pt x="61" y="8"/>
                  </a:moveTo>
                  <a:cubicBezTo>
                    <a:pt x="21" y="8"/>
                    <a:pt x="21" y="8"/>
                    <a:pt x="21" y="8"/>
                  </a:cubicBezTo>
                  <a:cubicBezTo>
                    <a:pt x="19" y="8"/>
                    <a:pt x="17" y="6"/>
                    <a:pt x="17" y="4"/>
                  </a:cubicBezTo>
                  <a:cubicBezTo>
                    <a:pt x="17" y="2"/>
                    <a:pt x="19" y="0"/>
                    <a:pt x="21" y="0"/>
                  </a:cubicBezTo>
                  <a:cubicBezTo>
                    <a:pt x="61" y="0"/>
                    <a:pt x="61" y="0"/>
                    <a:pt x="61" y="0"/>
                  </a:cubicBezTo>
                  <a:cubicBezTo>
                    <a:pt x="63" y="0"/>
                    <a:pt x="65" y="2"/>
                    <a:pt x="65" y="4"/>
                  </a:cubicBezTo>
                  <a:cubicBezTo>
                    <a:pt x="65" y="6"/>
                    <a:pt x="63" y="8"/>
                    <a:pt x="61" y="8"/>
                  </a:cubicBezTo>
                  <a:moveTo>
                    <a:pt x="73" y="23"/>
                  </a:moveTo>
                  <a:cubicBezTo>
                    <a:pt x="9" y="23"/>
                    <a:pt x="9" y="23"/>
                    <a:pt x="9" y="23"/>
                  </a:cubicBezTo>
                  <a:cubicBezTo>
                    <a:pt x="7" y="23"/>
                    <a:pt x="6" y="21"/>
                    <a:pt x="6" y="19"/>
                  </a:cubicBezTo>
                  <a:cubicBezTo>
                    <a:pt x="6" y="17"/>
                    <a:pt x="7" y="15"/>
                    <a:pt x="9" y="15"/>
                  </a:cubicBezTo>
                  <a:cubicBezTo>
                    <a:pt x="73" y="15"/>
                    <a:pt x="73" y="15"/>
                    <a:pt x="73" y="15"/>
                  </a:cubicBezTo>
                  <a:cubicBezTo>
                    <a:pt x="75" y="15"/>
                    <a:pt x="77" y="17"/>
                    <a:pt x="77" y="19"/>
                  </a:cubicBezTo>
                  <a:cubicBezTo>
                    <a:pt x="77" y="21"/>
                    <a:pt x="75" y="23"/>
                    <a:pt x="73" y="23"/>
                  </a:cubicBezTo>
                  <a:moveTo>
                    <a:pt x="79" y="37"/>
                  </a:moveTo>
                  <a:cubicBezTo>
                    <a:pt x="3" y="37"/>
                    <a:pt x="3" y="37"/>
                    <a:pt x="3" y="37"/>
                  </a:cubicBezTo>
                  <a:cubicBezTo>
                    <a:pt x="1" y="37"/>
                    <a:pt x="0" y="36"/>
                    <a:pt x="0" y="34"/>
                  </a:cubicBezTo>
                  <a:cubicBezTo>
                    <a:pt x="0" y="32"/>
                    <a:pt x="1" y="30"/>
                    <a:pt x="3" y="30"/>
                  </a:cubicBezTo>
                  <a:cubicBezTo>
                    <a:pt x="79" y="30"/>
                    <a:pt x="79" y="30"/>
                    <a:pt x="79" y="30"/>
                  </a:cubicBezTo>
                  <a:cubicBezTo>
                    <a:pt x="81" y="30"/>
                    <a:pt x="83" y="32"/>
                    <a:pt x="83" y="34"/>
                  </a:cubicBezTo>
                  <a:cubicBezTo>
                    <a:pt x="83" y="36"/>
                    <a:pt x="81" y="37"/>
                    <a:pt x="79" y="37"/>
                  </a:cubicBezTo>
                  <a:moveTo>
                    <a:pt x="73" y="52"/>
                  </a:moveTo>
                  <a:cubicBezTo>
                    <a:pt x="9" y="52"/>
                    <a:pt x="9" y="52"/>
                    <a:pt x="9" y="52"/>
                  </a:cubicBezTo>
                  <a:cubicBezTo>
                    <a:pt x="7" y="52"/>
                    <a:pt x="6" y="51"/>
                    <a:pt x="6" y="48"/>
                  </a:cubicBezTo>
                  <a:cubicBezTo>
                    <a:pt x="6" y="46"/>
                    <a:pt x="7" y="45"/>
                    <a:pt x="9" y="45"/>
                  </a:cubicBezTo>
                  <a:cubicBezTo>
                    <a:pt x="73" y="45"/>
                    <a:pt x="73" y="45"/>
                    <a:pt x="73" y="45"/>
                  </a:cubicBezTo>
                  <a:cubicBezTo>
                    <a:pt x="75" y="45"/>
                    <a:pt x="77" y="46"/>
                    <a:pt x="77" y="48"/>
                  </a:cubicBezTo>
                  <a:cubicBezTo>
                    <a:pt x="77" y="51"/>
                    <a:pt x="75" y="52"/>
                    <a:pt x="73" y="52"/>
                  </a:cubicBezTo>
                  <a:moveTo>
                    <a:pt x="61" y="67"/>
                  </a:moveTo>
                  <a:cubicBezTo>
                    <a:pt x="21" y="67"/>
                    <a:pt x="21" y="67"/>
                    <a:pt x="21" y="67"/>
                  </a:cubicBezTo>
                  <a:cubicBezTo>
                    <a:pt x="19" y="67"/>
                    <a:pt x="17" y="65"/>
                    <a:pt x="17" y="63"/>
                  </a:cubicBezTo>
                  <a:cubicBezTo>
                    <a:pt x="17" y="61"/>
                    <a:pt x="19" y="60"/>
                    <a:pt x="21" y="60"/>
                  </a:cubicBezTo>
                  <a:cubicBezTo>
                    <a:pt x="61" y="60"/>
                    <a:pt x="61" y="60"/>
                    <a:pt x="61" y="60"/>
                  </a:cubicBezTo>
                  <a:cubicBezTo>
                    <a:pt x="63" y="60"/>
                    <a:pt x="65" y="61"/>
                    <a:pt x="65" y="63"/>
                  </a:cubicBezTo>
                  <a:cubicBezTo>
                    <a:pt x="65" y="65"/>
                    <a:pt x="63" y="67"/>
                    <a:pt x="61" y="67"/>
                  </a:cubicBezTo>
                </a:path>
              </a:pathLst>
            </a:custGeom>
            <a:solidFill>
              <a:srgbClr val="EE3135"/>
            </a:solidFill>
            <a:ln>
              <a:noFill/>
            </a:ln>
          </p:spPr>
          <p:txBody>
            <a:bodyPr vert="horz" wrap="square" lIns="121920" tIns="60960" rIns="121920" bIns="60960" numCol="1" anchor="t" anchorCtr="0" compatLnSpc="1">
              <a:prstTxWarp prst="textNoShape">
                <a:avLst/>
              </a:prstTxWarp>
            </a:bodyPr>
            <a:lstStyle/>
            <a:p>
              <a:pPr defTabSz="1219170">
                <a:defRPr/>
              </a:pPr>
              <a:endParaRPr lang="en-US" sz="2400" kern="0">
                <a:solidFill>
                  <a:srgbClr val="000000"/>
                </a:solidFill>
              </a:endParaRPr>
            </a:p>
          </p:txBody>
        </p:sp>
      </p:grpSp>
    </p:spTree>
    <p:extLst>
      <p:ext uri="{BB962C8B-B14F-4D97-AF65-F5344CB8AC3E}">
        <p14:creationId xmlns:p14="http://schemas.microsoft.com/office/powerpoint/2010/main" val="2361067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7D17F55-2C72-7C87-7236-AD4482598D94}"/>
              </a:ext>
            </a:extLst>
          </p:cNvPr>
          <p:cNvSpPr/>
          <p:nvPr/>
        </p:nvSpPr>
        <p:spPr>
          <a:xfrm>
            <a:off x="0" y="457774"/>
            <a:ext cx="2021462" cy="6414448"/>
          </a:xfrm>
          <a:prstGeom prst="rect">
            <a:avLst/>
          </a:prstGeom>
          <a:solidFill>
            <a:srgbClr val="0FA7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ángulo 24">
            <a:extLst>
              <a:ext uri="{FF2B5EF4-FFF2-40B4-BE49-F238E27FC236}">
                <a16:creationId xmlns:a16="http://schemas.microsoft.com/office/drawing/2014/main" id="{6AA91CE1-F061-1974-2A83-1D6F6E4B8066}"/>
              </a:ext>
            </a:extLst>
          </p:cNvPr>
          <p:cNvSpPr/>
          <p:nvPr/>
        </p:nvSpPr>
        <p:spPr>
          <a:xfrm>
            <a:off x="0" y="-1"/>
            <a:ext cx="12192000" cy="898955"/>
          </a:xfrm>
          <a:prstGeom prst="rect">
            <a:avLst/>
          </a:prstGeom>
          <a:solidFill>
            <a:srgbClr val="3460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1A29A"/>
              </a:solidFill>
            </a:endParaRPr>
          </a:p>
        </p:txBody>
      </p:sp>
      <p:pic>
        <p:nvPicPr>
          <p:cNvPr id="12" name="Imagen 11">
            <a:extLst>
              <a:ext uri="{FF2B5EF4-FFF2-40B4-BE49-F238E27FC236}">
                <a16:creationId xmlns:a16="http://schemas.microsoft.com/office/drawing/2014/main" id="{0433AA16-52ED-6F25-0955-77CC8C0B63C0}"/>
              </a:ext>
            </a:extLst>
          </p:cNvPr>
          <p:cNvPicPr>
            <a:picLocks noChangeAspect="1"/>
          </p:cNvPicPr>
          <p:nvPr/>
        </p:nvPicPr>
        <p:blipFill>
          <a:blip r:embed="rId2"/>
          <a:stretch>
            <a:fillRect/>
          </a:stretch>
        </p:blipFill>
        <p:spPr>
          <a:xfrm>
            <a:off x="11272547" y="0"/>
            <a:ext cx="919453" cy="898955"/>
          </a:xfrm>
          <a:prstGeom prst="rect">
            <a:avLst/>
          </a:prstGeom>
        </p:spPr>
      </p:pic>
      <p:sp>
        <p:nvSpPr>
          <p:cNvPr id="3" name="Rectangle 112">
            <a:extLst>
              <a:ext uri="{FF2B5EF4-FFF2-40B4-BE49-F238E27FC236}">
                <a16:creationId xmlns:a16="http://schemas.microsoft.com/office/drawing/2014/main" id="{D79ED1F6-8C4A-80E6-C43B-CC5BFA4500EF}"/>
              </a:ext>
            </a:extLst>
          </p:cNvPr>
          <p:cNvSpPr/>
          <p:nvPr/>
        </p:nvSpPr>
        <p:spPr>
          <a:xfrm>
            <a:off x="2505107" y="3207839"/>
            <a:ext cx="8621929" cy="2954655"/>
          </a:xfrm>
          <a:prstGeom prst="rect">
            <a:avLst/>
          </a:prstGeom>
        </p:spPr>
        <p:txBody>
          <a:bodyPr wrap="square" lIns="0" tIns="0" rIns="0" bIns="0">
            <a:spAutoFit/>
          </a:bodyPr>
          <a:lstStyle/>
          <a:p>
            <a:pPr algn="just"/>
            <a:r>
              <a:rPr lang="es-ES" sz="1400" dirty="0">
                <a:latin typeface="Arial" panose="020B0604020202020204" pitchFamily="34" charset="0"/>
                <a:cs typeface="Arial" panose="020B0604020202020204" pitchFamily="34" charset="0"/>
              </a:rPr>
              <a:t>David Molina Moya es </a:t>
            </a:r>
            <a:r>
              <a:rPr lang="es-ES" sz="1400" dirty="0" err="1">
                <a:latin typeface="Arial" panose="020B0604020202020204" pitchFamily="34" charset="0"/>
                <a:cs typeface="Arial" panose="020B0604020202020204" pitchFamily="34" charset="0"/>
              </a:rPr>
              <a:t>Team</a:t>
            </a:r>
            <a:r>
              <a:rPr lang="es-ES" sz="1400" dirty="0">
                <a:latin typeface="Arial" panose="020B0604020202020204" pitchFamily="34" charset="0"/>
                <a:cs typeface="Arial" panose="020B0604020202020204" pitchFamily="34" charset="0"/>
              </a:rPr>
              <a:t> Leader y Responsable del Servicio de Protección de Datos y Derecho Digital en la oficina de Barcelona de Baker McKenzie. </a:t>
            </a:r>
          </a:p>
          <a:p>
            <a:pPr algn="just"/>
            <a:r>
              <a:rPr lang="es-ES" sz="1400" dirty="0">
                <a:latin typeface="Arial" panose="020B0604020202020204" pitchFamily="34" charset="0"/>
                <a:cs typeface="Arial" panose="020B0604020202020204" pitchFamily="34" charset="0"/>
              </a:rPr>
              <a:t>Durante más de 11 años, David ha prestado asesoramiento jurídico en todo tipo de proyectos digitales para todo tipo de sectores, centrándose especialmente en aspectos de protección de datos personales, contratación tecnológica, ciberseguridad derechos de autor, protección jurídica del software y comercio electrónico. Participa habitualmente en conferencias especializadas y publica tanto en medios generalistas (como </a:t>
            </a:r>
            <a:r>
              <a:rPr lang="es-ES" sz="1400" dirty="0" err="1">
                <a:latin typeface="Arial" panose="020B0604020202020204" pitchFamily="34" charset="0"/>
                <a:cs typeface="Arial" panose="020B0604020202020204" pitchFamily="34" charset="0"/>
              </a:rPr>
              <a:t>p.e</a:t>
            </a:r>
            <a:r>
              <a:rPr lang="es-ES" sz="1400" dirty="0">
                <a:latin typeface="Arial" panose="020B0604020202020204" pitchFamily="34" charset="0"/>
                <a:cs typeface="Arial" panose="020B0604020202020204" pitchFamily="34" charset="0"/>
              </a:rPr>
              <a:t>. Expansión) como especializados.</a:t>
            </a:r>
          </a:p>
          <a:p>
            <a:pPr algn="just"/>
            <a:r>
              <a:rPr lang="es-ES" sz="1400" dirty="0">
                <a:latin typeface="Arial" panose="020B0604020202020204" pitchFamily="34" charset="0"/>
                <a:cs typeface="Arial" panose="020B0604020202020204" pitchFamily="34" charset="0"/>
              </a:rPr>
              <a:t>Está certificado por la British </a:t>
            </a:r>
            <a:r>
              <a:rPr lang="es-ES" sz="1400" dirty="0" err="1">
                <a:latin typeface="Arial" panose="020B0604020202020204" pitchFamily="34" charset="0"/>
                <a:cs typeface="Arial" panose="020B0604020202020204" pitchFamily="34" charset="0"/>
              </a:rPr>
              <a:t>Standards</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Institution</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BSI</a:t>
            </a:r>
            <a:r>
              <a:rPr lang="es-ES" sz="1400" dirty="0">
                <a:latin typeface="Arial" panose="020B0604020202020204" pitchFamily="34" charset="0"/>
                <a:cs typeface="Arial" panose="020B0604020202020204" pitchFamily="34" charset="0"/>
              </a:rPr>
              <a:t>) en ISO 27001 (medios de seguridad de la información desde un punto de vista técnico) y en ISO 27701 (medidas de gestión, seguridad y legales relacionadas con el cumplimiento de la normativa de privacidad de la información).</a:t>
            </a:r>
          </a:p>
          <a:p>
            <a:pPr algn="just"/>
            <a:r>
              <a:rPr lang="es-ES" sz="1400" dirty="0">
                <a:latin typeface="Arial" panose="020B0604020202020204" pitchFamily="34" charset="0"/>
                <a:cs typeface="Arial" panose="020B0604020202020204" pitchFamily="34" charset="0"/>
              </a:rPr>
              <a:t>Antes de dedicarse a la abogacía, fue profesor universitario a tiempo completo en la Universidad Pompeu Fabra (</a:t>
            </a:r>
            <a:r>
              <a:rPr lang="es-ES" sz="1400" dirty="0" err="1">
                <a:latin typeface="Arial" panose="020B0604020202020204" pitchFamily="34" charset="0"/>
                <a:cs typeface="Arial" panose="020B0604020202020204" pitchFamily="34" charset="0"/>
              </a:rPr>
              <a:t>UPF</a:t>
            </a:r>
            <a:r>
              <a:rPr lang="es-ES" sz="1400" dirty="0">
                <a:latin typeface="Arial" panose="020B0604020202020204" pitchFamily="34" charset="0"/>
                <a:cs typeface="Arial" panose="020B0604020202020204" pitchFamily="34" charset="0"/>
              </a:rPr>
              <a:t>) con sólo 23 años de edad. El cuso 2012-2013, gracias a una “beca al talento”, estudió el máster de especialización en Derecho Digital en </a:t>
            </a:r>
            <a:r>
              <a:rPr lang="es-ES" sz="1400" dirty="0" err="1">
                <a:latin typeface="Arial" panose="020B0604020202020204" pitchFamily="34" charset="0"/>
                <a:cs typeface="Arial" panose="020B0604020202020204" pitchFamily="34" charset="0"/>
              </a:rPr>
              <a:t>ESADE</a:t>
            </a:r>
            <a:r>
              <a:rPr lang="es-ES" sz="1400" dirty="0">
                <a:latin typeface="Arial" panose="020B0604020202020204" pitchFamily="34" charset="0"/>
                <a:cs typeface="Arial" panose="020B0604020202020204" pitchFamily="34" charset="0"/>
              </a:rPr>
              <a:t>.</a:t>
            </a:r>
          </a:p>
          <a:p>
            <a:endParaRPr lang="en-US" sz="1000" baseline="0" dirty="0">
              <a:solidFill>
                <a:srgbClr val="141022"/>
              </a:solidFill>
              <a:latin typeface="Gotham Book" pitchFamily="2" charset="0"/>
              <a:ea typeface="Mermaid" pitchFamily="2" charset="77"/>
              <a:cs typeface="AngsanaUPC" panose="02020603050405020304" pitchFamily="18" charset="-34"/>
            </a:endParaRPr>
          </a:p>
        </p:txBody>
      </p:sp>
      <p:pic>
        <p:nvPicPr>
          <p:cNvPr id="6" name="Picture 5">
            <a:extLst>
              <a:ext uri="{FF2B5EF4-FFF2-40B4-BE49-F238E27FC236}">
                <a16:creationId xmlns:a16="http://schemas.microsoft.com/office/drawing/2014/main" id="{5F1A7A2B-6284-37C9-CF5E-456C25748777}"/>
              </a:ext>
            </a:extLst>
          </p:cNvPr>
          <p:cNvPicPr>
            <a:picLocks noGrp="1" noChangeAspect="1"/>
          </p:cNvPicPr>
          <p:nvPr/>
        </p:nvPicPr>
        <p:blipFill>
          <a:blip r:embed="rId3" cstate="print">
            <a:extLst>
              <a:ext uri="{28A0092B-C50C-407E-A947-70E740481C1C}">
                <a14:useLocalDpi xmlns:a14="http://schemas.microsoft.com/office/drawing/2010/main" val="0"/>
              </a:ext>
            </a:extLst>
          </a:blip>
          <a:srcRect l="10759" r="10759"/>
          <a:stretch>
            <a:fillRect/>
          </a:stretch>
        </p:blipFill>
        <p:spPr bwMode="gray">
          <a:xfrm>
            <a:off x="1537818" y="1633247"/>
            <a:ext cx="967289" cy="1205330"/>
          </a:xfrm>
          <a:prstGeom prst="rect">
            <a:avLst/>
          </a:prstGeom>
          <a:solidFill>
            <a:srgbClr val="F1F2F2"/>
          </a:solidFill>
        </p:spPr>
      </p:pic>
      <p:sp>
        <p:nvSpPr>
          <p:cNvPr id="8" name="Text Placeholder 3">
            <a:extLst>
              <a:ext uri="{FF2B5EF4-FFF2-40B4-BE49-F238E27FC236}">
                <a16:creationId xmlns:a16="http://schemas.microsoft.com/office/drawing/2014/main" id="{FD2024F0-0B66-99B3-A3B3-433A450D9B8F}"/>
              </a:ext>
            </a:extLst>
          </p:cNvPr>
          <p:cNvSpPr txBox="1">
            <a:spLocks/>
          </p:cNvSpPr>
          <p:nvPr/>
        </p:nvSpPr>
        <p:spPr>
          <a:xfrm>
            <a:off x="2843870" y="1828817"/>
            <a:ext cx="2697614" cy="637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s-ES" sz="1100" b="1" dirty="0">
                <a:latin typeface="Arial" panose="020B0604020202020204" pitchFamily="34" charset="0"/>
                <a:cs typeface="Arial" panose="020B0604020202020204" pitchFamily="34" charset="0"/>
              </a:rPr>
              <a:t>David Molina</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Baker McKenzie	</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Abogado Derecho Digital</a:t>
            </a:r>
          </a:p>
          <a:p>
            <a:pPr marL="0" indent="0">
              <a:lnSpc>
                <a:spcPct val="100000"/>
              </a:lnSpc>
              <a:spcBef>
                <a:spcPts val="0"/>
              </a:spcBef>
              <a:buNone/>
            </a:pPr>
            <a:r>
              <a:rPr lang="es-ES" sz="1100" dirty="0" err="1">
                <a:latin typeface="Arial" panose="020B0604020202020204" pitchFamily="34" charset="0"/>
                <a:cs typeface="Arial" panose="020B0604020202020204" pitchFamily="34" charset="0"/>
              </a:rPr>
              <a:t>Team</a:t>
            </a:r>
            <a:r>
              <a:rPr lang="es-ES" sz="1100" dirty="0">
                <a:latin typeface="Arial" panose="020B0604020202020204" pitchFamily="34" charset="0"/>
                <a:cs typeface="Arial" panose="020B0604020202020204" pitchFamily="34" charset="0"/>
              </a:rPr>
              <a:t> Leader</a:t>
            </a:r>
          </a:p>
          <a:p>
            <a:pPr marL="0" indent="0">
              <a:lnSpc>
                <a:spcPct val="100000"/>
              </a:lnSpc>
              <a:spcBef>
                <a:spcPts val="0"/>
              </a:spcBef>
              <a:buNone/>
            </a:pPr>
            <a:r>
              <a:rPr lang="es-ES" sz="1100" dirty="0">
                <a:latin typeface="Arial" panose="020B0604020202020204" pitchFamily="34" charset="0"/>
                <a:cs typeface="Arial" panose="020B0604020202020204" pitchFamily="34" charset="0"/>
              </a:rPr>
              <a:t>+ 34 685 181 427</a:t>
            </a:r>
          </a:p>
          <a:p>
            <a:pPr marL="0" indent="0">
              <a:lnSpc>
                <a:spcPct val="100000"/>
              </a:lnSpc>
              <a:spcBef>
                <a:spcPts val="0"/>
              </a:spcBef>
              <a:buNone/>
            </a:pPr>
            <a:r>
              <a:rPr lang="es-ES" sz="1100" dirty="0">
                <a:latin typeface="Arial" panose="020B0604020202020204" pitchFamily="34" charset="0"/>
                <a:cs typeface="Arial" panose="020B0604020202020204" pitchFamily="34" charset="0"/>
                <a:hlinkClick r:id="rId4"/>
              </a:rPr>
              <a:t>david.molina@bakermckenzie.com</a:t>
            </a:r>
            <a:r>
              <a:rPr lang="es-ES" sz="1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2910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72D7F20-9008-E375-ECB3-C1E2A114C234}"/>
              </a:ext>
            </a:extLst>
          </p:cNvPr>
          <p:cNvPicPr>
            <a:picLocks noChangeAspect="1"/>
          </p:cNvPicPr>
          <p:nvPr/>
        </p:nvPicPr>
        <p:blipFill>
          <a:blip r:embed="rId2"/>
          <a:srcRect l="17205" t="8531" b="8531"/>
          <a:stretch/>
        </p:blipFill>
        <p:spPr>
          <a:xfrm>
            <a:off x="0" y="0"/>
            <a:ext cx="12215758" cy="6858000"/>
          </a:xfrm>
          <a:prstGeom prst="rect">
            <a:avLst/>
          </a:prstGeom>
        </p:spPr>
      </p:pic>
      <p:pic>
        <p:nvPicPr>
          <p:cNvPr id="7" name="Imagen 6">
            <a:extLst>
              <a:ext uri="{FF2B5EF4-FFF2-40B4-BE49-F238E27FC236}">
                <a16:creationId xmlns:a16="http://schemas.microsoft.com/office/drawing/2014/main" id="{D46EE34A-57CB-BDC9-BB01-48583E542F34}"/>
              </a:ext>
            </a:extLst>
          </p:cNvPr>
          <p:cNvPicPr>
            <a:picLocks noChangeAspect="1"/>
          </p:cNvPicPr>
          <p:nvPr/>
        </p:nvPicPr>
        <p:blipFill>
          <a:blip r:embed="rId3"/>
          <a:stretch>
            <a:fillRect/>
          </a:stretch>
        </p:blipFill>
        <p:spPr>
          <a:xfrm>
            <a:off x="774590" y="-964690"/>
            <a:ext cx="1619930" cy="3434960"/>
          </a:xfrm>
          <a:prstGeom prst="rect">
            <a:avLst/>
          </a:prstGeom>
        </p:spPr>
      </p:pic>
      <p:sp>
        <p:nvSpPr>
          <p:cNvPr id="2" name="Title 1">
            <a:extLst>
              <a:ext uri="{FF2B5EF4-FFF2-40B4-BE49-F238E27FC236}">
                <a16:creationId xmlns:a16="http://schemas.microsoft.com/office/drawing/2014/main" id="{B767EBC9-7115-5574-2851-6BA226707805}"/>
              </a:ext>
            </a:extLst>
          </p:cNvPr>
          <p:cNvSpPr txBox="1">
            <a:spLocks/>
          </p:cNvSpPr>
          <p:nvPr/>
        </p:nvSpPr>
        <p:spPr>
          <a:xfrm>
            <a:off x="737658" y="3429000"/>
            <a:ext cx="10716683" cy="1818046"/>
          </a:xfrm>
          <a:prstGeom prst="rect">
            <a:avLst/>
          </a:prstGeom>
        </p:spPr>
        <p:txBody>
          <a:bodyPr vert="horz" lIns="91440" tIns="45720" rIns="91440" bIns="4572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11000" b="1" dirty="0">
                <a:solidFill>
                  <a:schemeClr val="bg1"/>
                </a:solidFill>
              </a:rPr>
              <a:t>PREGUNTAS</a:t>
            </a:r>
          </a:p>
          <a:p>
            <a:endParaRPr lang="es-ES" sz="11000" b="1" dirty="0">
              <a:solidFill>
                <a:schemeClr val="bg1"/>
              </a:solidFill>
            </a:endParaRPr>
          </a:p>
          <a:p>
            <a:endParaRPr lang="en-US" dirty="0"/>
          </a:p>
          <a:p>
            <a:r>
              <a:rPr lang="en-US" dirty="0">
                <a:solidFill>
                  <a:schemeClr val="bg1"/>
                </a:solidFill>
              </a:rPr>
              <a:t>David Molina</a:t>
            </a:r>
          </a:p>
          <a:p>
            <a:endParaRPr lang="en-US" dirty="0">
              <a:solidFill>
                <a:schemeClr val="bg1"/>
              </a:solidFill>
            </a:endParaRPr>
          </a:p>
          <a:p>
            <a:r>
              <a:rPr lang="en-US" dirty="0">
                <a:solidFill>
                  <a:schemeClr val="bg1"/>
                </a:solidFill>
                <a:hlinkClick r:id="rId4">
                  <a:extLst>
                    <a:ext uri="{A12FA001-AC4F-418D-AE19-62706E023703}">
                      <ahyp:hlinkClr xmlns:ahyp="http://schemas.microsoft.com/office/drawing/2018/hyperlinkcolor" val="tx"/>
                    </a:ext>
                  </a:extLst>
                </a:hlinkClick>
              </a:rPr>
              <a:t>david.molina@bakermckenzie.com</a:t>
            </a:r>
            <a:r>
              <a:rPr lang="en-US" dirty="0">
                <a:solidFill>
                  <a:schemeClr val="bg1"/>
                </a:solidFill>
              </a:rPr>
              <a:t> </a:t>
            </a:r>
          </a:p>
        </p:txBody>
      </p:sp>
    </p:spTree>
    <p:extLst>
      <p:ext uri="{BB962C8B-B14F-4D97-AF65-F5344CB8AC3E}">
        <p14:creationId xmlns:p14="http://schemas.microsoft.com/office/powerpoint/2010/main" val="701110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25ACC-3E9D-25DD-5DCE-FE2F2659F78A}"/>
              </a:ext>
            </a:extLst>
          </p:cNvPr>
          <p:cNvSpPr>
            <a:spLocks noGrp="1"/>
          </p:cNvSpPr>
          <p:nvPr>
            <p:ph type="title"/>
          </p:nvPr>
        </p:nvSpPr>
        <p:spPr/>
        <p:txBody>
          <a:bodyPr/>
          <a:lstStyle/>
          <a:p>
            <a:endParaRPr lang="en-US"/>
          </a:p>
        </p:txBody>
      </p:sp>
      <p:pic>
        <p:nvPicPr>
          <p:cNvPr id="4" name="Imagen 3">
            <a:extLst>
              <a:ext uri="{FF2B5EF4-FFF2-40B4-BE49-F238E27FC236}">
                <a16:creationId xmlns:a16="http://schemas.microsoft.com/office/drawing/2014/main" id="{DD3F37BA-E4E6-C643-E431-2A25778FC59E}"/>
              </a:ext>
            </a:extLst>
          </p:cNvPr>
          <p:cNvPicPr>
            <a:picLocks noChangeAspect="1"/>
          </p:cNvPicPr>
          <p:nvPr/>
        </p:nvPicPr>
        <p:blipFill>
          <a:blip r:embed="rId2"/>
          <a:stretch>
            <a:fillRect/>
          </a:stretch>
        </p:blipFill>
        <p:spPr>
          <a:xfrm>
            <a:off x="0" y="0"/>
            <a:ext cx="12192000" cy="6858000"/>
          </a:xfrm>
          <a:prstGeom prst="rect">
            <a:avLst/>
          </a:prstGeom>
        </p:spPr>
      </p:pic>
      <p:pic>
        <p:nvPicPr>
          <p:cNvPr id="5" name="Imagen 4">
            <a:extLst>
              <a:ext uri="{FF2B5EF4-FFF2-40B4-BE49-F238E27FC236}">
                <a16:creationId xmlns:a16="http://schemas.microsoft.com/office/drawing/2014/main" id="{427A976B-A6A3-AA51-E80F-7F7713F7EE45}"/>
              </a:ext>
            </a:extLst>
          </p:cNvPr>
          <p:cNvPicPr>
            <a:picLocks noChangeAspect="1"/>
          </p:cNvPicPr>
          <p:nvPr/>
        </p:nvPicPr>
        <p:blipFill>
          <a:blip r:embed="rId3"/>
          <a:stretch>
            <a:fillRect/>
          </a:stretch>
        </p:blipFill>
        <p:spPr>
          <a:xfrm>
            <a:off x="4679950" y="5453063"/>
            <a:ext cx="2832100" cy="723900"/>
          </a:xfrm>
          <a:prstGeom prst="rect">
            <a:avLst/>
          </a:prstGeom>
        </p:spPr>
      </p:pic>
      <p:pic>
        <p:nvPicPr>
          <p:cNvPr id="8" name="Marcador de contenido 7">
            <a:extLst>
              <a:ext uri="{FF2B5EF4-FFF2-40B4-BE49-F238E27FC236}">
                <a16:creationId xmlns:a16="http://schemas.microsoft.com/office/drawing/2014/main" id="{0D991269-2F15-7748-639B-9DD12E40C663}"/>
              </a:ext>
            </a:extLst>
          </p:cNvPr>
          <p:cNvPicPr>
            <a:picLocks noGrp="1" noChangeAspect="1"/>
          </p:cNvPicPr>
          <p:nvPr>
            <p:ph idx="1"/>
          </p:nvPr>
        </p:nvPicPr>
        <p:blipFill>
          <a:blip r:embed="rId4"/>
          <a:stretch>
            <a:fillRect/>
          </a:stretch>
        </p:blipFill>
        <p:spPr>
          <a:xfrm>
            <a:off x="4421984" y="2962786"/>
            <a:ext cx="3348032" cy="723900"/>
          </a:xfrm>
        </p:spPr>
      </p:pic>
    </p:spTree>
    <p:extLst>
      <p:ext uri="{BB962C8B-B14F-4D97-AF65-F5344CB8AC3E}">
        <p14:creationId xmlns:p14="http://schemas.microsoft.com/office/powerpoint/2010/main" val="249378221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3431</Words>
  <Application>Microsoft Office PowerPoint</Application>
  <PresentationFormat>Panorámica</PresentationFormat>
  <Paragraphs>248</Paragraphs>
  <Slides>37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37</vt:i4>
      </vt:variant>
    </vt:vector>
  </HeadingPairs>
  <TitlesOfParts>
    <vt:vector size="44" baseType="lpstr">
      <vt:lpstr>Gotham Book</vt:lpstr>
      <vt:lpstr>Aptos</vt:lpstr>
      <vt:lpstr>Wingdings</vt:lpstr>
      <vt:lpstr>Aptos Display</vt:lpstr>
      <vt:lpstr>Arial</vt:lpstr>
      <vt:lpstr>Univers 45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Delegación de trabajo de Supervión (no de responsabilidades) del Órgano de Gobierno   «Quis custodiet ipsos custodes?»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Rocío García Romero</cp:lastModifiedBy>
  <cp:revision>1</cp:revision>
  <dcterms:created xsi:type="dcterms:W3CDTF">1899-12-31T23:00:00Z</dcterms:created>
  <dcterms:modified xsi:type="dcterms:W3CDTF">2024-11-15T10:00:50Z</dcterms:modified>
</cp:coreProperties>
</file>