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06" r:id="rId2"/>
  </p:sldMasterIdLst>
  <p:notesMasterIdLst>
    <p:notesMasterId r:id="rId36"/>
  </p:notesMasterIdLst>
  <p:handoutMasterIdLst>
    <p:handoutMasterId r:id="rId37"/>
  </p:handoutMasterIdLst>
  <p:sldIdLst>
    <p:sldId id="1234" r:id="rId3"/>
    <p:sldId id="1192" r:id="rId4"/>
    <p:sldId id="1235" r:id="rId5"/>
    <p:sldId id="1241" r:id="rId6"/>
    <p:sldId id="1236" r:id="rId7"/>
    <p:sldId id="1242" r:id="rId8"/>
    <p:sldId id="1237" r:id="rId9"/>
    <p:sldId id="1243" r:id="rId10"/>
    <p:sldId id="1254" r:id="rId11"/>
    <p:sldId id="1244" r:id="rId12"/>
    <p:sldId id="1245" r:id="rId13"/>
    <p:sldId id="1246" r:id="rId14"/>
    <p:sldId id="1248" r:id="rId15"/>
    <p:sldId id="1249" r:id="rId16"/>
    <p:sldId id="1250" r:id="rId17"/>
    <p:sldId id="1251" r:id="rId18"/>
    <p:sldId id="1252" r:id="rId19"/>
    <p:sldId id="1253" r:id="rId20"/>
    <p:sldId id="1255" r:id="rId21"/>
    <p:sldId id="1256" r:id="rId22"/>
    <p:sldId id="1257" r:id="rId23"/>
    <p:sldId id="1258" r:id="rId24"/>
    <p:sldId id="1259" r:id="rId25"/>
    <p:sldId id="1260" r:id="rId26"/>
    <p:sldId id="1263" r:id="rId27"/>
    <p:sldId id="1265" r:id="rId28"/>
    <p:sldId id="1266" r:id="rId29"/>
    <p:sldId id="1262" r:id="rId30"/>
    <p:sldId id="1267" r:id="rId31"/>
    <p:sldId id="1261" r:id="rId32"/>
    <p:sldId id="1268" r:id="rId33"/>
    <p:sldId id="1269" r:id="rId34"/>
    <p:sldId id="432" r:id="rId35"/>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7" userDrawn="1">
          <p15:clr>
            <a:srgbClr val="A4A3A4"/>
          </p15:clr>
        </p15:guide>
        <p15:guide id="2" orient="horz" pos="1140" userDrawn="1">
          <p15:clr>
            <a:srgbClr val="A4A3A4"/>
          </p15:clr>
        </p15:guide>
        <p15:guide id="3" orient="horz" pos="1338" userDrawn="1">
          <p15:clr>
            <a:srgbClr val="A4A3A4"/>
          </p15:clr>
        </p15:guide>
        <p15:guide id="4" orient="horz" pos="3974" userDrawn="1">
          <p15:clr>
            <a:srgbClr val="A4A3A4"/>
          </p15:clr>
        </p15:guide>
        <p15:guide id="5" orient="horz" pos="785" userDrawn="1">
          <p15:clr>
            <a:srgbClr val="A4A3A4"/>
          </p15:clr>
        </p15:guide>
        <p15:guide id="6" orient="horz" pos="4148" userDrawn="1">
          <p15:clr>
            <a:srgbClr val="A4A3A4"/>
          </p15:clr>
        </p15:guide>
        <p15:guide id="7" orient="horz" pos="599" userDrawn="1">
          <p15:clr>
            <a:srgbClr val="A4A3A4"/>
          </p15:clr>
        </p15:guide>
        <p15:guide id="8" pos="272" userDrawn="1">
          <p15:clr>
            <a:srgbClr val="A4A3A4"/>
          </p15:clr>
        </p15:guide>
        <p15:guide id="9" pos="740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A9CD"/>
    <a:srgbClr val="4D4D4D"/>
    <a:srgbClr val="7CBCD9"/>
    <a:srgbClr val="AAABB8"/>
    <a:srgbClr val="B0A9A0"/>
    <a:srgbClr val="BFBAB2"/>
    <a:srgbClr val="CFCBC4"/>
    <a:srgbClr val="DFDBD7"/>
    <a:srgbClr val="ECC4DA"/>
    <a:srgbClr val="D985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60" autoAdjust="0"/>
  </p:normalViewPr>
  <p:slideViewPr>
    <p:cSldViewPr snapToGrid="0" showGuides="1">
      <p:cViewPr varScale="1">
        <p:scale>
          <a:sx n="106" d="100"/>
          <a:sy n="106" d="100"/>
        </p:scale>
        <p:origin x="708" y="96"/>
      </p:cViewPr>
      <p:guideLst>
        <p:guide orient="horz" pos="187"/>
        <p:guide orient="horz" pos="1140"/>
        <p:guide orient="horz" pos="1338"/>
        <p:guide orient="horz" pos="3974"/>
        <p:guide orient="horz" pos="785"/>
        <p:guide orient="horz" pos="4148"/>
        <p:guide orient="horz" pos="599"/>
        <p:guide pos="272"/>
        <p:guide pos="740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0" d="100"/>
          <a:sy n="80" d="100"/>
        </p:scale>
        <p:origin x="-317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zalez, Marian" userId="dedc0d65-33d1-4353-9793-98213f34366b" providerId="ADAL" clId="{BD3923A8-541D-4771-88E2-0C78AE9A9DA6}"/>
    <pc:docChg chg="custSel modSld">
      <pc:chgData name="Gonzalez, Marian" userId="dedc0d65-33d1-4353-9793-98213f34366b" providerId="ADAL" clId="{BD3923A8-541D-4771-88E2-0C78AE9A9DA6}" dt="2023-11-21T21:53:59.727" v="2" actId="478"/>
      <pc:docMkLst>
        <pc:docMk/>
      </pc:docMkLst>
      <pc:sldChg chg="delSp mod">
        <pc:chgData name="Gonzalez, Marian" userId="dedc0d65-33d1-4353-9793-98213f34366b" providerId="ADAL" clId="{BD3923A8-541D-4771-88E2-0C78AE9A9DA6}" dt="2023-11-21T21:53:36.645" v="0" actId="478"/>
        <pc:sldMkLst>
          <pc:docMk/>
          <pc:sldMk cId="2695842039" sldId="1244"/>
        </pc:sldMkLst>
        <pc:spChg chg="del">
          <ac:chgData name="Gonzalez, Marian" userId="dedc0d65-33d1-4353-9793-98213f34366b" providerId="ADAL" clId="{BD3923A8-541D-4771-88E2-0C78AE9A9DA6}" dt="2023-11-21T21:53:36.645" v="0" actId="478"/>
          <ac:spMkLst>
            <pc:docMk/>
            <pc:sldMk cId="2695842039" sldId="1244"/>
            <ac:spMk id="11" creationId="{752A38FE-F4D3-74FE-72B6-763EF94475E4}"/>
          </ac:spMkLst>
        </pc:spChg>
      </pc:sldChg>
      <pc:sldChg chg="delSp mod">
        <pc:chgData name="Gonzalez, Marian" userId="dedc0d65-33d1-4353-9793-98213f34366b" providerId="ADAL" clId="{BD3923A8-541D-4771-88E2-0C78AE9A9DA6}" dt="2023-11-21T21:53:46.395" v="1" actId="478"/>
        <pc:sldMkLst>
          <pc:docMk/>
          <pc:sldMk cId="969562543" sldId="1246"/>
        </pc:sldMkLst>
        <pc:spChg chg="del">
          <ac:chgData name="Gonzalez, Marian" userId="dedc0d65-33d1-4353-9793-98213f34366b" providerId="ADAL" clId="{BD3923A8-541D-4771-88E2-0C78AE9A9DA6}" dt="2023-11-21T21:53:46.395" v="1" actId="478"/>
          <ac:spMkLst>
            <pc:docMk/>
            <pc:sldMk cId="969562543" sldId="1246"/>
            <ac:spMk id="11" creationId="{752A38FE-F4D3-74FE-72B6-763EF94475E4}"/>
          </ac:spMkLst>
        </pc:spChg>
      </pc:sldChg>
      <pc:sldChg chg="delSp mod">
        <pc:chgData name="Gonzalez, Marian" userId="dedc0d65-33d1-4353-9793-98213f34366b" providerId="ADAL" clId="{BD3923A8-541D-4771-88E2-0C78AE9A9DA6}" dt="2023-11-21T21:53:59.727" v="2" actId="478"/>
        <pc:sldMkLst>
          <pc:docMk/>
          <pc:sldMk cId="861120762" sldId="1261"/>
        </pc:sldMkLst>
        <pc:spChg chg="del">
          <ac:chgData name="Gonzalez, Marian" userId="dedc0d65-33d1-4353-9793-98213f34366b" providerId="ADAL" clId="{BD3923A8-541D-4771-88E2-0C78AE9A9DA6}" dt="2023-11-21T21:53:59.727" v="2" actId="478"/>
          <ac:spMkLst>
            <pc:docMk/>
            <pc:sldMk cId="861120762" sldId="1261"/>
            <ac:spMk id="11" creationId="{752A38FE-F4D3-74FE-72B6-763EF94475E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3B4800-137F-4CB6-8075-5FBD5B7CCB7E}" type="slidenum">
              <a:rPr lang="en-GB" smtClean="0"/>
              <a:t>‹#›</a:t>
            </a:fld>
            <a:endParaRPr lang="en-GB"/>
          </a:p>
        </p:txBody>
      </p:sp>
    </p:spTree>
    <p:extLst>
      <p:ext uri="{BB962C8B-B14F-4D97-AF65-F5344CB8AC3E}">
        <p14:creationId xmlns:p14="http://schemas.microsoft.com/office/powerpoint/2010/main" val="30720141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lang="es-ES_tradnl"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s-ES_tradnl"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87A06A-650F-4CE8-B8A3-9C9422B0D088}" type="slidenum">
              <a:rPr lang="es-ES_tradnl" smtClean="0"/>
              <a:t>‹#›</a:t>
            </a:fld>
            <a:endParaRPr lang="es-ES_tradnl" dirty="0"/>
          </a:p>
        </p:txBody>
      </p:sp>
    </p:spTree>
    <p:extLst>
      <p:ext uri="{BB962C8B-B14F-4D97-AF65-F5344CB8AC3E}">
        <p14:creationId xmlns:p14="http://schemas.microsoft.com/office/powerpoint/2010/main" val="380166849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87A06A-650F-4CE8-B8A3-9C9422B0D088}" type="slidenum">
              <a:rPr lang="en-GB" smtClean="0">
                <a:solidFill>
                  <a:prstClr val="black"/>
                </a:solidFill>
              </a:rPr>
              <a:pPr/>
              <a:t>0</a:t>
            </a:fld>
            <a:endParaRPr lang="en-GB">
              <a:solidFill>
                <a:prstClr val="black"/>
              </a:solidFill>
            </a:endParaRPr>
          </a:p>
        </p:txBody>
      </p:sp>
    </p:spTree>
    <p:extLst>
      <p:ext uri="{BB962C8B-B14F-4D97-AF65-F5344CB8AC3E}">
        <p14:creationId xmlns:p14="http://schemas.microsoft.com/office/powerpoint/2010/main" val="1659102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87A06A-650F-4CE8-B8A3-9C9422B0D088}" type="slidenum">
              <a:rPr lang="en-GB" smtClean="0"/>
              <a:t>32</a:t>
            </a:fld>
            <a:endParaRPr lang="en-GB" dirty="0"/>
          </a:p>
        </p:txBody>
      </p:sp>
    </p:spTree>
    <p:extLst>
      <p:ext uri="{BB962C8B-B14F-4D97-AF65-F5344CB8AC3E}">
        <p14:creationId xmlns:p14="http://schemas.microsoft.com/office/powerpoint/2010/main" val="3751177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2800" y="374650"/>
            <a:ext cx="11347400" cy="856800"/>
          </a:xfrm>
        </p:spPr>
        <p:txBody>
          <a:bodyPr>
            <a:noAutofit/>
          </a:bodyPr>
          <a:lstStyle>
            <a:lvl1pPr>
              <a:defRPr sz="2800"/>
            </a:lvl1pPr>
          </a:lstStyle>
          <a:p>
            <a:r>
              <a:rPr lang="es-ES_tradnl"/>
              <a:t>Click to edit Master title style</a:t>
            </a:r>
            <a:endParaRPr lang="es-ES_tradnl" dirty="0"/>
          </a:p>
        </p:txBody>
      </p:sp>
      <p:sp>
        <p:nvSpPr>
          <p:cNvPr id="3" name="Subtitle 2"/>
          <p:cNvSpPr>
            <a:spLocks noGrp="1"/>
          </p:cNvSpPr>
          <p:nvPr>
            <p:ph type="subTitle" idx="1"/>
          </p:nvPr>
        </p:nvSpPr>
        <p:spPr>
          <a:xfrm>
            <a:off x="412800" y="1810800"/>
            <a:ext cx="11323200" cy="963000"/>
          </a:xfrm>
        </p:spPr>
        <p:txBody>
          <a:bodyPr lIns="0">
            <a:noAutofit/>
          </a:bodyPr>
          <a:lstStyle>
            <a:lvl1pPr marL="0" indent="0" algn="l">
              <a:lnSpc>
                <a:spcPct val="100000"/>
              </a:lnSpc>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s-ES_tradnl" dirty="0"/>
          </a:p>
        </p:txBody>
      </p:sp>
      <p:sp>
        <p:nvSpPr>
          <p:cNvPr id="4" name="Line 8">
            <a:extLst>
              <a:ext uri="{FF2B5EF4-FFF2-40B4-BE49-F238E27FC236}">
                <a16:creationId xmlns:a16="http://schemas.microsoft.com/office/drawing/2014/main" id="{9608128A-FC67-4B60-A9D3-CB7FD63C577C}"/>
              </a:ext>
            </a:extLst>
          </p:cNvPr>
          <p:cNvSpPr>
            <a:spLocks noChangeShapeType="1"/>
          </p:cNvSpPr>
          <p:nvPr userDrawn="1"/>
        </p:nvSpPr>
        <p:spPr bwMode="auto">
          <a:xfrm>
            <a:off x="431800" y="1245697"/>
            <a:ext cx="11328400" cy="0"/>
          </a:xfrm>
          <a:prstGeom prst="line">
            <a:avLst/>
          </a:prstGeom>
          <a:noFill/>
          <a:ln w="19050" cap="rnd">
            <a:solidFill>
              <a:srgbClr val="C9C1B8"/>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25000" lnSpcReduction="20000"/>
          </a:bodyPr>
          <a:lstStyle/>
          <a:p>
            <a:endParaRPr lang="es-ES_tradnl" sz="1800" dirty="0">
              <a:solidFill>
                <a:srgbClr val="000000"/>
              </a:solidFill>
            </a:endParaRPr>
          </a:p>
        </p:txBody>
      </p:sp>
      <p:sp>
        <p:nvSpPr>
          <p:cNvPr id="5" name="Line 8">
            <a:extLst>
              <a:ext uri="{FF2B5EF4-FFF2-40B4-BE49-F238E27FC236}">
                <a16:creationId xmlns:a16="http://schemas.microsoft.com/office/drawing/2014/main" id="{AD7C0C3F-40C9-41B9-9B82-D9EA201FAC94}"/>
              </a:ext>
            </a:extLst>
          </p:cNvPr>
          <p:cNvSpPr>
            <a:spLocks noChangeShapeType="1"/>
          </p:cNvSpPr>
          <p:nvPr userDrawn="1"/>
        </p:nvSpPr>
        <p:spPr bwMode="auto">
          <a:xfrm>
            <a:off x="431800" y="6309320"/>
            <a:ext cx="11328400" cy="0"/>
          </a:xfrm>
          <a:prstGeom prst="line">
            <a:avLst/>
          </a:prstGeom>
          <a:noFill/>
          <a:ln w="19050" cap="rnd">
            <a:solidFill>
              <a:srgbClr val="C9C1B8"/>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25000" lnSpcReduction="20000"/>
          </a:bodyPr>
          <a:lstStyle/>
          <a:p>
            <a:endParaRPr lang="es-ES_tradnl" sz="1800" dirty="0">
              <a:solidFill>
                <a:srgbClr val="000000"/>
              </a:solidFill>
            </a:endParaRPr>
          </a:p>
        </p:txBody>
      </p:sp>
      <p:pic>
        <p:nvPicPr>
          <p:cNvPr id="7" name="Picture 6">
            <a:extLst>
              <a:ext uri="{FF2B5EF4-FFF2-40B4-BE49-F238E27FC236}">
                <a16:creationId xmlns:a16="http://schemas.microsoft.com/office/drawing/2014/main" id="{277006DF-7042-3937-88E4-56189AA0B163}"/>
              </a:ext>
            </a:extLst>
          </p:cNvPr>
          <p:cNvPicPr>
            <a:picLocks noChangeAspect="1"/>
          </p:cNvPicPr>
          <p:nvPr userDrawn="1"/>
        </p:nvPicPr>
        <p:blipFill>
          <a:blip r:embed="rId2"/>
          <a:stretch>
            <a:fillRect/>
          </a:stretch>
        </p:blipFill>
        <p:spPr>
          <a:xfrm>
            <a:off x="431800" y="6407150"/>
            <a:ext cx="1014984" cy="164592"/>
          </a:xfrm>
          <a:prstGeom prst="rect">
            <a:avLst/>
          </a:prstGeom>
        </p:spPr>
      </p:pic>
    </p:spTree>
    <p:extLst>
      <p:ext uri="{BB962C8B-B14F-4D97-AF65-F5344CB8AC3E}">
        <p14:creationId xmlns:p14="http://schemas.microsoft.com/office/powerpoint/2010/main" val="139465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2800" y="374650"/>
            <a:ext cx="11347400" cy="856800"/>
          </a:xfrm>
        </p:spPr>
        <p:txBody>
          <a:bodyPr>
            <a:noAutofit/>
          </a:bodyPr>
          <a:lstStyle/>
          <a:p>
            <a:r>
              <a:rPr lang="en-US" dirty="0"/>
              <a:t>Click to edit Master title style</a:t>
            </a:r>
            <a:endParaRPr lang="en-GB" dirty="0"/>
          </a:p>
        </p:txBody>
      </p:sp>
      <p:sp>
        <p:nvSpPr>
          <p:cNvPr id="5" name="Content Placeholder 4"/>
          <p:cNvSpPr>
            <a:spLocks noGrp="1"/>
          </p:cNvSpPr>
          <p:nvPr>
            <p:ph sz="quarter" idx="11"/>
          </p:nvPr>
        </p:nvSpPr>
        <p:spPr>
          <a:xfrm>
            <a:off x="412800" y="1810800"/>
            <a:ext cx="11323200" cy="4341600"/>
          </a:xfrm>
        </p:spPr>
        <p:txBody>
          <a:bodyPr/>
          <a:lstStyle>
            <a:lvl1pPr>
              <a:lnSpc>
                <a:spcPct val="100000"/>
              </a:lnSpc>
              <a:defRPr/>
            </a:lvl1pPr>
            <a:lvl2pPr marL="270000" indent="-270000">
              <a:lnSpc>
                <a:spcPct val="100000"/>
              </a:lnSpc>
              <a:buFont typeface="Arial" panose="020B0604020202020204" pitchFamily="34" charset="0"/>
              <a:buChar char="&gt;"/>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8571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GB" dirty="0"/>
          </a:p>
        </p:txBody>
      </p:sp>
    </p:spTree>
    <p:extLst>
      <p:ext uri="{BB962C8B-B14F-4D97-AF65-F5344CB8AC3E}">
        <p14:creationId xmlns:p14="http://schemas.microsoft.com/office/powerpoint/2010/main" val="3837909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8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GB" dirty="0"/>
          </a:p>
        </p:txBody>
      </p:sp>
      <p:sp>
        <p:nvSpPr>
          <p:cNvPr id="4" name="Subtitle 2"/>
          <p:cNvSpPr>
            <a:spLocks noGrp="1"/>
          </p:cNvSpPr>
          <p:nvPr>
            <p:ph type="subTitle" idx="1"/>
          </p:nvPr>
        </p:nvSpPr>
        <p:spPr>
          <a:xfrm>
            <a:off x="412800" y="1810800"/>
            <a:ext cx="11323200" cy="1319400"/>
          </a:xfrm>
        </p:spPr>
        <p:txBody>
          <a:bodyPr lIns="360000">
            <a:normAutofit/>
          </a:bodyPr>
          <a:lstStyle>
            <a:lvl1pPr marL="0" indent="0" algn="l">
              <a:lnSpc>
                <a:spcPct val="100000"/>
              </a:lnSpc>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1416844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ontents_Layout 3_Header Titl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2C23E3A6-A7D9-6F49-B180-170AF892184E}"/>
              </a:ext>
            </a:extLst>
          </p:cNvPr>
          <p:cNvSpPr>
            <a:spLocks noGrp="1"/>
          </p:cNvSpPr>
          <p:nvPr>
            <p:ph type="title" hasCustomPrompt="1"/>
          </p:nvPr>
        </p:nvSpPr>
        <p:spPr>
          <a:xfrm>
            <a:off x="515938" y="379648"/>
            <a:ext cx="11160125" cy="868225"/>
          </a:xfrm>
          <a:prstGeom prst="rect">
            <a:avLst/>
          </a:prstGeom>
        </p:spPr>
        <p:txBody>
          <a:bodyPr vert="horz" lIns="0" tIns="0" rIns="0" bIns="0" rtlCol="0" anchor="ctr" anchorCtr="0">
            <a:noAutofit/>
          </a:bodyPr>
          <a:lstStyle/>
          <a:p>
            <a:r>
              <a:rPr lang="en-US" dirty="0"/>
              <a:t>Click to edit Master title style 28pt</a:t>
            </a:r>
            <a:endParaRPr lang="en-GB" dirty="0"/>
          </a:p>
        </p:txBody>
      </p:sp>
    </p:spTree>
    <p:extLst>
      <p:ext uri="{BB962C8B-B14F-4D97-AF65-F5344CB8AC3E}">
        <p14:creationId xmlns:p14="http://schemas.microsoft.com/office/powerpoint/2010/main" val="3024303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ntents_Layout 1">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62819B4-4C26-3640-BC36-F25976ABF837}"/>
              </a:ext>
            </a:extLst>
          </p:cNvPr>
          <p:cNvSpPr>
            <a:spLocks noGrp="1"/>
          </p:cNvSpPr>
          <p:nvPr>
            <p:ph sz="quarter" idx="10" hasCustomPrompt="1"/>
          </p:nvPr>
        </p:nvSpPr>
        <p:spPr/>
        <p:txBody>
          <a:bodyPr/>
          <a:lstStyle>
            <a:lvl3pPr>
              <a:defRPr sz="1800"/>
            </a:lvl3pPr>
          </a:lstStyle>
          <a:p>
            <a:pPr lvl="0"/>
            <a:r>
              <a:rPr lang="en-US" dirty="0"/>
              <a:t>Subheading </a:t>
            </a:r>
          </a:p>
          <a:p>
            <a:pPr lvl="1"/>
            <a:r>
              <a:rPr lang="en-US" dirty="0"/>
              <a:t>Body copy 18pt</a:t>
            </a:r>
          </a:p>
          <a:p>
            <a:pPr lvl="2"/>
            <a:r>
              <a:rPr lang="en-US" dirty="0"/>
              <a:t>Bullet copy 18pt</a:t>
            </a:r>
          </a:p>
          <a:p>
            <a:pPr lvl="3"/>
            <a:r>
              <a:rPr lang="en-US" dirty="0"/>
              <a:t>Bullet copy 18pt</a:t>
            </a:r>
          </a:p>
          <a:p>
            <a:pPr lvl="4"/>
            <a:r>
              <a:rPr lang="en-US" dirty="0"/>
              <a:t>Body copy 16pt</a:t>
            </a:r>
          </a:p>
          <a:p>
            <a:pPr lvl="5"/>
            <a:r>
              <a:rPr lang="en-US" dirty="0"/>
              <a:t>Bullet copy 16pt</a:t>
            </a:r>
          </a:p>
          <a:p>
            <a:pPr lvl="6"/>
            <a:r>
              <a:rPr lang="en-US" dirty="0"/>
              <a:t>Bullet copy 16pt</a:t>
            </a:r>
          </a:p>
          <a:p>
            <a:pPr lvl="7"/>
            <a:r>
              <a:rPr lang="en-US" dirty="0"/>
              <a:t>Footnote 14pt</a:t>
            </a:r>
          </a:p>
          <a:p>
            <a:pPr lvl="8"/>
            <a:r>
              <a:rPr lang="en-US" dirty="0"/>
              <a:t>Footnote 12pt</a:t>
            </a:r>
          </a:p>
          <a:p>
            <a:pPr lvl="7"/>
            <a:endParaRPr lang="en-US" dirty="0"/>
          </a:p>
          <a:p>
            <a:pPr lvl="5"/>
            <a:endParaRPr lang="en-GB" dirty="0"/>
          </a:p>
        </p:txBody>
      </p:sp>
      <p:sp>
        <p:nvSpPr>
          <p:cNvPr id="9" name="Title Placeholder 1">
            <a:extLst>
              <a:ext uri="{FF2B5EF4-FFF2-40B4-BE49-F238E27FC236}">
                <a16:creationId xmlns:a16="http://schemas.microsoft.com/office/drawing/2014/main" id="{2C23E3A6-A7D9-6F49-B180-170AF892184E}"/>
              </a:ext>
            </a:extLst>
          </p:cNvPr>
          <p:cNvSpPr>
            <a:spLocks noGrp="1"/>
          </p:cNvSpPr>
          <p:nvPr>
            <p:ph type="title" hasCustomPrompt="1"/>
          </p:nvPr>
        </p:nvSpPr>
        <p:spPr>
          <a:xfrm>
            <a:off x="515938" y="389075"/>
            <a:ext cx="11160125" cy="868225"/>
          </a:xfrm>
          <a:prstGeom prst="rect">
            <a:avLst/>
          </a:prstGeom>
        </p:spPr>
        <p:txBody>
          <a:bodyPr vert="horz" lIns="0" tIns="0" rIns="0" bIns="0" rtlCol="0" anchor="ctr" anchorCtr="0">
            <a:noAutofit/>
          </a:bodyPr>
          <a:lstStyle/>
          <a:p>
            <a:r>
              <a:rPr lang="en-US" dirty="0"/>
              <a:t>Click to edit Master title style 28pt</a:t>
            </a:r>
            <a:endParaRPr lang="en-GB" dirty="0"/>
          </a:p>
        </p:txBody>
      </p:sp>
    </p:spTree>
    <p:extLst>
      <p:ext uri="{BB962C8B-B14F-4D97-AF65-F5344CB8AC3E}">
        <p14:creationId xmlns:p14="http://schemas.microsoft.com/office/powerpoint/2010/main" val="2336352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2800" y="374650"/>
            <a:ext cx="11347400" cy="856800"/>
          </a:xfrm>
          <a:prstGeom prst="rect">
            <a:avLst/>
          </a:prstGeom>
        </p:spPr>
        <p:txBody>
          <a:bodyPr vert="horz" lIns="0" tIns="45720" rIns="91440" bIns="45720" rtlCol="0" anchor="ctr">
            <a:noAutofit/>
          </a:bodyPr>
          <a:lstStyle/>
          <a:p>
            <a:r>
              <a:rPr lang="es-ES_tradnl"/>
              <a:t>Click to edit Master title style</a:t>
            </a:r>
            <a:endParaRPr lang="es-ES_tradnl" dirty="0"/>
          </a:p>
        </p:txBody>
      </p:sp>
      <p:sp>
        <p:nvSpPr>
          <p:cNvPr id="3" name="Text Placeholder 2"/>
          <p:cNvSpPr>
            <a:spLocks noGrp="1"/>
          </p:cNvSpPr>
          <p:nvPr>
            <p:ph type="body" idx="1"/>
          </p:nvPr>
        </p:nvSpPr>
        <p:spPr>
          <a:xfrm>
            <a:off x="412800" y="1810800"/>
            <a:ext cx="11323200" cy="4341600"/>
          </a:xfrm>
          <a:prstGeom prst="rect">
            <a:avLst/>
          </a:prstGeom>
        </p:spPr>
        <p:txBody>
          <a:bodyPr vert="horz" lIns="0" tIns="45720" rIns="91440" bIns="45720" rtlCol="0">
            <a:normAutofit/>
          </a:bodyPr>
          <a:lstStyle/>
          <a:p>
            <a:pPr lvl="0"/>
            <a:r>
              <a:rPr lang="es-ES_tradnl" dirty="0" err="1"/>
              <a:t>Click</a:t>
            </a:r>
            <a:r>
              <a:rPr lang="es-ES_tradnl" dirty="0"/>
              <a:t> </a:t>
            </a:r>
            <a:r>
              <a:rPr lang="es-ES_tradnl" dirty="0" err="1"/>
              <a:t>to</a:t>
            </a:r>
            <a:r>
              <a:rPr lang="es-ES_tradnl" dirty="0"/>
              <a:t> </a:t>
            </a:r>
            <a:r>
              <a:rPr lang="es-ES_tradnl" dirty="0" err="1"/>
              <a:t>edit</a:t>
            </a:r>
            <a:r>
              <a:rPr lang="es-ES_tradnl" dirty="0"/>
              <a:t> Master </a:t>
            </a:r>
            <a:r>
              <a:rPr lang="es-ES_tradnl" dirty="0" err="1"/>
              <a:t>text</a:t>
            </a:r>
            <a:r>
              <a:rPr lang="es-ES_tradnl" dirty="0"/>
              <a:t> </a:t>
            </a:r>
            <a:r>
              <a:rPr lang="es-ES_tradnl" dirty="0" err="1"/>
              <a:t>styles</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Third</a:t>
            </a:r>
            <a:r>
              <a:rPr lang="es-ES_tradnl" dirty="0"/>
              <a:t> </a:t>
            </a:r>
            <a:r>
              <a:rPr lang="es-ES_tradnl" dirty="0" err="1"/>
              <a:t>level</a:t>
            </a:r>
            <a:endParaRPr lang="es-ES_tradnl" dirty="0"/>
          </a:p>
          <a:p>
            <a:pPr lvl="3"/>
            <a:r>
              <a:rPr lang="es-ES_tradnl" dirty="0" err="1"/>
              <a:t>Fourth</a:t>
            </a:r>
            <a:r>
              <a:rPr lang="es-ES_tradnl" dirty="0"/>
              <a:t> </a:t>
            </a:r>
            <a:r>
              <a:rPr lang="es-ES_tradnl" dirty="0" err="1"/>
              <a:t>level</a:t>
            </a:r>
            <a:endParaRPr lang="es-ES_tradnl" dirty="0"/>
          </a:p>
          <a:p>
            <a:pPr lvl="4"/>
            <a:r>
              <a:rPr lang="es-ES_tradnl" dirty="0" err="1"/>
              <a:t>Fifth</a:t>
            </a:r>
            <a:r>
              <a:rPr lang="es-ES_tradnl" dirty="0"/>
              <a:t> </a:t>
            </a:r>
            <a:r>
              <a:rPr lang="es-ES_tradnl" dirty="0" err="1"/>
              <a:t>level</a:t>
            </a:r>
            <a:endParaRPr lang="es-ES_tradnl" dirty="0"/>
          </a:p>
        </p:txBody>
      </p:sp>
      <p:sp>
        <p:nvSpPr>
          <p:cNvPr id="15" name="Line 8"/>
          <p:cNvSpPr>
            <a:spLocks noChangeShapeType="1"/>
          </p:cNvSpPr>
          <p:nvPr/>
        </p:nvSpPr>
        <p:spPr bwMode="auto">
          <a:xfrm>
            <a:off x="431800" y="1245697"/>
            <a:ext cx="11328400" cy="0"/>
          </a:xfrm>
          <a:prstGeom prst="line">
            <a:avLst/>
          </a:prstGeom>
          <a:noFill/>
          <a:ln w="19050" cap="rnd">
            <a:solidFill>
              <a:srgbClr val="C9C1B8"/>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25000" lnSpcReduction="20000"/>
          </a:bodyPr>
          <a:lstStyle/>
          <a:p>
            <a:endParaRPr lang="es-ES_tradnl" sz="1800" dirty="0">
              <a:solidFill>
                <a:srgbClr val="000000"/>
              </a:solidFill>
            </a:endParaRPr>
          </a:p>
        </p:txBody>
      </p:sp>
      <p:sp>
        <p:nvSpPr>
          <p:cNvPr id="35" name="Line 8"/>
          <p:cNvSpPr>
            <a:spLocks noChangeShapeType="1"/>
          </p:cNvSpPr>
          <p:nvPr/>
        </p:nvSpPr>
        <p:spPr bwMode="auto">
          <a:xfrm>
            <a:off x="431800" y="6309320"/>
            <a:ext cx="11328400" cy="0"/>
          </a:xfrm>
          <a:prstGeom prst="line">
            <a:avLst/>
          </a:prstGeom>
          <a:noFill/>
          <a:ln w="19050" cap="rnd">
            <a:solidFill>
              <a:srgbClr val="C9C1B8"/>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25000" lnSpcReduction="20000"/>
          </a:bodyPr>
          <a:lstStyle/>
          <a:p>
            <a:endParaRPr lang="es-ES_tradnl" sz="1800" dirty="0">
              <a:solidFill>
                <a:srgbClr val="000000"/>
              </a:solidFill>
            </a:endParaRPr>
          </a:p>
        </p:txBody>
      </p:sp>
      <p:sp>
        <p:nvSpPr>
          <p:cNvPr id="8" name="txtOST">
            <a:extLst>
              <a:ext uri="{FF2B5EF4-FFF2-40B4-BE49-F238E27FC236}">
                <a16:creationId xmlns:a16="http://schemas.microsoft.com/office/drawing/2014/main" id="{859B00D4-BD67-494C-9971-449A4193C482}"/>
              </a:ext>
            </a:extLst>
          </p:cNvPr>
          <p:cNvSpPr txBox="1">
            <a:spLocks noChangeArrowheads="1"/>
          </p:cNvSpPr>
          <p:nvPr userDrawn="1"/>
        </p:nvSpPr>
        <p:spPr bwMode="gray">
          <a:xfrm>
            <a:off x="8631373" y="6392202"/>
            <a:ext cx="3104336"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noAutofit/>
          </a:bodyPr>
          <a:lstStyle>
            <a:lvl1pPr eaLnBrk="0" hangingPunct="0">
              <a:defRPr sz="1200" b="1">
                <a:solidFill>
                  <a:schemeClr val="tx1"/>
                </a:solidFill>
                <a:latin typeface="TradeGothic" pitchFamily="2" charset="0"/>
                <a:cs typeface="Arial" charset="0"/>
              </a:defRPr>
            </a:lvl1pPr>
            <a:lvl2pPr marL="742950" indent="-285750" eaLnBrk="0" hangingPunct="0">
              <a:defRPr sz="1200" b="1">
                <a:solidFill>
                  <a:schemeClr val="tx1"/>
                </a:solidFill>
                <a:latin typeface="TradeGothic" pitchFamily="2" charset="0"/>
                <a:cs typeface="Arial" charset="0"/>
              </a:defRPr>
            </a:lvl2pPr>
            <a:lvl3pPr marL="1143000" indent="-228600" eaLnBrk="0" hangingPunct="0">
              <a:defRPr sz="1200" b="1">
                <a:solidFill>
                  <a:schemeClr val="tx1"/>
                </a:solidFill>
                <a:latin typeface="TradeGothic" pitchFamily="2" charset="0"/>
                <a:cs typeface="Arial" charset="0"/>
              </a:defRPr>
            </a:lvl3pPr>
            <a:lvl4pPr marL="1600200" indent="-228600" eaLnBrk="0" hangingPunct="0">
              <a:defRPr sz="1200" b="1">
                <a:solidFill>
                  <a:schemeClr val="tx1"/>
                </a:solidFill>
                <a:latin typeface="TradeGothic" pitchFamily="2" charset="0"/>
                <a:cs typeface="Arial" charset="0"/>
              </a:defRPr>
            </a:lvl4pPr>
            <a:lvl5pPr marL="2057400" indent="-228600" eaLnBrk="0" hangingPunct="0">
              <a:defRPr sz="1200" b="1">
                <a:solidFill>
                  <a:schemeClr val="tx1"/>
                </a:solidFill>
                <a:latin typeface="TradeGothic" pitchFamily="2" charset="0"/>
                <a:cs typeface="Arial" charset="0"/>
              </a:defRPr>
            </a:lvl5pPr>
            <a:lvl6pPr marL="2514600" indent="-228600" eaLnBrk="0" fontAlgn="base" hangingPunct="0">
              <a:spcBef>
                <a:spcPct val="0"/>
              </a:spcBef>
              <a:spcAft>
                <a:spcPct val="0"/>
              </a:spcAft>
              <a:defRPr sz="1200" b="1">
                <a:solidFill>
                  <a:schemeClr val="tx1"/>
                </a:solidFill>
                <a:latin typeface="TradeGothic" pitchFamily="2" charset="0"/>
                <a:cs typeface="Arial" charset="0"/>
              </a:defRPr>
            </a:lvl6pPr>
            <a:lvl7pPr marL="2971800" indent="-228600" eaLnBrk="0" fontAlgn="base" hangingPunct="0">
              <a:spcBef>
                <a:spcPct val="0"/>
              </a:spcBef>
              <a:spcAft>
                <a:spcPct val="0"/>
              </a:spcAft>
              <a:defRPr sz="1200" b="1">
                <a:solidFill>
                  <a:schemeClr val="tx1"/>
                </a:solidFill>
                <a:latin typeface="TradeGothic" pitchFamily="2" charset="0"/>
                <a:cs typeface="Arial" charset="0"/>
              </a:defRPr>
            </a:lvl7pPr>
            <a:lvl8pPr marL="3429000" indent="-228600" eaLnBrk="0" fontAlgn="base" hangingPunct="0">
              <a:spcBef>
                <a:spcPct val="0"/>
              </a:spcBef>
              <a:spcAft>
                <a:spcPct val="0"/>
              </a:spcAft>
              <a:defRPr sz="1200" b="1">
                <a:solidFill>
                  <a:schemeClr val="tx1"/>
                </a:solidFill>
                <a:latin typeface="TradeGothic" pitchFamily="2" charset="0"/>
                <a:cs typeface="Arial" charset="0"/>
              </a:defRPr>
            </a:lvl8pPr>
            <a:lvl9pPr marL="3886200" indent="-228600" eaLnBrk="0" fontAlgn="base" hangingPunct="0">
              <a:spcBef>
                <a:spcPct val="0"/>
              </a:spcBef>
              <a:spcAft>
                <a:spcPct val="0"/>
              </a:spcAft>
              <a:defRPr sz="1200" b="1">
                <a:solidFill>
                  <a:schemeClr val="tx1"/>
                </a:solidFill>
                <a:latin typeface="TradeGothic" pitchFamily="2" charset="0"/>
                <a:cs typeface="Arial" charset="0"/>
              </a:defRPr>
            </a:lvl9pPr>
          </a:lstStyle>
          <a:p>
            <a:pPr algn="r" eaLnBrk="1" hangingPunct="1">
              <a:defRPr/>
            </a:pPr>
            <a:r>
              <a:rPr lang="es-ES_tradnl" sz="1000" b="0" dirty="0">
                <a:solidFill>
                  <a:srgbClr val="5F5F5F"/>
                </a:solidFill>
                <a:latin typeface="+mn-lt"/>
              </a:rPr>
              <a:t>22 de noviembre 2023 │</a:t>
            </a:r>
            <a:r>
              <a:rPr lang="es-ES_tradnl" sz="1000" b="0" dirty="0">
                <a:solidFill>
                  <a:srgbClr val="AF005F"/>
                </a:solidFill>
                <a:latin typeface="+mn-lt"/>
              </a:rPr>
              <a:t> </a:t>
            </a:r>
            <a:fld id="{8EAB7392-4051-4374-8DC4-AED0CB5C2E1B}" type="slidenum">
              <a:rPr lang="es-ES_tradnl" sz="1000" b="0" smtClean="0">
                <a:solidFill>
                  <a:srgbClr val="5F5F5F"/>
                </a:solidFill>
                <a:latin typeface="+mn-lt"/>
              </a:rPr>
              <a:pPr algn="r" eaLnBrk="1" hangingPunct="1">
                <a:defRPr/>
              </a:pPr>
              <a:t>‹#›</a:t>
            </a:fld>
            <a:endParaRPr lang="es-ES_tradnl" sz="1000" b="0" dirty="0">
              <a:solidFill>
                <a:srgbClr val="5F5F5F"/>
              </a:solidFill>
              <a:latin typeface="+mn-lt"/>
            </a:endParaRPr>
          </a:p>
        </p:txBody>
      </p:sp>
      <p:pic>
        <p:nvPicPr>
          <p:cNvPr id="5" name="Picture 4">
            <a:extLst>
              <a:ext uri="{FF2B5EF4-FFF2-40B4-BE49-F238E27FC236}">
                <a16:creationId xmlns:a16="http://schemas.microsoft.com/office/drawing/2014/main" id="{F02B26E7-AB9D-261E-EDA4-932F9E55BF20}"/>
              </a:ext>
            </a:extLst>
          </p:cNvPr>
          <p:cNvPicPr>
            <a:picLocks noChangeAspect="1"/>
          </p:cNvPicPr>
          <p:nvPr userDrawn="1"/>
        </p:nvPicPr>
        <p:blipFill>
          <a:blip r:embed="rId9"/>
          <a:stretch>
            <a:fillRect/>
          </a:stretch>
        </p:blipFill>
        <p:spPr>
          <a:xfrm>
            <a:off x="431800" y="6407150"/>
            <a:ext cx="1014984" cy="164592"/>
          </a:xfrm>
          <a:prstGeom prst="rect">
            <a:avLst/>
          </a:prstGeom>
        </p:spPr>
      </p:pic>
    </p:spTree>
    <p:extLst>
      <p:ext uri="{BB962C8B-B14F-4D97-AF65-F5344CB8AC3E}">
        <p14:creationId xmlns:p14="http://schemas.microsoft.com/office/powerpoint/2010/main" val="310667452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4" r:id="rId7"/>
  </p:sldLayoutIdLst>
  <p:hf sldNum="0" hdr="0"/>
  <p:txStyles>
    <p:titleStyle>
      <a:lvl1pPr marL="0" indent="0" algn="l" defTabSz="914400" rtl="0" eaLnBrk="1" latinLnBrk="0" hangingPunct="1">
        <a:spcBef>
          <a:spcPct val="0"/>
        </a:spcBef>
        <a:buNone/>
        <a:defRPr sz="2800" kern="1200">
          <a:solidFill>
            <a:schemeClr val="tx2"/>
          </a:solidFill>
          <a:latin typeface="+mj-lt"/>
          <a:ea typeface="+mj-ea"/>
          <a:cs typeface="Arial" pitchFamily="34" charset="0"/>
        </a:defRPr>
      </a:lvl1pPr>
    </p:titleStyle>
    <p:bodyStyle>
      <a:lvl1pPr marL="0" indent="0" algn="l" defTabSz="914400" rtl="0" eaLnBrk="1" latinLnBrk="0" hangingPunct="1">
        <a:lnSpc>
          <a:spcPct val="100000"/>
        </a:lnSpc>
        <a:spcBef>
          <a:spcPts val="0"/>
        </a:spcBef>
        <a:spcAft>
          <a:spcPts val="1200"/>
        </a:spcAft>
        <a:buFont typeface="Arial" pitchFamily="34" charset="0"/>
        <a:buNone/>
        <a:defRPr sz="20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20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l="3000" r="-14000" b="-24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63221C-8E53-964D-C432-0465AF61AED6}"/>
              </a:ext>
            </a:extLst>
          </p:cNvPr>
          <p:cNvPicPr>
            <a:picLocks noChangeAspect="1"/>
          </p:cNvPicPr>
          <p:nvPr/>
        </p:nvPicPr>
        <p:blipFill>
          <a:blip r:embed="rId4"/>
          <a:stretch>
            <a:fillRect/>
          </a:stretch>
        </p:blipFill>
        <p:spPr>
          <a:xfrm>
            <a:off x="412800" y="314949"/>
            <a:ext cx="1187450" cy="194945"/>
          </a:xfrm>
          <a:prstGeom prst="rect">
            <a:avLst/>
          </a:prstGeom>
        </p:spPr>
      </p:pic>
      <p:sp>
        <p:nvSpPr>
          <p:cNvPr id="7" name="Subtitle 2" descr="|">
            <a:extLst>
              <a:ext uri="{FF2B5EF4-FFF2-40B4-BE49-F238E27FC236}">
                <a16:creationId xmlns:a16="http://schemas.microsoft.com/office/drawing/2014/main" id="{E39BE867-D730-F103-30A0-7651450B57B5}"/>
              </a:ext>
            </a:extLst>
          </p:cNvPr>
          <p:cNvSpPr>
            <a:spLocks noGrp="1"/>
          </p:cNvSpPr>
          <p:nvPr>
            <p:ph type="subTitle" idx="1"/>
          </p:nvPr>
        </p:nvSpPr>
        <p:spPr>
          <a:xfrm>
            <a:off x="412800" y="1160346"/>
            <a:ext cx="11323200" cy="3185409"/>
          </a:xfrm>
        </p:spPr>
        <p:txBody>
          <a:bodyPr/>
          <a:lstStyle/>
          <a:p>
            <a:r>
              <a:rPr kumimoji="0" lang="es-ES" sz="2800" b="0" i="0" u="none" strike="noStrike" kern="1200" cap="none" spc="0" normalizeH="0" baseline="0" noProof="0" dirty="0">
                <a:ln>
                  <a:noFill/>
                </a:ln>
                <a:solidFill>
                  <a:srgbClr val="AF005F"/>
                </a:solidFill>
                <a:effectLst/>
                <a:uLnTx/>
                <a:uFillTx/>
                <a:latin typeface="Arial"/>
                <a:ea typeface="+mj-ea"/>
                <a:cs typeface="Arial" pitchFamily="34" charset="0"/>
              </a:rPr>
              <a:t>La propuesta de Directiva de Responsabilidad por Producto: </a:t>
            </a:r>
          </a:p>
          <a:p>
            <a:r>
              <a:rPr kumimoji="0" lang="es-ES" sz="2800" b="0" i="0" u="none" strike="noStrike" kern="1200" cap="none" spc="0" normalizeH="0" baseline="0" noProof="0" dirty="0">
                <a:ln>
                  <a:noFill/>
                </a:ln>
                <a:solidFill>
                  <a:srgbClr val="AF005F"/>
                </a:solidFill>
                <a:effectLst/>
                <a:uLnTx/>
                <a:uFillTx/>
                <a:latin typeface="Arial"/>
                <a:ea typeface="+mj-ea"/>
                <a:cs typeface="Arial" pitchFamily="34" charset="0"/>
              </a:rPr>
              <a:t>análisis y algunas reflexiones</a:t>
            </a:r>
          </a:p>
          <a:p>
            <a:endParaRPr lang="es-ES_tradnl" sz="1100" dirty="0"/>
          </a:p>
          <a:p>
            <a:r>
              <a:rPr lang="es-ES_tradnl" dirty="0"/>
              <a:t>Fundación CEFI – Centro de Estudios para el Fomento de la Investigación</a:t>
            </a:r>
          </a:p>
          <a:p>
            <a:r>
              <a:rPr lang="es-ES_tradnl" dirty="0"/>
              <a:t>Alejandro Ferreres</a:t>
            </a:r>
          </a:p>
          <a:p>
            <a:endParaRPr lang="es-ES_tradnl" sz="800" dirty="0"/>
          </a:p>
          <a:p>
            <a:r>
              <a:rPr lang="es-ES_tradnl" dirty="0"/>
              <a:t>22 de noviembre 2023</a:t>
            </a:r>
          </a:p>
        </p:txBody>
      </p:sp>
    </p:spTree>
    <p:extLst>
      <p:ext uri="{BB962C8B-B14F-4D97-AF65-F5344CB8AC3E}">
        <p14:creationId xmlns:p14="http://schemas.microsoft.com/office/powerpoint/2010/main" val="1224801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Placeholder 1" descr="|">
            <a:extLst>
              <a:ext uri="{FF2B5EF4-FFF2-40B4-BE49-F238E27FC236}">
                <a16:creationId xmlns:a16="http://schemas.microsoft.com/office/drawing/2014/main" id="{72C0871F-3C59-834D-9AD5-BA04C9E46801}"/>
              </a:ext>
            </a:extLst>
          </p:cNvPr>
          <p:cNvSpPr>
            <a:spLocks noGrp="1"/>
          </p:cNvSpPr>
          <p:nvPr>
            <p:ph type="title"/>
          </p:nvPr>
        </p:nvSpPr>
        <p:spPr/>
        <p:txBody>
          <a:bodyPr/>
          <a:lstStyle/>
          <a:p>
            <a:r>
              <a:rPr lang="es-ES_tradnl" dirty="0"/>
              <a:t>Índice</a:t>
            </a:r>
          </a:p>
        </p:txBody>
      </p:sp>
      <p:grpSp>
        <p:nvGrpSpPr>
          <p:cNvPr id="34" name="Group 33">
            <a:extLst>
              <a:ext uri="{FF2B5EF4-FFF2-40B4-BE49-F238E27FC236}">
                <a16:creationId xmlns:a16="http://schemas.microsoft.com/office/drawing/2014/main" id="{061903DC-E8F3-BD46-9201-6CBD223B21AB}"/>
              </a:ext>
            </a:extLst>
          </p:cNvPr>
          <p:cNvGrpSpPr/>
          <p:nvPr/>
        </p:nvGrpSpPr>
        <p:grpSpPr>
          <a:xfrm>
            <a:off x="4389983" y="1351942"/>
            <a:ext cx="3537958" cy="848727"/>
            <a:chOff x="4835524" y="1339331"/>
            <a:chExt cx="2622649" cy="848727"/>
          </a:xfrm>
        </p:grpSpPr>
        <p:cxnSp>
          <p:nvCxnSpPr>
            <p:cNvPr id="35" name="Straight Connector 34">
              <a:extLst>
                <a:ext uri="{FF2B5EF4-FFF2-40B4-BE49-F238E27FC236}">
                  <a16:creationId xmlns:a16="http://schemas.microsoft.com/office/drawing/2014/main" id="{2165E4C7-7E9E-2B4B-8AF4-3814DE751F1D}"/>
                </a:ext>
              </a:extLst>
            </p:cNvPr>
            <p:cNvCxnSpPr/>
            <p:nvPr/>
          </p:nvCxnSpPr>
          <p:spPr>
            <a:xfrm>
              <a:off x="4835525" y="1686266"/>
              <a:ext cx="2520950"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D2A9C80-07C9-E44F-BD44-26FD4F3FCADA}"/>
                </a:ext>
              </a:extLst>
            </p:cNvPr>
            <p:cNvSpPr/>
            <p:nvPr/>
          </p:nvSpPr>
          <p:spPr>
            <a:xfrm>
              <a:off x="4835524" y="1510950"/>
              <a:ext cx="2622649" cy="677108"/>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400" dirty="0">
                  <a:effectLst/>
                  <a:ea typeface="Calibri" panose="020F0502020204030204" pitchFamily="34" charset="0"/>
                </a:rPr>
                <a:t>Regulación del ámbito objetivo de aplicación y finalidad de armonización  (art. 1 a 3)</a:t>
              </a:r>
              <a:endParaRPr lang="es-ES_tradnl" sz="1400" dirty="0"/>
            </a:p>
          </p:txBody>
        </p:sp>
        <p:sp>
          <p:nvSpPr>
            <p:cNvPr id="37" name="Rectangle 36">
              <a:extLst>
                <a:ext uri="{FF2B5EF4-FFF2-40B4-BE49-F238E27FC236}">
                  <a16:creationId xmlns:a16="http://schemas.microsoft.com/office/drawing/2014/main" id="{6ACCB953-576A-E94D-BF66-E71EF50456A4}"/>
                </a:ext>
              </a:extLst>
            </p:cNvPr>
            <p:cNvSpPr/>
            <p:nvPr/>
          </p:nvSpPr>
          <p:spPr>
            <a:xfrm>
              <a:off x="4835526" y="1339331"/>
              <a:ext cx="2520950" cy="338554"/>
            </a:xfrm>
            <a:prstGeom prst="rect">
              <a:avLst/>
            </a:prstGeom>
          </p:spPr>
          <p:txBody>
            <a:bodyPr wrap="square">
              <a:spAutoFit/>
            </a:bodyPr>
            <a:lstStyle/>
            <a:p>
              <a:pPr indent="-457200">
                <a:buClr>
                  <a:schemeClr val="tx1"/>
                </a:buClr>
              </a:pPr>
              <a:r>
                <a:rPr lang="es-ES_tradnl" sz="1600" dirty="0">
                  <a:solidFill>
                    <a:srgbClr val="66CCCC"/>
                  </a:solidFill>
                </a:rPr>
                <a:t>02</a:t>
              </a:r>
            </a:p>
          </p:txBody>
        </p:sp>
      </p:grpSp>
      <p:grpSp>
        <p:nvGrpSpPr>
          <p:cNvPr id="42" name="Group 41">
            <a:extLst>
              <a:ext uri="{FF2B5EF4-FFF2-40B4-BE49-F238E27FC236}">
                <a16:creationId xmlns:a16="http://schemas.microsoft.com/office/drawing/2014/main" id="{F89C2C4C-C552-F54E-88D9-11D93EBCAC56}"/>
              </a:ext>
            </a:extLst>
          </p:cNvPr>
          <p:cNvGrpSpPr/>
          <p:nvPr/>
        </p:nvGrpSpPr>
        <p:grpSpPr>
          <a:xfrm>
            <a:off x="8264029" y="1351942"/>
            <a:ext cx="3537958" cy="848727"/>
            <a:chOff x="4825996" y="1339331"/>
            <a:chExt cx="2622648" cy="848727"/>
          </a:xfrm>
        </p:grpSpPr>
        <p:cxnSp>
          <p:nvCxnSpPr>
            <p:cNvPr id="43" name="Straight Connector 42">
              <a:extLst>
                <a:ext uri="{FF2B5EF4-FFF2-40B4-BE49-F238E27FC236}">
                  <a16:creationId xmlns:a16="http://schemas.microsoft.com/office/drawing/2014/main" id="{4CD3546F-F5AB-C649-9C8D-0E03C222803A}"/>
                </a:ext>
              </a:extLst>
            </p:cNvPr>
            <p:cNvCxnSpPr/>
            <p:nvPr/>
          </p:nvCxnSpPr>
          <p:spPr>
            <a:xfrm>
              <a:off x="4835525" y="1695691"/>
              <a:ext cx="252095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25996" y="1757171"/>
              <a:ext cx="2622648" cy="430887"/>
            </a:xfrm>
            <a:prstGeom prst="rect">
              <a:avLst/>
            </a:prstGeom>
          </p:spPr>
          <p:txBody>
            <a:bodyPr wrap="square" lIns="0" tIns="0" rIns="0" bIns="0">
              <a:spAutoFit/>
            </a:bodyPr>
            <a:lstStyle/>
            <a:p>
              <a:pPr algn="just">
                <a:buClr>
                  <a:schemeClr val="tx1"/>
                </a:buClr>
              </a:pPr>
              <a:r>
                <a:rPr lang="es-ES" sz="1400" dirty="0">
                  <a:effectLst/>
                  <a:ea typeface="Calibri" panose="020F0502020204030204" pitchFamily="34" charset="0"/>
                </a:rPr>
                <a:t>Regulación de la legitimación activa y el daño cubierto (art. 5)</a:t>
              </a:r>
              <a:endParaRPr lang="es-ES_tradnl" sz="14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338554"/>
            </a:xfrm>
            <a:prstGeom prst="rect">
              <a:avLst/>
            </a:prstGeom>
          </p:spPr>
          <p:txBody>
            <a:bodyPr wrap="square">
              <a:spAutoFit/>
            </a:bodyPr>
            <a:lstStyle/>
            <a:p>
              <a:pPr>
                <a:buClr>
                  <a:schemeClr val="tx1"/>
                </a:buClr>
              </a:pPr>
              <a:r>
                <a:rPr lang="es-ES_tradnl" sz="1600" dirty="0">
                  <a:solidFill>
                    <a:srgbClr val="CCCC99"/>
                  </a:solidFill>
                </a:rPr>
                <a:t>03</a:t>
              </a:r>
            </a:p>
          </p:txBody>
        </p:sp>
      </p:grpSp>
      <p:grpSp>
        <p:nvGrpSpPr>
          <p:cNvPr id="46" name="Group 45">
            <a:extLst>
              <a:ext uri="{FF2B5EF4-FFF2-40B4-BE49-F238E27FC236}">
                <a16:creationId xmlns:a16="http://schemas.microsoft.com/office/drawing/2014/main" id="{AADA9C8B-9D4E-4C46-8D8A-1E4962955E4E}"/>
              </a:ext>
            </a:extLst>
          </p:cNvPr>
          <p:cNvGrpSpPr/>
          <p:nvPr/>
        </p:nvGrpSpPr>
        <p:grpSpPr>
          <a:xfrm>
            <a:off x="515936" y="1351942"/>
            <a:ext cx="3400769" cy="684091"/>
            <a:chOff x="4835524" y="1339331"/>
            <a:chExt cx="2520952" cy="684091"/>
          </a:xfrm>
        </p:grpSpPr>
        <p:cxnSp>
          <p:nvCxnSpPr>
            <p:cNvPr id="47" name="Straight Connector 46">
              <a:extLst>
                <a:ext uri="{FF2B5EF4-FFF2-40B4-BE49-F238E27FC236}">
                  <a16:creationId xmlns:a16="http://schemas.microsoft.com/office/drawing/2014/main" id="{E3E05109-64E6-A64D-BD4D-E36872773977}"/>
                </a:ext>
              </a:extLst>
            </p:cNvPr>
            <p:cNvCxnSpPr/>
            <p:nvPr/>
          </p:nvCxnSpPr>
          <p:spPr>
            <a:xfrm>
              <a:off x="4835525" y="1686265"/>
              <a:ext cx="252095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2E878B75-D62F-3E45-9D50-B503D7EF96CD}"/>
                </a:ext>
              </a:extLst>
            </p:cNvPr>
            <p:cNvSpPr/>
            <p:nvPr/>
          </p:nvSpPr>
          <p:spPr>
            <a:xfrm>
              <a:off x="4835524" y="1807978"/>
              <a:ext cx="2520950" cy="215444"/>
            </a:xfrm>
            <a:prstGeom prst="rect">
              <a:avLst/>
            </a:prstGeom>
          </p:spPr>
          <p:txBody>
            <a:bodyPr wrap="square" lIns="0" tIns="0" rIns="0" bIns="0">
              <a:spAutoFit/>
            </a:bodyPr>
            <a:lstStyle/>
            <a:p>
              <a:pPr indent="-457200">
                <a:buClr>
                  <a:schemeClr val="tx1"/>
                </a:buClr>
              </a:pPr>
              <a:r>
                <a:rPr lang="es-ES" sz="1400" dirty="0"/>
                <a:t>Introducción</a:t>
              </a:r>
              <a:endParaRPr lang="es-ES_tradnl" sz="1400" dirty="0"/>
            </a:p>
          </p:txBody>
        </p:sp>
        <p:sp>
          <p:nvSpPr>
            <p:cNvPr id="49" name="Rectangle 48">
              <a:extLst>
                <a:ext uri="{FF2B5EF4-FFF2-40B4-BE49-F238E27FC236}">
                  <a16:creationId xmlns:a16="http://schemas.microsoft.com/office/drawing/2014/main" id="{05CC4DB9-125B-2247-A99D-1EBA11BA6F12}"/>
                </a:ext>
              </a:extLst>
            </p:cNvPr>
            <p:cNvSpPr/>
            <p:nvPr/>
          </p:nvSpPr>
          <p:spPr>
            <a:xfrm>
              <a:off x="4835526" y="1339331"/>
              <a:ext cx="2520950" cy="338554"/>
            </a:xfrm>
            <a:prstGeom prst="rect">
              <a:avLst/>
            </a:prstGeom>
          </p:spPr>
          <p:txBody>
            <a:bodyPr wrap="square">
              <a:spAutoFit/>
            </a:bodyPr>
            <a:lstStyle/>
            <a:p>
              <a:pPr indent="-457200">
                <a:buClr>
                  <a:schemeClr val="tx1"/>
                </a:buClr>
              </a:pPr>
              <a:r>
                <a:rPr lang="es-ES_tradnl" sz="1600" dirty="0">
                  <a:solidFill>
                    <a:schemeClr val="tx2"/>
                  </a:solidFill>
                </a:rPr>
                <a:t>01</a:t>
              </a:r>
            </a:p>
          </p:txBody>
        </p:sp>
      </p:grpSp>
      <p:grpSp>
        <p:nvGrpSpPr>
          <p:cNvPr id="50" name="Group 49">
            <a:extLst>
              <a:ext uri="{FF2B5EF4-FFF2-40B4-BE49-F238E27FC236}">
                <a16:creationId xmlns:a16="http://schemas.microsoft.com/office/drawing/2014/main" id="{51207C57-5062-A844-AF14-936A3C36C375}"/>
              </a:ext>
            </a:extLst>
          </p:cNvPr>
          <p:cNvGrpSpPr/>
          <p:nvPr/>
        </p:nvGrpSpPr>
        <p:grpSpPr>
          <a:xfrm>
            <a:off x="513474" y="2284089"/>
            <a:ext cx="3400769" cy="808398"/>
            <a:chOff x="4835524" y="1339331"/>
            <a:chExt cx="2520952" cy="808398"/>
          </a:xfrm>
        </p:grpSpPr>
        <p:cxnSp>
          <p:nvCxnSpPr>
            <p:cNvPr id="51" name="Straight Connector 50">
              <a:extLst>
                <a:ext uri="{FF2B5EF4-FFF2-40B4-BE49-F238E27FC236}">
                  <a16:creationId xmlns:a16="http://schemas.microsoft.com/office/drawing/2014/main" id="{893F7E70-C4AE-B74A-8DD9-B83B07098D88}"/>
                </a:ext>
              </a:extLst>
            </p:cNvPr>
            <p:cNvCxnSpPr/>
            <p:nvPr/>
          </p:nvCxnSpPr>
          <p:spPr>
            <a:xfrm>
              <a:off x="4835525" y="1667411"/>
              <a:ext cx="2520950"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5A7F6D50-0A2D-2045-9303-46B529AEEB07}"/>
                </a:ext>
              </a:extLst>
            </p:cNvPr>
            <p:cNvSpPr/>
            <p:nvPr/>
          </p:nvSpPr>
          <p:spPr>
            <a:xfrm>
              <a:off x="4835524" y="1716842"/>
              <a:ext cx="2520950" cy="430887"/>
            </a:xfrm>
            <a:prstGeom prst="rect">
              <a:avLst/>
            </a:prstGeom>
          </p:spPr>
          <p:txBody>
            <a:bodyPr wrap="square" lIns="0" tIns="0" rIns="0" bIns="0">
              <a:spAutoFit/>
            </a:bodyPr>
            <a:lstStyle/>
            <a:p>
              <a:pPr lvl="0"/>
              <a:r>
                <a:rPr lang="es-ES" sz="1400" dirty="0">
                  <a:effectLst/>
                  <a:ea typeface="Calibri" panose="020F0502020204030204" pitchFamily="34" charset="0"/>
                </a:rPr>
                <a:t>La regulación mejorada del carácter defectuoso del producto (art. 6)</a:t>
              </a:r>
            </a:p>
          </p:txBody>
        </p:sp>
        <p:sp>
          <p:nvSpPr>
            <p:cNvPr id="53" name="Rectangle 52">
              <a:extLst>
                <a:ext uri="{FF2B5EF4-FFF2-40B4-BE49-F238E27FC236}">
                  <a16:creationId xmlns:a16="http://schemas.microsoft.com/office/drawing/2014/main" id="{B7F3F891-3B91-FA4D-AF9E-87EEA63B30E3}"/>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chemeClr val="accent4"/>
                  </a:solidFill>
                </a:rPr>
                <a:t>04</a:t>
              </a:r>
            </a:p>
          </p:txBody>
        </p:sp>
      </p:grpSp>
      <p:grpSp>
        <p:nvGrpSpPr>
          <p:cNvPr id="20" name="Group 19">
            <a:extLst>
              <a:ext uri="{FF2B5EF4-FFF2-40B4-BE49-F238E27FC236}">
                <a16:creationId xmlns:a16="http://schemas.microsoft.com/office/drawing/2014/main" id="{AA62C718-3F92-10FA-B294-FC7E86AE5E8B}"/>
              </a:ext>
            </a:extLst>
          </p:cNvPr>
          <p:cNvGrpSpPr/>
          <p:nvPr/>
        </p:nvGrpSpPr>
        <p:grpSpPr>
          <a:xfrm>
            <a:off x="4370608" y="2285661"/>
            <a:ext cx="3642176" cy="808398"/>
            <a:chOff x="4835524" y="1339331"/>
            <a:chExt cx="2520952" cy="808398"/>
          </a:xfrm>
        </p:grpSpPr>
        <p:cxnSp>
          <p:nvCxnSpPr>
            <p:cNvPr id="21" name="Straight Connector 20">
              <a:extLst>
                <a:ext uri="{FF2B5EF4-FFF2-40B4-BE49-F238E27FC236}">
                  <a16:creationId xmlns:a16="http://schemas.microsoft.com/office/drawing/2014/main" id="{6120E9EA-8268-45A6-D2FD-5946D274C629}"/>
                </a:ext>
              </a:extLst>
            </p:cNvPr>
            <p:cNvCxnSpPr>
              <a:cxnSpLocks/>
            </p:cNvCxnSpPr>
            <p:nvPr/>
          </p:nvCxnSpPr>
          <p:spPr>
            <a:xfrm flipV="1">
              <a:off x="4835525" y="1645536"/>
              <a:ext cx="2367269" cy="21875"/>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ABAD56D-C7B3-270F-FDA7-F703353E441F}"/>
                </a:ext>
              </a:extLst>
            </p:cNvPr>
            <p:cNvSpPr/>
            <p:nvPr/>
          </p:nvSpPr>
          <p:spPr>
            <a:xfrm>
              <a:off x="4835524" y="1716842"/>
              <a:ext cx="2520950" cy="430887"/>
            </a:xfrm>
            <a:prstGeom prst="rect">
              <a:avLst/>
            </a:prstGeom>
          </p:spPr>
          <p:txBody>
            <a:bodyPr wrap="square" lIns="0" tIns="0" rIns="0" bIns="0">
              <a:spAutoFit/>
            </a:bodyPr>
            <a:lstStyle/>
            <a:p>
              <a:pPr lvl="0"/>
              <a:r>
                <a:rPr lang="es-ES" sz="1400" dirty="0">
                  <a:effectLst/>
                  <a:ea typeface="Calibri" panose="020F0502020204030204" pitchFamily="34" charset="0"/>
                </a:rPr>
                <a:t>Regulación de la legitimación pasiva (art. 7)</a:t>
              </a:r>
            </a:p>
          </p:txBody>
        </p:sp>
        <p:sp>
          <p:nvSpPr>
            <p:cNvPr id="23" name="Rectangle 22">
              <a:extLst>
                <a:ext uri="{FF2B5EF4-FFF2-40B4-BE49-F238E27FC236}">
                  <a16:creationId xmlns:a16="http://schemas.microsoft.com/office/drawing/2014/main" id="{73E04DAF-28CE-E17D-13DC-204B735C1167}"/>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rgbClr val="9999CC"/>
                  </a:solidFill>
                </a:rPr>
                <a:t>05</a:t>
              </a:r>
            </a:p>
          </p:txBody>
        </p:sp>
      </p:grpSp>
      <p:grpSp>
        <p:nvGrpSpPr>
          <p:cNvPr id="26" name="Group 25">
            <a:extLst>
              <a:ext uri="{FF2B5EF4-FFF2-40B4-BE49-F238E27FC236}">
                <a16:creationId xmlns:a16="http://schemas.microsoft.com/office/drawing/2014/main" id="{E50F1204-A27C-0F06-E215-0B40FAF027A7}"/>
              </a:ext>
            </a:extLst>
          </p:cNvPr>
          <p:cNvGrpSpPr/>
          <p:nvPr/>
        </p:nvGrpSpPr>
        <p:grpSpPr>
          <a:xfrm>
            <a:off x="8266338" y="2267911"/>
            <a:ext cx="3642173" cy="645037"/>
            <a:chOff x="4835524" y="1339331"/>
            <a:chExt cx="2520952" cy="703677"/>
          </a:xfrm>
        </p:grpSpPr>
        <p:cxnSp>
          <p:nvCxnSpPr>
            <p:cNvPr id="27" name="Straight Connector 26">
              <a:extLst>
                <a:ext uri="{FF2B5EF4-FFF2-40B4-BE49-F238E27FC236}">
                  <a16:creationId xmlns:a16="http://schemas.microsoft.com/office/drawing/2014/main" id="{75A35FE7-75E4-4590-42B2-2E6F703D55F1}"/>
                </a:ext>
              </a:extLst>
            </p:cNvPr>
            <p:cNvCxnSpPr/>
            <p:nvPr/>
          </p:nvCxnSpPr>
          <p:spPr>
            <a:xfrm>
              <a:off x="4835525" y="1686265"/>
              <a:ext cx="252095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50C2ECDC-E0CD-BF1C-61EB-4A4510E2ADEB}"/>
                </a:ext>
              </a:extLst>
            </p:cNvPr>
            <p:cNvSpPr/>
            <p:nvPr/>
          </p:nvSpPr>
          <p:spPr>
            <a:xfrm>
              <a:off x="4835524" y="1807978"/>
              <a:ext cx="2520950" cy="235030"/>
            </a:xfrm>
            <a:prstGeom prst="rect">
              <a:avLst/>
            </a:prstGeom>
          </p:spPr>
          <p:txBody>
            <a:bodyPr wrap="square" lIns="0" tIns="0" rIns="0" bIns="0">
              <a:spAutoFit/>
            </a:bodyPr>
            <a:lstStyle/>
            <a:p>
              <a:pPr indent="-457200">
                <a:buClr>
                  <a:schemeClr val="tx1"/>
                </a:buClr>
              </a:pPr>
              <a:r>
                <a:rPr lang="es-ES" sz="1400" dirty="0"/>
                <a:t>Regulación de exhibición de pruebas (art. 8)</a:t>
              </a:r>
              <a:endParaRPr lang="es-ES_tradnl" sz="1400" dirty="0"/>
            </a:p>
          </p:txBody>
        </p:sp>
        <p:sp>
          <p:nvSpPr>
            <p:cNvPr id="29" name="Rectangle 28">
              <a:extLst>
                <a:ext uri="{FF2B5EF4-FFF2-40B4-BE49-F238E27FC236}">
                  <a16:creationId xmlns:a16="http://schemas.microsoft.com/office/drawing/2014/main" id="{B5D88E79-96CF-36BD-C5AE-0F078E8BFB47}"/>
                </a:ext>
              </a:extLst>
            </p:cNvPr>
            <p:cNvSpPr/>
            <p:nvPr/>
          </p:nvSpPr>
          <p:spPr>
            <a:xfrm>
              <a:off x="4835526" y="1339331"/>
              <a:ext cx="2520950" cy="338554"/>
            </a:xfrm>
            <a:prstGeom prst="rect">
              <a:avLst/>
            </a:prstGeom>
          </p:spPr>
          <p:txBody>
            <a:bodyPr wrap="square">
              <a:spAutoFit/>
            </a:bodyPr>
            <a:lstStyle/>
            <a:p>
              <a:pPr indent="-457200">
                <a:buClr>
                  <a:schemeClr val="tx1"/>
                </a:buClr>
              </a:pPr>
              <a:r>
                <a:rPr lang="es-ES_tradnl" sz="1400" dirty="0">
                  <a:solidFill>
                    <a:schemeClr val="tx2"/>
                  </a:solidFill>
                </a:rPr>
                <a:t>06</a:t>
              </a:r>
            </a:p>
          </p:txBody>
        </p:sp>
      </p:grpSp>
      <p:grpSp>
        <p:nvGrpSpPr>
          <p:cNvPr id="30" name="Group 29">
            <a:extLst>
              <a:ext uri="{FF2B5EF4-FFF2-40B4-BE49-F238E27FC236}">
                <a16:creationId xmlns:a16="http://schemas.microsoft.com/office/drawing/2014/main" id="{294291FC-9DDA-8216-55CA-2790D387F25C}"/>
              </a:ext>
            </a:extLst>
          </p:cNvPr>
          <p:cNvGrpSpPr/>
          <p:nvPr/>
        </p:nvGrpSpPr>
        <p:grpSpPr>
          <a:xfrm>
            <a:off x="513474" y="3143165"/>
            <a:ext cx="3537958" cy="848727"/>
            <a:chOff x="4835524" y="1339331"/>
            <a:chExt cx="2622649" cy="848727"/>
          </a:xfrm>
        </p:grpSpPr>
        <p:cxnSp>
          <p:nvCxnSpPr>
            <p:cNvPr id="31" name="Straight Connector 30">
              <a:extLst>
                <a:ext uri="{FF2B5EF4-FFF2-40B4-BE49-F238E27FC236}">
                  <a16:creationId xmlns:a16="http://schemas.microsoft.com/office/drawing/2014/main" id="{48A3D0CB-4F9F-C549-EF42-0A123876344F}"/>
                </a:ext>
              </a:extLst>
            </p:cNvPr>
            <p:cNvCxnSpPr/>
            <p:nvPr/>
          </p:nvCxnSpPr>
          <p:spPr>
            <a:xfrm>
              <a:off x="4835525" y="1686266"/>
              <a:ext cx="2520950"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6C568BB1-31B5-CCDE-C0E9-893DB0280C2D}"/>
                </a:ext>
              </a:extLst>
            </p:cNvPr>
            <p:cNvSpPr/>
            <p:nvPr/>
          </p:nvSpPr>
          <p:spPr>
            <a:xfrm>
              <a:off x="4835524" y="1510950"/>
              <a:ext cx="2622649" cy="677108"/>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400" dirty="0">
                  <a:effectLst/>
                  <a:ea typeface="Calibri" panose="020F0502020204030204" pitchFamily="34" charset="0"/>
                </a:rPr>
                <a:t>Las presunciones de defecto y nexo causal (art. 9). En general</a:t>
              </a:r>
              <a:endParaRPr lang="es-ES_tradnl" sz="1400" dirty="0"/>
            </a:p>
          </p:txBody>
        </p:sp>
        <p:sp>
          <p:nvSpPr>
            <p:cNvPr id="54" name="Rectangle 53">
              <a:extLst>
                <a:ext uri="{FF2B5EF4-FFF2-40B4-BE49-F238E27FC236}">
                  <a16:creationId xmlns:a16="http://schemas.microsoft.com/office/drawing/2014/main" id="{D7E0EF72-6060-0E75-659F-8B02F02DF565}"/>
                </a:ext>
              </a:extLst>
            </p:cNvPr>
            <p:cNvSpPr/>
            <p:nvPr/>
          </p:nvSpPr>
          <p:spPr>
            <a:xfrm>
              <a:off x="4835526" y="1339331"/>
              <a:ext cx="2520950" cy="307777"/>
            </a:xfrm>
            <a:prstGeom prst="rect">
              <a:avLst/>
            </a:prstGeom>
          </p:spPr>
          <p:txBody>
            <a:bodyPr wrap="square">
              <a:spAutoFit/>
            </a:bodyPr>
            <a:lstStyle/>
            <a:p>
              <a:pPr indent="-457200">
                <a:buClr>
                  <a:schemeClr val="tx1"/>
                </a:buClr>
              </a:pPr>
              <a:r>
                <a:rPr lang="es-ES_tradnl" sz="1400" dirty="0">
                  <a:solidFill>
                    <a:srgbClr val="66CCCC"/>
                  </a:solidFill>
                </a:rPr>
                <a:t>07</a:t>
              </a:r>
            </a:p>
          </p:txBody>
        </p:sp>
      </p:grpSp>
      <p:grpSp>
        <p:nvGrpSpPr>
          <p:cNvPr id="55" name="Group 54">
            <a:extLst>
              <a:ext uri="{FF2B5EF4-FFF2-40B4-BE49-F238E27FC236}">
                <a16:creationId xmlns:a16="http://schemas.microsoft.com/office/drawing/2014/main" id="{75533F60-0B80-024D-D8BD-378A68010D90}"/>
              </a:ext>
            </a:extLst>
          </p:cNvPr>
          <p:cNvGrpSpPr/>
          <p:nvPr/>
        </p:nvGrpSpPr>
        <p:grpSpPr>
          <a:xfrm>
            <a:off x="4370608" y="3144131"/>
            <a:ext cx="3537958" cy="633284"/>
            <a:chOff x="4825996" y="1339331"/>
            <a:chExt cx="2622648" cy="633284"/>
          </a:xfrm>
        </p:grpSpPr>
        <p:cxnSp>
          <p:nvCxnSpPr>
            <p:cNvPr id="56" name="Straight Connector 55">
              <a:extLst>
                <a:ext uri="{FF2B5EF4-FFF2-40B4-BE49-F238E27FC236}">
                  <a16:creationId xmlns:a16="http://schemas.microsoft.com/office/drawing/2014/main" id="{24A4EF1F-0A0A-3830-EC43-D94DDB784FFC}"/>
                </a:ext>
              </a:extLst>
            </p:cNvPr>
            <p:cNvCxnSpPr/>
            <p:nvPr/>
          </p:nvCxnSpPr>
          <p:spPr>
            <a:xfrm>
              <a:off x="4835525" y="1695691"/>
              <a:ext cx="252095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668D17F6-72E8-7FF0-409F-0990D58FE28C}"/>
                </a:ext>
              </a:extLst>
            </p:cNvPr>
            <p:cNvSpPr/>
            <p:nvPr/>
          </p:nvSpPr>
          <p:spPr>
            <a:xfrm>
              <a:off x="4825996" y="1757171"/>
              <a:ext cx="2622648" cy="215444"/>
            </a:xfrm>
            <a:prstGeom prst="rect">
              <a:avLst/>
            </a:prstGeom>
          </p:spPr>
          <p:txBody>
            <a:bodyPr wrap="square" lIns="0" tIns="0" rIns="0" bIns="0">
              <a:spAutoFit/>
            </a:bodyPr>
            <a:lstStyle/>
            <a:p>
              <a:pPr algn="just">
                <a:buClr>
                  <a:schemeClr val="tx1"/>
                </a:buClr>
              </a:pPr>
              <a:r>
                <a:rPr lang="es-ES" sz="1400" dirty="0">
                  <a:effectLst/>
                  <a:ea typeface="Calibri" panose="020F0502020204030204" pitchFamily="34" charset="0"/>
                </a:rPr>
                <a:t>La presunción de defecto (art. 9.2.)</a:t>
              </a:r>
              <a:endParaRPr lang="es-ES_tradnl" sz="1400" dirty="0"/>
            </a:p>
          </p:txBody>
        </p:sp>
        <p:sp>
          <p:nvSpPr>
            <p:cNvPr id="58" name="Rectangle 57">
              <a:extLst>
                <a:ext uri="{FF2B5EF4-FFF2-40B4-BE49-F238E27FC236}">
                  <a16:creationId xmlns:a16="http://schemas.microsoft.com/office/drawing/2014/main" id="{36B38EF4-EBF6-CD3F-ADA5-EC7ACD60C7C7}"/>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rgbClr val="CCCC99"/>
                  </a:solidFill>
                </a:rPr>
                <a:t>08</a:t>
              </a:r>
            </a:p>
          </p:txBody>
        </p:sp>
      </p:grpSp>
      <p:grpSp>
        <p:nvGrpSpPr>
          <p:cNvPr id="59" name="Group 58">
            <a:extLst>
              <a:ext uri="{FF2B5EF4-FFF2-40B4-BE49-F238E27FC236}">
                <a16:creationId xmlns:a16="http://schemas.microsoft.com/office/drawing/2014/main" id="{04431C97-4418-FD8A-E65C-ED01EE87CEBE}"/>
              </a:ext>
            </a:extLst>
          </p:cNvPr>
          <p:cNvGrpSpPr/>
          <p:nvPr/>
        </p:nvGrpSpPr>
        <p:grpSpPr>
          <a:xfrm>
            <a:off x="8260192" y="3143165"/>
            <a:ext cx="3740130" cy="1023842"/>
            <a:chOff x="4835524" y="1339331"/>
            <a:chExt cx="2622649" cy="1023842"/>
          </a:xfrm>
        </p:grpSpPr>
        <p:cxnSp>
          <p:nvCxnSpPr>
            <p:cNvPr id="60" name="Straight Connector 59">
              <a:extLst>
                <a:ext uri="{FF2B5EF4-FFF2-40B4-BE49-F238E27FC236}">
                  <a16:creationId xmlns:a16="http://schemas.microsoft.com/office/drawing/2014/main" id="{6B46849F-FF39-F2C1-A274-A598ACD44BEA}"/>
                </a:ext>
              </a:extLst>
            </p:cNvPr>
            <p:cNvCxnSpPr/>
            <p:nvPr/>
          </p:nvCxnSpPr>
          <p:spPr>
            <a:xfrm>
              <a:off x="4835525" y="1667411"/>
              <a:ext cx="2520950"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F9F7196A-FC8C-76C7-6FB2-F9E65D3A1F86}"/>
                </a:ext>
              </a:extLst>
            </p:cNvPr>
            <p:cNvSpPr/>
            <p:nvPr/>
          </p:nvSpPr>
          <p:spPr>
            <a:xfrm>
              <a:off x="4835524" y="1716842"/>
              <a:ext cx="2622649" cy="646331"/>
            </a:xfrm>
            <a:prstGeom prst="rect">
              <a:avLst/>
            </a:prstGeom>
          </p:spPr>
          <p:txBody>
            <a:bodyPr wrap="square" lIns="0" tIns="0" rIns="0" bIns="0">
              <a:spAutoFit/>
            </a:bodyPr>
            <a:lstStyle/>
            <a:p>
              <a:pPr lvl="0"/>
              <a:r>
                <a:rPr lang="es-ES" sz="1400" dirty="0">
                  <a:effectLst/>
                  <a:ea typeface="Calibri" panose="020F0502020204030204" pitchFamily="34" charset="0"/>
                </a:rPr>
                <a:t>La presunción de concurrencia de nexo causal entre el defecto y el daño (I): El estado previo de la cuestión</a:t>
              </a:r>
            </a:p>
          </p:txBody>
        </p:sp>
        <p:sp>
          <p:nvSpPr>
            <p:cNvPr id="62" name="Rectangle 61">
              <a:extLst>
                <a:ext uri="{FF2B5EF4-FFF2-40B4-BE49-F238E27FC236}">
                  <a16:creationId xmlns:a16="http://schemas.microsoft.com/office/drawing/2014/main" id="{5E35E8B0-A46C-691D-E4D4-A491D6B3827A}"/>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chemeClr val="accent4"/>
                  </a:solidFill>
                </a:rPr>
                <a:t>09</a:t>
              </a:r>
            </a:p>
          </p:txBody>
        </p:sp>
      </p:grpSp>
      <p:grpSp>
        <p:nvGrpSpPr>
          <p:cNvPr id="63" name="Group 62">
            <a:extLst>
              <a:ext uri="{FF2B5EF4-FFF2-40B4-BE49-F238E27FC236}">
                <a16:creationId xmlns:a16="http://schemas.microsoft.com/office/drawing/2014/main" id="{F5D261B1-9E2B-9CD7-A08A-398E2002A167}"/>
              </a:ext>
            </a:extLst>
          </p:cNvPr>
          <p:cNvGrpSpPr/>
          <p:nvPr/>
        </p:nvGrpSpPr>
        <p:grpSpPr>
          <a:xfrm>
            <a:off x="461365" y="4205712"/>
            <a:ext cx="3642176" cy="1023842"/>
            <a:chOff x="4835524" y="1339331"/>
            <a:chExt cx="2520952" cy="1023842"/>
          </a:xfrm>
        </p:grpSpPr>
        <p:cxnSp>
          <p:nvCxnSpPr>
            <p:cNvPr id="64" name="Straight Connector 63">
              <a:extLst>
                <a:ext uri="{FF2B5EF4-FFF2-40B4-BE49-F238E27FC236}">
                  <a16:creationId xmlns:a16="http://schemas.microsoft.com/office/drawing/2014/main" id="{2E40C35E-7449-DE57-35F9-7CE8F220BB00}"/>
                </a:ext>
              </a:extLst>
            </p:cNvPr>
            <p:cNvCxnSpPr>
              <a:cxnSpLocks/>
            </p:cNvCxnSpPr>
            <p:nvPr/>
          </p:nvCxnSpPr>
          <p:spPr>
            <a:xfrm flipV="1">
              <a:off x="4835525" y="1645536"/>
              <a:ext cx="2367269" cy="21875"/>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57F48CEE-149B-EC2D-3C52-47DE2EA4CE25}"/>
                </a:ext>
              </a:extLst>
            </p:cNvPr>
            <p:cNvSpPr/>
            <p:nvPr/>
          </p:nvSpPr>
          <p:spPr>
            <a:xfrm>
              <a:off x="4835524" y="1716842"/>
              <a:ext cx="2520950" cy="646331"/>
            </a:xfrm>
            <a:prstGeom prst="rect">
              <a:avLst/>
            </a:prstGeom>
          </p:spPr>
          <p:txBody>
            <a:bodyPr wrap="square" lIns="0" tIns="0" rIns="0" bIns="0">
              <a:spAutoFit/>
            </a:bodyPr>
            <a:lstStyle/>
            <a:p>
              <a:pPr lvl="0"/>
              <a:r>
                <a:rPr lang="es-ES" sz="1400" dirty="0">
                  <a:effectLst/>
                  <a:ea typeface="Calibri" panose="020F0502020204030204" pitchFamily="34" charset="0"/>
                </a:rPr>
                <a:t>La presunción de concurrencia de nexo causal entre el defecto y el daño (II): La propuesta de la nueva Directiva (art. 9.3)</a:t>
              </a:r>
            </a:p>
          </p:txBody>
        </p:sp>
        <p:sp>
          <p:nvSpPr>
            <p:cNvPr id="66" name="Rectangle 65">
              <a:extLst>
                <a:ext uri="{FF2B5EF4-FFF2-40B4-BE49-F238E27FC236}">
                  <a16:creationId xmlns:a16="http://schemas.microsoft.com/office/drawing/2014/main" id="{6EE37CB7-0705-E817-C4DE-2076867556BF}"/>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rgbClr val="9999CC"/>
                  </a:solidFill>
                </a:rPr>
                <a:t>10</a:t>
              </a:r>
            </a:p>
          </p:txBody>
        </p:sp>
      </p:grpSp>
      <p:grpSp>
        <p:nvGrpSpPr>
          <p:cNvPr id="67" name="Group 66">
            <a:extLst>
              <a:ext uri="{FF2B5EF4-FFF2-40B4-BE49-F238E27FC236}">
                <a16:creationId xmlns:a16="http://schemas.microsoft.com/office/drawing/2014/main" id="{7F0C8333-741C-7B52-AB06-D686172E005D}"/>
              </a:ext>
            </a:extLst>
          </p:cNvPr>
          <p:cNvGrpSpPr/>
          <p:nvPr/>
        </p:nvGrpSpPr>
        <p:grpSpPr>
          <a:xfrm>
            <a:off x="4318500" y="4211273"/>
            <a:ext cx="3642173" cy="1075924"/>
            <a:chOff x="4835524" y="1339331"/>
            <a:chExt cx="2520952" cy="1173736"/>
          </a:xfrm>
        </p:grpSpPr>
        <p:cxnSp>
          <p:nvCxnSpPr>
            <p:cNvPr id="68" name="Straight Connector 67">
              <a:extLst>
                <a:ext uri="{FF2B5EF4-FFF2-40B4-BE49-F238E27FC236}">
                  <a16:creationId xmlns:a16="http://schemas.microsoft.com/office/drawing/2014/main" id="{1942CAFF-062D-875D-6E22-D7284334A194}"/>
                </a:ext>
              </a:extLst>
            </p:cNvPr>
            <p:cNvCxnSpPr/>
            <p:nvPr/>
          </p:nvCxnSpPr>
          <p:spPr>
            <a:xfrm>
              <a:off x="4835525" y="1686265"/>
              <a:ext cx="252095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19C11463-1683-2669-7A96-FA7A647E35FA}"/>
                </a:ext>
              </a:extLst>
            </p:cNvPr>
            <p:cNvSpPr/>
            <p:nvPr/>
          </p:nvSpPr>
          <p:spPr>
            <a:xfrm>
              <a:off x="4835524" y="1807978"/>
              <a:ext cx="2520950" cy="705089"/>
            </a:xfrm>
            <a:prstGeom prst="rect">
              <a:avLst/>
            </a:prstGeom>
          </p:spPr>
          <p:txBody>
            <a:bodyPr wrap="square" lIns="0" tIns="0" rIns="0" bIns="0">
              <a:spAutoFit/>
            </a:bodyPr>
            <a:lstStyle/>
            <a:p>
              <a:pPr indent="-457200">
                <a:buClr>
                  <a:schemeClr val="tx1"/>
                </a:buClr>
              </a:pPr>
              <a:r>
                <a:rPr lang="es-ES" sz="1400" dirty="0"/>
                <a:t>Presunción iuris tantum de defecto y/o nexo causal sobre la base de la “dificultad excesiva” de su prueba (art. 9.4.)</a:t>
              </a:r>
              <a:endParaRPr lang="es-ES_tradnl" sz="1400" dirty="0"/>
            </a:p>
          </p:txBody>
        </p:sp>
        <p:sp>
          <p:nvSpPr>
            <p:cNvPr id="70" name="Rectangle 69">
              <a:extLst>
                <a:ext uri="{FF2B5EF4-FFF2-40B4-BE49-F238E27FC236}">
                  <a16:creationId xmlns:a16="http://schemas.microsoft.com/office/drawing/2014/main" id="{4226DD1B-75C5-9EEA-DA1E-1D118BBCF4BC}"/>
                </a:ext>
              </a:extLst>
            </p:cNvPr>
            <p:cNvSpPr/>
            <p:nvPr/>
          </p:nvSpPr>
          <p:spPr>
            <a:xfrm>
              <a:off x="4835526" y="1339331"/>
              <a:ext cx="2520950" cy="369332"/>
            </a:xfrm>
            <a:prstGeom prst="rect">
              <a:avLst/>
            </a:prstGeom>
          </p:spPr>
          <p:txBody>
            <a:bodyPr wrap="square">
              <a:spAutoFit/>
            </a:bodyPr>
            <a:lstStyle/>
            <a:p>
              <a:pPr indent="-457200">
                <a:buClr>
                  <a:schemeClr val="tx1"/>
                </a:buClr>
              </a:pPr>
              <a:r>
                <a:rPr lang="es-ES_tradnl" sz="1600" dirty="0">
                  <a:solidFill>
                    <a:schemeClr val="tx2"/>
                  </a:solidFill>
                </a:rPr>
                <a:t>11</a:t>
              </a:r>
            </a:p>
          </p:txBody>
        </p:sp>
      </p:grpSp>
      <p:grpSp>
        <p:nvGrpSpPr>
          <p:cNvPr id="71" name="Group 70">
            <a:extLst>
              <a:ext uri="{FF2B5EF4-FFF2-40B4-BE49-F238E27FC236}">
                <a16:creationId xmlns:a16="http://schemas.microsoft.com/office/drawing/2014/main" id="{F3D176EF-B0A8-0CF2-D046-E94E362A6F67}"/>
              </a:ext>
            </a:extLst>
          </p:cNvPr>
          <p:cNvGrpSpPr/>
          <p:nvPr/>
        </p:nvGrpSpPr>
        <p:grpSpPr>
          <a:xfrm>
            <a:off x="8276884" y="4155595"/>
            <a:ext cx="3537958" cy="1064171"/>
            <a:chOff x="4835524" y="1339331"/>
            <a:chExt cx="2622649" cy="1064171"/>
          </a:xfrm>
        </p:grpSpPr>
        <p:cxnSp>
          <p:nvCxnSpPr>
            <p:cNvPr id="72" name="Straight Connector 71">
              <a:extLst>
                <a:ext uri="{FF2B5EF4-FFF2-40B4-BE49-F238E27FC236}">
                  <a16:creationId xmlns:a16="http://schemas.microsoft.com/office/drawing/2014/main" id="{217FF122-37A6-3016-2CB9-6D988E0C26EC}"/>
                </a:ext>
              </a:extLst>
            </p:cNvPr>
            <p:cNvCxnSpPr/>
            <p:nvPr/>
          </p:nvCxnSpPr>
          <p:spPr>
            <a:xfrm>
              <a:off x="4835525" y="1686266"/>
              <a:ext cx="2520950"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E10DD5C6-8636-13B4-6AE5-731626CA2B9D}"/>
                </a:ext>
              </a:extLst>
            </p:cNvPr>
            <p:cNvSpPr/>
            <p:nvPr/>
          </p:nvSpPr>
          <p:spPr>
            <a:xfrm>
              <a:off x="4835524" y="1510950"/>
              <a:ext cx="2622649" cy="892552"/>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400" dirty="0">
                  <a:effectLst/>
                  <a:ea typeface="Calibri" panose="020F0502020204030204" pitchFamily="34" charset="0"/>
                </a:rPr>
                <a:t>Las presunciones legales como instrumentos facilitadores de las acciones colectivas resarcitorias</a:t>
              </a:r>
              <a:endParaRPr lang="es-ES_tradnl" sz="1400" dirty="0"/>
            </a:p>
          </p:txBody>
        </p:sp>
        <p:sp>
          <p:nvSpPr>
            <p:cNvPr id="74" name="Rectangle 73">
              <a:extLst>
                <a:ext uri="{FF2B5EF4-FFF2-40B4-BE49-F238E27FC236}">
                  <a16:creationId xmlns:a16="http://schemas.microsoft.com/office/drawing/2014/main" id="{5642DCB2-081A-7C0A-D0A4-E0ED9C0A7B8B}"/>
                </a:ext>
              </a:extLst>
            </p:cNvPr>
            <p:cNvSpPr/>
            <p:nvPr/>
          </p:nvSpPr>
          <p:spPr>
            <a:xfrm>
              <a:off x="4835526" y="1339331"/>
              <a:ext cx="2520950" cy="307777"/>
            </a:xfrm>
            <a:prstGeom prst="rect">
              <a:avLst/>
            </a:prstGeom>
          </p:spPr>
          <p:txBody>
            <a:bodyPr wrap="square">
              <a:spAutoFit/>
            </a:bodyPr>
            <a:lstStyle/>
            <a:p>
              <a:pPr indent="-457200">
                <a:buClr>
                  <a:schemeClr val="tx1"/>
                </a:buClr>
              </a:pPr>
              <a:r>
                <a:rPr lang="es-ES_tradnl" sz="1400" dirty="0">
                  <a:solidFill>
                    <a:srgbClr val="66CCCC"/>
                  </a:solidFill>
                </a:rPr>
                <a:t>12</a:t>
              </a:r>
            </a:p>
          </p:txBody>
        </p:sp>
      </p:grpSp>
      <p:grpSp>
        <p:nvGrpSpPr>
          <p:cNvPr id="75" name="Group 74">
            <a:extLst>
              <a:ext uri="{FF2B5EF4-FFF2-40B4-BE49-F238E27FC236}">
                <a16:creationId xmlns:a16="http://schemas.microsoft.com/office/drawing/2014/main" id="{87B017A6-1314-9159-A603-4B6E0F2B4F7B}"/>
              </a:ext>
            </a:extLst>
          </p:cNvPr>
          <p:cNvGrpSpPr/>
          <p:nvPr/>
        </p:nvGrpSpPr>
        <p:grpSpPr>
          <a:xfrm>
            <a:off x="444878" y="5275574"/>
            <a:ext cx="3537958" cy="848727"/>
            <a:chOff x="4825996" y="1339331"/>
            <a:chExt cx="2622648" cy="848727"/>
          </a:xfrm>
        </p:grpSpPr>
        <p:cxnSp>
          <p:nvCxnSpPr>
            <p:cNvPr id="76" name="Straight Connector 75">
              <a:extLst>
                <a:ext uri="{FF2B5EF4-FFF2-40B4-BE49-F238E27FC236}">
                  <a16:creationId xmlns:a16="http://schemas.microsoft.com/office/drawing/2014/main" id="{8E02F522-DC68-02A4-11FC-FA458C20A6C9}"/>
                </a:ext>
              </a:extLst>
            </p:cNvPr>
            <p:cNvCxnSpPr/>
            <p:nvPr/>
          </p:nvCxnSpPr>
          <p:spPr>
            <a:xfrm>
              <a:off x="4835525" y="1695691"/>
              <a:ext cx="252095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A60FF605-06F1-6F47-3897-B08D7485FA15}"/>
                </a:ext>
              </a:extLst>
            </p:cNvPr>
            <p:cNvSpPr/>
            <p:nvPr/>
          </p:nvSpPr>
          <p:spPr>
            <a:xfrm>
              <a:off x="4825996" y="1757171"/>
              <a:ext cx="2622648" cy="430887"/>
            </a:xfrm>
            <a:prstGeom prst="rect">
              <a:avLst/>
            </a:prstGeom>
          </p:spPr>
          <p:txBody>
            <a:bodyPr wrap="square" lIns="0" tIns="0" rIns="0" bIns="0">
              <a:spAutoFit/>
            </a:bodyPr>
            <a:lstStyle/>
            <a:p>
              <a:pPr>
                <a:buClr>
                  <a:schemeClr val="tx1"/>
                </a:buClr>
              </a:pPr>
              <a:r>
                <a:rPr lang="es-ES" sz="1400" dirty="0">
                  <a:effectLst/>
                  <a:ea typeface="Calibri" panose="020F0502020204030204" pitchFamily="34" charset="0"/>
                </a:rPr>
                <a:t>Las causas de exoneración de la responsabilidad</a:t>
              </a:r>
              <a:endParaRPr lang="es-ES_tradnl" sz="1400" dirty="0"/>
            </a:p>
          </p:txBody>
        </p:sp>
        <p:sp>
          <p:nvSpPr>
            <p:cNvPr id="78" name="Rectangle 77">
              <a:extLst>
                <a:ext uri="{FF2B5EF4-FFF2-40B4-BE49-F238E27FC236}">
                  <a16:creationId xmlns:a16="http://schemas.microsoft.com/office/drawing/2014/main" id="{5B887BBA-C3DA-15EB-5367-B6541E69AF0F}"/>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rgbClr val="CCCC99"/>
                  </a:solidFill>
                </a:rPr>
                <a:t>13</a:t>
              </a:r>
            </a:p>
          </p:txBody>
        </p:sp>
      </p:grpSp>
      <p:grpSp>
        <p:nvGrpSpPr>
          <p:cNvPr id="79" name="Group 78">
            <a:extLst>
              <a:ext uri="{FF2B5EF4-FFF2-40B4-BE49-F238E27FC236}">
                <a16:creationId xmlns:a16="http://schemas.microsoft.com/office/drawing/2014/main" id="{DFDCB45D-3FA8-F0B8-6E78-A49B911F7AB5}"/>
              </a:ext>
            </a:extLst>
          </p:cNvPr>
          <p:cNvGrpSpPr/>
          <p:nvPr/>
        </p:nvGrpSpPr>
        <p:grpSpPr>
          <a:xfrm>
            <a:off x="4318500" y="5298769"/>
            <a:ext cx="3400769" cy="808398"/>
            <a:chOff x="4835524" y="1339331"/>
            <a:chExt cx="2520952" cy="808398"/>
          </a:xfrm>
        </p:grpSpPr>
        <p:cxnSp>
          <p:nvCxnSpPr>
            <p:cNvPr id="80" name="Straight Connector 79">
              <a:extLst>
                <a:ext uri="{FF2B5EF4-FFF2-40B4-BE49-F238E27FC236}">
                  <a16:creationId xmlns:a16="http://schemas.microsoft.com/office/drawing/2014/main" id="{E2C9390C-4D13-0BA3-F045-BA0FA5312BC7}"/>
                </a:ext>
              </a:extLst>
            </p:cNvPr>
            <p:cNvCxnSpPr/>
            <p:nvPr/>
          </p:nvCxnSpPr>
          <p:spPr>
            <a:xfrm>
              <a:off x="4835525" y="1667411"/>
              <a:ext cx="2520950"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8AE09F44-4820-620A-4EA1-010716B8784C}"/>
                </a:ext>
              </a:extLst>
            </p:cNvPr>
            <p:cNvSpPr/>
            <p:nvPr/>
          </p:nvSpPr>
          <p:spPr>
            <a:xfrm>
              <a:off x="4835524" y="1716842"/>
              <a:ext cx="2520950" cy="430887"/>
            </a:xfrm>
            <a:prstGeom prst="rect">
              <a:avLst/>
            </a:prstGeom>
          </p:spPr>
          <p:txBody>
            <a:bodyPr wrap="square" lIns="0" tIns="0" rIns="0" bIns="0">
              <a:spAutoFit/>
            </a:bodyPr>
            <a:lstStyle/>
            <a:p>
              <a:pPr lvl="0"/>
              <a:r>
                <a:rPr lang="es-ES" sz="1400" dirty="0">
                  <a:effectLst/>
                  <a:ea typeface="Calibri" panose="020F0502020204030204" pitchFamily="34" charset="0"/>
                </a:rPr>
                <a:t>Disposiciones generales sobre la responsabilidad (arts. 11 a 14)</a:t>
              </a:r>
            </a:p>
          </p:txBody>
        </p:sp>
        <p:sp>
          <p:nvSpPr>
            <p:cNvPr id="82" name="Rectangle 81">
              <a:extLst>
                <a:ext uri="{FF2B5EF4-FFF2-40B4-BE49-F238E27FC236}">
                  <a16:creationId xmlns:a16="http://schemas.microsoft.com/office/drawing/2014/main" id="{6E947955-5582-D52E-A46E-20C5B0695B75}"/>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chemeClr val="accent4"/>
                  </a:solidFill>
                </a:rPr>
                <a:t>14</a:t>
              </a:r>
            </a:p>
          </p:txBody>
        </p:sp>
      </p:grpSp>
      <p:grpSp>
        <p:nvGrpSpPr>
          <p:cNvPr id="83" name="Group 82">
            <a:extLst>
              <a:ext uri="{FF2B5EF4-FFF2-40B4-BE49-F238E27FC236}">
                <a16:creationId xmlns:a16="http://schemas.microsoft.com/office/drawing/2014/main" id="{456D7F34-324F-CFE8-1A08-71211CC3CB7E}"/>
              </a:ext>
            </a:extLst>
          </p:cNvPr>
          <p:cNvGrpSpPr/>
          <p:nvPr/>
        </p:nvGrpSpPr>
        <p:grpSpPr>
          <a:xfrm>
            <a:off x="8260193" y="5364481"/>
            <a:ext cx="3642176" cy="592955"/>
            <a:chOff x="4835524" y="1339331"/>
            <a:chExt cx="2520952" cy="592955"/>
          </a:xfrm>
        </p:grpSpPr>
        <p:cxnSp>
          <p:nvCxnSpPr>
            <p:cNvPr id="84" name="Straight Connector 83">
              <a:extLst>
                <a:ext uri="{FF2B5EF4-FFF2-40B4-BE49-F238E27FC236}">
                  <a16:creationId xmlns:a16="http://schemas.microsoft.com/office/drawing/2014/main" id="{12A776F6-7F40-903C-FFC6-8FC4DFDC5DC8}"/>
                </a:ext>
              </a:extLst>
            </p:cNvPr>
            <p:cNvCxnSpPr>
              <a:cxnSpLocks/>
            </p:cNvCxnSpPr>
            <p:nvPr/>
          </p:nvCxnSpPr>
          <p:spPr>
            <a:xfrm flipV="1">
              <a:off x="4835525" y="1645536"/>
              <a:ext cx="2367269" cy="21875"/>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A5317C06-10CC-31EC-091B-05561C556B71}"/>
                </a:ext>
              </a:extLst>
            </p:cNvPr>
            <p:cNvSpPr/>
            <p:nvPr/>
          </p:nvSpPr>
          <p:spPr>
            <a:xfrm>
              <a:off x="4835524" y="1716842"/>
              <a:ext cx="2520950" cy="215444"/>
            </a:xfrm>
            <a:prstGeom prst="rect">
              <a:avLst/>
            </a:prstGeom>
          </p:spPr>
          <p:txBody>
            <a:bodyPr wrap="square" lIns="0" tIns="0" rIns="0" bIns="0">
              <a:spAutoFit/>
            </a:bodyPr>
            <a:lstStyle/>
            <a:p>
              <a:pPr lvl="0"/>
              <a:r>
                <a:rPr lang="es-ES" sz="1400" dirty="0">
                  <a:effectLst/>
                  <a:ea typeface="Calibri" panose="020F0502020204030204" pitchFamily="34" charset="0"/>
                </a:rPr>
                <a:t>Disposiciones finales (arts. 15 a 20)</a:t>
              </a:r>
            </a:p>
          </p:txBody>
        </p:sp>
        <p:sp>
          <p:nvSpPr>
            <p:cNvPr id="86" name="Rectangle 85">
              <a:extLst>
                <a:ext uri="{FF2B5EF4-FFF2-40B4-BE49-F238E27FC236}">
                  <a16:creationId xmlns:a16="http://schemas.microsoft.com/office/drawing/2014/main" id="{FE1145FD-C658-E200-09B5-72645C69685C}"/>
                </a:ext>
              </a:extLst>
            </p:cNvPr>
            <p:cNvSpPr/>
            <p:nvPr/>
          </p:nvSpPr>
          <p:spPr>
            <a:xfrm>
              <a:off x="4835526" y="1339331"/>
              <a:ext cx="2520950" cy="307777"/>
            </a:xfrm>
            <a:prstGeom prst="rect">
              <a:avLst/>
            </a:prstGeom>
          </p:spPr>
          <p:txBody>
            <a:bodyPr wrap="square">
              <a:spAutoFit/>
            </a:bodyPr>
            <a:lstStyle/>
            <a:p>
              <a:pPr>
                <a:buClr>
                  <a:schemeClr val="tx1"/>
                </a:buClr>
              </a:pPr>
              <a:r>
                <a:rPr lang="es-ES_tradnl" sz="1400" dirty="0">
                  <a:solidFill>
                    <a:srgbClr val="9999CC"/>
                  </a:solidFill>
                </a:rPr>
                <a:t>15</a:t>
              </a:r>
            </a:p>
          </p:txBody>
        </p:sp>
      </p:grpSp>
    </p:spTree>
    <p:extLst>
      <p:ext uri="{BB962C8B-B14F-4D97-AF65-F5344CB8AC3E}">
        <p14:creationId xmlns:p14="http://schemas.microsoft.com/office/powerpoint/2010/main" val="267129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AADA9C8B-9D4E-4C46-8D8A-1E4962955E4E}"/>
              </a:ext>
            </a:extLst>
          </p:cNvPr>
          <p:cNvGrpSpPr/>
          <p:nvPr/>
        </p:nvGrpSpPr>
        <p:grpSpPr>
          <a:xfrm>
            <a:off x="438412" y="392481"/>
            <a:ext cx="11423734" cy="1218069"/>
            <a:chOff x="4810335" y="1339331"/>
            <a:chExt cx="2719720" cy="1218069"/>
          </a:xfrm>
        </p:grpSpPr>
        <p:cxnSp>
          <p:nvCxnSpPr>
            <p:cNvPr id="47" name="Straight Connector 46">
              <a:extLst>
                <a:ext uri="{FF2B5EF4-FFF2-40B4-BE49-F238E27FC236}">
                  <a16:creationId xmlns:a16="http://schemas.microsoft.com/office/drawing/2014/main" id="{E3E05109-64E6-A64D-BD4D-E36872773977}"/>
                </a:ext>
              </a:extLst>
            </p:cNvPr>
            <p:cNvCxnSpPr>
              <a:cxnSpLocks/>
            </p:cNvCxnSpPr>
            <p:nvPr/>
          </p:nvCxnSpPr>
          <p:spPr>
            <a:xfrm>
              <a:off x="4810335" y="2176460"/>
              <a:ext cx="27197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2E878B75-D62F-3E45-9D50-B503D7EF96CD}"/>
                </a:ext>
              </a:extLst>
            </p:cNvPr>
            <p:cNvSpPr/>
            <p:nvPr/>
          </p:nvSpPr>
          <p:spPr>
            <a:xfrm>
              <a:off x="4835526" y="2311179"/>
              <a:ext cx="2520950" cy="246221"/>
            </a:xfrm>
            <a:prstGeom prst="rect">
              <a:avLst/>
            </a:prstGeom>
          </p:spPr>
          <p:txBody>
            <a:bodyPr wrap="square" lIns="0" tIns="0" rIns="0" bIns="0">
              <a:spAutoFit/>
            </a:bodyPr>
            <a:lstStyle/>
            <a:p>
              <a:pPr indent="-457200">
                <a:buClr>
                  <a:schemeClr val="tx1"/>
                </a:buClr>
              </a:pPr>
              <a:r>
                <a:rPr lang="es-ES" sz="1600" dirty="0"/>
                <a:t>Introducción</a:t>
              </a:r>
              <a:endParaRPr lang="es-ES_tradnl" sz="1600" dirty="0"/>
            </a:p>
          </p:txBody>
        </p:sp>
        <p:sp>
          <p:nvSpPr>
            <p:cNvPr id="49" name="Rectangle 48">
              <a:extLst>
                <a:ext uri="{FF2B5EF4-FFF2-40B4-BE49-F238E27FC236}">
                  <a16:creationId xmlns:a16="http://schemas.microsoft.com/office/drawing/2014/main" id="{05CC4DB9-125B-2247-A99D-1EBA11BA6F12}"/>
                </a:ext>
              </a:extLst>
            </p:cNvPr>
            <p:cNvSpPr/>
            <p:nvPr/>
          </p:nvSpPr>
          <p:spPr>
            <a:xfrm>
              <a:off x="4835526" y="1339331"/>
              <a:ext cx="2520950" cy="830997"/>
            </a:xfrm>
            <a:prstGeom prst="rect">
              <a:avLst/>
            </a:prstGeom>
          </p:spPr>
          <p:txBody>
            <a:bodyPr wrap="square">
              <a:spAutoFit/>
            </a:bodyPr>
            <a:lstStyle/>
            <a:p>
              <a:pPr indent="-457200">
                <a:buClr>
                  <a:schemeClr val="tx1"/>
                </a:buClr>
              </a:pPr>
              <a:r>
                <a:rPr lang="es-ES_tradnl" sz="4800" dirty="0">
                  <a:solidFill>
                    <a:schemeClr val="tx2"/>
                  </a:solidFill>
                </a:rPr>
                <a:t>01</a:t>
              </a:r>
            </a:p>
          </p:txBody>
        </p:sp>
      </p:grpSp>
    </p:spTree>
    <p:extLst>
      <p:ext uri="{BB962C8B-B14F-4D97-AF65-F5344CB8AC3E}">
        <p14:creationId xmlns:p14="http://schemas.microsoft.com/office/powerpoint/2010/main" val="1053550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p:txBody>
          <a:bodyPr/>
          <a:lstStyle/>
          <a:p>
            <a:r>
              <a:rPr lang="es-ES_tradnl" dirty="0"/>
              <a:t>Introducción</a:t>
            </a:r>
          </a:p>
        </p:txBody>
      </p:sp>
      <p:sp>
        <p:nvSpPr>
          <p:cNvPr id="3" name="Content Placeholder 4" descr="|">
            <a:extLst>
              <a:ext uri="{FF2B5EF4-FFF2-40B4-BE49-F238E27FC236}">
                <a16:creationId xmlns:a16="http://schemas.microsoft.com/office/drawing/2014/main" id="{DEA8C39C-084E-2731-12D1-0E460AA29CA6}"/>
              </a:ext>
            </a:extLst>
          </p:cNvPr>
          <p:cNvSpPr>
            <a:spLocks noGrp="1"/>
          </p:cNvSpPr>
          <p:nvPr>
            <p:ph sz="quarter" idx="11"/>
          </p:nvPr>
        </p:nvSpPr>
        <p:spPr/>
        <p:txBody>
          <a:bodyPr/>
          <a:lstStyle/>
          <a:p>
            <a:pPr marL="342900" lvl="0" indent="-342900">
              <a:buFont typeface="Calibri" panose="020F0502020204030204" pitchFamily="34" charset="0"/>
              <a:buChar char="-"/>
            </a:pPr>
            <a:r>
              <a:rPr lang="es-ES" sz="1800" dirty="0">
                <a:effectLst/>
                <a:latin typeface="Calibri" panose="020F0502020204030204" pitchFamily="34" charset="0"/>
                <a:ea typeface="Times New Roman" panose="02020603050405020304" pitchFamily="18" charset="0"/>
              </a:rPr>
              <a:t>Estado de tramitación: Propuesta de la Comisión 28/9/2022; Mandato del Consejo 15/6/2023; Documento de propuesta con enmiendas del Parlamento de octubre 2023, actualmente en triálogo, y que tomaré como referencia principal.</a:t>
            </a:r>
            <a:endParaRPr lang="es-ES" sz="18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s-ES" sz="1800" dirty="0">
                <a:effectLst/>
                <a:latin typeface="Calibri" panose="020F0502020204030204" pitchFamily="34" charset="0"/>
                <a:ea typeface="Times New Roman" panose="02020603050405020304" pitchFamily="18" charset="0"/>
              </a:rPr>
              <a:t>Aunque mejora en algunos aspectos la regulación preexistente y atiende a la necesidad de actualizar la regulación para recoger la nueva realidad de los “productos informáticos”, altera sin justificación las reglas de asignación de los esfuerzos probatorios, lo que facilitará las reclamaciones judiciales por producto defectuoso, también bajo el formato de acciones colectivas resarcitorias.</a:t>
            </a:r>
            <a:endParaRPr lang="es-ES" sz="1800" dirty="0">
              <a:effectLst/>
              <a:latin typeface="Calibri" panose="020F0502020204030204" pitchFamily="34" charset="0"/>
              <a:ea typeface="Calibri" panose="020F0502020204030204" pitchFamily="34" charset="0"/>
            </a:endParaRPr>
          </a:p>
          <a:p>
            <a:endParaRPr lang="es-ES_tradnl" dirty="0"/>
          </a:p>
        </p:txBody>
      </p:sp>
    </p:spTree>
    <p:extLst>
      <p:ext uri="{BB962C8B-B14F-4D97-AF65-F5344CB8AC3E}">
        <p14:creationId xmlns:p14="http://schemas.microsoft.com/office/powerpoint/2010/main" val="219281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61903DC-E8F3-BD46-9201-6CBD223B21AB}"/>
              </a:ext>
            </a:extLst>
          </p:cNvPr>
          <p:cNvGrpSpPr/>
          <p:nvPr/>
        </p:nvGrpSpPr>
        <p:grpSpPr>
          <a:xfrm>
            <a:off x="363253" y="379955"/>
            <a:ext cx="11548997" cy="1474841"/>
            <a:chOff x="4803473" y="1339331"/>
            <a:chExt cx="2590337" cy="1474841"/>
          </a:xfrm>
        </p:grpSpPr>
        <p:cxnSp>
          <p:nvCxnSpPr>
            <p:cNvPr id="35" name="Straight Connector 34">
              <a:extLst>
                <a:ext uri="{FF2B5EF4-FFF2-40B4-BE49-F238E27FC236}">
                  <a16:creationId xmlns:a16="http://schemas.microsoft.com/office/drawing/2014/main" id="{2165E4C7-7E9E-2B4B-8AF4-3814DE751F1D}"/>
                </a:ext>
              </a:extLst>
            </p:cNvPr>
            <p:cNvCxnSpPr>
              <a:cxnSpLocks/>
            </p:cNvCxnSpPr>
            <p:nvPr/>
          </p:nvCxnSpPr>
          <p:spPr>
            <a:xfrm>
              <a:off x="4803473" y="2176460"/>
              <a:ext cx="2590337"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D2A9C80-07C9-E44F-BD44-26FD4F3FCADA}"/>
                </a:ext>
              </a:extLst>
            </p:cNvPr>
            <p:cNvSpPr/>
            <p:nvPr/>
          </p:nvSpPr>
          <p:spPr>
            <a:xfrm>
              <a:off x="4835526" y="2075508"/>
              <a:ext cx="2520950" cy="738664"/>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600" dirty="0">
                  <a:effectLst/>
                  <a:ea typeface="Calibri" panose="020F0502020204030204" pitchFamily="34" charset="0"/>
                </a:rPr>
                <a:t>Regulación del ámbito objetivo de aplicación y finalidad de armonización  (art. 1 a 3)</a:t>
              </a:r>
              <a:endParaRPr lang="es-ES_tradnl" sz="1600" dirty="0"/>
            </a:p>
            <a:p>
              <a:pPr>
                <a:buClr>
                  <a:schemeClr val="tx1"/>
                </a:buClr>
              </a:pPr>
              <a:endParaRPr lang="es-ES_tradnl" sz="1600" dirty="0"/>
            </a:p>
          </p:txBody>
        </p:sp>
        <p:sp>
          <p:nvSpPr>
            <p:cNvPr id="37" name="Rectangle 36">
              <a:extLst>
                <a:ext uri="{FF2B5EF4-FFF2-40B4-BE49-F238E27FC236}">
                  <a16:creationId xmlns:a16="http://schemas.microsoft.com/office/drawing/2014/main" id="{6ACCB953-576A-E94D-BF66-E71EF50456A4}"/>
                </a:ext>
              </a:extLst>
            </p:cNvPr>
            <p:cNvSpPr/>
            <p:nvPr/>
          </p:nvSpPr>
          <p:spPr>
            <a:xfrm>
              <a:off x="4835523" y="1339331"/>
              <a:ext cx="2520950" cy="830997"/>
            </a:xfrm>
            <a:prstGeom prst="rect">
              <a:avLst/>
            </a:prstGeom>
          </p:spPr>
          <p:txBody>
            <a:bodyPr wrap="square">
              <a:spAutoFit/>
            </a:bodyPr>
            <a:lstStyle/>
            <a:p>
              <a:pPr indent="-457200">
                <a:buClr>
                  <a:schemeClr val="tx1"/>
                </a:buClr>
              </a:pPr>
              <a:r>
                <a:rPr lang="es-ES_tradnl" sz="4800" dirty="0">
                  <a:solidFill>
                    <a:srgbClr val="66CCCC"/>
                  </a:solidFill>
                </a:rPr>
                <a:t>02</a:t>
              </a:r>
            </a:p>
          </p:txBody>
        </p:sp>
      </p:grpSp>
    </p:spTree>
    <p:extLst>
      <p:ext uri="{BB962C8B-B14F-4D97-AF65-F5344CB8AC3E}">
        <p14:creationId xmlns:p14="http://schemas.microsoft.com/office/powerpoint/2010/main" val="157056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r>
              <a:rPr lang="es-ES" dirty="0"/>
              <a:t>Regulación del ámbito objetivo de aplicación y finalidad de armonización  (art. 1 a 3)</a:t>
            </a:r>
            <a:endParaRPr lang="es-ES_tradnl" dirty="0"/>
          </a:p>
        </p:txBody>
      </p:sp>
      <p:sp>
        <p:nvSpPr>
          <p:cNvPr id="3" name="Content Placeholder 4" descr="|">
            <a:extLst>
              <a:ext uri="{FF2B5EF4-FFF2-40B4-BE49-F238E27FC236}">
                <a16:creationId xmlns:a16="http://schemas.microsoft.com/office/drawing/2014/main" id="{DEA8C39C-084E-2731-12D1-0E460AA29CA6}"/>
              </a:ext>
            </a:extLst>
          </p:cNvPr>
          <p:cNvSpPr>
            <a:spLocks noGrp="1"/>
          </p:cNvSpPr>
          <p:nvPr>
            <p:ph sz="quarter" idx="11"/>
          </p:nvPr>
        </p:nvSpPr>
        <p:spPr>
          <a:xfrm>
            <a:off x="2884602" y="1716530"/>
            <a:ext cx="8851398" cy="4341600"/>
          </a:xfrm>
        </p:spPr>
        <p:txBody>
          <a:bodyPr>
            <a:normAutofit fontScale="85000" lnSpcReduction="10000"/>
          </a:bodyPr>
          <a:lstStyle/>
          <a:p>
            <a:pPr marL="342900" lvl="0" indent="-342900" algn="just">
              <a:buFont typeface="Arial" panose="020B060402020202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Objeto: </a:t>
            </a:r>
            <a:r>
              <a:rPr lang="es-ES" sz="1800" dirty="0">
                <a:effectLst/>
                <a:latin typeface="Calibri" panose="020F0502020204030204" pitchFamily="34" charset="0"/>
                <a:ea typeface="Times New Roman" panose="02020603050405020304" pitchFamily="18" charset="0"/>
              </a:rPr>
              <a:t>dispone normas comunes de responsabilidad por daños causados a personas físicas por productos defectuosos </a:t>
            </a:r>
            <a:endParaRPr lang="es-ES" sz="1800" dirty="0">
              <a:effectLst/>
              <a:latin typeface="Calibri" panose="020F0502020204030204" pitchFamily="34" charset="0"/>
              <a:ea typeface="Calibri" panose="020F0502020204030204" pitchFamily="34" charset="0"/>
            </a:endParaRPr>
          </a:p>
          <a:p>
            <a:pPr marL="342900" lvl="0" indent="-342900" algn="just">
              <a:buFont typeface="Arial" panose="020B060402020202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Doble propósito: </a:t>
            </a:r>
            <a:r>
              <a:rPr lang="es-ES" sz="1800" b="1" dirty="0">
                <a:effectLst/>
                <a:latin typeface="Calibri" panose="020F0502020204030204" pitchFamily="34" charset="0"/>
                <a:ea typeface="Times New Roman" panose="02020603050405020304" pitchFamily="18" charset="0"/>
              </a:rPr>
              <a:t>(i) </a:t>
            </a:r>
            <a:r>
              <a:rPr lang="es-ES" sz="1800" dirty="0">
                <a:effectLst/>
                <a:latin typeface="Calibri" panose="020F0502020204030204" pitchFamily="34" charset="0"/>
                <a:ea typeface="Times New Roman" panose="02020603050405020304" pitchFamily="18" charset="0"/>
              </a:rPr>
              <a:t>asegurar que las personas dañadas tienen derecho a una indemnización </a:t>
            </a:r>
            <a:r>
              <a:rPr lang="es-ES" sz="1800" b="1" dirty="0">
                <a:effectLst/>
                <a:latin typeface="Calibri" panose="020F0502020204030204" pitchFamily="34" charset="0"/>
                <a:ea typeface="Times New Roman" panose="02020603050405020304" pitchFamily="18" charset="0"/>
              </a:rPr>
              <a:t>(</a:t>
            </a:r>
            <a:r>
              <a:rPr lang="es-ES" sz="1800" b="1" dirty="0" err="1">
                <a:effectLst/>
                <a:latin typeface="Calibri" panose="020F0502020204030204" pitchFamily="34" charset="0"/>
                <a:ea typeface="Times New Roman" panose="02020603050405020304" pitchFamily="18" charset="0"/>
              </a:rPr>
              <a:t>ii</a:t>
            </a:r>
            <a:r>
              <a:rPr lang="es-ES" sz="1800" b="1" dirty="0">
                <a:effectLst/>
                <a:latin typeface="Calibri" panose="020F0502020204030204" pitchFamily="34" charset="0"/>
                <a:ea typeface="Times New Roman" panose="02020603050405020304" pitchFamily="18" charset="0"/>
              </a:rPr>
              <a:t>) </a:t>
            </a:r>
            <a:r>
              <a:rPr lang="es-ES" sz="1800" dirty="0">
                <a:effectLst/>
                <a:latin typeface="Calibri" panose="020F0502020204030204" pitchFamily="34" charset="0"/>
                <a:ea typeface="Times New Roman" panose="02020603050405020304" pitchFamily="18" charset="0"/>
              </a:rPr>
              <a:t>asegurar el buen funcionamiento del mercado interior y eliminar divergencias entre los sistemas legales de los Estados miembros, garantizando un alto nivel de protección a los consumidores.</a:t>
            </a:r>
            <a:endParaRPr lang="es-ES" sz="1800" dirty="0">
              <a:effectLst/>
              <a:latin typeface="Calibri" panose="020F0502020204030204" pitchFamily="34" charset="0"/>
              <a:ea typeface="Calibri" panose="020F0502020204030204" pitchFamily="34" charset="0"/>
            </a:endParaRPr>
          </a:p>
          <a:p>
            <a:pPr marL="342900" lvl="0" indent="-342900" algn="just">
              <a:buFont typeface="Arial" panose="020B060402020202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Ámbito objetivo de aplicación: </a:t>
            </a:r>
            <a:r>
              <a:rPr lang="es-ES" sz="1800" b="1" i="1" dirty="0">
                <a:effectLst/>
                <a:latin typeface="Calibri" panose="020F0502020204030204" pitchFamily="34" charset="0"/>
                <a:ea typeface="Times New Roman" panose="02020603050405020304" pitchFamily="18" charset="0"/>
              </a:rPr>
              <a:t>a)</a:t>
            </a:r>
            <a:r>
              <a:rPr lang="es-ES" sz="1800" dirty="0">
                <a:effectLst/>
                <a:latin typeface="Calibri" panose="020F0502020204030204" pitchFamily="34" charset="0"/>
                <a:ea typeface="Times New Roman" panose="02020603050405020304" pitchFamily="18" charset="0"/>
              </a:rPr>
              <a:t> a productos puestos en circulación tras su entrada en vigor (y un plazo de trasposición a definir); </a:t>
            </a:r>
            <a:r>
              <a:rPr lang="es-ES" sz="1800" b="1" i="1" dirty="0">
                <a:effectLst/>
                <a:latin typeface="Calibri" panose="020F0502020204030204" pitchFamily="34" charset="0"/>
                <a:ea typeface="Times New Roman" panose="02020603050405020304" pitchFamily="18" charset="0"/>
              </a:rPr>
              <a:t>b)</a:t>
            </a:r>
            <a:r>
              <a:rPr lang="es-ES" sz="1800" b="1" dirty="0">
                <a:effectLst/>
                <a:latin typeface="Calibri" panose="020F0502020204030204" pitchFamily="34" charset="0"/>
                <a:ea typeface="Times New Roman" panose="02020603050405020304" pitchFamily="18" charset="0"/>
              </a:rPr>
              <a:t> </a:t>
            </a:r>
            <a:r>
              <a:rPr lang="es-ES" sz="1800" dirty="0">
                <a:effectLst/>
                <a:latin typeface="Calibri" panose="020F0502020204030204" pitchFamily="34" charset="0"/>
                <a:ea typeface="Times New Roman" panose="02020603050405020304" pitchFamily="18" charset="0"/>
              </a:rPr>
              <a:t>exclusiones: no se aplica a software de acceso libre y a accidentes nucleares; </a:t>
            </a:r>
            <a:r>
              <a:rPr lang="es-ES" sz="1800" b="1" i="1" dirty="0">
                <a:effectLst/>
                <a:latin typeface="Calibri" panose="020F0502020204030204" pitchFamily="34" charset="0"/>
                <a:ea typeface="Times New Roman" panose="02020603050405020304" pitchFamily="18" charset="0"/>
              </a:rPr>
              <a:t>c)</a:t>
            </a:r>
            <a:r>
              <a:rPr lang="es-ES" sz="1800" dirty="0">
                <a:effectLst/>
                <a:latin typeface="Calibri" panose="020F0502020204030204" pitchFamily="34" charset="0"/>
                <a:ea typeface="Times New Roman" panose="02020603050405020304" pitchFamily="18" charset="0"/>
              </a:rPr>
              <a:t> no afectará a otras normativas limítrofes, como la de protección de datos, la normativa de responsabilidad civil por daños con base distinta al carácter defectuoso del producto -por ejemplo, normativa de trasposición de la Directiva sobre responsabilidad civil por AI-.</a:t>
            </a:r>
            <a:endParaRPr lang="es-ES" sz="1800" dirty="0">
              <a:effectLst/>
              <a:latin typeface="Calibri" panose="020F0502020204030204" pitchFamily="34" charset="0"/>
              <a:ea typeface="Calibri" panose="020F0502020204030204" pitchFamily="34" charset="0"/>
            </a:endParaRPr>
          </a:p>
          <a:p>
            <a:pPr marL="342900" lvl="0" indent="-342900" algn="just">
              <a:buFont typeface="Arial" panose="020B060402020202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Nivel máximo de armonización: </a:t>
            </a:r>
            <a:r>
              <a:rPr lang="es-ES" sz="1800" dirty="0">
                <a:effectLst/>
                <a:latin typeface="Calibri" panose="020F0502020204030204" pitchFamily="34" charset="0"/>
                <a:ea typeface="Times New Roman" panose="02020603050405020304" pitchFamily="18" charset="0"/>
              </a:rPr>
              <a:t>los Estados miembros no pueden tener normativa sobre responsabilidad por producto que resulte más o menos restrictiva -para obtener un diferente nivel de protección de los consumidores- que la dispuesta en la Directiva; salvo que la propia Directiva lo permita (se positiviza la doctrina </a:t>
            </a:r>
            <a:r>
              <a:rPr lang="es-ES" sz="1800" dirty="0">
                <a:solidFill>
                  <a:srgbClr val="92D050"/>
                </a:solidFill>
                <a:effectLst/>
                <a:latin typeface="Calibri" panose="020F0502020204030204" pitchFamily="34" charset="0"/>
                <a:ea typeface="Times New Roman" panose="02020603050405020304" pitchFamily="18" charset="0"/>
              </a:rPr>
              <a:t>TJUE en C-183/00</a:t>
            </a:r>
            <a:r>
              <a:rPr lang="es-ES" sz="1800" dirty="0">
                <a:effectLst/>
                <a:latin typeface="Calibri" panose="020F0502020204030204" pitchFamily="34" charset="0"/>
                <a:ea typeface="Times New Roman" panose="02020603050405020304" pitchFamily="18" charset="0"/>
              </a:rPr>
              <a:t>, </a:t>
            </a:r>
            <a:r>
              <a:rPr lang="es-ES" sz="1800" i="1" dirty="0">
                <a:effectLst/>
                <a:latin typeface="Calibri" panose="020F0502020204030204" pitchFamily="34" charset="0"/>
                <a:ea typeface="Times New Roman" panose="02020603050405020304" pitchFamily="18" charset="0"/>
              </a:rPr>
              <a:t>González Sánchez v Medicina Asturiana)</a:t>
            </a:r>
            <a:r>
              <a:rPr lang="es-ES" sz="1800" dirty="0">
                <a:effectLst/>
                <a:latin typeface="Calibri" panose="020F0502020204030204" pitchFamily="34" charset="0"/>
                <a:ea typeface="Times New Roman" panose="02020603050405020304" pitchFamily="18" charset="0"/>
              </a:rPr>
              <a:t>. </a:t>
            </a:r>
            <a:endParaRPr lang="es-ES" sz="1800" dirty="0">
              <a:effectLst/>
              <a:latin typeface="Calibri" panose="020F0502020204030204" pitchFamily="34" charset="0"/>
              <a:ea typeface="Calibri" panose="020F0502020204030204" pitchFamily="34" charset="0"/>
            </a:endParaRPr>
          </a:p>
          <a:p>
            <a:pPr algn="just"/>
            <a:endParaRPr lang="es-ES" sz="1800" dirty="0">
              <a:effectLst/>
              <a:latin typeface="Calibri" panose="020F0502020204030204" pitchFamily="34" charset="0"/>
              <a:ea typeface="Calibri" panose="020F0502020204030204" pitchFamily="34" charset="0"/>
            </a:endParaRPr>
          </a:p>
          <a:p>
            <a:r>
              <a:rPr lang="es-ES" sz="1800" dirty="0">
                <a:effectLst/>
                <a:latin typeface="Calibri" panose="020F0502020204030204" pitchFamily="34" charset="0"/>
                <a:ea typeface="Calibri" panose="020F0502020204030204" pitchFamily="34" charset="0"/>
              </a:rPr>
              <a:t>(El art. 4 incluye un apartado de definiciones)</a:t>
            </a:r>
          </a:p>
          <a:p>
            <a:endParaRPr lang="es-ES_tradnl" dirty="0"/>
          </a:p>
        </p:txBody>
      </p:sp>
      <p:pic>
        <p:nvPicPr>
          <p:cNvPr id="4" name="Graphic 3" descr="Checklist with solid fill">
            <a:extLst>
              <a:ext uri="{FF2B5EF4-FFF2-40B4-BE49-F238E27FC236}">
                <a16:creationId xmlns:a16="http://schemas.microsoft.com/office/drawing/2014/main" id="{4147E80C-88F8-B741-DDDD-32B3449B8F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 y="1930338"/>
            <a:ext cx="2999884" cy="299988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164085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50727" y="405007"/>
            <a:ext cx="11611626" cy="1651456"/>
            <a:chOff x="4802281" y="1339331"/>
            <a:chExt cx="2589880" cy="1651456"/>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707886"/>
            </a:xfrm>
            <a:prstGeom prst="rect">
              <a:avLst/>
            </a:prstGeom>
          </p:spPr>
          <p:txBody>
            <a:bodyPr wrap="square" lIns="0" tIns="0" rIns="0" bIns="0">
              <a:spAutoFit/>
            </a:bodyPr>
            <a:lstStyle/>
            <a:p>
              <a:pPr algn="just">
                <a:buClr>
                  <a:schemeClr val="tx1"/>
                </a:buClr>
              </a:pPr>
              <a:r>
                <a:rPr lang="es-ES" sz="1600" dirty="0">
                  <a:effectLst/>
                  <a:ea typeface="Calibri" panose="020F0502020204030204" pitchFamily="34" charset="0"/>
                </a:rPr>
                <a:t>Regulación de la legitimación activa y el daño cubierto (art. 5)</a:t>
              </a:r>
              <a:endParaRPr lang="es-ES" sz="1600" dirty="0">
                <a:effectLst/>
              </a:endParaRPr>
            </a:p>
            <a:p>
              <a:pPr lvl="1"/>
              <a:endParaRPr lang="es-ES" sz="1400" dirty="0">
                <a:effectLst/>
                <a:ea typeface="Calibri" panose="020F0502020204030204" pitchFamily="34" charset="0"/>
              </a:endParaRPr>
            </a:p>
            <a:p>
              <a:pPr algn="just">
                <a:buClr>
                  <a:schemeClr val="tx1"/>
                </a:buClr>
              </a:pP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CCCC99"/>
                  </a:solidFill>
                </a:rPr>
                <a:t>03</a:t>
              </a:r>
            </a:p>
          </p:txBody>
        </p:sp>
      </p:grpSp>
    </p:spTree>
    <p:extLst>
      <p:ext uri="{BB962C8B-B14F-4D97-AF65-F5344CB8AC3E}">
        <p14:creationId xmlns:p14="http://schemas.microsoft.com/office/powerpoint/2010/main" val="2568146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pPr algn="just">
              <a:buClr>
                <a:schemeClr val="tx1"/>
              </a:buClr>
            </a:pPr>
            <a:r>
              <a:rPr lang="es-ES" sz="2800" dirty="0">
                <a:effectLst/>
                <a:ea typeface="Calibri" panose="020F0502020204030204" pitchFamily="34" charset="0"/>
              </a:rPr>
              <a:t>Regulación de la legitimación activa y el daño cubierto (art. 5)</a:t>
            </a:r>
            <a:endParaRPr lang="es-ES" sz="2800" dirty="0">
              <a:effectLst/>
            </a:endParaRPr>
          </a:p>
        </p:txBody>
      </p:sp>
      <p:sp>
        <p:nvSpPr>
          <p:cNvPr id="6" name="Content Placeholder 5">
            <a:extLst>
              <a:ext uri="{FF2B5EF4-FFF2-40B4-BE49-F238E27FC236}">
                <a16:creationId xmlns:a16="http://schemas.microsoft.com/office/drawing/2014/main" id="{2A01E95D-CF1F-E0BE-7BE9-6DAC41D50186}"/>
              </a:ext>
            </a:extLst>
          </p:cNvPr>
          <p:cNvSpPr>
            <a:spLocks noGrp="1"/>
          </p:cNvSpPr>
          <p:nvPr>
            <p:ph sz="quarter" idx="11"/>
          </p:nvPr>
        </p:nvSpPr>
        <p:spPr>
          <a:xfrm>
            <a:off x="412800" y="1810800"/>
            <a:ext cx="7562276" cy="4341600"/>
          </a:xfrm>
        </p:spPr>
        <p:txBody>
          <a:bodyPr>
            <a:normAutofit lnSpcReduction="10000"/>
          </a:bodyPr>
          <a:lstStyle/>
          <a:p>
            <a:pPr marL="342900" lvl="0" indent="-342900" algn="just">
              <a:buFont typeface="Calibri" panose="020F050202020403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En cuanto a la legitimación activa: </a:t>
            </a:r>
            <a:r>
              <a:rPr lang="es-ES" sz="1800" dirty="0">
                <a:effectLst/>
                <a:latin typeface="Calibri" panose="020F0502020204030204" pitchFamily="34" charset="0"/>
                <a:ea typeface="Times New Roman" panose="02020603050405020304" pitchFamily="18" charset="0"/>
              </a:rPr>
              <a:t>extiende la legitimación activa propia del dañado a: </a:t>
            </a:r>
            <a:r>
              <a:rPr lang="es-ES" sz="1800" b="1" i="1" dirty="0">
                <a:effectLst/>
                <a:latin typeface="Calibri" panose="020F0502020204030204" pitchFamily="34" charset="0"/>
                <a:ea typeface="Times New Roman" panose="02020603050405020304" pitchFamily="18" charset="0"/>
              </a:rPr>
              <a:t>(i)</a:t>
            </a:r>
            <a:r>
              <a:rPr lang="es-ES" sz="1800" dirty="0">
                <a:effectLst/>
                <a:latin typeface="Calibri" panose="020F0502020204030204" pitchFamily="34" charset="0"/>
                <a:ea typeface="Times New Roman" panose="02020603050405020304" pitchFamily="18" charset="0"/>
              </a:rPr>
              <a:t> a aquella persona que suceda o que se subrogue, por ley o contrato, en el derecho del perjudicado; </a:t>
            </a:r>
            <a:r>
              <a:rPr lang="es-ES" sz="1800" b="1" i="1" dirty="0">
                <a:effectLst/>
                <a:latin typeface="Calibri" panose="020F0502020204030204" pitchFamily="34" charset="0"/>
                <a:ea typeface="Times New Roman" panose="02020603050405020304" pitchFamily="18" charset="0"/>
              </a:rPr>
              <a:t>(</a:t>
            </a:r>
            <a:r>
              <a:rPr lang="es-ES" sz="1800" b="1" i="1" dirty="0" err="1">
                <a:effectLst/>
                <a:latin typeface="Calibri" panose="020F0502020204030204" pitchFamily="34" charset="0"/>
                <a:ea typeface="Times New Roman" panose="02020603050405020304" pitchFamily="18" charset="0"/>
              </a:rPr>
              <a:t>ii</a:t>
            </a:r>
            <a:r>
              <a:rPr lang="es-ES" sz="1800" b="1" i="1" dirty="0">
                <a:effectLst/>
                <a:latin typeface="Calibri" panose="020F0502020204030204" pitchFamily="34" charset="0"/>
                <a:ea typeface="Times New Roman" panose="02020603050405020304" pitchFamily="18" charset="0"/>
              </a:rPr>
              <a:t>)</a:t>
            </a:r>
            <a:r>
              <a:rPr lang="es-ES" sz="1800" b="1" dirty="0">
                <a:effectLst/>
                <a:latin typeface="Calibri" panose="020F0502020204030204" pitchFamily="34" charset="0"/>
                <a:ea typeface="Times New Roman" panose="02020603050405020304" pitchFamily="18" charset="0"/>
              </a:rPr>
              <a:t> </a:t>
            </a:r>
            <a:r>
              <a:rPr lang="es-ES" sz="1800" dirty="0">
                <a:effectLst/>
                <a:latin typeface="Calibri" panose="020F0502020204030204" pitchFamily="34" charset="0"/>
                <a:ea typeface="Times New Roman" panose="02020603050405020304" pitchFamily="18" charset="0"/>
              </a:rPr>
              <a:t>aquella persona que actúe en representación de uno o más afectados, de conformidad con las normas de la UE o con la normativa nacional (supuestos de legitimación extraordinaria para el inicio de acciones colectivas resarcitorias).</a:t>
            </a:r>
            <a:endParaRPr lang="es-ES" sz="1800" dirty="0">
              <a:effectLst/>
              <a:latin typeface="Calibri" panose="020F0502020204030204" pitchFamily="34" charset="0"/>
              <a:ea typeface="Calibri" panose="020F0502020204030204" pitchFamily="34" charset="0"/>
            </a:endParaRPr>
          </a:p>
          <a:p>
            <a:pPr marL="342900" lvl="0" indent="-342900" algn="just">
              <a:buFont typeface="Calibri" panose="020F0502020204030204" pitchFamily="34" charset="0"/>
              <a:buChar char="-"/>
            </a:pPr>
            <a:r>
              <a:rPr lang="es-ES" sz="1800" b="1" dirty="0">
                <a:solidFill>
                  <a:schemeClr val="tx2"/>
                </a:solidFill>
                <a:effectLst/>
                <a:latin typeface="Calibri" panose="020F0502020204030204" pitchFamily="34" charset="0"/>
                <a:ea typeface="Times New Roman" panose="02020603050405020304" pitchFamily="18" charset="0"/>
              </a:rPr>
              <a:t>En cuanto al daño indemnizable:</a:t>
            </a:r>
            <a:r>
              <a:rPr lang="es-ES" sz="1800" dirty="0">
                <a:effectLst/>
                <a:latin typeface="Calibri" panose="020F0502020204030204" pitchFamily="34" charset="0"/>
                <a:ea typeface="Times New Roman" panose="02020603050405020304" pitchFamily="18" charset="0"/>
              </a:rPr>
              <a:t> añade a las previsiones de la Directiva </a:t>
            </a:r>
            <a:r>
              <a:rPr lang="es-ES" sz="1800" dirty="0">
                <a:solidFill>
                  <a:srgbClr val="92D050"/>
                </a:solidFill>
                <a:effectLst/>
                <a:latin typeface="Calibri" panose="020F0502020204030204" pitchFamily="34" charset="0"/>
                <a:ea typeface="Times New Roman" panose="02020603050405020304" pitchFamily="18" charset="0"/>
              </a:rPr>
              <a:t>85/374</a:t>
            </a:r>
            <a:r>
              <a:rPr lang="es-ES" sz="1800" dirty="0">
                <a:effectLst/>
                <a:latin typeface="Calibri" panose="020F0502020204030204" pitchFamily="34" charset="0"/>
                <a:ea typeface="Times New Roman" panose="02020603050405020304" pitchFamily="18" charset="0"/>
              </a:rPr>
              <a:t>, lo siguiente: </a:t>
            </a:r>
            <a:r>
              <a:rPr lang="es-ES" sz="1800" b="1" i="1" dirty="0">
                <a:effectLst/>
                <a:latin typeface="Calibri" panose="020F0502020204030204" pitchFamily="34" charset="0"/>
                <a:ea typeface="Times New Roman" panose="02020603050405020304" pitchFamily="18" charset="0"/>
              </a:rPr>
              <a:t>a)</a:t>
            </a:r>
            <a:r>
              <a:rPr lang="es-ES" sz="1800" dirty="0">
                <a:effectLst/>
                <a:latin typeface="Calibri" panose="020F0502020204030204" pitchFamily="34" charset="0"/>
                <a:ea typeface="Times New Roman" panose="02020603050405020304" pitchFamily="18" charset="0"/>
              </a:rPr>
              <a:t> también se entiende, como daño corporal, daño medicamente reconocido a la salud psicológica; </a:t>
            </a:r>
            <a:r>
              <a:rPr lang="es-ES" sz="1800" b="1" i="1" dirty="0">
                <a:effectLst/>
                <a:latin typeface="Calibri" panose="020F0502020204030204" pitchFamily="34" charset="0"/>
                <a:ea typeface="Times New Roman" panose="02020603050405020304" pitchFamily="18" charset="0"/>
              </a:rPr>
              <a:t>b)</a:t>
            </a:r>
            <a:r>
              <a:rPr lang="es-ES" sz="1800" dirty="0">
                <a:effectLst/>
                <a:latin typeface="Calibri" panose="020F0502020204030204" pitchFamily="34" charset="0"/>
                <a:ea typeface="Times New Roman" panose="02020603050405020304" pitchFamily="18" charset="0"/>
              </a:rPr>
              <a:t> la exclusión de daños a cosas (“</a:t>
            </a:r>
            <a:r>
              <a:rPr lang="es-ES" sz="1800" i="1" dirty="0" err="1">
                <a:effectLst/>
                <a:latin typeface="Calibri" panose="020F0502020204030204" pitchFamily="34" charset="0"/>
                <a:ea typeface="Times New Roman" panose="02020603050405020304" pitchFamily="18" charset="0"/>
              </a:rPr>
              <a:t>property</a:t>
            </a:r>
            <a:r>
              <a:rPr lang="es-ES" sz="1800" dirty="0">
                <a:effectLst/>
                <a:latin typeface="Calibri" panose="020F0502020204030204" pitchFamily="34" charset="0"/>
                <a:ea typeface="Times New Roman" panose="02020603050405020304" pitchFamily="18" charset="0"/>
              </a:rPr>
              <a:t>”)  se extiende también a productos dañados por un componente fabricado por el mismo fabricante (además de mantenerse para el propio producto defectuoso y para las cosas utilizadas para uso profesional); </a:t>
            </a:r>
            <a:r>
              <a:rPr lang="es-ES" sz="1800" b="1" i="1" dirty="0">
                <a:effectLst/>
                <a:latin typeface="Calibri" panose="020F0502020204030204" pitchFamily="34" charset="0"/>
                <a:ea typeface="Times New Roman" panose="02020603050405020304" pitchFamily="18" charset="0"/>
              </a:rPr>
              <a:t>c)</a:t>
            </a:r>
            <a:r>
              <a:rPr lang="es-ES" sz="1800" dirty="0">
                <a:effectLst/>
                <a:latin typeface="Calibri" panose="020F0502020204030204" pitchFamily="34" charset="0"/>
                <a:ea typeface="Times New Roman" panose="02020603050405020304" pitchFamily="18" charset="0"/>
              </a:rPr>
              <a:t> se extiende la protección a pérdida o daños en datos de carácter personal que no sean de uso profesional y cuyo valor exceda de 1000 euros.</a:t>
            </a:r>
            <a:endParaRPr lang="es-ES" sz="1800" dirty="0">
              <a:effectLst/>
              <a:latin typeface="Calibri" panose="020F0502020204030204" pitchFamily="34" charset="0"/>
              <a:ea typeface="Calibri" panose="020F0502020204030204" pitchFamily="34" charset="0"/>
            </a:endParaRPr>
          </a:p>
          <a:p>
            <a:endParaRPr lang="es-ES_tradnl" dirty="0"/>
          </a:p>
        </p:txBody>
      </p:sp>
      <p:pic>
        <p:nvPicPr>
          <p:cNvPr id="7" name="Content Placeholder 12" descr="A person touching a touch screen with icons&#10;&#10;Description automatically generated">
            <a:extLst>
              <a:ext uri="{FF2B5EF4-FFF2-40B4-BE49-F238E27FC236}">
                <a16:creationId xmlns:a16="http://schemas.microsoft.com/office/drawing/2014/main" id="{C1AABEF7-99F3-AB45-0DAE-2B929BD48CDD}"/>
              </a:ext>
            </a:extLst>
          </p:cNvPr>
          <p:cNvPicPr>
            <a:picLocks noChangeAspect="1"/>
          </p:cNvPicPr>
          <p:nvPr/>
        </p:nvPicPr>
        <p:blipFill>
          <a:blip r:embed="rId2"/>
          <a:stretch>
            <a:fillRect/>
          </a:stretch>
        </p:blipFill>
        <p:spPr>
          <a:xfrm rot="528314">
            <a:off x="8266671" y="2241445"/>
            <a:ext cx="3350487" cy="2375109"/>
          </a:xfrm>
          <a:prstGeom prst="rect">
            <a:avLst/>
          </a:prstGeom>
          <a:ln>
            <a:noFill/>
          </a:ln>
          <a:effectLst>
            <a:softEdge rad="112500"/>
          </a:effectLst>
        </p:spPr>
      </p:pic>
    </p:spTree>
    <p:extLst>
      <p:ext uri="{BB962C8B-B14F-4D97-AF65-F5344CB8AC3E}">
        <p14:creationId xmlns:p14="http://schemas.microsoft.com/office/powerpoint/2010/main" val="747101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50727" y="405007"/>
            <a:ext cx="11611626" cy="1436013"/>
            <a:chOff x="4802281" y="1339331"/>
            <a:chExt cx="2589880" cy="1436013"/>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492443"/>
            </a:xfrm>
            <a:prstGeom prst="rect">
              <a:avLst/>
            </a:prstGeom>
          </p:spPr>
          <p:txBody>
            <a:bodyPr wrap="square" lIns="0" tIns="0" rIns="0" bIns="0">
              <a:spAutoFit/>
            </a:bodyPr>
            <a:lstStyle/>
            <a:p>
              <a:pPr lvl="0"/>
              <a:r>
                <a:rPr lang="es-ES" sz="1600" dirty="0">
                  <a:effectLst/>
                  <a:ea typeface="Calibri" panose="020F0502020204030204" pitchFamily="34" charset="0"/>
                </a:rPr>
                <a:t>La regulación mejorada del carácter defectuoso del producto (art. 6)</a:t>
              </a:r>
            </a:p>
            <a:p>
              <a:pPr algn="just">
                <a:buClr>
                  <a:schemeClr val="tx1"/>
                </a:buClr>
              </a:pP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chemeClr val="accent5"/>
                  </a:solidFill>
                </a:rPr>
                <a:t>04</a:t>
              </a:r>
            </a:p>
          </p:txBody>
        </p:sp>
      </p:grpSp>
    </p:spTree>
    <p:extLst>
      <p:ext uri="{BB962C8B-B14F-4D97-AF65-F5344CB8AC3E}">
        <p14:creationId xmlns:p14="http://schemas.microsoft.com/office/powerpoint/2010/main" val="277941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pPr lvl="0"/>
            <a:r>
              <a:rPr lang="es-ES" sz="2800" dirty="0">
                <a:effectLst/>
                <a:ea typeface="Calibri" panose="020F0502020204030204" pitchFamily="34" charset="0"/>
              </a:rPr>
              <a:t>La regulación mejorada del carácter defectuoso del producto (art. 6)</a:t>
            </a:r>
          </a:p>
        </p:txBody>
      </p:sp>
      <p:sp>
        <p:nvSpPr>
          <p:cNvPr id="4" name="Content Placeholder 3">
            <a:extLst>
              <a:ext uri="{FF2B5EF4-FFF2-40B4-BE49-F238E27FC236}">
                <a16:creationId xmlns:a16="http://schemas.microsoft.com/office/drawing/2014/main" id="{AEFD58D8-C0FA-FD46-13D9-ABFEA985EEE5}"/>
              </a:ext>
            </a:extLst>
          </p:cNvPr>
          <p:cNvSpPr>
            <a:spLocks noGrp="1"/>
          </p:cNvSpPr>
          <p:nvPr>
            <p:ph sz="quarter" idx="11"/>
          </p:nvPr>
        </p:nvSpPr>
        <p:spPr>
          <a:xfrm>
            <a:off x="290251" y="1377164"/>
            <a:ext cx="11323200" cy="461060"/>
          </a:xfrm>
          <a:solidFill>
            <a:schemeClr val="accent3"/>
          </a:solidFill>
        </p:spPr>
        <p:txBody>
          <a:bodyPr>
            <a:noAutofit/>
          </a:bodyPr>
          <a:lstStyle/>
          <a:p>
            <a:pPr algn="ctr"/>
            <a:r>
              <a:rPr lang="es-ES" sz="1500" b="1" dirty="0">
                <a:solidFill>
                  <a:schemeClr val="bg1"/>
                </a:solidFill>
                <a:latin typeface="Calibri" panose="020F0502020204030204" pitchFamily="34" charset="0"/>
                <a:cs typeface="Calibri" panose="020F0502020204030204" pitchFamily="34" charset="0"/>
              </a:rPr>
              <a:t>Se complementa el criterio básico de la expectativa de seguridad del “ciudadano medio” (</a:t>
            </a:r>
            <a:r>
              <a:rPr lang="es-ES" sz="1500" b="1" i="1" dirty="0" err="1">
                <a:solidFill>
                  <a:schemeClr val="bg1"/>
                </a:solidFill>
                <a:latin typeface="Calibri" panose="020F0502020204030204" pitchFamily="34" charset="0"/>
                <a:cs typeface="Calibri" panose="020F0502020204030204" pitchFamily="34" charset="0"/>
              </a:rPr>
              <a:t>consumer</a:t>
            </a:r>
            <a:r>
              <a:rPr lang="es-ES" sz="1500" b="1" i="1" dirty="0">
                <a:solidFill>
                  <a:schemeClr val="bg1"/>
                </a:solidFill>
                <a:latin typeface="Calibri" panose="020F0502020204030204" pitchFamily="34" charset="0"/>
                <a:cs typeface="Calibri" panose="020F0502020204030204" pitchFamily="34" charset="0"/>
              </a:rPr>
              <a:t> </a:t>
            </a:r>
            <a:r>
              <a:rPr lang="es-ES" sz="1500" b="1" i="1" dirty="0" err="1">
                <a:solidFill>
                  <a:schemeClr val="bg1"/>
                </a:solidFill>
                <a:latin typeface="Calibri" panose="020F0502020204030204" pitchFamily="34" charset="0"/>
                <a:cs typeface="Calibri" panose="020F0502020204030204" pitchFamily="34" charset="0"/>
              </a:rPr>
              <a:t>expectation</a:t>
            </a:r>
            <a:r>
              <a:rPr lang="es-ES" sz="1500" b="1" i="1" dirty="0">
                <a:solidFill>
                  <a:schemeClr val="bg1"/>
                </a:solidFill>
                <a:latin typeface="Calibri" panose="020F0502020204030204" pitchFamily="34" charset="0"/>
                <a:cs typeface="Calibri" panose="020F0502020204030204" pitchFamily="34" charset="0"/>
              </a:rPr>
              <a:t> test</a:t>
            </a:r>
            <a:r>
              <a:rPr lang="es-ES" sz="1500" b="1" dirty="0">
                <a:solidFill>
                  <a:schemeClr val="bg1"/>
                </a:solidFill>
                <a:latin typeface="Calibri" panose="020F0502020204030204" pitchFamily="34" charset="0"/>
                <a:cs typeface="Calibri" panose="020F0502020204030204" pitchFamily="34" charset="0"/>
              </a:rPr>
              <a:t>)</a:t>
            </a:r>
          </a:p>
          <a:p>
            <a:endParaRPr lang="es-ES_tradnl" sz="1500" dirty="0">
              <a:latin typeface="Calibri" panose="020F0502020204030204" pitchFamily="34" charset="0"/>
              <a:cs typeface="Calibri" panose="020F0502020204030204" pitchFamily="34" charset="0"/>
            </a:endParaRPr>
          </a:p>
        </p:txBody>
      </p:sp>
      <p:sp>
        <p:nvSpPr>
          <p:cNvPr id="5" name="Content Placeholder 3">
            <a:extLst>
              <a:ext uri="{FF2B5EF4-FFF2-40B4-BE49-F238E27FC236}">
                <a16:creationId xmlns:a16="http://schemas.microsoft.com/office/drawing/2014/main" id="{C3B58209-17C2-56FC-F647-11DF44CEA51D}"/>
              </a:ext>
            </a:extLst>
          </p:cNvPr>
          <p:cNvSpPr txBox="1">
            <a:spLocks/>
          </p:cNvSpPr>
          <p:nvPr/>
        </p:nvSpPr>
        <p:spPr>
          <a:xfrm>
            <a:off x="290252" y="2073893"/>
            <a:ext cx="11323200" cy="4485428"/>
          </a:xfrm>
          <a:prstGeom prst="rect">
            <a:avLst/>
          </a:prstGeom>
        </p:spPr>
        <p:txBody>
          <a:bodyPr vert="horz" lIns="0" tIns="45720" rIns="91440" bIns="45720" rtlCol="0">
            <a:noAutofit/>
          </a:bodyPr>
          <a:lstStyle>
            <a:lvl1pPr marL="0" indent="0" algn="l" defTabSz="914400" rtl="0" eaLnBrk="1" latinLnBrk="0" hangingPunct="1">
              <a:lnSpc>
                <a:spcPct val="100000"/>
              </a:lnSpc>
              <a:spcBef>
                <a:spcPts val="0"/>
              </a:spcBef>
              <a:spcAft>
                <a:spcPts val="1200"/>
              </a:spcAft>
              <a:buFont typeface="Arial" pitchFamily="34" charset="0"/>
              <a:buNone/>
              <a:defRPr sz="20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20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ES_tradnl" sz="15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25CFD9C-56B8-7FC8-023F-5AC5D2D8055C}"/>
              </a:ext>
            </a:extLst>
          </p:cNvPr>
          <p:cNvSpPr/>
          <p:nvPr/>
        </p:nvSpPr>
        <p:spPr>
          <a:xfrm>
            <a:off x="290251" y="1828797"/>
            <a:ext cx="11323200" cy="3940407"/>
          </a:xfrm>
          <a:prstGeom prst="rect">
            <a:avLst/>
          </a:prstGeom>
          <a:solidFill>
            <a:srgbClr val="F6F5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sz="1400" dirty="0">
                <a:solidFill>
                  <a:schemeClr val="tx1"/>
                </a:solidFill>
                <a:latin typeface="Calibri" panose="020F0502020204030204" pitchFamily="34" charset="0"/>
                <a:cs typeface="Calibri" panose="020F0502020204030204" pitchFamily="34" charset="0"/>
              </a:rPr>
              <a:t>Con carácter general, con el criterio del nivel de seguridad requerido por el derecho de la UE o el derecho nacional</a:t>
            </a:r>
          </a:p>
          <a:p>
            <a:pPr algn="just"/>
            <a:endParaRPr lang="es-ES" sz="1400" dirty="0">
              <a:solidFill>
                <a:schemeClr val="tx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s-ES" sz="1400" dirty="0">
                <a:solidFill>
                  <a:schemeClr val="tx1"/>
                </a:solidFill>
                <a:latin typeface="Calibri" panose="020F0502020204030204" pitchFamily="34" charset="0"/>
                <a:cs typeface="Calibri" panose="020F0502020204030204" pitchFamily="34" charset="0"/>
              </a:rPr>
              <a:t>Con la necesidad de tomar en consideración circunstancias adicionales a las de la presentación del producto, el uso que razonablemente pudiera esperarse del producto y el momento en el que el producto se puso en circulación. Ahora se complementa la previsión del art. 6 de la </a:t>
            </a:r>
            <a:r>
              <a:rPr lang="es-ES" sz="1400" dirty="0">
                <a:solidFill>
                  <a:srgbClr val="92D050"/>
                </a:solidFill>
                <a:latin typeface="Calibri" panose="020F0502020204030204" pitchFamily="34" charset="0"/>
                <a:cs typeface="Calibri" panose="020F0502020204030204" pitchFamily="34" charset="0"/>
              </a:rPr>
              <a:t>Directiva 85/374 </a:t>
            </a:r>
            <a:r>
              <a:rPr lang="es-ES" sz="1400" dirty="0">
                <a:solidFill>
                  <a:schemeClr val="tx1"/>
                </a:solidFill>
                <a:latin typeface="Calibri" panose="020F0502020204030204" pitchFamily="34" charset="0"/>
                <a:cs typeface="Calibri" panose="020F0502020204030204" pitchFamily="34" charset="0"/>
              </a:rPr>
              <a:t>con estas:</a:t>
            </a:r>
            <a:endParaRPr lang="es-ES" sz="800" dirty="0">
              <a:solidFill>
                <a:schemeClr val="tx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s-ES" sz="800" dirty="0">
              <a:solidFill>
                <a:schemeClr val="tx1"/>
              </a:solidFill>
              <a:latin typeface="Calibri" panose="020F0502020204030204" pitchFamily="34" charset="0"/>
              <a:cs typeface="Calibri" panose="020F0502020204030204" pitchFamily="34" charset="0"/>
            </a:endParaRPr>
          </a:p>
          <a:p>
            <a:pPr marL="536575" indent="-263525" algn="just"/>
            <a:r>
              <a:rPr lang="es-ES" sz="1400" b="1" dirty="0">
                <a:solidFill>
                  <a:schemeClr val="tx1"/>
                </a:solidFill>
                <a:latin typeface="Calibri" panose="020F0502020204030204" pitchFamily="34" charset="0"/>
                <a:cs typeface="Calibri" panose="020F0502020204030204" pitchFamily="34" charset="0"/>
              </a:rPr>
              <a:t>a)</a:t>
            </a:r>
            <a:r>
              <a:rPr lang="es-ES" sz="1400" dirty="0">
                <a:solidFill>
                  <a:schemeClr val="tx1"/>
                </a:solidFill>
                <a:latin typeface="Calibri" panose="020F0502020204030204" pitchFamily="34" charset="0"/>
                <a:cs typeface="Calibri" panose="020F0502020204030204" pitchFamily="34" charset="0"/>
              </a:rPr>
              <a:t>	Dentro de la toma en consideración de la presentación el producto, hay que valorar el etiquetado, empaquetado, instrucciones de montaje, instalación, uso y mantenimiento; las características técnicas, la composición y el diseño (importante, en la medida en que se sugiere el análisis riesgo/beneficio). </a:t>
            </a:r>
          </a:p>
          <a:p>
            <a:pPr marL="536575" indent="-263525" algn="just"/>
            <a:r>
              <a:rPr lang="es-ES" sz="1400" b="1" dirty="0">
                <a:solidFill>
                  <a:schemeClr val="tx1"/>
                </a:solidFill>
                <a:latin typeface="Calibri" panose="020F0502020204030204" pitchFamily="34" charset="0"/>
                <a:cs typeface="Calibri" panose="020F0502020204030204" pitchFamily="34" charset="0"/>
              </a:rPr>
              <a:t>b)</a:t>
            </a:r>
            <a:r>
              <a:rPr lang="es-ES" sz="1400" dirty="0">
                <a:solidFill>
                  <a:schemeClr val="tx1"/>
                </a:solidFill>
                <a:latin typeface="Calibri" panose="020F0502020204030204" pitchFamily="34" charset="0"/>
                <a:cs typeface="Calibri" panose="020F0502020204030204" pitchFamily="34" charset="0"/>
              </a:rPr>
              <a:t>	La capacidad del producto de adquirir nuevas características o nuevo conocimiento una vez se ha puesto en circulación (pensado para supuestos de uso de IA)</a:t>
            </a:r>
          </a:p>
          <a:p>
            <a:pPr marL="536575" indent="-263525" algn="just"/>
            <a:r>
              <a:rPr lang="es-ES" sz="1400" b="1" dirty="0">
                <a:solidFill>
                  <a:schemeClr val="tx1"/>
                </a:solidFill>
                <a:latin typeface="Calibri" panose="020F0502020204030204" pitchFamily="34" charset="0"/>
                <a:cs typeface="Calibri" panose="020F0502020204030204" pitchFamily="34" charset="0"/>
              </a:rPr>
              <a:t>c)	</a:t>
            </a:r>
            <a:r>
              <a:rPr lang="es-ES" sz="1400" dirty="0">
                <a:solidFill>
                  <a:schemeClr val="tx1"/>
                </a:solidFill>
                <a:latin typeface="Calibri" panose="020F0502020204030204" pitchFamily="34" charset="0"/>
                <a:cs typeface="Calibri" panose="020F0502020204030204" pitchFamily="34" charset="0"/>
              </a:rPr>
              <a:t>Los efectos que otros productos que se prevea que puedan ser utilizados conjuntamente con el fabricado (incluyendo por interconexión) puedan tener sobre este.</a:t>
            </a:r>
          </a:p>
          <a:p>
            <a:pPr marL="536575" indent="-263525" algn="just"/>
            <a:r>
              <a:rPr lang="es-ES" sz="1400" b="1" dirty="0">
                <a:solidFill>
                  <a:schemeClr val="tx1"/>
                </a:solidFill>
                <a:latin typeface="Calibri" panose="020F0502020204030204" pitchFamily="34" charset="0"/>
                <a:cs typeface="Calibri" panose="020F0502020204030204" pitchFamily="34" charset="0"/>
              </a:rPr>
              <a:t>d)</a:t>
            </a:r>
            <a:r>
              <a:rPr lang="es-ES" sz="1400" dirty="0">
                <a:solidFill>
                  <a:schemeClr val="tx1"/>
                </a:solidFill>
                <a:latin typeface="Calibri" panose="020F0502020204030204" pitchFamily="34" charset="0"/>
                <a:cs typeface="Calibri" panose="020F0502020204030204" pitchFamily="34" charset="0"/>
              </a:rPr>
              <a:t>	Los requisitos de seguridad relevantes (incluidos requisitos de ciberseguridad) establecidos por el derecho de la UE o de los Estados miembros y que tengan la finalidad de proteger frente al riesgo que ha dado lugar al daño (esta es una previsión adecuada y favorable a la industria, que debería permitir esgrimir que el cumplimiento de reglamentos sí exime de responsabilidad).</a:t>
            </a:r>
          </a:p>
          <a:p>
            <a:pPr marL="536575" indent="-263525" algn="just"/>
            <a:r>
              <a:rPr lang="es-ES" sz="1400" b="1" dirty="0">
                <a:solidFill>
                  <a:schemeClr val="tx1"/>
                </a:solidFill>
                <a:latin typeface="Calibri" panose="020F0502020204030204" pitchFamily="34" charset="0"/>
                <a:cs typeface="Calibri" panose="020F0502020204030204" pitchFamily="34" charset="0"/>
              </a:rPr>
              <a:t>e)</a:t>
            </a:r>
            <a:r>
              <a:rPr lang="es-ES" sz="1400" dirty="0">
                <a:solidFill>
                  <a:schemeClr val="tx1"/>
                </a:solidFill>
                <a:latin typeface="Calibri" panose="020F0502020204030204" pitchFamily="34" charset="0"/>
                <a:cs typeface="Calibri" panose="020F0502020204030204" pitchFamily="34" charset="0"/>
              </a:rPr>
              <a:t>	Las retiradas de producto administrativas o voluntarias (habrá que entender, “en la medida en que se deban a la protección frente al riesgo que está en el origen de los daños reclamados”). </a:t>
            </a:r>
            <a:endParaRPr lang="es-ES_tradnl" sz="1400" dirty="0">
              <a:solidFill>
                <a:schemeClr val="tx1"/>
              </a:solidFill>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B265C6AC-87F6-4587-5AC5-66572DEEB344}"/>
              </a:ext>
            </a:extLst>
          </p:cNvPr>
          <p:cNvSpPr/>
          <p:nvPr/>
        </p:nvSpPr>
        <p:spPr>
          <a:xfrm>
            <a:off x="1253765" y="5901179"/>
            <a:ext cx="8946038" cy="300804"/>
          </a:xfrm>
          <a:prstGeom prst="roundRect">
            <a:avLst/>
          </a:prstGeom>
          <a:solidFill>
            <a:srgbClr val="F6F5F3"/>
          </a:solidFill>
          <a:ln w="95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solidFill>
                <a:schemeClr val="tx1"/>
              </a:solidFill>
              <a:latin typeface="Calibri" panose="020F0502020204030204" pitchFamily="34" charset="0"/>
              <a:cs typeface="Calibri" panose="020F0502020204030204" pitchFamily="34" charset="0"/>
            </a:endParaRPr>
          </a:p>
          <a:p>
            <a:pPr algn="ctr"/>
            <a:r>
              <a:rPr lang="es-ES" sz="1400" dirty="0">
                <a:solidFill>
                  <a:schemeClr val="tx1"/>
                </a:solidFill>
                <a:latin typeface="Calibri" panose="020F0502020204030204" pitchFamily="34" charset="0"/>
                <a:cs typeface="Calibri" panose="020F0502020204030204" pitchFamily="34" charset="0"/>
              </a:rPr>
              <a:t>Se mantiene la previsión de que las mejoras de producto no suponen prueba de defecto de los modelos anteriores. </a:t>
            </a:r>
          </a:p>
          <a:p>
            <a:pPr algn="ctr"/>
            <a:endParaRPr lang="es-ES_tradnl" dirty="0">
              <a:solidFill>
                <a:schemeClr val="tx1"/>
              </a:solidFill>
            </a:endParaRPr>
          </a:p>
        </p:txBody>
      </p:sp>
    </p:spTree>
    <p:extLst>
      <p:ext uri="{BB962C8B-B14F-4D97-AF65-F5344CB8AC3E}">
        <p14:creationId xmlns:p14="http://schemas.microsoft.com/office/powerpoint/2010/main" val="269584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51207C57-5062-A844-AF14-936A3C36C375}"/>
              </a:ext>
            </a:extLst>
          </p:cNvPr>
          <p:cNvGrpSpPr/>
          <p:nvPr/>
        </p:nvGrpSpPr>
        <p:grpSpPr>
          <a:xfrm>
            <a:off x="400833" y="407774"/>
            <a:ext cx="11386159" cy="1492572"/>
            <a:chOff x="4835525" y="1339331"/>
            <a:chExt cx="2520951" cy="1492572"/>
          </a:xfrm>
        </p:grpSpPr>
        <p:cxnSp>
          <p:nvCxnSpPr>
            <p:cNvPr id="51" name="Straight Connector 50">
              <a:extLst>
                <a:ext uri="{FF2B5EF4-FFF2-40B4-BE49-F238E27FC236}">
                  <a16:creationId xmlns:a16="http://schemas.microsoft.com/office/drawing/2014/main" id="{893F7E70-C4AE-B74A-8DD9-B83B07098D88}"/>
                </a:ext>
              </a:extLst>
            </p:cNvPr>
            <p:cNvCxnSpPr/>
            <p:nvPr/>
          </p:nvCxnSpPr>
          <p:spPr>
            <a:xfrm>
              <a:off x="4835525" y="2176460"/>
              <a:ext cx="2520950" cy="0"/>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5A7F6D50-0A2D-2045-9303-46B529AEEB07}"/>
                </a:ext>
              </a:extLst>
            </p:cNvPr>
            <p:cNvSpPr/>
            <p:nvPr/>
          </p:nvSpPr>
          <p:spPr>
            <a:xfrm>
              <a:off x="4835526" y="2339460"/>
              <a:ext cx="2520950" cy="492443"/>
            </a:xfrm>
            <a:prstGeom prst="rect">
              <a:avLst/>
            </a:prstGeom>
          </p:spPr>
          <p:txBody>
            <a:bodyPr wrap="square" lIns="0" tIns="0" rIns="0" bIns="0">
              <a:spAutoFit/>
            </a:bodyPr>
            <a:lstStyle/>
            <a:p>
              <a:pPr lvl="0"/>
              <a:r>
                <a:rPr lang="es-ES" sz="1600" dirty="0">
                  <a:effectLst/>
                  <a:ea typeface="Calibri" panose="020F0502020204030204" pitchFamily="34" charset="0"/>
                </a:rPr>
                <a:t>Regulación de la legitimación pasiva (art. 7)</a:t>
              </a:r>
            </a:p>
            <a:p>
              <a:pPr lvl="0"/>
              <a:endParaRPr lang="es-ES" sz="1600" dirty="0">
                <a:effectLst/>
                <a:ea typeface="Calibri" panose="020F0502020204030204" pitchFamily="34" charset="0"/>
              </a:endParaRPr>
            </a:p>
          </p:txBody>
        </p:sp>
        <p:sp>
          <p:nvSpPr>
            <p:cNvPr id="53" name="Rectangle 52">
              <a:extLst>
                <a:ext uri="{FF2B5EF4-FFF2-40B4-BE49-F238E27FC236}">
                  <a16:creationId xmlns:a16="http://schemas.microsoft.com/office/drawing/2014/main" id="{B7F3F891-3B91-FA4D-AF9E-87EEA63B30E3}"/>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666699"/>
                  </a:solidFill>
                </a:rPr>
                <a:t>05</a:t>
              </a:r>
            </a:p>
          </p:txBody>
        </p:sp>
      </p:grpSp>
    </p:spTree>
    <p:extLst>
      <p:ext uri="{BB962C8B-B14F-4D97-AF65-F5344CB8AC3E}">
        <p14:creationId xmlns:p14="http://schemas.microsoft.com/office/powerpoint/2010/main" val="2623191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76000"/>
          </a:schemeClr>
        </a:solidFill>
        <a:effectLst/>
      </p:bgPr>
    </p:bg>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pPr lvl="0"/>
            <a:r>
              <a:rPr lang="es-ES" sz="2800" dirty="0">
                <a:effectLst/>
                <a:ea typeface="Calibri" panose="020F0502020204030204" pitchFamily="34" charset="0"/>
              </a:rPr>
              <a:t> Regulación de la legitimación pasiva (art. 7)</a:t>
            </a:r>
          </a:p>
        </p:txBody>
      </p:sp>
      <p:sp>
        <p:nvSpPr>
          <p:cNvPr id="5" name="Content Placeholder 3">
            <a:extLst>
              <a:ext uri="{FF2B5EF4-FFF2-40B4-BE49-F238E27FC236}">
                <a16:creationId xmlns:a16="http://schemas.microsoft.com/office/drawing/2014/main" id="{C3B58209-17C2-56FC-F647-11DF44CEA51D}"/>
              </a:ext>
            </a:extLst>
          </p:cNvPr>
          <p:cNvSpPr txBox="1">
            <a:spLocks/>
          </p:cNvSpPr>
          <p:nvPr/>
        </p:nvSpPr>
        <p:spPr>
          <a:xfrm>
            <a:off x="290252" y="2073893"/>
            <a:ext cx="11323200" cy="4485428"/>
          </a:xfrm>
          <a:prstGeom prst="rect">
            <a:avLst/>
          </a:prstGeom>
        </p:spPr>
        <p:txBody>
          <a:bodyPr vert="horz" lIns="0" tIns="45720" rIns="91440" bIns="45720" rtlCol="0">
            <a:noAutofit/>
          </a:bodyPr>
          <a:lstStyle>
            <a:lvl1pPr marL="0" indent="0" algn="l" defTabSz="914400" rtl="0" eaLnBrk="1" latinLnBrk="0" hangingPunct="1">
              <a:lnSpc>
                <a:spcPct val="100000"/>
              </a:lnSpc>
              <a:spcBef>
                <a:spcPts val="0"/>
              </a:spcBef>
              <a:spcAft>
                <a:spcPts val="1200"/>
              </a:spcAft>
              <a:buFont typeface="Arial" pitchFamily="34" charset="0"/>
              <a:buNone/>
              <a:defRPr sz="20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20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ES_tradnl" sz="15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6559863B-C4B5-B488-179D-0923FC982CEA}"/>
              </a:ext>
            </a:extLst>
          </p:cNvPr>
          <p:cNvSpPr>
            <a:spLocks noGrp="1"/>
          </p:cNvSpPr>
          <p:nvPr>
            <p:ph sz="quarter" idx="11"/>
          </p:nvPr>
        </p:nvSpPr>
        <p:spPr>
          <a:xfrm>
            <a:off x="261971" y="1396017"/>
            <a:ext cx="7439728" cy="4740831"/>
          </a:xfrm>
        </p:spPr>
        <p:txBody>
          <a:bodyPr>
            <a:normAutofit fontScale="85000" lnSpcReduction="20000"/>
          </a:bodyPr>
          <a:lstStyle/>
          <a:p>
            <a:pPr marL="342900" lvl="0" indent="-342900" algn="just">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Se actualiza el esquema de legitimación pasiva que ya se definía en la </a:t>
            </a:r>
            <a:r>
              <a:rPr lang="es-ES" sz="1800" dirty="0">
                <a:solidFill>
                  <a:srgbClr val="92D050"/>
                </a:solidFill>
                <a:effectLst/>
                <a:latin typeface="Calibri" panose="020F0502020204030204" pitchFamily="34" charset="0"/>
                <a:ea typeface="Times New Roman" panose="02020603050405020304" pitchFamily="18" charset="0"/>
              </a:rPr>
              <a:t>Directiva 85/374</a:t>
            </a:r>
            <a:r>
              <a:rPr lang="es-ES" sz="1800" dirty="0">
                <a:effectLst/>
                <a:latin typeface="Calibri" panose="020F0502020204030204" pitchFamily="34" charset="0"/>
                <a:ea typeface="Times New Roman" panose="02020603050405020304" pitchFamily="18" charset="0"/>
              </a:rPr>
              <a:t>, bajo el esquema fabricante en la UE, importador en la UE en su defecto, y distribuidor (al que ahora se antepone, como operador económico previo en la puesta en circulación del producto, el “proveedor de servicios de despacho de mercancías”) en su defecto;</a:t>
            </a:r>
          </a:p>
          <a:p>
            <a:pPr marL="555750" lvl="1" indent="-285750" algn="just">
              <a:buFontTx/>
              <a:buChar char="-"/>
            </a:pPr>
            <a:r>
              <a:rPr lang="es-ES" sz="1800" dirty="0">
                <a:effectLst/>
                <a:latin typeface="Calibri" panose="020F0502020204030204" pitchFamily="34" charset="0"/>
                <a:ea typeface="Times New Roman" panose="02020603050405020304" pitchFamily="18" charset="0"/>
              </a:rPr>
              <a:t>añadiéndole nuevos supuestos (fabricantes de componentes, salvo que el defecto se deba al diseño del producto en el que se inserta o a las instrucciones de diseño o fabricación recibidas del fabricante de este último, y empresa que aplica modificaciones sustanciales al producto antes de ponerlo en circulación; y proveedores de plataformas </a:t>
            </a:r>
            <a:r>
              <a:rPr lang="es-ES" sz="1800" i="1" dirty="0">
                <a:effectLst/>
                <a:latin typeface="Calibri" panose="020F0502020204030204" pitchFamily="34" charset="0"/>
                <a:ea typeface="Times New Roman" panose="02020603050405020304" pitchFamily="18" charset="0"/>
              </a:rPr>
              <a:t>online</a:t>
            </a:r>
            <a:r>
              <a:rPr lang="es-ES" sz="1800" dirty="0">
                <a:effectLst/>
                <a:latin typeface="Calibri" panose="020F0502020204030204" pitchFamily="34" charset="0"/>
                <a:ea typeface="Times New Roman" panose="02020603050405020304" pitchFamily="18" charset="0"/>
              </a:rPr>
              <a:t> que permita contratación a distancia y a las que aplique la normativa de sociedades de servicios digitales); y </a:t>
            </a:r>
          </a:p>
          <a:p>
            <a:pPr marL="555750" lvl="1" indent="-285750" algn="just">
              <a:buFontTx/>
              <a:buChar char="-"/>
            </a:pPr>
            <a:r>
              <a:rPr lang="es-ES" sz="1800" dirty="0">
                <a:effectLst/>
                <a:latin typeface="Calibri" panose="020F0502020204030204" pitchFamily="34" charset="0"/>
                <a:ea typeface="Times New Roman" panose="02020603050405020304" pitchFamily="18" charset="0"/>
              </a:rPr>
              <a:t>redefiniendo como </a:t>
            </a:r>
            <a:r>
              <a:rPr lang="es-ES" sz="1800" i="1" dirty="0">
                <a:effectLst/>
                <a:latin typeface="Calibri" panose="020F0502020204030204" pitchFamily="34" charset="0"/>
                <a:ea typeface="Times New Roman" panose="02020603050405020304" pitchFamily="18" charset="0"/>
              </a:rPr>
              <a:t>operadores económicos</a:t>
            </a:r>
            <a:r>
              <a:rPr lang="es-ES" sz="1800" dirty="0">
                <a:effectLst/>
                <a:latin typeface="Calibri" panose="020F0502020204030204" pitchFamily="34" charset="0"/>
                <a:ea typeface="Times New Roman" panose="02020603050405020304" pitchFamily="18" charset="0"/>
              </a:rPr>
              <a:t> a todos ellos. </a:t>
            </a:r>
          </a:p>
          <a:p>
            <a:pPr marL="555750" lvl="1" indent="-285750" algn="just">
              <a:buFontTx/>
              <a:buChar char="-"/>
            </a:pPr>
            <a:r>
              <a:rPr lang="es-ES" sz="1800" dirty="0">
                <a:effectLst/>
                <a:latin typeface="Calibri" panose="020F0502020204030204" pitchFamily="34" charset="0"/>
                <a:ea typeface="Times New Roman" panose="02020603050405020304" pitchFamily="18" charset="0"/>
              </a:rPr>
              <a:t>La responsabilidad subsidiaria del distribuidor y de las plataformas online se sigue condicionando a que no identifiquen al fabricante, importador o proveedor de servicios de despacho de mercancías en el plazo de 1 mes desde que sean requeridos por el reclamante. </a:t>
            </a:r>
          </a:p>
          <a:p>
            <a:pPr marL="342900" lvl="0" indent="-342900" algn="just">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En su propuesta final, el Parlamento UE introduce una previsión por la que se dispone que si ninguno de los operadores económicos previstos en la normativa puede ser declarado responsable o el responsable es insolvente o ha dejado de existir, los Estados miembros podrán imponer esquemas de compensación sectoriales, que no podrán ser financiados contra recursos públicos, para indemnizar adecuadamente a los perjudicados.</a:t>
            </a:r>
            <a:endParaRPr lang="es-ES" sz="1800" dirty="0">
              <a:effectLst/>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endParaRPr lang="es-ES_tradnl" dirty="0"/>
          </a:p>
        </p:txBody>
      </p:sp>
      <p:pic>
        <p:nvPicPr>
          <p:cNvPr id="13" name="Picture 12" descr="A flag with stars on it&#10;&#10;Description automatically generated">
            <a:extLst>
              <a:ext uri="{FF2B5EF4-FFF2-40B4-BE49-F238E27FC236}">
                <a16:creationId xmlns:a16="http://schemas.microsoft.com/office/drawing/2014/main" id="{4C50149F-8AB9-8B09-2E9A-43CB341EB25F}"/>
              </a:ext>
            </a:extLst>
          </p:cNvPr>
          <p:cNvPicPr>
            <a:picLocks noChangeAspect="1"/>
          </p:cNvPicPr>
          <p:nvPr/>
        </p:nvPicPr>
        <p:blipFill>
          <a:blip r:embed="rId2"/>
          <a:stretch>
            <a:fillRect/>
          </a:stretch>
        </p:blipFill>
        <p:spPr>
          <a:xfrm rot="342511">
            <a:off x="8019162" y="1909326"/>
            <a:ext cx="3882586" cy="259077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969562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AADA9C8B-9D4E-4C46-8D8A-1E4962955E4E}"/>
              </a:ext>
            </a:extLst>
          </p:cNvPr>
          <p:cNvGrpSpPr/>
          <p:nvPr/>
        </p:nvGrpSpPr>
        <p:grpSpPr>
          <a:xfrm>
            <a:off x="438412" y="392481"/>
            <a:ext cx="11423734" cy="1218069"/>
            <a:chOff x="4810335" y="1339331"/>
            <a:chExt cx="2719720" cy="1218069"/>
          </a:xfrm>
        </p:grpSpPr>
        <p:cxnSp>
          <p:nvCxnSpPr>
            <p:cNvPr id="47" name="Straight Connector 46">
              <a:extLst>
                <a:ext uri="{FF2B5EF4-FFF2-40B4-BE49-F238E27FC236}">
                  <a16:creationId xmlns:a16="http://schemas.microsoft.com/office/drawing/2014/main" id="{E3E05109-64E6-A64D-BD4D-E36872773977}"/>
                </a:ext>
              </a:extLst>
            </p:cNvPr>
            <p:cNvCxnSpPr>
              <a:cxnSpLocks/>
            </p:cNvCxnSpPr>
            <p:nvPr/>
          </p:nvCxnSpPr>
          <p:spPr>
            <a:xfrm>
              <a:off x="4810335" y="2176460"/>
              <a:ext cx="27197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2E878B75-D62F-3E45-9D50-B503D7EF96CD}"/>
                </a:ext>
              </a:extLst>
            </p:cNvPr>
            <p:cNvSpPr/>
            <p:nvPr/>
          </p:nvSpPr>
          <p:spPr>
            <a:xfrm>
              <a:off x="4835526" y="2311179"/>
              <a:ext cx="2520950" cy="246221"/>
            </a:xfrm>
            <a:prstGeom prst="rect">
              <a:avLst/>
            </a:prstGeom>
          </p:spPr>
          <p:txBody>
            <a:bodyPr wrap="square" lIns="0" tIns="0" rIns="0" bIns="0">
              <a:spAutoFit/>
            </a:bodyPr>
            <a:lstStyle/>
            <a:p>
              <a:pPr indent="-457200">
                <a:buClr>
                  <a:schemeClr val="tx1"/>
                </a:buClr>
              </a:pPr>
              <a:r>
                <a:rPr lang="es-ES" sz="1600" dirty="0"/>
                <a:t>Regulación de exhibición de pruebas (art. 8)</a:t>
              </a:r>
              <a:endParaRPr lang="es-ES_tradnl" sz="1600" dirty="0"/>
            </a:p>
          </p:txBody>
        </p:sp>
        <p:sp>
          <p:nvSpPr>
            <p:cNvPr id="49" name="Rectangle 48">
              <a:extLst>
                <a:ext uri="{FF2B5EF4-FFF2-40B4-BE49-F238E27FC236}">
                  <a16:creationId xmlns:a16="http://schemas.microsoft.com/office/drawing/2014/main" id="{05CC4DB9-125B-2247-A99D-1EBA11BA6F12}"/>
                </a:ext>
              </a:extLst>
            </p:cNvPr>
            <p:cNvSpPr/>
            <p:nvPr/>
          </p:nvSpPr>
          <p:spPr>
            <a:xfrm>
              <a:off x="4835526" y="1339331"/>
              <a:ext cx="2520950" cy="830997"/>
            </a:xfrm>
            <a:prstGeom prst="rect">
              <a:avLst/>
            </a:prstGeom>
          </p:spPr>
          <p:txBody>
            <a:bodyPr wrap="square">
              <a:spAutoFit/>
            </a:bodyPr>
            <a:lstStyle/>
            <a:p>
              <a:pPr indent="-457200">
                <a:buClr>
                  <a:schemeClr val="tx1"/>
                </a:buClr>
              </a:pPr>
              <a:r>
                <a:rPr lang="es-ES_tradnl" sz="4800" dirty="0">
                  <a:solidFill>
                    <a:schemeClr val="tx2"/>
                  </a:solidFill>
                </a:rPr>
                <a:t>06</a:t>
              </a:r>
            </a:p>
          </p:txBody>
        </p:sp>
      </p:grpSp>
    </p:spTree>
    <p:extLst>
      <p:ext uri="{BB962C8B-B14F-4D97-AF65-F5344CB8AC3E}">
        <p14:creationId xmlns:p14="http://schemas.microsoft.com/office/powerpoint/2010/main" val="343974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BD4CB270-26E5-4CA3-DA45-FFDF07DAD9D0}"/>
              </a:ext>
            </a:extLst>
          </p:cNvPr>
          <p:cNvSpPr>
            <a:spLocks noGrp="1"/>
          </p:cNvSpPr>
          <p:nvPr>
            <p:ph type="title"/>
          </p:nvPr>
        </p:nvSpPr>
        <p:spPr/>
        <p:txBody>
          <a:bodyPr/>
          <a:lstStyle/>
          <a:p>
            <a:r>
              <a:rPr lang="es-ES" sz="2800" dirty="0"/>
              <a:t>Regulación de exhibición de pruebas (art. 8)</a:t>
            </a:r>
            <a:br>
              <a:rPr lang="es-ES_tradnl" sz="2800" dirty="0"/>
            </a:br>
            <a:endParaRPr lang="es-ES_tradnl" b="1" dirty="0"/>
          </a:p>
        </p:txBody>
      </p:sp>
      <p:sp>
        <p:nvSpPr>
          <p:cNvPr id="3" name="Content Placeholder 4" descr="|">
            <a:extLst>
              <a:ext uri="{FF2B5EF4-FFF2-40B4-BE49-F238E27FC236}">
                <a16:creationId xmlns:a16="http://schemas.microsoft.com/office/drawing/2014/main" id="{5BDF4C94-74DC-5938-7596-0DEB15887A84}"/>
              </a:ext>
            </a:extLst>
          </p:cNvPr>
          <p:cNvSpPr>
            <a:spLocks noGrp="1"/>
          </p:cNvSpPr>
          <p:nvPr>
            <p:ph sz="quarter" idx="11"/>
          </p:nvPr>
        </p:nvSpPr>
        <p:spPr>
          <a:xfrm>
            <a:off x="412800" y="1329179"/>
            <a:ext cx="11323200" cy="4502711"/>
          </a:xfrm>
        </p:spPr>
        <p:txBody>
          <a:bodyPr>
            <a:normAutofit fontScale="92500" lnSpcReduction="20000"/>
          </a:bodyPr>
          <a:lstStyle/>
          <a:p>
            <a:pPr marL="342900" lvl="0" indent="-34290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Previsión aplicable en beneficio de la parte actora (también en beneficio de la parte demandada en la propuesta del Parlamento UE)</a:t>
            </a:r>
            <a:endParaRPr lang="es-ES" sz="1800" dirty="0">
              <a:effectLst/>
              <a:latin typeface="Calibri" panose="020F0502020204030204" pitchFamily="34" charset="0"/>
              <a:ea typeface="Calibri" panose="020F0502020204030204" pitchFamily="34" charset="0"/>
            </a:endParaRPr>
          </a:p>
          <a:p>
            <a:pPr marL="3590925" lvl="0" indent="-27305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El reclamante debe presentar hechos y pruebas suficientes para sostener la plausibilidad de su reclamación</a:t>
            </a:r>
            <a:endParaRPr lang="es-ES" sz="1800" dirty="0">
              <a:effectLst/>
              <a:latin typeface="Calibri" panose="020F0502020204030204" pitchFamily="34" charset="0"/>
              <a:ea typeface="Calibri" panose="020F0502020204030204" pitchFamily="34" charset="0"/>
            </a:endParaRPr>
          </a:p>
          <a:p>
            <a:pPr marL="3590925" lvl="0" indent="-27305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Se puede reclamar la exhibición de prueba relevante y que esté a disposición del demandado</a:t>
            </a:r>
            <a:endParaRPr lang="es-ES" sz="1800" dirty="0">
              <a:effectLst/>
              <a:latin typeface="Calibri" panose="020F0502020204030204" pitchFamily="34" charset="0"/>
              <a:ea typeface="Calibri" panose="020F0502020204030204" pitchFamily="34" charset="0"/>
            </a:endParaRPr>
          </a:p>
          <a:p>
            <a:pPr marL="3590925" lvl="0" indent="-27305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Para acceder a la petición, el juez debe atender a </a:t>
            </a:r>
            <a:r>
              <a:rPr lang="es-ES" sz="1800" b="1" i="1" dirty="0">
                <a:effectLst/>
                <a:latin typeface="Calibri" panose="020F0502020204030204" pitchFamily="34" charset="0"/>
                <a:ea typeface="Times New Roman" panose="02020603050405020304" pitchFamily="18" charset="0"/>
              </a:rPr>
              <a:t>(i) </a:t>
            </a:r>
            <a:r>
              <a:rPr lang="es-ES" sz="1800" dirty="0">
                <a:effectLst/>
                <a:latin typeface="Calibri" panose="020F0502020204030204" pitchFamily="34" charset="0"/>
                <a:ea typeface="Times New Roman" panose="02020603050405020304" pitchFamily="18" charset="0"/>
              </a:rPr>
              <a:t>la necesidad y proporcionalidad de la prueba cuya exhibición se solicita, para lo que se tendrá en cuenta, entre otras cosas,  </a:t>
            </a:r>
            <a:r>
              <a:rPr lang="es-ES" sz="1800" b="1" i="1" u="sng" dirty="0">
                <a:effectLst/>
                <a:latin typeface="Calibri" panose="020F0502020204030204" pitchFamily="34" charset="0"/>
                <a:ea typeface="Times New Roman" panose="02020603050405020304" pitchFamily="18" charset="0"/>
              </a:rPr>
              <a:t>(</a:t>
            </a:r>
            <a:r>
              <a:rPr lang="es-ES" sz="1800" b="1" i="1" u="sng" dirty="0" err="1">
                <a:effectLst/>
                <a:latin typeface="Calibri" panose="020F0502020204030204" pitchFamily="34" charset="0"/>
                <a:ea typeface="Times New Roman" panose="02020603050405020304" pitchFamily="18" charset="0"/>
              </a:rPr>
              <a:t>ii</a:t>
            </a:r>
            <a:r>
              <a:rPr lang="es-ES" sz="1800" b="1" i="1" u="sng" dirty="0">
                <a:effectLst/>
                <a:latin typeface="Calibri" panose="020F0502020204030204" pitchFamily="34" charset="0"/>
                <a:ea typeface="Times New Roman" panose="02020603050405020304" pitchFamily="18" charset="0"/>
              </a:rPr>
              <a:t>) </a:t>
            </a:r>
            <a:r>
              <a:rPr lang="es-ES" sz="1800" dirty="0">
                <a:effectLst/>
                <a:latin typeface="Calibri" panose="020F0502020204030204" pitchFamily="34" charset="0"/>
                <a:ea typeface="Times New Roman" panose="02020603050405020304" pitchFamily="18" charset="0"/>
              </a:rPr>
              <a:t>los intereses protegibles de terceros (en particular secretos industriales) y </a:t>
            </a:r>
            <a:r>
              <a:rPr lang="es-ES" sz="1800" b="1" i="1" dirty="0">
                <a:effectLst/>
                <a:latin typeface="Calibri" panose="020F0502020204030204" pitchFamily="34" charset="0"/>
                <a:ea typeface="Times New Roman" panose="02020603050405020304" pitchFamily="18" charset="0"/>
              </a:rPr>
              <a:t>(</a:t>
            </a:r>
            <a:r>
              <a:rPr lang="es-ES" sz="1800" b="1" i="1" dirty="0" err="1">
                <a:effectLst/>
                <a:latin typeface="Calibri" panose="020F0502020204030204" pitchFamily="34" charset="0"/>
                <a:ea typeface="Times New Roman" panose="02020603050405020304" pitchFamily="18" charset="0"/>
              </a:rPr>
              <a:t>iii</a:t>
            </a:r>
            <a:r>
              <a:rPr lang="es-ES" sz="1800" b="1" i="1" dirty="0">
                <a:effectLst/>
                <a:latin typeface="Calibri" panose="020F0502020204030204" pitchFamily="34" charset="0"/>
                <a:ea typeface="Times New Roman" panose="02020603050405020304" pitchFamily="18" charset="0"/>
              </a:rPr>
              <a:t>)</a:t>
            </a:r>
            <a:r>
              <a:rPr lang="es-ES" sz="1800" b="1" dirty="0">
                <a:effectLst/>
                <a:latin typeface="Calibri" panose="020F0502020204030204" pitchFamily="34" charset="0"/>
                <a:ea typeface="Times New Roman" panose="02020603050405020304" pitchFamily="18" charset="0"/>
              </a:rPr>
              <a:t> </a:t>
            </a:r>
            <a:r>
              <a:rPr lang="es-ES" sz="1800" dirty="0">
                <a:effectLst/>
                <a:latin typeface="Calibri" panose="020F0502020204030204" pitchFamily="34" charset="0"/>
                <a:ea typeface="Times New Roman" panose="02020603050405020304" pitchFamily="18" charset="0"/>
              </a:rPr>
              <a:t>la necesidad de evitar búsquedas genéricas -no específicas- de información.</a:t>
            </a:r>
            <a:endParaRPr lang="es-ES" sz="1800" dirty="0">
              <a:effectLst/>
              <a:latin typeface="Calibri" panose="020F0502020204030204" pitchFamily="34" charset="0"/>
              <a:ea typeface="Calibri" panose="020F0502020204030204" pitchFamily="34" charset="0"/>
            </a:endParaRPr>
          </a:p>
          <a:p>
            <a:pPr marL="3590925" lvl="0" indent="-27305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El carácter protegible como secreto industrial de la información de la propia demandada no obsta a su exhibición (tan solo justifica adoptar medidas específicas para preservar la confidencialidad). </a:t>
            </a:r>
            <a:endParaRPr lang="es-ES"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La obligación de entrega debe cumplirse por el requerido sin dilaciones indebidas y en un formato fácilmente accesible y entendible (lo que suscitará, de nuevo, la discusión sobre si cabe exigir al demandado que elabore documentos </a:t>
            </a:r>
            <a:r>
              <a:rPr lang="es-ES" sz="1800" i="1" dirty="0">
                <a:effectLst/>
                <a:latin typeface="Calibri" panose="020F0502020204030204" pitchFamily="34" charset="0"/>
                <a:ea typeface="Times New Roman" panose="02020603050405020304" pitchFamily="18" charset="0"/>
              </a:rPr>
              <a:t>ad hoc</a:t>
            </a:r>
            <a:r>
              <a:rPr lang="es-ES" sz="1800" dirty="0">
                <a:effectLst/>
                <a:latin typeface="Calibri" panose="020F0502020204030204" pitchFamily="34" charset="0"/>
                <a:ea typeface="Times New Roman" panose="02020603050405020304" pitchFamily="18" charset="0"/>
              </a:rPr>
              <a:t> con la información requerida.</a:t>
            </a:r>
            <a:endParaRPr lang="es-ES" sz="1800" dirty="0">
              <a:effectLst/>
              <a:latin typeface="Calibri" panose="020F0502020204030204" pitchFamily="34" charset="0"/>
              <a:ea typeface="Calibri" panose="020F0502020204030204" pitchFamily="34" charset="0"/>
            </a:endParaRPr>
          </a:p>
          <a:p>
            <a:endParaRPr lang="es-ES_tradnl" dirty="0"/>
          </a:p>
        </p:txBody>
      </p:sp>
      <p:sp>
        <p:nvSpPr>
          <p:cNvPr id="5" name="Rectangle: Rounded Corners 4">
            <a:extLst>
              <a:ext uri="{FF2B5EF4-FFF2-40B4-BE49-F238E27FC236}">
                <a16:creationId xmlns:a16="http://schemas.microsoft.com/office/drawing/2014/main" id="{132C8A53-D906-A2FB-847B-D2983CC425B7}"/>
              </a:ext>
            </a:extLst>
          </p:cNvPr>
          <p:cNvSpPr/>
          <p:nvPr/>
        </p:nvSpPr>
        <p:spPr>
          <a:xfrm>
            <a:off x="744718" y="5712639"/>
            <a:ext cx="10350629" cy="414780"/>
          </a:xfrm>
          <a:prstGeom prst="roundRect">
            <a:avLst/>
          </a:prstGeom>
          <a:solidFill>
            <a:srgbClr val="F6F5F3"/>
          </a:solidFill>
          <a:ln w="95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Calibri" panose="020F0502020204030204" pitchFamily="34" charset="0"/>
                <a:cs typeface="Calibri" panose="020F0502020204030204" pitchFamily="34" charset="0"/>
              </a:rPr>
              <a:t>La normativa de la Directiva es, en este punto, sin perjuicio de la normativa sobre </a:t>
            </a:r>
            <a:r>
              <a:rPr lang="es-ES" sz="1400" i="1" dirty="0" err="1">
                <a:solidFill>
                  <a:schemeClr val="tx1"/>
                </a:solidFill>
                <a:latin typeface="Calibri" panose="020F0502020204030204" pitchFamily="34" charset="0"/>
                <a:cs typeface="Calibri" panose="020F0502020204030204" pitchFamily="34" charset="0"/>
              </a:rPr>
              <a:t>discovery</a:t>
            </a:r>
            <a:r>
              <a:rPr lang="es-ES" sz="1400" dirty="0">
                <a:solidFill>
                  <a:schemeClr val="tx1"/>
                </a:solidFill>
                <a:latin typeface="Calibri" panose="020F0502020204030204" pitchFamily="34" charset="0"/>
                <a:cs typeface="Calibri" panose="020F0502020204030204" pitchFamily="34" charset="0"/>
              </a:rPr>
              <a:t> que pueda existir en los Estados miembros.</a:t>
            </a:r>
            <a:endParaRPr lang="es-ES_tradnl" dirty="0">
              <a:solidFill>
                <a:schemeClr val="tx1"/>
              </a:solidFill>
            </a:endParaRPr>
          </a:p>
        </p:txBody>
      </p:sp>
      <p:sp>
        <p:nvSpPr>
          <p:cNvPr id="7" name="Freeform: Shape 6">
            <a:extLst>
              <a:ext uri="{FF2B5EF4-FFF2-40B4-BE49-F238E27FC236}">
                <a16:creationId xmlns:a16="http://schemas.microsoft.com/office/drawing/2014/main" id="{F6AB6518-BFC1-D733-BC21-2D79D3D33ACD}"/>
              </a:ext>
            </a:extLst>
          </p:cNvPr>
          <p:cNvSpPr/>
          <p:nvPr/>
        </p:nvSpPr>
        <p:spPr>
          <a:xfrm>
            <a:off x="9091736" y="4696038"/>
            <a:ext cx="106071" cy="70714"/>
          </a:xfrm>
          <a:custGeom>
            <a:avLst/>
            <a:gdLst>
              <a:gd name="connsiteX0" fmla="*/ 132493 w 142875"/>
              <a:gd name="connsiteY0" fmla="*/ 43529 h 95250"/>
              <a:gd name="connsiteX1" fmla="*/ 145542 w 142875"/>
              <a:gd name="connsiteY1" fmla="*/ 56769 h 95250"/>
              <a:gd name="connsiteX2" fmla="*/ 145351 w 142875"/>
              <a:gd name="connsiteY2" fmla="*/ 57055 h 95250"/>
              <a:gd name="connsiteX3" fmla="*/ 113728 w 142875"/>
              <a:gd name="connsiteY3" fmla="*/ 86201 h 95250"/>
              <a:gd name="connsiteX4" fmla="*/ 74581 w 142875"/>
              <a:gd name="connsiteY4" fmla="*/ 95726 h 95250"/>
              <a:gd name="connsiteX5" fmla="*/ 0 w 142875"/>
              <a:gd name="connsiteY5" fmla="*/ 50292 h 95250"/>
              <a:gd name="connsiteX6" fmla="*/ 12763 w 142875"/>
              <a:gd name="connsiteY6" fmla="*/ 41910 h 95250"/>
              <a:gd name="connsiteX7" fmla="*/ 21241 w 142875"/>
              <a:gd name="connsiteY7" fmla="*/ 44768 h 95250"/>
              <a:gd name="connsiteX8" fmla="*/ 34766 w 142875"/>
              <a:gd name="connsiteY8" fmla="*/ 31623 h 95250"/>
              <a:gd name="connsiteX9" fmla="*/ 34195 w 142875"/>
              <a:gd name="connsiteY9" fmla="*/ 27813 h 95250"/>
              <a:gd name="connsiteX10" fmla="*/ 76676 w 142875"/>
              <a:gd name="connsiteY10" fmla="*/ 0 h 95250"/>
              <a:gd name="connsiteX11" fmla="*/ 85153 w 142875"/>
              <a:gd name="connsiteY11" fmla="*/ 2857 h 95250"/>
              <a:gd name="connsiteX12" fmla="*/ 91154 w 142875"/>
              <a:gd name="connsiteY12" fmla="*/ 1524 h 95250"/>
              <a:gd name="connsiteX13" fmla="*/ 114491 w 142875"/>
              <a:gd name="connsiteY13" fmla="*/ 25146 h 95250"/>
              <a:gd name="connsiteX14" fmla="*/ 112776 w 142875"/>
              <a:gd name="connsiteY14" fmla="*/ 31528 h 95250"/>
              <a:gd name="connsiteX15" fmla="*/ 126301 w 142875"/>
              <a:gd name="connsiteY15" fmla="*/ 44672 h 95250"/>
              <a:gd name="connsiteX16" fmla="*/ 132493 w 142875"/>
              <a:gd name="connsiteY16" fmla="*/ 43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2875" h="95250">
                <a:moveTo>
                  <a:pt x="132493" y="43529"/>
                </a:moveTo>
                <a:lnTo>
                  <a:pt x="145542" y="56769"/>
                </a:lnTo>
                <a:cubicBezTo>
                  <a:pt x="145447" y="56864"/>
                  <a:pt x="145447" y="56959"/>
                  <a:pt x="145351" y="57055"/>
                </a:cubicBezTo>
                <a:cubicBezTo>
                  <a:pt x="137636" y="69342"/>
                  <a:pt x="126778" y="79438"/>
                  <a:pt x="113728" y="86201"/>
                </a:cubicBezTo>
                <a:cubicBezTo>
                  <a:pt x="101822" y="92392"/>
                  <a:pt x="88297" y="95726"/>
                  <a:pt x="74581" y="95726"/>
                </a:cubicBezTo>
                <a:cubicBezTo>
                  <a:pt x="41719" y="95726"/>
                  <a:pt x="13335" y="77153"/>
                  <a:pt x="0" y="50292"/>
                </a:cubicBezTo>
                <a:lnTo>
                  <a:pt x="12763" y="41910"/>
                </a:lnTo>
                <a:cubicBezTo>
                  <a:pt x="15145" y="43720"/>
                  <a:pt x="18002" y="44768"/>
                  <a:pt x="21241" y="44768"/>
                </a:cubicBezTo>
                <a:cubicBezTo>
                  <a:pt x="28766" y="44768"/>
                  <a:pt x="34766" y="38862"/>
                  <a:pt x="34766" y="31623"/>
                </a:cubicBezTo>
                <a:cubicBezTo>
                  <a:pt x="34766" y="30290"/>
                  <a:pt x="34576" y="29051"/>
                  <a:pt x="34195" y="27813"/>
                </a:cubicBezTo>
                <a:lnTo>
                  <a:pt x="76676" y="0"/>
                </a:lnTo>
                <a:cubicBezTo>
                  <a:pt x="78962" y="1810"/>
                  <a:pt x="81915" y="2857"/>
                  <a:pt x="85153" y="2857"/>
                </a:cubicBezTo>
                <a:cubicBezTo>
                  <a:pt x="87344" y="2857"/>
                  <a:pt x="89344" y="2381"/>
                  <a:pt x="91154" y="1524"/>
                </a:cubicBezTo>
                <a:lnTo>
                  <a:pt x="114491" y="25146"/>
                </a:lnTo>
                <a:cubicBezTo>
                  <a:pt x="113348" y="27051"/>
                  <a:pt x="112776" y="29242"/>
                  <a:pt x="112776" y="31528"/>
                </a:cubicBezTo>
                <a:cubicBezTo>
                  <a:pt x="112776" y="38767"/>
                  <a:pt x="118872" y="44672"/>
                  <a:pt x="126301" y="44672"/>
                </a:cubicBezTo>
                <a:cubicBezTo>
                  <a:pt x="128683" y="44958"/>
                  <a:pt x="130683" y="44387"/>
                  <a:pt x="132493" y="43529"/>
                </a:cubicBezTo>
              </a:path>
            </a:pathLst>
          </a:custGeom>
          <a:solidFill>
            <a:srgbClr val="FFFFFF"/>
          </a:solidFill>
          <a:ln w="9525" cap="flat">
            <a:noFill/>
            <a:prstDash val="solid"/>
            <a:miter/>
          </a:ln>
        </p:spPr>
        <p:txBody>
          <a:bodyPr rtlCol="0" anchor="ctr"/>
          <a:lstStyle/>
          <a:p>
            <a:endParaRPr lang="es-ES_tradnl" dirty="0"/>
          </a:p>
        </p:txBody>
      </p:sp>
      <p:pic>
        <p:nvPicPr>
          <p:cNvPr id="12" name="Picture 11" descr="A close-up of a magnifying glass&#10;&#10;Description automatically generated">
            <a:extLst>
              <a:ext uri="{FF2B5EF4-FFF2-40B4-BE49-F238E27FC236}">
                <a16:creationId xmlns:a16="http://schemas.microsoft.com/office/drawing/2014/main" id="{9E0488F4-03EC-FFED-47F2-C2E9E3924F4E}"/>
              </a:ext>
            </a:extLst>
          </p:cNvPr>
          <p:cNvPicPr>
            <a:picLocks noChangeAspect="1"/>
          </p:cNvPicPr>
          <p:nvPr/>
        </p:nvPicPr>
        <p:blipFill>
          <a:blip r:embed="rId2"/>
          <a:stretch>
            <a:fillRect/>
          </a:stretch>
        </p:blipFill>
        <p:spPr>
          <a:xfrm>
            <a:off x="90788" y="1930051"/>
            <a:ext cx="3586264" cy="2547682"/>
          </a:xfrm>
          <a:prstGeom prst="rect">
            <a:avLst/>
          </a:prstGeom>
        </p:spPr>
      </p:pic>
    </p:spTree>
    <p:extLst>
      <p:ext uri="{BB962C8B-B14F-4D97-AF65-F5344CB8AC3E}">
        <p14:creationId xmlns:p14="http://schemas.microsoft.com/office/powerpoint/2010/main" val="30051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61903DC-E8F3-BD46-9201-6CBD223B21AB}"/>
              </a:ext>
            </a:extLst>
          </p:cNvPr>
          <p:cNvGrpSpPr/>
          <p:nvPr/>
        </p:nvGrpSpPr>
        <p:grpSpPr>
          <a:xfrm>
            <a:off x="363253" y="379955"/>
            <a:ext cx="11548997" cy="1228620"/>
            <a:chOff x="4803473" y="1339331"/>
            <a:chExt cx="2590337" cy="1228620"/>
          </a:xfrm>
        </p:grpSpPr>
        <p:cxnSp>
          <p:nvCxnSpPr>
            <p:cNvPr id="35" name="Straight Connector 34">
              <a:extLst>
                <a:ext uri="{FF2B5EF4-FFF2-40B4-BE49-F238E27FC236}">
                  <a16:creationId xmlns:a16="http://schemas.microsoft.com/office/drawing/2014/main" id="{2165E4C7-7E9E-2B4B-8AF4-3814DE751F1D}"/>
                </a:ext>
              </a:extLst>
            </p:cNvPr>
            <p:cNvCxnSpPr>
              <a:cxnSpLocks/>
            </p:cNvCxnSpPr>
            <p:nvPr/>
          </p:nvCxnSpPr>
          <p:spPr>
            <a:xfrm>
              <a:off x="4803473" y="2176460"/>
              <a:ext cx="2590337"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D2A9C80-07C9-E44F-BD44-26FD4F3FCADA}"/>
                </a:ext>
              </a:extLst>
            </p:cNvPr>
            <p:cNvSpPr/>
            <p:nvPr/>
          </p:nvSpPr>
          <p:spPr>
            <a:xfrm>
              <a:off x="4835526" y="2075508"/>
              <a:ext cx="2520950" cy="492443"/>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600" dirty="0">
                  <a:effectLst/>
                  <a:ea typeface="Calibri" panose="020F0502020204030204" pitchFamily="34" charset="0"/>
                </a:rPr>
                <a:t>Las presunciones de defecto y nexo causal (art. 9). En general</a:t>
              </a:r>
              <a:endParaRPr lang="es-ES_tradnl" sz="1600" dirty="0"/>
            </a:p>
          </p:txBody>
        </p:sp>
        <p:sp>
          <p:nvSpPr>
            <p:cNvPr id="37" name="Rectangle 36">
              <a:extLst>
                <a:ext uri="{FF2B5EF4-FFF2-40B4-BE49-F238E27FC236}">
                  <a16:creationId xmlns:a16="http://schemas.microsoft.com/office/drawing/2014/main" id="{6ACCB953-576A-E94D-BF66-E71EF50456A4}"/>
                </a:ext>
              </a:extLst>
            </p:cNvPr>
            <p:cNvSpPr/>
            <p:nvPr/>
          </p:nvSpPr>
          <p:spPr>
            <a:xfrm>
              <a:off x="4835523" y="1339331"/>
              <a:ext cx="2520950" cy="830997"/>
            </a:xfrm>
            <a:prstGeom prst="rect">
              <a:avLst/>
            </a:prstGeom>
          </p:spPr>
          <p:txBody>
            <a:bodyPr wrap="square">
              <a:spAutoFit/>
            </a:bodyPr>
            <a:lstStyle/>
            <a:p>
              <a:pPr indent="-457200">
                <a:buClr>
                  <a:schemeClr val="tx1"/>
                </a:buClr>
              </a:pPr>
              <a:r>
                <a:rPr lang="es-ES_tradnl" sz="4800" dirty="0">
                  <a:solidFill>
                    <a:srgbClr val="66CCCC"/>
                  </a:solidFill>
                </a:rPr>
                <a:t>07</a:t>
              </a:r>
            </a:p>
          </p:txBody>
        </p:sp>
      </p:grpSp>
    </p:spTree>
    <p:extLst>
      <p:ext uri="{BB962C8B-B14F-4D97-AF65-F5344CB8AC3E}">
        <p14:creationId xmlns:p14="http://schemas.microsoft.com/office/powerpoint/2010/main" val="361257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ABFA7D6-E7D6-09C7-19E7-EA5AAD919783}"/>
              </a:ext>
            </a:extLst>
          </p:cNvPr>
          <p:cNvSpPr/>
          <p:nvPr/>
        </p:nvSpPr>
        <p:spPr>
          <a:xfrm>
            <a:off x="188536" y="1593133"/>
            <a:ext cx="11547464" cy="2960013"/>
          </a:xfrm>
          <a:prstGeom prst="roundRect">
            <a:avLst/>
          </a:prstGeom>
          <a:solidFill>
            <a:srgbClr val="F6F5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 name="Title 1" descr="|">
            <a:extLst>
              <a:ext uri="{FF2B5EF4-FFF2-40B4-BE49-F238E27FC236}">
                <a16:creationId xmlns:a16="http://schemas.microsoft.com/office/drawing/2014/main" id="{C445535B-547D-EFA9-5358-464C872E3282}"/>
              </a:ext>
            </a:extLst>
          </p:cNvPr>
          <p:cNvSpPr>
            <a:spLocks noGrp="1"/>
          </p:cNvSpPr>
          <p:nvPr>
            <p:ph type="title"/>
          </p:nvPr>
        </p:nvSpPr>
        <p:spPr/>
        <p:txBody>
          <a:bodyPr/>
          <a:lstStyle/>
          <a:p>
            <a:r>
              <a:rPr lang="es-ES" sz="2800" dirty="0">
                <a:effectLst/>
                <a:ea typeface="Calibri" panose="020F0502020204030204" pitchFamily="34" charset="0"/>
              </a:rPr>
              <a:t>Las presunciones de defecto y nexo causal (art. 9). En general</a:t>
            </a:r>
            <a:br>
              <a:rPr lang="es-ES_tradnl" sz="2800" dirty="0"/>
            </a:br>
            <a:endParaRPr lang="es-ES_tradnl" dirty="0"/>
          </a:p>
        </p:txBody>
      </p:sp>
      <p:sp>
        <p:nvSpPr>
          <p:cNvPr id="3" name="Content Placeholder 4" descr="|">
            <a:extLst>
              <a:ext uri="{FF2B5EF4-FFF2-40B4-BE49-F238E27FC236}">
                <a16:creationId xmlns:a16="http://schemas.microsoft.com/office/drawing/2014/main" id="{C9735C9D-E5C8-90D0-4C5C-6E56D04B4CB4}"/>
              </a:ext>
            </a:extLst>
          </p:cNvPr>
          <p:cNvSpPr>
            <a:spLocks noGrp="1"/>
          </p:cNvSpPr>
          <p:nvPr>
            <p:ph sz="quarter" idx="11"/>
          </p:nvPr>
        </p:nvSpPr>
        <p:spPr>
          <a:xfrm>
            <a:off x="412800" y="1810800"/>
            <a:ext cx="11323200" cy="2157885"/>
          </a:xfrm>
        </p:spPr>
        <p:txBody>
          <a:bodyPr/>
          <a:lstStyle/>
          <a:p>
            <a:r>
              <a:rPr lang="es-ES" sz="1800" dirty="0">
                <a:effectLst/>
                <a:latin typeface="Calibri" panose="020F0502020204030204" pitchFamily="34" charset="0"/>
                <a:ea typeface="Calibri" panose="020F0502020204030204" pitchFamily="34" charset="0"/>
              </a:rPr>
              <a:t> </a:t>
            </a:r>
          </a:p>
          <a:p>
            <a:pPr marL="342900" lvl="0" indent="-34290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Se formulan como complemento (de derogación) a la regla general de que corresponde al reclamante la carga de la prueba sobre el defecto, los daños y el nexo causal mediante entre ambos.</a:t>
            </a:r>
            <a:endParaRPr lang="es-ES"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Suponen una relevante alteración del régimen probatorio existente hasta la fecha. </a:t>
            </a:r>
            <a:endParaRPr lang="es-ES"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es-ES" sz="1800" dirty="0">
                <a:effectLst/>
                <a:latin typeface="Calibri" panose="020F0502020204030204" pitchFamily="34" charset="0"/>
                <a:ea typeface="Times New Roman" panose="02020603050405020304" pitchFamily="18" charset="0"/>
              </a:rPr>
              <a:t>Facilitarán las acciones colectivas resarcitorias.</a:t>
            </a:r>
            <a:endParaRPr lang="es-ES" sz="1800" dirty="0">
              <a:effectLst/>
              <a:latin typeface="Calibri" panose="020F0502020204030204" pitchFamily="34" charset="0"/>
              <a:ea typeface="Calibri" panose="020F0502020204030204" pitchFamily="34" charset="0"/>
            </a:endParaRPr>
          </a:p>
          <a:p>
            <a:endParaRPr lang="es-ES_tradnl" dirty="0"/>
          </a:p>
        </p:txBody>
      </p:sp>
    </p:spTree>
    <p:extLst>
      <p:ext uri="{BB962C8B-B14F-4D97-AF65-F5344CB8AC3E}">
        <p14:creationId xmlns:p14="http://schemas.microsoft.com/office/powerpoint/2010/main" val="3296541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50727" y="405007"/>
            <a:ext cx="11611626" cy="1436013"/>
            <a:chOff x="4802281" y="1339331"/>
            <a:chExt cx="2589880" cy="1436013"/>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492443"/>
            </a:xfrm>
            <a:prstGeom prst="rect">
              <a:avLst/>
            </a:prstGeom>
          </p:spPr>
          <p:txBody>
            <a:bodyPr wrap="square" lIns="0" tIns="0" rIns="0" bIns="0">
              <a:spAutoFit/>
            </a:bodyPr>
            <a:lstStyle/>
            <a:p>
              <a:pPr algn="just">
                <a:buClr>
                  <a:schemeClr val="tx1"/>
                </a:buClr>
              </a:pPr>
              <a:r>
                <a:rPr lang="es-ES" sz="1600" dirty="0">
                  <a:effectLst/>
                  <a:ea typeface="Calibri" panose="020F0502020204030204" pitchFamily="34" charset="0"/>
                </a:rPr>
                <a:t>La presunción de defecto (art. 9.2.)</a:t>
              </a:r>
              <a:endParaRPr lang="es-ES" sz="1400" dirty="0">
                <a:effectLst/>
                <a:ea typeface="Calibri" panose="020F0502020204030204" pitchFamily="34" charset="0"/>
              </a:endParaRPr>
            </a:p>
            <a:p>
              <a:pPr algn="just">
                <a:buClr>
                  <a:schemeClr val="tx1"/>
                </a:buClr>
              </a:pP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CCCC99"/>
                  </a:solidFill>
                </a:rPr>
                <a:t>08</a:t>
              </a:r>
            </a:p>
          </p:txBody>
        </p:sp>
      </p:grpSp>
    </p:spTree>
    <p:extLst>
      <p:ext uri="{BB962C8B-B14F-4D97-AF65-F5344CB8AC3E}">
        <p14:creationId xmlns:p14="http://schemas.microsoft.com/office/powerpoint/2010/main" val="477505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9F282C03-9AA8-2932-ACD8-E5CD365BE135}"/>
              </a:ext>
            </a:extLst>
          </p:cNvPr>
          <p:cNvSpPr>
            <a:spLocks noGrp="1"/>
          </p:cNvSpPr>
          <p:nvPr>
            <p:ph type="title"/>
          </p:nvPr>
        </p:nvSpPr>
        <p:spPr/>
        <p:txBody>
          <a:bodyPr/>
          <a:lstStyle/>
          <a:p>
            <a:r>
              <a:rPr lang="es-ES" dirty="0"/>
              <a:t>La presunción de defecto (art. 9.2.)</a:t>
            </a:r>
            <a:endParaRPr lang="es-ES_tradnl" dirty="0"/>
          </a:p>
        </p:txBody>
      </p:sp>
      <p:sp>
        <p:nvSpPr>
          <p:cNvPr id="46" name="Freeform: Shape 45">
            <a:extLst>
              <a:ext uri="{FF2B5EF4-FFF2-40B4-BE49-F238E27FC236}">
                <a16:creationId xmlns:a16="http://schemas.microsoft.com/office/drawing/2014/main" id="{13CD29CA-D8C2-C4EB-6AE9-317C1D8A2AED}"/>
              </a:ext>
            </a:extLst>
          </p:cNvPr>
          <p:cNvSpPr/>
          <p:nvPr/>
        </p:nvSpPr>
        <p:spPr>
          <a:xfrm>
            <a:off x="442524" y="2296734"/>
            <a:ext cx="3159863" cy="3698712"/>
          </a:xfrm>
          <a:custGeom>
            <a:avLst/>
            <a:gdLst>
              <a:gd name="connsiteX0" fmla="*/ 0 w 1360197"/>
              <a:gd name="connsiteY0" fmla="*/ 0 h 1637123"/>
              <a:gd name="connsiteX1" fmla="*/ 1362152 w 1360197"/>
              <a:gd name="connsiteY1" fmla="*/ 0 h 1637123"/>
              <a:gd name="connsiteX2" fmla="*/ 1362152 w 1360197"/>
              <a:gd name="connsiteY2" fmla="*/ 1639241 h 1637123"/>
              <a:gd name="connsiteX3" fmla="*/ 0 w 1360197"/>
              <a:gd name="connsiteY3" fmla="*/ 1639241 h 1637123"/>
            </a:gdLst>
            <a:ahLst/>
            <a:cxnLst>
              <a:cxn ang="0">
                <a:pos x="connsiteX0" y="connsiteY0"/>
              </a:cxn>
              <a:cxn ang="0">
                <a:pos x="connsiteX1" y="connsiteY1"/>
              </a:cxn>
              <a:cxn ang="0">
                <a:pos x="connsiteX2" y="connsiteY2"/>
              </a:cxn>
              <a:cxn ang="0">
                <a:pos x="connsiteX3" y="connsiteY3"/>
              </a:cxn>
            </a:cxnLst>
            <a:rect l="l" t="t" r="r" b="b"/>
            <a:pathLst>
              <a:path w="1360197" h="1637123">
                <a:moveTo>
                  <a:pt x="0" y="0"/>
                </a:moveTo>
                <a:lnTo>
                  <a:pt x="1362152" y="0"/>
                </a:lnTo>
                <a:lnTo>
                  <a:pt x="1362152" y="1639241"/>
                </a:lnTo>
                <a:lnTo>
                  <a:pt x="0" y="1639241"/>
                </a:lnTo>
                <a:close/>
              </a:path>
            </a:pathLst>
          </a:custGeom>
          <a:solidFill>
            <a:srgbClr val="F2F0ED"/>
          </a:solidFill>
          <a:ln w="8132" cap="flat">
            <a:noFill/>
            <a:prstDash val="solid"/>
            <a:miter/>
          </a:ln>
        </p:spPr>
        <p:txBody>
          <a:bodyPr rtlCol="0" anchor="ctr"/>
          <a:lstStyle/>
          <a:p>
            <a:pPr algn="just"/>
            <a:r>
              <a:rPr lang="es-ES" sz="1400" dirty="0">
                <a:latin typeface="Calibri" panose="020F0502020204030204" pitchFamily="34" charset="0"/>
                <a:cs typeface="Calibri" panose="020F0502020204030204" pitchFamily="34" charset="0"/>
              </a:rPr>
              <a:t>Se presumirá </a:t>
            </a:r>
            <a:r>
              <a:rPr lang="es-ES" sz="1400" i="1" dirty="0">
                <a:latin typeface="Calibri" panose="020F0502020204030204" pitchFamily="34" charset="0"/>
                <a:cs typeface="Calibri" panose="020F0502020204030204" pitchFamily="34" charset="0"/>
              </a:rPr>
              <a:t>iuris tantum </a:t>
            </a:r>
            <a:r>
              <a:rPr lang="es-ES" sz="1400" dirty="0">
                <a:latin typeface="Calibri" panose="020F0502020204030204" pitchFamily="34" charset="0"/>
                <a:cs typeface="Calibri" panose="020F0502020204030204" pitchFamily="34" charset="0"/>
              </a:rPr>
              <a:t>el defecto si se da cualquiera de las siguientes circunstancias: </a:t>
            </a:r>
            <a:r>
              <a:rPr lang="es-ES" sz="1400" i="1" dirty="0">
                <a:latin typeface="Calibri" panose="020F0502020204030204" pitchFamily="34" charset="0"/>
                <a:cs typeface="Calibri" panose="020F0502020204030204" pitchFamily="34" charset="0"/>
              </a:rPr>
              <a:t>a)</a:t>
            </a:r>
            <a:r>
              <a:rPr lang="es-ES" sz="1400" dirty="0">
                <a:latin typeface="Calibri" panose="020F0502020204030204" pitchFamily="34" charset="0"/>
                <a:cs typeface="Calibri" panose="020F0502020204030204" pitchFamily="34" charset="0"/>
              </a:rPr>
              <a:t> incumplimiento por el demandado de la obligación de exhibir pruebas a su disposición; </a:t>
            </a:r>
            <a:r>
              <a:rPr lang="es-ES" sz="1400" i="1" dirty="0">
                <a:latin typeface="Calibri" panose="020F0502020204030204" pitchFamily="34" charset="0"/>
                <a:cs typeface="Calibri" panose="020F0502020204030204" pitchFamily="34" charset="0"/>
              </a:rPr>
              <a:t>b)</a:t>
            </a:r>
            <a:r>
              <a:rPr lang="es-ES" sz="1400" dirty="0">
                <a:latin typeface="Calibri" panose="020F0502020204030204" pitchFamily="34" charset="0"/>
                <a:cs typeface="Calibri" panose="020F0502020204030204" pitchFamily="34" charset="0"/>
              </a:rPr>
              <a:t> el reclamante prueba incumplimiento de normas imperativas de seguridad de producto -de la UE o nacionales- que tienen por finalidad proteger o reducir el riesgo sufrido; </a:t>
            </a:r>
            <a:r>
              <a:rPr lang="es-ES" sz="1400" i="1" dirty="0">
                <a:latin typeface="Calibri" panose="020F0502020204030204" pitchFamily="34" charset="0"/>
                <a:cs typeface="Calibri" panose="020F0502020204030204" pitchFamily="34" charset="0"/>
              </a:rPr>
              <a:t>c)</a:t>
            </a:r>
            <a:r>
              <a:rPr lang="es-ES" sz="1400" dirty="0">
                <a:latin typeface="Calibri" panose="020F0502020204030204" pitchFamily="34" charset="0"/>
                <a:cs typeface="Calibri" panose="020F0502020204030204" pitchFamily="34" charset="0"/>
              </a:rPr>
              <a:t> el reclamante demuestra que el daño ha tenido lugar por un obvio funcionamiento defectuoso del producto durante su uso previsto por el fabricante o en circunstancias normales (el caso de la botella que explota).</a:t>
            </a:r>
            <a:endParaRPr lang="es-ES_tradnl" sz="1400" dirty="0">
              <a:latin typeface="Calibri" panose="020F0502020204030204" pitchFamily="34" charset="0"/>
              <a:cs typeface="Calibri" panose="020F0502020204030204" pitchFamily="34" charset="0"/>
            </a:endParaRPr>
          </a:p>
        </p:txBody>
      </p:sp>
      <p:sp>
        <p:nvSpPr>
          <p:cNvPr id="47" name="Rectangle: Single Corner Rounded 46">
            <a:extLst>
              <a:ext uri="{FF2B5EF4-FFF2-40B4-BE49-F238E27FC236}">
                <a16:creationId xmlns:a16="http://schemas.microsoft.com/office/drawing/2014/main" id="{4884C8A9-CC72-FC74-5529-129F2BB9D893}"/>
              </a:ext>
            </a:extLst>
          </p:cNvPr>
          <p:cNvSpPr/>
          <p:nvPr/>
        </p:nvSpPr>
        <p:spPr>
          <a:xfrm>
            <a:off x="452938" y="1548313"/>
            <a:ext cx="3159863" cy="742517"/>
          </a:xfrm>
          <a:prstGeom prst="round1Rect">
            <a:avLst/>
          </a:prstGeom>
          <a:solidFill>
            <a:srgbClr val="B8B5C3"/>
          </a:solidFill>
          <a:ln w="8132" cap="flat">
            <a:noFill/>
            <a:prstDash val="solid"/>
            <a:miter/>
          </a:ln>
        </p:spPr>
        <p:txBody>
          <a:bodyPr rtlCol="0" anchor="ctr"/>
          <a:lstStyle/>
          <a:p>
            <a:pPr algn="ctr"/>
            <a:r>
              <a:rPr lang="es-ES_tradnl" sz="1600" b="1" dirty="0">
                <a:solidFill>
                  <a:schemeClr val="bg1"/>
                </a:solidFill>
              </a:rPr>
              <a:t>La norma</a:t>
            </a:r>
          </a:p>
        </p:txBody>
      </p:sp>
      <p:sp>
        <p:nvSpPr>
          <p:cNvPr id="48" name="Freeform: Shape 47">
            <a:extLst>
              <a:ext uri="{FF2B5EF4-FFF2-40B4-BE49-F238E27FC236}">
                <a16:creationId xmlns:a16="http://schemas.microsoft.com/office/drawing/2014/main" id="{7C9BAE12-5C38-BF86-3DA9-9AD3153BB160}"/>
              </a:ext>
            </a:extLst>
          </p:cNvPr>
          <p:cNvSpPr/>
          <p:nvPr/>
        </p:nvSpPr>
        <p:spPr>
          <a:xfrm>
            <a:off x="4293273" y="2761418"/>
            <a:ext cx="3383473" cy="1781734"/>
          </a:xfrm>
          <a:custGeom>
            <a:avLst/>
            <a:gdLst>
              <a:gd name="connsiteX0" fmla="*/ 0 w 1360197"/>
              <a:gd name="connsiteY0" fmla="*/ 0 h 1637123"/>
              <a:gd name="connsiteX1" fmla="*/ 1362152 w 1360197"/>
              <a:gd name="connsiteY1" fmla="*/ 0 h 1637123"/>
              <a:gd name="connsiteX2" fmla="*/ 1362152 w 1360197"/>
              <a:gd name="connsiteY2" fmla="*/ 1639241 h 1637123"/>
              <a:gd name="connsiteX3" fmla="*/ 0 w 1360197"/>
              <a:gd name="connsiteY3" fmla="*/ 1639241 h 1637123"/>
            </a:gdLst>
            <a:ahLst/>
            <a:cxnLst>
              <a:cxn ang="0">
                <a:pos x="connsiteX0" y="connsiteY0"/>
              </a:cxn>
              <a:cxn ang="0">
                <a:pos x="connsiteX1" y="connsiteY1"/>
              </a:cxn>
              <a:cxn ang="0">
                <a:pos x="connsiteX2" y="connsiteY2"/>
              </a:cxn>
              <a:cxn ang="0">
                <a:pos x="connsiteX3" y="connsiteY3"/>
              </a:cxn>
            </a:cxnLst>
            <a:rect l="l" t="t" r="r" b="b"/>
            <a:pathLst>
              <a:path w="1360197" h="1637123">
                <a:moveTo>
                  <a:pt x="0" y="0"/>
                </a:moveTo>
                <a:lnTo>
                  <a:pt x="1362152" y="0"/>
                </a:lnTo>
                <a:lnTo>
                  <a:pt x="1362152" y="1639241"/>
                </a:lnTo>
                <a:lnTo>
                  <a:pt x="0" y="1639241"/>
                </a:lnTo>
                <a:close/>
              </a:path>
            </a:pathLst>
          </a:custGeom>
          <a:solidFill>
            <a:srgbClr val="F2F0ED"/>
          </a:solidFill>
          <a:ln w="8132" cap="flat">
            <a:noFill/>
            <a:prstDash val="solid"/>
            <a:miter/>
          </a:ln>
        </p:spPr>
        <p:txBody>
          <a:bodyPr rtlCol="0" anchor="ctr"/>
          <a:lstStyle/>
          <a:p>
            <a:pPr marL="182563"/>
            <a:r>
              <a:rPr lang="es-ES" sz="1400" dirty="0">
                <a:latin typeface="Calibri" panose="020F0502020204030204" pitchFamily="34" charset="0"/>
                <a:cs typeface="Calibri" panose="020F0502020204030204" pitchFamily="34" charset="0"/>
              </a:rPr>
              <a:t>Del alcance limitado de las inferencias negativas del art. 329 LEC a una presunción desorbitada. </a:t>
            </a:r>
          </a:p>
          <a:p>
            <a:pPr marL="182563"/>
            <a:endParaRPr lang="es-ES" sz="1400" dirty="0">
              <a:latin typeface="Calibri" panose="020F0502020204030204" pitchFamily="34" charset="0"/>
              <a:cs typeface="Calibri" panose="020F0502020204030204" pitchFamily="34" charset="0"/>
            </a:endParaRPr>
          </a:p>
          <a:p>
            <a:pPr marL="182563"/>
            <a:r>
              <a:rPr lang="es-ES" sz="1400" dirty="0">
                <a:latin typeface="Calibri" panose="020F0502020204030204" pitchFamily="34" charset="0"/>
                <a:cs typeface="Calibri" panose="020F0502020204030204" pitchFamily="34" charset="0"/>
              </a:rPr>
              <a:t>De nuevo, ¿qué se entiende por “prueba relevante” y por prueba a “disposición del demandado”?</a:t>
            </a:r>
            <a:endParaRPr lang="es-ES_tradnl" sz="1400" dirty="0">
              <a:latin typeface="Calibri" panose="020F0502020204030204" pitchFamily="34" charset="0"/>
              <a:cs typeface="Calibri" panose="020F0502020204030204" pitchFamily="34" charset="0"/>
            </a:endParaRPr>
          </a:p>
        </p:txBody>
      </p:sp>
      <p:sp>
        <p:nvSpPr>
          <p:cNvPr id="49" name="Rectangle: Single Corner Rounded 48">
            <a:extLst>
              <a:ext uri="{FF2B5EF4-FFF2-40B4-BE49-F238E27FC236}">
                <a16:creationId xmlns:a16="http://schemas.microsoft.com/office/drawing/2014/main" id="{DCAFC663-4D11-CE35-8C1F-B1EF9F4BAF36}"/>
              </a:ext>
            </a:extLst>
          </p:cNvPr>
          <p:cNvSpPr/>
          <p:nvPr/>
        </p:nvSpPr>
        <p:spPr>
          <a:xfrm>
            <a:off x="4293273" y="2291102"/>
            <a:ext cx="3383471" cy="555793"/>
          </a:xfrm>
          <a:prstGeom prst="round1Rect">
            <a:avLst/>
          </a:prstGeom>
          <a:solidFill>
            <a:srgbClr val="CD3B7B"/>
          </a:solidFill>
          <a:ln w="8132" cap="flat">
            <a:noFill/>
            <a:prstDash val="solid"/>
            <a:miter/>
          </a:ln>
        </p:spPr>
        <p:txBody>
          <a:bodyPr rtlCol="0" anchor="ctr"/>
          <a:lstStyle/>
          <a:p>
            <a:pPr lvl="0" algn="ctr"/>
            <a:r>
              <a:rPr lang="es-ES_tradnl" sz="1600" b="1" dirty="0">
                <a:solidFill>
                  <a:srgbClr val="FFFFFF"/>
                </a:solidFill>
              </a:rPr>
              <a:t>La problemática del </a:t>
            </a:r>
          </a:p>
          <a:p>
            <a:pPr lvl="0" algn="ctr"/>
            <a:r>
              <a:rPr lang="es-ES_tradnl" sz="1600" b="1" dirty="0">
                <a:solidFill>
                  <a:srgbClr val="FFFFFF"/>
                </a:solidFill>
              </a:rPr>
              <a:t>primer supuesto </a:t>
            </a:r>
          </a:p>
        </p:txBody>
      </p:sp>
      <p:sp>
        <p:nvSpPr>
          <p:cNvPr id="50" name="Rectangle: Single Corner Rounded 49">
            <a:extLst>
              <a:ext uri="{FF2B5EF4-FFF2-40B4-BE49-F238E27FC236}">
                <a16:creationId xmlns:a16="http://schemas.microsoft.com/office/drawing/2014/main" id="{373C8CD0-505B-1691-F356-961228043989}"/>
              </a:ext>
            </a:extLst>
          </p:cNvPr>
          <p:cNvSpPr/>
          <p:nvPr/>
        </p:nvSpPr>
        <p:spPr>
          <a:xfrm>
            <a:off x="8100666" y="1687786"/>
            <a:ext cx="3383466" cy="301387"/>
          </a:xfrm>
          <a:prstGeom prst="round1Rect">
            <a:avLst/>
          </a:prstGeom>
          <a:solidFill>
            <a:srgbClr val="90C2DD"/>
          </a:solidFill>
          <a:ln w="8132" cap="flat">
            <a:noFill/>
            <a:prstDash val="solid"/>
            <a:miter/>
          </a:ln>
        </p:spPr>
        <p:txBody>
          <a:bodyPr rtlCol="0" anchor="ctr"/>
          <a:lstStyle/>
          <a:p>
            <a:pPr lvl="0" algn="ctr"/>
            <a:r>
              <a:rPr lang="es-ES_tradnl" sz="1600" b="1" dirty="0">
                <a:solidFill>
                  <a:srgbClr val="FFFFFF"/>
                </a:solidFill>
              </a:rPr>
              <a:t>La normativa</a:t>
            </a:r>
          </a:p>
        </p:txBody>
      </p:sp>
      <p:sp>
        <p:nvSpPr>
          <p:cNvPr id="51" name="Freeform: Shape 50">
            <a:extLst>
              <a:ext uri="{FF2B5EF4-FFF2-40B4-BE49-F238E27FC236}">
                <a16:creationId xmlns:a16="http://schemas.microsoft.com/office/drawing/2014/main" id="{BD61A4C3-C79D-10C0-CCD3-0A4FCAA95CF2}"/>
              </a:ext>
            </a:extLst>
          </p:cNvPr>
          <p:cNvSpPr/>
          <p:nvPr/>
        </p:nvSpPr>
        <p:spPr>
          <a:xfrm>
            <a:off x="8100666" y="2014436"/>
            <a:ext cx="3383471" cy="2114503"/>
          </a:xfrm>
          <a:custGeom>
            <a:avLst/>
            <a:gdLst>
              <a:gd name="connsiteX0" fmla="*/ 0 w 1360197"/>
              <a:gd name="connsiteY0" fmla="*/ 0 h 1637123"/>
              <a:gd name="connsiteX1" fmla="*/ 1362152 w 1360197"/>
              <a:gd name="connsiteY1" fmla="*/ 0 h 1637123"/>
              <a:gd name="connsiteX2" fmla="*/ 1362152 w 1360197"/>
              <a:gd name="connsiteY2" fmla="*/ 1639241 h 1637123"/>
              <a:gd name="connsiteX3" fmla="*/ 0 w 1360197"/>
              <a:gd name="connsiteY3" fmla="*/ 1639241 h 1637123"/>
            </a:gdLst>
            <a:ahLst/>
            <a:cxnLst>
              <a:cxn ang="0">
                <a:pos x="connsiteX0" y="connsiteY0"/>
              </a:cxn>
              <a:cxn ang="0">
                <a:pos x="connsiteX1" y="connsiteY1"/>
              </a:cxn>
              <a:cxn ang="0">
                <a:pos x="connsiteX2" y="connsiteY2"/>
              </a:cxn>
              <a:cxn ang="0">
                <a:pos x="connsiteX3" y="connsiteY3"/>
              </a:cxn>
            </a:cxnLst>
            <a:rect l="l" t="t" r="r" b="b"/>
            <a:pathLst>
              <a:path w="1360197" h="1637123">
                <a:moveTo>
                  <a:pt x="0" y="0"/>
                </a:moveTo>
                <a:lnTo>
                  <a:pt x="1362152" y="0"/>
                </a:lnTo>
                <a:lnTo>
                  <a:pt x="1362152" y="1639241"/>
                </a:lnTo>
                <a:lnTo>
                  <a:pt x="0" y="1639241"/>
                </a:lnTo>
                <a:close/>
              </a:path>
            </a:pathLst>
          </a:custGeom>
          <a:solidFill>
            <a:srgbClr val="F2F0ED"/>
          </a:solidFill>
          <a:ln w="8132" cap="flat">
            <a:noFill/>
            <a:prstDash val="solid"/>
            <a:miter/>
          </a:ln>
        </p:spPr>
        <p:txBody>
          <a:bodyPr rtlCol="0" anchor="ctr"/>
          <a:lstStyle/>
          <a:p>
            <a:pPr lvl="0"/>
            <a:r>
              <a:rPr lang="es-ES" sz="1400" dirty="0">
                <a:effectLst/>
                <a:latin typeface="Calibri" panose="020F0502020204030204" pitchFamily="34" charset="0"/>
                <a:ea typeface="Times New Roman" panose="02020603050405020304" pitchFamily="18" charset="0"/>
                <a:cs typeface="Calibri" panose="020F0502020204030204" pitchFamily="34" charset="0"/>
              </a:rPr>
              <a:t>Puede implicar la necesidad de repensar la reglamentación interna (voluntaria) de </a:t>
            </a:r>
            <a:r>
              <a:rPr lang="es-ES" sz="1400" i="1" dirty="0" err="1">
                <a:effectLst/>
                <a:latin typeface="Calibri" panose="020F0502020204030204" pitchFamily="34" charset="0"/>
                <a:ea typeface="Times New Roman" panose="02020603050405020304" pitchFamily="18" charset="0"/>
                <a:cs typeface="Calibri" panose="020F0502020204030204" pitchFamily="34" charset="0"/>
              </a:rPr>
              <a:t>document</a:t>
            </a:r>
            <a:r>
              <a:rPr lang="es-ES" sz="1400" i="1" dirty="0">
                <a:effectLst/>
                <a:latin typeface="Calibri" panose="020F0502020204030204" pitchFamily="34" charset="0"/>
                <a:ea typeface="Times New Roman" panose="02020603050405020304" pitchFamily="18" charset="0"/>
                <a:cs typeface="Calibri" panose="020F0502020204030204" pitchFamily="34" charset="0"/>
              </a:rPr>
              <a:t> </a:t>
            </a:r>
            <a:r>
              <a:rPr lang="es-ES" sz="1400" i="1" dirty="0" err="1">
                <a:effectLst/>
                <a:latin typeface="Calibri" panose="020F0502020204030204" pitchFamily="34" charset="0"/>
                <a:ea typeface="Times New Roman" panose="02020603050405020304" pitchFamily="18" charset="0"/>
                <a:cs typeface="Calibri" panose="020F0502020204030204" pitchFamily="34" charset="0"/>
              </a:rPr>
              <a:t>retention</a:t>
            </a:r>
            <a:r>
              <a:rPr lang="es-ES" sz="1400" dirty="0">
                <a:effectLst/>
                <a:latin typeface="Calibri" panose="020F0502020204030204" pitchFamily="34" charset="0"/>
                <a:ea typeface="Times New Roman" panose="02020603050405020304" pitchFamily="18" charset="0"/>
                <a:cs typeface="Calibri" panose="020F0502020204030204" pitchFamily="34" charset="0"/>
              </a:rPr>
              <a:t> en atención a las consecuencias de la imposibilidad de cumplir con deberes de exhibición.</a:t>
            </a:r>
            <a:endParaRPr lang="es-ES" sz="1400" dirty="0">
              <a:effectLst/>
              <a:latin typeface="Calibri" panose="020F0502020204030204" pitchFamily="34" charset="0"/>
              <a:ea typeface="Calibri" panose="020F0502020204030204" pitchFamily="34" charset="0"/>
              <a:cs typeface="Calibri" panose="020F0502020204030204" pitchFamily="34" charset="0"/>
            </a:endParaRPr>
          </a:p>
          <a:p>
            <a:r>
              <a:rPr lang="es-ES" sz="1400" dirty="0">
                <a:effectLst/>
                <a:latin typeface="Calibri" panose="020F0502020204030204" pitchFamily="34" charset="0"/>
                <a:ea typeface="Calibri" panose="020F0502020204030204" pitchFamily="34" charset="0"/>
                <a:cs typeface="Calibri" panose="020F0502020204030204" pitchFamily="34" charset="0"/>
              </a:rPr>
              <a:t> </a:t>
            </a:r>
          </a:p>
        </p:txBody>
      </p:sp>
      <p:grpSp>
        <p:nvGrpSpPr>
          <p:cNvPr id="61" name="Group 60">
            <a:extLst>
              <a:ext uri="{FF2B5EF4-FFF2-40B4-BE49-F238E27FC236}">
                <a16:creationId xmlns:a16="http://schemas.microsoft.com/office/drawing/2014/main" id="{932EA800-5C04-8E52-2A57-19826192DAB1}"/>
              </a:ext>
            </a:extLst>
          </p:cNvPr>
          <p:cNvGrpSpPr/>
          <p:nvPr/>
        </p:nvGrpSpPr>
        <p:grpSpPr>
          <a:xfrm>
            <a:off x="2848242" y="1154069"/>
            <a:ext cx="1016750" cy="929255"/>
            <a:chOff x="4649670" y="3074530"/>
            <a:chExt cx="1214415" cy="1214415"/>
          </a:xfrm>
        </p:grpSpPr>
        <p:grpSp>
          <p:nvGrpSpPr>
            <p:cNvPr id="62" name="Group 61">
              <a:extLst>
                <a:ext uri="{FF2B5EF4-FFF2-40B4-BE49-F238E27FC236}">
                  <a16:creationId xmlns:a16="http://schemas.microsoft.com/office/drawing/2014/main" id="{879599BB-C034-6B14-8ED6-3CD3E49059C5}"/>
                </a:ext>
              </a:extLst>
            </p:cNvPr>
            <p:cNvGrpSpPr/>
            <p:nvPr/>
          </p:nvGrpSpPr>
          <p:grpSpPr>
            <a:xfrm>
              <a:off x="4649670" y="3074530"/>
              <a:ext cx="1214415" cy="1214415"/>
              <a:chOff x="5128821" y="3017886"/>
              <a:chExt cx="1214415" cy="1214415"/>
            </a:xfrm>
          </p:grpSpPr>
          <p:sp>
            <p:nvSpPr>
              <p:cNvPr id="64" name="Freeform: Shape 63">
                <a:extLst>
                  <a:ext uri="{FF2B5EF4-FFF2-40B4-BE49-F238E27FC236}">
                    <a16:creationId xmlns:a16="http://schemas.microsoft.com/office/drawing/2014/main" id="{F84FA0E4-00D1-1E76-9E45-7C24E7DFC5FB}"/>
                  </a:ext>
                </a:extLst>
              </p:cNvPr>
              <p:cNvSpPr/>
              <p:nvPr/>
            </p:nvSpPr>
            <p:spPr>
              <a:xfrm>
                <a:off x="5128821" y="3017886"/>
                <a:ext cx="1214415" cy="1214415"/>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060"/>
                      <a:pt x="250700" y="1119760"/>
                      <a:pt x="559880" y="1119760"/>
                    </a:cubicBezTo>
                  </a:path>
                </a:pathLst>
              </a:custGeom>
              <a:solidFill>
                <a:srgbClr val="B8B5C3"/>
              </a:solidFill>
              <a:ln w="8132" cap="flat">
                <a:noFill/>
                <a:prstDash val="solid"/>
                <a:miter/>
              </a:ln>
            </p:spPr>
            <p:txBody>
              <a:bodyPr rtlCol="0" anchor="ctr"/>
              <a:lstStyle/>
              <a:p>
                <a:endParaRPr lang="es-ES_tradnl" dirty="0"/>
              </a:p>
            </p:txBody>
          </p:sp>
          <p:grpSp>
            <p:nvGrpSpPr>
              <p:cNvPr id="65" name="Group 64">
                <a:extLst>
                  <a:ext uri="{FF2B5EF4-FFF2-40B4-BE49-F238E27FC236}">
                    <a16:creationId xmlns:a16="http://schemas.microsoft.com/office/drawing/2014/main" id="{34B9EA89-7363-ADF3-B31B-C4E6E37D6975}"/>
                  </a:ext>
                </a:extLst>
              </p:cNvPr>
              <p:cNvGrpSpPr/>
              <p:nvPr/>
            </p:nvGrpSpPr>
            <p:grpSpPr>
              <a:xfrm>
                <a:off x="5174462" y="3075323"/>
                <a:ext cx="1099534" cy="1099534"/>
                <a:chOff x="5174462" y="3075323"/>
                <a:chExt cx="1099534" cy="1099534"/>
              </a:xfrm>
            </p:grpSpPr>
            <p:sp>
              <p:nvSpPr>
                <p:cNvPr id="66" name="Freeform: Shape 65">
                  <a:extLst>
                    <a:ext uri="{FF2B5EF4-FFF2-40B4-BE49-F238E27FC236}">
                      <a16:creationId xmlns:a16="http://schemas.microsoft.com/office/drawing/2014/main" id="{A96E118D-1E93-1CE3-1092-14951B8C6F41}"/>
                    </a:ext>
                  </a:extLst>
                </p:cNvPr>
                <p:cNvSpPr/>
                <p:nvPr/>
              </p:nvSpPr>
              <p:spPr>
                <a:xfrm>
                  <a:off x="5392624" y="3281684"/>
                  <a:ext cx="682555" cy="682555"/>
                </a:xfrm>
                <a:custGeom>
                  <a:avLst/>
                  <a:gdLst>
                    <a:gd name="connsiteX0" fmla="*/ 317488 w 627156"/>
                    <a:gd name="connsiteY0" fmla="*/ 634976 h 627156"/>
                    <a:gd name="connsiteX1" fmla="*/ 634976 w 627156"/>
                    <a:gd name="connsiteY1" fmla="*/ 317488 h 627156"/>
                    <a:gd name="connsiteX2" fmla="*/ 317488 w 627156"/>
                    <a:gd name="connsiteY2" fmla="*/ 0 h 627156"/>
                    <a:gd name="connsiteX3" fmla="*/ 0 w 627156"/>
                    <a:gd name="connsiteY3" fmla="*/ 317488 h 627156"/>
                    <a:gd name="connsiteX4" fmla="*/ 317488 w 627156"/>
                    <a:gd name="connsiteY4" fmla="*/ 634976 h 62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56" h="627156">
                      <a:moveTo>
                        <a:pt x="317488" y="634976"/>
                      </a:moveTo>
                      <a:cubicBezTo>
                        <a:pt x="492848" y="634976"/>
                        <a:pt x="634976" y="492848"/>
                        <a:pt x="634976" y="317488"/>
                      </a:cubicBezTo>
                      <a:cubicBezTo>
                        <a:pt x="634976" y="142128"/>
                        <a:pt x="492848" y="0"/>
                        <a:pt x="317488" y="0"/>
                      </a:cubicBezTo>
                      <a:cubicBezTo>
                        <a:pt x="142128" y="0"/>
                        <a:pt x="0" y="142128"/>
                        <a:pt x="0" y="317488"/>
                      </a:cubicBezTo>
                      <a:cubicBezTo>
                        <a:pt x="0" y="492848"/>
                        <a:pt x="142210" y="634976"/>
                        <a:pt x="317488" y="634976"/>
                      </a:cubicBezTo>
                    </a:path>
                  </a:pathLst>
                </a:custGeom>
                <a:solidFill>
                  <a:srgbClr val="FFFFFF"/>
                </a:solidFill>
                <a:ln w="8132" cap="flat">
                  <a:noFill/>
                  <a:prstDash val="solid"/>
                  <a:miter/>
                </a:ln>
              </p:spPr>
              <p:txBody>
                <a:bodyPr rtlCol="0" anchor="ctr"/>
                <a:lstStyle/>
                <a:p>
                  <a:endParaRPr lang="es-ES_tradnl" dirty="0"/>
                </a:p>
              </p:txBody>
            </p:sp>
            <p:sp>
              <p:nvSpPr>
                <p:cNvPr id="67" name="Freeform: Shape 66">
                  <a:extLst>
                    <a:ext uri="{FF2B5EF4-FFF2-40B4-BE49-F238E27FC236}">
                      <a16:creationId xmlns:a16="http://schemas.microsoft.com/office/drawing/2014/main" id="{F288DD25-D776-AFBC-F105-72FA2F24AC42}"/>
                    </a:ext>
                  </a:extLst>
                </p:cNvPr>
                <p:cNvSpPr/>
                <p:nvPr/>
              </p:nvSpPr>
              <p:spPr>
                <a:xfrm>
                  <a:off x="5412382" y="3313156"/>
                  <a:ext cx="620504" cy="620505"/>
                </a:xfrm>
                <a:custGeom>
                  <a:avLst/>
                  <a:gdLst>
                    <a:gd name="connsiteX0" fmla="*/ 577147 w 570142"/>
                    <a:gd name="connsiteY0" fmla="*/ 288574 h 570142"/>
                    <a:gd name="connsiteX1" fmla="*/ 288573 w 570142"/>
                    <a:gd name="connsiteY1" fmla="*/ 577147 h 570142"/>
                    <a:gd name="connsiteX2" fmla="*/ 0 w 570142"/>
                    <a:gd name="connsiteY2" fmla="*/ 288574 h 570142"/>
                    <a:gd name="connsiteX3" fmla="*/ 288573 w 570142"/>
                    <a:gd name="connsiteY3" fmla="*/ 0 h 570142"/>
                    <a:gd name="connsiteX4" fmla="*/ 577147 w 570142"/>
                    <a:gd name="connsiteY4" fmla="*/ 288574 h 57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142" h="570142">
                      <a:moveTo>
                        <a:pt x="577147" y="288574"/>
                      </a:moveTo>
                      <a:cubicBezTo>
                        <a:pt x="577147" y="447969"/>
                        <a:pt x="447969" y="577147"/>
                        <a:pt x="288573" y="577147"/>
                      </a:cubicBezTo>
                      <a:cubicBezTo>
                        <a:pt x="129178" y="577147"/>
                        <a:pt x="0" y="447969"/>
                        <a:pt x="0" y="288574"/>
                      </a:cubicBezTo>
                      <a:cubicBezTo>
                        <a:pt x="0" y="129178"/>
                        <a:pt x="129178" y="0"/>
                        <a:pt x="288573" y="0"/>
                      </a:cubicBezTo>
                      <a:cubicBezTo>
                        <a:pt x="447969" y="0"/>
                        <a:pt x="577147" y="129178"/>
                        <a:pt x="577147" y="288574"/>
                      </a:cubicBezTo>
                    </a:path>
                  </a:pathLst>
                </a:custGeom>
                <a:solidFill>
                  <a:srgbClr val="B8B5C3"/>
                </a:solidFill>
                <a:ln w="8132" cap="flat">
                  <a:noFill/>
                  <a:prstDash val="solid"/>
                  <a:miter/>
                </a:ln>
              </p:spPr>
              <p:txBody>
                <a:bodyPr rtlCol="0" anchor="ctr"/>
                <a:lstStyle/>
                <a:p>
                  <a:endParaRPr lang="es-ES_tradnl" dirty="0"/>
                </a:p>
              </p:txBody>
            </p:sp>
            <p:sp>
              <p:nvSpPr>
                <p:cNvPr id="68" name="Freeform: Shape 67">
                  <a:extLst>
                    <a:ext uri="{FF2B5EF4-FFF2-40B4-BE49-F238E27FC236}">
                      <a16:creationId xmlns:a16="http://schemas.microsoft.com/office/drawing/2014/main" id="{E8FF534D-D103-5F7A-8696-D55841202FEC}"/>
                    </a:ext>
                  </a:extLst>
                </p:cNvPr>
                <p:cNvSpPr/>
                <p:nvPr/>
              </p:nvSpPr>
              <p:spPr>
                <a:xfrm>
                  <a:off x="5174462" y="3075323"/>
                  <a:ext cx="1099534" cy="1099534"/>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060"/>
                        <a:pt x="250700" y="1119760"/>
                        <a:pt x="559880" y="1119760"/>
                      </a:cubicBezTo>
                    </a:path>
                  </a:pathLst>
                </a:custGeom>
                <a:noFill/>
                <a:ln w="12700" cap="flat">
                  <a:solidFill>
                    <a:schemeClr val="bg1"/>
                  </a:solidFill>
                  <a:prstDash val="sysDot"/>
                  <a:miter/>
                </a:ln>
              </p:spPr>
              <p:txBody>
                <a:bodyPr rtlCol="0" anchor="ctr"/>
                <a:lstStyle/>
                <a:p>
                  <a:endParaRPr lang="es-ES_tradnl" dirty="0"/>
                </a:p>
              </p:txBody>
            </p:sp>
          </p:grpSp>
        </p:grpSp>
        <p:sp>
          <p:nvSpPr>
            <p:cNvPr id="63" name="Freeform: Shape 62">
              <a:extLst>
                <a:ext uri="{FF2B5EF4-FFF2-40B4-BE49-F238E27FC236}">
                  <a16:creationId xmlns:a16="http://schemas.microsoft.com/office/drawing/2014/main" id="{D7BB2E1D-415F-71CE-0270-CBFFF36587B7}"/>
                </a:ext>
              </a:extLst>
            </p:cNvPr>
            <p:cNvSpPr/>
            <p:nvPr/>
          </p:nvSpPr>
          <p:spPr>
            <a:xfrm>
              <a:off x="5112969" y="3548272"/>
              <a:ext cx="295275" cy="314325"/>
            </a:xfrm>
            <a:custGeom>
              <a:avLst/>
              <a:gdLst>
                <a:gd name="connsiteX0" fmla="*/ 12382 w 295275"/>
                <a:gd name="connsiteY0" fmla="*/ 276035 h 314325"/>
                <a:gd name="connsiteX1" fmla="*/ 289179 w 295275"/>
                <a:gd name="connsiteY1" fmla="*/ 276035 h 314325"/>
                <a:gd name="connsiteX2" fmla="*/ 289179 w 295275"/>
                <a:gd name="connsiteY2" fmla="*/ 285845 h 314325"/>
                <a:gd name="connsiteX3" fmla="*/ 299276 w 295275"/>
                <a:gd name="connsiteY3" fmla="*/ 285845 h 314325"/>
                <a:gd name="connsiteX4" fmla="*/ 299276 w 295275"/>
                <a:gd name="connsiteY4" fmla="*/ 314611 h 314325"/>
                <a:gd name="connsiteX5" fmla="*/ 2191 w 295275"/>
                <a:gd name="connsiteY5" fmla="*/ 314611 h 314325"/>
                <a:gd name="connsiteX6" fmla="*/ 2191 w 295275"/>
                <a:gd name="connsiteY6" fmla="*/ 285845 h 314325"/>
                <a:gd name="connsiteX7" fmla="*/ 12287 w 295275"/>
                <a:gd name="connsiteY7" fmla="*/ 285845 h 314325"/>
                <a:gd name="connsiteX8" fmla="*/ 12287 w 295275"/>
                <a:gd name="connsiteY8" fmla="*/ 276035 h 314325"/>
                <a:gd name="connsiteX9" fmla="*/ 37433 w 295275"/>
                <a:gd name="connsiteY9" fmla="*/ 111347 h 314325"/>
                <a:gd name="connsiteX10" fmla="*/ 88868 w 295275"/>
                <a:gd name="connsiteY10" fmla="*/ 111347 h 314325"/>
                <a:gd name="connsiteX11" fmla="*/ 91630 w 295275"/>
                <a:gd name="connsiteY11" fmla="*/ 114109 h 314325"/>
                <a:gd name="connsiteX12" fmla="*/ 91630 w 295275"/>
                <a:gd name="connsiteY12" fmla="*/ 123253 h 314325"/>
                <a:gd name="connsiteX13" fmla="*/ 88868 w 295275"/>
                <a:gd name="connsiteY13" fmla="*/ 126016 h 314325"/>
                <a:gd name="connsiteX14" fmla="*/ 83344 w 295275"/>
                <a:gd name="connsiteY14" fmla="*/ 126016 h 314325"/>
                <a:gd name="connsiteX15" fmla="*/ 85058 w 295275"/>
                <a:gd name="connsiteY15" fmla="*/ 238506 h 314325"/>
                <a:gd name="connsiteX16" fmla="*/ 90773 w 295275"/>
                <a:gd name="connsiteY16" fmla="*/ 238506 h 314325"/>
                <a:gd name="connsiteX17" fmla="*/ 93821 w 295275"/>
                <a:gd name="connsiteY17" fmla="*/ 241459 h 314325"/>
                <a:gd name="connsiteX18" fmla="*/ 93821 w 295275"/>
                <a:gd name="connsiteY18" fmla="*/ 255937 h 314325"/>
                <a:gd name="connsiteX19" fmla="*/ 90773 w 295275"/>
                <a:gd name="connsiteY19" fmla="*/ 258890 h 314325"/>
                <a:gd name="connsiteX20" fmla="*/ 35528 w 295275"/>
                <a:gd name="connsiteY20" fmla="*/ 258890 h 314325"/>
                <a:gd name="connsiteX21" fmla="*/ 32576 w 295275"/>
                <a:gd name="connsiteY21" fmla="*/ 255937 h 314325"/>
                <a:gd name="connsiteX22" fmla="*/ 32576 w 295275"/>
                <a:gd name="connsiteY22" fmla="*/ 241459 h 314325"/>
                <a:gd name="connsiteX23" fmla="*/ 35528 w 295275"/>
                <a:gd name="connsiteY23" fmla="*/ 238506 h 314325"/>
                <a:gd name="connsiteX24" fmla="*/ 41243 w 295275"/>
                <a:gd name="connsiteY24" fmla="*/ 238506 h 314325"/>
                <a:gd name="connsiteX25" fmla="*/ 42958 w 295275"/>
                <a:gd name="connsiteY25" fmla="*/ 126016 h 314325"/>
                <a:gd name="connsiteX26" fmla="*/ 37433 w 295275"/>
                <a:gd name="connsiteY26" fmla="*/ 126016 h 314325"/>
                <a:gd name="connsiteX27" fmla="*/ 34671 w 295275"/>
                <a:gd name="connsiteY27" fmla="*/ 123253 h 314325"/>
                <a:gd name="connsiteX28" fmla="*/ 34671 w 295275"/>
                <a:gd name="connsiteY28" fmla="*/ 114109 h 314325"/>
                <a:gd name="connsiteX29" fmla="*/ 37433 w 295275"/>
                <a:gd name="connsiteY29" fmla="*/ 111347 h 314325"/>
                <a:gd name="connsiteX30" fmla="*/ 212598 w 295275"/>
                <a:gd name="connsiteY30" fmla="*/ 111347 h 314325"/>
                <a:gd name="connsiteX31" fmla="*/ 264033 w 295275"/>
                <a:gd name="connsiteY31" fmla="*/ 111347 h 314325"/>
                <a:gd name="connsiteX32" fmla="*/ 266795 w 295275"/>
                <a:gd name="connsiteY32" fmla="*/ 114109 h 314325"/>
                <a:gd name="connsiteX33" fmla="*/ 266795 w 295275"/>
                <a:gd name="connsiteY33" fmla="*/ 123253 h 314325"/>
                <a:gd name="connsiteX34" fmla="*/ 264033 w 295275"/>
                <a:gd name="connsiteY34" fmla="*/ 126016 h 314325"/>
                <a:gd name="connsiteX35" fmla="*/ 258508 w 295275"/>
                <a:gd name="connsiteY35" fmla="*/ 126016 h 314325"/>
                <a:gd name="connsiteX36" fmla="*/ 260223 w 295275"/>
                <a:gd name="connsiteY36" fmla="*/ 238506 h 314325"/>
                <a:gd name="connsiteX37" fmla="*/ 265938 w 295275"/>
                <a:gd name="connsiteY37" fmla="*/ 238506 h 314325"/>
                <a:gd name="connsiteX38" fmla="*/ 268891 w 295275"/>
                <a:gd name="connsiteY38" fmla="*/ 241459 h 314325"/>
                <a:gd name="connsiteX39" fmla="*/ 268891 w 295275"/>
                <a:gd name="connsiteY39" fmla="*/ 255937 h 314325"/>
                <a:gd name="connsiteX40" fmla="*/ 265938 w 295275"/>
                <a:gd name="connsiteY40" fmla="*/ 258890 h 314325"/>
                <a:gd name="connsiteX41" fmla="*/ 210693 w 295275"/>
                <a:gd name="connsiteY41" fmla="*/ 258890 h 314325"/>
                <a:gd name="connsiteX42" fmla="*/ 207645 w 295275"/>
                <a:gd name="connsiteY42" fmla="*/ 255937 h 314325"/>
                <a:gd name="connsiteX43" fmla="*/ 207645 w 295275"/>
                <a:gd name="connsiteY43" fmla="*/ 241459 h 314325"/>
                <a:gd name="connsiteX44" fmla="*/ 210693 w 295275"/>
                <a:gd name="connsiteY44" fmla="*/ 238506 h 314325"/>
                <a:gd name="connsiteX45" fmla="*/ 216408 w 295275"/>
                <a:gd name="connsiteY45" fmla="*/ 238506 h 314325"/>
                <a:gd name="connsiteX46" fmla="*/ 218122 w 295275"/>
                <a:gd name="connsiteY46" fmla="*/ 126016 h 314325"/>
                <a:gd name="connsiteX47" fmla="*/ 212598 w 295275"/>
                <a:gd name="connsiteY47" fmla="*/ 126016 h 314325"/>
                <a:gd name="connsiteX48" fmla="*/ 209836 w 295275"/>
                <a:gd name="connsiteY48" fmla="*/ 123253 h 314325"/>
                <a:gd name="connsiteX49" fmla="*/ 209836 w 295275"/>
                <a:gd name="connsiteY49" fmla="*/ 114109 h 314325"/>
                <a:gd name="connsiteX50" fmla="*/ 212598 w 295275"/>
                <a:gd name="connsiteY50" fmla="*/ 111347 h 314325"/>
                <a:gd name="connsiteX51" fmla="*/ 125063 w 295275"/>
                <a:gd name="connsiteY51" fmla="*/ 111347 h 314325"/>
                <a:gd name="connsiteX52" fmla="*/ 176498 w 295275"/>
                <a:gd name="connsiteY52" fmla="*/ 111347 h 314325"/>
                <a:gd name="connsiteX53" fmla="*/ 179261 w 295275"/>
                <a:gd name="connsiteY53" fmla="*/ 114109 h 314325"/>
                <a:gd name="connsiteX54" fmla="*/ 179261 w 295275"/>
                <a:gd name="connsiteY54" fmla="*/ 123253 h 314325"/>
                <a:gd name="connsiteX55" fmla="*/ 176498 w 295275"/>
                <a:gd name="connsiteY55" fmla="*/ 126016 h 314325"/>
                <a:gd name="connsiteX56" fmla="*/ 170974 w 295275"/>
                <a:gd name="connsiteY56" fmla="*/ 126016 h 314325"/>
                <a:gd name="connsiteX57" fmla="*/ 172688 w 295275"/>
                <a:gd name="connsiteY57" fmla="*/ 238506 h 314325"/>
                <a:gd name="connsiteX58" fmla="*/ 178403 w 295275"/>
                <a:gd name="connsiteY58" fmla="*/ 238506 h 314325"/>
                <a:gd name="connsiteX59" fmla="*/ 181356 w 295275"/>
                <a:gd name="connsiteY59" fmla="*/ 241459 h 314325"/>
                <a:gd name="connsiteX60" fmla="*/ 181356 w 295275"/>
                <a:gd name="connsiteY60" fmla="*/ 255937 h 314325"/>
                <a:gd name="connsiteX61" fmla="*/ 178403 w 295275"/>
                <a:gd name="connsiteY61" fmla="*/ 258890 h 314325"/>
                <a:gd name="connsiteX62" fmla="*/ 123158 w 295275"/>
                <a:gd name="connsiteY62" fmla="*/ 258890 h 314325"/>
                <a:gd name="connsiteX63" fmla="*/ 120110 w 295275"/>
                <a:gd name="connsiteY63" fmla="*/ 255937 h 314325"/>
                <a:gd name="connsiteX64" fmla="*/ 120110 w 295275"/>
                <a:gd name="connsiteY64" fmla="*/ 241459 h 314325"/>
                <a:gd name="connsiteX65" fmla="*/ 123158 w 295275"/>
                <a:gd name="connsiteY65" fmla="*/ 238506 h 314325"/>
                <a:gd name="connsiteX66" fmla="*/ 128873 w 295275"/>
                <a:gd name="connsiteY66" fmla="*/ 238506 h 314325"/>
                <a:gd name="connsiteX67" fmla="*/ 130588 w 295275"/>
                <a:gd name="connsiteY67" fmla="*/ 126016 h 314325"/>
                <a:gd name="connsiteX68" fmla="*/ 125063 w 295275"/>
                <a:gd name="connsiteY68" fmla="*/ 126016 h 314325"/>
                <a:gd name="connsiteX69" fmla="*/ 122301 w 295275"/>
                <a:gd name="connsiteY69" fmla="*/ 123253 h 314325"/>
                <a:gd name="connsiteX70" fmla="*/ 122301 w 295275"/>
                <a:gd name="connsiteY70" fmla="*/ 114109 h 314325"/>
                <a:gd name="connsiteX71" fmla="*/ 125063 w 295275"/>
                <a:gd name="connsiteY71" fmla="*/ 111347 h 314325"/>
                <a:gd name="connsiteX72" fmla="*/ 150781 w 295275"/>
                <a:gd name="connsiteY72" fmla="*/ 0 h 314325"/>
                <a:gd name="connsiteX73" fmla="*/ 301562 w 295275"/>
                <a:gd name="connsiteY73" fmla="*/ 64198 h 314325"/>
                <a:gd name="connsiteX74" fmla="*/ 301562 w 295275"/>
                <a:gd name="connsiteY74" fmla="*/ 82010 h 314325"/>
                <a:gd name="connsiteX75" fmla="*/ 292322 w 295275"/>
                <a:gd name="connsiteY75" fmla="*/ 82010 h 314325"/>
                <a:gd name="connsiteX76" fmla="*/ 292322 w 295275"/>
                <a:gd name="connsiteY76" fmla="*/ 93250 h 314325"/>
                <a:gd name="connsiteX77" fmla="*/ 9239 w 295275"/>
                <a:gd name="connsiteY77" fmla="*/ 93250 h 314325"/>
                <a:gd name="connsiteX78" fmla="*/ 9239 w 295275"/>
                <a:gd name="connsiteY78" fmla="*/ 82010 h 314325"/>
                <a:gd name="connsiteX79" fmla="*/ 0 w 295275"/>
                <a:gd name="connsiteY79" fmla="*/ 82010 h 314325"/>
                <a:gd name="connsiteX80" fmla="*/ 0 w 295275"/>
                <a:gd name="connsiteY80" fmla="*/ 64198 h 314325"/>
                <a:gd name="connsiteX81" fmla="*/ 150781 w 295275"/>
                <a:gd name="connsiteY81"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95275" h="314325">
                  <a:moveTo>
                    <a:pt x="12382" y="276035"/>
                  </a:moveTo>
                  <a:lnTo>
                    <a:pt x="289179" y="276035"/>
                  </a:lnTo>
                  <a:lnTo>
                    <a:pt x="289179" y="285845"/>
                  </a:lnTo>
                  <a:lnTo>
                    <a:pt x="299276" y="285845"/>
                  </a:lnTo>
                  <a:lnTo>
                    <a:pt x="299276" y="314611"/>
                  </a:lnTo>
                  <a:lnTo>
                    <a:pt x="2191" y="314611"/>
                  </a:lnTo>
                  <a:lnTo>
                    <a:pt x="2191" y="285845"/>
                  </a:lnTo>
                  <a:lnTo>
                    <a:pt x="12287" y="285845"/>
                  </a:lnTo>
                  <a:lnTo>
                    <a:pt x="12287" y="276035"/>
                  </a:lnTo>
                  <a:close/>
                  <a:moveTo>
                    <a:pt x="37433" y="111347"/>
                  </a:moveTo>
                  <a:lnTo>
                    <a:pt x="88868" y="111347"/>
                  </a:lnTo>
                  <a:cubicBezTo>
                    <a:pt x="90392" y="111347"/>
                    <a:pt x="91630" y="112586"/>
                    <a:pt x="91630" y="114109"/>
                  </a:cubicBezTo>
                  <a:lnTo>
                    <a:pt x="91630" y="123253"/>
                  </a:lnTo>
                  <a:cubicBezTo>
                    <a:pt x="91630" y="124777"/>
                    <a:pt x="90392" y="126016"/>
                    <a:pt x="88868" y="126016"/>
                  </a:cubicBezTo>
                  <a:lnTo>
                    <a:pt x="83344" y="126016"/>
                  </a:lnTo>
                  <a:lnTo>
                    <a:pt x="85058" y="238506"/>
                  </a:lnTo>
                  <a:lnTo>
                    <a:pt x="90773" y="238506"/>
                  </a:lnTo>
                  <a:cubicBezTo>
                    <a:pt x="92393" y="238506"/>
                    <a:pt x="93821" y="239840"/>
                    <a:pt x="93821" y="241459"/>
                  </a:cubicBezTo>
                  <a:lnTo>
                    <a:pt x="93821" y="255937"/>
                  </a:lnTo>
                  <a:cubicBezTo>
                    <a:pt x="93821" y="257556"/>
                    <a:pt x="92488" y="258890"/>
                    <a:pt x="90773" y="258890"/>
                  </a:cubicBezTo>
                  <a:lnTo>
                    <a:pt x="35528" y="258890"/>
                  </a:lnTo>
                  <a:cubicBezTo>
                    <a:pt x="33909" y="258890"/>
                    <a:pt x="32576" y="257556"/>
                    <a:pt x="32576" y="255937"/>
                  </a:cubicBezTo>
                  <a:lnTo>
                    <a:pt x="32576" y="241459"/>
                  </a:lnTo>
                  <a:cubicBezTo>
                    <a:pt x="32576" y="239840"/>
                    <a:pt x="33909" y="238506"/>
                    <a:pt x="35528" y="238506"/>
                  </a:cubicBezTo>
                  <a:lnTo>
                    <a:pt x="41243" y="238506"/>
                  </a:lnTo>
                  <a:lnTo>
                    <a:pt x="42958" y="126016"/>
                  </a:lnTo>
                  <a:lnTo>
                    <a:pt x="37433" y="126016"/>
                  </a:lnTo>
                  <a:cubicBezTo>
                    <a:pt x="35909" y="126016"/>
                    <a:pt x="34671" y="124777"/>
                    <a:pt x="34671" y="123253"/>
                  </a:cubicBezTo>
                  <a:lnTo>
                    <a:pt x="34671" y="114109"/>
                  </a:lnTo>
                  <a:cubicBezTo>
                    <a:pt x="34671" y="112586"/>
                    <a:pt x="35909" y="111347"/>
                    <a:pt x="37433" y="111347"/>
                  </a:cubicBezTo>
                  <a:moveTo>
                    <a:pt x="212598" y="111347"/>
                  </a:moveTo>
                  <a:lnTo>
                    <a:pt x="264033" y="111347"/>
                  </a:lnTo>
                  <a:cubicBezTo>
                    <a:pt x="265557" y="111347"/>
                    <a:pt x="266795" y="112586"/>
                    <a:pt x="266795" y="114109"/>
                  </a:cubicBezTo>
                  <a:lnTo>
                    <a:pt x="266795" y="123253"/>
                  </a:lnTo>
                  <a:cubicBezTo>
                    <a:pt x="266795" y="124777"/>
                    <a:pt x="265557" y="126016"/>
                    <a:pt x="264033" y="126016"/>
                  </a:cubicBezTo>
                  <a:lnTo>
                    <a:pt x="258508" y="126016"/>
                  </a:lnTo>
                  <a:lnTo>
                    <a:pt x="260223" y="238506"/>
                  </a:lnTo>
                  <a:lnTo>
                    <a:pt x="265938" y="238506"/>
                  </a:lnTo>
                  <a:cubicBezTo>
                    <a:pt x="267557" y="238506"/>
                    <a:pt x="268891" y="239840"/>
                    <a:pt x="268891" y="241459"/>
                  </a:cubicBezTo>
                  <a:lnTo>
                    <a:pt x="268891" y="255937"/>
                  </a:lnTo>
                  <a:cubicBezTo>
                    <a:pt x="268891" y="257556"/>
                    <a:pt x="267557" y="258890"/>
                    <a:pt x="265938" y="258890"/>
                  </a:cubicBezTo>
                  <a:lnTo>
                    <a:pt x="210693" y="258890"/>
                  </a:lnTo>
                  <a:cubicBezTo>
                    <a:pt x="209074" y="258890"/>
                    <a:pt x="207645" y="257556"/>
                    <a:pt x="207645" y="255937"/>
                  </a:cubicBezTo>
                  <a:lnTo>
                    <a:pt x="207645" y="241459"/>
                  </a:lnTo>
                  <a:cubicBezTo>
                    <a:pt x="207645" y="239840"/>
                    <a:pt x="208979" y="238506"/>
                    <a:pt x="210693" y="238506"/>
                  </a:cubicBezTo>
                  <a:lnTo>
                    <a:pt x="216408" y="238506"/>
                  </a:lnTo>
                  <a:lnTo>
                    <a:pt x="218122" y="126016"/>
                  </a:lnTo>
                  <a:lnTo>
                    <a:pt x="212598" y="126016"/>
                  </a:lnTo>
                  <a:cubicBezTo>
                    <a:pt x="211074" y="126016"/>
                    <a:pt x="209836" y="124777"/>
                    <a:pt x="209836" y="123253"/>
                  </a:cubicBezTo>
                  <a:lnTo>
                    <a:pt x="209836" y="114109"/>
                  </a:lnTo>
                  <a:cubicBezTo>
                    <a:pt x="209836" y="112586"/>
                    <a:pt x="211074" y="111347"/>
                    <a:pt x="212598" y="111347"/>
                  </a:cubicBezTo>
                  <a:moveTo>
                    <a:pt x="125063" y="111347"/>
                  </a:moveTo>
                  <a:lnTo>
                    <a:pt x="176498" y="111347"/>
                  </a:lnTo>
                  <a:cubicBezTo>
                    <a:pt x="178022" y="111347"/>
                    <a:pt x="179261" y="112586"/>
                    <a:pt x="179261" y="114109"/>
                  </a:cubicBezTo>
                  <a:lnTo>
                    <a:pt x="179261" y="123253"/>
                  </a:lnTo>
                  <a:cubicBezTo>
                    <a:pt x="179261" y="124777"/>
                    <a:pt x="178022" y="126016"/>
                    <a:pt x="176498" y="126016"/>
                  </a:cubicBezTo>
                  <a:lnTo>
                    <a:pt x="170974" y="126016"/>
                  </a:lnTo>
                  <a:lnTo>
                    <a:pt x="172688" y="238506"/>
                  </a:lnTo>
                  <a:lnTo>
                    <a:pt x="178403" y="238506"/>
                  </a:lnTo>
                  <a:cubicBezTo>
                    <a:pt x="180022" y="238506"/>
                    <a:pt x="181356" y="239840"/>
                    <a:pt x="181356" y="241459"/>
                  </a:cubicBezTo>
                  <a:lnTo>
                    <a:pt x="181356" y="255937"/>
                  </a:lnTo>
                  <a:cubicBezTo>
                    <a:pt x="181356" y="257556"/>
                    <a:pt x="180022" y="258890"/>
                    <a:pt x="178403" y="258890"/>
                  </a:cubicBezTo>
                  <a:lnTo>
                    <a:pt x="123158" y="258890"/>
                  </a:lnTo>
                  <a:cubicBezTo>
                    <a:pt x="121539" y="258890"/>
                    <a:pt x="120110" y="257556"/>
                    <a:pt x="120110" y="255937"/>
                  </a:cubicBezTo>
                  <a:lnTo>
                    <a:pt x="120110" y="241459"/>
                  </a:lnTo>
                  <a:cubicBezTo>
                    <a:pt x="120110" y="239840"/>
                    <a:pt x="121444" y="238506"/>
                    <a:pt x="123158" y="238506"/>
                  </a:cubicBezTo>
                  <a:lnTo>
                    <a:pt x="128873" y="238506"/>
                  </a:lnTo>
                  <a:lnTo>
                    <a:pt x="130588" y="126016"/>
                  </a:lnTo>
                  <a:lnTo>
                    <a:pt x="125063" y="126016"/>
                  </a:lnTo>
                  <a:cubicBezTo>
                    <a:pt x="123539" y="126016"/>
                    <a:pt x="122301" y="124777"/>
                    <a:pt x="122301" y="123253"/>
                  </a:cubicBezTo>
                  <a:lnTo>
                    <a:pt x="122301" y="114109"/>
                  </a:lnTo>
                  <a:cubicBezTo>
                    <a:pt x="122206" y="112586"/>
                    <a:pt x="123539" y="111347"/>
                    <a:pt x="125063" y="111347"/>
                  </a:cubicBezTo>
                  <a:moveTo>
                    <a:pt x="150781" y="0"/>
                  </a:moveTo>
                  <a:cubicBezTo>
                    <a:pt x="200978" y="21431"/>
                    <a:pt x="251270" y="42767"/>
                    <a:pt x="301562" y="64198"/>
                  </a:cubicBezTo>
                  <a:lnTo>
                    <a:pt x="301562" y="82010"/>
                  </a:lnTo>
                  <a:lnTo>
                    <a:pt x="292322" y="82010"/>
                  </a:lnTo>
                  <a:lnTo>
                    <a:pt x="292322" y="93250"/>
                  </a:lnTo>
                  <a:lnTo>
                    <a:pt x="9239" y="93250"/>
                  </a:lnTo>
                  <a:lnTo>
                    <a:pt x="9239" y="82010"/>
                  </a:lnTo>
                  <a:lnTo>
                    <a:pt x="0" y="82010"/>
                  </a:lnTo>
                  <a:lnTo>
                    <a:pt x="0" y="64198"/>
                  </a:lnTo>
                  <a:cubicBezTo>
                    <a:pt x="50292" y="42767"/>
                    <a:pt x="100489" y="21431"/>
                    <a:pt x="150781" y="0"/>
                  </a:cubicBezTo>
                </a:path>
              </a:pathLst>
            </a:custGeom>
            <a:solidFill>
              <a:srgbClr val="FFFFFF"/>
            </a:solidFill>
            <a:ln w="9525" cap="flat">
              <a:noFill/>
              <a:prstDash val="solid"/>
              <a:miter/>
            </a:ln>
          </p:spPr>
          <p:txBody>
            <a:bodyPr rtlCol="0" anchor="ctr"/>
            <a:lstStyle/>
            <a:p>
              <a:endParaRPr lang="es-ES_tradnl" dirty="0"/>
            </a:p>
          </p:txBody>
        </p:sp>
      </p:grpSp>
      <p:grpSp>
        <p:nvGrpSpPr>
          <p:cNvPr id="69" name="Group 68">
            <a:extLst>
              <a:ext uri="{FF2B5EF4-FFF2-40B4-BE49-F238E27FC236}">
                <a16:creationId xmlns:a16="http://schemas.microsoft.com/office/drawing/2014/main" id="{145A3103-D1EC-C12D-174B-03A3C679146F}"/>
              </a:ext>
            </a:extLst>
          </p:cNvPr>
          <p:cNvGrpSpPr/>
          <p:nvPr/>
        </p:nvGrpSpPr>
        <p:grpSpPr>
          <a:xfrm>
            <a:off x="3952779" y="1754160"/>
            <a:ext cx="911452" cy="929255"/>
            <a:chOff x="5832384" y="2413954"/>
            <a:chExt cx="1214415" cy="1214415"/>
          </a:xfrm>
        </p:grpSpPr>
        <p:grpSp>
          <p:nvGrpSpPr>
            <p:cNvPr id="70" name="Group 69">
              <a:extLst>
                <a:ext uri="{FF2B5EF4-FFF2-40B4-BE49-F238E27FC236}">
                  <a16:creationId xmlns:a16="http://schemas.microsoft.com/office/drawing/2014/main" id="{504537E7-F9A7-161C-206B-5FF6147239F2}"/>
                </a:ext>
              </a:extLst>
            </p:cNvPr>
            <p:cNvGrpSpPr/>
            <p:nvPr/>
          </p:nvGrpSpPr>
          <p:grpSpPr>
            <a:xfrm>
              <a:off x="5832384" y="2413954"/>
              <a:ext cx="1214415" cy="1214415"/>
              <a:chOff x="4623778" y="2413953"/>
              <a:chExt cx="1214415" cy="1214415"/>
            </a:xfrm>
          </p:grpSpPr>
          <p:sp>
            <p:nvSpPr>
              <p:cNvPr id="72" name="Freeform: Shape 71">
                <a:extLst>
                  <a:ext uri="{FF2B5EF4-FFF2-40B4-BE49-F238E27FC236}">
                    <a16:creationId xmlns:a16="http://schemas.microsoft.com/office/drawing/2014/main" id="{02D417AD-FD63-DB6A-C9F3-28D95E08F24C}"/>
                  </a:ext>
                </a:extLst>
              </p:cNvPr>
              <p:cNvSpPr/>
              <p:nvPr/>
            </p:nvSpPr>
            <p:spPr>
              <a:xfrm>
                <a:off x="4623778" y="2413953"/>
                <a:ext cx="1214415" cy="1214415"/>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142"/>
                      <a:pt x="250700" y="1119760"/>
                      <a:pt x="559880" y="1119760"/>
                    </a:cubicBezTo>
                  </a:path>
                </a:pathLst>
              </a:custGeom>
              <a:solidFill>
                <a:srgbClr val="CD3B7B"/>
              </a:solidFill>
              <a:ln w="8132" cap="flat">
                <a:noFill/>
                <a:prstDash val="solid"/>
                <a:miter/>
              </a:ln>
            </p:spPr>
            <p:txBody>
              <a:bodyPr rtlCol="0" anchor="ctr"/>
              <a:lstStyle/>
              <a:p>
                <a:endParaRPr lang="es-ES_tradnl" dirty="0"/>
              </a:p>
            </p:txBody>
          </p:sp>
          <p:sp>
            <p:nvSpPr>
              <p:cNvPr id="73" name="Freeform: Shape 72">
                <a:extLst>
                  <a:ext uri="{FF2B5EF4-FFF2-40B4-BE49-F238E27FC236}">
                    <a16:creationId xmlns:a16="http://schemas.microsoft.com/office/drawing/2014/main" id="{EE5795D1-49EF-2C2A-4232-2C7AE0A06D6A}"/>
                  </a:ext>
                </a:extLst>
              </p:cNvPr>
              <p:cNvSpPr/>
              <p:nvPr/>
            </p:nvSpPr>
            <p:spPr>
              <a:xfrm>
                <a:off x="4887581" y="2677756"/>
                <a:ext cx="682555" cy="682555"/>
              </a:xfrm>
              <a:custGeom>
                <a:avLst/>
                <a:gdLst>
                  <a:gd name="connsiteX0" fmla="*/ 317488 w 627156"/>
                  <a:gd name="connsiteY0" fmla="*/ 634976 h 627156"/>
                  <a:gd name="connsiteX1" fmla="*/ 634976 w 627156"/>
                  <a:gd name="connsiteY1" fmla="*/ 317488 h 627156"/>
                  <a:gd name="connsiteX2" fmla="*/ 317488 w 627156"/>
                  <a:gd name="connsiteY2" fmla="*/ 0 h 627156"/>
                  <a:gd name="connsiteX3" fmla="*/ 0 w 627156"/>
                  <a:gd name="connsiteY3" fmla="*/ 317488 h 627156"/>
                  <a:gd name="connsiteX4" fmla="*/ 317488 w 627156"/>
                  <a:gd name="connsiteY4" fmla="*/ 634976 h 62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56" h="627156">
                    <a:moveTo>
                      <a:pt x="317488" y="634976"/>
                    </a:moveTo>
                    <a:cubicBezTo>
                      <a:pt x="492848" y="634976"/>
                      <a:pt x="634976" y="492847"/>
                      <a:pt x="634976" y="317488"/>
                    </a:cubicBezTo>
                    <a:cubicBezTo>
                      <a:pt x="634976" y="142128"/>
                      <a:pt x="492848" y="0"/>
                      <a:pt x="317488" y="0"/>
                    </a:cubicBezTo>
                    <a:cubicBezTo>
                      <a:pt x="142128" y="0"/>
                      <a:pt x="0" y="142128"/>
                      <a:pt x="0" y="317488"/>
                    </a:cubicBezTo>
                    <a:cubicBezTo>
                      <a:pt x="0" y="492847"/>
                      <a:pt x="142210" y="634976"/>
                      <a:pt x="317488" y="634976"/>
                    </a:cubicBezTo>
                  </a:path>
                </a:pathLst>
              </a:custGeom>
              <a:solidFill>
                <a:srgbClr val="FFFFFF"/>
              </a:solidFill>
              <a:ln w="8132" cap="flat">
                <a:noFill/>
                <a:prstDash val="solid"/>
                <a:miter/>
              </a:ln>
            </p:spPr>
            <p:txBody>
              <a:bodyPr rtlCol="0" anchor="ctr"/>
              <a:lstStyle/>
              <a:p>
                <a:endParaRPr lang="es-ES_tradnl" dirty="0"/>
              </a:p>
            </p:txBody>
          </p:sp>
          <p:sp>
            <p:nvSpPr>
              <p:cNvPr id="75" name="Freeform: Shape 74">
                <a:extLst>
                  <a:ext uri="{FF2B5EF4-FFF2-40B4-BE49-F238E27FC236}">
                    <a16:creationId xmlns:a16="http://schemas.microsoft.com/office/drawing/2014/main" id="{E75C42B7-E143-64E2-C4B5-ADA62EBD4EB6}"/>
                  </a:ext>
                </a:extLst>
              </p:cNvPr>
              <p:cNvSpPr/>
              <p:nvPr/>
            </p:nvSpPr>
            <p:spPr>
              <a:xfrm>
                <a:off x="5150820" y="2912838"/>
                <a:ext cx="292523" cy="177287"/>
              </a:xfrm>
              <a:custGeom>
                <a:avLst/>
                <a:gdLst>
                  <a:gd name="connsiteX0" fmla="*/ 269300 w 268781"/>
                  <a:gd name="connsiteY0" fmla="*/ 110526 h 162897"/>
                  <a:gd name="connsiteX1" fmla="*/ 224258 w 268781"/>
                  <a:gd name="connsiteY1" fmla="*/ 133983 h 162897"/>
                  <a:gd name="connsiteX2" fmla="*/ 221082 w 268781"/>
                  <a:gd name="connsiteY2" fmla="*/ 127712 h 162897"/>
                  <a:gd name="connsiteX3" fmla="*/ 185407 w 268781"/>
                  <a:gd name="connsiteY3" fmla="*/ 165749 h 162897"/>
                  <a:gd name="connsiteX4" fmla="*/ 91822 w 268781"/>
                  <a:gd name="connsiteY4" fmla="*/ 62797 h 162897"/>
                  <a:gd name="connsiteX5" fmla="*/ 81071 w 268781"/>
                  <a:gd name="connsiteY5" fmla="*/ 60354 h 162897"/>
                  <a:gd name="connsiteX6" fmla="*/ 27396 w 268781"/>
                  <a:gd name="connsiteY6" fmla="*/ 88535 h 162897"/>
                  <a:gd name="connsiteX7" fmla="*/ 5812 w 268781"/>
                  <a:gd name="connsiteY7" fmla="*/ 67684 h 162897"/>
                  <a:gd name="connsiteX8" fmla="*/ 31387 w 268781"/>
                  <a:gd name="connsiteY8" fmla="*/ 48136 h 162897"/>
                  <a:gd name="connsiteX9" fmla="*/ 70971 w 268781"/>
                  <a:gd name="connsiteY9" fmla="*/ 22480 h 162897"/>
                  <a:gd name="connsiteX10" fmla="*/ 107623 w 268781"/>
                  <a:gd name="connsiteY10" fmla="*/ 11484 h 162897"/>
                  <a:gd name="connsiteX11" fmla="*/ 132465 w 268781"/>
                  <a:gd name="connsiteY11" fmla="*/ 22073 h 162897"/>
                  <a:gd name="connsiteX12" fmla="*/ 154782 w 268781"/>
                  <a:gd name="connsiteY12" fmla="*/ 35023 h 162897"/>
                  <a:gd name="connsiteX13" fmla="*/ 172538 w 268781"/>
                  <a:gd name="connsiteY13" fmla="*/ 31358 h 162897"/>
                  <a:gd name="connsiteX14" fmla="*/ 168547 w 268781"/>
                  <a:gd name="connsiteY14" fmla="*/ 23457 h 162897"/>
                  <a:gd name="connsiteX15" fmla="*/ 213589 w 268781"/>
                  <a:gd name="connsiteY15" fmla="*/ 0 h 162897"/>
                  <a:gd name="connsiteX16" fmla="*/ 269300 w 268781"/>
                  <a:gd name="connsiteY16" fmla="*/ 110526 h 16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781" h="162897">
                    <a:moveTo>
                      <a:pt x="269300" y="110526"/>
                    </a:moveTo>
                    <a:lnTo>
                      <a:pt x="224258" y="133983"/>
                    </a:lnTo>
                    <a:lnTo>
                      <a:pt x="221082" y="127712"/>
                    </a:lnTo>
                    <a:cubicBezTo>
                      <a:pt x="208946" y="147830"/>
                      <a:pt x="185407" y="165749"/>
                      <a:pt x="185407" y="165749"/>
                    </a:cubicBezTo>
                    <a:cubicBezTo>
                      <a:pt x="185407" y="165749"/>
                      <a:pt x="95813" y="65648"/>
                      <a:pt x="91822" y="62797"/>
                    </a:cubicBezTo>
                    <a:cubicBezTo>
                      <a:pt x="88157" y="58725"/>
                      <a:pt x="85306" y="57910"/>
                      <a:pt x="81071" y="60354"/>
                    </a:cubicBezTo>
                    <a:cubicBezTo>
                      <a:pt x="61279" y="71594"/>
                      <a:pt x="27396" y="88535"/>
                      <a:pt x="27396" y="88535"/>
                    </a:cubicBezTo>
                    <a:cubicBezTo>
                      <a:pt x="-296" y="105232"/>
                      <a:pt x="-5998" y="77458"/>
                      <a:pt x="5812" y="67684"/>
                    </a:cubicBezTo>
                    <a:cubicBezTo>
                      <a:pt x="14120" y="60842"/>
                      <a:pt x="22591" y="54326"/>
                      <a:pt x="31387" y="48136"/>
                    </a:cubicBezTo>
                    <a:cubicBezTo>
                      <a:pt x="44256" y="39095"/>
                      <a:pt x="57451" y="30299"/>
                      <a:pt x="70971" y="22480"/>
                    </a:cubicBezTo>
                    <a:cubicBezTo>
                      <a:pt x="82863" y="15638"/>
                      <a:pt x="93777" y="9448"/>
                      <a:pt x="107623" y="11484"/>
                    </a:cubicBezTo>
                    <a:cubicBezTo>
                      <a:pt x="116990" y="12787"/>
                      <a:pt x="124076" y="17186"/>
                      <a:pt x="132465" y="22073"/>
                    </a:cubicBezTo>
                    <a:cubicBezTo>
                      <a:pt x="139877" y="26389"/>
                      <a:pt x="146637" y="32742"/>
                      <a:pt x="154782" y="35023"/>
                    </a:cubicBezTo>
                    <a:cubicBezTo>
                      <a:pt x="161543" y="36978"/>
                      <a:pt x="166837" y="34534"/>
                      <a:pt x="172538" y="31358"/>
                    </a:cubicBezTo>
                    <a:lnTo>
                      <a:pt x="168547" y="23457"/>
                    </a:lnTo>
                    <a:lnTo>
                      <a:pt x="213589" y="0"/>
                    </a:lnTo>
                    <a:lnTo>
                      <a:pt x="269300" y="110526"/>
                    </a:lnTo>
                    <a:close/>
                  </a:path>
                </a:pathLst>
              </a:custGeom>
              <a:solidFill>
                <a:srgbClr val="FFFFFF"/>
              </a:solidFill>
              <a:ln w="8132" cap="flat">
                <a:noFill/>
                <a:prstDash val="solid"/>
                <a:miter/>
              </a:ln>
            </p:spPr>
            <p:txBody>
              <a:bodyPr rtlCol="0" anchor="ctr"/>
              <a:lstStyle/>
              <a:p>
                <a:endParaRPr lang="es-ES_tradnl" dirty="0"/>
              </a:p>
            </p:txBody>
          </p:sp>
          <p:sp>
            <p:nvSpPr>
              <p:cNvPr id="76" name="Freeform: Shape 75">
                <a:extLst>
                  <a:ext uri="{FF2B5EF4-FFF2-40B4-BE49-F238E27FC236}">
                    <a16:creationId xmlns:a16="http://schemas.microsoft.com/office/drawing/2014/main" id="{6FB602E4-6A44-6CD6-F83F-878AEFEFC4A7}"/>
                  </a:ext>
                </a:extLst>
              </p:cNvPr>
              <p:cNvSpPr/>
              <p:nvPr/>
            </p:nvSpPr>
            <p:spPr>
              <a:xfrm>
                <a:off x="5172967" y="3100792"/>
                <a:ext cx="53186" cy="53186"/>
              </a:xfrm>
              <a:custGeom>
                <a:avLst/>
                <a:gdLst>
                  <a:gd name="connsiteX0" fmla="*/ 2975 w 48869"/>
                  <a:gd name="connsiteY0" fmla="*/ 50797 h 48869"/>
                  <a:gd name="connsiteX1" fmla="*/ 4930 w 48869"/>
                  <a:gd name="connsiteY1" fmla="*/ 29457 h 48869"/>
                  <a:gd name="connsiteX2" fmla="*/ 33356 w 48869"/>
                  <a:gd name="connsiteY2" fmla="*/ 3557 h 48869"/>
                  <a:gd name="connsiteX3" fmla="*/ 52252 w 48869"/>
                  <a:gd name="connsiteY3" fmla="*/ 5348 h 48869"/>
                  <a:gd name="connsiteX4" fmla="*/ 50297 w 48869"/>
                  <a:gd name="connsiteY4" fmla="*/ 26688 h 48869"/>
                  <a:gd name="connsiteX5" fmla="*/ 21871 w 48869"/>
                  <a:gd name="connsiteY5" fmla="*/ 52589 h 48869"/>
                  <a:gd name="connsiteX6" fmla="*/ 2975 w 48869"/>
                  <a:gd name="connsiteY6" fmla="*/ 50797 h 4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69" h="48869">
                    <a:moveTo>
                      <a:pt x="2975" y="50797"/>
                    </a:moveTo>
                    <a:cubicBezTo>
                      <a:pt x="-1668" y="44362"/>
                      <a:pt x="-772" y="34833"/>
                      <a:pt x="4930" y="29457"/>
                    </a:cubicBezTo>
                    <a:lnTo>
                      <a:pt x="33356" y="3557"/>
                    </a:lnTo>
                    <a:cubicBezTo>
                      <a:pt x="39138" y="-1819"/>
                      <a:pt x="47528" y="-1005"/>
                      <a:pt x="52252" y="5348"/>
                    </a:cubicBezTo>
                    <a:cubicBezTo>
                      <a:pt x="56894" y="11783"/>
                      <a:pt x="55998" y="21312"/>
                      <a:pt x="50297" y="26688"/>
                    </a:cubicBezTo>
                    <a:lnTo>
                      <a:pt x="21871" y="52589"/>
                    </a:lnTo>
                    <a:cubicBezTo>
                      <a:pt x="16170" y="58046"/>
                      <a:pt x="7699" y="57231"/>
                      <a:pt x="2975" y="50797"/>
                    </a:cubicBezTo>
                  </a:path>
                </a:pathLst>
              </a:custGeom>
              <a:solidFill>
                <a:srgbClr val="FFFFFF"/>
              </a:solidFill>
              <a:ln w="8132" cap="flat">
                <a:noFill/>
                <a:prstDash val="solid"/>
                <a:miter/>
              </a:ln>
            </p:spPr>
            <p:txBody>
              <a:bodyPr rtlCol="0" anchor="ctr"/>
              <a:lstStyle/>
              <a:p>
                <a:endParaRPr lang="es-ES_tradnl" dirty="0"/>
              </a:p>
            </p:txBody>
          </p:sp>
          <p:sp>
            <p:nvSpPr>
              <p:cNvPr id="77" name="Freeform: Shape 76">
                <a:extLst>
                  <a:ext uri="{FF2B5EF4-FFF2-40B4-BE49-F238E27FC236}">
                    <a16:creationId xmlns:a16="http://schemas.microsoft.com/office/drawing/2014/main" id="{246BD24D-F7CD-0939-60FA-B7632CFC65A6}"/>
                  </a:ext>
                </a:extLst>
              </p:cNvPr>
              <p:cNvSpPr/>
              <p:nvPr/>
            </p:nvSpPr>
            <p:spPr>
              <a:xfrm>
                <a:off x="5144423" y="3080847"/>
                <a:ext cx="53186" cy="53186"/>
              </a:xfrm>
              <a:custGeom>
                <a:avLst/>
                <a:gdLst>
                  <a:gd name="connsiteX0" fmla="*/ 2975 w 48869"/>
                  <a:gd name="connsiteY0" fmla="*/ 45340 h 48869"/>
                  <a:gd name="connsiteX1" fmla="*/ 4930 w 48869"/>
                  <a:gd name="connsiteY1" fmla="*/ 24000 h 48869"/>
                  <a:gd name="connsiteX2" fmla="*/ 27328 w 48869"/>
                  <a:gd name="connsiteY2" fmla="*/ 3557 h 48869"/>
                  <a:gd name="connsiteX3" fmla="*/ 46143 w 48869"/>
                  <a:gd name="connsiteY3" fmla="*/ 5348 h 48869"/>
                  <a:gd name="connsiteX4" fmla="*/ 44188 w 48869"/>
                  <a:gd name="connsiteY4" fmla="*/ 26688 h 48869"/>
                  <a:gd name="connsiteX5" fmla="*/ 21790 w 48869"/>
                  <a:gd name="connsiteY5" fmla="*/ 47132 h 48869"/>
                  <a:gd name="connsiteX6" fmla="*/ 2975 w 48869"/>
                  <a:gd name="connsiteY6" fmla="*/ 45340 h 4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69" h="48869">
                    <a:moveTo>
                      <a:pt x="2975" y="45340"/>
                    </a:moveTo>
                    <a:cubicBezTo>
                      <a:pt x="-1668" y="38905"/>
                      <a:pt x="-772" y="29376"/>
                      <a:pt x="4930" y="24000"/>
                    </a:cubicBezTo>
                    <a:lnTo>
                      <a:pt x="27328" y="3557"/>
                    </a:lnTo>
                    <a:cubicBezTo>
                      <a:pt x="33111" y="-1819"/>
                      <a:pt x="41500" y="-1005"/>
                      <a:pt x="46143" y="5348"/>
                    </a:cubicBezTo>
                    <a:cubicBezTo>
                      <a:pt x="50786" y="11783"/>
                      <a:pt x="49890" y="21312"/>
                      <a:pt x="44188" y="26688"/>
                    </a:cubicBezTo>
                    <a:lnTo>
                      <a:pt x="21790" y="47132"/>
                    </a:lnTo>
                    <a:cubicBezTo>
                      <a:pt x="16088" y="52507"/>
                      <a:pt x="7699" y="51693"/>
                      <a:pt x="2975" y="45340"/>
                    </a:cubicBezTo>
                  </a:path>
                </a:pathLst>
              </a:custGeom>
              <a:solidFill>
                <a:srgbClr val="FFFFFF"/>
              </a:solidFill>
              <a:ln w="8132" cap="flat">
                <a:noFill/>
                <a:prstDash val="solid"/>
                <a:miter/>
              </a:ln>
            </p:spPr>
            <p:txBody>
              <a:bodyPr rtlCol="0" anchor="ctr"/>
              <a:lstStyle/>
              <a:p>
                <a:endParaRPr lang="es-ES_tradnl" dirty="0"/>
              </a:p>
            </p:txBody>
          </p:sp>
          <p:sp>
            <p:nvSpPr>
              <p:cNvPr id="78" name="Freeform: Shape 77">
                <a:extLst>
                  <a:ext uri="{FF2B5EF4-FFF2-40B4-BE49-F238E27FC236}">
                    <a16:creationId xmlns:a16="http://schemas.microsoft.com/office/drawing/2014/main" id="{A3887DA7-7020-67CE-01F4-8F4DF28F6EE0}"/>
                  </a:ext>
                </a:extLst>
              </p:cNvPr>
              <p:cNvSpPr/>
              <p:nvPr/>
            </p:nvSpPr>
            <p:spPr>
              <a:xfrm>
                <a:off x="5110415" y="3078389"/>
                <a:ext cx="26593" cy="35458"/>
              </a:xfrm>
              <a:custGeom>
                <a:avLst/>
                <a:gdLst>
                  <a:gd name="connsiteX0" fmla="*/ 2540 w 24434"/>
                  <a:gd name="connsiteY0" fmla="*/ 28131 h 32579"/>
                  <a:gd name="connsiteX1" fmla="*/ 5554 w 24434"/>
                  <a:gd name="connsiteY1" fmla="*/ 6955 h 32579"/>
                  <a:gd name="connsiteX2" fmla="*/ 10603 w 24434"/>
                  <a:gd name="connsiteY2" fmla="*/ 3045 h 32579"/>
                  <a:gd name="connsiteX3" fmla="*/ 29337 w 24434"/>
                  <a:gd name="connsiteY3" fmla="*/ 6059 h 32579"/>
                  <a:gd name="connsiteX4" fmla="*/ 29662 w 24434"/>
                  <a:gd name="connsiteY4" fmla="*/ 6385 h 32579"/>
                  <a:gd name="connsiteX5" fmla="*/ 26323 w 24434"/>
                  <a:gd name="connsiteY5" fmla="*/ 27235 h 32579"/>
                  <a:gd name="connsiteX6" fmla="*/ 21273 w 24434"/>
                  <a:gd name="connsiteY6" fmla="*/ 31145 h 32579"/>
                  <a:gd name="connsiteX7" fmla="*/ 2540 w 24434"/>
                  <a:gd name="connsiteY7" fmla="*/ 28131 h 3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4" h="32579">
                    <a:moveTo>
                      <a:pt x="2540" y="28131"/>
                    </a:moveTo>
                    <a:cubicBezTo>
                      <a:pt x="-1777" y="21453"/>
                      <a:pt x="-473" y="11923"/>
                      <a:pt x="5554" y="6955"/>
                    </a:cubicBezTo>
                    <a:lnTo>
                      <a:pt x="10603" y="3045"/>
                    </a:lnTo>
                    <a:cubicBezTo>
                      <a:pt x="16631" y="-2005"/>
                      <a:pt x="25020" y="-620"/>
                      <a:pt x="29337" y="6059"/>
                    </a:cubicBezTo>
                    <a:lnTo>
                      <a:pt x="29662" y="6385"/>
                    </a:lnTo>
                    <a:cubicBezTo>
                      <a:pt x="33979" y="13063"/>
                      <a:pt x="32350" y="22186"/>
                      <a:pt x="26323" y="27235"/>
                    </a:cubicBezTo>
                    <a:lnTo>
                      <a:pt x="21273" y="31145"/>
                    </a:lnTo>
                    <a:cubicBezTo>
                      <a:pt x="15246" y="36113"/>
                      <a:pt x="6857" y="34810"/>
                      <a:pt x="2540" y="28131"/>
                    </a:cubicBezTo>
                  </a:path>
                </a:pathLst>
              </a:custGeom>
              <a:solidFill>
                <a:srgbClr val="FFFFFF"/>
              </a:solidFill>
              <a:ln w="8132" cap="flat">
                <a:noFill/>
                <a:prstDash val="solid"/>
                <a:miter/>
              </a:ln>
            </p:spPr>
            <p:txBody>
              <a:bodyPr rtlCol="0" anchor="ctr"/>
              <a:lstStyle/>
              <a:p>
                <a:endParaRPr lang="es-ES_tradnl" dirty="0"/>
              </a:p>
            </p:txBody>
          </p:sp>
          <p:sp>
            <p:nvSpPr>
              <p:cNvPr id="79" name="Freeform: Shape 78">
                <a:extLst>
                  <a:ext uri="{FF2B5EF4-FFF2-40B4-BE49-F238E27FC236}">
                    <a16:creationId xmlns:a16="http://schemas.microsoft.com/office/drawing/2014/main" id="{9C19ACC5-32C4-443A-1BB6-6E73C0D27485}"/>
                  </a:ext>
                </a:extLst>
              </p:cNvPr>
              <p:cNvSpPr/>
              <p:nvPr/>
            </p:nvSpPr>
            <p:spPr>
              <a:xfrm>
                <a:off x="5247291" y="3067787"/>
                <a:ext cx="106372" cy="97508"/>
              </a:xfrm>
              <a:custGeom>
                <a:avLst/>
                <a:gdLst>
                  <a:gd name="connsiteX0" fmla="*/ 95789 w 97738"/>
                  <a:gd name="connsiteY0" fmla="*/ 35593 h 89593"/>
                  <a:gd name="connsiteX1" fmla="*/ 95789 w 97738"/>
                  <a:gd name="connsiteY1" fmla="*/ 35593 h 89593"/>
                  <a:gd name="connsiteX2" fmla="*/ 92938 w 97738"/>
                  <a:gd name="connsiteY2" fmla="*/ 41702 h 89593"/>
                  <a:gd name="connsiteX3" fmla="*/ 82920 w 97738"/>
                  <a:gd name="connsiteY3" fmla="*/ 46344 h 89593"/>
                  <a:gd name="connsiteX4" fmla="*/ 72331 w 97738"/>
                  <a:gd name="connsiteY4" fmla="*/ 41295 h 89593"/>
                  <a:gd name="connsiteX5" fmla="*/ 36901 w 97738"/>
                  <a:gd name="connsiteY5" fmla="*/ 1140 h 89593"/>
                  <a:gd name="connsiteX6" fmla="*/ 34539 w 97738"/>
                  <a:gd name="connsiteY6" fmla="*/ 0 h 89593"/>
                  <a:gd name="connsiteX7" fmla="*/ 30467 w 97738"/>
                  <a:gd name="connsiteY7" fmla="*/ 8715 h 89593"/>
                  <a:gd name="connsiteX8" fmla="*/ 59544 w 97738"/>
                  <a:gd name="connsiteY8" fmla="*/ 40806 h 89593"/>
                  <a:gd name="connsiteX9" fmla="*/ 59707 w 97738"/>
                  <a:gd name="connsiteY9" fmla="*/ 63042 h 89593"/>
                  <a:gd name="connsiteX10" fmla="*/ 50829 w 97738"/>
                  <a:gd name="connsiteY10" fmla="*/ 67195 h 89593"/>
                  <a:gd name="connsiteX11" fmla="*/ 40404 w 97738"/>
                  <a:gd name="connsiteY11" fmla="*/ 61983 h 89593"/>
                  <a:gd name="connsiteX12" fmla="*/ 7091 w 97738"/>
                  <a:gd name="connsiteY12" fmla="*/ 24923 h 89593"/>
                  <a:gd name="connsiteX13" fmla="*/ 4485 w 97738"/>
                  <a:gd name="connsiteY13" fmla="*/ 23213 h 89593"/>
                  <a:gd name="connsiteX14" fmla="*/ 1389 w 97738"/>
                  <a:gd name="connsiteY14" fmla="*/ 32172 h 89593"/>
                  <a:gd name="connsiteX15" fmla="*/ 26965 w 97738"/>
                  <a:gd name="connsiteY15" fmla="*/ 61494 h 89593"/>
                  <a:gd name="connsiteX16" fmla="*/ 26639 w 97738"/>
                  <a:gd name="connsiteY16" fmla="*/ 83159 h 89593"/>
                  <a:gd name="connsiteX17" fmla="*/ 18168 w 97738"/>
                  <a:gd name="connsiteY17" fmla="*/ 87150 h 89593"/>
                  <a:gd name="connsiteX18" fmla="*/ 12874 w 97738"/>
                  <a:gd name="connsiteY18" fmla="*/ 85847 h 89593"/>
                  <a:gd name="connsiteX19" fmla="*/ 8231 w 97738"/>
                  <a:gd name="connsiteY19" fmla="*/ 93666 h 89593"/>
                  <a:gd name="connsiteX20" fmla="*/ 18168 w 97738"/>
                  <a:gd name="connsiteY20" fmla="*/ 96354 h 89593"/>
                  <a:gd name="connsiteX21" fmla="*/ 33073 w 97738"/>
                  <a:gd name="connsiteY21" fmla="*/ 89431 h 89593"/>
                  <a:gd name="connsiteX22" fmla="*/ 39589 w 97738"/>
                  <a:gd name="connsiteY22" fmla="*/ 73060 h 89593"/>
                  <a:gd name="connsiteX23" fmla="*/ 50829 w 97738"/>
                  <a:gd name="connsiteY23" fmla="*/ 76399 h 89593"/>
                  <a:gd name="connsiteX24" fmla="*/ 66141 w 97738"/>
                  <a:gd name="connsiteY24" fmla="*/ 69313 h 89593"/>
                  <a:gd name="connsiteX25" fmla="*/ 72576 w 97738"/>
                  <a:gd name="connsiteY25" fmla="*/ 52779 h 89593"/>
                  <a:gd name="connsiteX26" fmla="*/ 82920 w 97738"/>
                  <a:gd name="connsiteY26" fmla="*/ 55385 h 89593"/>
                  <a:gd name="connsiteX27" fmla="*/ 99372 w 97738"/>
                  <a:gd name="connsiteY27" fmla="*/ 47810 h 89593"/>
                  <a:gd name="connsiteX28" fmla="*/ 104748 w 97738"/>
                  <a:gd name="connsiteY28" fmla="*/ 34779 h 89593"/>
                  <a:gd name="connsiteX29" fmla="*/ 103852 w 97738"/>
                  <a:gd name="connsiteY29" fmla="*/ 29240 h 89593"/>
                  <a:gd name="connsiteX30" fmla="*/ 102060 w 97738"/>
                  <a:gd name="connsiteY30" fmla="*/ 30625 h 89593"/>
                  <a:gd name="connsiteX31" fmla="*/ 95789 w 97738"/>
                  <a:gd name="connsiteY31" fmla="*/ 35593 h 8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7738" h="89593">
                    <a:moveTo>
                      <a:pt x="95789" y="35593"/>
                    </a:moveTo>
                    <a:lnTo>
                      <a:pt x="95789" y="35593"/>
                    </a:lnTo>
                    <a:cubicBezTo>
                      <a:pt x="95300" y="37792"/>
                      <a:pt x="94649" y="39747"/>
                      <a:pt x="92938" y="41702"/>
                    </a:cubicBezTo>
                    <a:cubicBezTo>
                      <a:pt x="90169" y="44797"/>
                      <a:pt x="86585" y="46344"/>
                      <a:pt x="82920" y="46344"/>
                    </a:cubicBezTo>
                    <a:cubicBezTo>
                      <a:pt x="79092" y="46344"/>
                      <a:pt x="75264" y="44634"/>
                      <a:pt x="72331" y="41295"/>
                    </a:cubicBezTo>
                    <a:lnTo>
                      <a:pt x="36901" y="1140"/>
                    </a:lnTo>
                    <a:cubicBezTo>
                      <a:pt x="36250" y="326"/>
                      <a:pt x="35435" y="0"/>
                      <a:pt x="34539" y="0"/>
                    </a:cubicBezTo>
                    <a:cubicBezTo>
                      <a:pt x="31118" y="0"/>
                      <a:pt x="27372" y="5538"/>
                      <a:pt x="30467" y="8715"/>
                    </a:cubicBezTo>
                    <a:lnTo>
                      <a:pt x="59544" y="40806"/>
                    </a:lnTo>
                    <a:cubicBezTo>
                      <a:pt x="65001" y="47159"/>
                      <a:pt x="65164" y="56933"/>
                      <a:pt x="59707" y="63042"/>
                    </a:cubicBezTo>
                    <a:cubicBezTo>
                      <a:pt x="57182" y="65892"/>
                      <a:pt x="54005" y="67195"/>
                      <a:pt x="50829" y="67195"/>
                    </a:cubicBezTo>
                    <a:cubicBezTo>
                      <a:pt x="47164" y="67195"/>
                      <a:pt x="43336" y="65403"/>
                      <a:pt x="40404" y="61983"/>
                    </a:cubicBezTo>
                    <a:lnTo>
                      <a:pt x="7091" y="24923"/>
                    </a:lnTo>
                    <a:cubicBezTo>
                      <a:pt x="6358" y="23783"/>
                      <a:pt x="5380" y="23213"/>
                      <a:pt x="4485" y="23213"/>
                    </a:cubicBezTo>
                    <a:cubicBezTo>
                      <a:pt x="1389" y="23213"/>
                      <a:pt x="-1950" y="28426"/>
                      <a:pt x="1389" y="32172"/>
                    </a:cubicBezTo>
                    <a:lnTo>
                      <a:pt x="26965" y="61494"/>
                    </a:lnTo>
                    <a:cubicBezTo>
                      <a:pt x="32340" y="67684"/>
                      <a:pt x="31933" y="77214"/>
                      <a:pt x="26639" y="83159"/>
                    </a:cubicBezTo>
                    <a:cubicBezTo>
                      <a:pt x="24195" y="85847"/>
                      <a:pt x="21263" y="87150"/>
                      <a:pt x="18168" y="87150"/>
                    </a:cubicBezTo>
                    <a:cubicBezTo>
                      <a:pt x="16376" y="87150"/>
                      <a:pt x="14584" y="86743"/>
                      <a:pt x="12874" y="85847"/>
                    </a:cubicBezTo>
                    <a:cubicBezTo>
                      <a:pt x="11815" y="88698"/>
                      <a:pt x="10267" y="91304"/>
                      <a:pt x="8231" y="93666"/>
                    </a:cubicBezTo>
                    <a:cubicBezTo>
                      <a:pt x="11408" y="95377"/>
                      <a:pt x="14747" y="96354"/>
                      <a:pt x="18168" y="96354"/>
                    </a:cubicBezTo>
                    <a:cubicBezTo>
                      <a:pt x="23706" y="96354"/>
                      <a:pt x="29001" y="93911"/>
                      <a:pt x="33073" y="89431"/>
                    </a:cubicBezTo>
                    <a:cubicBezTo>
                      <a:pt x="37227" y="84788"/>
                      <a:pt x="39345" y="78924"/>
                      <a:pt x="39589" y="73060"/>
                    </a:cubicBezTo>
                    <a:cubicBezTo>
                      <a:pt x="43010" y="75177"/>
                      <a:pt x="46919" y="76399"/>
                      <a:pt x="50829" y="76399"/>
                    </a:cubicBezTo>
                    <a:cubicBezTo>
                      <a:pt x="56612" y="76399"/>
                      <a:pt x="62069" y="73874"/>
                      <a:pt x="66141" y="69313"/>
                    </a:cubicBezTo>
                    <a:cubicBezTo>
                      <a:pt x="70214" y="64670"/>
                      <a:pt x="72331" y="58806"/>
                      <a:pt x="72576" y="52779"/>
                    </a:cubicBezTo>
                    <a:cubicBezTo>
                      <a:pt x="75752" y="54489"/>
                      <a:pt x="79255" y="55385"/>
                      <a:pt x="82920" y="55385"/>
                    </a:cubicBezTo>
                    <a:cubicBezTo>
                      <a:pt x="89191" y="55385"/>
                      <a:pt x="94974" y="52697"/>
                      <a:pt x="99372" y="47810"/>
                    </a:cubicBezTo>
                    <a:cubicBezTo>
                      <a:pt x="103526" y="43168"/>
                      <a:pt x="104259" y="38281"/>
                      <a:pt x="104748" y="34779"/>
                    </a:cubicBezTo>
                    <a:cubicBezTo>
                      <a:pt x="105074" y="32824"/>
                      <a:pt x="104667" y="30951"/>
                      <a:pt x="103852" y="29240"/>
                    </a:cubicBezTo>
                    <a:cubicBezTo>
                      <a:pt x="102793" y="30055"/>
                      <a:pt x="102223" y="30543"/>
                      <a:pt x="102060" y="30625"/>
                    </a:cubicBezTo>
                    <a:lnTo>
                      <a:pt x="95789" y="35593"/>
                    </a:lnTo>
                    <a:close/>
                  </a:path>
                </a:pathLst>
              </a:custGeom>
              <a:solidFill>
                <a:srgbClr val="FFFFFF"/>
              </a:solidFill>
              <a:ln w="8132" cap="flat">
                <a:noFill/>
                <a:prstDash val="solid"/>
                <a:miter/>
              </a:ln>
            </p:spPr>
            <p:txBody>
              <a:bodyPr rtlCol="0" anchor="ctr"/>
              <a:lstStyle/>
              <a:p>
                <a:endParaRPr lang="es-ES_tradnl" dirty="0"/>
              </a:p>
            </p:txBody>
          </p:sp>
          <p:sp>
            <p:nvSpPr>
              <p:cNvPr id="80" name="Freeform: Shape 79">
                <a:extLst>
                  <a:ext uri="{FF2B5EF4-FFF2-40B4-BE49-F238E27FC236}">
                    <a16:creationId xmlns:a16="http://schemas.microsoft.com/office/drawing/2014/main" id="{C0552675-11BE-9DF1-C5BB-1A8EEAAE6A6E}"/>
                  </a:ext>
                </a:extLst>
              </p:cNvPr>
              <p:cNvSpPr/>
              <p:nvPr/>
            </p:nvSpPr>
            <p:spPr>
              <a:xfrm>
                <a:off x="5019749" y="2908937"/>
                <a:ext cx="195016" cy="168423"/>
              </a:xfrm>
              <a:custGeom>
                <a:avLst/>
                <a:gdLst>
                  <a:gd name="connsiteX0" fmla="*/ 186925 w 179187"/>
                  <a:gd name="connsiteY0" fmla="*/ 18163 h 154752"/>
                  <a:gd name="connsiteX1" fmla="*/ 178699 w 179187"/>
                  <a:gd name="connsiteY1" fmla="*/ 23050 h 154752"/>
                  <a:gd name="connsiteX2" fmla="*/ 168844 w 179187"/>
                  <a:gd name="connsiteY2" fmla="*/ 20118 h 154752"/>
                  <a:gd name="connsiteX3" fmla="*/ 147748 w 179187"/>
                  <a:gd name="connsiteY3" fmla="*/ 27285 h 154752"/>
                  <a:gd name="connsiteX4" fmla="*/ 118345 w 179187"/>
                  <a:gd name="connsiteY4" fmla="*/ 39503 h 154752"/>
                  <a:gd name="connsiteX5" fmla="*/ 115413 w 179187"/>
                  <a:gd name="connsiteY5" fmla="*/ 39584 h 154752"/>
                  <a:gd name="connsiteX6" fmla="*/ 105069 w 179187"/>
                  <a:gd name="connsiteY6" fmla="*/ 37629 h 154752"/>
                  <a:gd name="connsiteX7" fmla="*/ 93340 w 179187"/>
                  <a:gd name="connsiteY7" fmla="*/ 28751 h 154752"/>
                  <a:gd name="connsiteX8" fmla="*/ 57829 w 179187"/>
                  <a:gd name="connsiteY8" fmla="*/ 122906 h 154752"/>
                  <a:gd name="connsiteX9" fmla="*/ 85766 w 179187"/>
                  <a:gd name="connsiteY9" fmla="*/ 153450 h 154752"/>
                  <a:gd name="connsiteX10" fmla="*/ 83729 w 179187"/>
                  <a:gd name="connsiteY10" fmla="*/ 155079 h 154752"/>
                  <a:gd name="connsiteX11" fmla="*/ 83567 w 179187"/>
                  <a:gd name="connsiteY11" fmla="*/ 155160 h 154752"/>
                  <a:gd name="connsiteX12" fmla="*/ 83485 w 179187"/>
                  <a:gd name="connsiteY12" fmla="*/ 155242 h 154752"/>
                  <a:gd name="connsiteX13" fmla="*/ 79413 w 179187"/>
                  <a:gd name="connsiteY13" fmla="*/ 159721 h 154752"/>
                  <a:gd name="connsiteX14" fmla="*/ 51231 w 179187"/>
                  <a:gd name="connsiteY14" fmla="*/ 128852 h 154752"/>
                  <a:gd name="connsiteX15" fmla="*/ 49684 w 179187"/>
                  <a:gd name="connsiteY15" fmla="*/ 126327 h 154752"/>
                  <a:gd name="connsiteX16" fmla="*/ 46019 w 179187"/>
                  <a:gd name="connsiteY16" fmla="*/ 136834 h 154752"/>
                  <a:gd name="connsiteX17" fmla="*/ 0 w 179187"/>
                  <a:gd name="connsiteY17" fmla="*/ 122173 h 154752"/>
                  <a:gd name="connsiteX18" fmla="*/ 43249 w 179187"/>
                  <a:gd name="connsiteY18" fmla="*/ 0 h 154752"/>
                  <a:gd name="connsiteX19" fmla="*/ 89268 w 179187"/>
                  <a:gd name="connsiteY19" fmla="*/ 14661 h 154752"/>
                  <a:gd name="connsiteX20" fmla="*/ 86092 w 179187"/>
                  <a:gd name="connsiteY20" fmla="*/ 23539 h 154752"/>
                  <a:gd name="connsiteX21" fmla="*/ 93422 w 179187"/>
                  <a:gd name="connsiteY21" fmla="*/ 19385 h 154752"/>
                  <a:gd name="connsiteX22" fmla="*/ 95214 w 179187"/>
                  <a:gd name="connsiteY22" fmla="*/ 19629 h 154752"/>
                  <a:gd name="connsiteX23" fmla="*/ 101404 w 179187"/>
                  <a:gd name="connsiteY23" fmla="*/ 25005 h 154752"/>
                  <a:gd name="connsiteX24" fmla="*/ 108246 w 179187"/>
                  <a:gd name="connsiteY24" fmla="*/ 28996 h 154752"/>
                  <a:gd name="connsiteX25" fmla="*/ 115495 w 179187"/>
                  <a:gd name="connsiteY25" fmla="*/ 30380 h 154752"/>
                  <a:gd name="connsiteX26" fmla="*/ 117612 w 179187"/>
                  <a:gd name="connsiteY26" fmla="*/ 30299 h 154752"/>
                  <a:gd name="connsiteX27" fmla="*/ 141232 w 179187"/>
                  <a:gd name="connsiteY27" fmla="*/ 20444 h 154752"/>
                  <a:gd name="connsiteX28" fmla="*/ 143676 w 179187"/>
                  <a:gd name="connsiteY28" fmla="*/ 19140 h 154752"/>
                  <a:gd name="connsiteX29" fmla="*/ 168925 w 179187"/>
                  <a:gd name="connsiteY29" fmla="*/ 10996 h 154752"/>
                  <a:gd name="connsiteX30" fmla="*/ 185378 w 179187"/>
                  <a:gd name="connsiteY30" fmla="*/ 16616 h 154752"/>
                  <a:gd name="connsiteX31" fmla="*/ 186925 w 179187"/>
                  <a:gd name="connsiteY31" fmla="*/ 18163 h 15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9187" h="154752">
                    <a:moveTo>
                      <a:pt x="186925" y="18163"/>
                    </a:moveTo>
                    <a:cubicBezTo>
                      <a:pt x="184156" y="19711"/>
                      <a:pt x="181387" y="21340"/>
                      <a:pt x="178699" y="23050"/>
                    </a:cubicBezTo>
                    <a:cubicBezTo>
                      <a:pt x="175604" y="21014"/>
                      <a:pt x="172264" y="20118"/>
                      <a:pt x="168844" y="20118"/>
                    </a:cubicBezTo>
                    <a:cubicBezTo>
                      <a:pt x="161595" y="20118"/>
                      <a:pt x="153938" y="23783"/>
                      <a:pt x="147748" y="27285"/>
                    </a:cubicBezTo>
                    <a:cubicBezTo>
                      <a:pt x="138463" y="32498"/>
                      <a:pt x="128689" y="38444"/>
                      <a:pt x="118345" y="39503"/>
                    </a:cubicBezTo>
                    <a:cubicBezTo>
                      <a:pt x="117286" y="39584"/>
                      <a:pt x="116391" y="39584"/>
                      <a:pt x="115413" y="39584"/>
                    </a:cubicBezTo>
                    <a:cubicBezTo>
                      <a:pt x="111829" y="39584"/>
                      <a:pt x="108246" y="39014"/>
                      <a:pt x="105069" y="37629"/>
                    </a:cubicBezTo>
                    <a:cubicBezTo>
                      <a:pt x="103033" y="36815"/>
                      <a:pt x="93340" y="31765"/>
                      <a:pt x="93340" y="28751"/>
                    </a:cubicBezTo>
                    <a:cubicBezTo>
                      <a:pt x="93340" y="28751"/>
                      <a:pt x="74363" y="80471"/>
                      <a:pt x="57829" y="122906"/>
                    </a:cubicBezTo>
                    <a:cubicBezTo>
                      <a:pt x="57829" y="122906"/>
                      <a:pt x="68417" y="135857"/>
                      <a:pt x="85766" y="153450"/>
                    </a:cubicBezTo>
                    <a:lnTo>
                      <a:pt x="83729" y="155079"/>
                    </a:lnTo>
                    <a:lnTo>
                      <a:pt x="83567" y="155160"/>
                    </a:lnTo>
                    <a:lnTo>
                      <a:pt x="83485" y="155242"/>
                    </a:lnTo>
                    <a:cubicBezTo>
                      <a:pt x="81938" y="156545"/>
                      <a:pt x="80634" y="158092"/>
                      <a:pt x="79413" y="159721"/>
                    </a:cubicBezTo>
                    <a:cubicBezTo>
                      <a:pt x="62064" y="142210"/>
                      <a:pt x="51639" y="129422"/>
                      <a:pt x="51231" y="128852"/>
                    </a:cubicBezTo>
                    <a:cubicBezTo>
                      <a:pt x="50580" y="128038"/>
                      <a:pt x="50091" y="127223"/>
                      <a:pt x="49684" y="126327"/>
                    </a:cubicBezTo>
                    <a:lnTo>
                      <a:pt x="46019" y="136834"/>
                    </a:lnTo>
                    <a:lnTo>
                      <a:pt x="0" y="122173"/>
                    </a:lnTo>
                    <a:lnTo>
                      <a:pt x="43249" y="0"/>
                    </a:lnTo>
                    <a:lnTo>
                      <a:pt x="89268" y="14661"/>
                    </a:lnTo>
                    <a:lnTo>
                      <a:pt x="86092" y="23539"/>
                    </a:lnTo>
                    <a:cubicBezTo>
                      <a:pt x="87720" y="20851"/>
                      <a:pt x="90490" y="19385"/>
                      <a:pt x="93422" y="19385"/>
                    </a:cubicBezTo>
                    <a:cubicBezTo>
                      <a:pt x="93992" y="19385"/>
                      <a:pt x="94644" y="19466"/>
                      <a:pt x="95214" y="19629"/>
                    </a:cubicBezTo>
                    <a:cubicBezTo>
                      <a:pt x="98065" y="20362"/>
                      <a:pt x="100345" y="22398"/>
                      <a:pt x="101404" y="25005"/>
                    </a:cubicBezTo>
                    <a:cubicBezTo>
                      <a:pt x="103033" y="26308"/>
                      <a:pt x="106617" y="28344"/>
                      <a:pt x="108246" y="28996"/>
                    </a:cubicBezTo>
                    <a:cubicBezTo>
                      <a:pt x="110363" y="29892"/>
                      <a:pt x="112970" y="30380"/>
                      <a:pt x="115495" y="30380"/>
                    </a:cubicBezTo>
                    <a:cubicBezTo>
                      <a:pt x="116228" y="30380"/>
                      <a:pt x="116879" y="30299"/>
                      <a:pt x="117612" y="30299"/>
                    </a:cubicBezTo>
                    <a:cubicBezTo>
                      <a:pt x="125350" y="29484"/>
                      <a:pt x="133413" y="24923"/>
                      <a:pt x="141232" y="20444"/>
                    </a:cubicBezTo>
                    <a:lnTo>
                      <a:pt x="143676" y="19140"/>
                    </a:lnTo>
                    <a:cubicBezTo>
                      <a:pt x="149866" y="15720"/>
                      <a:pt x="159233" y="10996"/>
                      <a:pt x="168925" y="10996"/>
                    </a:cubicBezTo>
                    <a:cubicBezTo>
                      <a:pt x="175115" y="10996"/>
                      <a:pt x="180735" y="12787"/>
                      <a:pt x="185378" y="16616"/>
                    </a:cubicBezTo>
                    <a:cubicBezTo>
                      <a:pt x="185948" y="17104"/>
                      <a:pt x="186437" y="17593"/>
                      <a:pt x="186925" y="18163"/>
                    </a:cubicBezTo>
                  </a:path>
                </a:pathLst>
              </a:custGeom>
              <a:solidFill>
                <a:srgbClr val="FFFFFF"/>
              </a:solidFill>
              <a:ln w="8132" cap="flat">
                <a:noFill/>
                <a:prstDash val="solid"/>
                <a:miter/>
              </a:ln>
            </p:spPr>
            <p:txBody>
              <a:bodyPr rtlCol="0" anchor="ctr"/>
              <a:lstStyle/>
              <a:p>
                <a:endParaRPr lang="es-ES_tradnl" dirty="0"/>
              </a:p>
            </p:txBody>
          </p:sp>
        </p:grpSp>
        <p:sp>
          <p:nvSpPr>
            <p:cNvPr id="71" name="Freeform: Shape 70">
              <a:extLst>
                <a:ext uri="{FF2B5EF4-FFF2-40B4-BE49-F238E27FC236}">
                  <a16:creationId xmlns:a16="http://schemas.microsoft.com/office/drawing/2014/main" id="{D0F4B7FF-43B8-DFA1-5DEE-D0E95A00F082}"/>
                </a:ext>
              </a:extLst>
            </p:cNvPr>
            <p:cNvSpPr/>
            <p:nvPr/>
          </p:nvSpPr>
          <p:spPr>
            <a:xfrm>
              <a:off x="5889823" y="2471393"/>
              <a:ext cx="1099534" cy="1099534"/>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060"/>
                    <a:pt x="250700" y="1119760"/>
                    <a:pt x="559880" y="1119760"/>
                  </a:cubicBezTo>
                </a:path>
              </a:pathLst>
            </a:custGeom>
            <a:noFill/>
            <a:ln w="12700" cap="flat">
              <a:solidFill>
                <a:schemeClr val="bg1"/>
              </a:solidFill>
              <a:prstDash val="sysDot"/>
              <a:miter/>
            </a:ln>
          </p:spPr>
          <p:txBody>
            <a:bodyPr rtlCol="0" anchor="ctr"/>
            <a:lstStyle/>
            <a:p>
              <a:endParaRPr lang="es-ES_tradnl" dirty="0"/>
            </a:p>
          </p:txBody>
        </p:sp>
      </p:grpSp>
      <p:grpSp>
        <p:nvGrpSpPr>
          <p:cNvPr id="94" name="Group 93">
            <a:extLst>
              <a:ext uri="{FF2B5EF4-FFF2-40B4-BE49-F238E27FC236}">
                <a16:creationId xmlns:a16="http://schemas.microsoft.com/office/drawing/2014/main" id="{53677F1D-4F2D-E9F3-4346-675933EFEDB6}"/>
              </a:ext>
            </a:extLst>
          </p:cNvPr>
          <p:cNvGrpSpPr/>
          <p:nvPr/>
        </p:nvGrpSpPr>
        <p:grpSpPr>
          <a:xfrm>
            <a:off x="10749496" y="1087008"/>
            <a:ext cx="1016750" cy="1030615"/>
            <a:chOff x="10919185" y="1266119"/>
            <a:chExt cx="1214415" cy="1214415"/>
          </a:xfrm>
        </p:grpSpPr>
        <p:sp>
          <p:nvSpPr>
            <p:cNvPr id="88" name="Freeform: Shape 87">
              <a:extLst>
                <a:ext uri="{FF2B5EF4-FFF2-40B4-BE49-F238E27FC236}">
                  <a16:creationId xmlns:a16="http://schemas.microsoft.com/office/drawing/2014/main" id="{B3E42F62-FFD7-D94A-AC47-9D6CE6708DC0}"/>
                </a:ext>
              </a:extLst>
            </p:cNvPr>
            <p:cNvSpPr/>
            <p:nvPr/>
          </p:nvSpPr>
          <p:spPr>
            <a:xfrm>
              <a:off x="10919185" y="1266119"/>
              <a:ext cx="1214415" cy="1214415"/>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060"/>
                    <a:pt x="250700" y="1119760"/>
                    <a:pt x="559880" y="1119760"/>
                  </a:cubicBezTo>
                </a:path>
              </a:pathLst>
            </a:custGeom>
            <a:solidFill>
              <a:srgbClr val="90C2DD"/>
            </a:solidFill>
            <a:ln w="8132" cap="flat">
              <a:noFill/>
              <a:prstDash val="solid"/>
              <a:miter/>
            </a:ln>
          </p:spPr>
          <p:txBody>
            <a:bodyPr rtlCol="0" anchor="ctr"/>
            <a:lstStyle/>
            <a:p>
              <a:endParaRPr lang="es-ES_tradnl" dirty="0"/>
            </a:p>
          </p:txBody>
        </p:sp>
        <p:grpSp>
          <p:nvGrpSpPr>
            <p:cNvPr id="89" name="Group 88">
              <a:extLst>
                <a:ext uri="{FF2B5EF4-FFF2-40B4-BE49-F238E27FC236}">
                  <a16:creationId xmlns:a16="http://schemas.microsoft.com/office/drawing/2014/main" id="{6A96B1AC-8169-ACB9-6249-27A9946D72A7}"/>
                </a:ext>
              </a:extLst>
            </p:cNvPr>
            <p:cNvGrpSpPr/>
            <p:nvPr/>
          </p:nvGrpSpPr>
          <p:grpSpPr>
            <a:xfrm>
              <a:off x="11182988" y="1529831"/>
              <a:ext cx="682555" cy="682555"/>
              <a:chOff x="4887581" y="4612319"/>
              <a:chExt cx="682555" cy="682555"/>
            </a:xfrm>
          </p:grpSpPr>
          <p:sp>
            <p:nvSpPr>
              <p:cNvPr id="91" name="Freeform: Shape 90">
                <a:extLst>
                  <a:ext uri="{FF2B5EF4-FFF2-40B4-BE49-F238E27FC236}">
                    <a16:creationId xmlns:a16="http://schemas.microsoft.com/office/drawing/2014/main" id="{4B1EE99D-C25C-8FED-CF70-27F5698444B7}"/>
                  </a:ext>
                </a:extLst>
              </p:cNvPr>
              <p:cNvSpPr/>
              <p:nvPr/>
            </p:nvSpPr>
            <p:spPr>
              <a:xfrm>
                <a:off x="4887581" y="4612319"/>
                <a:ext cx="682555" cy="682555"/>
              </a:xfrm>
              <a:custGeom>
                <a:avLst/>
                <a:gdLst>
                  <a:gd name="connsiteX0" fmla="*/ 317488 w 627156"/>
                  <a:gd name="connsiteY0" fmla="*/ 634976 h 627156"/>
                  <a:gd name="connsiteX1" fmla="*/ 634976 w 627156"/>
                  <a:gd name="connsiteY1" fmla="*/ 317488 h 627156"/>
                  <a:gd name="connsiteX2" fmla="*/ 317488 w 627156"/>
                  <a:gd name="connsiteY2" fmla="*/ 0 h 627156"/>
                  <a:gd name="connsiteX3" fmla="*/ 0 w 627156"/>
                  <a:gd name="connsiteY3" fmla="*/ 317488 h 627156"/>
                  <a:gd name="connsiteX4" fmla="*/ 317488 w 627156"/>
                  <a:gd name="connsiteY4" fmla="*/ 634976 h 62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56" h="627156">
                    <a:moveTo>
                      <a:pt x="317488" y="634976"/>
                    </a:moveTo>
                    <a:cubicBezTo>
                      <a:pt x="492848" y="634976"/>
                      <a:pt x="634976" y="492848"/>
                      <a:pt x="634976" y="317488"/>
                    </a:cubicBezTo>
                    <a:cubicBezTo>
                      <a:pt x="634976" y="142128"/>
                      <a:pt x="492848" y="0"/>
                      <a:pt x="317488" y="0"/>
                    </a:cubicBezTo>
                    <a:cubicBezTo>
                      <a:pt x="142128" y="0"/>
                      <a:pt x="0" y="142128"/>
                      <a:pt x="0" y="317488"/>
                    </a:cubicBezTo>
                    <a:cubicBezTo>
                      <a:pt x="0" y="492848"/>
                      <a:pt x="142210" y="634976"/>
                      <a:pt x="317488" y="634976"/>
                    </a:cubicBezTo>
                  </a:path>
                </a:pathLst>
              </a:custGeom>
              <a:solidFill>
                <a:srgbClr val="FFFFFF"/>
              </a:solidFill>
              <a:ln w="8132" cap="flat">
                <a:noFill/>
                <a:prstDash val="solid"/>
                <a:miter/>
              </a:ln>
            </p:spPr>
            <p:txBody>
              <a:bodyPr rtlCol="0" anchor="ctr"/>
              <a:lstStyle/>
              <a:p>
                <a:endParaRPr lang="es-ES_tradnl" dirty="0"/>
              </a:p>
            </p:txBody>
          </p:sp>
          <p:sp>
            <p:nvSpPr>
              <p:cNvPr id="92" name="Freeform: Shape 91">
                <a:extLst>
                  <a:ext uri="{FF2B5EF4-FFF2-40B4-BE49-F238E27FC236}">
                    <a16:creationId xmlns:a16="http://schemas.microsoft.com/office/drawing/2014/main" id="{F5917669-142E-22EC-1680-9711FF25786D}"/>
                  </a:ext>
                </a:extLst>
              </p:cNvPr>
              <p:cNvSpPr/>
              <p:nvPr/>
            </p:nvSpPr>
            <p:spPr>
              <a:xfrm>
                <a:off x="4919138" y="4653303"/>
                <a:ext cx="620503" cy="620505"/>
              </a:xfrm>
              <a:custGeom>
                <a:avLst/>
                <a:gdLst>
                  <a:gd name="connsiteX0" fmla="*/ 577147 w 570142"/>
                  <a:gd name="connsiteY0" fmla="*/ 288574 h 570142"/>
                  <a:gd name="connsiteX1" fmla="*/ 288573 w 570142"/>
                  <a:gd name="connsiteY1" fmla="*/ 577147 h 570142"/>
                  <a:gd name="connsiteX2" fmla="*/ 0 w 570142"/>
                  <a:gd name="connsiteY2" fmla="*/ 288574 h 570142"/>
                  <a:gd name="connsiteX3" fmla="*/ 288573 w 570142"/>
                  <a:gd name="connsiteY3" fmla="*/ 0 h 570142"/>
                  <a:gd name="connsiteX4" fmla="*/ 577147 w 570142"/>
                  <a:gd name="connsiteY4" fmla="*/ 288574 h 57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142" h="570142">
                    <a:moveTo>
                      <a:pt x="577147" y="288574"/>
                    </a:moveTo>
                    <a:cubicBezTo>
                      <a:pt x="577147" y="447969"/>
                      <a:pt x="447969" y="577147"/>
                      <a:pt x="288573" y="577147"/>
                    </a:cubicBezTo>
                    <a:cubicBezTo>
                      <a:pt x="129178" y="577147"/>
                      <a:pt x="0" y="447969"/>
                      <a:pt x="0" y="288574"/>
                    </a:cubicBezTo>
                    <a:cubicBezTo>
                      <a:pt x="0" y="129178"/>
                      <a:pt x="129178" y="0"/>
                      <a:pt x="288573" y="0"/>
                    </a:cubicBezTo>
                    <a:cubicBezTo>
                      <a:pt x="447969" y="0"/>
                      <a:pt x="577147" y="129178"/>
                      <a:pt x="577147" y="288574"/>
                    </a:cubicBezTo>
                  </a:path>
                </a:pathLst>
              </a:custGeom>
              <a:solidFill>
                <a:srgbClr val="90C2DD"/>
              </a:solidFill>
              <a:ln w="8132" cap="flat">
                <a:noFill/>
                <a:prstDash val="solid"/>
                <a:miter/>
              </a:ln>
            </p:spPr>
            <p:txBody>
              <a:bodyPr rtlCol="0" anchor="ctr"/>
              <a:lstStyle/>
              <a:p>
                <a:endParaRPr lang="es-ES_tradnl" dirty="0"/>
              </a:p>
            </p:txBody>
          </p:sp>
        </p:grpSp>
        <p:sp>
          <p:nvSpPr>
            <p:cNvPr id="90" name="Freeform: Shape 89">
              <a:extLst>
                <a:ext uri="{FF2B5EF4-FFF2-40B4-BE49-F238E27FC236}">
                  <a16:creationId xmlns:a16="http://schemas.microsoft.com/office/drawing/2014/main" id="{BDEA20B1-FE24-AB74-E24B-7B58B4365841}"/>
                </a:ext>
              </a:extLst>
            </p:cNvPr>
            <p:cNvSpPr/>
            <p:nvPr/>
          </p:nvSpPr>
          <p:spPr>
            <a:xfrm>
              <a:off x="10976624" y="1332981"/>
              <a:ext cx="1099534" cy="1099534"/>
            </a:xfrm>
            <a:custGeom>
              <a:avLst/>
              <a:gdLst>
                <a:gd name="connsiteX0" fmla="*/ 559880 w 1115850"/>
                <a:gd name="connsiteY0" fmla="*/ 1119760 h 1115850"/>
                <a:gd name="connsiteX1" fmla="*/ 1119760 w 1115850"/>
                <a:gd name="connsiteY1" fmla="*/ 559880 h 1115850"/>
                <a:gd name="connsiteX2" fmla="*/ 559880 w 1115850"/>
                <a:gd name="connsiteY2" fmla="*/ 0 h 1115850"/>
                <a:gd name="connsiteX3" fmla="*/ 0 w 1115850"/>
                <a:gd name="connsiteY3" fmla="*/ 559880 h 1115850"/>
                <a:gd name="connsiteX4" fmla="*/ 559880 w 1115850"/>
                <a:gd name="connsiteY4" fmla="*/ 1119760 h 111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850" h="1115850">
                  <a:moveTo>
                    <a:pt x="559880" y="1119760"/>
                  </a:moveTo>
                  <a:cubicBezTo>
                    <a:pt x="869060" y="1119760"/>
                    <a:pt x="1119760" y="869060"/>
                    <a:pt x="1119760" y="559880"/>
                  </a:cubicBezTo>
                  <a:cubicBezTo>
                    <a:pt x="1119760" y="250700"/>
                    <a:pt x="869060" y="0"/>
                    <a:pt x="559880" y="0"/>
                  </a:cubicBezTo>
                  <a:cubicBezTo>
                    <a:pt x="250700" y="0"/>
                    <a:pt x="0" y="250700"/>
                    <a:pt x="0" y="559880"/>
                  </a:cubicBezTo>
                  <a:cubicBezTo>
                    <a:pt x="0" y="869060"/>
                    <a:pt x="250700" y="1119760"/>
                    <a:pt x="559880" y="1119760"/>
                  </a:cubicBezTo>
                </a:path>
              </a:pathLst>
            </a:custGeom>
            <a:noFill/>
            <a:ln w="12700" cap="flat">
              <a:solidFill>
                <a:schemeClr val="bg1"/>
              </a:solidFill>
              <a:prstDash val="sysDot"/>
              <a:miter/>
            </a:ln>
          </p:spPr>
          <p:txBody>
            <a:bodyPr rtlCol="0" anchor="ctr"/>
            <a:lstStyle/>
            <a:p>
              <a:endParaRPr lang="es-ES_tradnl" dirty="0"/>
            </a:p>
          </p:txBody>
        </p:sp>
        <p:sp>
          <p:nvSpPr>
            <p:cNvPr id="93" name="Freeform: Shape 92">
              <a:extLst>
                <a:ext uri="{FF2B5EF4-FFF2-40B4-BE49-F238E27FC236}">
                  <a16:creationId xmlns:a16="http://schemas.microsoft.com/office/drawing/2014/main" id="{7A084789-18BA-657F-BA83-B8D2F62579E0}"/>
                </a:ext>
              </a:extLst>
            </p:cNvPr>
            <p:cNvSpPr/>
            <p:nvPr/>
          </p:nvSpPr>
          <p:spPr>
            <a:xfrm>
              <a:off x="11398741" y="1726451"/>
              <a:ext cx="261643" cy="261643"/>
            </a:xfrm>
            <a:custGeom>
              <a:avLst/>
              <a:gdLst>
                <a:gd name="connsiteX0" fmla="*/ 353855 w 352425"/>
                <a:gd name="connsiteY0" fmla="*/ 197739 h 352425"/>
                <a:gd name="connsiteX1" fmla="*/ 356237 w 352425"/>
                <a:gd name="connsiteY1" fmla="*/ 204502 h 352425"/>
                <a:gd name="connsiteX2" fmla="*/ 295467 w 352425"/>
                <a:gd name="connsiteY2" fmla="*/ 255842 h 352425"/>
                <a:gd name="connsiteX3" fmla="*/ 244127 w 352425"/>
                <a:gd name="connsiteY3" fmla="*/ 204502 h 352425"/>
                <a:gd name="connsiteX4" fmla="*/ 252224 w 352425"/>
                <a:gd name="connsiteY4" fmla="*/ 194882 h 352425"/>
                <a:gd name="connsiteX5" fmla="*/ 252986 w 352425"/>
                <a:gd name="connsiteY5" fmla="*/ 194882 h 352425"/>
                <a:gd name="connsiteX6" fmla="*/ 347474 w 352425"/>
                <a:gd name="connsiteY6" fmla="*/ 194882 h 352425"/>
                <a:gd name="connsiteX7" fmla="*/ 353855 w 352425"/>
                <a:gd name="connsiteY7" fmla="*/ 197739 h 352425"/>
                <a:gd name="connsiteX8" fmla="*/ 261272 w 352425"/>
                <a:gd name="connsiteY8" fmla="*/ 174784 h 352425"/>
                <a:gd name="connsiteX9" fmla="*/ 263939 w 352425"/>
                <a:gd name="connsiteY9" fmla="*/ 179642 h 352425"/>
                <a:gd name="connsiteX10" fmla="*/ 264892 w 352425"/>
                <a:gd name="connsiteY10" fmla="*/ 179737 h 352425"/>
                <a:gd name="connsiteX11" fmla="*/ 286418 w 352425"/>
                <a:gd name="connsiteY11" fmla="*/ 179737 h 352425"/>
                <a:gd name="connsiteX12" fmla="*/ 290228 w 352425"/>
                <a:gd name="connsiteY12" fmla="*/ 176594 h 352425"/>
                <a:gd name="connsiteX13" fmla="*/ 299944 w 352425"/>
                <a:gd name="connsiteY13" fmla="*/ 130874 h 352425"/>
                <a:gd name="connsiteX14" fmla="*/ 309659 w 352425"/>
                <a:gd name="connsiteY14" fmla="*/ 176594 h 352425"/>
                <a:gd name="connsiteX15" fmla="*/ 313660 w 352425"/>
                <a:gd name="connsiteY15" fmla="*/ 179737 h 352425"/>
                <a:gd name="connsiteX16" fmla="*/ 335186 w 352425"/>
                <a:gd name="connsiteY16" fmla="*/ 179737 h 352425"/>
                <a:gd name="connsiteX17" fmla="*/ 338996 w 352425"/>
                <a:gd name="connsiteY17" fmla="*/ 175737 h 352425"/>
                <a:gd name="connsiteX18" fmla="*/ 338806 w 352425"/>
                <a:gd name="connsiteY18" fmla="*/ 174784 h 352425"/>
                <a:gd name="connsiteX19" fmla="*/ 317946 w 352425"/>
                <a:gd name="connsiteY19" fmla="*/ 101346 h 352425"/>
                <a:gd name="connsiteX20" fmla="*/ 303849 w 352425"/>
                <a:gd name="connsiteY20" fmla="*/ 85440 h 352425"/>
                <a:gd name="connsiteX21" fmla="*/ 216314 w 352425"/>
                <a:gd name="connsiteY21" fmla="*/ 79344 h 352425"/>
                <a:gd name="connsiteX22" fmla="*/ 201455 w 352425"/>
                <a:gd name="connsiteY22" fmla="*/ 79058 h 352425"/>
                <a:gd name="connsiteX23" fmla="*/ 196598 w 352425"/>
                <a:gd name="connsiteY23" fmla="*/ 81344 h 352425"/>
                <a:gd name="connsiteX24" fmla="*/ 178500 w 352425"/>
                <a:gd name="connsiteY24" fmla="*/ 103823 h 352425"/>
                <a:gd name="connsiteX25" fmla="*/ 178024 w 352425"/>
                <a:gd name="connsiteY25" fmla="*/ 104109 h 352425"/>
                <a:gd name="connsiteX26" fmla="*/ 177548 w 352425"/>
                <a:gd name="connsiteY26" fmla="*/ 103823 h 352425"/>
                <a:gd name="connsiteX27" fmla="*/ 159641 w 352425"/>
                <a:gd name="connsiteY27" fmla="*/ 81439 h 352425"/>
                <a:gd name="connsiteX28" fmla="*/ 154783 w 352425"/>
                <a:gd name="connsiteY28" fmla="*/ 79153 h 352425"/>
                <a:gd name="connsiteX29" fmla="*/ 140019 w 352425"/>
                <a:gd name="connsiteY29" fmla="*/ 79439 h 352425"/>
                <a:gd name="connsiteX30" fmla="*/ 52294 w 352425"/>
                <a:gd name="connsiteY30" fmla="*/ 85535 h 352425"/>
                <a:gd name="connsiteX31" fmla="*/ 38197 w 352425"/>
                <a:gd name="connsiteY31" fmla="*/ 101061 h 352425"/>
                <a:gd name="connsiteX32" fmla="*/ 17147 w 352425"/>
                <a:gd name="connsiteY32" fmla="*/ 174879 h 352425"/>
                <a:gd name="connsiteX33" fmla="*/ 19814 w 352425"/>
                <a:gd name="connsiteY33" fmla="*/ 179737 h 352425"/>
                <a:gd name="connsiteX34" fmla="*/ 20766 w 352425"/>
                <a:gd name="connsiteY34" fmla="*/ 179832 h 352425"/>
                <a:gd name="connsiteX35" fmla="*/ 42388 w 352425"/>
                <a:gd name="connsiteY35" fmla="*/ 179832 h 352425"/>
                <a:gd name="connsiteX36" fmla="*/ 46198 w 352425"/>
                <a:gd name="connsiteY36" fmla="*/ 176689 h 352425"/>
                <a:gd name="connsiteX37" fmla="*/ 55913 w 352425"/>
                <a:gd name="connsiteY37" fmla="*/ 130969 h 352425"/>
                <a:gd name="connsiteX38" fmla="*/ 65629 w 352425"/>
                <a:gd name="connsiteY38" fmla="*/ 176689 h 352425"/>
                <a:gd name="connsiteX39" fmla="*/ 69439 w 352425"/>
                <a:gd name="connsiteY39" fmla="*/ 179832 h 352425"/>
                <a:gd name="connsiteX40" fmla="*/ 90965 w 352425"/>
                <a:gd name="connsiteY40" fmla="*/ 179832 h 352425"/>
                <a:gd name="connsiteX41" fmla="*/ 94775 w 352425"/>
                <a:gd name="connsiteY41" fmla="*/ 175737 h 352425"/>
                <a:gd name="connsiteX42" fmla="*/ 94585 w 352425"/>
                <a:gd name="connsiteY42" fmla="*/ 174784 h 352425"/>
                <a:gd name="connsiteX43" fmla="*/ 78202 w 352425"/>
                <a:gd name="connsiteY43" fmla="*/ 117634 h 352425"/>
                <a:gd name="connsiteX44" fmla="*/ 128494 w 352425"/>
                <a:gd name="connsiteY44" fmla="*/ 121254 h 352425"/>
                <a:gd name="connsiteX45" fmla="*/ 145163 w 352425"/>
                <a:gd name="connsiteY45" fmla="*/ 275940 h 352425"/>
                <a:gd name="connsiteX46" fmla="*/ 152116 w 352425"/>
                <a:gd name="connsiteY46" fmla="*/ 339567 h 352425"/>
                <a:gd name="connsiteX47" fmla="*/ 166689 w 352425"/>
                <a:gd name="connsiteY47" fmla="*/ 352425 h 352425"/>
                <a:gd name="connsiteX48" fmla="*/ 189549 w 352425"/>
                <a:gd name="connsiteY48" fmla="*/ 352425 h 352425"/>
                <a:gd name="connsiteX49" fmla="*/ 204122 w 352425"/>
                <a:gd name="connsiteY49" fmla="*/ 339567 h 352425"/>
                <a:gd name="connsiteX50" fmla="*/ 210599 w 352425"/>
                <a:gd name="connsiteY50" fmla="*/ 275940 h 352425"/>
                <a:gd name="connsiteX51" fmla="*/ 227078 w 352425"/>
                <a:gd name="connsiteY51" fmla="*/ 121158 h 352425"/>
                <a:gd name="connsiteX52" fmla="*/ 277274 w 352425"/>
                <a:gd name="connsiteY52" fmla="*/ 117539 h 352425"/>
                <a:gd name="connsiteX53" fmla="*/ 261272 w 352425"/>
                <a:gd name="connsiteY53" fmla="*/ 174784 h 352425"/>
                <a:gd name="connsiteX54" fmla="*/ 142305 w 352425"/>
                <a:gd name="connsiteY54" fmla="*/ 35814 h 352425"/>
                <a:gd name="connsiteX55" fmla="*/ 178119 w 352425"/>
                <a:gd name="connsiteY55" fmla="*/ 71628 h 352425"/>
                <a:gd name="connsiteX56" fmla="*/ 213933 w 352425"/>
                <a:gd name="connsiteY56" fmla="*/ 35814 h 352425"/>
                <a:gd name="connsiteX57" fmla="*/ 178119 w 352425"/>
                <a:gd name="connsiteY57" fmla="*/ 0 h 352425"/>
                <a:gd name="connsiteX58" fmla="*/ 142305 w 352425"/>
                <a:gd name="connsiteY58" fmla="*/ 35814 h 352425"/>
                <a:gd name="connsiteX59" fmla="*/ 103253 w 352425"/>
                <a:gd name="connsiteY59" fmla="*/ 194787 h 352425"/>
                <a:gd name="connsiteX60" fmla="*/ 8765 w 352425"/>
                <a:gd name="connsiteY60" fmla="*/ 194787 h 352425"/>
                <a:gd name="connsiteX61" fmla="*/ 2 w 352425"/>
                <a:gd name="connsiteY61" fmla="*/ 203835 h 352425"/>
                <a:gd name="connsiteX62" fmla="*/ 2 w 352425"/>
                <a:gd name="connsiteY62" fmla="*/ 204502 h 352425"/>
                <a:gd name="connsiteX63" fmla="*/ 60771 w 352425"/>
                <a:gd name="connsiteY63" fmla="*/ 255842 h 352425"/>
                <a:gd name="connsiteX64" fmla="*/ 112111 w 352425"/>
                <a:gd name="connsiteY64" fmla="*/ 204502 h 352425"/>
                <a:gd name="connsiteX65" fmla="*/ 104015 w 352425"/>
                <a:gd name="connsiteY65" fmla="*/ 194882 h 352425"/>
                <a:gd name="connsiteX66" fmla="*/ 103253 w 352425"/>
                <a:gd name="connsiteY66" fmla="*/ 194787 h 352425"/>
                <a:gd name="connsiteX67" fmla="*/ 103253 w 352425"/>
                <a:gd name="connsiteY67" fmla="*/ 194787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2425" h="352425">
                  <a:moveTo>
                    <a:pt x="353855" y="197739"/>
                  </a:moveTo>
                  <a:cubicBezTo>
                    <a:pt x="355570" y="199549"/>
                    <a:pt x="356427" y="202026"/>
                    <a:pt x="356237" y="204502"/>
                  </a:cubicBezTo>
                  <a:cubicBezTo>
                    <a:pt x="353665" y="235458"/>
                    <a:pt x="326423" y="258414"/>
                    <a:pt x="295467" y="255842"/>
                  </a:cubicBezTo>
                  <a:cubicBezTo>
                    <a:pt x="268130" y="253556"/>
                    <a:pt x="246413" y="231839"/>
                    <a:pt x="244127" y="204502"/>
                  </a:cubicBezTo>
                  <a:cubicBezTo>
                    <a:pt x="243746" y="199549"/>
                    <a:pt x="247366" y="195263"/>
                    <a:pt x="252224" y="194882"/>
                  </a:cubicBezTo>
                  <a:lnTo>
                    <a:pt x="252986" y="194882"/>
                  </a:lnTo>
                  <a:lnTo>
                    <a:pt x="347474" y="194882"/>
                  </a:lnTo>
                  <a:cubicBezTo>
                    <a:pt x="349950" y="194882"/>
                    <a:pt x="352236" y="195930"/>
                    <a:pt x="353855" y="197739"/>
                  </a:cubicBezTo>
                  <a:moveTo>
                    <a:pt x="261272" y="174784"/>
                  </a:moveTo>
                  <a:cubicBezTo>
                    <a:pt x="260701" y="176880"/>
                    <a:pt x="261844" y="179070"/>
                    <a:pt x="263939" y="179642"/>
                  </a:cubicBezTo>
                  <a:lnTo>
                    <a:pt x="264892" y="179737"/>
                  </a:lnTo>
                  <a:lnTo>
                    <a:pt x="286418" y="179737"/>
                  </a:lnTo>
                  <a:cubicBezTo>
                    <a:pt x="288228" y="179737"/>
                    <a:pt x="289847" y="178404"/>
                    <a:pt x="290228" y="176594"/>
                  </a:cubicBezTo>
                  <a:lnTo>
                    <a:pt x="299944" y="130874"/>
                  </a:lnTo>
                  <a:lnTo>
                    <a:pt x="309659" y="176594"/>
                  </a:lnTo>
                  <a:cubicBezTo>
                    <a:pt x="310041" y="178499"/>
                    <a:pt x="311755" y="179832"/>
                    <a:pt x="313660" y="179737"/>
                  </a:cubicBezTo>
                  <a:lnTo>
                    <a:pt x="335186" y="179737"/>
                  </a:lnTo>
                  <a:cubicBezTo>
                    <a:pt x="337377" y="179642"/>
                    <a:pt x="339092" y="177832"/>
                    <a:pt x="338996" y="175737"/>
                  </a:cubicBezTo>
                  <a:lnTo>
                    <a:pt x="338806" y="174784"/>
                  </a:lnTo>
                  <a:lnTo>
                    <a:pt x="317946" y="101346"/>
                  </a:lnTo>
                  <a:cubicBezTo>
                    <a:pt x="318422" y="93060"/>
                    <a:pt x="312136" y="85916"/>
                    <a:pt x="303849" y="85440"/>
                  </a:cubicBezTo>
                  <a:lnTo>
                    <a:pt x="216314" y="79344"/>
                  </a:lnTo>
                  <a:lnTo>
                    <a:pt x="201455" y="79058"/>
                  </a:lnTo>
                  <a:cubicBezTo>
                    <a:pt x="199550" y="79058"/>
                    <a:pt x="197741" y="79915"/>
                    <a:pt x="196598" y="81344"/>
                  </a:cubicBezTo>
                  <a:lnTo>
                    <a:pt x="178500" y="103823"/>
                  </a:lnTo>
                  <a:lnTo>
                    <a:pt x="178024" y="104109"/>
                  </a:lnTo>
                  <a:lnTo>
                    <a:pt x="177548" y="103823"/>
                  </a:lnTo>
                  <a:lnTo>
                    <a:pt x="159641" y="81439"/>
                  </a:lnTo>
                  <a:cubicBezTo>
                    <a:pt x="158498" y="80010"/>
                    <a:pt x="156688" y="79153"/>
                    <a:pt x="154783" y="79153"/>
                  </a:cubicBezTo>
                  <a:lnTo>
                    <a:pt x="140019" y="79439"/>
                  </a:lnTo>
                  <a:lnTo>
                    <a:pt x="52294" y="85535"/>
                  </a:lnTo>
                  <a:cubicBezTo>
                    <a:pt x="44198" y="86011"/>
                    <a:pt x="37911" y="92869"/>
                    <a:pt x="38197" y="101061"/>
                  </a:cubicBezTo>
                  <a:lnTo>
                    <a:pt x="17147" y="174879"/>
                  </a:lnTo>
                  <a:cubicBezTo>
                    <a:pt x="16575" y="176975"/>
                    <a:pt x="17718" y="179166"/>
                    <a:pt x="19814" y="179737"/>
                  </a:cubicBezTo>
                  <a:lnTo>
                    <a:pt x="20766" y="179832"/>
                  </a:lnTo>
                  <a:lnTo>
                    <a:pt x="42388" y="179832"/>
                  </a:lnTo>
                  <a:cubicBezTo>
                    <a:pt x="44198" y="179832"/>
                    <a:pt x="45817" y="178499"/>
                    <a:pt x="46198" y="176689"/>
                  </a:cubicBezTo>
                  <a:lnTo>
                    <a:pt x="55913" y="130969"/>
                  </a:lnTo>
                  <a:lnTo>
                    <a:pt x="65629" y="176689"/>
                  </a:lnTo>
                  <a:cubicBezTo>
                    <a:pt x="66010" y="178499"/>
                    <a:pt x="67629" y="179832"/>
                    <a:pt x="69439" y="179832"/>
                  </a:cubicBezTo>
                  <a:lnTo>
                    <a:pt x="90965" y="179832"/>
                  </a:lnTo>
                  <a:cubicBezTo>
                    <a:pt x="93156" y="179737"/>
                    <a:pt x="94871" y="177927"/>
                    <a:pt x="94775" y="175737"/>
                  </a:cubicBezTo>
                  <a:lnTo>
                    <a:pt x="94585" y="174784"/>
                  </a:lnTo>
                  <a:lnTo>
                    <a:pt x="78202" y="117634"/>
                  </a:lnTo>
                  <a:lnTo>
                    <a:pt x="128494" y="121254"/>
                  </a:lnTo>
                  <a:lnTo>
                    <a:pt x="145163" y="275940"/>
                  </a:lnTo>
                  <a:lnTo>
                    <a:pt x="152116" y="339567"/>
                  </a:lnTo>
                  <a:cubicBezTo>
                    <a:pt x="152973" y="346901"/>
                    <a:pt x="159260" y="352521"/>
                    <a:pt x="166689" y="352425"/>
                  </a:cubicBezTo>
                  <a:lnTo>
                    <a:pt x="189549" y="352425"/>
                  </a:lnTo>
                  <a:cubicBezTo>
                    <a:pt x="196979" y="352521"/>
                    <a:pt x="203265" y="346901"/>
                    <a:pt x="204122" y="339567"/>
                  </a:cubicBezTo>
                  <a:lnTo>
                    <a:pt x="210599" y="275940"/>
                  </a:lnTo>
                  <a:lnTo>
                    <a:pt x="227078" y="121158"/>
                  </a:lnTo>
                  <a:lnTo>
                    <a:pt x="277274" y="117539"/>
                  </a:lnTo>
                  <a:lnTo>
                    <a:pt x="261272" y="174784"/>
                  </a:lnTo>
                  <a:close/>
                  <a:moveTo>
                    <a:pt x="142305" y="35814"/>
                  </a:moveTo>
                  <a:cubicBezTo>
                    <a:pt x="142305" y="55626"/>
                    <a:pt x="158402" y="71628"/>
                    <a:pt x="178119" y="71628"/>
                  </a:cubicBezTo>
                  <a:cubicBezTo>
                    <a:pt x="197931" y="71628"/>
                    <a:pt x="213933" y="55531"/>
                    <a:pt x="213933" y="35814"/>
                  </a:cubicBezTo>
                  <a:cubicBezTo>
                    <a:pt x="213933" y="16098"/>
                    <a:pt x="197931" y="0"/>
                    <a:pt x="178119" y="0"/>
                  </a:cubicBezTo>
                  <a:cubicBezTo>
                    <a:pt x="158307" y="-95"/>
                    <a:pt x="142305" y="16002"/>
                    <a:pt x="142305" y="35814"/>
                  </a:cubicBezTo>
                  <a:moveTo>
                    <a:pt x="103253" y="194787"/>
                  </a:moveTo>
                  <a:lnTo>
                    <a:pt x="8765" y="194787"/>
                  </a:lnTo>
                  <a:cubicBezTo>
                    <a:pt x="3812" y="194882"/>
                    <a:pt x="-94" y="198882"/>
                    <a:pt x="2" y="203835"/>
                  </a:cubicBezTo>
                  <a:lnTo>
                    <a:pt x="2" y="204502"/>
                  </a:lnTo>
                  <a:cubicBezTo>
                    <a:pt x="2573" y="235458"/>
                    <a:pt x="29815" y="258414"/>
                    <a:pt x="60771" y="255842"/>
                  </a:cubicBezTo>
                  <a:cubicBezTo>
                    <a:pt x="88108" y="253556"/>
                    <a:pt x="109825" y="231839"/>
                    <a:pt x="112111" y="204502"/>
                  </a:cubicBezTo>
                  <a:cubicBezTo>
                    <a:pt x="112492" y="199549"/>
                    <a:pt x="108872" y="195263"/>
                    <a:pt x="104015" y="194882"/>
                  </a:cubicBezTo>
                  <a:lnTo>
                    <a:pt x="103253" y="194787"/>
                  </a:lnTo>
                  <a:lnTo>
                    <a:pt x="103253" y="194787"/>
                  </a:lnTo>
                  <a:close/>
                </a:path>
              </a:pathLst>
            </a:custGeom>
            <a:solidFill>
              <a:srgbClr val="FFFFFF"/>
            </a:solidFill>
            <a:ln w="9525" cap="flat">
              <a:noFill/>
              <a:prstDash val="solid"/>
              <a:miter/>
            </a:ln>
          </p:spPr>
          <p:txBody>
            <a:bodyPr rtlCol="0" anchor="ctr"/>
            <a:lstStyle/>
            <a:p>
              <a:endParaRPr lang="es-ES_tradnl" dirty="0"/>
            </a:p>
          </p:txBody>
        </p:sp>
      </p:grpSp>
      <p:pic>
        <p:nvPicPr>
          <p:cNvPr id="96" name="Graphic 95" descr="Question mark with solid fill">
            <a:extLst>
              <a:ext uri="{FF2B5EF4-FFF2-40B4-BE49-F238E27FC236}">
                <a16:creationId xmlns:a16="http://schemas.microsoft.com/office/drawing/2014/main" id="{38546E50-D619-108B-2DA1-1793CF1ECA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04863" y="2101901"/>
            <a:ext cx="228543" cy="228543"/>
          </a:xfrm>
          <a:prstGeom prst="rect">
            <a:avLst/>
          </a:prstGeom>
        </p:spPr>
      </p:pic>
    </p:spTree>
    <p:extLst>
      <p:ext uri="{BB962C8B-B14F-4D97-AF65-F5344CB8AC3E}">
        <p14:creationId xmlns:p14="http://schemas.microsoft.com/office/powerpoint/2010/main" val="960717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50727" y="405007"/>
            <a:ext cx="11611626" cy="1189791"/>
            <a:chOff x="4802281" y="1339331"/>
            <a:chExt cx="2589880" cy="1189791"/>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246221"/>
            </a:xfrm>
            <a:prstGeom prst="rect">
              <a:avLst/>
            </a:prstGeom>
          </p:spPr>
          <p:txBody>
            <a:bodyPr wrap="square" lIns="0" tIns="0" rIns="0" bIns="0">
              <a:spAutoFit/>
            </a:bodyPr>
            <a:lstStyle/>
            <a:p>
              <a:pPr lvl="0"/>
              <a:r>
                <a:rPr lang="es-ES" sz="1600" dirty="0">
                  <a:effectLst/>
                  <a:ea typeface="Calibri" panose="020F0502020204030204" pitchFamily="34" charset="0"/>
                </a:rPr>
                <a:t>La presunción de concurrencia de nexo causal entre el defecto y el daño (I): El estado previo de la cuestión</a:t>
              </a: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chemeClr val="accent5"/>
                  </a:solidFill>
                </a:rPr>
                <a:t>09</a:t>
              </a:r>
            </a:p>
          </p:txBody>
        </p:sp>
      </p:grpSp>
    </p:spTree>
    <p:extLst>
      <p:ext uri="{BB962C8B-B14F-4D97-AF65-F5344CB8AC3E}">
        <p14:creationId xmlns:p14="http://schemas.microsoft.com/office/powerpoint/2010/main" val="1369057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E5D2ED2A-02F4-2BD1-F89C-A2EFACA3766D}"/>
              </a:ext>
            </a:extLst>
          </p:cNvPr>
          <p:cNvSpPr>
            <a:spLocks noGrp="1"/>
          </p:cNvSpPr>
          <p:nvPr>
            <p:ph type="title"/>
          </p:nvPr>
        </p:nvSpPr>
        <p:spPr>
          <a:xfrm>
            <a:off x="282804" y="374650"/>
            <a:ext cx="11651530" cy="856800"/>
          </a:xfrm>
        </p:spPr>
        <p:txBody>
          <a:bodyPr/>
          <a:lstStyle/>
          <a:p>
            <a:r>
              <a:rPr lang="es-ES" dirty="0"/>
              <a:t>La presunción de concurrencia de nexo causal entre el defecto y el daño (I): El estado previo de la cuestión</a:t>
            </a:r>
            <a:endParaRPr lang="es-ES_tradnl" dirty="0"/>
          </a:p>
        </p:txBody>
      </p:sp>
      <p:sp>
        <p:nvSpPr>
          <p:cNvPr id="4" name="Rectangle: Rounded Corners 3">
            <a:extLst>
              <a:ext uri="{FF2B5EF4-FFF2-40B4-BE49-F238E27FC236}">
                <a16:creationId xmlns:a16="http://schemas.microsoft.com/office/drawing/2014/main" id="{D3806D01-1733-8D33-3F13-64E646A0EBF2}"/>
              </a:ext>
            </a:extLst>
          </p:cNvPr>
          <p:cNvSpPr/>
          <p:nvPr/>
        </p:nvSpPr>
        <p:spPr>
          <a:xfrm>
            <a:off x="188536" y="1432880"/>
            <a:ext cx="11547464" cy="3601036"/>
          </a:xfrm>
          <a:prstGeom prst="roundRect">
            <a:avLst/>
          </a:prstGeom>
          <a:solidFill>
            <a:srgbClr val="F6F5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5" name="Content Placeholder 4" descr="|">
            <a:extLst>
              <a:ext uri="{FF2B5EF4-FFF2-40B4-BE49-F238E27FC236}">
                <a16:creationId xmlns:a16="http://schemas.microsoft.com/office/drawing/2014/main" id="{9FEF32AF-F0F8-40E0-106B-1303ECE7FDC8}"/>
              </a:ext>
            </a:extLst>
          </p:cNvPr>
          <p:cNvSpPr>
            <a:spLocks noGrp="1"/>
          </p:cNvSpPr>
          <p:nvPr>
            <p:ph sz="quarter" idx="11"/>
          </p:nvPr>
        </p:nvSpPr>
        <p:spPr>
          <a:xfrm>
            <a:off x="412800" y="1857943"/>
            <a:ext cx="11323200" cy="3119412"/>
          </a:xfrm>
        </p:spPr>
        <p:txBody>
          <a:bodyPr>
            <a:normAutofit/>
          </a:bodyPr>
          <a:lstStyle/>
          <a:p>
            <a:pPr marL="342900" lvl="0" indent="-342900">
              <a:buFont typeface="+mj-lt"/>
              <a:buAutoNum type="arabicPeriod"/>
            </a:pPr>
            <a:r>
              <a:rPr lang="es-ES" sz="1600" dirty="0">
                <a:effectLst/>
                <a:latin typeface="Calibri" panose="020F0502020204030204" pitchFamily="34" charset="0"/>
                <a:ea typeface="Times New Roman" panose="02020603050405020304" pitchFamily="18" charset="0"/>
              </a:rPr>
              <a:t>El artículo 4 atribuía la carga de la prueba al reclamante</a:t>
            </a:r>
            <a:endParaRPr lang="es-ES" sz="16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s-ES" sz="1600" dirty="0">
                <a:effectLst/>
                <a:latin typeface="Calibri" panose="020F0502020204030204" pitchFamily="34" charset="0"/>
                <a:ea typeface="Times New Roman" panose="02020603050405020304" pitchFamily="18" charset="0"/>
              </a:rPr>
              <a:t>No se aplicaba a la responsabilidad por producto la previsión del </a:t>
            </a:r>
            <a:r>
              <a:rPr lang="es-ES" sz="1600" dirty="0">
                <a:solidFill>
                  <a:srgbClr val="92D050"/>
                </a:solidFill>
                <a:effectLst/>
                <a:latin typeface="Calibri" panose="020F0502020204030204" pitchFamily="34" charset="0"/>
                <a:ea typeface="Times New Roman" panose="02020603050405020304" pitchFamily="18" charset="0"/>
              </a:rPr>
              <a:t>art. 217.7 LEC </a:t>
            </a:r>
            <a:r>
              <a:rPr lang="es-ES" sz="1600" dirty="0">
                <a:effectLst/>
                <a:latin typeface="Calibri" panose="020F0502020204030204" pitchFamily="34" charset="0"/>
                <a:ea typeface="Times New Roman" panose="02020603050405020304" pitchFamily="18" charset="0"/>
              </a:rPr>
              <a:t>relativo a la disponibilidad y facilidad probatoria que corresponde a cada parte</a:t>
            </a:r>
            <a:endParaRPr lang="es-ES" sz="16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s-ES" sz="1600" dirty="0">
                <a:effectLst/>
                <a:latin typeface="Calibri" panose="020F0502020204030204" pitchFamily="34" charset="0"/>
                <a:ea typeface="Times New Roman" panose="02020603050405020304" pitchFamily="18" charset="0"/>
              </a:rPr>
              <a:t>Toda presunción legal sobre la existencia de defecto o de nexo causal en la ley nacional era contraria a la Directiva</a:t>
            </a:r>
            <a:endParaRPr lang="es-ES" sz="16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s-ES" sz="1600" dirty="0">
                <a:effectLst/>
                <a:latin typeface="Calibri" panose="020F0502020204030204" pitchFamily="34" charset="0"/>
                <a:ea typeface="Times New Roman" panose="02020603050405020304" pitchFamily="18" charset="0"/>
              </a:rPr>
              <a:t>El </a:t>
            </a:r>
            <a:r>
              <a:rPr lang="es-ES" sz="1600" i="1" dirty="0">
                <a:effectLst/>
                <a:latin typeface="Calibri" panose="020F0502020204030204" pitchFamily="34" charset="0"/>
                <a:ea typeface="Times New Roman" panose="02020603050405020304" pitchFamily="18" charset="0"/>
              </a:rPr>
              <a:t>non </a:t>
            </a:r>
            <a:r>
              <a:rPr lang="es-ES" sz="1600" i="1" dirty="0" err="1">
                <a:effectLst/>
                <a:latin typeface="Calibri" panose="020F0502020204030204" pitchFamily="34" charset="0"/>
                <a:ea typeface="Times New Roman" panose="02020603050405020304" pitchFamily="18" charset="0"/>
              </a:rPr>
              <a:t>liquet</a:t>
            </a:r>
            <a:r>
              <a:rPr lang="es-ES" sz="1600" dirty="0">
                <a:effectLst/>
                <a:latin typeface="Calibri" panose="020F0502020204030204" pitchFamily="34" charset="0"/>
                <a:ea typeface="Times New Roman" panose="02020603050405020304" pitchFamily="18" charset="0"/>
              </a:rPr>
              <a:t> científico (“</a:t>
            </a:r>
            <a:r>
              <a:rPr lang="es-ES" sz="1600" i="1" dirty="0">
                <a:effectLst/>
                <a:latin typeface="Calibri" panose="020F0502020204030204" pitchFamily="34" charset="0"/>
                <a:ea typeface="Times New Roman" panose="02020603050405020304" pitchFamily="18" charset="0"/>
              </a:rPr>
              <a:t>no está claro</a:t>
            </a:r>
            <a:r>
              <a:rPr lang="es-ES" sz="1600" dirty="0">
                <a:effectLst/>
                <a:latin typeface="Calibri" panose="020F0502020204030204" pitchFamily="34" charset="0"/>
                <a:ea typeface="Times New Roman" panose="02020603050405020304" pitchFamily="18" charset="0"/>
              </a:rPr>
              <a:t>”) no autoriza al juez a dejar de pronunciarse sobre causalidad.</a:t>
            </a:r>
            <a:endParaRPr lang="es-ES" sz="16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s-ES" sz="1600" dirty="0">
                <a:effectLst/>
                <a:latin typeface="Calibri" panose="020F0502020204030204" pitchFamily="34" charset="0"/>
                <a:ea typeface="Times New Roman" panose="02020603050405020304" pitchFamily="18" charset="0"/>
              </a:rPr>
              <a:t>El juez puede confirmar la concurrencia de nexo causal a partir de Indicios sólidos, concretos y concordantes (</a:t>
            </a:r>
            <a:r>
              <a:rPr lang="es-ES" sz="1600" dirty="0">
                <a:solidFill>
                  <a:srgbClr val="92D050"/>
                </a:solidFill>
                <a:effectLst/>
                <a:latin typeface="Calibri" panose="020F0502020204030204" pitchFamily="34" charset="0"/>
                <a:ea typeface="Times New Roman" panose="02020603050405020304" pitchFamily="18" charset="0"/>
              </a:rPr>
              <a:t>STJUE C-621</a:t>
            </a:r>
            <a:r>
              <a:rPr lang="es-ES" sz="1600" dirty="0">
                <a:effectLst/>
                <a:latin typeface="Calibri" panose="020F0502020204030204" pitchFamily="34" charset="0"/>
                <a:ea typeface="Times New Roman" panose="02020603050405020304" pitchFamily="18" charset="0"/>
              </a:rPr>
              <a:t>, junio 2017) (existencia de consenso sobre la ausencia de relación causal v ausencia de consenso científico); en España, antecedente en el caso de la colza (STS Sala 2ª de 23 abril 1992).</a:t>
            </a:r>
            <a:endParaRPr lang="es-ES" sz="1600" dirty="0">
              <a:effectLst/>
              <a:latin typeface="Calibri" panose="020F0502020204030204" pitchFamily="34" charset="0"/>
              <a:ea typeface="Calibri" panose="020F0502020204030204" pitchFamily="34" charset="0"/>
            </a:endParaRPr>
          </a:p>
          <a:p>
            <a:endParaRPr lang="es-ES_tradnl" sz="1600" dirty="0"/>
          </a:p>
        </p:txBody>
      </p:sp>
      <p:sp>
        <p:nvSpPr>
          <p:cNvPr id="6" name="Rectangle: Rounded Corners 5">
            <a:extLst>
              <a:ext uri="{FF2B5EF4-FFF2-40B4-BE49-F238E27FC236}">
                <a16:creationId xmlns:a16="http://schemas.microsoft.com/office/drawing/2014/main" id="{FDAFF5EA-6C68-AD75-F52B-8609F0A1D26B}"/>
              </a:ext>
            </a:extLst>
          </p:cNvPr>
          <p:cNvSpPr/>
          <p:nvPr/>
        </p:nvSpPr>
        <p:spPr>
          <a:xfrm>
            <a:off x="744718" y="5495825"/>
            <a:ext cx="10350629" cy="414780"/>
          </a:xfrm>
          <a:prstGeom prst="roundRect">
            <a:avLst/>
          </a:prstGeom>
          <a:solidFill>
            <a:srgbClr val="F6F5F3"/>
          </a:solidFill>
          <a:ln w="95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Calibri" panose="020F0502020204030204" pitchFamily="34" charset="0"/>
                <a:cs typeface="Calibri" panose="020F0502020204030204" pitchFamily="34" charset="0"/>
              </a:rPr>
              <a:t>De nuevo, no hay evidencia de que este </a:t>
            </a:r>
            <a:r>
              <a:rPr lang="es-ES" sz="1600" i="1" dirty="0">
                <a:solidFill>
                  <a:schemeClr val="tx1"/>
                </a:solidFill>
                <a:latin typeface="Calibri" panose="020F0502020204030204" pitchFamily="34" charset="0"/>
                <a:cs typeface="Calibri" panose="020F0502020204030204" pitchFamily="34" charset="0"/>
              </a:rPr>
              <a:t>status quo </a:t>
            </a:r>
            <a:r>
              <a:rPr lang="es-ES" sz="1600" dirty="0">
                <a:solidFill>
                  <a:schemeClr val="tx1"/>
                </a:solidFill>
                <a:latin typeface="Calibri" panose="020F0502020204030204" pitchFamily="34" charset="0"/>
                <a:cs typeface="Calibri" panose="020F0502020204030204" pitchFamily="34" charset="0"/>
              </a:rPr>
              <a:t>normativo dificultara los casos.</a:t>
            </a:r>
            <a:endParaRPr lang="es-ES_tradnl" sz="1600" dirty="0">
              <a:solidFill>
                <a:schemeClr val="tx1"/>
              </a:solidFill>
            </a:endParaRPr>
          </a:p>
        </p:txBody>
      </p:sp>
    </p:spTree>
    <p:extLst>
      <p:ext uri="{BB962C8B-B14F-4D97-AF65-F5344CB8AC3E}">
        <p14:creationId xmlns:p14="http://schemas.microsoft.com/office/powerpoint/2010/main" val="2516623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51207C57-5062-A844-AF14-936A3C36C375}"/>
              </a:ext>
            </a:extLst>
          </p:cNvPr>
          <p:cNvGrpSpPr/>
          <p:nvPr/>
        </p:nvGrpSpPr>
        <p:grpSpPr>
          <a:xfrm>
            <a:off x="400833" y="407774"/>
            <a:ext cx="11386159" cy="1246350"/>
            <a:chOff x="4835525" y="1339331"/>
            <a:chExt cx="2520951" cy="1246350"/>
          </a:xfrm>
        </p:grpSpPr>
        <p:cxnSp>
          <p:nvCxnSpPr>
            <p:cNvPr id="51" name="Straight Connector 50">
              <a:extLst>
                <a:ext uri="{FF2B5EF4-FFF2-40B4-BE49-F238E27FC236}">
                  <a16:creationId xmlns:a16="http://schemas.microsoft.com/office/drawing/2014/main" id="{893F7E70-C4AE-B74A-8DD9-B83B07098D88}"/>
                </a:ext>
              </a:extLst>
            </p:cNvPr>
            <p:cNvCxnSpPr/>
            <p:nvPr/>
          </p:nvCxnSpPr>
          <p:spPr>
            <a:xfrm>
              <a:off x="4835525" y="2176460"/>
              <a:ext cx="2520950" cy="0"/>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5A7F6D50-0A2D-2045-9303-46B529AEEB07}"/>
                </a:ext>
              </a:extLst>
            </p:cNvPr>
            <p:cNvSpPr/>
            <p:nvPr/>
          </p:nvSpPr>
          <p:spPr>
            <a:xfrm>
              <a:off x="4835526" y="2339460"/>
              <a:ext cx="2520950" cy="246221"/>
            </a:xfrm>
            <a:prstGeom prst="rect">
              <a:avLst/>
            </a:prstGeom>
          </p:spPr>
          <p:txBody>
            <a:bodyPr wrap="square" lIns="0" tIns="0" rIns="0" bIns="0">
              <a:spAutoFit/>
            </a:bodyPr>
            <a:lstStyle/>
            <a:p>
              <a:pPr lvl="0"/>
              <a:r>
                <a:rPr lang="es-ES" sz="1600" dirty="0">
                  <a:effectLst/>
                  <a:ea typeface="Calibri" panose="020F0502020204030204" pitchFamily="34" charset="0"/>
                </a:rPr>
                <a:t>La presunción de concurrencia de nexo causal entre el defecto y el daño (II): La propuesta de la nueva Directiva (art. 9.3)</a:t>
              </a:r>
            </a:p>
          </p:txBody>
        </p:sp>
        <p:sp>
          <p:nvSpPr>
            <p:cNvPr id="53" name="Rectangle 52">
              <a:extLst>
                <a:ext uri="{FF2B5EF4-FFF2-40B4-BE49-F238E27FC236}">
                  <a16:creationId xmlns:a16="http://schemas.microsoft.com/office/drawing/2014/main" id="{B7F3F891-3B91-FA4D-AF9E-87EEA63B30E3}"/>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666699"/>
                  </a:solidFill>
                </a:rPr>
                <a:t>10</a:t>
              </a:r>
            </a:p>
          </p:txBody>
        </p:sp>
      </p:grpSp>
    </p:spTree>
    <p:extLst>
      <p:ext uri="{BB962C8B-B14F-4D97-AF65-F5344CB8AC3E}">
        <p14:creationId xmlns:p14="http://schemas.microsoft.com/office/powerpoint/2010/main" val="1876119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8C395F5-43A3-B57C-F6D9-0189D0BD112B}"/>
              </a:ext>
            </a:extLst>
          </p:cNvPr>
          <p:cNvSpPr>
            <a:spLocks noGrp="1"/>
          </p:cNvSpPr>
          <p:nvPr>
            <p:ph type="title"/>
          </p:nvPr>
        </p:nvSpPr>
        <p:spPr/>
        <p:txBody>
          <a:bodyPr/>
          <a:lstStyle/>
          <a:p>
            <a:r>
              <a:rPr lang="es-ES" dirty="0"/>
              <a:t>La presunción de concurrencia de nexo causal entre el defecto y el daño (II): La propuesta de la nueva Directiva (art. 9.3)</a:t>
            </a:r>
            <a:endParaRPr lang="es-ES_tradnl" dirty="0"/>
          </a:p>
        </p:txBody>
      </p:sp>
      <p:sp>
        <p:nvSpPr>
          <p:cNvPr id="4" name="Rectangle: Rounded Corners 3">
            <a:extLst>
              <a:ext uri="{FF2B5EF4-FFF2-40B4-BE49-F238E27FC236}">
                <a16:creationId xmlns:a16="http://schemas.microsoft.com/office/drawing/2014/main" id="{326FABDA-F84D-DA07-4D8C-0D69B215027D}"/>
              </a:ext>
            </a:extLst>
          </p:cNvPr>
          <p:cNvSpPr/>
          <p:nvPr/>
        </p:nvSpPr>
        <p:spPr>
          <a:xfrm>
            <a:off x="412798" y="1234909"/>
            <a:ext cx="11474401" cy="4345757"/>
          </a:xfrm>
          <a:prstGeom prst="roundRect">
            <a:avLst/>
          </a:prstGeom>
          <a:solidFill>
            <a:schemeClr val="bg1"/>
          </a:solidFill>
          <a:ln w="95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ES" sz="1400" b="1" dirty="0">
              <a:solidFill>
                <a:schemeClr val="accent1"/>
              </a:solidFill>
              <a:latin typeface="Calibri" panose="020F0502020204030204" pitchFamily="34" charset="0"/>
              <a:ea typeface="Times New Roman" panose="02020603050405020304" pitchFamily="18" charset="0"/>
            </a:endParaRPr>
          </a:p>
          <a:p>
            <a:pPr marL="358775" lvl="0" indent="-358775"/>
            <a:r>
              <a:rPr lang="es-ES" sz="1400" b="1" dirty="0">
                <a:solidFill>
                  <a:schemeClr val="tx1"/>
                </a:solidFill>
                <a:effectLst/>
                <a:latin typeface="Calibri" panose="020F0502020204030204" pitchFamily="34" charset="0"/>
                <a:ea typeface="Times New Roman" panose="02020603050405020304" pitchFamily="18" charset="0"/>
              </a:rPr>
              <a:t>1.</a:t>
            </a:r>
            <a:r>
              <a:rPr lang="es-ES" sz="1400" b="1" dirty="0">
                <a:solidFill>
                  <a:schemeClr val="accent1"/>
                </a:solidFill>
                <a:effectLst/>
                <a:latin typeface="Calibri" panose="020F0502020204030204" pitchFamily="34" charset="0"/>
                <a:ea typeface="Times New Roman" panose="02020603050405020304" pitchFamily="18" charset="0"/>
              </a:rPr>
              <a:t>	Doble norma: </a:t>
            </a:r>
            <a:r>
              <a:rPr lang="es-ES" sz="1400" dirty="0">
                <a:solidFill>
                  <a:schemeClr val="tx1"/>
                </a:solidFill>
                <a:effectLst/>
                <a:latin typeface="Calibri" panose="020F0502020204030204" pitchFamily="34" charset="0"/>
                <a:ea typeface="Times New Roman" panose="02020603050405020304" pitchFamily="18" charset="0"/>
              </a:rPr>
              <a:t>Se presumirá el nexo causal entre el defecto y los daños </a:t>
            </a:r>
            <a:r>
              <a:rPr lang="es-ES" sz="1400" i="1" dirty="0">
                <a:solidFill>
                  <a:schemeClr val="tx1"/>
                </a:solidFill>
                <a:effectLst/>
                <a:latin typeface="Calibri" panose="020F0502020204030204" pitchFamily="34" charset="0"/>
                <a:ea typeface="Times New Roman" panose="02020603050405020304" pitchFamily="18" charset="0"/>
              </a:rPr>
              <a:t>(i)</a:t>
            </a:r>
            <a:r>
              <a:rPr lang="es-ES" sz="1400" dirty="0">
                <a:solidFill>
                  <a:schemeClr val="tx1"/>
                </a:solidFill>
                <a:effectLst/>
                <a:latin typeface="Calibri" panose="020F0502020204030204" pitchFamily="34" charset="0"/>
                <a:ea typeface="Times New Roman" panose="02020603050405020304" pitchFamily="18" charset="0"/>
              </a:rPr>
              <a:t> cuando se haya acreditado que el producto es defectuoso y el daño </a:t>
            </a:r>
            <a:r>
              <a:rPr lang="es-ES" sz="1400" dirty="0">
                <a:solidFill>
                  <a:schemeClr val="tx1"/>
                </a:solidFill>
                <a:latin typeface="Calibri" panose="020F0502020204030204" pitchFamily="34" charset="0"/>
                <a:ea typeface="Times New Roman" panose="02020603050405020304" pitchFamily="18" charset="0"/>
              </a:rPr>
              <a:t>es</a:t>
            </a:r>
            <a:r>
              <a:rPr lang="es-ES" sz="1400" dirty="0">
                <a:solidFill>
                  <a:schemeClr val="tx1"/>
                </a:solidFill>
                <a:effectLst/>
                <a:latin typeface="Calibri" panose="020F0502020204030204" pitchFamily="34" charset="0"/>
                <a:ea typeface="Times New Roman" panose="02020603050405020304" pitchFamily="18" charset="0"/>
              </a:rPr>
              <a:t> “típicamente compatible” (“</a:t>
            </a:r>
            <a:r>
              <a:rPr lang="es-ES" sz="1400" i="1" dirty="0" err="1">
                <a:solidFill>
                  <a:schemeClr val="tx1"/>
                </a:solidFill>
                <a:effectLst/>
                <a:latin typeface="Calibri" panose="020F0502020204030204" pitchFamily="34" charset="0"/>
                <a:ea typeface="Times New Roman" panose="02020603050405020304" pitchFamily="18" charset="0"/>
              </a:rPr>
              <a:t>typically</a:t>
            </a:r>
            <a:r>
              <a:rPr lang="es-ES" sz="1400" i="1" dirty="0">
                <a:solidFill>
                  <a:schemeClr val="tx1"/>
                </a:solidFill>
                <a:effectLst/>
                <a:latin typeface="Calibri" panose="020F0502020204030204" pitchFamily="34" charset="0"/>
                <a:ea typeface="Times New Roman" panose="02020603050405020304" pitchFamily="18" charset="0"/>
              </a:rPr>
              <a:t> </a:t>
            </a:r>
            <a:r>
              <a:rPr lang="es-ES" sz="1400" i="1" dirty="0" err="1">
                <a:solidFill>
                  <a:schemeClr val="tx1"/>
                </a:solidFill>
                <a:effectLst/>
                <a:latin typeface="Calibri" panose="020F0502020204030204" pitchFamily="34" charset="0"/>
                <a:ea typeface="Times New Roman" panose="02020603050405020304" pitchFamily="18" charset="0"/>
              </a:rPr>
              <a:t>consistent</a:t>
            </a:r>
            <a:r>
              <a:rPr lang="es-ES" sz="1400" dirty="0">
                <a:solidFill>
                  <a:schemeClr val="tx1"/>
                </a:solidFill>
                <a:effectLst/>
                <a:latin typeface="Calibri" panose="020F0502020204030204" pitchFamily="34" charset="0"/>
                <a:ea typeface="Times New Roman" panose="02020603050405020304" pitchFamily="18" charset="0"/>
              </a:rPr>
              <a:t>”) con el defecto en cuestión; o </a:t>
            </a:r>
            <a:r>
              <a:rPr lang="es-ES" sz="1400" i="1" dirty="0">
                <a:solidFill>
                  <a:schemeClr val="tx1"/>
                </a:solidFill>
                <a:effectLst/>
                <a:latin typeface="Calibri" panose="020F0502020204030204" pitchFamily="34" charset="0"/>
                <a:ea typeface="Times New Roman" panose="02020603050405020304" pitchFamily="18" charset="0"/>
              </a:rPr>
              <a:t>(</a:t>
            </a:r>
            <a:r>
              <a:rPr lang="es-ES" sz="1400" i="1" dirty="0" err="1">
                <a:solidFill>
                  <a:schemeClr val="tx1"/>
                </a:solidFill>
                <a:effectLst/>
                <a:latin typeface="Calibri" panose="020F0502020204030204" pitchFamily="34" charset="0"/>
                <a:ea typeface="Times New Roman" panose="02020603050405020304" pitchFamily="18" charset="0"/>
              </a:rPr>
              <a:t>ii</a:t>
            </a:r>
            <a:r>
              <a:rPr lang="es-ES" sz="1400" i="1" dirty="0">
                <a:solidFill>
                  <a:schemeClr val="tx1"/>
                </a:solidFill>
                <a:effectLst/>
                <a:latin typeface="Calibri" panose="020F0502020204030204" pitchFamily="34" charset="0"/>
                <a:ea typeface="Times New Roman" panose="02020603050405020304" pitchFamily="18" charset="0"/>
              </a:rPr>
              <a:t>)</a:t>
            </a:r>
            <a:r>
              <a:rPr lang="es-ES" sz="1400" dirty="0">
                <a:solidFill>
                  <a:schemeClr val="tx1"/>
                </a:solidFill>
                <a:effectLst/>
                <a:latin typeface="Calibri" panose="020F0502020204030204" pitchFamily="34" charset="0"/>
                <a:ea typeface="Times New Roman" panose="02020603050405020304" pitchFamily="18" charset="0"/>
              </a:rPr>
              <a:t> cuando el producto pertenece a la misma serie que otro producto que ya se ha demostrado defectuoso.</a:t>
            </a:r>
            <a:endParaRPr lang="es-ES" sz="1400" dirty="0">
              <a:solidFill>
                <a:schemeClr val="tx1"/>
              </a:solidFill>
              <a:effectLst/>
              <a:latin typeface="Calibri" panose="020F0502020204030204" pitchFamily="34" charset="0"/>
              <a:ea typeface="Calibri" panose="020F0502020204030204" pitchFamily="34" charset="0"/>
            </a:endParaRPr>
          </a:p>
          <a:p>
            <a:pPr marL="342900" lvl="0" indent="-342900">
              <a:buFont typeface="+mj-lt"/>
              <a:buAutoNum type="arabicPeriod"/>
            </a:pPr>
            <a:endParaRPr lang="es-ES" sz="1400" b="1" dirty="0">
              <a:solidFill>
                <a:schemeClr val="accent1"/>
              </a:solidFill>
              <a:effectLst/>
              <a:latin typeface="Calibri" panose="020F0502020204030204" pitchFamily="34" charset="0"/>
              <a:ea typeface="Times New Roman" panose="02020603050405020304" pitchFamily="18" charset="0"/>
            </a:endParaRPr>
          </a:p>
          <a:p>
            <a:pPr marL="358775" lvl="0" indent="-358775"/>
            <a:r>
              <a:rPr lang="es-ES" sz="1400" b="1" dirty="0">
                <a:solidFill>
                  <a:schemeClr val="tx1"/>
                </a:solidFill>
                <a:latin typeface="Calibri" panose="020F0502020204030204" pitchFamily="34" charset="0"/>
                <a:ea typeface="Times New Roman" panose="02020603050405020304" pitchFamily="18" charset="0"/>
              </a:rPr>
              <a:t>2.</a:t>
            </a:r>
            <a:r>
              <a:rPr lang="es-ES" sz="1400" b="1" dirty="0">
                <a:solidFill>
                  <a:schemeClr val="accent1"/>
                </a:solidFill>
                <a:latin typeface="Calibri" panose="020F0502020204030204" pitchFamily="34" charset="0"/>
                <a:ea typeface="Times New Roman" panose="02020603050405020304" pitchFamily="18" charset="0"/>
              </a:rPr>
              <a:t>	</a:t>
            </a:r>
            <a:r>
              <a:rPr lang="es-ES" sz="1400" b="1" dirty="0">
                <a:solidFill>
                  <a:schemeClr val="accent1"/>
                </a:solidFill>
                <a:effectLst/>
                <a:latin typeface="Calibri" panose="020F0502020204030204" pitchFamily="34" charset="0"/>
                <a:ea typeface="Times New Roman" panose="02020603050405020304" pitchFamily="18" charset="0"/>
              </a:rPr>
              <a:t>En cuanto a la regla </a:t>
            </a:r>
            <a:r>
              <a:rPr lang="es-ES" sz="1400" b="1" i="1" dirty="0">
                <a:solidFill>
                  <a:schemeClr val="accent1"/>
                </a:solidFill>
                <a:effectLst/>
                <a:latin typeface="Calibri" panose="020F0502020204030204" pitchFamily="34" charset="0"/>
                <a:ea typeface="Times New Roman" panose="02020603050405020304" pitchFamily="18" charset="0"/>
              </a:rPr>
              <a:t>(i)</a:t>
            </a:r>
            <a:r>
              <a:rPr lang="es-ES" sz="1400" dirty="0">
                <a:solidFill>
                  <a:schemeClr val="accent1"/>
                </a:solidFill>
                <a:effectLst/>
                <a:latin typeface="Calibri" panose="020F0502020204030204" pitchFamily="34" charset="0"/>
                <a:ea typeface="Times New Roman" panose="02020603050405020304" pitchFamily="18" charset="0"/>
              </a:rPr>
              <a:t>: </a:t>
            </a:r>
            <a:endParaRPr lang="es-ES" sz="1400" dirty="0">
              <a:solidFill>
                <a:schemeClr val="accent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latin typeface="Calibri" panose="020F0502020204030204" pitchFamily="34" charset="0"/>
                <a:ea typeface="Times New Roman" panose="02020603050405020304" pitchFamily="18" charset="0"/>
              </a:rPr>
              <a:t>L</a:t>
            </a:r>
            <a:r>
              <a:rPr lang="es-ES" sz="1400" dirty="0">
                <a:solidFill>
                  <a:schemeClr val="tx1"/>
                </a:solidFill>
                <a:effectLst/>
                <a:latin typeface="Calibri" panose="020F0502020204030204" pitchFamily="34" charset="0"/>
                <a:ea typeface="Times New Roman" panose="02020603050405020304" pitchFamily="18" charset="0"/>
              </a:rPr>
              <a:t>a compatibilidad con el defecto en cuestión puede servir para presumir la existencia de nexo causal entre los daños y un defecto de fabricación o de diseño, pero no incide en la apreciación de causalidad médica (para ello, la regla debería decir: “cuando se haya acreditado que el producto es defectuoso y el daño es “típicamente compatible” con el uso del producto defectuoso y con el defecto en cuestión”); </a:t>
            </a:r>
            <a:endParaRPr lang="es-ES" sz="1400" dirty="0">
              <a:solidFill>
                <a:schemeClr val="tx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effectLst/>
                <a:latin typeface="Calibri" panose="020F0502020204030204" pitchFamily="34" charset="0"/>
                <a:ea typeface="Times New Roman" panose="02020603050405020304" pitchFamily="18" charset="0"/>
              </a:rPr>
              <a:t>En todo caso, “típicamente compatible” aplicado a la causalidad médica no equivale a mera ausencia de consenso científico. El consenso científico necesario para alcanzar lo “típicamente compatible” exige, al menos, correlación estadística significativa (epidemiología).</a:t>
            </a:r>
            <a:endParaRPr lang="es-ES" sz="1400" dirty="0">
              <a:solidFill>
                <a:schemeClr val="tx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effectLst/>
                <a:latin typeface="Calibri" panose="020F0502020204030204" pitchFamily="34" charset="0"/>
                <a:ea typeface="Times New Roman" panose="02020603050405020304" pitchFamily="18" charset="0"/>
              </a:rPr>
              <a:t>Se altera la doctrina </a:t>
            </a:r>
            <a:r>
              <a:rPr lang="es-ES" sz="1400" dirty="0">
                <a:solidFill>
                  <a:srgbClr val="92D050"/>
                </a:solidFill>
                <a:effectLst/>
                <a:latin typeface="Calibri" panose="020F0502020204030204" pitchFamily="34" charset="0"/>
                <a:ea typeface="Times New Roman" panose="02020603050405020304" pitchFamily="18" charset="0"/>
              </a:rPr>
              <a:t>TJUE en C-621</a:t>
            </a:r>
            <a:r>
              <a:rPr lang="es-ES" sz="1400" dirty="0">
                <a:solidFill>
                  <a:schemeClr val="tx1"/>
                </a:solidFill>
                <a:effectLst/>
                <a:latin typeface="Calibri" panose="020F0502020204030204" pitchFamily="34" charset="0"/>
                <a:ea typeface="Times New Roman" panose="02020603050405020304" pitchFamily="18" charset="0"/>
              </a:rPr>
              <a:t>; ya no es necesario que, además, el demandante aporte indicios sólidos, concretos y concordantes.</a:t>
            </a:r>
            <a:endParaRPr lang="es-ES" sz="1400" dirty="0">
              <a:solidFill>
                <a:schemeClr val="tx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effectLst/>
                <a:latin typeface="Calibri" panose="020F0502020204030204" pitchFamily="34" charset="0"/>
                <a:ea typeface="Times New Roman" panose="02020603050405020304" pitchFamily="18" charset="0"/>
              </a:rPr>
              <a:t>Por lo demás</a:t>
            </a:r>
            <a:r>
              <a:rPr lang="es-ES" sz="1400" b="1" dirty="0">
                <a:solidFill>
                  <a:schemeClr val="tx1"/>
                </a:solidFill>
                <a:effectLst/>
                <a:latin typeface="Calibri" panose="020F0502020204030204" pitchFamily="34" charset="0"/>
                <a:ea typeface="Times New Roman" panose="02020603050405020304" pitchFamily="18" charset="0"/>
              </a:rPr>
              <a:t>: </a:t>
            </a:r>
            <a:r>
              <a:rPr lang="es-ES" sz="1400" dirty="0">
                <a:solidFill>
                  <a:schemeClr val="tx1"/>
                </a:solidFill>
                <a:effectLst/>
                <a:latin typeface="Calibri" panose="020F0502020204030204" pitchFamily="34" charset="0"/>
                <a:ea typeface="Times New Roman" panose="02020603050405020304" pitchFamily="18" charset="0"/>
              </a:rPr>
              <a:t>¿qué se entiende por “cuándo se haya acreditado que el producto es defectuoso”: es suficiente la “acreditación” por aplicación de la presunción del art. 9.2.? [el eventual efecto perverso de la doble presunción].</a:t>
            </a:r>
            <a:endParaRPr lang="es-ES" sz="1400" dirty="0">
              <a:solidFill>
                <a:schemeClr val="tx1"/>
              </a:solidFill>
              <a:effectLst/>
              <a:latin typeface="Calibri" panose="020F0502020204030204" pitchFamily="34" charset="0"/>
              <a:ea typeface="Calibri" panose="020F0502020204030204" pitchFamily="34" charset="0"/>
            </a:endParaRPr>
          </a:p>
          <a:p>
            <a:pPr marL="342900" lvl="0" indent="-342900"/>
            <a:r>
              <a:rPr lang="es-ES" sz="1400" b="1" dirty="0">
                <a:solidFill>
                  <a:schemeClr val="tx1"/>
                </a:solidFill>
                <a:effectLst/>
                <a:latin typeface="Calibri" panose="020F0502020204030204" pitchFamily="34" charset="0"/>
                <a:ea typeface="Times New Roman" panose="02020603050405020304" pitchFamily="18" charset="0"/>
              </a:rPr>
              <a:t>3.</a:t>
            </a:r>
            <a:r>
              <a:rPr lang="es-ES" sz="1400" dirty="0">
                <a:solidFill>
                  <a:schemeClr val="tx1"/>
                </a:solidFill>
                <a:effectLst/>
                <a:latin typeface="Calibri" panose="020F0502020204030204" pitchFamily="34" charset="0"/>
                <a:ea typeface="Times New Roman" panose="02020603050405020304" pitchFamily="18" charset="0"/>
              </a:rPr>
              <a:t> 	</a:t>
            </a:r>
            <a:r>
              <a:rPr lang="es-ES" sz="1400" b="1" dirty="0">
                <a:solidFill>
                  <a:schemeClr val="accent1"/>
                </a:solidFill>
                <a:effectLst/>
                <a:latin typeface="Calibri" panose="020F0502020204030204" pitchFamily="34" charset="0"/>
                <a:ea typeface="Times New Roman" panose="02020603050405020304" pitchFamily="18" charset="0"/>
              </a:rPr>
              <a:t>En cuanto a la regla </a:t>
            </a:r>
            <a:r>
              <a:rPr lang="es-ES" sz="1400" b="1" i="1" dirty="0">
                <a:solidFill>
                  <a:schemeClr val="accent1"/>
                </a:solidFill>
                <a:effectLst/>
                <a:latin typeface="Calibri" panose="020F0502020204030204" pitchFamily="34" charset="0"/>
                <a:ea typeface="Times New Roman" panose="02020603050405020304" pitchFamily="18" charset="0"/>
              </a:rPr>
              <a:t>(</a:t>
            </a:r>
            <a:r>
              <a:rPr lang="es-ES" sz="1400" b="1" i="1" dirty="0" err="1">
                <a:solidFill>
                  <a:schemeClr val="accent1"/>
                </a:solidFill>
                <a:effectLst/>
                <a:latin typeface="Calibri" panose="020F0502020204030204" pitchFamily="34" charset="0"/>
                <a:ea typeface="Times New Roman" panose="02020603050405020304" pitchFamily="18" charset="0"/>
              </a:rPr>
              <a:t>ii</a:t>
            </a:r>
            <a:r>
              <a:rPr lang="es-ES" sz="1400" b="1" i="1" dirty="0">
                <a:solidFill>
                  <a:schemeClr val="accent1"/>
                </a:solidFill>
                <a:effectLst/>
                <a:latin typeface="Calibri" panose="020F0502020204030204" pitchFamily="34" charset="0"/>
                <a:ea typeface="Times New Roman" panose="02020603050405020304" pitchFamily="18" charset="0"/>
              </a:rPr>
              <a:t>)</a:t>
            </a:r>
            <a:r>
              <a:rPr lang="es-ES" sz="1400" b="1" dirty="0">
                <a:solidFill>
                  <a:schemeClr val="accent1"/>
                </a:solidFill>
                <a:effectLst/>
                <a:latin typeface="Calibri" panose="020F0502020204030204" pitchFamily="34" charset="0"/>
                <a:ea typeface="Times New Roman" panose="02020603050405020304" pitchFamily="18" charset="0"/>
              </a:rPr>
              <a:t>:</a:t>
            </a:r>
            <a:r>
              <a:rPr lang="es-ES" sz="1400" b="1" dirty="0">
                <a:solidFill>
                  <a:schemeClr val="tx1"/>
                </a:solidFill>
                <a:effectLst/>
                <a:latin typeface="Calibri" panose="020F0502020204030204" pitchFamily="34" charset="0"/>
                <a:ea typeface="Times New Roman" panose="02020603050405020304" pitchFamily="18" charset="0"/>
              </a:rPr>
              <a:t> </a:t>
            </a:r>
            <a:endParaRPr lang="es-ES" sz="1400" b="1" dirty="0">
              <a:solidFill>
                <a:schemeClr val="tx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effectLst/>
                <a:latin typeface="Calibri" panose="020F0502020204030204" pitchFamily="34" charset="0"/>
                <a:ea typeface="Times New Roman" panose="02020603050405020304" pitchFamily="18" charset="0"/>
              </a:rPr>
              <a:t>De nuevo, defectuosa redacción; en realidad se quiere decir: “</a:t>
            </a:r>
            <a:r>
              <a:rPr lang="es-ES" sz="1400" i="1" dirty="0">
                <a:solidFill>
                  <a:schemeClr val="tx1"/>
                </a:solidFill>
                <a:effectLst/>
                <a:latin typeface="Calibri" panose="020F0502020204030204" pitchFamily="34" charset="0"/>
                <a:ea typeface="Times New Roman" panose="02020603050405020304" pitchFamily="18" charset="0"/>
              </a:rPr>
              <a:t>cuando el producto pertenece a la misma serie que otro cuyo defecto se ha demostrado que ha causado daños</a:t>
            </a:r>
            <a:r>
              <a:rPr lang="es-ES" sz="1400" dirty="0">
                <a:solidFill>
                  <a:schemeClr val="tx1"/>
                </a:solidFill>
                <a:effectLst/>
                <a:latin typeface="Calibri" panose="020F0502020204030204" pitchFamily="34" charset="0"/>
                <a:ea typeface="Times New Roman" panose="02020603050405020304" pitchFamily="18" charset="0"/>
              </a:rPr>
              <a:t>”</a:t>
            </a:r>
            <a:endParaRPr lang="es-ES" sz="1400" dirty="0">
              <a:solidFill>
                <a:schemeClr val="tx1"/>
              </a:solidFill>
              <a:effectLst/>
              <a:latin typeface="Calibri" panose="020F0502020204030204" pitchFamily="34" charset="0"/>
              <a:ea typeface="Calibri" panose="020F0502020204030204" pitchFamily="34" charset="0"/>
            </a:endParaRPr>
          </a:p>
          <a:p>
            <a:pPr marL="715963" lvl="0" indent="-342900">
              <a:buFont typeface="+mj-lt"/>
              <a:buAutoNum type="alphaLcParenR"/>
            </a:pPr>
            <a:r>
              <a:rPr lang="es-ES" sz="1400" dirty="0">
                <a:solidFill>
                  <a:schemeClr val="tx1"/>
                </a:solidFill>
                <a:effectLst/>
                <a:latin typeface="Calibri" panose="020F0502020204030204" pitchFamily="34" charset="0"/>
                <a:ea typeface="Times New Roman" panose="02020603050405020304" pitchFamily="18" charset="0"/>
              </a:rPr>
              <a:t>De nuevo, pensado sobre todo para supuestos de defecto de fabricación y de diseño. Menos clara su aplicación en supuestos de defecto de información. Y en todo caso, tampoco parece relevante en relación con la determinación de la causalidad médica.</a:t>
            </a:r>
            <a:endParaRPr lang="es-ES_tradnl" sz="1400" dirty="0"/>
          </a:p>
        </p:txBody>
      </p:sp>
      <p:sp>
        <p:nvSpPr>
          <p:cNvPr id="7" name="Rectangle: Rounded Corners 6">
            <a:extLst>
              <a:ext uri="{FF2B5EF4-FFF2-40B4-BE49-F238E27FC236}">
                <a16:creationId xmlns:a16="http://schemas.microsoft.com/office/drawing/2014/main" id="{69D96ECC-F220-6CE3-32AD-5000F48F4DAF}"/>
              </a:ext>
            </a:extLst>
          </p:cNvPr>
          <p:cNvSpPr/>
          <p:nvPr/>
        </p:nvSpPr>
        <p:spPr>
          <a:xfrm>
            <a:off x="1743959" y="5769201"/>
            <a:ext cx="7984503" cy="414780"/>
          </a:xfrm>
          <a:prstGeom prst="roundRect">
            <a:avLst/>
          </a:prstGeom>
          <a:solidFill>
            <a:srgbClr val="F6F5F3"/>
          </a:solidFill>
          <a:ln w="9525">
            <a:noFill/>
          </a:ln>
          <a:effectLst>
            <a:outerShdw blurRad="50800" dist="38100" dir="10800000" algn="r" rotWithShape="0">
              <a:prstClr val="black">
                <a:alpha val="40000"/>
              </a:prstClr>
            </a:outerShdw>
            <a:softEdge rad="12700"/>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Calibri" panose="020F0502020204030204" pitchFamily="34" charset="0"/>
                <a:cs typeface="Calibri" panose="020F0502020204030204" pitchFamily="34" charset="0"/>
              </a:rPr>
              <a:t>El diabólico efecto cumulativo de las presunciones.</a:t>
            </a:r>
            <a:endParaRPr lang="es-ES_tradnl" dirty="0">
              <a:solidFill>
                <a:schemeClr val="tx1"/>
              </a:solidFill>
            </a:endParaRPr>
          </a:p>
        </p:txBody>
      </p:sp>
    </p:spTree>
    <p:extLst>
      <p:ext uri="{BB962C8B-B14F-4D97-AF65-F5344CB8AC3E}">
        <p14:creationId xmlns:p14="http://schemas.microsoft.com/office/powerpoint/2010/main" val="1370711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AADA9C8B-9D4E-4C46-8D8A-1E4962955E4E}"/>
              </a:ext>
            </a:extLst>
          </p:cNvPr>
          <p:cNvGrpSpPr/>
          <p:nvPr/>
        </p:nvGrpSpPr>
        <p:grpSpPr>
          <a:xfrm>
            <a:off x="438412" y="392481"/>
            <a:ext cx="11423734" cy="1218069"/>
            <a:chOff x="4810335" y="1339331"/>
            <a:chExt cx="2719720" cy="1218069"/>
          </a:xfrm>
        </p:grpSpPr>
        <p:cxnSp>
          <p:nvCxnSpPr>
            <p:cNvPr id="47" name="Straight Connector 46">
              <a:extLst>
                <a:ext uri="{FF2B5EF4-FFF2-40B4-BE49-F238E27FC236}">
                  <a16:creationId xmlns:a16="http://schemas.microsoft.com/office/drawing/2014/main" id="{E3E05109-64E6-A64D-BD4D-E36872773977}"/>
                </a:ext>
              </a:extLst>
            </p:cNvPr>
            <p:cNvCxnSpPr>
              <a:cxnSpLocks/>
            </p:cNvCxnSpPr>
            <p:nvPr/>
          </p:nvCxnSpPr>
          <p:spPr>
            <a:xfrm>
              <a:off x="4810335" y="2176460"/>
              <a:ext cx="271972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2E878B75-D62F-3E45-9D50-B503D7EF96CD}"/>
                </a:ext>
              </a:extLst>
            </p:cNvPr>
            <p:cNvSpPr/>
            <p:nvPr/>
          </p:nvSpPr>
          <p:spPr>
            <a:xfrm>
              <a:off x="4835526" y="2311179"/>
              <a:ext cx="2520950" cy="246221"/>
            </a:xfrm>
            <a:prstGeom prst="rect">
              <a:avLst/>
            </a:prstGeom>
          </p:spPr>
          <p:txBody>
            <a:bodyPr wrap="square" lIns="0" tIns="0" rIns="0" bIns="0">
              <a:spAutoFit/>
            </a:bodyPr>
            <a:lstStyle/>
            <a:p>
              <a:pPr indent="-457200">
                <a:buClr>
                  <a:schemeClr val="tx1"/>
                </a:buClr>
              </a:pPr>
              <a:r>
                <a:rPr lang="es-ES" sz="1600" dirty="0"/>
                <a:t>Presunción iuris tantum de defecto y/o nexo causal sobre la base de la “dificultad excesiva” de su prueba (art. 9.4.)</a:t>
              </a:r>
              <a:endParaRPr lang="es-ES_tradnl" sz="1600" dirty="0"/>
            </a:p>
          </p:txBody>
        </p:sp>
        <p:sp>
          <p:nvSpPr>
            <p:cNvPr id="49" name="Rectangle 48">
              <a:extLst>
                <a:ext uri="{FF2B5EF4-FFF2-40B4-BE49-F238E27FC236}">
                  <a16:creationId xmlns:a16="http://schemas.microsoft.com/office/drawing/2014/main" id="{05CC4DB9-125B-2247-A99D-1EBA11BA6F12}"/>
                </a:ext>
              </a:extLst>
            </p:cNvPr>
            <p:cNvSpPr/>
            <p:nvPr/>
          </p:nvSpPr>
          <p:spPr>
            <a:xfrm>
              <a:off x="4835526" y="1339331"/>
              <a:ext cx="2520950" cy="830997"/>
            </a:xfrm>
            <a:prstGeom prst="rect">
              <a:avLst/>
            </a:prstGeom>
          </p:spPr>
          <p:txBody>
            <a:bodyPr wrap="square">
              <a:spAutoFit/>
            </a:bodyPr>
            <a:lstStyle/>
            <a:p>
              <a:pPr indent="-457200">
                <a:buClr>
                  <a:schemeClr val="tx1"/>
                </a:buClr>
              </a:pPr>
              <a:r>
                <a:rPr lang="es-ES_tradnl" sz="4800" dirty="0">
                  <a:solidFill>
                    <a:schemeClr val="tx2"/>
                  </a:solidFill>
                </a:rPr>
                <a:t>11</a:t>
              </a:r>
            </a:p>
          </p:txBody>
        </p:sp>
      </p:grpSp>
    </p:spTree>
    <p:extLst>
      <p:ext uri="{BB962C8B-B14F-4D97-AF65-F5344CB8AC3E}">
        <p14:creationId xmlns:p14="http://schemas.microsoft.com/office/powerpoint/2010/main" val="1085500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738A57-3E84-92C3-65EB-4D65CD95A02F}"/>
              </a:ext>
            </a:extLst>
          </p:cNvPr>
          <p:cNvSpPr/>
          <p:nvPr/>
        </p:nvSpPr>
        <p:spPr>
          <a:xfrm>
            <a:off x="188536" y="1432879"/>
            <a:ext cx="11547464" cy="4714423"/>
          </a:xfrm>
          <a:prstGeom prst="roundRect">
            <a:avLst/>
          </a:prstGeom>
          <a:solidFill>
            <a:srgbClr val="F6F5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 name="Title 1" descr="|">
            <a:extLst>
              <a:ext uri="{FF2B5EF4-FFF2-40B4-BE49-F238E27FC236}">
                <a16:creationId xmlns:a16="http://schemas.microsoft.com/office/drawing/2014/main" id="{7A57CFA2-9B51-9226-7E88-A6228C03DB64}"/>
              </a:ext>
            </a:extLst>
          </p:cNvPr>
          <p:cNvSpPr>
            <a:spLocks noGrp="1"/>
          </p:cNvSpPr>
          <p:nvPr>
            <p:ph type="title"/>
          </p:nvPr>
        </p:nvSpPr>
        <p:spPr/>
        <p:txBody>
          <a:bodyPr/>
          <a:lstStyle/>
          <a:p>
            <a:r>
              <a:rPr lang="es-ES" dirty="0"/>
              <a:t>Presunción </a:t>
            </a:r>
            <a:r>
              <a:rPr lang="es-ES" i="1" dirty="0"/>
              <a:t>iuris tantum </a:t>
            </a:r>
            <a:r>
              <a:rPr lang="es-ES" dirty="0"/>
              <a:t>de defecto y/o nexo causal sobre la base de la “dificultad excesiva” de su prueba (art. 9.4.)</a:t>
            </a:r>
            <a:endParaRPr lang="es-ES_tradnl" dirty="0"/>
          </a:p>
        </p:txBody>
      </p:sp>
      <p:sp>
        <p:nvSpPr>
          <p:cNvPr id="3" name="Content Placeholder 4" descr="|">
            <a:extLst>
              <a:ext uri="{FF2B5EF4-FFF2-40B4-BE49-F238E27FC236}">
                <a16:creationId xmlns:a16="http://schemas.microsoft.com/office/drawing/2014/main" id="{CB835BBC-A80D-AF26-33A6-974E748860BB}"/>
              </a:ext>
            </a:extLst>
          </p:cNvPr>
          <p:cNvSpPr>
            <a:spLocks noGrp="1"/>
          </p:cNvSpPr>
          <p:nvPr>
            <p:ph sz="quarter" idx="11"/>
          </p:nvPr>
        </p:nvSpPr>
        <p:spPr>
          <a:xfrm>
            <a:off x="412800" y="1611630"/>
            <a:ext cx="11323200" cy="4354609"/>
          </a:xfrm>
          <a:effectLst>
            <a:outerShdw blurRad="76200" dir="13500000" sy="23000" kx="1200000" algn="br" rotWithShape="0">
              <a:prstClr val="black">
                <a:alpha val="20000"/>
              </a:prstClr>
            </a:outerShdw>
          </a:effectLst>
        </p:spPr>
        <p:txBody>
          <a:bodyPr>
            <a:noAutofit/>
          </a:bodyPr>
          <a:lstStyle/>
          <a:p>
            <a:r>
              <a:rPr lang="es-ES" sz="1600" b="1" dirty="0">
                <a:effectLst/>
                <a:latin typeface="Calibri" panose="020F0502020204030204" pitchFamily="34" charset="0"/>
                <a:ea typeface="Calibri" panose="020F0502020204030204" pitchFamily="34" charset="0"/>
              </a:rPr>
              <a:t> </a:t>
            </a:r>
          </a:p>
          <a:p>
            <a:pPr marL="361950" lvl="0" indent="-361950"/>
            <a:r>
              <a:rPr lang="es-ES" sz="1600" b="1" dirty="0">
                <a:effectLst/>
                <a:latin typeface="Calibri" panose="020F0502020204030204" pitchFamily="34" charset="0"/>
                <a:ea typeface="Times New Roman" panose="02020603050405020304" pitchFamily="18" charset="0"/>
              </a:rPr>
              <a:t>1.</a:t>
            </a:r>
            <a:r>
              <a:rPr lang="es-ES" sz="1600" b="1" dirty="0">
                <a:solidFill>
                  <a:schemeClr val="accent1"/>
                </a:solidFill>
                <a:effectLst/>
                <a:latin typeface="Calibri" panose="020F0502020204030204" pitchFamily="34" charset="0"/>
                <a:ea typeface="Times New Roman" panose="02020603050405020304" pitchFamily="18" charset="0"/>
              </a:rPr>
              <a:t>	La norma: </a:t>
            </a:r>
            <a:r>
              <a:rPr lang="es-ES" sz="1600" dirty="0">
                <a:effectLst/>
                <a:latin typeface="Calibri" panose="020F0502020204030204" pitchFamily="34" charset="0"/>
                <a:ea typeface="Times New Roman" panose="02020603050405020304" pitchFamily="18" charset="0"/>
              </a:rPr>
              <a:t>se presumirá </a:t>
            </a:r>
            <a:r>
              <a:rPr lang="es-ES" sz="1600" i="1" dirty="0">
                <a:effectLst/>
                <a:latin typeface="Calibri" panose="020F0502020204030204" pitchFamily="34" charset="0"/>
                <a:ea typeface="Times New Roman" panose="02020603050405020304" pitchFamily="18" charset="0"/>
              </a:rPr>
              <a:t>iuris tantum</a:t>
            </a:r>
            <a:r>
              <a:rPr lang="es-ES" sz="1600" dirty="0">
                <a:effectLst/>
                <a:latin typeface="Calibri" panose="020F0502020204030204" pitchFamily="34" charset="0"/>
                <a:ea typeface="Times New Roman" panose="02020603050405020304" pitchFamily="18" charset="0"/>
              </a:rPr>
              <a:t> el defecto y/o el nexo causal si, a pesar de la exhibición de la prueba referida en el art. 8 y tomando todas las circunstancias del caso, </a:t>
            </a:r>
            <a:r>
              <a:rPr lang="es-ES" sz="1600" b="1" i="1" dirty="0">
                <a:effectLst/>
                <a:latin typeface="Calibri" panose="020F0502020204030204" pitchFamily="34" charset="0"/>
                <a:ea typeface="Times New Roman" panose="02020603050405020304" pitchFamily="18" charset="0"/>
              </a:rPr>
              <a:t>a)</a:t>
            </a:r>
            <a:r>
              <a:rPr lang="es-ES" sz="1600" b="1" dirty="0">
                <a:effectLst/>
                <a:latin typeface="Calibri" panose="020F0502020204030204" pitchFamily="34" charset="0"/>
                <a:ea typeface="Times New Roman" panose="02020603050405020304" pitchFamily="18" charset="0"/>
              </a:rPr>
              <a:t> </a:t>
            </a:r>
            <a:r>
              <a:rPr lang="es-ES" sz="1600" dirty="0">
                <a:effectLst/>
                <a:latin typeface="Calibri" panose="020F0502020204030204" pitchFamily="34" charset="0"/>
                <a:ea typeface="Times New Roman" panose="02020603050405020304" pitchFamily="18" charset="0"/>
              </a:rPr>
              <a:t>el juez considera que el reclamante afronta </a:t>
            </a:r>
            <a:r>
              <a:rPr lang="es-ES" sz="1600" i="1" dirty="0">
                <a:effectLst/>
                <a:latin typeface="Calibri" panose="020F0502020204030204" pitchFamily="34" charset="0"/>
                <a:ea typeface="Times New Roman" panose="02020603050405020304" pitchFamily="18" charset="0"/>
              </a:rPr>
              <a:t>dificultades excesivas</a:t>
            </a:r>
            <a:r>
              <a:rPr lang="es-ES" sz="1600" dirty="0">
                <a:effectLst/>
                <a:latin typeface="Calibri" panose="020F0502020204030204" pitchFamily="34" charset="0"/>
                <a:ea typeface="Times New Roman" panose="02020603050405020304" pitchFamily="18" charset="0"/>
              </a:rPr>
              <a:t> como consecuencia de la complejidad técnica o científica para probar el defecto, el nexo causal o ambos; y</a:t>
            </a:r>
            <a:r>
              <a:rPr lang="es-ES" sz="1600" b="1" dirty="0">
                <a:effectLst/>
                <a:latin typeface="Calibri" panose="020F0502020204030204" pitchFamily="34" charset="0"/>
                <a:ea typeface="Times New Roman" panose="02020603050405020304" pitchFamily="18" charset="0"/>
              </a:rPr>
              <a:t> </a:t>
            </a:r>
            <a:r>
              <a:rPr lang="es-ES" sz="1600" b="1" i="1" dirty="0">
                <a:effectLst/>
                <a:latin typeface="Calibri" panose="020F0502020204030204" pitchFamily="34" charset="0"/>
                <a:ea typeface="Times New Roman" panose="02020603050405020304" pitchFamily="18" charset="0"/>
              </a:rPr>
              <a:t>b)</a:t>
            </a:r>
            <a:r>
              <a:rPr lang="es-ES" sz="1600" b="1" dirty="0">
                <a:effectLst/>
                <a:latin typeface="Calibri" panose="020F0502020204030204" pitchFamily="34" charset="0"/>
                <a:ea typeface="Times New Roman" panose="02020603050405020304" pitchFamily="18" charset="0"/>
              </a:rPr>
              <a:t> </a:t>
            </a:r>
            <a:r>
              <a:rPr lang="es-ES" sz="1600" dirty="0">
                <a:effectLst/>
                <a:latin typeface="Calibri" panose="020F0502020204030204" pitchFamily="34" charset="0"/>
                <a:ea typeface="Times New Roman" panose="02020603050405020304" pitchFamily="18" charset="0"/>
              </a:rPr>
              <a:t>el reclamante acredita, sobre la base de prueba relevante, que es </a:t>
            </a:r>
            <a:r>
              <a:rPr lang="es-ES" sz="1600" i="1" dirty="0">
                <a:effectLst/>
                <a:latin typeface="Calibri" panose="020F0502020204030204" pitchFamily="34" charset="0"/>
                <a:ea typeface="Times New Roman" panose="02020603050405020304" pitchFamily="18" charset="0"/>
              </a:rPr>
              <a:t>posible</a:t>
            </a:r>
            <a:r>
              <a:rPr lang="es-ES" sz="1600" dirty="0">
                <a:effectLst/>
                <a:latin typeface="Calibri" panose="020F0502020204030204" pitchFamily="34" charset="0"/>
                <a:ea typeface="Times New Roman" panose="02020603050405020304" pitchFamily="18" charset="0"/>
              </a:rPr>
              <a:t> que el producto contribuyera al daño, y que es </a:t>
            </a:r>
            <a:r>
              <a:rPr lang="es-ES" sz="1600" i="1" dirty="0">
                <a:effectLst/>
                <a:latin typeface="Calibri" panose="020F0502020204030204" pitchFamily="34" charset="0"/>
                <a:ea typeface="Times New Roman" panose="02020603050405020304" pitchFamily="18" charset="0"/>
              </a:rPr>
              <a:t>posible</a:t>
            </a:r>
            <a:r>
              <a:rPr lang="es-ES" sz="1600" dirty="0">
                <a:effectLst/>
                <a:latin typeface="Calibri" panose="020F0502020204030204" pitchFamily="34" charset="0"/>
                <a:ea typeface="Times New Roman" panose="02020603050405020304" pitchFamily="18" charset="0"/>
              </a:rPr>
              <a:t> que el producto sea defectuoso o que su carácter defectuoso es una causa posible del daño.</a:t>
            </a:r>
          </a:p>
          <a:p>
            <a:pPr marL="361950" lvl="0" indent="-361950"/>
            <a:r>
              <a:rPr lang="es-ES" sz="1600" b="1" dirty="0">
                <a:effectLst/>
                <a:latin typeface="Calibri" panose="020F0502020204030204" pitchFamily="34" charset="0"/>
                <a:ea typeface="Times New Roman" panose="02020603050405020304" pitchFamily="18" charset="0"/>
              </a:rPr>
              <a:t>2.</a:t>
            </a:r>
            <a:r>
              <a:rPr lang="es-ES" sz="1600" dirty="0">
                <a:effectLst/>
                <a:latin typeface="Calibri" panose="020F0502020204030204" pitchFamily="34" charset="0"/>
                <a:ea typeface="Times New Roman" panose="02020603050405020304" pitchFamily="18" charset="0"/>
              </a:rPr>
              <a:t>	Es una </a:t>
            </a:r>
            <a:r>
              <a:rPr lang="es-ES" sz="1600" b="1" dirty="0">
                <a:solidFill>
                  <a:schemeClr val="accent1"/>
                </a:solidFill>
                <a:effectLst/>
                <a:latin typeface="Calibri" panose="020F0502020204030204" pitchFamily="34" charset="0"/>
                <a:ea typeface="Times New Roman" panose="02020603050405020304" pitchFamily="18" charset="0"/>
              </a:rPr>
              <a:t>concesión desorbitada a los reclamantes</a:t>
            </a:r>
            <a:r>
              <a:rPr lang="es-ES" sz="1600" dirty="0">
                <a:effectLst/>
                <a:latin typeface="Calibri" panose="020F0502020204030204" pitchFamily="34" charset="0"/>
                <a:ea typeface="Times New Roman" panose="02020603050405020304" pitchFamily="18" charset="0"/>
              </a:rPr>
              <a:t>, que va más allá que la activación para los supuestos de responsabilidad por producto de la previsión del 217.7 LEC (no estamos ante la mera toma en consideración de la disponibilidad y facilidad probatoria):</a:t>
            </a:r>
            <a:endParaRPr lang="es-ES" sz="1600" dirty="0">
              <a:effectLst/>
              <a:latin typeface="Calibri" panose="020F0502020204030204" pitchFamily="34" charset="0"/>
              <a:ea typeface="Calibri" panose="020F0502020204030204" pitchFamily="34" charset="0"/>
            </a:endParaRPr>
          </a:p>
          <a:p>
            <a:pPr marL="742950" indent="-285750">
              <a:buFont typeface="Arial" panose="020B0604020202020204" pitchFamily="34" charset="0"/>
              <a:buChar char="•"/>
            </a:pPr>
            <a:r>
              <a:rPr lang="es-ES" sz="1600" dirty="0">
                <a:effectLst/>
                <a:latin typeface="Calibri" panose="020F0502020204030204" pitchFamily="34" charset="0"/>
                <a:ea typeface="Calibri" panose="020F0502020204030204" pitchFamily="34" charset="0"/>
              </a:rPr>
              <a:t>¿Cuándo concurren “</a:t>
            </a:r>
            <a:r>
              <a:rPr lang="es-ES" sz="1600" i="1" dirty="0">
                <a:effectLst/>
                <a:latin typeface="Calibri" panose="020F0502020204030204" pitchFamily="34" charset="0"/>
                <a:ea typeface="Calibri" panose="020F0502020204030204" pitchFamily="34" charset="0"/>
              </a:rPr>
              <a:t>dificultades excesivas por la complejidad técnica o científica</a:t>
            </a:r>
            <a:r>
              <a:rPr lang="es-ES" sz="1600" dirty="0">
                <a:effectLst/>
                <a:latin typeface="Calibri" panose="020F0502020204030204" pitchFamily="34" charset="0"/>
                <a:ea typeface="Calibri" panose="020F0502020204030204" pitchFamily="34" charset="0"/>
              </a:rPr>
              <a:t>”? La respuesta de nuestros jueces ante los casos de reclamaciones de daños por conductas anticompetitivas no es alentadora. </a:t>
            </a:r>
          </a:p>
          <a:p>
            <a:pPr marL="742950" indent="-285750">
              <a:buFont typeface="Arial" panose="020B0604020202020204" pitchFamily="34" charset="0"/>
              <a:buChar char="•"/>
            </a:pPr>
            <a:r>
              <a:rPr lang="es-ES" sz="1600" dirty="0">
                <a:effectLst/>
                <a:latin typeface="Calibri" panose="020F0502020204030204" pitchFamily="34" charset="0"/>
                <a:ea typeface="Calibri" panose="020F0502020204030204" pitchFamily="34" charset="0"/>
              </a:rPr>
              <a:t>El test de la </a:t>
            </a:r>
            <a:r>
              <a:rPr lang="es-ES" sz="1600" i="1" dirty="0">
                <a:effectLst/>
                <a:latin typeface="Calibri" panose="020F0502020204030204" pitchFamily="34" charset="0"/>
                <a:ea typeface="Calibri" panose="020F0502020204030204" pitchFamily="34" charset="0"/>
              </a:rPr>
              <a:t>posibilidad </a:t>
            </a:r>
            <a:r>
              <a:rPr lang="es-ES" sz="1600" dirty="0">
                <a:effectLst/>
                <a:latin typeface="Calibri" panose="020F0502020204030204" pitchFamily="34" charset="0"/>
                <a:ea typeface="Calibri" panose="020F0502020204030204" pitchFamily="34" charset="0"/>
              </a:rPr>
              <a:t>es distinto -mucho menos exigente- que el test de probabilidad o el test de la “</a:t>
            </a:r>
            <a:r>
              <a:rPr lang="es-ES" sz="1600" i="1" dirty="0">
                <a:effectLst/>
                <a:latin typeface="Calibri" panose="020F0502020204030204" pitchFamily="34" charset="0"/>
                <a:ea typeface="Calibri" panose="020F0502020204030204" pitchFamily="34" charset="0"/>
              </a:rPr>
              <a:t>compatibilidad</a:t>
            </a:r>
            <a:r>
              <a:rPr lang="es-ES" sz="1600" dirty="0">
                <a:effectLst/>
                <a:latin typeface="Calibri" panose="020F0502020204030204" pitchFamily="34" charset="0"/>
                <a:ea typeface="Calibri" panose="020F0502020204030204" pitchFamily="34" charset="0"/>
              </a:rPr>
              <a:t> </a:t>
            </a:r>
            <a:r>
              <a:rPr lang="es-ES" sz="1600" i="1" dirty="0">
                <a:effectLst/>
                <a:latin typeface="Calibri" panose="020F0502020204030204" pitchFamily="34" charset="0"/>
                <a:ea typeface="Calibri" panose="020F0502020204030204" pitchFamily="34" charset="0"/>
              </a:rPr>
              <a:t>típica”</a:t>
            </a:r>
            <a:r>
              <a:rPr lang="es-ES" sz="1600" dirty="0">
                <a:effectLst/>
                <a:latin typeface="Calibri" panose="020F0502020204030204" pitchFamily="34" charset="0"/>
                <a:ea typeface="Calibri" panose="020F0502020204030204" pitchFamily="34" charset="0"/>
              </a:rPr>
              <a:t>.</a:t>
            </a:r>
          </a:p>
          <a:p>
            <a:pPr marL="742950" indent="-285750">
              <a:buFont typeface="Arial" panose="020B0604020202020204" pitchFamily="34" charset="0"/>
              <a:buChar char="•"/>
            </a:pPr>
            <a:r>
              <a:rPr lang="es-ES" sz="1600" dirty="0">
                <a:effectLst/>
                <a:latin typeface="Calibri" panose="020F0502020204030204" pitchFamily="34" charset="0"/>
                <a:ea typeface="Calibri" panose="020F0502020204030204" pitchFamily="34" charset="0"/>
              </a:rPr>
              <a:t>En supuestos de </a:t>
            </a:r>
            <a:r>
              <a:rPr lang="es-ES" sz="1600" i="1" dirty="0">
                <a:effectLst/>
                <a:latin typeface="Calibri" panose="020F0502020204030204" pitchFamily="34" charset="0"/>
                <a:ea typeface="Calibri" panose="020F0502020204030204" pitchFamily="34" charset="0"/>
              </a:rPr>
              <a:t>non-</a:t>
            </a:r>
            <a:r>
              <a:rPr lang="es-ES" sz="1600" i="1" dirty="0" err="1">
                <a:effectLst/>
                <a:latin typeface="Calibri" panose="020F0502020204030204" pitchFamily="34" charset="0"/>
                <a:ea typeface="Calibri" panose="020F0502020204030204" pitchFamily="34" charset="0"/>
              </a:rPr>
              <a:t>liquet</a:t>
            </a:r>
            <a:r>
              <a:rPr lang="es-ES" sz="1600" dirty="0">
                <a:effectLst/>
                <a:latin typeface="Calibri" panose="020F0502020204030204" pitchFamily="34" charset="0"/>
                <a:ea typeface="Calibri" panose="020F0502020204030204" pitchFamily="34" charset="0"/>
              </a:rPr>
              <a:t> científico, se presume </a:t>
            </a:r>
            <a:r>
              <a:rPr lang="es-ES" sz="1600" i="1" dirty="0">
                <a:effectLst/>
                <a:latin typeface="Calibri" panose="020F0502020204030204" pitchFamily="34" charset="0"/>
                <a:ea typeface="Calibri" panose="020F0502020204030204" pitchFamily="34" charset="0"/>
              </a:rPr>
              <a:t>iuris et de iure</a:t>
            </a:r>
            <a:r>
              <a:rPr lang="es-ES" sz="1600" dirty="0">
                <a:effectLst/>
                <a:latin typeface="Calibri" panose="020F0502020204030204" pitchFamily="34" charset="0"/>
                <a:ea typeface="Calibri" panose="020F0502020204030204" pitchFamily="34" charset="0"/>
              </a:rPr>
              <a:t> la existencia de defecto y nexo causal: en el caso de que no pueda determinarse por qué se produjo un evento dañoso, solo hace falta probar que los daños se produjeron en el contexto del uso de un producto.</a:t>
            </a:r>
          </a:p>
          <a:p>
            <a:endParaRPr lang="es-ES_tradnl" sz="1600" dirty="0"/>
          </a:p>
        </p:txBody>
      </p:sp>
    </p:spTree>
    <p:extLst>
      <p:ext uri="{BB962C8B-B14F-4D97-AF65-F5344CB8AC3E}">
        <p14:creationId xmlns:p14="http://schemas.microsoft.com/office/powerpoint/2010/main" val="1859296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61903DC-E8F3-BD46-9201-6CBD223B21AB}"/>
              </a:ext>
            </a:extLst>
          </p:cNvPr>
          <p:cNvGrpSpPr/>
          <p:nvPr/>
        </p:nvGrpSpPr>
        <p:grpSpPr>
          <a:xfrm>
            <a:off x="363253" y="379955"/>
            <a:ext cx="11548997" cy="1228620"/>
            <a:chOff x="4803473" y="1339331"/>
            <a:chExt cx="2590337" cy="1228620"/>
          </a:xfrm>
        </p:grpSpPr>
        <p:cxnSp>
          <p:nvCxnSpPr>
            <p:cNvPr id="35" name="Straight Connector 34">
              <a:extLst>
                <a:ext uri="{FF2B5EF4-FFF2-40B4-BE49-F238E27FC236}">
                  <a16:creationId xmlns:a16="http://schemas.microsoft.com/office/drawing/2014/main" id="{2165E4C7-7E9E-2B4B-8AF4-3814DE751F1D}"/>
                </a:ext>
              </a:extLst>
            </p:cNvPr>
            <p:cNvCxnSpPr>
              <a:cxnSpLocks/>
            </p:cNvCxnSpPr>
            <p:nvPr/>
          </p:nvCxnSpPr>
          <p:spPr>
            <a:xfrm>
              <a:off x="4803473" y="2176460"/>
              <a:ext cx="2590337" cy="0"/>
            </a:xfrm>
            <a:prstGeom prst="line">
              <a:avLst/>
            </a:prstGeom>
            <a:ln w="76200">
              <a:solidFill>
                <a:srgbClr val="66CCCC"/>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D2A9C80-07C9-E44F-BD44-26FD4F3FCADA}"/>
                </a:ext>
              </a:extLst>
            </p:cNvPr>
            <p:cNvSpPr/>
            <p:nvPr/>
          </p:nvSpPr>
          <p:spPr>
            <a:xfrm>
              <a:off x="4835526" y="2075508"/>
              <a:ext cx="2520950" cy="492443"/>
            </a:xfrm>
            <a:prstGeom prst="rect">
              <a:avLst/>
            </a:prstGeom>
          </p:spPr>
          <p:txBody>
            <a:bodyPr wrap="square" lIns="0" tIns="0" rIns="0" bIns="0">
              <a:spAutoFit/>
            </a:bodyPr>
            <a:lstStyle/>
            <a:p>
              <a:r>
                <a:rPr lang="es-ES" sz="1600" dirty="0">
                  <a:effectLst/>
                  <a:ea typeface="Calibri" panose="020F0502020204030204" pitchFamily="34" charset="0"/>
                </a:rPr>
                <a:t> </a:t>
              </a:r>
            </a:p>
            <a:p>
              <a:pPr lvl="0"/>
              <a:r>
                <a:rPr lang="es-ES" sz="1600" dirty="0">
                  <a:effectLst/>
                  <a:ea typeface="Calibri" panose="020F0502020204030204" pitchFamily="34" charset="0"/>
                </a:rPr>
                <a:t>Las presunciones legales como instrumentos facilitadores de las acciones colectivas resarcitorias</a:t>
              </a:r>
              <a:endParaRPr lang="es-ES_tradnl" sz="1600" dirty="0"/>
            </a:p>
          </p:txBody>
        </p:sp>
        <p:sp>
          <p:nvSpPr>
            <p:cNvPr id="37" name="Rectangle 36">
              <a:extLst>
                <a:ext uri="{FF2B5EF4-FFF2-40B4-BE49-F238E27FC236}">
                  <a16:creationId xmlns:a16="http://schemas.microsoft.com/office/drawing/2014/main" id="{6ACCB953-576A-E94D-BF66-E71EF50456A4}"/>
                </a:ext>
              </a:extLst>
            </p:cNvPr>
            <p:cNvSpPr/>
            <p:nvPr/>
          </p:nvSpPr>
          <p:spPr>
            <a:xfrm>
              <a:off x="4835523" y="1339331"/>
              <a:ext cx="2520950" cy="830997"/>
            </a:xfrm>
            <a:prstGeom prst="rect">
              <a:avLst/>
            </a:prstGeom>
          </p:spPr>
          <p:txBody>
            <a:bodyPr wrap="square">
              <a:spAutoFit/>
            </a:bodyPr>
            <a:lstStyle/>
            <a:p>
              <a:pPr indent="-457200">
                <a:buClr>
                  <a:schemeClr val="tx1"/>
                </a:buClr>
              </a:pPr>
              <a:r>
                <a:rPr lang="es-ES_tradnl" sz="4800" dirty="0">
                  <a:solidFill>
                    <a:srgbClr val="66CCCC"/>
                  </a:solidFill>
                </a:rPr>
                <a:t>12</a:t>
              </a:r>
            </a:p>
          </p:txBody>
        </p:sp>
      </p:grpSp>
    </p:spTree>
    <p:extLst>
      <p:ext uri="{BB962C8B-B14F-4D97-AF65-F5344CB8AC3E}">
        <p14:creationId xmlns:p14="http://schemas.microsoft.com/office/powerpoint/2010/main" val="2622375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laceholder 1" descr="|">
            <a:extLst>
              <a:ext uri="{FF2B5EF4-FFF2-40B4-BE49-F238E27FC236}">
                <a16:creationId xmlns:a16="http://schemas.microsoft.com/office/drawing/2014/main" id="{58A16D65-D5ED-3547-987B-A1970DAC3973}"/>
              </a:ext>
            </a:extLst>
          </p:cNvPr>
          <p:cNvSpPr>
            <a:spLocks noGrp="1"/>
          </p:cNvSpPr>
          <p:nvPr>
            <p:ph type="title"/>
          </p:nvPr>
        </p:nvSpPr>
        <p:spPr/>
        <p:txBody>
          <a:bodyPr/>
          <a:lstStyle/>
          <a:p>
            <a:r>
              <a:rPr lang="es-ES" sz="2800" dirty="0">
                <a:effectLst/>
                <a:ea typeface="Calibri" panose="020F0502020204030204" pitchFamily="34" charset="0"/>
              </a:rPr>
              <a:t>Las presunciones legales como instrumentos facilitadores de las acciones colectivas resarcitorias</a:t>
            </a:r>
            <a:endParaRPr lang="es-ES_tradnl" dirty="0"/>
          </a:p>
        </p:txBody>
      </p:sp>
      <p:sp>
        <p:nvSpPr>
          <p:cNvPr id="7" name="Freeform: Shape 5">
            <a:extLst>
              <a:ext uri="{FF2B5EF4-FFF2-40B4-BE49-F238E27FC236}">
                <a16:creationId xmlns:a16="http://schemas.microsoft.com/office/drawing/2014/main" id="{1C174378-E522-1149-B975-B53CB27A53F1}"/>
              </a:ext>
            </a:extLst>
          </p:cNvPr>
          <p:cNvSpPr/>
          <p:nvPr/>
        </p:nvSpPr>
        <p:spPr>
          <a:xfrm>
            <a:off x="515939" y="1438038"/>
            <a:ext cx="5400674" cy="1160307"/>
          </a:xfrm>
          <a:prstGeom prst="snipRoundRect">
            <a:avLst/>
          </a:prstGeom>
          <a:solidFill>
            <a:schemeClr val="accent4"/>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180000" bIns="144000" numCol="1" spcCol="1270" anchor="t" anchorCtr="0">
            <a:noAutofit/>
          </a:bodyPr>
          <a:lstStyle/>
          <a:p>
            <a:pPr marL="0" lvl="2" algn="just">
              <a:spcAft>
                <a:spcPts val="600"/>
              </a:spcAft>
              <a:buClr>
                <a:srgbClr val="AF005F"/>
              </a:buClr>
            </a:pPr>
            <a:r>
              <a:rPr lang="es-ES" sz="1500" dirty="0">
                <a:solidFill>
                  <a:schemeClr val="bg1"/>
                </a:solidFill>
                <a:latin typeface="Calibri" panose="020F0502020204030204" pitchFamily="34" charset="0"/>
                <a:cs typeface="Calibri" panose="020F0502020204030204" pitchFamily="34" charset="0"/>
              </a:rPr>
              <a:t>La nueva Directiva de Responsabilidad por producto no llega en buen momento: la </a:t>
            </a:r>
            <a:r>
              <a:rPr lang="es-ES" sz="1500" dirty="0">
                <a:solidFill>
                  <a:srgbClr val="92D050"/>
                </a:solidFill>
                <a:latin typeface="Calibri" panose="020F0502020204030204" pitchFamily="34" charset="0"/>
                <a:cs typeface="Calibri" panose="020F0502020204030204" pitchFamily="34" charset="0"/>
              </a:rPr>
              <a:t>Directiva 1828/2020 </a:t>
            </a:r>
            <a:r>
              <a:rPr lang="es-ES" sz="1500" dirty="0">
                <a:solidFill>
                  <a:schemeClr val="bg1"/>
                </a:solidFill>
                <a:latin typeface="Calibri" panose="020F0502020204030204" pitchFamily="34" charset="0"/>
                <a:cs typeface="Calibri" panose="020F0502020204030204" pitchFamily="34" charset="0"/>
              </a:rPr>
              <a:t>y su trasposición a los Estados Miembros/el Anteproyecto de Ley de enero de 2023</a:t>
            </a:r>
          </a:p>
        </p:txBody>
      </p:sp>
      <p:sp>
        <p:nvSpPr>
          <p:cNvPr id="9" name="Freeform: Shape 5">
            <a:extLst>
              <a:ext uri="{FF2B5EF4-FFF2-40B4-BE49-F238E27FC236}">
                <a16:creationId xmlns:a16="http://schemas.microsoft.com/office/drawing/2014/main" id="{F4EC8D25-4ACF-E841-8A8B-DA948DB6E836}"/>
              </a:ext>
            </a:extLst>
          </p:cNvPr>
          <p:cNvSpPr/>
          <p:nvPr/>
        </p:nvSpPr>
        <p:spPr>
          <a:xfrm>
            <a:off x="6096000" y="1438039"/>
            <a:ext cx="5382237" cy="1160306"/>
          </a:xfrm>
          <a:prstGeom prst="snip2DiagRect">
            <a:avLst/>
          </a:prstGeom>
          <a:solidFill>
            <a:schemeClr val="accent3"/>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180000" bIns="144000" numCol="1" spcCol="1270" anchor="t" anchorCtr="0">
            <a:noAutofit/>
          </a:bodyPr>
          <a:lstStyle/>
          <a:p>
            <a:pPr marL="0" lvl="2" algn="just">
              <a:spcAft>
                <a:spcPts val="600"/>
              </a:spcAft>
              <a:buClr>
                <a:srgbClr val="AF005F"/>
              </a:buClr>
            </a:pPr>
            <a:r>
              <a:rPr lang="es-ES" sz="1500" dirty="0">
                <a:solidFill>
                  <a:schemeClr val="bg1"/>
                </a:solidFill>
                <a:latin typeface="Calibri" panose="020F0502020204030204" pitchFamily="34" charset="0"/>
                <a:cs typeface="Calibri" panose="020F0502020204030204" pitchFamily="34" charset="0"/>
              </a:rPr>
              <a:t>La homogeneidad de los casos subyacentes (la </a:t>
            </a:r>
            <a:r>
              <a:rPr lang="es-ES" sz="1500" i="1" dirty="0" err="1">
                <a:solidFill>
                  <a:schemeClr val="bg1"/>
                </a:solidFill>
                <a:latin typeface="Calibri" panose="020F0502020204030204" pitchFamily="34" charset="0"/>
                <a:cs typeface="Calibri" panose="020F0502020204030204" pitchFamily="34" charset="0"/>
              </a:rPr>
              <a:t>commonality</a:t>
            </a:r>
            <a:r>
              <a:rPr lang="es-ES" sz="1500" dirty="0">
                <a:solidFill>
                  <a:schemeClr val="bg1"/>
                </a:solidFill>
                <a:latin typeface="Calibri" panose="020F0502020204030204" pitchFamily="34" charset="0"/>
                <a:cs typeface="Calibri" panose="020F0502020204030204" pitchFamily="34" charset="0"/>
              </a:rPr>
              <a:t>) como requisito de procedibilidad (de certificación)</a:t>
            </a:r>
          </a:p>
        </p:txBody>
      </p:sp>
      <p:sp>
        <p:nvSpPr>
          <p:cNvPr id="10" name="Freeform: Shape 5">
            <a:extLst>
              <a:ext uri="{FF2B5EF4-FFF2-40B4-BE49-F238E27FC236}">
                <a16:creationId xmlns:a16="http://schemas.microsoft.com/office/drawing/2014/main" id="{AEA92BD8-0EAC-9344-AF39-78620B7A31E4}"/>
              </a:ext>
            </a:extLst>
          </p:cNvPr>
          <p:cNvSpPr/>
          <p:nvPr/>
        </p:nvSpPr>
        <p:spPr>
          <a:xfrm>
            <a:off x="525436" y="2900876"/>
            <a:ext cx="5391177" cy="1160308"/>
          </a:xfrm>
          <a:prstGeom prst="snip1Rect">
            <a:avLst/>
          </a:prstGeom>
          <a:solidFill>
            <a:schemeClr val="accent3"/>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180000" bIns="144000" numCol="1" spcCol="1270" anchor="t" anchorCtr="0">
            <a:noAutofit/>
          </a:bodyPr>
          <a:lstStyle/>
          <a:p>
            <a:pPr marL="0" lvl="2" algn="just">
              <a:spcAft>
                <a:spcPts val="600"/>
              </a:spcAft>
              <a:buClr>
                <a:srgbClr val="AF005F"/>
              </a:buClr>
            </a:pPr>
            <a:r>
              <a:rPr lang="es-ES" sz="1500" dirty="0">
                <a:solidFill>
                  <a:schemeClr val="bg1"/>
                </a:solidFill>
                <a:latin typeface="Calibri" panose="020F0502020204030204" pitchFamily="34" charset="0"/>
                <a:cs typeface="Calibri" panose="020F0502020204030204" pitchFamily="34" charset="0"/>
              </a:rPr>
              <a:t>Las cuestiones relativas a la causalidad médica, en supuestos de </a:t>
            </a:r>
            <a:r>
              <a:rPr lang="es-ES" sz="1500" dirty="0" err="1">
                <a:solidFill>
                  <a:schemeClr val="bg1"/>
                </a:solidFill>
                <a:latin typeface="Calibri" panose="020F0502020204030204" pitchFamily="34" charset="0"/>
                <a:cs typeface="Calibri" panose="020F0502020204030204" pitchFamily="34" charset="0"/>
              </a:rPr>
              <a:t>multifactorialidad</a:t>
            </a:r>
            <a:r>
              <a:rPr lang="es-ES" sz="1500" dirty="0">
                <a:solidFill>
                  <a:schemeClr val="bg1"/>
                </a:solidFill>
                <a:latin typeface="Calibri" panose="020F0502020204030204" pitchFamily="34" charset="0"/>
                <a:cs typeface="Calibri" panose="020F0502020204030204" pitchFamily="34" charset="0"/>
              </a:rPr>
              <a:t>, dificulta la colectivización de las reclamaciones de daños por medicamentos defectuosos</a:t>
            </a:r>
          </a:p>
        </p:txBody>
      </p:sp>
      <p:sp>
        <p:nvSpPr>
          <p:cNvPr id="2" name="Freeform: Shape 5">
            <a:extLst>
              <a:ext uri="{FF2B5EF4-FFF2-40B4-BE49-F238E27FC236}">
                <a16:creationId xmlns:a16="http://schemas.microsoft.com/office/drawing/2014/main" id="{84514554-1E7C-E734-B0E1-1D5D4FB82ACE}"/>
              </a:ext>
            </a:extLst>
          </p:cNvPr>
          <p:cNvSpPr/>
          <p:nvPr/>
        </p:nvSpPr>
        <p:spPr>
          <a:xfrm>
            <a:off x="6096000" y="2742871"/>
            <a:ext cx="5400674" cy="1480573"/>
          </a:xfrm>
          <a:prstGeom prst="snip2DiagRect">
            <a:avLst/>
          </a:prstGeom>
          <a:solidFill>
            <a:schemeClr val="accent4"/>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180000" bIns="144000" numCol="1" spcCol="1270" anchor="t" anchorCtr="0">
            <a:noAutofit/>
          </a:bodyPr>
          <a:lstStyle/>
          <a:p>
            <a:pPr marL="0" lvl="2" algn="just">
              <a:spcAft>
                <a:spcPts val="600"/>
              </a:spcAft>
              <a:buClr>
                <a:srgbClr val="AF005F"/>
              </a:buClr>
            </a:pPr>
            <a:r>
              <a:rPr lang="es-ES" sz="1500" dirty="0">
                <a:solidFill>
                  <a:schemeClr val="bg1"/>
                </a:solidFill>
                <a:latin typeface="Calibri" panose="020F0502020204030204" pitchFamily="34" charset="0"/>
                <a:cs typeface="Calibri" panose="020F0502020204030204" pitchFamily="34" charset="0"/>
              </a:rPr>
              <a:t>Las presunciones legales como elemento facilitador de las acciones colectivas en otros ámbitos: en la </a:t>
            </a:r>
            <a:r>
              <a:rPr lang="es-ES" sz="1500" i="1" dirty="0" err="1">
                <a:solidFill>
                  <a:schemeClr val="bg1"/>
                </a:solidFill>
                <a:latin typeface="Calibri" panose="020F0502020204030204" pitchFamily="34" charset="0"/>
                <a:cs typeface="Calibri" panose="020F0502020204030204" pitchFamily="34" charset="0"/>
              </a:rPr>
              <a:t>securities</a:t>
            </a:r>
            <a:r>
              <a:rPr lang="es-ES" sz="1500" i="1" dirty="0">
                <a:solidFill>
                  <a:schemeClr val="bg1"/>
                </a:solidFill>
                <a:latin typeface="Calibri" panose="020F0502020204030204" pitchFamily="34" charset="0"/>
                <a:cs typeface="Calibri" panose="020F0502020204030204" pitchFamily="34" charset="0"/>
              </a:rPr>
              <a:t> </a:t>
            </a:r>
            <a:r>
              <a:rPr lang="es-ES" sz="1500" i="1" dirty="0" err="1">
                <a:solidFill>
                  <a:schemeClr val="bg1"/>
                </a:solidFill>
                <a:latin typeface="Calibri" panose="020F0502020204030204" pitchFamily="34" charset="0"/>
                <a:cs typeface="Calibri" panose="020F0502020204030204" pitchFamily="34" charset="0"/>
              </a:rPr>
              <a:t>litigation</a:t>
            </a:r>
            <a:r>
              <a:rPr lang="es-ES" sz="1500" i="1" dirty="0">
                <a:solidFill>
                  <a:schemeClr val="bg1"/>
                </a:solidFill>
                <a:latin typeface="Calibri" panose="020F0502020204030204" pitchFamily="34" charset="0"/>
                <a:cs typeface="Calibri" panose="020F0502020204030204" pitchFamily="34" charset="0"/>
              </a:rPr>
              <a:t> </a:t>
            </a:r>
            <a:r>
              <a:rPr lang="es-ES" sz="1500" dirty="0">
                <a:solidFill>
                  <a:schemeClr val="bg1"/>
                </a:solidFill>
                <a:latin typeface="Calibri" panose="020F0502020204030204" pitchFamily="34" charset="0"/>
                <a:cs typeface="Calibri" panose="020F0502020204030204" pitchFamily="34" charset="0"/>
              </a:rPr>
              <a:t>(“</a:t>
            </a:r>
            <a:r>
              <a:rPr lang="es-ES" sz="1500" dirty="0" err="1">
                <a:solidFill>
                  <a:schemeClr val="bg1"/>
                </a:solidFill>
                <a:latin typeface="Calibri" panose="020F0502020204030204" pitchFamily="34" charset="0"/>
                <a:cs typeface="Calibri" panose="020F0502020204030204" pitchFamily="34" charset="0"/>
              </a:rPr>
              <a:t>reliance</a:t>
            </a:r>
            <a:r>
              <a:rPr lang="es-ES" sz="1500" dirty="0">
                <a:solidFill>
                  <a:schemeClr val="bg1"/>
                </a:solidFill>
                <a:latin typeface="Calibri" panose="020F0502020204030204" pitchFamily="34" charset="0"/>
                <a:cs typeface="Calibri" panose="020F0502020204030204" pitchFamily="34" charset="0"/>
              </a:rPr>
              <a:t> </a:t>
            </a:r>
            <a:r>
              <a:rPr lang="es-ES" sz="1500" dirty="0" err="1">
                <a:solidFill>
                  <a:schemeClr val="bg1"/>
                </a:solidFill>
                <a:latin typeface="Calibri" panose="020F0502020204030204" pitchFamily="34" charset="0"/>
                <a:cs typeface="Calibri" panose="020F0502020204030204" pitchFamily="34" charset="0"/>
              </a:rPr>
              <a:t>presumption</a:t>
            </a:r>
            <a:r>
              <a:rPr lang="es-ES" sz="1500" dirty="0">
                <a:solidFill>
                  <a:schemeClr val="bg1"/>
                </a:solidFill>
                <a:latin typeface="Calibri" panose="020F0502020204030204" pitchFamily="34" charset="0"/>
                <a:cs typeface="Calibri" panose="020F0502020204030204" pitchFamily="34" charset="0"/>
              </a:rPr>
              <a:t>” Basic </a:t>
            </a:r>
            <a:r>
              <a:rPr lang="es-ES" sz="1500" dirty="0" err="1">
                <a:solidFill>
                  <a:schemeClr val="bg1"/>
                </a:solidFill>
                <a:latin typeface="Calibri" panose="020F0502020204030204" pitchFamily="34" charset="0"/>
                <a:cs typeface="Calibri" panose="020F0502020204030204" pitchFamily="34" charset="0"/>
              </a:rPr>
              <a:t>Inc</a:t>
            </a:r>
            <a:r>
              <a:rPr lang="es-ES" sz="1500" dirty="0">
                <a:solidFill>
                  <a:schemeClr val="bg1"/>
                </a:solidFill>
                <a:latin typeface="Calibri" panose="020F0502020204030204" pitchFamily="34" charset="0"/>
                <a:cs typeface="Calibri" panose="020F0502020204030204" pitchFamily="34" charset="0"/>
              </a:rPr>
              <a:t> v Levinson 1988) o de lo daños derivados de conductas colusorias (“</a:t>
            </a:r>
            <a:r>
              <a:rPr lang="es-ES" sz="1500" dirty="0" err="1">
                <a:solidFill>
                  <a:schemeClr val="bg1"/>
                </a:solidFill>
                <a:latin typeface="Calibri" panose="020F0502020204030204" pitchFamily="34" charset="0"/>
                <a:cs typeface="Calibri" panose="020F0502020204030204" pitchFamily="34" charset="0"/>
              </a:rPr>
              <a:t>suitability</a:t>
            </a:r>
            <a:r>
              <a:rPr lang="es-ES" sz="1500" dirty="0">
                <a:solidFill>
                  <a:schemeClr val="bg1"/>
                </a:solidFill>
                <a:latin typeface="Calibri" panose="020F0502020204030204" pitchFamily="34" charset="0"/>
                <a:cs typeface="Calibri" panose="020F0502020204030204" pitchFamily="34" charset="0"/>
              </a:rPr>
              <a:t> test” en Merrick v </a:t>
            </a:r>
            <a:r>
              <a:rPr lang="es-ES" sz="1500" dirty="0" err="1">
                <a:solidFill>
                  <a:schemeClr val="bg1"/>
                </a:solidFill>
                <a:latin typeface="Calibri" panose="020F0502020204030204" pitchFamily="34" charset="0"/>
                <a:cs typeface="Calibri" panose="020F0502020204030204" pitchFamily="34" charset="0"/>
              </a:rPr>
              <a:t>Mastercard</a:t>
            </a:r>
            <a:r>
              <a:rPr lang="es-ES" sz="1500" dirty="0">
                <a:solidFill>
                  <a:schemeClr val="bg1"/>
                </a:solidFill>
                <a:latin typeface="Calibri" panose="020F0502020204030204" pitchFamily="34" charset="0"/>
                <a:cs typeface="Calibri" panose="020F0502020204030204" pitchFamily="34" charset="0"/>
              </a:rPr>
              <a:t> 2021)</a:t>
            </a:r>
          </a:p>
        </p:txBody>
      </p:sp>
      <p:sp>
        <p:nvSpPr>
          <p:cNvPr id="3" name="Rectangle: Rounded Corners 2">
            <a:extLst>
              <a:ext uri="{FF2B5EF4-FFF2-40B4-BE49-F238E27FC236}">
                <a16:creationId xmlns:a16="http://schemas.microsoft.com/office/drawing/2014/main" id="{3466C2B6-E935-35B4-CE9B-781065E1A336}"/>
              </a:ext>
            </a:extLst>
          </p:cNvPr>
          <p:cNvSpPr/>
          <p:nvPr/>
        </p:nvSpPr>
        <p:spPr>
          <a:xfrm>
            <a:off x="905345" y="4363776"/>
            <a:ext cx="8736593" cy="362139"/>
          </a:xfrm>
          <a:prstGeom prst="roundRect">
            <a:avLst/>
          </a:prstGeom>
          <a:solidFill>
            <a:srgbClr val="F6F5F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accent1"/>
                </a:solidFill>
                <a:latin typeface="Calibri" panose="020F0502020204030204" pitchFamily="34" charset="0"/>
                <a:cs typeface="Calibri" panose="020F0502020204030204" pitchFamily="34" charset="0"/>
              </a:rPr>
              <a:t>Dos posibles salvaguardas</a:t>
            </a:r>
          </a:p>
        </p:txBody>
      </p:sp>
      <p:sp>
        <p:nvSpPr>
          <p:cNvPr id="4" name="Rectangle: Rounded Corners 3">
            <a:extLst>
              <a:ext uri="{FF2B5EF4-FFF2-40B4-BE49-F238E27FC236}">
                <a16:creationId xmlns:a16="http://schemas.microsoft.com/office/drawing/2014/main" id="{0486D6B0-1617-0BB7-8DD9-F327C6ECD285}"/>
              </a:ext>
            </a:extLst>
          </p:cNvPr>
          <p:cNvSpPr/>
          <p:nvPr/>
        </p:nvSpPr>
        <p:spPr>
          <a:xfrm>
            <a:off x="1339913" y="4716853"/>
            <a:ext cx="7568697" cy="1458562"/>
          </a:xfrm>
          <a:prstGeom prst="roundRect">
            <a:avLst/>
          </a:prstGeom>
          <a:solidFill>
            <a:schemeClr val="bg1">
              <a:lumMod val="95000"/>
              <a:alpha val="40000"/>
            </a:schemeClr>
          </a:solidFill>
          <a:ln w="9525">
            <a:solidFill>
              <a:srgbClr val="E5ADC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buClr>
                <a:schemeClr val="tx2"/>
              </a:buClr>
              <a:buSzPts val="1000"/>
              <a:tabLst>
                <a:tab pos="457200" algn="l"/>
              </a:tabLst>
            </a:pPr>
            <a:endParaRPr lang="es-ES_tradnl"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Clr>
                <a:schemeClr val="tx2"/>
              </a:buClr>
              <a:buFont typeface="Arial" panose="020B0604020202020204" pitchFamily="34" charset="0"/>
              <a:buChar char="•"/>
            </a:pPr>
            <a:r>
              <a:rPr lang="es-E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Regular de forma estricta el requisito de homogeneidad (</a:t>
            </a:r>
            <a:r>
              <a:rPr lang="es-ES" sz="1600" dirty="0">
                <a:solidFill>
                  <a:srgbClr val="92D050"/>
                </a:solidFill>
                <a:effectLst/>
                <a:latin typeface="Calibri" panose="020F0502020204030204" pitchFamily="34" charset="0"/>
                <a:ea typeface="Times New Roman" panose="02020603050405020304" pitchFamily="18" charset="0"/>
                <a:cs typeface="Calibri" panose="020F0502020204030204" pitchFamily="34" charset="0"/>
              </a:rPr>
              <a:t>art. 847.2 LEC</a:t>
            </a:r>
            <a:r>
              <a:rPr lang="es-E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propuesto en el Anteproyecto de Ley)</a:t>
            </a:r>
            <a:endParaRPr lang="es-ES_tradnl"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buClr>
                <a:schemeClr val="tx2"/>
              </a:buClr>
              <a:buFont typeface="Arial" panose="020B0604020202020204" pitchFamily="34" charset="0"/>
              <a:buChar char="•"/>
            </a:pPr>
            <a:endParaRPr lang="es-ES_tradnl"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buClr>
                <a:schemeClr val="tx2"/>
              </a:buClr>
              <a:buFont typeface="Arial" panose="020B0604020202020204" pitchFamily="34" charset="0"/>
              <a:buChar char="•"/>
            </a:pPr>
            <a:r>
              <a:rPr lang="es-E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Excluir la aplicación de las presunciones sobre el defecto y el nexo causal en aquellos supuestos en los que se inicie una acción colectiva resarcitoria</a:t>
            </a:r>
            <a:endParaRPr lang="es-ES_tradnl"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7665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86941" y="395953"/>
            <a:ext cx="11611626" cy="1651456"/>
            <a:chOff x="4802281" y="1339331"/>
            <a:chExt cx="2589880" cy="1651456"/>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rgbClr val="CCCC99"/>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707886"/>
            </a:xfrm>
            <a:prstGeom prst="rect">
              <a:avLst/>
            </a:prstGeom>
          </p:spPr>
          <p:txBody>
            <a:bodyPr wrap="square" lIns="0" tIns="0" rIns="0" bIns="0">
              <a:spAutoFit/>
            </a:bodyPr>
            <a:lstStyle/>
            <a:p>
              <a:pPr>
                <a:buClr>
                  <a:schemeClr val="tx1"/>
                </a:buClr>
              </a:pPr>
              <a:r>
                <a:rPr lang="es-ES" sz="1600" dirty="0">
                  <a:effectLst/>
                  <a:ea typeface="Calibri" panose="020F0502020204030204" pitchFamily="34" charset="0"/>
                </a:rPr>
                <a:t>Las causas de exoneración de la responsabilidad</a:t>
              </a:r>
              <a:endParaRPr lang="es-ES_tradnl" sz="1600" dirty="0"/>
            </a:p>
            <a:p>
              <a:pPr lvl="1"/>
              <a:endParaRPr lang="es-ES" sz="1400" dirty="0">
                <a:effectLst/>
                <a:ea typeface="Calibri" panose="020F0502020204030204" pitchFamily="34" charset="0"/>
              </a:endParaRPr>
            </a:p>
            <a:p>
              <a:pPr algn="just">
                <a:buClr>
                  <a:schemeClr val="tx1"/>
                </a:buClr>
              </a:pP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CCCC99"/>
                  </a:solidFill>
                </a:rPr>
                <a:t>13</a:t>
              </a:r>
            </a:p>
          </p:txBody>
        </p:sp>
      </p:grpSp>
    </p:spTree>
    <p:extLst>
      <p:ext uri="{BB962C8B-B14F-4D97-AF65-F5344CB8AC3E}">
        <p14:creationId xmlns:p14="http://schemas.microsoft.com/office/powerpoint/2010/main" val="136420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pPr>
              <a:buClr>
                <a:schemeClr val="tx1"/>
              </a:buClr>
            </a:pPr>
            <a:r>
              <a:rPr lang="es-ES" sz="2800" dirty="0">
                <a:effectLst/>
                <a:ea typeface="Calibri" panose="020F0502020204030204" pitchFamily="34" charset="0"/>
              </a:rPr>
              <a:t>Las causas de exoneración de la responsabilidad</a:t>
            </a:r>
            <a:endParaRPr lang="es-ES_tradnl" sz="2800" dirty="0"/>
          </a:p>
        </p:txBody>
      </p:sp>
      <p:sp>
        <p:nvSpPr>
          <p:cNvPr id="5" name="Content Placeholder 3">
            <a:extLst>
              <a:ext uri="{FF2B5EF4-FFF2-40B4-BE49-F238E27FC236}">
                <a16:creationId xmlns:a16="http://schemas.microsoft.com/office/drawing/2014/main" id="{C3B58209-17C2-56FC-F647-11DF44CEA51D}"/>
              </a:ext>
            </a:extLst>
          </p:cNvPr>
          <p:cNvSpPr txBox="1">
            <a:spLocks/>
          </p:cNvSpPr>
          <p:nvPr/>
        </p:nvSpPr>
        <p:spPr>
          <a:xfrm>
            <a:off x="290252" y="2073893"/>
            <a:ext cx="11323200" cy="4485428"/>
          </a:xfrm>
          <a:prstGeom prst="rect">
            <a:avLst/>
          </a:prstGeom>
        </p:spPr>
        <p:txBody>
          <a:bodyPr vert="horz" lIns="0" tIns="45720" rIns="91440" bIns="45720" rtlCol="0">
            <a:noAutofit/>
          </a:bodyPr>
          <a:lstStyle>
            <a:lvl1pPr marL="0" indent="0" algn="l" defTabSz="914400" rtl="0" eaLnBrk="1" latinLnBrk="0" hangingPunct="1">
              <a:lnSpc>
                <a:spcPct val="100000"/>
              </a:lnSpc>
              <a:spcBef>
                <a:spcPts val="0"/>
              </a:spcBef>
              <a:spcAft>
                <a:spcPts val="1200"/>
              </a:spcAft>
              <a:buFont typeface="Arial" pitchFamily="34" charset="0"/>
              <a:buNone/>
              <a:defRPr sz="20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20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ES_tradnl" sz="15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25CFD9C-56B8-7FC8-023F-5AC5D2D8055C}"/>
              </a:ext>
            </a:extLst>
          </p:cNvPr>
          <p:cNvSpPr/>
          <p:nvPr/>
        </p:nvSpPr>
        <p:spPr>
          <a:xfrm>
            <a:off x="290251" y="1566252"/>
            <a:ext cx="11323200" cy="3940407"/>
          </a:xfrm>
          <a:prstGeom prst="rect">
            <a:avLst/>
          </a:prstGeom>
          <a:solidFill>
            <a:srgbClr val="F6F5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sz="1400" dirty="0">
                <a:solidFill>
                  <a:schemeClr val="tx1"/>
                </a:solidFill>
                <a:latin typeface="Calibri" panose="020F0502020204030204" pitchFamily="34" charset="0"/>
                <a:cs typeface="Calibri" panose="020F0502020204030204" pitchFamily="34" charset="0"/>
              </a:rPr>
              <a:t>Se deroga la posibilidad de excluir la causa de exoneración por riesgos de desarrollo, lo que es relevante en España respecto de los medicamentos. </a:t>
            </a:r>
          </a:p>
          <a:p>
            <a:pPr algn="just"/>
            <a:endParaRPr lang="es-ES" sz="1400" dirty="0">
              <a:solidFill>
                <a:schemeClr val="tx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s-ES" sz="1400" dirty="0">
                <a:solidFill>
                  <a:schemeClr val="tx1"/>
                </a:solidFill>
                <a:latin typeface="Calibri" panose="020F0502020204030204" pitchFamily="34" charset="0"/>
                <a:cs typeface="Calibri" panose="020F0502020204030204" pitchFamily="34" charset="0"/>
              </a:rPr>
              <a:t>Se mantiene, en lo básico, las causas de exoneración ya contempladas en la </a:t>
            </a:r>
            <a:r>
              <a:rPr lang="es-ES" sz="1400" dirty="0">
                <a:solidFill>
                  <a:srgbClr val="92D050"/>
                </a:solidFill>
                <a:latin typeface="Calibri" panose="020F0502020204030204" pitchFamily="34" charset="0"/>
                <a:cs typeface="Calibri" panose="020F0502020204030204" pitchFamily="34" charset="0"/>
              </a:rPr>
              <a:t>Directiva 85/374</a:t>
            </a:r>
            <a:r>
              <a:rPr lang="es-ES" sz="1400" dirty="0">
                <a:solidFill>
                  <a:schemeClr val="tx1"/>
                </a:solidFill>
                <a:latin typeface="Calibri" panose="020F0502020204030204" pitchFamily="34" charset="0"/>
                <a:cs typeface="Calibri" panose="020F0502020204030204" pitchFamily="34" charset="0"/>
              </a:rPr>
              <a:t>:</a:t>
            </a:r>
          </a:p>
          <a:p>
            <a:pPr algn="just"/>
            <a:endParaRPr lang="es-ES" sz="800" dirty="0">
              <a:solidFill>
                <a:schemeClr val="tx1"/>
              </a:solidFill>
              <a:latin typeface="Calibri" panose="020F0502020204030204" pitchFamily="34" charset="0"/>
              <a:cs typeface="Calibri" panose="020F0502020204030204" pitchFamily="34" charset="0"/>
            </a:endParaRPr>
          </a:p>
          <a:p>
            <a:pPr marL="615950" indent="-342900" algn="just"/>
            <a:r>
              <a:rPr lang="es-ES" sz="1400" b="1" dirty="0">
                <a:solidFill>
                  <a:schemeClr val="tx1"/>
                </a:solidFill>
                <a:latin typeface="Calibri" panose="020F0502020204030204" pitchFamily="34" charset="0"/>
                <a:cs typeface="Calibri" panose="020F0502020204030204" pitchFamily="34" charset="0"/>
              </a:rPr>
              <a:t>a)</a:t>
            </a:r>
            <a:r>
              <a:rPr lang="es-ES" sz="1400" dirty="0">
                <a:solidFill>
                  <a:schemeClr val="tx1"/>
                </a:solidFill>
                <a:latin typeface="Calibri" panose="020F0502020204030204" pitchFamily="34" charset="0"/>
                <a:cs typeface="Calibri" panose="020F0502020204030204" pitchFamily="34" charset="0"/>
              </a:rPr>
              <a:t>	La no puesta en circulación del producto ni por parte del fabricante ni por el importador o distribuidor (a lo que la propuesta del Parlamento UE añade una previsión para exonerar de responsabilidad a las microempresas de software) </a:t>
            </a:r>
          </a:p>
          <a:p>
            <a:pPr marL="615950" indent="-342900" algn="just"/>
            <a:r>
              <a:rPr lang="es-ES" sz="1400" b="1" dirty="0">
                <a:solidFill>
                  <a:schemeClr val="tx1"/>
                </a:solidFill>
                <a:latin typeface="Calibri" panose="020F0502020204030204" pitchFamily="34" charset="0"/>
                <a:cs typeface="Calibri" panose="020F0502020204030204" pitchFamily="34" charset="0"/>
              </a:rPr>
              <a:t>b)</a:t>
            </a:r>
            <a:r>
              <a:rPr lang="es-ES" sz="1400" dirty="0">
                <a:solidFill>
                  <a:schemeClr val="tx1"/>
                </a:solidFill>
                <a:latin typeface="Calibri" panose="020F0502020204030204" pitchFamily="34" charset="0"/>
                <a:cs typeface="Calibri" panose="020F0502020204030204" pitchFamily="34" charset="0"/>
              </a:rPr>
              <a:t>	La aparición del defecto con posterioridad a la puesta en circulación, salvo que se deba, añade la propuesta, a una actualización o un suministro posterior bajo el control del operador económico que lo puso en circulación, o a la falta de realización de una actualización. Y también, salvo que el defecto se deba a un servicio relacionado con el producto, o al software necesario para hacerlo funcionar o a la falta de ese software.</a:t>
            </a:r>
          </a:p>
          <a:p>
            <a:pPr marL="625475" indent="-352425" algn="just"/>
            <a:r>
              <a:rPr lang="es-ES" sz="1400" b="1" dirty="0">
                <a:solidFill>
                  <a:schemeClr val="tx1"/>
                </a:solidFill>
                <a:latin typeface="Calibri" panose="020F0502020204030204" pitchFamily="34" charset="0"/>
                <a:cs typeface="Calibri" panose="020F0502020204030204" pitchFamily="34" charset="0"/>
              </a:rPr>
              <a:t>c)</a:t>
            </a:r>
            <a:r>
              <a:rPr lang="es-ES" sz="1400" dirty="0">
                <a:solidFill>
                  <a:schemeClr val="tx1"/>
                </a:solidFill>
                <a:latin typeface="Calibri" panose="020F0502020204030204" pitchFamily="34" charset="0"/>
                <a:cs typeface="Calibri" panose="020F0502020204030204" pitchFamily="34" charset="0"/>
              </a:rPr>
              <a:t>	El defecto deriva del cumplimiento por el producto de los requisitos legales y el operador económico aplicó todos los deberes de cuidado requeridos por las circunstancias (dicción algo distinta al “cumplimiento de normas imperativas”).</a:t>
            </a:r>
          </a:p>
          <a:p>
            <a:pPr marL="625475" indent="-352425" algn="just"/>
            <a:r>
              <a:rPr lang="es-ES" sz="1400" b="1" dirty="0">
                <a:solidFill>
                  <a:schemeClr val="tx1"/>
                </a:solidFill>
                <a:latin typeface="Calibri" panose="020F0502020204030204" pitchFamily="34" charset="0"/>
                <a:cs typeface="Calibri" panose="020F0502020204030204" pitchFamily="34" charset="0"/>
              </a:rPr>
              <a:t>d)</a:t>
            </a:r>
            <a:r>
              <a:rPr lang="es-ES" sz="1400" dirty="0">
                <a:solidFill>
                  <a:schemeClr val="tx1"/>
                </a:solidFill>
                <a:latin typeface="Calibri" panose="020F0502020204030204" pitchFamily="34" charset="0"/>
                <a:cs typeface="Calibri" panose="020F0502020204030204" pitchFamily="34" charset="0"/>
              </a:rPr>
              <a:t>	El estado de los conocimientos científicos y técnicos disponible al momento de la puesta en circulación (del producto o de su última actualización bajo el control del fabricante) no permitía descubrir la existencia de un defecto. Referenciado, según los expositivos de la propuesta de Directiva, a “</a:t>
            </a:r>
            <a:r>
              <a:rPr lang="es-ES" sz="1400" i="1" dirty="0" err="1">
                <a:solidFill>
                  <a:schemeClr val="tx1"/>
                </a:solidFill>
                <a:latin typeface="Calibri" panose="020F0502020204030204" pitchFamily="34" charset="0"/>
                <a:cs typeface="Calibri" panose="020F0502020204030204" pitchFamily="34" charset="0"/>
              </a:rPr>
              <a:t>to</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the</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most</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advanced</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level</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of</a:t>
            </a:r>
            <a:r>
              <a:rPr lang="es-ES" sz="1400" i="1" dirty="0">
                <a:solidFill>
                  <a:schemeClr val="tx1"/>
                </a:solidFill>
                <a:latin typeface="Calibri" panose="020F0502020204030204" pitchFamily="34" charset="0"/>
                <a:cs typeface="Calibri" panose="020F0502020204030204" pitchFamily="34" charset="0"/>
              </a:rPr>
              <a:t> objetive </a:t>
            </a:r>
            <a:r>
              <a:rPr lang="es-ES" sz="1400" i="1" dirty="0" err="1">
                <a:solidFill>
                  <a:schemeClr val="tx1"/>
                </a:solidFill>
                <a:latin typeface="Calibri" panose="020F0502020204030204" pitchFamily="34" charset="0"/>
                <a:cs typeface="Calibri" panose="020F0502020204030204" pitchFamily="34" charset="0"/>
              </a:rPr>
              <a:t>knowledge</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accessible</a:t>
            </a:r>
            <a:r>
              <a:rPr lang="es-ES" sz="1400" i="1" dirty="0">
                <a:solidFill>
                  <a:schemeClr val="tx1"/>
                </a:solidFill>
                <a:latin typeface="Calibri" panose="020F0502020204030204" pitchFamily="34" charset="0"/>
                <a:cs typeface="Calibri" panose="020F0502020204030204" pitchFamily="34" charset="0"/>
              </a:rPr>
              <a:t> and </a:t>
            </a:r>
            <a:r>
              <a:rPr lang="es-ES" sz="1400" i="1" dirty="0" err="1">
                <a:solidFill>
                  <a:schemeClr val="tx1"/>
                </a:solidFill>
                <a:latin typeface="Calibri" panose="020F0502020204030204" pitchFamily="34" charset="0"/>
                <a:cs typeface="Calibri" panose="020F0502020204030204" pitchFamily="34" charset="0"/>
              </a:rPr>
              <a:t>not</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to</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the</a:t>
            </a:r>
            <a:r>
              <a:rPr lang="es-ES" sz="1400" i="1" dirty="0">
                <a:solidFill>
                  <a:schemeClr val="tx1"/>
                </a:solidFill>
                <a:latin typeface="Calibri" panose="020F0502020204030204" pitchFamily="34" charset="0"/>
                <a:cs typeface="Calibri" panose="020F0502020204030204" pitchFamily="34" charset="0"/>
              </a:rPr>
              <a:t> actual </a:t>
            </a:r>
            <a:r>
              <a:rPr lang="es-ES" sz="1400" i="1" dirty="0" err="1">
                <a:solidFill>
                  <a:schemeClr val="tx1"/>
                </a:solidFill>
                <a:latin typeface="Calibri" panose="020F0502020204030204" pitchFamily="34" charset="0"/>
                <a:cs typeface="Calibri" panose="020F0502020204030204" pitchFamily="34" charset="0"/>
              </a:rPr>
              <a:t>knowledge</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of</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the</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economic</a:t>
            </a:r>
            <a:r>
              <a:rPr lang="es-ES" sz="1400" i="1" dirty="0">
                <a:solidFill>
                  <a:schemeClr val="tx1"/>
                </a:solidFill>
                <a:latin typeface="Calibri" panose="020F0502020204030204" pitchFamily="34" charset="0"/>
                <a:cs typeface="Calibri" panose="020F0502020204030204" pitchFamily="34" charset="0"/>
              </a:rPr>
              <a:t> </a:t>
            </a:r>
            <a:r>
              <a:rPr lang="es-ES" sz="1400" i="1" dirty="0" err="1">
                <a:solidFill>
                  <a:schemeClr val="tx1"/>
                </a:solidFill>
                <a:latin typeface="Calibri" panose="020F0502020204030204" pitchFamily="34" charset="0"/>
                <a:cs typeface="Calibri" panose="020F0502020204030204" pitchFamily="34" charset="0"/>
              </a:rPr>
              <a:t>operator</a:t>
            </a:r>
            <a:r>
              <a:rPr lang="es-ES" sz="1400" i="1" dirty="0">
                <a:solidFill>
                  <a:schemeClr val="tx1"/>
                </a:solidFill>
                <a:latin typeface="Calibri" panose="020F0502020204030204" pitchFamily="34" charset="0"/>
                <a:cs typeface="Calibri" panose="020F0502020204030204" pitchFamily="34" charset="0"/>
              </a:rPr>
              <a:t> in </a:t>
            </a:r>
            <a:r>
              <a:rPr lang="es-ES" sz="1400" i="1" dirty="0" err="1">
                <a:solidFill>
                  <a:schemeClr val="tx1"/>
                </a:solidFill>
                <a:latin typeface="Calibri" panose="020F0502020204030204" pitchFamily="34" charset="0"/>
                <a:cs typeface="Calibri" panose="020F0502020204030204" pitchFamily="34" charset="0"/>
              </a:rPr>
              <a:t>question</a:t>
            </a:r>
            <a:r>
              <a:rPr lang="es-ES" sz="1400" dirty="0">
                <a:solidFill>
                  <a:schemeClr val="tx1"/>
                </a:solidFill>
                <a:latin typeface="Calibri" panose="020F0502020204030204" pitchFamily="34" charset="0"/>
                <a:cs typeface="Calibri" panose="020F0502020204030204" pitchFamily="34" charset="0"/>
              </a:rPr>
              <a:t>”.</a:t>
            </a:r>
          </a:p>
          <a:p>
            <a:pPr marL="536575" indent="-263525" algn="just"/>
            <a:endParaRPr lang="es-ES" sz="1400" dirty="0">
              <a:solidFill>
                <a:schemeClr val="tx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s-ES" sz="1400" dirty="0">
                <a:solidFill>
                  <a:schemeClr val="tx1"/>
                </a:solidFill>
                <a:latin typeface="Calibri" panose="020F0502020204030204" pitchFamily="34" charset="0"/>
                <a:cs typeface="Calibri" panose="020F0502020204030204" pitchFamily="34" charset="0"/>
              </a:rPr>
              <a:t>Se añaden dos causas de exoneración: </a:t>
            </a:r>
            <a:r>
              <a:rPr lang="es-ES" sz="1400" b="1" i="1" dirty="0">
                <a:solidFill>
                  <a:schemeClr val="tx1"/>
                </a:solidFill>
                <a:latin typeface="Calibri" panose="020F0502020204030204" pitchFamily="34" charset="0"/>
                <a:cs typeface="Calibri" panose="020F0502020204030204" pitchFamily="34" charset="0"/>
              </a:rPr>
              <a:t>(i)</a:t>
            </a:r>
            <a:r>
              <a:rPr lang="es-ES" sz="1400" dirty="0">
                <a:solidFill>
                  <a:schemeClr val="tx1"/>
                </a:solidFill>
                <a:latin typeface="Calibri" panose="020F0502020204030204" pitchFamily="34" charset="0"/>
                <a:cs typeface="Calibri" panose="020F0502020204030204" pitchFamily="34" charset="0"/>
              </a:rPr>
              <a:t> la causa (f) relativa al fabricante de un componente, en relación con defectos atribuibles al diseño del producto al que se incorpora o cuando el defecto del componente deriva de las instrucciones recibidas del fabricante del producto principal, y </a:t>
            </a:r>
            <a:r>
              <a:rPr lang="es-ES" sz="1400" b="1" i="1" dirty="0">
                <a:solidFill>
                  <a:schemeClr val="tx1"/>
                </a:solidFill>
                <a:latin typeface="Calibri" panose="020F0502020204030204" pitchFamily="34" charset="0"/>
                <a:cs typeface="Calibri" panose="020F0502020204030204" pitchFamily="34" charset="0"/>
              </a:rPr>
              <a:t>(</a:t>
            </a:r>
            <a:r>
              <a:rPr lang="es-ES" sz="1400" b="1" i="1" dirty="0" err="1">
                <a:solidFill>
                  <a:schemeClr val="tx1"/>
                </a:solidFill>
                <a:latin typeface="Calibri" panose="020F0502020204030204" pitchFamily="34" charset="0"/>
                <a:cs typeface="Calibri" panose="020F0502020204030204" pitchFamily="34" charset="0"/>
              </a:rPr>
              <a:t>ii</a:t>
            </a:r>
            <a:r>
              <a:rPr lang="es-ES" sz="1400" b="1" i="1" dirty="0">
                <a:solidFill>
                  <a:schemeClr val="tx1"/>
                </a:solidFill>
                <a:latin typeface="Calibri" panose="020F0502020204030204" pitchFamily="34" charset="0"/>
                <a:cs typeface="Calibri" panose="020F0502020204030204" pitchFamily="34" charset="0"/>
              </a:rPr>
              <a:t>) </a:t>
            </a:r>
            <a:r>
              <a:rPr lang="es-ES" sz="1400" dirty="0">
                <a:solidFill>
                  <a:schemeClr val="tx1"/>
                </a:solidFill>
                <a:latin typeface="Calibri" panose="020F0502020204030204" pitchFamily="34" charset="0"/>
                <a:cs typeface="Calibri" panose="020F0502020204030204" pitchFamily="34" charset="0"/>
              </a:rPr>
              <a:t>la causa (g), que aplica a quienes modifican un producto antes de ponerlo en circulación, a los que se exonera de defectos “de origen”. </a:t>
            </a:r>
            <a:endParaRPr lang="es-ES_tradnl" sz="1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4666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89C2C4C-C552-F54E-88D9-11D93EBCAC56}"/>
              </a:ext>
            </a:extLst>
          </p:cNvPr>
          <p:cNvGrpSpPr/>
          <p:nvPr/>
        </p:nvGrpSpPr>
        <p:grpSpPr>
          <a:xfrm>
            <a:off x="350727" y="405007"/>
            <a:ext cx="11611626" cy="1189791"/>
            <a:chOff x="4802281" y="1339331"/>
            <a:chExt cx="2589880" cy="1189791"/>
          </a:xfrm>
        </p:grpSpPr>
        <p:cxnSp>
          <p:nvCxnSpPr>
            <p:cNvPr id="43" name="Straight Connector 42">
              <a:extLst>
                <a:ext uri="{FF2B5EF4-FFF2-40B4-BE49-F238E27FC236}">
                  <a16:creationId xmlns:a16="http://schemas.microsoft.com/office/drawing/2014/main" id="{4CD3546F-F5AB-C649-9C8D-0E03C222803A}"/>
                </a:ext>
              </a:extLst>
            </p:cNvPr>
            <p:cNvCxnSpPr>
              <a:cxnSpLocks/>
            </p:cNvCxnSpPr>
            <p:nvPr/>
          </p:nvCxnSpPr>
          <p:spPr>
            <a:xfrm>
              <a:off x="4802281" y="2170328"/>
              <a:ext cx="2589880"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80321879-D21F-614A-B647-83A44B0EAF78}"/>
                </a:ext>
              </a:extLst>
            </p:cNvPr>
            <p:cNvSpPr/>
            <p:nvPr/>
          </p:nvSpPr>
          <p:spPr>
            <a:xfrm>
              <a:off x="4835526" y="2282901"/>
              <a:ext cx="2520950" cy="246221"/>
            </a:xfrm>
            <a:prstGeom prst="rect">
              <a:avLst/>
            </a:prstGeom>
          </p:spPr>
          <p:txBody>
            <a:bodyPr wrap="square" lIns="0" tIns="0" rIns="0" bIns="0">
              <a:spAutoFit/>
            </a:bodyPr>
            <a:lstStyle/>
            <a:p>
              <a:pPr lvl="0"/>
              <a:r>
                <a:rPr lang="es-ES" sz="1600" dirty="0">
                  <a:effectLst/>
                  <a:ea typeface="Calibri" panose="020F0502020204030204" pitchFamily="34" charset="0"/>
                </a:rPr>
                <a:t>Disposiciones generales sobre la responsabilidad (arts</a:t>
              </a:r>
              <a:r>
                <a:rPr lang="es-ES" sz="1600" dirty="0">
                  <a:ea typeface="Calibri" panose="020F0502020204030204" pitchFamily="34" charset="0"/>
                </a:rPr>
                <a:t>.</a:t>
              </a:r>
              <a:r>
                <a:rPr lang="es-ES" sz="1600" dirty="0">
                  <a:effectLst/>
                  <a:ea typeface="Calibri" panose="020F0502020204030204" pitchFamily="34" charset="0"/>
                </a:rPr>
                <a:t> 11 a 14)</a:t>
              </a:r>
              <a:endParaRPr lang="es-ES_tradnl" sz="1600" dirty="0"/>
            </a:p>
          </p:txBody>
        </p:sp>
        <p:sp>
          <p:nvSpPr>
            <p:cNvPr id="45" name="Rectangle 44">
              <a:extLst>
                <a:ext uri="{FF2B5EF4-FFF2-40B4-BE49-F238E27FC236}">
                  <a16:creationId xmlns:a16="http://schemas.microsoft.com/office/drawing/2014/main" id="{6833DB2F-79AB-3149-87D2-5C2B4733777D}"/>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chemeClr val="accent5"/>
                  </a:solidFill>
                </a:rPr>
                <a:t>14</a:t>
              </a:r>
            </a:p>
          </p:txBody>
        </p:sp>
      </p:grpSp>
    </p:spTree>
    <p:extLst>
      <p:ext uri="{BB962C8B-B14F-4D97-AF65-F5344CB8AC3E}">
        <p14:creationId xmlns:p14="http://schemas.microsoft.com/office/powerpoint/2010/main" val="1065509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a:extLst>
              <a:ext uri="{FF2B5EF4-FFF2-40B4-BE49-F238E27FC236}">
                <a16:creationId xmlns:a16="http://schemas.microsoft.com/office/drawing/2014/main" id="{5725A2F2-CC3D-B7EF-205F-0D626992F8AC}"/>
              </a:ext>
            </a:extLst>
          </p:cNvPr>
          <p:cNvSpPr>
            <a:spLocks noGrp="1"/>
          </p:cNvSpPr>
          <p:nvPr>
            <p:ph type="title"/>
          </p:nvPr>
        </p:nvSpPr>
        <p:spPr>
          <a:xfrm>
            <a:off x="412800" y="374650"/>
            <a:ext cx="11779200" cy="856800"/>
          </a:xfrm>
        </p:spPr>
        <p:txBody>
          <a:bodyPr/>
          <a:lstStyle/>
          <a:p>
            <a:pPr lvl="0"/>
            <a:r>
              <a:rPr lang="es-ES" sz="2800" dirty="0">
                <a:effectLst/>
                <a:ea typeface="Calibri" panose="020F0502020204030204" pitchFamily="34" charset="0"/>
              </a:rPr>
              <a:t>Disposiciones generales sobre la responsabilidad (arts</a:t>
            </a:r>
            <a:r>
              <a:rPr lang="es-ES" dirty="0">
                <a:ea typeface="Calibri" panose="020F0502020204030204" pitchFamily="34" charset="0"/>
              </a:rPr>
              <a:t>.</a:t>
            </a:r>
            <a:r>
              <a:rPr lang="es-ES" sz="2800" dirty="0">
                <a:effectLst/>
                <a:ea typeface="Calibri" panose="020F0502020204030204" pitchFamily="34" charset="0"/>
              </a:rPr>
              <a:t> 11 a 14)</a:t>
            </a:r>
          </a:p>
        </p:txBody>
      </p:sp>
      <p:sp>
        <p:nvSpPr>
          <p:cNvPr id="5" name="Content Placeholder 3">
            <a:extLst>
              <a:ext uri="{FF2B5EF4-FFF2-40B4-BE49-F238E27FC236}">
                <a16:creationId xmlns:a16="http://schemas.microsoft.com/office/drawing/2014/main" id="{C3B58209-17C2-56FC-F647-11DF44CEA51D}"/>
              </a:ext>
            </a:extLst>
          </p:cNvPr>
          <p:cNvSpPr txBox="1">
            <a:spLocks/>
          </p:cNvSpPr>
          <p:nvPr/>
        </p:nvSpPr>
        <p:spPr>
          <a:xfrm>
            <a:off x="290252" y="2073893"/>
            <a:ext cx="11323200" cy="4485428"/>
          </a:xfrm>
          <a:prstGeom prst="rect">
            <a:avLst/>
          </a:prstGeom>
        </p:spPr>
        <p:txBody>
          <a:bodyPr vert="horz" lIns="0" tIns="45720" rIns="91440" bIns="45720" rtlCol="0">
            <a:noAutofit/>
          </a:bodyPr>
          <a:lstStyle>
            <a:lvl1pPr marL="0" indent="0" algn="l" defTabSz="914400" rtl="0" eaLnBrk="1" latinLnBrk="0" hangingPunct="1">
              <a:lnSpc>
                <a:spcPct val="100000"/>
              </a:lnSpc>
              <a:spcBef>
                <a:spcPts val="0"/>
              </a:spcBef>
              <a:spcAft>
                <a:spcPts val="1200"/>
              </a:spcAft>
              <a:buFont typeface="Arial" pitchFamily="34" charset="0"/>
              <a:buNone/>
              <a:defRPr sz="20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20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s-ES_tradnl" sz="1500" dirty="0">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C57E3176-EE84-BE3A-F38A-0311A94FB491}"/>
              </a:ext>
            </a:extLst>
          </p:cNvPr>
          <p:cNvSpPr/>
          <p:nvPr/>
        </p:nvSpPr>
        <p:spPr>
          <a:xfrm>
            <a:off x="340376" y="1339919"/>
            <a:ext cx="11474401" cy="4780227"/>
          </a:xfrm>
          <a:prstGeom prst="roundRect">
            <a:avLst/>
          </a:prstGeom>
          <a:solidFill>
            <a:schemeClr val="bg1"/>
          </a:solidFill>
          <a:ln w="95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prevé la responsabilidad solidaria cuando dos o más operadores son responsables por los mismos daños</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No se permite la exclusión o reducción de responsabilidad cuando los daños son debidos tanto al defecto del producto como a un evento fuera del control del fabricante, como por ejemplo un evento atribuible a la actuación de un tercero (relevante en el plano de la causalidad médica) -</a:t>
            </a:r>
            <a:r>
              <a:rPr lang="es-ES" sz="1400" i="1" dirty="0" err="1">
                <a:solidFill>
                  <a:schemeClr val="tx1"/>
                </a:solidFill>
                <a:latin typeface="Calibri" panose="020F0502020204030204" pitchFamily="34" charset="0"/>
                <a:ea typeface="Times New Roman" panose="02020603050405020304" pitchFamily="18" charset="0"/>
              </a:rPr>
              <a:t>contributory</a:t>
            </a:r>
            <a:r>
              <a:rPr lang="es-ES" sz="1400" i="1" dirty="0">
                <a:solidFill>
                  <a:schemeClr val="tx1"/>
                </a:solidFill>
                <a:latin typeface="Calibri" panose="020F0502020204030204" pitchFamily="34" charset="0"/>
                <a:ea typeface="Times New Roman" panose="02020603050405020304" pitchFamily="18" charset="0"/>
              </a:rPr>
              <a:t> cause-</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permite la exclusión o reducción de responsabilidad cuando los daños son debidos tanto al defecto del producto como a la culpa de la propia víctima -</a:t>
            </a:r>
            <a:r>
              <a:rPr lang="es-ES" sz="1400" i="1" dirty="0" err="1">
                <a:solidFill>
                  <a:schemeClr val="tx1"/>
                </a:solidFill>
                <a:latin typeface="Calibri" panose="020F0502020204030204" pitchFamily="34" charset="0"/>
                <a:ea typeface="Times New Roman" panose="02020603050405020304" pitchFamily="18" charset="0"/>
              </a:rPr>
              <a:t>contributory</a:t>
            </a:r>
            <a:r>
              <a:rPr lang="es-ES" sz="1400" i="1" dirty="0">
                <a:solidFill>
                  <a:schemeClr val="tx1"/>
                </a:solidFill>
                <a:latin typeface="Calibri" panose="020F0502020204030204" pitchFamily="34" charset="0"/>
                <a:ea typeface="Times New Roman" panose="02020603050405020304" pitchFamily="18" charset="0"/>
              </a:rPr>
              <a:t> </a:t>
            </a:r>
            <a:r>
              <a:rPr lang="es-ES" sz="1400" i="1" dirty="0" err="1">
                <a:solidFill>
                  <a:schemeClr val="tx1"/>
                </a:solidFill>
                <a:latin typeface="Calibri" panose="020F0502020204030204" pitchFamily="34" charset="0"/>
                <a:ea typeface="Times New Roman" panose="02020603050405020304" pitchFamily="18" charset="0"/>
              </a:rPr>
              <a:t>fault</a:t>
            </a:r>
            <a:r>
              <a:rPr lang="es-ES" sz="1400" i="1" dirty="0">
                <a:solidFill>
                  <a:schemeClr val="tx1"/>
                </a:solidFill>
                <a:latin typeface="Calibri" panose="020F0502020204030204" pitchFamily="34" charset="0"/>
                <a:ea typeface="Times New Roman" panose="02020603050405020304" pitchFamily="18" charset="0"/>
              </a:rPr>
              <a:t> </a:t>
            </a:r>
            <a:r>
              <a:rPr lang="es-ES" sz="1400" i="1" dirty="0" err="1">
                <a:solidFill>
                  <a:schemeClr val="tx1"/>
                </a:solidFill>
                <a:latin typeface="Calibri" panose="020F0502020204030204" pitchFamily="34" charset="0"/>
                <a:ea typeface="Times New Roman" panose="02020603050405020304" pitchFamily="18" charset="0"/>
              </a:rPr>
              <a:t>of</a:t>
            </a:r>
            <a:r>
              <a:rPr lang="es-ES" sz="1400" i="1" dirty="0">
                <a:solidFill>
                  <a:schemeClr val="tx1"/>
                </a:solidFill>
                <a:latin typeface="Calibri" panose="020F0502020204030204" pitchFamily="34" charset="0"/>
                <a:ea typeface="Times New Roman" panose="02020603050405020304" pitchFamily="18" charset="0"/>
              </a:rPr>
              <a:t> </a:t>
            </a:r>
            <a:r>
              <a:rPr lang="es-ES" sz="1400" i="1" dirty="0" err="1">
                <a:solidFill>
                  <a:schemeClr val="tx1"/>
                </a:solidFill>
                <a:latin typeface="Calibri" panose="020F0502020204030204" pitchFamily="34" charset="0"/>
                <a:ea typeface="Times New Roman" panose="02020603050405020304" pitchFamily="18" charset="0"/>
              </a:rPr>
              <a:t>the</a:t>
            </a:r>
            <a:r>
              <a:rPr lang="es-ES" sz="1400" i="1" dirty="0">
                <a:solidFill>
                  <a:schemeClr val="tx1"/>
                </a:solidFill>
                <a:latin typeface="Calibri" panose="020F0502020204030204" pitchFamily="34" charset="0"/>
                <a:ea typeface="Times New Roman" panose="02020603050405020304" pitchFamily="18" charset="0"/>
              </a:rPr>
              <a:t> </a:t>
            </a:r>
            <a:r>
              <a:rPr lang="es-ES" sz="1400" i="1" dirty="0" err="1">
                <a:solidFill>
                  <a:schemeClr val="tx1"/>
                </a:solidFill>
                <a:latin typeface="Calibri" panose="020F0502020204030204" pitchFamily="34" charset="0"/>
                <a:ea typeface="Times New Roman" panose="02020603050405020304" pitchFamily="18" charset="0"/>
              </a:rPr>
              <a:t>victim</a:t>
            </a:r>
            <a:r>
              <a:rPr lang="es-ES" sz="1400" i="1" dirty="0">
                <a:solidFill>
                  <a:schemeClr val="tx1"/>
                </a:solidFill>
                <a:latin typeface="Calibri" panose="020F0502020204030204" pitchFamily="34" charset="0"/>
                <a:ea typeface="Times New Roman" panose="02020603050405020304" pitchFamily="18" charset="0"/>
              </a:rPr>
              <a:t>-</a:t>
            </a:r>
            <a:r>
              <a:rPr lang="es-ES" sz="1400" dirty="0">
                <a:solidFill>
                  <a:schemeClr val="tx1"/>
                </a:solidFill>
                <a:latin typeface="Calibri" panose="020F0502020204030204" pitchFamily="34" charset="0"/>
                <a:ea typeface="Times New Roman" panose="02020603050405020304" pitchFamily="18" charset="0"/>
              </a:rPr>
              <a:t>; lo que incluye la falta de actualización o mejoras facilitadas por el fabricantes y que habrían mitigado el daño (aplicable a la desatención del consumidor a campañas de </a:t>
            </a:r>
            <a:r>
              <a:rPr lang="es-ES" sz="1400" i="1" dirty="0" err="1">
                <a:solidFill>
                  <a:schemeClr val="tx1"/>
                </a:solidFill>
                <a:latin typeface="Calibri" panose="020F0502020204030204" pitchFamily="34" charset="0"/>
                <a:ea typeface="Times New Roman" panose="02020603050405020304" pitchFamily="18" charset="0"/>
              </a:rPr>
              <a:t>recall</a:t>
            </a:r>
            <a:r>
              <a:rPr lang="es-ES" sz="1400" dirty="0">
                <a:solidFill>
                  <a:schemeClr val="tx1"/>
                </a:solidFill>
                <a:latin typeface="Calibri" panose="020F0502020204030204" pitchFamily="34" charset="0"/>
                <a:ea typeface="Times New Roman" panose="02020603050405020304" pitchFamily="18" charset="0"/>
              </a:rPr>
              <a:t>). </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prevé el derecho de repetición (y se indica que el juez valorará la aplicación de la presunciones del art. 9 a la acción de repetición). </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dispone la nulidad de las exclusiones o limitaciones contractuales de responsabilidad</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mantiene el plazo de prescripción de 3 años</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Se mantiene la extinción de responsabilidad a los 10 años desde la puesta en circulación (o, respecto de actualizaciones o mejoras para acomodar el producto a nuevos requisitos de seguridad derivados de normativa de la UE o de los Estados miembros, desde la fecha en que las mejoras o actualizaciones deberían haberse facilitado en el mercado); no reinician el cómputo de los 10 años actualizaciones o mejoras del software y servicios relacionados que no sean modificaciones sustanciales.</a:t>
            </a:r>
          </a:p>
          <a:p>
            <a:pPr marL="361950" lvl="0" indent="-361950">
              <a:buFont typeface="Arial" panose="020B0604020202020204" pitchFamily="34" charset="0"/>
              <a:buChar char="•"/>
            </a:pPr>
            <a:r>
              <a:rPr lang="es-ES" sz="1400" dirty="0">
                <a:solidFill>
                  <a:schemeClr val="tx1"/>
                </a:solidFill>
                <a:latin typeface="Calibri" panose="020F0502020204030204" pitchFamily="34" charset="0"/>
                <a:ea typeface="Times New Roman" panose="02020603050405020304" pitchFamily="18" charset="0"/>
              </a:rPr>
              <a:t>Pero se extiende el plazo de los 10 años hasta los 30 años en casos de latencia de un daño corporal y siempre que la persona afectada se haya aplicado con el debido cuidado en su obligación de identificar dicho daño y su causa.</a:t>
            </a:r>
          </a:p>
        </p:txBody>
      </p:sp>
    </p:spTree>
    <p:extLst>
      <p:ext uri="{BB962C8B-B14F-4D97-AF65-F5344CB8AC3E}">
        <p14:creationId xmlns:p14="http://schemas.microsoft.com/office/powerpoint/2010/main" val="861120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51207C57-5062-A844-AF14-936A3C36C375}"/>
              </a:ext>
            </a:extLst>
          </p:cNvPr>
          <p:cNvGrpSpPr/>
          <p:nvPr/>
        </p:nvGrpSpPr>
        <p:grpSpPr>
          <a:xfrm>
            <a:off x="400833" y="407774"/>
            <a:ext cx="11386159" cy="1246350"/>
            <a:chOff x="4835525" y="1339331"/>
            <a:chExt cx="2520951" cy="1246350"/>
          </a:xfrm>
        </p:grpSpPr>
        <p:cxnSp>
          <p:nvCxnSpPr>
            <p:cNvPr id="51" name="Straight Connector 50">
              <a:extLst>
                <a:ext uri="{FF2B5EF4-FFF2-40B4-BE49-F238E27FC236}">
                  <a16:creationId xmlns:a16="http://schemas.microsoft.com/office/drawing/2014/main" id="{893F7E70-C4AE-B74A-8DD9-B83B07098D88}"/>
                </a:ext>
              </a:extLst>
            </p:cNvPr>
            <p:cNvCxnSpPr/>
            <p:nvPr/>
          </p:nvCxnSpPr>
          <p:spPr>
            <a:xfrm>
              <a:off x="4835525" y="2176460"/>
              <a:ext cx="2520950" cy="0"/>
            </a:xfrm>
            <a:prstGeom prst="line">
              <a:avLst/>
            </a:prstGeom>
            <a:ln w="76200">
              <a:solidFill>
                <a:srgbClr val="666699"/>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5A7F6D50-0A2D-2045-9303-46B529AEEB07}"/>
                </a:ext>
              </a:extLst>
            </p:cNvPr>
            <p:cNvSpPr/>
            <p:nvPr/>
          </p:nvSpPr>
          <p:spPr>
            <a:xfrm>
              <a:off x="4835526" y="2339460"/>
              <a:ext cx="2520950" cy="246221"/>
            </a:xfrm>
            <a:prstGeom prst="rect">
              <a:avLst/>
            </a:prstGeom>
          </p:spPr>
          <p:txBody>
            <a:bodyPr wrap="square" lIns="0" tIns="0" rIns="0" bIns="0">
              <a:spAutoFit/>
            </a:bodyPr>
            <a:lstStyle/>
            <a:p>
              <a:pPr lvl="0"/>
              <a:r>
                <a:rPr lang="es-ES" sz="1600" dirty="0">
                  <a:effectLst/>
                  <a:ea typeface="Calibri" panose="020F0502020204030204" pitchFamily="34" charset="0"/>
                </a:rPr>
                <a:t>Disposiciones finales (arts. 15 a 20)</a:t>
              </a:r>
            </a:p>
          </p:txBody>
        </p:sp>
        <p:sp>
          <p:nvSpPr>
            <p:cNvPr id="53" name="Rectangle 52">
              <a:extLst>
                <a:ext uri="{FF2B5EF4-FFF2-40B4-BE49-F238E27FC236}">
                  <a16:creationId xmlns:a16="http://schemas.microsoft.com/office/drawing/2014/main" id="{B7F3F891-3B91-FA4D-AF9E-87EEA63B30E3}"/>
                </a:ext>
              </a:extLst>
            </p:cNvPr>
            <p:cNvSpPr/>
            <p:nvPr/>
          </p:nvSpPr>
          <p:spPr>
            <a:xfrm>
              <a:off x="4835526" y="1339331"/>
              <a:ext cx="2520950" cy="830997"/>
            </a:xfrm>
            <a:prstGeom prst="rect">
              <a:avLst/>
            </a:prstGeom>
          </p:spPr>
          <p:txBody>
            <a:bodyPr wrap="square">
              <a:spAutoFit/>
            </a:bodyPr>
            <a:lstStyle/>
            <a:p>
              <a:pPr>
                <a:buClr>
                  <a:schemeClr val="tx1"/>
                </a:buClr>
              </a:pPr>
              <a:r>
                <a:rPr lang="es-ES_tradnl" sz="4800" dirty="0">
                  <a:solidFill>
                    <a:srgbClr val="666699"/>
                  </a:solidFill>
                </a:rPr>
                <a:t>15</a:t>
              </a:r>
            </a:p>
          </p:txBody>
        </p:sp>
      </p:grpSp>
    </p:spTree>
    <p:extLst>
      <p:ext uri="{BB962C8B-B14F-4D97-AF65-F5344CB8AC3E}">
        <p14:creationId xmlns:p14="http://schemas.microsoft.com/office/powerpoint/2010/main" val="1591874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descr="|">
            <a:extLst>
              <a:ext uri="{FF2B5EF4-FFF2-40B4-BE49-F238E27FC236}">
                <a16:creationId xmlns:a16="http://schemas.microsoft.com/office/drawing/2014/main" id="{86AB8CF0-3700-04C6-28C0-D97A3DBA333E}"/>
              </a:ext>
            </a:extLst>
          </p:cNvPr>
          <p:cNvSpPr>
            <a:spLocks noGrp="1"/>
          </p:cNvSpPr>
          <p:nvPr>
            <p:ph type="title"/>
          </p:nvPr>
        </p:nvSpPr>
        <p:spPr/>
        <p:txBody>
          <a:bodyPr/>
          <a:lstStyle/>
          <a:p>
            <a:r>
              <a:rPr lang="es-ES" dirty="0"/>
              <a:t>Disposiciones finales (arts. 15 a 20)</a:t>
            </a:r>
            <a:endParaRPr lang="es-ES_tradnl" dirty="0"/>
          </a:p>
        </p:txBody>
      </p:sp>
      <p:pic>
        <p:nvPicPr>
          <p:cNvPr id="8" name="Graphic 7" descr="Court outline">
            <a:extLst>
              <a:ext uri="{FF2B5EF4-FFF2-40B4-BE49-F238E27FC236}">
                <a16:creationId xmlns:a16="http://schemas.microsoft.com/office/drawing/2014/main" id="{C5696D49-1AC4-D7ED-D075-D7CABBDF189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34005" y="669303"/>
            <a:ext cx="6971338" cy="5914517"/>
          </a:xfrm>
          <a:prstGeom prst="rect">
            <a:avLst/>
          </a:prstGeom>
        </p:spPr>
      </p:pic>
      <p:sp>
        <p:nvSpPr>
          <p:cNvPr id="9" name="Content Placeholder 4" descr="|">
            <a:extLst>
              <a:ext uri="{FF2B5EF4-FFF2-40B4-BE49-F238E27FC236}">
                <a16:creationId xmlns:a16="http://schemas.microsoft.com/office/drawing/2014/main" id="{E111B0A4-4834-1240-553D-2BF228685446}"/>
              </a:ext>
            </a:extLst>
          </p:cNvPr>
          <p:cNvSpPr txBox="1">
            <a:spLocks/>
          </p:cNvSpPr>
          <p:nvPr/>
        </p:nvSpPr>
        <p:spPr>
          <a:xfrm>
            <a:off x="2224725" y="2271861"/>
            <a:ext cx="6608189" cy="4581426"/>
          </a:xfrm>
          <a:prstGeom prst="rect">
            <a:avLst/>
          </a:prstGeom>
        </p:spPr>
        <p:txBody>
          <a:bodyPr vert="horz" lIns="0" tIns="45720" rIns="91440" bIns="45720" rtlCol="0">
            <a:noAutofit/>
          </a:bodyPr>
          <a:lstStyle>
            <a:lvl1pPr marL="0" indent="0" algn="l" defTabSz="914400" rtl="0" eaLnBrk="1" latinLnBrk="0" hangingPunct="1">
              <a:lnSpc>
                <a:spcPct val="100000"/>
              </a:lnSpc>
              <a:spcBef>
                <a:spcPts val="0"/>
              </a:spcBef>
              <a:spcAft>
                <a:spcPts val="1200"/>
              </a:spcAft>
              <a:buFont typeface="Arial" pitchFamily="34" charset="0"/>
              <a:buNone/>
              <a:defRPr sz="1400" kern="1200">
                <a:solidFill>
                  <a:schemeClr val="tx1"/>
                </a:solidFill>
                <a:latin typeface="+mn-lt"/>
                <a:ea typeface="+mn-ea"/>
                <a:cs typeface="Arial" pitchFamily="34" charset="0"/>
              </a:defRPr>
            </a:lvl1pPr>
            <a:lvl2pPr marL="270000" indent="-270000" algn="l" defTabSz="914400" rtl="0" eaLnBrk="1" latinLnBrk="0" hangingPunct="1">
              <a:lnSpc>
                <a:spcPct val="100000"/>
              </a:lnSpc>
              <a:spcBef>
                <a:spcPts val="0"/>
              </a:spcBef>
              <a:spcAft>
                <a:spcPts val="1200"/>
              </a:spcAft>
              <a:buFont typeface="Arial" panose="020B0604020202020204" pitchFamily="34" charset="0"/>
              <a:buChar char="&gt;"/>
              <a:defRPr sz="1200" kern="1200">
                <a:solidFill>
                  <a:schemeClr val="tx1"/>
                </a:solidFill>
                <a:latin typeface="+mn-lt"/>
                <a:ea typeface="+mn-ea"/>
                <a:cs typeface="Arial" pitchFamily="34" charset="0"/>
              </a:defRPr>
            </a:lvl2pPr>
            <a:lvl3pPr marL="54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3pPr>
            <a:lvl4pPr marL="81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4pPr>
            <a:lvl5pPr marL="1080000" indent="-2700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s-ES" dirty="0">
                <a:effectLst/>
                <a:latin typeface="Calibri" panose="020F0502020204030204" pitchFamily="34" charset="0"/>
                <a:ea typeface="Calibri" panose="020F0502020204030204" pitchFamily="34" charset="0"/>
                <a:cs typeface="Calibri" panose="020F0502020204030204" pitchFamily="34" charset="0"/>
              </a:rPr>
              <a:t>Se prevé la creación de una base de datos de las sentencias que se dicten tanto por los tribunales de los Estados miembros como el TJUE, a lo que se anuda la obligación de aquellos de hacer públicas las sentencias que dicten, en un formato electrónico y fácilmente accesible. </a:t>
            </a:r>
          </a:p>
          <a:p>
            <a:pPr marL="285750" indent="-285750">
              <a:buFont typeface="Arial" panose="020B0604020202020204" pitchFamily="34" charset="0"/>
              <a:buChar char="•"/>
            </a:pPr>
            <a:r>
              <a:rPr lang="es-ES" dirty="0">
                <a:effectLst/>
                <a:latin typeface="Calibri" panose="020F0502020204030204" pitchFamily="34" charset="0"/>
                <a:ea typeface="Calibri" panose="020F0502020204030204" pitchFamily="34" charset="0"/>
                <a:cs typeface="Calibri" panose="020F0502020204030204" pitchFamily="34" charset="0"/>
              </a:rPr>
              <a:t>Se prevé la revisión periódica de la Directiva y se insta a la Comisión a presentar el informe correspondiente, con información sobre los costes para los operadores económicos de la aplicación de la Directiva, el beneficio neto estimado para los consumidores, la comparación de su protección con la protección que dispensan regulaciones similares en derecho comparado -países de la OCDE-, y accesibilidad de cobertura de riesgos para los operadores económicos.</a:t>
            </a:r>
          </a:p>
          <a:p>
            <a:pPr marL="285750" indent="-285750">
              <a:buFont typeface="Arial" panose="020B0604020202020204" pitchFamily="34" charset="0"/>
              <a:buChar char="•"/>
            </a:pPr>
            <a:r>
              <a:rPr lang="es-ES" dirty="0">
                <a:effectLst/>
                <a:latin typeface="Calibri" panose="020F0502020204030204" pitchFamily="34" charset="0"/>
                <a:ea typeface="Calibri" panose="020F0502020204030204" pitchFamily="34" charset="0"/>
                <a:cs typeface="Calibri" panose="020F0502020204030204" pitchFamily="34" charset="0"/>
              </a:rPr>
              <a:t>Se deroga la </a:t>
            </a:r>
            <a:r>
              <a:rPr lang="es-ES" dirty="0">
                <a:solidFill>
                  <a:srgbClr val="92D050"/>
                </a:solidFill>
                <a:effectLst/>
                <a:latin typeface="Calibri" panose="020F0502020204030204" pitchFamily="34" charset="0"/>
                <a:ea typeface="Calibri" panose="020F0502020204030204" pitchFamily="34" charset="0"/>
                <a:cs typeface="Calibri" panose="020F0502020204030204" pitchFamily="34" charset="0"/>
              </a:rPr>
              <a:t>Directiva 85/374 </a:t>
            </a:r>
            <a:r>
              <a:rPr lang="es-ES" dirty="0">
                <a:effectLst/>
                <a:latin typeface="Calibri" panose="020F0502020204030204" pitchFamily="34" charset="0"/>
                <a:ea typeface="Calibri" panose="020F0502020204030204" pitchFamily="34" charset="0"/>
                <a:cs typeface="Calibri" panose="020F0502020204030204" pitchFamily="34" charset="0"/>
              </a:rPr>
              <a:t>que en todo caso seguirá aplicándose a productos puestos en circulación antes de la fecha tope para su trasposición (12 meses desde su entrada en vigor) </a:t>
            </a:r>
          </a:p>
          <a:p>
            <a:pPr marL="285750" indent="-285750">
              <a:buFont typeface="Arial" panose="020B0604020202020204" pitchFamily="34" charset="0"/>
              <a:buChar char="•"/>
            </a:pPr>
            <a:r>
              <a:rPr lang="es-ES" dirty="0">
                <a:effectLst/>
                <a:latin typeface="Calibri" panose="020F0502020204030204" pitchFamily="34" charset="0"/>
                <a:ea typeface="Calibri" panose="020F0502020204030204" pitchFamily="34" charset="0"/>
                <a:cs typeface="Calibri" panose="020F0502020204030204" pitchFamily="34" charset="0"/>
              </a:rPr>
              <a:t>Se otorga plazo de 12 meses a los Estados miembros para la transposición de la Directiva y se prevé su </a:t>
            </a:r>
            <a:r>
              <a:rPr lang="es-ES" sz="1200" dirty="0">
                <a:effectLst/>
                <a:ea typeface="Calibri" panose="020F0502020204030204" pitchFamily="34" charset="0"/>
              </a:rPr>
              <a:t>entrada en vigor a los 20 días de su publicación en el DOCE.</a:t>
            </a:r>
          </a:p>
        </p:txBody>
      </p:sp>
    </p:spTree>
    <p:extLst>
      <p:ext uri="{BB962C8B-B14F-4D97-AF65-F5344CB8AC3E}">
        <p14:creationId xmlns:p14="http://schemas.microsoft.com/office/powerpoint/2010/main" val="3628019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posing for the camera&#10;&#10;Description automatically generated">
            <a:extLst>
              <a:ext uri="{FF2B5EF4-FFF2-40B4-BE49-F238E27FC236}">
                <a16:creationId xmlns:a16="http://schemas.microsoft.com/office/drawing/2014/main" id="{BB9A8E9A-8DAB-43D3-957B-FB212D96F0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1800" y="651308"/>
            <a:ext cx="11328400" cy="5014119"/>
          </a:xfrm>
          <a:prstGeom prst="rect">
            <a:avLst/>
          </a:prstGeom>
        </p:spPr>
      </p:pic>
    </p:spTree>
    <p:custDataLst>
      <p:tags r:id="rId1"/>
    </p:custDataLst>
    <p:extLst>
      <p:ext uri="{BB962C8B-B14F-4D97-AF65-F5344CB8AC3E}">
        <p14:creationId xmlns:p14="http://schemas.microsoft.com/office/powerpoint/2010/main" val="21116130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MS_OFFICEID" val="London"/>
  <p:tag name="TMS_CULTUREID" val="English-UK"/>
  <p:tag name="TMS_BUSINESSUNITID" val="LinklatersLLP"/>
  <p:tag name="TMS_TEMPLATE_ID" val="HSAltWS"/>
</p:tagLst>
</file>

<file path=ppt/tags/tag2.xml><?xml version="1.0" encoding="utf-8"?>
<p:tagLst xmlns:a="http://schemas.openxmlformats.org/drawingml/2006/main" xmlns:r="http://schemas.openxmlformats.org/officeDocument/2006/relationships" xmlns:p="http://schemas.openxmlformats.org/presentationml/2006/main">
  <p:tag name="TITLE" val="Questions slide – 2"/>
</p:tagLst>
</file>

<file path=ppt/theme/theme1.xml><?xml version="1.0" encoding="utf-8"?>
<a:theme xmlns:a="http://schemas.openxmlformats.org/drawingml/2006/main" name="Linklaters HouseStyle">
  <a:themeElements>
    <a:clrScheme name="Linklaters HouseStyle colours">
      <a:dk1>
        <a:srgbClr val="000000"/>
      </a:dk1>
      <a:lt1>
        <a:srgbClr val="FFFFFF"/>
      </a:lt1>
      <a:dk2>
        <a:srgbClr val="AF005F"/>
      </a:dk2>
      <a:lt2>
        <a:srgbClr val="969696"/>
      </a:lt2>
      <a:accent1>
        <a:srgbClr val="AF005F"/>
      </a:accent1>
      <a:accent2>
        <a:srgbClr val="BF337F"/>
      </a:accent2>
      <a:accent3>
        <a:srgbClr val="CC5C99"/>
      </a:accent3>
      <a:accent4>
        <a:srgbClr val="808080"/>
      </a:accent4>
      <a:accent5>
        <a:srgbClr val="969696"/>
      </a:accent5>
      <a:accent6>
        <a:srgbClr val="C3C3C3"/>
      </a:accent6>
      <a:hlink>
        <a:srgbClr val="D985B2"/>
      </a:hlink>
      <a:folHlink>
        <a:srgbClr val="ECC4DA"/>
      </a:folHlink>
    </a:clrScheme>
    <a:fontScheme name="Linklaters HouseStyle fon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6F5F3"/>
        </a:solidFill>
        <a:ln w="9525">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Secondary palette 1">
      <a:srgbClr val="999966"/>
    </a:custClr>
    <a:custClr name="Secondary palette 2">
      <a:srgbClr val="66CCCC"/>
    </a:custClr>
    <a:custClr name="Secondary palette 3">
      <a:srgbClr val="CCCC99"/>
    </a:custClr>
    <a:custClr name="Secondary palette 4">
      <a:srgbClr val="9999CC"/>
    </a:custClr>
    <a:custClr name="Secondary palette 5">
      <a:srgbClr val="669999"/>
    </a:custClr>
    <a:custClr name="Secondary palette 6">
      <a:srgbClr val="666699"/>
    </a:custClr>
    <a:custClr name="Secondary palette 7">
      <a:srgbClr val="99CCFF"/>
    </a:custClr>
    <a:custClr name="Secondary palette 8">
      <a:srgbClr val="99CC99"/>
    </a:custClr>
    <a:custClr name="Secondary palette 9">
      <a:srgbClr val="A9A197"/>
    </a:custClr>
    <a:custClr name="White">
      <a:srgbClr val="FFFFFF"/>
    </a:custClr>
    <a:custClr name="Magenta - 100%">
      <a:srgbClr val="AF005F"/>
    </a:custClr>
    <a:custClr name="Magenta - 80%">
      <a:srgbClr val="BF337F"/>
    </a:custClr>
    <a:custClr name="Magenta - 60%">
      <a:srgbClr val="CC5C99"/>
    </a:custClr>
    <a:custClr name="Magenta - 40%">
      <a:srgbClr val="D985B2"/>
    </a:custClr>
    <a:custClr name="Magenta - 20%">
      <a:srgbClr val="E5ADCC"/>
    </a:custClr>
    <a:custClr name="Magenta - 10%">
      <a:srgbClr val="ECC1DA"/>
    </a:custClr>
    <a:custClr name="Magenta + Black 20%">
      <a:srgbClr val="91004F"/>
    </a:custClr>
    <a:custClr name="Magenta + Black 35%">
      <a:srgbClr val="7B0041"/>
    </a:custClr>
    <a:custClr name="Magenta + Black 50%">
      <a:srgbClr val="660033"/>
    </a:custClr>
    <a:custClr name="White">
      <a:srgbClr val="FFFFFF"/>
    </a:custClr>
    <a:custClr name="Black - 100%">
      <a:srgbClr val="000000"/>
    </a:custClr>
    <a:custClr name="Black - 80%">
      <a:srgbClr val="4D4D4D"/>
    </a:custClr>
    <a:custClr name="Black - 60%">
      <a:srgbClr val="808080"/>
    </a:custClr>
    <a:custClr name="Black - 40%">
      <a:srgbClr val="969696"/>
    </a:custClr>
    <a:custClr name="Black - 20%">
      <a:srgbClr val="C3C3C3"/>
    </a:custClr>
    <a:custClr name="Black - 10%">
      <a:srgbClr val="E6E6E6"/>
    </a:custClr>
    <a:custClr name="White">
      <a:srgbClr val="FFFFFF"/>
    </a:custClr>
    <a:custClr name="White">
      <a:srgbClr val="FFFFFF"/>
    </a:custClr>
    <a:custClr name="White">
      <a:srgbClr val="FFFFFF"/>
    </a:custClr>
    <a:custClr name="White">
      <a:srgbClr val="FFFFFF"/>
    </a:custClr>
    <a:custClr name="Warm Grey 7 - 100%">
      <a:srgbClr val="B0A9A0"/>
    </a:custClr>
    <a:custClr name="Warm Grey 7 - 80%">
      <a:srgbClr val="BFBAB2"/>
    </a:custClr>
    <a:custClr name="Warm Grey 7 - 60%">
      <a:srgbClr val="CFCBC4"/>
    </a:custClr>
    <a:custClr name="Warm Grey 7 - 40%">
      <a:srgbClr val="DFDBD7"/>
    </a:custClr>
    <a:custClr name="Warm Grey 7 - 20%">
      <a:srgbClr val="EFEDEB"/>
    </a:custClr>
    <a:custClr name="Warm Grey 7 - 10%">
      <a:srgbClr val="F7F6F5"/>
    </a:custClr>
    <a:custClr name="White">
      <a:srgbClr val="FFFFFF"/>
    </a:custClr>
    <a:custClr name="Traffic light Red">
      <a:srgbClr val="FF5958"/>
    </a:custClr>
    <a:custClr name="Traffic light Yellow">
      <a:srgbClr val="FCB256"/>
    </a:custClr>
    <a:custClr name="Traffic light Green">
      <a:srgbClr val="8ECC66"/>
    </a:custClr>
    <a:custClr name="Warm Grey 4 - 100%">
      <a:srgbClr val="C9C1B8"/>
    </a:custClr>
    <a:custClr name="Warm Grey 4 - 80%">
      <a:srgbClr val="D9D5CE"/>
    </a:custClr>
    <a:custClr name="Warm Grey 4 - 60%">
      <a:srgbClr val="E2DEDA"/>
    </a:custClr>
    <a:custClr name="Warm Grey 4 - 40%">
      <a:srgbClr val="ECE9E7"/>
    </a:custClr>
    <a:custClr name="Warm Grey 4 - 20%">
      <a:srgbClr val="F6F5F3"/>
    </a:custClr>
    <a:custClr name="Warm Grey 4 - 10%">
      <a:srgbClr val="FAFAF8"/>
    </a:custClr>
    <a:custClr name="White">
      <a:srgbClr val="FFFFFF"/>
    </a:custClr>
    <a:custClr name="Alliance - Allens">
      <a:srgbClr val="0074BF"/>
    </a:custClr>
    <a:custClr name="Alliance - Webber Wentzel">
      <a:srgbClr val="F07D35"/>
    </a:custClr>
    <a:custClr name="Alliance - TTA">
      <a:srgbClr val="007272"/>
    </a:custClr>
  </a:custClrLst>
  <a:extLst>
    <a:ext uri="{05A4C25C-085E-4340-85A3-A5531E510DB2}">
      <thm15:themeFamily xmlns:thm15="http://schemas.microsoft.com/office/thememl/2012/main" name="LL_HSAlt.potx" id="{47752142-66D3-4C08-93DE-208D66FED49A}" vid="{0A24BE4F-54C1-4E97-8CC8-B3707D7AF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MS_Template_ID>0</TMS_Template_ID>
</file>

<file path=customXml/itemProps1.xml><?xml version="1.0" encoding="utf-8"?>
<ds:datastoreItem xmlns:ds="http://schemas.openxmlformats.org/officeDocument/2006/customXml" ds:itemID="{15BA08D6-25B3-4B45-9D1E-1A8C975F224D}">
  <ds:schemaRefs/>
</ds:datastoreItem>
</file>

<file path=docProps/app.xml><?xml version="1.0" encoding="utf-8"?>
<Properties xmlns="http://schemas.openxmlformats.org/officeDocument/2006/extended-properties" xmlns:vt="http://schemas.openxmlformats.org/officeDocument/2006/docPropsVTypes">
  <Template/>
  <TotalTime>675</TotalTime>
  <Words>4101</Words>
  <Application>Microsoft Office PowerPoint</Application>
  <PresentationFormat>Widescreen</PresentationFormat>
  <Paragraphs>194</Paragraphs>
  <Slides>33</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Linklaters HouseStyle</vt:lpstr>
      <vt:lpstr>PowerPoint Presentation</vt:lpstr>
      <vt:lpstr>Índice</vt:lpstr>
      <vt:lpstr>PowerPoint Presentation</vt:lpstr>
      <vt:lpstr>Introducción</vt:lpstr>
      <vt:lpstr>PowerPoint Presentation</vt:lpstr>
      <vt:lpstr>Regulación del ámbito objetivo de aplicación y finalidad de armonización  (art. 1 a 3)</vt:lpstr>
      <vt:lpstr>PowerPoint Presentation</vt:lpstr>
      <vt:lpstr>Regulación de la legitimación activa y el daño cubierto (art. 5)</vt:lpstr>
      <vt:lpstr>PowerPoint Presentation</vt:lpstr>
      <vt:lpstr>La regulación mejorada del carácter defectuoso del producto (art. 6)</vt:lpstr>
      <vt:lpstr>PowerPoint Presentation</vt:lpstr>
      <vt:lpstr> Regulación de la legitimación pasiva (art. 7)</vt:lpstr>
      <vt:lpstr>PowerPoint Presentation</vt:lpstr>
      <vt:lpstr>Regulación de exhibición de pruebas (art. 8) </vt:lpstr>
      <vt:lpstr>PowerPoint Presentation</vt:lpstr>
      <vt:lpstr>Las presunciones de defecto y nexo causal (art. 9). En general </vt:lpstr>
      <vt:lpstr>PowerPoint Presentation</vt:lpstr>
      <vt:lpstr>La presunción de defecto (art. 9.2.)</vt:lpstr>
      <vt:lpstr>PowerPoint Presentation</vt:lpstr>
      <vt:lpstr>La presunción de concurrencia de nexo causal entre el defecto y el daño (I): El estado previo de la cuestión</vt:lpstr>
      <vt:lpstr>PowerPoint Presentation</vt:lpstr>
      <vt:lpstr>La presunción de concurrencia de nexo causal entre el defecto y el daño (II): La propuesta de la nueva Directiva (art. 9.3)</vt:lpstr>
      <vt:lpstr>PowerPoint Presentation</vt:lpstr>
      <vt:lpstr>Presunción iuris tantum de defecto y/o nexo causal sobre la base de la “dificultad excesiva” de su prueba (art. 9.4.)</vt:lpstr>
      <vt:lpstr>PowerPoint Presentation</vt:lpstr>
      <vt:lpstr>Las presunciones legales como instrumentos facilitadores de las acciones colectivas resarcitorias</vt:lpstr>
      <vt:lpstr>PowerPoint Presentation</vt:lpstr>
      <vt:lpstr>Las causas de exoneración de la responsabilidad</vt:lpstr>
      <vt:lpstr>PowerPoint Presentation</vt:lpstr>
      <vt:lpstr>Disposiciones generales sobre la responsabilidad (arts. 11 a 14)</vt:lpstr>
      <vt:lpstr>PowerPoint Presentation</vt:lpstr>
      <vt:lpstr>Disposiciones finales (arts. 15 a 20)</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slide</dc:title>
  <dc:creator>AF</dc:creator>
  <cp:lastModifiedBy>AF</cp:lastModifiedBy>
  <cp:revision>3</cp:revision>
  <dcterms:created xsi:type="dcterms:W3CDTF">2023-11-21T09:50:45Z</dcterms:created>
  <dcterms:modified xsi:type="dcterms:W3CDTF">2023-11-21T21:54:03Z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R.2010-1</vt:lpwstr>
  </property>
  <property fmtid="{D5CDD505-2E9C-101B-9397-08002B2CF9AE}" pid="3" name="FirmName">
    <vt:lpwstr>Linklaters</vt:lpwstr>
  </property>
  <property fmtid="{D5CDD505-2E9C-101B-9397-08002B2CF9AE}" pid="4" name="Pitch">
    <vt:lpwstr>HSAlt</vt:lpwstr>
  </property>
</Properties>
</file>