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323" r:id="rId4"/>
    <p:sldId id="271" r:id="rId5"/>
    <p:sldId id="307" r:id="rId6"/>
    <p:sldId id="311" r:id="rId7"/>
    <p:sldId id="313" r:id="rId8"/>
    <p:sldId id="312" r:id="rId9"/>
    <p:sldId id="280" r:id="rId10"/>
    <p:sldId id="340" r:id="rId11"/>
    <p:sldId id="341" r:id="rId12"/>
    <p:sldId id="342" r:id="rId13"/>
    <p:sldId id="343" r:id="rId14"/>
    <p:sldId id="344" r:id="rId15"/>
    <p:sldId id="258" r:id="rId1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AFCF"/>
    <a:srgbClr val="29293B"/>
    <a:srgbClr val="302D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5887" autoAdjust="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ko Carrión" userId="9913430a-18c7-4e90-8978-f1d12b790490" providerId="ADAL" clId="{6D1C113F-EA87-43D8-AC0F-74FB5B0EB24F}"/>
    <pc:docChg chg="custSel modSld">
      <pc:chgData name="Kiko Carrión" userId="9913430a-18c7-4e90-8978-f1d12b790490" providerId="ADAL" clId="{6D1C113F-EA87-43D8-AC0F-74FB5B0EB24F}" dt="2023-01-11T10:27:55.820" v="199" actId="20577"/>
      <pc:docMkLst>
        <pc:docMk/>
      </pc:docMkLst>
      <pc:sldChg chg="modSp mod">
        <pc:chgData name="Kiko Carrión" userId="9913430a-18c7-4e90-8978-f1d12b790490" providerId="ADAL" clId="{6D1C113F-EA87-43D8-AC0F-74FB5B0EB24F}" dt="2023-01-11T10:27:17.579" v="190" actId="20577"/>
        <pc:sldMkLst>
          <pc:docMk/>
          <pc:sldMk cId="97300837" sldId="307"/>
        </pc:sldMkLst>
        <pc:spChg chg="mod">
          <ac:chgData name="Kiko Carrión" userId="9913430a-18c7-4e90-8978-f1d12b790490" providerId="ADAL" clId="{6D1C113F-EA87-43D8-AC0F-74FB5B0EB24F}" dt="2023-01-11T10:27:17.579" v="190" actId="20577"/>
          <ac:spMkLst>
            <pc:docMk/>
            <pc:sldMk cId="97300837" sldId="307"/>
            <ac:spMk id="8" creationId="{EE4CCA9F-41D8-6FBA-FC6E-760F8199D52C}"/>
          </ac:spMkLst>
        </pc:spChg>
      </pc:sldChg>
      <pc:sldChg chg="modSp mod">
        <pc:chgData name="Kiko Carrión" userId="9913430a-18c7-4e90-8978-f1d12b790490" providerId="ADAL" clId="{6D1C113F-EA87-43D8-AC0F-74FB5B0EB24F}" dt="2023-01-11T10:27:55.820" v="199" actId="20577"/>
        <pc:sldMkLst>
          <pc:docMk/>
          <pc:sldMk cId="501107244" sldId="313"/>
        </pc:sldMkLst>
        <pc:spChg chg="mod">
          <ac:chgData name="Kiko Carrión" userId="9913430a-18c7-4e90-8978-f1d12b790490" providerId="ADAL" clId="{6D1C113F-EA87-43D8-AC0F-74FB5B0EB24F}" dt="2023-01-11T10:27:55.820" v="199" actId="20577"/>
          <ac:spMkLst>
            <pc:docMk/>
            <pc:sldMk cId="501107244" sldId="313"/>
            <ac:spMk id="8" creationId="{EE4CCA9F-41D8-6FBA-FC6E-760F8199D52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66A9E6E-9252-14EA-93E9-F5D579AD21ED}"/>
              </a:ext>
            </a:extLst>
          </p:cNvPr>
          <p:cNvSpPr>
            <a:spLocks noGrp="1"/>
          </p:cNvSpPr>
          <p:nvPr>
            <p:ph type="dt" sz="half" idx="10"/>
          </p:nvPr>
        </p:nvSpPr>
        <p:spPr/>
        <p:txBody>
          <a:bodyPr/>
          <a:lstStyle/>
          <a:p>
            <a:fld id="{4EA60FD7-6794-974F-97DA-5809F7EAFD63}" type="datetimeFigureOut">
              <a:rPr lang="es-ES" smtClean="0"/>
              <a:t>11/01/2023</a:t>
            </a:fld>
            <a:endParaRPr lang="es-ES"/>
          </a:p>
        </p:txBody>
      </p:sp>
      <p:sp>
        <p:nvSpPr>
          <p:cNvPr id="5" name="Marcador de pie de página 4">
            <a:extLst>
              <a:ext uri="{FF2B5EF4-FFF2-40B4-BE49-F238E27FC236}">
                <a16:creationId xmlns:a16="http://schemas.microsoft.com/office/drawing/2014/main" id="{2CDD601F-C558-8B20-BCBA-15AC4E52C4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8728C5-223A-59DF-FC19-65D39FC20E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6C3B38-B0CB-6DF4-A271-9B6CA39E7FFF}"/>
              </a:ext>
            </a:extLst>
          </p:cNvPr>
          <p:cNvSpPr>
            <a:spLocks noGrp="1"/>
          </p:cNvSpPr>
          <p:nvPr>
            <p:ph type="dt" sz="half" idx="10"/>
          </p:nvPr>
        </p:nvSpPr>
        <p:spPr/>
        <p:txBody>
          <a:bodyPr/>
          <a:lstStyle/>
          <a:p>
            <a:fld id="{4EA60FD7-6794-974F-97DA-5809F7EAFD63}" type="datetimeFigureOut">
              <a:rPr lang="es-ES" smtClean="0"/>
              <a:t>11/01/2023</a:t>
            </a:fld>
            <a:endParaRPr lang="es-ES"/>
          </a:p>
        </p:txBody>
      </p:sp>
      <p:sp>
        <p:nvSpPr>
          <p:cNvPr id="5" name="Marcador de pie de página 4">
            <a:extLst>
              <a:ext uri="{FF2B5EF4-FFF2-40B4-BE49-F238E27FC236}">
                <a16:creationId xmlns:a16="http://schemas.microsoft.com/office/drawing/2014/main" id="{2FBDBDAE-6A27-A36C-5307-6ABAA23FBF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AA29B7-3A63-0F8F-1429-1FD401397DD1}"/>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A904C4-F594-6C2A-B75D-459D14037AA1}"/>
              </a:ext>
            </a:extLst>
          </p:cNvPr>
          <p:cNvSpPr>
            <a:spLocks noGrp="1"/>
          </p:cNvSpPr>
          <p:nvPr>
            <p:ph type="dt" sz="half" idx="10"/>
          </p:nvPr>
        </p:nvSpPr>
        <p:spPr/>
        <p:txBody>
          <a:bodyPr/>
          <a:lstStyle/>
          <a:p>
            <a:fld id="{4EA60FD7-6794-974F-97DA-5809F7EAFD63}" type="datetimeFigureOut">
              <a:rPr lang="es-ES" smtClean="0"/>
              <a:t>11/01/2023</a:t>
            </a:fld>
            <a:endParaRPr lang="es-ES"/>
          </a:p>
        </p:txBody>
      </p:sp>
      <p:sp>
        <p:nvSpPr>
          <p:cNvPr id="5" name="Marcador de pie de página 4">
            <a:extLst>
              <a:ext uri="{FF2B5EF4-FFF2-40B4-BE49-F238E27FC236}">
                <a16:creationId xmlns:a16="http://schemas.microsoft.com/office/drawing/2014/main" id="{0A5B81E8-F61E-7D37-2381-8BF8514A33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CC7FF-AE96-28FD-1CF3-5B0BB2C1A4C0}"/>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C02D798-1086-7609-B91B-D49CB0DDFE93}"/>
              </a:ext>
            </a:extLst>
          </p:cNvPr>
          <p:cNvSpPr>
            <a:spLocks noGrp="1"/>
          </p:cNvSpPr>
          <p:nvPr>
            <p:ph type="dt" sz="half" idx="10"/>
          </p:nvPr>
        </p:nvSpPr>
        <p:spPr/>
        <p:txBody>
          <a:bodyPr/>
          <a:lstStyle/>
          <a:p>
            <a:fld id="{4EA60FD7-6794-974F-97DA-5809F7EAFD63}" type="datetimeFigureOut">
              <a:rPr lang="es-ES" smtClean="0"/>
              <a:t>11/01/2023</a:t>
            </a:fld>
            <a:endParaRPr lang="es-ES"/>
          </a:p>
        </p:txBody>
      </p:sp>
      <p:sp>
        <p:nvSpPr>
          <p:cNvPr id="6" name="Marcador de pie de página 5">
            <a:extLst>
              <a:ext uri="{FF2B5EF4-FFF2-40B4-BE49-F238E27FC236}">
                <a16:creationId xmlns:a16="http://schemas.microsoft.com/office/drawing/2014/main" id="{DDBB17C0-B731-43B9-6CCD-AD54ED50D5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FBB45D-E0A7-4033-BC75-E79C27C7BD27}"/>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1091287-EED3-8409-A4FA-9DED755302FF}"/>
              </a:ext>
            </a:extLst>
          </p:cNvPr>
          <p:cNvSpPr>
            <a:spLocks noGrp="1"/>
          </p:cNvSpPr>
          <p:nvPr>
            <p:ph type="dt" sz="half" idx="10"/>
          </p:nvPr>
        </p:nvSpPr>
        <p:spPr/>
        <p:txBody>
          <a:bodyPr/>
          <a:lstStyle/>
          <a:p>
            <a:fld id="{4EA60FD7-6794-974F-97DA-5809F7EAFD63}" type="datetimeFigureOut">
              <a:rPr lang="es-ES" smtClean="0"/>
              <a:t>11/01/2023</a:t>
            </a:fld>
            <a:endParaRPr lang="es-ES"/>
          </a:p>
        </p:txBody>
      </p:sp>
      <p:sp>
        <p:nvSpPr>
          <p:cNvPr id="8" name="Marcador de pie de página 7">
            <a:extLst>
              <a:ext uri="{FF2B5EF4-FFF2-40B4-BE49-F238E27FC236}">
                <a16:creationId xmlns:a16="http://schemas.microsoft.com/office/drawing/2014/main" id="{FB1F13C5-4614-B63F-2C67-47A65CDDF4E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336D670-76EA-555D-5A9D-EFF05C68128D}"/>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887C340-D4C0-0109-2C42-53143CAB5055}"/>
              </a:ext>
            </a:extLst>
          </p:cNvPr>
          <p:cNvSpPr>
            <a:spLocks noGrp="1"/>
          </p:cNvSpPr>
          <p:nvPr>
            <p:ph type="dt" sz="half" idx="10"/>
          </p:nvPr>
        </p:nvSpPr>
        <p:spPr/>
        <p:txBody>
          <a:bodyPr/>
          <a:lstStyle/>
          <a:p>
            <a:fld id="{4EA60FD7-6794-974F-97DA-5809F7EAFD63}" type="datetimeFigureOut">
              <a:rPr lang="es-ES" smtClean="0"/>
              <a:t>11/01/2023</a:t>
            </a:fld>
            <a:endParaRPr lang="es-ES"/>
          </a:p>
        </p:txBody>
      </p:sp>
      <p:sp>
        <p:nvSpPr>
          <p:cNvPr id="4" name="Marcador de pie de página 3">
            <a:extLst>
              <a:ext uri="{FF2B5EF4-FFF2-40B4-BE49-F238E27FC236}">
                <a16:creationId xmlns:a16="http://schemas.microsoft.com/office/drawing/2014/main" id="{39D5A5B2-B3E7-AA80-E565-D1B1BAA2C53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C1CB5E-8CE1-DD0F-C210-2676ADBD7AA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8A4A00-7D07-0679-0135-A594053CD667}"/>
              </a:ext>
            </a:extLst>
          </p:cNvPr>
          <p:cNvSpPr>
            <a:spLocks noGrp="1"/>
          </p:cNvSpPr>
          <p:nvPr>
            <p:ph type="dt" sz="half" idx="10"/>
          </p:nvPr>
        </p:nvSpPr>
        <p:spPr/>
        <p:txBody>
          <a:bodyPr/>
          <a:lstStyle/>
          <a:p>
            <a:fld id="{4EA60FD7-6794-974F-97DA-5809F7EAFD63}" type="datetimeFigureOut">
              <a:rPr lang="es-ES" smtClean="0"/>
              <a:t>11/01/2023</a:t>
            </a:fld>
            <a:endParaRPr lang="es-ES"/>
          </a:p>
        </p:txBody>
      </p:sp>
      <p:sp>
        <p:nvSpPr>
          <p:cNvPr id="3" name="Marcador de pie de página 2">
            <a:extLst>
              <a:ext uri="{FF2B5EF4-FFF2-40B4-BE49-F238E27FC236}">
                <a16:creationId xmlns:a16="http://schemas.microsoft.com/office/drawing/2014/main" id="{63183B6E-1435-8AAE-C225-9752A88730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54628B-6C3D-6EB0-5AA5-D793557B0C1C}"/>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BF155F-25FD-D698-1B7D-311B2B0416D3}"/>
              </a:ext>
            </a:extLst>
          </p:cNvPr>
          <p:cNvSpPr>
            <a:spLocks noGrp="1"/>
          </p:cNvSpPr>
          <p:nvPr>
            <p:ph type="dt" sz="half" idx="10"/>
          </p:nvPr>
        </p:nvSpPr>
        <p:spPr/>
        <p:txBody>
          <a:bodyPr/>
          <a:lstStyle/>
          <a:p>
            <a:fld id="{4EA60FD7-6794-974F-97DA-5809F7EAFD63}" type="datetimeFigureOut">
              <a:rPr lang="es-ES" smtClean="0"/>
              <a:t>11/01/2023</a:t>
            </a:fld>
            <a:endParaRPr lang="es-ES"/>
          </a:p>
        </p:txBody>
      </p:sp>
      <p:sp>
        <p:nvSpPr>
          <p:cNvPr id="6" name="Marcador de pie de página 5">
            <a:extLst>
              <a:ext uri="{FF2B5EF4-FFF2-40B4-BE49-F238E27FC236}">
                <a16:creationId xmlns:a16="http://schemas.microsoft.com/office/drawing/2014/main" id="{0E82F52B-CD19-6632-2FF4-D72C07086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815CE3C-B4F2-AA6C-EAF4-EDE31345B2E4}"/>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12871B-1798-D4D3-6B32-F52E9CA9B2BE}"/>
              </a:ext>
            </a:extLst>
          </p:cNvPr>
          <p:cNvSpPr>
            <a:spLocks noGrp="1"/>
          </p:cNvSpPr>
          <p:nvPr>
            <p:ph type="dt" sz="half" idx="10"/>
          </p:nvPr>
        </p:nvSpPr>
        <p:spPr/>
        <p:txBody>
          <a:bodyPr/>
          <a:lstStyle/>
          <a:p>
            <a:fld id="{4EA60FD7-6794-974F-97DA-5809F7EAFD63}" type="datetimeFigureOut">
              <a:rPr lang="es-ES" smtClean="0"/>
              <a:t>11/01/2023</a:t>
            </a:fld>
            <a:endParaRPr lang="es-ES"/>
          </a:p>
        </p:txBody>
      </p:sp>
      <p:sp>
        <p:nvSpPr>
          <p:cNvPr id="6" name="Marcador de pie de página 5">
            <a:extLst>
              <a:ext uri="{FF2B5EF4-FFF2-40B4-BE49-F238E27FC236}">
                <a16:creationId xmlns:a16="http://schemas.microsoft.com/office/drawing/2014/main" id="{D9FC1BF8-37D3-D97C-8589-10700B8057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E57C953-EFAE-ACD1-E5D3-D0C86B2E48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31B08B-CAF2-B0F3-70EE-BADBF553166B}"/>
              </a:ext>
            </a:extLst>
          </p:cNvPr>
          <p:cNvSpPr>
            <a:spLocks noGrp="1"/>
          </p:cNvSpPr>
          <p:nvPr>
            <p:ph type="dt" sz="half" idx="10"/>
          </p:nvPr>
        </p:nvSpPr>
        <p:spPr/>
        <p:txBody>
          <a:bodyPr/>
          <a:lstStyle/>
          <a:p>
            <a:fld id="{4EA60FD7-6794-974F-97DA-5809F7EAFD63}" type="datetimeFigureOut">
              <a:rPr lang="es-ES" smtClean="0"/>
              <a:t>11/01/2023</a:t>
            </a:fld>
            <a:endParaRPr lang="es-ES"/>
          </a:p>
        </p:txBody>
      </p:sp>
      <p:sp>
        <p:nvSpPr>
          <p:cNvPr id="5" name="Marcador de pie de página 4">
            <a:extLst>
              <a:ext uri="{FF2B5EF4-FFF2-40B4-BE49-F238E27FC236}">
                <a16:creationId xmlns:a16="http://schemas.microsoft.com/office/drawing/2014/main" id="{4AAE9CC9-E28B-A851-8636-E39E02A9FF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375648-3A9C-97B2-AECC-F5BABC4AC408}"/>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AE125-96C6-8C2C-E5F1-9BF35582AF19}"/>
              </a:ext>
            </a:extLst>
          </p:cNvPr>
          <p:cNvSpPr>
            <a:spLocks noGrp="1"/>
          </p:cNvSpPr>
          <p:nvPr>
            <p:ph type="dt" sz="half" idx="10"/>
          </p:nvPr>
        </p:nvSpPr>
        <p:spPr/>
        <p:txBody>
          <a:bodyPr/>
          <a:lstStyle/>
          <a:p>
            <a:fld id="{4EA60FD7-6794-974F-97DA-5809F7EAFD63}" type="datetimeFigureOut">
              <a:rPr lang="es-ES" smtClean="0"/>
              <a:t>11/01/2023</a:t>
            </a:fld>
            <a:endParaRPr lang="es-ES"/>
          </a:p>
        </p:txBody>
      </p:sp>
      <p:sp>
        <p:nvSpPr>
          <p:cNvPr id="5" name="Marcador de pie de página 4">
            <a:extLst>
              <a:ext uri="{FF2B5EF4-FFF2-40B4-BE49-F238E27FC236}">
                <a16:creationId xmlns:a16="http://schemas.microsoft.com/office/drawing/2014/main" id="{E6DD3AA5-DE22-7C4C-A5B1-DB07927067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6296592-4F7D-E1C0-FFE0-ADE791DDFE8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11/01/2023</a:t>
            </a:fld>
            <a:endParaRPr lang="es-ES"/>
          </a:p>
        </p:txBody>
      </p:sp>
      <p:sp>
        <p:nvSpPr>
          <p:cNvPr id="5" name="Marcador de pie de página 4">
            <a:extLst>
              <a:ext uri="{FF2B5EF4-FFF2-40B4-BE49-F238E27FC236}">
                <a16:creationId xmlns:a16="http://schemas.microsoft.com/office/drawing/2014/main"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‹Nº›</a:t>
            </a:fld>
            <a:endParaRPr lang="es-ES"/>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160419" y="1743349"/>
            <a:ext cx="6025499" cy="3371301"/>
          </a:xfrm>
          <a:prstGeom prst="rect">
            <a:avLst/>
          </a:prstGeom>
        </p:spPr>
      </p:pic>
      <p:sp>
        <p:nvSpPr>
          <p:cNvPr id="6" name="CuadroTexto 5">
            <a:extLst>
              <a:ext uri="{FF2B5EF4-FFF2-40B4-BE49-F238E27FC236}">
                <a16:creationId xmlns:a16="http://schemas.microsoft.com/office/drawing/2014/main" id="{E79757AF-CFC7-8397-96E3-84AAF52D7CC6}"/>
              </a:ext>
            </a:extLst>
          </p:cNvPr>
          <p:cNvSpPr txBox="1"/>
          <p:nvPr/>
        </p:nvSpPr>
        <p:spPr>
          <a:xfrm>
            <a:off x="548015" y="1731489"/>
            <a:ext cx="6096000" cy="369332"/>
          </a:xfrm>
          <a:prstGeom prst="rect">
            <a:avLst/>
          </a:prstGeom>
          <a:noFill/>
        </p:spPr>
        <p:txBody>
          <a:bodyPr wrap="square">
            <a:spAutoFit/>
          </a:bodyPr>
          <a:lstStyle/>
          <a:p>
            <a:r>
              <a:rPr lang="es-ES" b="1" dirty="0">
                <a:latin typeface="Amasis MT Pro" panose="020B0604020202020204" pitchFamily="18" charset="0"/>
              </a:rPr>
              <a:t>12 de enero 2023</a:t>
            </a:r>
          </a:p>
        </p:txBody>
      </p:sp>
      <p:pic>
        <p:nvPicPr>
          <p:cNvPr id="3" name="Picture 2" descr="Imágenes de Abstracto Geometrico - Descarga gratuita en Freepik">
            <a:extLst>
              <a:ext uri="{FF2B5EF4-FFF2-40B4-BE49-F238E27FC236}">
                <a16:creationId xmlns:a16="http://schemas.microsoft.com/office/drawing/2014/main" id="{DB46F38A-2A33-2E37-2EF4-5E246B3E3C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01218"/>
            <a:ext cx="8579686" cy="445678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4DFE3B2F-EC58-498E-FD27-8422B2B45238}"/>
              </a:ext>
            </a:extLst>
          </p:cNvPr>
          <p:cNvSpPr txBox="1"/>
          <p:nvPr/>
        </p:nvSpPr>
        <p:spPr>
          <a:xfrm>
            <a:off x="548015" y="892012"/>
            <a:ext cx="7252340" cy="646331"/>
          </a:xfrm>
          <a:prstGeom prst="rect">
            <a:avLst/>
          </a:prstGeom>
          <a:noFill/>
        </p:spPr>
        <p:txBody>
          <a:bodyPr wrap="square">
            <a:spAutoFit/>
          </a:bodyPr>
          <a:lstStyle/>
          <a:p>
            <a:r>
              <a:rPr lang="es-ES" b="1" dirty="0">
                <a:latin typeface="Amasis MT Pro" panose="020B0604020202020204" pitchFamily="18" charset="0"/>
              </a:rPr>
              <a:t>Reunión CEFI </a:t>
            </a:r>
          </a:p>
          <a:p>
            <a:r>
              <a:rPr lang="es-ES" b="1" dirty="0">
                <a:solidFill>
                  <a:srgbClr val="44AFCF"/>
                </a:solidFill>
                <a:latin typeface="Amasis MT Pro" panose="020B0604020202020204" pitchFamily="18" charset="0"/>
              </a:rPr>
              <a:t>Resolución CNMC MSD - INSUD PHARMA</a:t>
            </a:r>
          </a:p>
        </p:txBody>
      </p:sp>
      <p:pic>
        <p:nvPicPr>
          <p:cNvPr id="7" name="Imagen 6" descr="Imagen que contiene interior, oscuro, tabla&#10;&#10;Descripción generada automáticamente">
            <a:extLst>
              <a:ext uri="{FF2B5EF4-FFF2-40B4-BE49-F238E27FC236}">
                <a16:creationId xmlns:a16="http://schemas.microsoft.com/office/drawing/2014/main" id="{4D760AC0-4F55-3A22-B2C2-DCE3222B808A}"/>
              </a:ext>
            </a:extLst>
          </p:cNvPr>
          <p:cNvPicPr>
            <a:picLocks noChangeAspect="1"/>
          </p:cNvPicPr>
          <p:nvPr/>
        </p:nvPicPr>
        <p:blipFill>
          <a:blip r:embed="rId4"/>
          <a:stretch>
            <a:fillRect/>
          </a:stretch>
        </p:blipFill>
        <p:spPr>
          <a:xfrm>
            <a:off x="4500762" y="4126968"/>
            <a:ext cx="3190476" cy="2533333"/>
          </a:xfrm>
          <a:prstGeom prst="rect">
            <a:avLst/>
          </a:prstGeom>
        </p:spPr>
      </p:pic>
      <p:pic>
        <p:nvPicPr>
          <p:cNvPr id="3074" name="Picture 2" descr="Fomento de investigación y desarrollo tecnológico. CEFI.">
            <a:extLst>
              <a:ext uri="{FF2B5EF4-FFF2-40B4-BE49-F238E27FC236}">
                <a16:creationId xmlns:a16="http://schemas.microsoft.com/office/drawing/2014/main" id="{98B1E151-F23F-AC25-79FF-1BEE35854FA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016"/>
          <a:stretch/>
        </p:blipFill>
        <p:spPr bwMode="auto">
          <a:xfrm>
            <a:off x="1848678" y="5563823"/>
            <a:ext cx="3066016" cy="1294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22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308225" y="302086"/>
            <a:ext cx="6693706" cy="46166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2639239" y="299615"/>
            <a:ext cx="4362692" cy="461665"/>
          </a:xfrm>
          <a:prstGeom prst="rect">
            <a:avLst/>
          </a:prstGeom>
          <a:noFill/>
        </p:spPr>
        <p:txBody>
          <a:bodyPr wrap="square" rtlCol="0">
            <a:spAutoFit/>
          </a:bodyPr>
          <a:lstStyle/>
          <a:p>
            <a:r>
              <a:rPr lang="es-ES" sz="2400" b="1" dirty="0">
                <a:solidFill>
                  <a:schemeClr val="bg1"/>
                </a:solidFill>
              </a:rPr>
              <a:t>ÍNDICE</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88023" y="1075399"/>
            <a:ext cx="6816666" cy="1138773"/>
          </a:xfrm>
          <a:prstGeom prst="rect">
            <a:avLst/>
          </a:prstGeom>
          <a:noFill/>
        </p:spPr>
        <p:txBody>
          <a:bodyPr wrap="square" rtlCol="0">
            <a:spAutoFit/>
          </a:bodyPr>
          <a:lstStyle/>
          <a:p>
            <a:pPr marL="342900" indent="-342900">
              <a:buClr>
                <a:srgbClr val="44AFCF"/>
              </a:buClr>
              <a:buAutoNum type="arabicPeriod"/>
            </a:pPr>
            <a:r>
              <a:rPr lang="es-ES" dirty="0">
                <a:ea typeface="Verdana" panose="020B0604030504040204" pitchFamily="34" charset="0"/>
              </a:rPr>
              <a:t>Resumen del litigio de patentes</a:t>
            </a:r>
          </a:p>
          <a:p>
            <a:pPr marL="342900" indent="-342900">
              <a:buClr>
                <a:srgbClr val="44AFCF"/>
              </a:buClr>
              <a:buAutoNum type="arabicPeriod"/>
            </a:pPr>
            <a:endParaRPr lang="es-ES" dirty="0">
              <a:ea typeface="Verdana" panose="020B0604030504040204" pitchFamily="34" charset="0"/>
            </a:endParaRPr>
          </a:p>
          <a:p>
            <a:pPr marL="342900" indent="-342900">
              <a:buClr>
                <a:srgbClr val="44AFCF"/>
              </a:buClr>
              <a:buAutoNum type="arabicPeriod"/>
            </a:pPr>
            <a:r>
              <a:rPr lang="es-ES" dirty="0">
                <a:ea typeface="Verdana" panose="020B0604030504040204" pitchFamily="34" charset="0"/>
              </a:rPr>
              <a:t>Argumentos de Patentes de la CNMC y refutación.</a:t>
            </a:r>
          </a:p>
          <a:p>
            <a:endParaRPr lang="es-ES" sz="1400" dirty="0">
              <a:latin typeface="Verdana" panose="020B0604030504040204" pitchFamily="34" charset="0"/>
              <a:ea typeface="Verdana" panose="020B0604030504040204" pitchFamily="34" charset="0"/>
            </a:endParaRPr>
          </a:p>
        </p:txBody>
      </p:sp>
      <p:pic>
        <p:nvPicPr>
          <p:cNvPr id="1026" name="Picture 2" descr="Siguiente botón - Iconos gratis de flechas">
            <a:extLst>
              <a:ext uri="{FF2B5EF4-FFF2-40B4-BE49-F238E27FC236}">
                <a16:creationId xmlns:a16="http://schemas.microsoft.com/office/drawing/2014/main" id="{0B44CD9C-B5BF-CD52-156D-54AA0778AD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498" y="3548685"/>
            <a:ext cx="1638902" cy="163890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Siguiente botón - Iconos gratis de flechas">
            <a:extLst>
              <a:ext uri="{FF2B5EF4-FFF2-40B4-BE49-F238E27FC236}">
                <a16:creationId xmlns:a16="http://schemas.microsoft.com/office/drawing/2014/main" id="{4A314768-6BE1-5E53-7A9E-02E5661428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0521" y="3939200"/>
            <a:ext cx="1211671" cy="12116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iguiente botón - Iconos gratis de flechas">
            <a:extLst>
              <a:ext uri="{FF2B5EF4-FFF2-40B4-BE49-F238E27FC236}">
                <a16:creationId xmlns:a16="http://schemas.microsoft.com/office/drawing/2014/main" id="{DCAAC113-92D0-CFEA-E035-5BCC6AC001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6313" y="4213806"/>
            <a:ext cx="900884" cy="900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319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34459" y="325160"/>
            <a:ext cx="7354543"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1073482" y="477374"/>
            <a:ext cx="6231467" cy="461665"/>
          </a:xfrm>
          <a:prstGeom prst="rect">
            <a:avLst/>
          </a:prstGeom>
          <a:noFill/>
        </p:spPr>
        <p:txBody>
          <a:bodyPr wrap="square" rtlCol="0">
            <a:spAutoFit/>
          </a:bodyPr>
          <a:lstStyle/>
          <a:p>
            <a:pPr algn="ctr"/>
            <a:r>
              <a:rPr lang="es-ES" sz="2400" b="1" dirty="0">
                <a:solidFill>
                  <a:schemeClr val="bg1"/>
                </a:solidFill>
              </a:rPr>
              <a:t>Antecedentes</a:t>
            </a:r>
            <a:endParaRPr lang="es-ES" sz="2400" b="1" dirty="0"/>
          </a:p>
        </p:txBody>
      </p:sp>
      <p:sp>
        <p:nvSpPr>
          <p:cNvPr id="8" name="CuadroTexto 7">
            <a:extLst>
              <a:ext uri="{FF2B5EF4-FFF2-40B4-BE49-F238E27FC236}">
                <a16:creationId xmlns:a16="http://schemas.microsoft.com/office/drawing/2014/main" id="{EE4CCA9F-41D8-6FBA-FC6E-760F8199D52C}"/>
              </a:ext>
            </a:extLst>
          </p:cNvPr>
          <p:cNvSpPr txBox="1"/>
          <p:nvPr/>
        </p:nvSpPr>
        <p:spPr>
          <a:xfrm>
            <a:off x="393643" y="1166842"/>
            <a:ext cx="7436177" cy="4939814"/>
          </a:xfrm>
          <a:prstGeom prst="rect">
            <a:avLst/>
          </a:prstGeom>
          <a:noFill/>
        </p:spPr>
        <p:txBody>
          <a:bodyPr wrap="square" rtlCol="0">
            <a:spAutoFit/>
          </a:bodyPr>
          <a:lstStyle/>
          <a:p>
            <a:pPr marL="285750" indent="-285750" algn="just">
              <a:spcBef>
                <a:spcPts val="0"/>
              </a:spcBef>
              <a:buClr>
                <a:srgbClr val="44AFCF"/>
              </a:buClr>
              <a:buFont typeface="Arial" panose="020B0604020202020204" pitchFamily="34" charset="0"/>
              <a:buChar char="•"/>
            </a:pPr>
            <a:r>
              <a:rPr lang="es-ES" sz="1500" dirty="0"/>
              <a:t>MSD presentó una solicitud de diligencias de comprobación de hechos contra LEÓN FARMA S.A. y EXELTIS HEALTHCARE, S.L. (INSUD) para verificar las características técnicas y el proceso de fabricación del anillo Ornibel. </a:t>
            </a:r>
          </a:p>
          <a:p>
            <a:pPr algn="just">
              <a:spcBef>
                <a:spcPts val="0"/>
              </a:spcBef>
              <a:buClr>
                <a:srgbClr val="44AFCF"/>
              </a:buClr>
            </a:pPr>
            <a:endParaRPr lang="es-ES" sz="1500" dirty="0"/>
          </a:p>
          <a:p>
            <a:pPr marL="285750" indent="-285750" algn="just">
              <a:spcBef>
                <a:spcPts val="0"/>
              </a:spcBef>
              <a:buClr>
                <a:srgbClr val="44AFCF"/>
              </a:buClr>
              <a:buFont typeface="Arial" panose="020B0604020202020204" pitchFamily="34" charset="0"/>
              <a:buChar char="•"/>
            </a:pPr>
            <a:r>
              <a:rPr lang="es-ES" sz="1500" dirty="0"/>
              <a:t>El Juzgado Mercantil nº 5 de Barcelona designó a un perito judicial, que declinó su nombramiento, por lo que el Juzgado requirió a MSD para que propusiera un nuevo perito. </a:t>
            </a:r>
          </a:p>
          <a:p>
            <a:pPr algn="just">
              <a:spcBef>
                <a:spcPts val="0"/>
              </a:spcBef>
              <a:buClr>
                <a:srgbClr val="44AFCF"/>
              </a:buClr>
            </a:pPr>
            <a:endParaRPr lang="es-ES" sz="1500" dirty="0"/>
          </a:p>
          <a:p>
            <a:pPr marL="285750" indent="-285750" algn="just">
              <a:spcBef>
                <a:spcPts val="0"/>
              </a:spcBef>
              <a:buClr>
                <a:srgbClr val="44AFCF"/>
              </a:buClr>
              <a:buFont typeface="Arial" panose="020B0604020202020204" pitchFamily="34" charset="0"/>
              <a:buChar char="•"/>
            </a:pPr>
            <a:r>
              <a:rPr lang="es-ES" sz="1500" dirty="0"/>
              <a:t>MSD propuso a una perito que fue nombrada e instruida por el juzgado. La perito recibió del juzgado la información previamente requerida a la AEMPS.</a:t>
            </a:r>
          </a:p>
          <a:p>
            <a:pPr algn="just">
              <a:spcBef>
                <a:spcPts val="0"/>
              </a:spcBef>
              <a:buClr>
                <a:srgbClr val="44AFCF"/>
              </a:buClr>
            </a:pPr>
            <a:endParaRPr lang="es-ES" sz="1500" dirty="0"/>
          </a:p>
          <a:p>
            <a:pPr marL="285750" indent="-285750" algn="just">
              <a:buClr>
                <a:srgbClr val="44AFCF"/>
              </a:buClr>
              <a:buFont typeface="Arial" panose="020B0604020202020204" pitchFamily="34" charset="0"/>
              <a:buChar char="•"/>
            </a:pPr>
            <a:r>
              <a:rPr lang="es-ES" sz="1500" dirty="0"/>
              <a:t>La perito judicial emitió su informe el 13 de septiembre de 2017. La conclusión que alcanzó fue la siguiente: </a:t>
            </a:r>
          </a:p>
          <a:p>
            <a:pPr algn="just">
              <a:buClr>
                <a:srgbClr val="44AFCF"/>
              </a:buClr>
            </a:pPr>
            <a:endParaRPr lang="es-ES" sz="1500" i="1" dirty="0"/>
          </a:p>
          <a:p>
            <a:pPr marL="265113" algn="just">
              <a:buClr>
                <a:srgbClr val="44AFCF"/>
              </a:buClr>
            </a:pPr>
            <a:r>
              <a:rPr lang="es-ES" sz="1500" i="1" dirty="0"/>
              <a:t>“A la vista de los documentos encontrados y revisados, se concluye que el anillo vaginal </a:t>
            </a:r>
            <a:r>
              <a:rPr lang="es-ES" sz="1500" i="1" dirty="0" err="1"/>
              <a:t>Ornibel</a:t>
            </a:r>
            <a:r>
              <a:rPr lang="es-ES" sz="1500" i="1" dirty="0"/>
              <a:t> infringe literalmente la reivindicación 1 de la patente española ES 2171283 publicada el 01.09.2002, salvo en lo que se refiere a la sobresaturación del compuesto </a:t>
            </a:r>
            <a:r>
              <a:rPr lang="es-ES" sz="1500" i="1" dirty="0" err="1"/>
              <a:t>progestogénico</a:t>
            </a:r>
            <a:r>
              <a:rPr lang="es-ES" sz="1500" i="1" dirty="0"/>
              <a:t> en el polímero que constituye el núcleo del anillo, aspecto sobre el que no han facilitado la información pedida que permita la realización del ensayo concluyente sobre si el compuesto está disuelto y no sobresaturado, y por tanto existe la posibilidad de que el anillo vaginal </a:t>
            </a:r>
            <a:r>
              <a:rPr lang="es-ES" sz="1500" i="1" dirty="0" err="1"/>
              <a:t>Ornibel</a:t>
            </a:r>
            <a:r>
              <a:rPr lang="es-ES" sz="1500" i="1" dirty="0"/>
              <a:t> infrinja la patente ES 2171283.”</a:t>
            </a:r>
            <a:endParaRPr lang="es-ES" dirty="0"/>
          </a:p>
        </p:txBody>
      </p:sp>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2"/>
          <a:stretch>
            <a:fillRect/>
          </a:stretch>
        </p:blipFill>
        <p:spPr>
          <a:xfrm rot="16200000">
            <a:off x="7539599" y="2169529"/>
            <a:ext cx="5296506" cy="3032249"/>
          </a:xfrm>
          <a:prstGeom prst="rect">
            <a:avLst/>
          </a:prstGeom>
        </p:spPr>
      </p:pic>
    </p:spTree>
    <p:extLst>
      <p:ext uri="{BB962C8B-B14F-4D97-AF65-F5344CB8AC3E}">
        <p14:creationId xmlns:p14="http://schemas.microsoft.com/office/powerpoint/2010/main" val="2841380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88023" y="289991"/>
            <a:ext cx="7297550"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995997" y="442205"/>
            <a:ext cx="6231467" cy="461665"/>
          </a:xfrm>
          <a:prstGeom prst="rect">
            <a:avLst/>
          </a:prstGeom>
          <a:noFill/>
        </p:spPr>
        <p:txBody>
          <a:bodyPr wrap="square" rtlCol="0">
            <a:spAutoFit/>
          </a:bodyPr>
          <a:lstStyle/>
          <a:p>
            <a:pPr algn="ctr"/>
            <a:r>
              <a:rPr lang="es-ES" sz="2400" b="1" dirty="0">
                <a:solidFill>
                  <a:schemeClr val="bg1"/>
                </a:solidFill>
              </a:rPr>
              <a:t>Antecedentes</a:t>
            </a:r>
            <a:endParaRPr lang="es-ES" sz="2400" b="1" dirty="0"/>
          </a:p>
        </p:txBody>
      </p:sp>
      <p:sp>
        <p:nvSpPr>
          <p:cNvPr id="8" name="CuadroTexto 7">
            <a:extLst>
              <a:ext uri="{FF2B5EF4-FFF2-40B4-BE49-F238E27FC236}">
                <a16:creationId xmlns:a16="http://schemas.microsoft.com/office/drawing/2014/main" id="{EE4CCA9F-41D8-6FBA-FC6E-760F8199D52C}"/>
              </a:ext>
            </a:extLst>
          </p:cNvPr>
          <p:cNvSpPr txBox="1"/>
          <p:nvPr/>
        </p:nvSpPr>
        <p:spPr>
          <a:xfrm>
            <a:off x="393643" y="1166842"/>
            <a:ext cx="7436177" cy="5401479"/>
          </a:xfrm>
          <a:prstGeom prst="rect">
            <a:avLst/>
          </a:prstGeom>
          <a:noFill/>
        </p:spPr>
        <p:txBody>
          <a:bodyPr wrap="square" rtlCol="0">
            <a:spAutoFit/>
          </a:bodyPr>
          <a:lstStyle/>
          <a:p>
            <a:pPr marL="285750" indent="-285750">
              <a:spcBef>
                <a:spcPts val="0"/>
              </a:spcBef>
              <a:buClr>
                <a:srgbClr val="44AFCF"/>
              </a:buClr>
              <a:buFont typeface="Arial" panose="020B0604020202020204" pitchFamily="34" charset="0"/>
              <a:buChar char="•"/>
            </a:pPr>
            <a:r>
              <a:rPr lang="es-ES" sz="1500" dirty="0">
                <a:ea typeface="Verdana" panose="020B0604030504040204" pitchFamily="34" charset="0"/>
                <a:cs typeface="Times New Roman" panose="02020603050405020304" pitchFamily="18" charset="0"/>
              </a:rPr>
              <a:t>En septiembre de 2017 MSD presentó solicitud de medidas cautelares inaudita parte frente a LEÓN FARMA S.A. y EXELTIS HEALTHCARE S.L., por la que se requería, entre otros, lo siguiente:</a:t>
            </a:r>
          </a:p>
          <a:p>
            <a:pPr>
              <a:spcBef>
                <a:spcPts val="0"/>
              </a:spcBef>
              <a:buClr>
                <a:srgbClr val="44AFCF"/>
              </a:buClr>
            </a:pPr>
            <a:endParaRPr lang="es-ES" sz="1500" dirty="0">
              <a:ea typeface="Verdana" panose="020B0604030504040204" pitchFamily="34" charset="0"/>
              <a:cs typeface="Times New Roman" panose="02020603050405020304" pitchFamily="18" charset="0"/>
            </a:endParaRPr>
          </a:p>
          <a:p>
            <a:pPr marL="285750" lvl="0" indent="-285750" algn="just">
              <a:spcBef>
                <a:spcPts val="0"/>
              </a:spcBef>
              <a:buClr>
                <a:srgbClr val="44AFCF"/>
              </a:buClr>
              <a:buFont typeface="Arial" panose="020B0604020202020204" pitchFamily="34" charset="0"/>
              <a:buChar char="•"/>
            </a:pPr>
            <a:r>
              <a:rPr lang="es-ES" sz="1500" i="1" dirty="0"/>
              <a:t>1. Ordene a LABORATORIOS LEON FARMA S.A., y a EXELTIS HEALTHCARE S.L. cesar de fabricar, importar a España, adquirir de terceros, ofrecer, poseer, promover o promocionar,  exportar, introducir en el comercio y utilizar, directa o indirectamente, por sí misma o a través de terceros, el anillo vaginal anticonceptivo ORNIBEL® y cualquier otro con las mismas características técnicas, fabricado por LEON FARMA S.A. y que tenga la misma ficha técnica, hasta el 9 de abril de 2018 inclusive. </a:t>
            </a:r>
          </a:p>
          <a:p>
            <a:pPr lvl="0" algn="just">
              <a:spcBef>
                <a:spcPts val="0"/>
              </a:spcBef>
              <a:buClr>
                <a:srgbClr val="44AFCF"/>
              </a:buClr>
            </a:pPr>
            <a:endParaRPr lang="es-ES" sz="1500" i="1" dirty="0"/>
          </a:p>
          <a:p>
            <a:pPr marL="285750" lvl="0" indent="-285750" algn="just">
              <a:spcBef>
                <a:spcPts val="0"/>
              </a:spcBef>
              <a:buClr>
                <a:srgbClr val="44AFCF"/>
              </a:buClr>
              <a:buFont typeface="Arial" panose="020B0604020202020204" pitchFamily="34" charset="0"/>
              <a:buChar char="•"/>
            </a:pPr>
            <a:r>
              <a:rPr lang="es-ES" sz="1500" i="1" dirty="0"/>
              <a:t>2. Prohíba a LABORATORIOS LEON FARMA S.A. fabricar, importar a España, adquirir de terceros, ofrecer, poseer, promover o promocionar, exportar, introducir en el comercio y utilizar, directa o indirectamente, por si misma o a través de terceros, el anillo vaginal anticonceptivo ETONOGESTREL/ETINILESTRADIOL LEON FARMA y cualquier otro con las mismas características técnicas, fabricado por LEON FARMA S.A. y que tenga la misma ficha técnica, hasta el 9 de abril de 2018 inclusive. </a:t>
            </a:r>
          </a:p>
          <a:p>
            <a:pPr lvl="0" algn="just">
              <a:spcBef>
                <a:spcPts val="0"/>
              </a:spcBef>
              <a:buClr>
                <a:srgbClr val="44AFCF"/>
              </a:buClr>
            </a:pPr>
            <a:endParaRPr lang="es-ES" sz="1500" i="1" dirty="0"/>
          </a:p>
          <a:p>
            <a:pPr marL="285750" indent="-285750" algn="just">
              <a:buClr>
                <a:srgbClr val="44AFCF"/>
              </a:buClr>
              <a:buFont typeface="Arial" panose="020B0604020202020204" pitchFamily="34" charset="0"/>
              <a:buChar char="•"/>
            </a:pPr>
            <a:r>
              <a:rPr lang="es-ES" sz="1500" i="1" dirty="0"/>
              <a:t>3. Ordene el embargo y retirada de los anillos vaginales anticonceptivos ORNIBEL® y ETONOGESTREL/ETINILESTRADIOL LEON FARMA®, y cualquier otro con las mismas características técnicas, fabricado por LEON FARMA S.A. y que tenga la misma ficha técnica, que ya estén almacenados o distribuidos a mayoristas u oficinas de farmacia. </a:t>
            </a:r>
          </a:p>
          <a:p>
            <a:pPr marL="285750" lvl="0" indent="-285750" algn="just">
              <a:spcBef>
                <a:spcPts val="0"/>
              </a:spcBef>
              <a:buClr>
                <a:srgbClr val="44AFCF"/>
              </a:buClr>
              <a:buFont typeface="Arial" panose="020B0604020202020204" pitchFamily="34" charset="0"/>
              <a:buChar char="•"/>
            </a:pPr>
            <a:endParaRPr lang="es-ES" sz="1500" i="1" dirty="0">
              <a:ea typeface="Verdana" panose="020B060403050404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2"/>
          <a:stretch>
            <a:fillRect/>
          </a:stretch>
        </p:blipFill>
        <p:spPr>
          <a:xfrm rot="16200000">
            <a:off x="7539599" y="2169529"/>
            <a:ext cx="5296506" cy="3032249"/>
          </a:xfrm>
          <a:prstGeom prst="rect">
            <a:avLst/>
          </a:prstGeom>
        </p:spPr>
      </p:pic>
    </p:spTree>
    <p:extLst>
      <p:ext uri="{BB962C8B-B14F-4D97-AF65-F5344CB8AC3E}">
        <p14:creationId xmlns:p14="http://schemas.microsoft.com/office/powerpoint/2010/main" val="4289807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3F034A42-B52E-5915-8160-A4199C496E76}"/>
              </a:ext>
            </a:extLst>
          </p:cNvPr>
          <p:cNvSpPr txBox="1"/>
          <p:nvPr/>
        </p:nvSpPr>
        <p:spPr>
          <a:xfrm>
            <a:off x="756447" y="260260"/>
            <a:ext cx="6231467" cy="461665"/>
          </a:xfrm>
          <a:prstGeom prst="rect">
            <a:avLst/>
          </a:prstGeom>
          <a:noFill/>
        </p:spPr>
        <p:txBody>
          <a:bodyPr wrap="square" rtlCol="0">
            <a:spAutoFit/>
          </a:bodyPr>
          <a:lstStyle/>
          <a:p>
            <a:pPr algn="ctr"/>
            <a:r>
              <a:rPr lang="es-ES" sz="2400" b="1" dirty="0">
                <a:solidFill>
                  <a:schemeClr val="bg1"/>
                </a:solidFill>
              </a:rPr>
              <a:t>Antecedentes</a:t>
            </a:r>
            <a:endParaRPr lang="es-ES" sz="2400" b="1" dirty="0"/>
          </a:p>
        </p:txBody>
      </p:sp>
      <p:sp>
        <p:nvSpPr>
          <p:cNvPr id="8" name="CuadroTexto 7">
            <a:extLst>
              <a:ext uri="{FF2B5EF4-FFF2-40B4-BE49-F238E27FC236}">
                <a16:creationId xmlns:a16="http://schemas.microsoft.com/office/drawing/2014/main" id="{EE4CCA9F-41D8-6FBA-FC6E-760F8199D52C}"/>
              </a:ext>
            </a:extLst>
          </p:cNvPr>
          <p:cNvSpPr txBox="1"/>
          <p:nvPr/>
        </p:nvSpPr>
        <p:spPr>
          <a:xfrm>
            <a:off x="393643" y="1166842"/>
            <a:ext cx="7436177" cy="4016484"/>
          </a:xfrm>
          <a:prstGeom prst="rect">
            <a:avLst/>
          </a:prstGeom>
          <a:noFill/>
        </p:spPr>
        <p:txBody>
          <a:bodyPr wrap="square" rtlCol="0">
            <a:spAutoFit/>
          </a:bodyPr>
          <a:lstStyle/>
          <a:p>
            <a:pPr marL="285750" indent="-285750" algn="just">
              <a:spcBef>
                <a:spcPts val="0"/>
              </a:spcBef>
              <a:buClr>
                <a:srgbClr val="44AFCF"/>
              </a:buClr>
              <a:buFont typeface="Arial" panose="020B0604020202020204" pitchFamily="34" charset="0"/>
              <a:buChar char="•"/>
            </a:pPr>
            <a:r>
              <a:rPr lang="es-ES" sz="1500" dirty="0"/>
              <a:t>Las medidas solicitadas fueron parcialmente estimadas por el Juzgado sin audiencia previa de INSUD.</a:t>
            </a:r>
          </a:p>
          <a:p>
            <a:pPr algn="just">
              <a:spcBef>
                <a:spcPts val="0"/>
              </a:spcBef>
              <a:buClr>
                <a:srgbClr val="44AFCF"/>
              </a:buClr>
            </a:pPr>
            <a:endParaRPr lang="es-ES" sz="1500" dirty="0"/>
          </a:p>
          <a:p>
            <a:pPr marL="550862" marR="0" lvl="0" indent="-28575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500" b="0" i="0" u="none" strike="noStrike" kern="1200" cap="none" spc="0" normalizeH="0" baseline="0" noProof="0" dirty="0">
                <a:ln>
                  <a:noFill/>
                </a:ln>
                <a:solidFill>
                  <a:prstClr val="black"/>
                </a:solidFill>
                <a:effectLst/>
                <a:uLnTx/>
                <a:uFillTx/>
                <a:latin typeface="Calibri" panose="020F0502020204030204"/>
                <a:ea typeface="+mn-ea"/>
                <a:cs typeface="+mn-cs"/>
              </a:rPr>
              <a:t>INSUD presentó escrito de oposición a las medidas cautelares concedidas inaudita parte y  se celebró vista conforme a lo establecido en el art. 741 LEC. Finalmente, el Juzgado decidió alzar las medidas cautelares mediante auto.</a:t>
            </a:r>
          </a:p>
          <a:p>
            <a:pPr marL="628650" marR="0" lvl="0" indent="-363538"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endParaRPr kumimoji="0" lang="es-ES" sz="15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628650" marR="0" lvl="0" indent="-363538"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kumimoji="0" lang="es-ES" sz="1500" b="0" i="0" u="none" strike="noStrike" kern="1200" cap="none" spc="0" normalizeH="0" baseline="0" noProof="0" dirty="0">
                <a:ln>
                  <a:noFill/>
                </a:ln>
                <a:solidFill>
                  <a:prstClr val="black"/>
                </a:solidFill>
                <a:effectLst/>
                <a:uLnTx/>
                <a:uFillTx/>
                <a:latin typeface="Calibri" panose="020F0502020204030204"/>
                <a:ea typeface="+mn-ea"/>
                <a:cs typeface="+mn-cs"/>
              </a:rPr>
              <a:t>MSD interpuso recurso de apelación contra la citada resolución y la Audiencia Provincial de Barcelona (Sección 15ª) dictó auto en el que se desestimó el recurso, se confirmó el alzamiento de las medidas y se condenó en costas a MSD.</a:t>
            </a:r>
          </a:p>
          <a:p>
            <a:pPr marL="628650" marR="0" lvl="0" indent="-363538"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endParaRPr lang="es-ES" sz="1500" dirty="0">
              <a:solidFill>
                <a:prstClr val="black"/>
              </a:solidFill>
              <a:latin typeface="Calibri" panose="020F0502020204030204"/>
            </a:endParaRPr>
          </a:p>
          <a:p>
            <a:pPr marL="628650" marR="0" lvl="0" indent="-363538"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kumimoji="0" lang="es-ES" sz="1500" b="0" i="0" u="none" strike="noStrike" kern="1200" cap="none" spc="0" normalizeH="0" baseline="0" noProof="0" dirty="0">
                <a:ln>
                  <a:noFill/>
                </a:ln>
                <a:solidFill>
                  <a:prstClr val="black"/>
                </a:solidFill>
                <a:effectLst/>
                <a:uLnTx/>
                <a:uFillTx/>
                <a:latin typeface="Calibri" panose="020F0502020204030204"/>
                <a:ea typeface="+mn-ea"/>
                <a:cs typeface="+mn-cs"/>
              </a:rPr>
              <a:t>La Audiencia Provincial de Barcelona realizó las siguientes manifestaciones:</a:t>
            </a:r>
          </a:p>
          <a:p>
            <a:pPr marL="0" marR="0" lvl="0" indent="0" algn="just" defTabSz="914400" rtl="0" eaLnBrk="1" fontAlgn="auto" latinLnBrk="0" hangingPunct="1">
              <a:lnSpc>
                <a:spcPct val="100000"/>
              </a:lnSpc>
              <a:spcBef>
                <a:spcPts val="0"/>
              </a:spcBef>
              <a:spcAft>
                <a:spcPts val="0"/>
              </a:spcAft>
              <a:buClr>
                <a:srgbClr val="44AFCF"/>
              </a:buClr>
              <a:buSzTx/>
              <a:buFontTx/>
              <a:buNone/>
              <a:tabLst/>
              <a:defRPr/>
            </a:pPr>
            <a:endParaRPr kumimoji="0" lang="es-ES" sz="15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500" b="0" i="1" u="none" strike="noStrike" kern="1200" cap="none" spc="0" normalizeH="0" baseline="0" noProof="0" dirty="0">
                <a:ln>
                  <a:noFill/>
                </a:ln>
                <a:solidFill>
                  <a:prstClr val="black"/>
                </a:solidFill>
                <a:effectLst/>
                <a:uLnTx/>
                <a:uFillTx/>
                <a:latin typeface="Calibri" panose="020F0502020204030204"/>
                <a:ea typeface="+mn-ea"/>
                <a:cs typeface="+mn-cs"/>
              </a:rPr>
              <a:t>El examen de la apariencia de buen derecho en el ámbito del proceso cautelar. </a:t>
            </a:r>
          </a:p>
          <a:p>
            <a:pPr marL="285750" indent="-285750" algn="just">
              <a:spcBef>
                <a:spcPts val="0"/>
              </a:spcBef>
              <a:buClr>
                <a:srgbClr val="44AFCF"/>
              </a:buClr>
              <a:buFont typeface="Arial" panose="020B0604020202020204" pitchFamily="34" charset="0"/>
              <a:buChar char="•"/>
            </a:pPr>
            <a:endParaRPr lang="es-ES" sz="1500" dirty="0"/>
          </a:p>
          <a:p>
            <a:pPr algn="just">
              <a:spcBef>
                <a:spcPts val="0"/>
              </a:spcBef>
              <a:buClr>
                <a:srgbClr val="44AFCF"/>
              </a:buClr>
            </a:pPr>
            <a:endParaRPr lang="es-ES" sz="1500" i="1" dirty="0"/>
          </a:p>
          <a:p>
            <a:pPr marL="285750" indent="-285750" algn="just">
              <a:spcBef>
                <a:spcPts val="0"/>
              </a:spcBef>
              <a:buClr>
                <a:srgbClr val="44AFCF"/>
              </a:buClr>
              <a:buFont typeface="Arial" panose="020B0604020202020204" pitchFamily="34" charset="0"/>
              <a:buChar char="•"/>
            </a:pPr>
            <a:endParaRPr lang="es-ES" sz="1500" i="1" dirty="0">
              <a:ea typeface="Verdana" panose="020B060403050404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4" name="Rectángulo 3">
            <a:extLst>
              <a:ext uri="{FF2B5EF4-FFF2-40B4-BE49-F238E27FC236}">
                <a16:creationId xmlns:a16="http://schemas.microsoft.com/office/drawing/2014/main" id="{20C8D890-B1B9-9475-6678-463795CFFA21}"/>
              </a:ext>
            </a:extLst>
          </p:cNvPr>
          <p:cNvSpPr/>
          <p:nvPr/>
        </p:nvSpPr>
        <p:spPr>
          <a:xfrm>
            <a:off x="404539" y="325162"/>
            <a:ext cx="7354543"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DB5B048D-8899-C875-A130-5596C9700749}"/>
              </a:ext>
            </a:extLst>
          </p:cNvPr>
          <p:cNvSpPr txBox="1"/>
          <p:nvPr/>
        </p:nvSpPr>
        <p:spPr>
          <a:xfrm>
            <a:off x="966076" y="477376"/>
            <a:ext cx="6231467" cy="461665"/>
          </a:xfrm>
          <a:prstGeom prst="rect">
            <a:avLst/>
          </a:prstGeom>
          <a:noFill/>
        </p:spPr>
        <p:txBody>
          <a:bodyPr wrap="square" rtlCol="0">
            <a:spAutoFit/>
          </a:bodyPr>
          <a:lstStyle/>
          <a:p>
            <a:pPr algn="ctr"/>
            <a:r>
              <a:rPr lang="es-ES" sz="2400" b="1" dirty="0">
                <a:solidFill>
                  <a:schemeClr val="bg1"/>
                </a:solidFill>
              </a:rPr>
              <a:t>Antecedentes</a:t>
            </a:r>
            <a:endParaRPr lang="es-ES" sz="2400" b="1" dirty="0"/>
          </a:p>
        </p:txBody>
      </p:sp>
    </p:spTree>
    <p:extLst>
      <p:ext uri="{BB962C8B-B14F-4D97-AF65-F5344CB8AC3E}">
        <p14:creationId xmlns:p14="http://schemas.microsoft.com/office/powerpoint/2010/main" val="97300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EE4CCA9F-41D8-6FBA-FC6E-760F8199D52C}"/>
              </a:ext>
            </a:extLst>
          </p:cNvPr>
          <p:cNvSpPr txBox="1"/>
          <p:nvPr/>
        </p:nvSpPr>
        <p:spPr>
          <a:xfrm>
            <a:off x="347349" y="928151"/>
            <a:ext cx="7436177" cy="6355586"/>
          </a:xfrm>
          <a:prstGeom prst="rect">
            <a:avLst/>
          </a:prstGeom>
          <a:noFill/>
        </p:spPr>
        <p:txBody>
          <a:bodyPr wrap="square" rtlCol="0">
            <a:spAutoFit/>
          </a:bodyPr>
          <a:lstStyle/>
          <a:p>
            <a:pPr marL="285750" indent="-285750" algn="just">
              <a:spcBef>
                <a:spcPts val="0"/>
              </a:spcBef>
              <a:buClr>
                <a:srgbClr val="44AFCF"/>
              </a:buClr>
              <a:buFont typeface="Arial" panose="020B0604020202020204" pitchFamily="34" charset="0"/>
              <a:buChar char="•"/>
            </a:pPr>
            <a:endParaRPr lang="es-ES" sz="1600" dirty="0"/>
          </a:p>
          <a:p>
            <a:pPr marL="285750" indent="-285750" algn="just">
              <a:spcBef>
                <a:spcPts val="0"/>
              </a:spcBef>
              <a:buClr>
                <a:srgbClr val="44AFCF"/>
              </a:buClr>
              <a:buFont typeface="Arial" panose="020B0604020202020204" pitchFamily="34" charset="0"/>
              <a:buChar char="•"/>
            </a:pPr>
            <a:r>
              <a:rPr lang="es-ES" sz="1500" i="1" dirty="0"/>
              <a:t>8. En suma, lo que hemos querido decir es que no puede imputarse a la resolución recurrida haber vulnerado el art. 217 LEC, norma que regula las reglas de la carga de la prueba, en la misma medida en que no es razonable que el juzgador pueda utilizar las reglas de la carga de la prueba al resolver sobre medidas cautelares, como ha hecho la resolución recurrida. El juicio sobre el </a:t>
            </a:r>
            <a:r>
              <a:rPr lang="es-ES" sz="1500" i="1" dirty="0" err="1"/>
              <a:t>fumus</a:t>
            </a:r>
            <a:r>
              <a:rPr lang="es-ES" sz="1500" i="1" dirty="0"/>
              <a:t> es meramente un juicio sobre indicios, lo que significa que no exige seguridad sino solo probabilidad. Lo único que deberá decidir el juez a la hora de enjuiciar sobre las medidas cautelares es sobre la fortaleza de los indicios. </a:t>
            </a:r>
            <a:r>
              <a:rPr lang="es-ES" sz="1500" b="1" i="1" dirty="0"/>
              <a:t>En nuestro caso, lo que debería haber analizado (y sin duda es lo que creemos que realmente ha hecho, aunque no lo haya explicado bien</a:t>
            </a:r>
            <a:r>
              <a:rPr lang="es-ES" sz="1500" i="1" dirty="0"/>
              <a:t>) es exclusivamente si los indicios de infracción son poderosos o débiles. En el bien entendido que incluso en el segundo caso (debilidad de los indicios) no es imposible adoptar medidas, siempre que exista una situación de </a:t>
            </a:r>
            <a:r>
              <a:rPr lang="es-ES" sz="1500" i="1" dirty="0" err="1"/>
              <a:t>periculum</a:t>
            </a:r>
            <a:r>
              <a:rPr lang="es-ES" sz="1500" i="1" dirty="0"/>
              <a:t> realmente poderosa que lo exija y que se afiance de forma Documento efectiva la alta posibilidad de que se puedan causar daños a la parte que haya de sufrir la medida.</a:t>
            </a:r>
          </a:p>
          <a:p>
            <a:pPr algn="just">
              <a:spcBef>
                <a:spcPts val="0"/>
              </a:spcBef>
              <a:buClr>
                <a:srgbClr val="44AFCF"/>
              </a:buClr>
            </a:pPr>
            <a:endParaRPr lang="es-ES" sz="1500" i="1" dirty="0"/>
          </a:p>
          <a:p>
            <a:pPr marL="285750" indent="-285750" algn="just">
              <a:buClr>
                <a:srgbClr val="44AFCF"/>
              </a:buClr>
              <a:buFont typeface="Arial" panose="020B0604020202020204" pitchFamily="34" charset="0"/>
              <a:buChar char="•"/>
            </a:pPr>
            <a:r>
              <a:rPr lang="es-ES" sz="1500" i="1" dirty="0"/>
              <a:t>9. Lo que ocurre en nuestro caso es que la situación de </a:t>
            </a:r>
            <a:r>
              <a:rPr lang="es-ES" sz="1500" i="1" dirty="0" err="1"/>
              <a:t>periculum</a:t>
            </a:r>
            <a:r>
              <a:rPr lang="es-ES" sz="1500" i="1" dirty="0"/>
              <a:t> está muy lejos de poder ser calificada como de poderosa cuando ya hemos expresado nuestras dudas de que exista. Por tanto, en justa correspondencia, es razonable que el juzgado mercantil haya exigido una situación de apariencia de buen derecho realmente sólida para mantener las medidas y creemos, como el juzgado, que tal solidez está muy comprometida a la vista del resultado de las periciales aportadas. Mientras la pericial de la parte demandada está avalada, aparte por la propia reputación del perito (un verdadero experto en la materia), también aparece confirmada (al menos de forma aparente, lo que a estos efectos es suficiente) por dos datos objetivos que le conceden solidez: </a:t>
            </a:r>
          </a:p>
          <a:p>
            <a:pPr marL="285750" indent="-285750" algn="just">
              <a:spcBef>
                <a:spcPts val="0"/>
              </a:spcBef>
              <a:buClr>
                <a:srgbClr val="44AFCF"/>
              </a:buClr>
              <a:buFont typeface="Arial" panose="020B0604020202020204" pitchFamily="34" charset="0"/>
              <a:buChar char="•"/>
            </a:pPr>
            <a:endParaRPr lang="es-ES" sz="1500" i="1" dirty="0"/>
          </a:p>
          <a:p>
            <a:pPr algn="just">
              <a:spcBef>
                <a:spcPts val="0"/>
              </a:spcBef>
              <a:buClr>
                <a:srgbClr val="44AFCF"/>
              </a:buClr>
            </a:pPr>
            <a:endParaRPr lang="es-ES" sz="1600" dirty="0"/>
          </a:p>
        </p:txBody>
      </p:sp>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FFE36B56-89F7-2BDE-8A21-529AC6378BB4}"/>
              </a:ext>
            </a:extLst>
          </p:cNvPr>
          <p:cNvSpPr txBox="1"/>
          <p:nvPr/>
        </p:nvSpPr>
        <p:spPr>
          <a:xfrm>
            <a:off x="966076" y="477376"/>
            <a:ext cx="6231467" cy="461665"/>
          </a:xfrm>
          <a:prstGeom prst="rect">
            <a:avLst/>
          </a:prstGeom>
          <a:noFill/>
        </p:spPr>
        <p:txBody>
          <a:bodyPr wrap="square" rtlCol="0">
            <a:spAutoFit/>
          </a:bodyPr>
          <a:lstStyle/>
          <a:p>
            <a:pPr algn="ctr"/>
            <a:r>
              <a:rPr lang="es-ES" sz="2400" b="1" dirty="0">
                <a:solidFill>
                  <a:schemeClr val="bg1"/>
                </a:solidFill>
              </a:rPr>
              <a:t>Antecedentes</a:t>
            </a:r>
            <a:endParaRPr lang="es-ES" sz="2400" b="1" dirty="0"/>
          </a:p>
        </p:txBody>
      </p:sp>
      <p:sp>
        <p:nvSpPr>
          <p:cNvPr id="6" name="Rectángulo 5">
            <a:extLst>
              <a:ext uri="{FF2B5EF4-FFF2-40B4-BE49-F238E27FC236}">
                <a16:creationId xmlns:a16="http://schemas.microsoft.com/office/drawing/2014/main" id="{7FD55823-702B-A0D1-A566-9E6CE7A45240}"/>
              </a:ext>
            </a:extLst>
          </p:cNvPr>
          <p:cNvSpPr/>
          <p:nvPr/>
        </p:nvSpPr>
        <p:spPr>
          <a:xfrm>
            <a:off x="393644" y="342476"/>
            <a:ext cx="7343588"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F1955FEF-D4F6-E800-9599-01E783EBCCAC}"/>
              </a:ext>
            </a:extLst>
          </p:cNvPr>
          <p:cNvSpPr txBox="1"/>
          <p:nvPr/>
        </p:nvSpPr>
        <p:spPr>
          <a:xfrm>
            <a:off x="995997" y="500839"/>
            <a:ext cx="6231467" cy="461665"/>
          </a:xfrm>
          <a:prstGeom prst="rect">
            <a:avLst/>
          </a:prstGeom>
          <a:noFill/>
        </p:spPr>
        <p:txBody>
          <a:bodyPr wrap="square" rtlCol="0">
            <a:spAutoFit/>
          </a:bodyPr>
          <a:lstStyle/>
          <a:p>
            <a:pPr algn="ctr"/>
            <a:r>
              <a:rPr lang="es-ES" sz="2400" b="1" dirty="0">
                <a:solidFill>
                  <a:schemeClr val="bg1"/>
                </a:solidFill>
              </a:rPr>
              <a:t>Antecedentes</a:t>
            </a:r>
            <a:endParaRPr lang="es-ES" sz="2400" b="1" dirty="0"/>
          </a:p>
        </p:txBody>
      </p:sp>
    </p:spTree>
    <p:extLst>
      <p:ext uri="{BB962C8B-B14F-4D97-AF65-F5344CB8AC3E}">
        <p14:creationId xmlns:p14="http://schemas.microsoft.com/office/powerpoint/2010/main" val="3473777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3F034A42-B52E-5915-8160-A4199C496E76}"/>
              </a:ext>
            </a:extLst>
          </p:cNvPr>
          <p:cNvSpPr txBox="1"/>
          <p:nvPr/>
        </p:nvSpPr>
        <p:spPr>
          <a:xfrm>
            <a:off x="756447" y="260260"/>
            <a:ext cx="6231467" cy="461665"/>
          </a:xfrm>
          <a:prstGeom prst="rect">
            <a:avLst/>
          </a:prstGeom>
          <a:noFill/>
        </p:spPr>
        <p:txBody>
          <a:bodyPr wrap="square" rtlCol="0">
            <a:spAutoFit/>
          </a:bodyPr>
          <a:lstStyle/>
          <a:p>
            <a:pPr algn="ctr"/>
            <a:r>
              <a:rPr lang="es-ES" sz="2400" b="1" dirty="0">
                <a:solidFill>
                  <a:schemeClr val="bg1"/>
                </a:solidFill>
              </a:rPr>
              <a:t>Antecedentes</a:t>
            </a:r>
            <a:endParaRPr lang="es-ES" sz="2400" b="1" dirty="0"/>
          </a:p>
        </p:txBody>
      </p:sp>
      <p:sp>
        <p:nvSpPr>
          <p:cNvPr id="8" name="CuadroTexto 7">
            <a:extLst>
              <a:ext uri="{FF2B5EF4-FFF2-40B4-BE49-F238E27FC236}">
                <a16:creationId xmlns:a16="http://schemas.microsoft.com/office/drawing/2014/main" id="{EE4CCA9F-41D8-6FBA-FC6E-760F8199D52C}"/>
              </a:ext>
            </a:extLst>
          </p:cNvPr>
          <p:cNvSpPr txBox="1"/>
          <p:nvPr/>
        </p:nvSpPr>
        <p:spPr>
          <a:xfrm>
            <a:off x="393643" y="1166842"/>
            <a:ext cx="7436177" cy="5416868"/>
          </a:xfrm>
          <a:prstGeom prst="rect">
            <a:avLst/>
          </a:prstGeom>
          <a:noFill/>
        </p:spPr>
        <p:txBody>
          <a:bodyPr wrap="square" rtlCol="0">
            <a:spAutoFit/>
          </a:bodyPr>
          <a:lstStyle/>
          <a:p>
            <a:pPr indent="265113" algn="just">
              <a:spcBef>
                <a:spcPts val="0"/>
              </a:spcBef>
              <a:buClr>
                <a:srgbClr val="44AFCF"/>
              </a:buClr>
            </a:pPr>
            <a:r>
              <a:rPr lang="es-ES" sz="1500" i="1" dirty="0"/>
              <a:t>(i) De una parte, un análisis del producto realizado por una entidad de prestigio. </a:t>
            </a:r>
          </a:p>
          <a:p>
            <a:pPr algn="just">
              <a:spcBef>
                <a:spcPts val="0"/>
              </a:spcBef>
              <a:buClr>
                <a:srgbClr val="44AFCF"/>
              </a:buClr>
            </a:pPr>
            <a:endParaRPr lang="es-ES" sz="1500" i="1" dirty="0"/>
          </a:p>
          <a:p>
            <a:pPr marL="265113" algn="just">
              <a:spcBef>
                <a:spcPts val="0"/>
              </a:spcBef>
              <a:buClr>
                <a:srgbClr val="44AFCF"/>
              </a:buClr>
            </a:pPr>
            <a:r>
              <a:rPr lang="es-ES" sz="1500" i="1" dirty="0"/>
              <a:t>(</a:t>
            </a:r>
            <a:r>
              <a:rPr lang="es-ES" sz="1500" i="1" dirty="0" err="1"/>
              <a:t>ii</a:t>
            </a:r>
            <a:r>
              <a:rPr lang="es-ES" sz="1500" i="1" dirty="0"/>
              <a:t>) De otra, el hecho de que el producto presuntamente infractor no precise conservación en frío (hecho que deriva de su ficha técnica), lo que, de acuerdo con la enseñanza de la propia patente, permite descartar que el producto de la demandada cumpla la característica discutida.</a:t>
            </a:r>
          </a:p>
          <a:p>
            <a:pPr algn="just">
              <a:spcBef>
                <a:spcPts val="0"/>
              </a:spcBef>
              <a:buClr>
                <a:srgbClr val="44AFCF"/>
              </a:buClr>
            </a:pPr>
            <a:endParaRPr lang="es-ES" sz="1500" i="1" dirty="0">
              <a:ea typeface="Verdana" panose="020B0604030504040204" pitchFamily="34" charset="0"/>
              <a:cs typeface="Times New Roman" panose="02020603050405020304" pitchFamily="18" charset="0"/>
            </a:endParaRPr>
          </a:p>
          <a:p>
            <a:pPr marL="285750" indent="-285750" algn="just">
              <a:spcBef>
                <a:spcPts val="0"/>
              </a:spcBef>
              <a:buClr>
                <a:srgbClr val="44AFCF"/>
              </a:buClr>
              <a:buFont typeface="Arial" panose="020B0604020202020204" pitchFamily="34" charset="0"/>
              <a:buChar char="•"/>
            </a:pPr>
            <a:r>
              <a:rPr lang="es-ES" sz="1500" b="1" i="1" dirty="0"/>
              <a:t>10. Admitimos que el enjuiciamiento de las cuestiones a que nos hemos referido en el apartado anterior presenta importantes incertezas, incertezas que </a:t>
            </a:r>
            <a:r>
              <a:rPr lang="es-ES" sz="1500" b="1" i="1"/>
              <a:t>el recurso (de MSD) </a:t>
            </a:r>
            <a:r>
              <a:rPr lang="es-ES" sz="1500" b="1" i="1" dirty="0"/>
              <a:t>ilustra muy bien y que no creemos que puedan quedar desveladas en el presente procedimiento. Pese a tales incertezas,</a:t>
            </a:r>
            <a:r>
              <a:rPr lang="es-ES" sz="1500" i="1" dirty="0"/>
              <a:t> creemos que lo más razonable es decantarnos, como la resolución recurrida, por considerar que la parte demandada consiguió cuestionar con éxito al oponerse a las medidas adoptadas la existencia de un principio de prueba suficientemente sólido acerca de la existencia de infracción. Ante ello, lo único razonable era lo que decidió hacer el juzgado, esto es, levantar las medidas adoptadas. </a:t>
            </a:r>
          </a:p>
          <a:p>
            <a:pPr algn="just">
              <a:spcBef>
                <a:spcPts val="0"/>
              </a:spcBef>
              <a:buClr>
                <a:srgbClr val="44AFCF"/>
              </a:buClr>
            </a:pPr>
            <a:endParaRPr lang="es-ES" sz="1500" i="1" dirty="0"/>
          </a:p>
          <a:p>
            <a:pPr marL="285750" indent="-285750" algn="just">
              <a:spcBef>
                <a:spcPts val="0"/>
              </a:spcBef>
              <a:buClr>
                <a:srgbClr val="44AFCF"/>
              </a:buClr>
              <a:buFont typeface="Arial" panose="020B0604020202020204" pitchFamily="34" charset="0"/>
              <a:buChar char="•"/>
            </a:pPr>
            <a:r>
              <a:rPr lang="es-ES" sz="1500" i="1" dirty="0"/>
              <a:t>11. Creemos que el enjuiciamiento de la apariencia de buen derecho debe quedar limitado a esas cuestiones, sin pretender agotar en toda su profundidad las cuestiones que plantea el recurso, que consideramos que no son propias del enjuiciamiento del </a:t>
            </a:r>
            <a:r>
              <a:rPr lang="es-ES" sz="1500" i="1" dirty="0" err="1"/>
              <a:t>fumus</a:t>
            </a:r>
            <a:r>
              <a:rPr lang="es-ES" sz="1500" i="1" dirty="0"/>
              <a:t> en el ámbito del proceso cautelar </a:t>
            </a:r>
            <a:r>
              <a:rPr lang="es-ES" sz="1500" b="1" i="1" dirty="0"/>
              <a:t>sino que deben quedar para el juicio declarativo posterior. </a:t>
            </a:r>
            <a:r>
              <a:rPr lang="es-ES" sz="1500" i="1" dirty="0"/>
              <a:t>El proceso cautelar no exige un enjuiciamiento más profundo ni tampoco lo permite, atendidas las limitaciones probatorias a que se haya sometido. </a:t>
            </a:r>
          </a:p>
          <a:p>
            <a:pPr algn="just">
              <a:spcBef>
                <a:spcPts val="0"/>
              </a:spcBef>
              <a:buClr>
                <a:srgbClr val="44AFCF"/>
              </a:buClr>
            </a:pPr>
            <a:endParaRPr lang="es-ES" sz="1600" dirty="0"/>
          </a:p>
        </p:txBody>
      </p:sp>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4" name="Rectángulo 3">
            <a:extLst>
              <a:ext uri="{FF2B5EF4-FFF2-40B4-BE49-F238E27FC236}">
                <a16:creationId xmlns:a16="http://schemas.microsoft.com/office/drawing/2014/main" id="{67D01E78-11F6-BA52-F712-65C1A6544B3F}"/>
              </a:ext>
            </a:extLst>
          </p:cNvPr>
          <p:cNvSpPr/>
          <p:nvPr/>
        </p:nvSpPr>
        <p:spPr>
          <a:xfrm>
            <a:off x="393643" y="342476"/>
            <a:ext cx="7369965"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BD5FA31C-1550-9A61-D4C7-61F2FBB71AFD}"/>
              </a:ext>
            </a:extLst>
          </p:cNvPr>
          <p:cNvSpPr txBox="1"/>
          <p:nvPr/>
        </p:nvSpPr>
        <p:spPr>
          <a:xfrm>
            <a:off x="1043187" y="494690"/>
            <a:ext cx="6231467" cy="461665"/>
          </a:xfrm>
          <a:prstGeom prst="rect">
            <a:avLst/>
          </a:prstGeom>
          <a:noFill/>
        </p:spPr>
        <p:txBody>
          <a:bodyPr wrap="square" rtlCol="0">
            <a:spAutoFit/>
          </a:bodyPr>
          <a:lstStyle/>
          <a:p>
            <a:pPr algn="ctr"/>
            <a:r>
              <a:rPr lang="es-ES" sz="2400" b="1" dirty="0">
                <a:solidFill>
                  <a:schemeClr val="bg1"/>
                </a:solidFill>
              </a:rPr>
              <a:t>Antecedentes</a:t>
            </a:r>
            <a:endParaRPr lang="es-ES" sz="2400" b="1" dirty="0"/>
          </a:p>
        </p:txBody>
      </p:sp>
    </p:spTree>
    <p:extLst>
      <p:ext uri="{BB962C8B-B14F-4D97-AF65-F5344CB8AC3E}">
        <p14:creationId xmlns:p14="http://schemas.microsoft.com/office/powerpoint/2010/main" val="501107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3F034A42-B52E-5915-8160-A4199C496E76}"/>
              </a:ext>
            </a:extLst>
          </p:cNvPr>
          <p:cNvSpPr txBox="1"/>
          <p:nvPr/>
        </p:nvSpPr>
        <p:spPr>
          <a:xfrm>
            <a:off x="756447" y="260260"/>
            <a:ext cx="6231467" cy="461665"/>
          </a:xfrm>
          <a:prstGeom prst="rect">
            <a:avLst/>
          </a:prstGeom>
          <a:noFill/>
        </p:spPr>
        <p:txBody>
          <a:bodyPr wrap="square" rtlCol="0">
            <a:spAutoFit/>
          </a:bodyPr>
          <a:lstStyle/>
          <a:p>
            <a:pPr algn="ctr"/>
            <a:r>
              <a:rPr lang="es-ES" sz="2400" b="1" dirty="0">
                <a:solidFill>
                  <a:schemeClr val="bg1"/>
                </a:solidFill>
              </a:rPr>
              <a:t>Antecedentes</a:t>
            </a:r>
            <a:endParaRPr lang="es-ES" sz="2400" b="1" dirty="0"/>
          </a:p>
        </p:txBody>
      </p:sp>
      <p:sp>
        <p:nvSpPr>
          <p:cNvPr id="8" name="CuadroTexto 7">
            <a:extLst>
              <a:ext uri="{FF2B5EF4-FFF2-40B4-BE49-F238E27FC236}">
                <a16:creationId xmlns:a16="http://schemas.microsoft.com/office/drawing/2014/main" id="{EE4CCA9F-41D8-6FBA-FC6E-760F8199D52C}"/>
              </a:ext>
            </a:extLst>
          </p:cNvPr>
          <p:cNvSpPr txBox="1"/>
          <p:nvPr/>
        </p:nvSpPr>
        <p:spPr>
          <a:xfrm>
            <a:off x="404446" y="1108572"/>
            <a:ext cx="7425374" cy="1477328"/>
          </a:xfrm>
          <a:prstGeom prst="rect">
            <a:avLst/>
          </a:prstGeom>
          <a:noFill/>
        </p:spPr>
        <p:txBody>
          <a:bodyPr wrap="square" rtlCol="0">
            <a:spAutoFit/>
          </a:bodyPr>
          <a:lstStyle/>
          <a:p>
            <a:pPr marL="285750" indent="-285750" algn="just">
              <a:spcBef>
                <a:spcPts val="0"/>
              </a:spcBef>
              <a:buClr>
                <a:srgbClr val="44AFCF"/>
              </a:buClr>
              <a:buFont typeface="Arial" panose="020B0604020202020204" pitchFamily="34" charset="0"/>
              <a:buChar char="•"/>
            </a:pPr>
            <a:endParaRPr lang="es-ES" sz="1500" i="1" dirty="0"/>
          </a:p>
          <a:p>
            <a:pPr marL="285750" indent="-285750" algn="just">
              <a:spcBef>
                <a:spcPts val="0"/>
              </a:spcBef>
              <a:buClr>
                <a:srgbClr val="44AFCF"/>
              </a:buClr>
              <a:buFont typeface="Arial" panose="020B0604020202020204" pitchFamily="34" charset="0"/>
              <a:buChar char="•"/>
            </a:pPr>
            <a:r>
              <a:rPr lang="es-ES" sz="1500" i="1" dirty="0"/>
              <a:t>13. En suma, frente a las incertezas del juicio de inferencia que propone la referida perito, están las evidencias que resultan de otros elementos de juicio en apariencia más objetivos (en el sentido de más fácilmente constatables). Por tanto, también nosotros consideramos que no existe una situación de apariencia de buen derecho que justifique que las medidas se mantuvieran. </a:t>
            </a:r>
            <a:endParaRPr lang="es-ES" sz="1500" i="1" dirty="0">
              <a:ea typeface="Verdana" panose="020B060403050404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4" name="Rectángulo 3">
            <a:extLst>
              <a:ext uri="{FF2B5EF4-FFF2-40B4-BE49-F238E27FC236}">
                <a16:creationId xmlns:a16="http://schemas.microsoft.com/office/drawing/2014/main" id="{E7CD4001-EC5D-A950-06C0-4E3C34A26274}"/>
              </a:ext>
            </a:extLst>
          </p:cNvPr>
          <p:cNvSpPr/>
          <p:nvPr/>
        </p:nvSpPr>
        <p:spPr>
          <a:xfrm>
            <a:off x="404446" y="342476"/>
            <a:ext cx="7350370"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06433E2F-309E-8DE7-19B6-F0390D901674}"/>
              </a:ext>
            </a:extLst>
          </p:cNvPr>
          <p:cNvSpPr txBox="1"/>
          <p:nvPr/>
        </p:nvSpPr>
        <p:spPr>
          <a:xfrm>
            <a:off x="1024870" y="497565"/>
            <a:ext cx="6231467" cy="461665"/>
          </a:xfrm>
          <a:prstGeom prst="rect">
            <a:avLst/>
          </a:prstGeom>
          <a:noFill/>
        </p:spPr>
        <p:txBody>
          <a:bodyPr wrap="square" rtlCol="0">
            <a:spAutoFit/>
          </a:bodyPr>
          <a:lstStyle/>
          <a:p>
            <a:pPr algn="ctr"/>
            <a:r>
              <a:rPr lang="es-ES" sz="2400" b="1" dirty="0">
                <a:solidFill>
                  <a:schemeClr val="bg1"/>
                </a:solidFill>
              </a:rPr>
              <a:t>Antecedentes</a:t>
            </a:r>
            <a:endParaRPr lang="es-ES" sz="2400" b="1" dirty="0"/>
          </a:p>
        </p:txBody>
      </p:sp>
      <p:pic>
        <p:nvPicPr>
          <p:cNvPr id="2050" name="Picture 2" descr="Imágenes de Abstracto Geometrico - Descarga gratuita en Freepik">
            <a:extLst>
              <a:ext uri="{FF2B5EF4-FFF2-40B4-BE49-F238E27FC236}">
                <a16:creationId xmlns:a16="http://schemas.microsoft.com/office/drawing/2014/main" id="{B6AED90C-7ECE-4689-2567-16E91B9899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447" y="2815070"/>
            <a:ext cx="7098205" cy="378267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1853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EE4CCA9F-41D8-6FBA-FC6E-760F8199D52C}"/>
              </a:ext>
            </a:extLst>
          </p:cNvPr>
          <p:cNvSpPr txBox="1"/>
          <p:nvPr/>
        </p:nvSpPr>
        <p:spPr>
          <a:xfrm>
            <a:off x="376610" y="1207539"/>
            <a:ext cx="6963212" cy="5401479"/>
          </a:xfrm>
          <a:prstGeom prst="rect">
            <a:avLst/>
          </a:prstGeom>
          <a:noFill/>
        </p:spPr>
        <p:txBody>
          <a:bodyPr wrap="square" rtlCol="0">
            <a:spAutoFit/>
          </a:bodyPr>
          <a:lstStyle/>
          <a:p>
            <a:pPr algn="just">
              <a:spcBef>
                <a:spcPts val="0"/>
              </a:spcBef>
              <a:buClr>
                <a:srgbClr val="44AFCF"/>
              </a:buClr>
            </a:pPr>
            <a:r>
              <a:rPr lang="es-ES" sz="1500" b="1" dirty="0">
                <a:solidFill>
                  <a:srgbClr val="44AFCF"/>
                </a:solidFill>
              </a:rPr>
              <a:t>PRIMER ARGUMENTO DE LA CNMC</a:t>
            </a:r>
          </a:p>
          <a:p>
            <a:pPr marL="285750" indent="-285750" algn="just">
              <a:spcBef>
                <a:spcPts val="0"/>
              </a:spcBef>
              <a:buClr>
                <a:srgbClr val="44AFCF"/>
              </a:buClr>
              <a:buFont typeface="Arial" panose="020B0604020202020204" pitchFamily="34" charset="0"/>
              <a:buChar char="•"/>
            </a:pPr>
            <a:endParaRPr lang="es-ES" sz="1500" dirty="0"/>
          </a:p>
          <a:p>
            <a:pPr marL="285750" indent="-285750" algn="just">
              <a:spcBef>
                <a:spcPts val="0"/>
              </a:spcBef>
              <a:buClr>
                <a:srgbClr val="44AFCF"/>
              </a:buClr>
              <a:buFont typeface="Arial" panose="020B0604020202020204" pitchFamily="34" charset="0"/>
              <a:buChar char="•"/>
            </a:pPr>
            <a:r>
              <a:rPr lang="es-ES" sz="1500" dirty="0"/>
              <a:t>MSD sabía que no había infracción de patente porque el anillo Ornibel® de INSUD  tenía dos diferencias evidentes con Nuvaring® de MSD que constaban en la ficha técnica de Ornibel y la patente de INSUD: </a:t>
            </a:r>
          </a:p>
          <a:p>
            <a:pPr algn="just">
              <a:spcBef>
                <a:spcPts val="0"/>
              </a:spcBef>
              <a:buClr>
                <a:srgbClr val="44AFCF"/>
              </a:buClr>
            </a:pPr>
            <a:endParaRPr lang="es-ES" sz="1500" dirty="0"/>
          </a:p>
          <a:p>
            <a:pPr marL="550863" indent="-285750" algn="just">
              <a:spcBef>
                <a:spcPts val="0"/>
              </a:spcBef>
              <a:buClr>
                <a:srgbClr val="44AFCF"/>
              </a:buClr>
              <a:buFont typeface="Courier New" panose="02070309020205020404" pitchFamily="49" charset="0"/>
              <a:buChar char="o"/>
            </a:pPr>
            <a:r>
              <a:rPr lang="es-ES" sz="1500" dirty="0"/>
              <a:t>La temperatura de conservación y </a:t>
            </a:r>
          </a:p>
          <a:p>
            <a:pPr marL="550863" indent="-285750" algn="just">
              <a:spcBef>
                <a:spcPts val="0"/>
              </a:spcBef>
              <a:buClr>
                <a:srgbClr val="44AFCF"/>
              </a:buClr>
              <a:buFont typeface="Courier New" panose="02070309020205020404" pitchFamily="49" charset="0"/>
              <a:buChar char="o"/>
            </a:pPr>
            <a:r>
              <a:rPr lang="es-ES" sz="1500" dirty="0"/>
              <a:t>La tasa de saturación del etonogestrel en el polímero del núcleo del anillo.</a:t>
            </a:r>
          </a:p>
          <a:p>
            <a:pPr marL="550863" indent="-285750" algn="just">
              <a:spcBef>
                <a:spcPts val="0"/>
              </a:spcBef>
              <a:buClr>
                <a:srgbClr val="44AFCF"/>
              </a:buClr>
              <a:buFont typeface="Courier New" panose="02070309020205020404" pitchFamily="49" charset="0"/>
              <a:buChar char="o"/>
            </a:pPr>
            <a:endParaRPr lang="es-ES" sz="1500" dirty="0"/>
          </a:p>
          <a:p>
            <a:pPr algn="just">
              <a:spcBef>
                <a:spcPts val="0"/>
              </a:spcBef>
              <a:buClr>
                <a:srgbClr val="44AFCF"/>
              </a:buClr>
            </a:pPr>
            <a:r>
              <a:rPr lang="es-ES" sz="1500" b="1" dirty="0">
                <a:solidFill>
                  <a:srgbClr val="44AFCF"/>
                </a:solidFill>
              </a:rPr>
              <a:t>REFUTACIÓN DEL PRIMER ARGUMENTO DE LA CNMC</a:t>
            </a:r>
            <a:r>
              <a:rPr lang="es-ES" sz="1500" dirty="0">
                <a:solidFill>
                  <a:srgbClr val="44AFCF"/>
                </a:solidFill>
              </a:rPr>
              <a:t>  </a:t>
            </a:r>
          </a:p>
          <a:p>
            <a:pPr algn="just">
              <a:spcBef>
                <a:spcPts val="0"/>
              </a:spcBef>
              <a:buClr>
                <a:srgbClr val="44AFCF"/>
              </a:buClr>
            </a:pPr>
            <a:endParaRPr lang="es-ES" sz="1500" dirty="0"/>
          </a:p>
          <a:p>
            <a:pPr marL="285750" indent="-285750" algn="just">
              <a:spcBef>
                <a:spcPts val="0"/>
              </a:spcBef>
              <a:buClr>
                <a:srgbClr val="44AFCF"/>
              </a:buClr>
              <a:buFont typeface="Arial" panose="020B0604020202020204" pitchFamily="34" charset="0"/>
              <a:buChar char="•"/>
            </a:pPr>
            <a:r>
              <a:rPr lang="es-ES" sz="1500" dirty="0"/>
              <a:t>El correcto enjuiciamiento de la infracción de una patente no se basa en comparar dos productos (en este caso, dos anillos vaginales anticonceptivos) para ver sus identidades y diferencias, sino en determinar si el producto sospechoso cae dentro del ámbito de protección (reivindicaciones) de la patente controvertida. Se trata de confrontar técnicamente la realización controvertida (objeto infractor) y las reivindicaciones de la patente, no la realización controvertida y la realización que el titular de la patente haya podido poner en el mercado.</a:t>
            </a:r>
          </a:p>
          <a:p>
            <a:pPr marL="285750" indent="-285750" algn="just">
              <a:spcBef>
                <a:spcPts val="0"/>
              </a:spcBef>
              <a:buClr>
                <a:srgbClr val="44AFCF"/>
              </a:buClr>
              <a:buFont typeface="Arial" panose="020B0604020202020204" pitchFamily="34" charset="0"/>
              <a:buChar char="•"/>
            </a:pPr>
            <a:endParaRPr lang="es-ES" sz="1500" dirty="0"/>
          </a:p>
          <a:p>
            <a:pPr marL="285750" indent="-285750" algn="just">
              <a:spcBef>
                <a:spcPts val="0"/>
              </a:spcBef>
              <a:buClr>
                <a:srgbClr val="44AFCF"/>
              </a:buClr>
              <a:buFont typeface="Arial" panose="020B0604020202020204" pitchFamily="34" charset="0"/>
              <a:buChar char="•"/>
            </a:pPr>
            <a:r>
              <a:rPr lang="es-ES" sz="1500" dirty="0"/>
              <a:t>Un segundo error adicional es basar el análisis de ambos productos en la lectura comparativa de los documentos de patentes o de las fichas técnicas de los productos. Hay que examinar el producto sospechoso, sus características técnicas concretas, al margen de las afirmaciones de la ficha técnica o de la patente.</a:t>
            </a:r>
            <a:endParaRPr lang="es-ES" dirty="0">
              <a:ea typeface="Verdana" panose="020B060403050404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7" name="Rectángulo 6">
            <a:extLst>
              <a:ext uri="{FF2B5EF4-FFF2-40B4-BE49-F238E27FC236}">
                <a16:creationId xmlns:a16="http://schemas.microsoft.com/office/drawing/2014/main" id="{F7F05EB7-1875-A080-BB2A-7A8A381ED6F7}"/>
              </a:ext>
            </a:extLst>
          </p:cNvPr>
          <p:cNvSpPr/>
          <p:nvPr/>
        </p:nvSpPr>
        <p:spPr>
          <a:xfrm>
            <a:off x="370303" y="325162"/>
            <a:ext cx="6969519"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Argumentos de Patentes de la CNMC</a:t>
            </a:r>
          </a:p>
        </p:txBody>
      </p:sp>
    </p:spTree>
    <p:extLst>
      <p:ext uri="{BB962C8B-B14F-4D97-AF65-F5344CB8AC3E}">
        <p14:creationId xmlns:p14="http://schemas.microsoft.com/office/powerpoint/2010/main" val="801266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EE4CCA9F-41D8-6FBA-FC6E-760F8199D52C}"/>
              </a:ext>
            </a:extLst>
          </p:cNvPr>
          <p:cNvSpPr txBox="1"/>
          <p:nvPr/>
        </p:nvSpPr>
        <p:spPr>
          <a:xfrm>
            <a:off x="376610" y="1207539"/>
            <a:ext cx="6963212" cy="5170646"/>
          </a:xfrm>
          <a:prstGeom prst="rect">
            <a:avLst/>
          </a:prstGeom>
          <a:noFill/>
        </p:spPr>
        <p:txBody>
          <a:bodyPr wrap="square" rtlCol="0">
            <a:spAutoFit/>
          </a:bodyPr>
          <a:lstStyle/>
          <a:p>
            <a:pPr algn="just">
              <a:spcBef>
                <a:spcPts val="0"/>
              </a:spcBef>
              <a:buClr>
                <a:srgbClr val="44AFCF"/>
              </a:buClr>
            </a:pPr>
            <a:r>
              <a:rPr lang="es-ES" sz="1500" b="1" dirty="0">
                <a:solidFill>
                  <a:srgbClr val="44AFCF"/>
                </a:solidFill>
              </a:rPr>
              <a:t>SEGUNDO ARGUMENTO DE LA CNMC</a:t>
            </a:r>
          </a:p>
          <a:p>
            <a:pPr marL="285750" indent="-285750" algn="just">
              <a:spcBef>
                <a:spcPts val="0"/>
              </a:spcBef>
              <a:buClr>
                <a:srgbClr val="44AFCF"/>
              </a:buClr>
              <a:buFont typeface="Arial" panose="020B0604020202020204" pitchFamily="34" charset="0"/>
              <a:buChar char="•"/>
            </a:pPr>
            <a:endParaRPr lang="es-ES" sz="1500" dirty="0"/>
          </a:p>
          <a:p>
            <a:pPr marL="285750" indent="-285750" algn="just">
              <a:spcBef>
                <a:spcPts val="0"/>
              </a:spcBef>
              <a:buClr>
                <a:srgbClr val="44AFCF"/>
              </a:buClr>
              <a:buFont typeface="Arial" panose="020B0604020202020204" pitchFamily="34" charset="0"/>
              <a:buChar char="•"/>
            </a:pPr>
            <a:r>
              <a:rPr lang="es-ES" sz="1500" dirty="0"/>
              <a:t>INSUD estuvo dispuesta a entregar a MSD las muestras e información del anillo necesarias para verificar la inexistencia de infracción de patente. En su solicitud de diligencias MSD engañó al Juez y tergiversó la respuesta que había recibido de INSUD PHARMA, ocultándole datos esenciales.</a:t>
            </a:r>
          </a:p>
          <a:p>
            <a:pPr marL="550863" indent="-285750" algn="just">
              <a:spcBef>
                <a:spcPts val="0"/>
              </a:spcBef>
              <a:buClr>
                <a:srgbClr val="44AFCF"/>
              </a:buClr>
              <a:buFont typeface="Courier New" panose="02070309020205020404" pitchFamily="49" charset="0"/>
              <a:buChar char="o"/>
            </a:pPr>
            <a:endParaRPr lang="es-ES" sz="1500" dirty="0"/>
          </a:p>
          <a:p>
            <a:pPr algn="just">
              <a:spcBef>
                <a:spcPts val="0"/>
              </a:spcBef>
              <a:buClr>
                <a:srgbClr val="44AFCF"/>
              </a:buClr>
            </a:pPr>
            <a:r>
              <a:rPr lang="es-ES" sz="1500" b="1" dirty="0">
                <a:solidFill>
                  <a:srgbClr val="44AFCF"/>
                </a:solidFill>
              </a:rPr>
              <a:t>REFUTACIÓN DEL SEGUNDO ARGUMENTO DE LA CNMC</a:t>
            </a:r>
            <a:r>
              <a:rPr lang="es-ES" sz="1500" dirty="0">
                <a:solidFill>
                  <a:srgbClr val="44AFCF"/>
                </a:solidFill>
              </a:rPr>
              <a:t> </a:t>
            </a:r>
          </a:p>
          <a:p>
            <a:pPr algn="just">
              <a:spcBef>
                <a:spcPts val="0"/>
              </a:spcBef>
              <a:buClr>
                <a:srgbClr val="44AFCF"/>
              </a:buClr>
            </a:pPr>
            <a:endParaRPr lang="es-ES" sz="1500" dirty="0"/>
          </a:p>
          <a:p>
            <a:pPr marL="285750" indent="-285750" algn="just">
              <a:spcBef>
                <a:spcPts val="0"/>
              </a:spcBef>
              <a:buClr>
                <a:srgbClr val="44AFCF"/>
              </a:buClr>
              <a:buFont typeface="Arial" panose="020B0604020202020204" pitchFamily="34" charset="0"/>
              <a:buChar char="•"/>
            </a:pPr>
            <a:r>
              <a:rPr lang="es-ES" sz="1500" dirty="0"/>
              <a:t>INSUD no ofreció la entrega de las muestras ni  condicionó esa entrega solo a la firma de un acuerdo de confidencialidad. INSUD manifestó que estaría dispuesta a considerar la posibilidad de facilitar las muestras y la documentación requeridas siempre y cuando, con carácter previo, MSD confirmara y garantizara expresa y formalmente que, si de las muestras y documentación requeridas resultara la certeza de lo expuesto por ellas, entonces no se infringiría ninguna de las patentes invocadas y, en consecuencia, abandonarían su reclamación y no demandaría a INSUD.</a:t>
            </a:r>
          </a:p>
          <a:p>
            <a:pPr marL="285750" indent="-285750" algn="just">
              <a:spcBef>
                <a:spcPts val="0"/>
              </a:spcBef>
              <a:buClr>
                <a:srgbClr val="44AFCF"/>
              </a:buClr>
              <a:buFont typeface="Arial" panose="020B0604020202020204" pitchFamily="34" charset="0"/>
              <a:buChar char="•"/>
            </a:pPr>
            <a:endParaRPr lang="es-ES" sz="1500" dirty="0"/>
          </a:p>
          <a:p>
            <a:pPr marL="285750" indent="-285750" algn="just">
              <a:spcBef>
                <a:spcPts val="0"/>
              </a:spcBef>
              <a:buClr>
                <a:srgbClr val="44AFCF"/>
              </a:buClr>
              <a:buFont typeface="Arial" panose="020B0604020202020204" pitchFamily="34" charset="0"/>
              <a:buChar char="•"/>
            </a:pPr>
            <a:r>
              <a:rPr lang="es-ES" sz="1500" dirty="0"/>
              <a:t>La CNMC tergiversa la primera respuesta de INSUD y no tiene en cuenta la falta de fiabilidad de ese grupo que tiene cuatro condenas judiciales firmes españolas por infracción de patentes farmacéuticas ajenas (tres de ellas de MSD)</a:t>
            </a:r>
          </a:p>
          <a:p>
            <a:pPr marL="285750" indent="-285750" algn="just">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7" name="Rectángulo 6">
            <a:extLst>
              <a:ext uri="{FF2B5EF4-FFF2-40B4-BE49-F238E27FC236}">
                <a16:creationId xmlns:a16="http://schemas.microsoft.com/office/drawing/2014/main" id="{F7F05EB7-1875-A080-BB2A-7A8A381ED6F7}"/>
              </a:ext>
            </a:extLst>
          </p:cNvPr>
          <p:cNvSpPr/>
          <p:nvPr/>
        </p:nvSpPr>
        <p:spPr>
          <a:xfrm>
            <a:off x="370303" y="325162"/>
            <a:ext cx="6969519"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Argumentos de Patentes de la CNMC</a:t>
            </a:r>
          </a:p>
        </p:txBody>
      </p:sp>
    </p:spTree>
    <p:extLst>
      <p:ext uri="{BB962C8B-B14F-4D97-AF65-F5344CB8AC3E}">
        <p14:creationId xmlns:p14="http://schemas.microsoft.com/office/powerpoint/2010/main" val="2784615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EE4CCA9F-41D8-6FBA-FC6E-760F8199D52C}"/>
              </a:ext>
            </a:extLst>
          </p:cNvPr>
          <p:cNvSpPr txBox="1"/>
          <p:nvPr/>
        </p:nvSpPr>
        <p:spPr>
          <a:xfrm>
            <a:off x="376610" y="1207539"/>
            <a:ext cx="6963212" cy="4247317"/>
          </a:xfrm>
          <a:prstGeom prst="rect">
            <a:avLst/>
          </a:prstGeom>
          <a:noFill/>
        </p:spPr>
        <p:txBody>
          <a:bodyPr wrap="square" rtlCol="0">
            <a:spAutoFit/>
          </a:bodyPr>
          <a:lstStyle/>
          <a:p>
            <a:pPr algn="just">
              <a:spcBef>
                <a:spcPts val="0"/>
              </a:spcBef>
              <a:buClr>
                <a:srgbClr val="44AFCF"/>
              </a:buClr>
            </a:pPr>
            <a:r>
              <a:rPr lang="es-ES" sz="1500" b="1" dirty="0">
                <a:solidFill>
                  <a:srgbClr val="44AFCF"/>
                </a:solidFill>
              </a:rPr>
              <a:t>TERCER ARGUMENTO DE LA CNMC</a:t>
            </a:r>
          </a:p>
          <a:p>
            <a:pPr marL="285750" indent="-285750" algn="just">
              <a:spcBef>
                <a:spcPts val="0"/>
              </a:spcBef>
              <a:buClr>
                <a:srgbClr val="44AFCF"/>
              </a:buClr>
              <a:buFont typeface="Arial" panose="020B0604020202020204" pitchFamily="34" charset="0"/>
              <a:buChar char="•"/>
            </a:pPr>
            <a:endParaRPr lang="es-ES" sz="1500" dirty="0"/>
          </a:p>
          <a:p>
            <a:pPr marL="285750" indent="-285750" algn="just">
              <a:spcBef>
                <a:spcPts val="0"/>
              </a:spcBef>
              <a:buClr>
                <a:srgbClr val="44AFCF"/>
              </a:buClr>
              <a:buFont typeface="Arial" panose="020B0604020202020204" pitchFamily="34" charset="0"/>
              <a:buChar char="•"/>
            </a:pPr>
            <a:r>
              <a:rPr lang="es-ES" sz="1500" dirty="0"/>
              <a:t>Falta de objetividad y parcialidad en favor de MSD de la perito judicial.</a:t>
            </a:r>
          </a:p>
          <a:p>
            <a:pPr marL="285750" indent="-285750" algn="just">
              <a:spcBef>
                <a:spcPts val="0"/>
              </a:spcBef>
              <a:buClr>
                <a:srgbClr val="44AFCF"/>
              </a:buClr>
              <a:buFont typeface="Arial" panose="020B0604020202020204" pitchFamily="34" charset="0"/>
              <a:buChar char="•"/>
            </a:pPr>
            <a:endParaRPr lang="es-ES" sz="1500" dirty="0"/>
          </a:p>
          <a:p>
            <a:pPr algn="just">
              <a:spcBef>
                <a:spcPts val="0"/>
              </a:spcBef>
              <a:buClr>
                <a:srgbClr val="44AFCF"/>
              </a:buClr>
            </a:pPr>
            <a:r>
              <a:rPr lang="es-ES" sz="1500" b="1" dirty="0">
                <a:solidFill>
                  <a:srgbClr val="44AFCF"/>
                </a:solidFill>
              </a:rPr>
              <a:t>REFUTACIÓN DEL TERCER ARGUMENTO DE LA CNMC</a:t>
            </a:r>
            <a:r>
              <a:rPr lang="es-ES" sz="1500" dirty="0"/>
              <a:t>  </a:t>
            </a:r>
          </a:p>
          <a:p>
            <a:pPr algn="just">
              <a:spcBef>
                <a:spcPts val="0"/>
              </a:spcBef>
              <a:buClr>
                <a:srgbClr val="44AFCF"/>
              </a:buClr>
            </a:pPr>
            <a:endParaRPr lang="es-ES" sz="1500" dirty="0"/>
          </a:p>
          <a:p>
            <a:pPr marL="285750" indent="-285750" algn="just">
              <a:spcBef>
                <a:spcPts val="0"/>
              </a:spcBef>
              <a:buClr>
                <a:srgbClr val="44AFCF"/>
              </a:buClr>
              <a:buFont typeface="Arial" panose="020B0604020202020204" pitchFamily="34" charset="0"/>
              <a:buChar char="•"/>
            </a:pPr>
            <a:r>
              <a:rPr lang="es-ES" sz="1500" dirty="0"/>
              <a:t>La crítica judicial no está justificada porque:</a:t>
            </a:r>
          </a:p>
          <a:p>
            <a:pPr marL="285750" indent="-285750" algn="just">
              <a:spcBef>
                <a:spcPts val="0"/>
              </a:spcBef>
              <a:buClr>
                <a:srgbClr val="44AFCF"/>
              </a:buClr>
              <a:buFont typeface="Arial" panose="020B0604020202020204" pitchFamily="34" charset="0"/>
              <a:buChar char="•"/>
            </a:pPr>
            <a:endParaRPr lang="es-ES" sz="1500" dirty="0"/>
          </a:p>
          <a:p>
            <a:pPr marL="628650" indent="-363538" algn="just">
              <a:spcBef>
                <a:spcPts val="0"/>
              </a:spcBef>
              <a:buClr>
                <a:srgbClr val="44AFCF"/>
              </a:buClr>
              <a:buAutoNum type="romanLcParenBoth"/>
            </a:pPr>
            <a:r>
              <a:rPr lang="es-ES" sz="1500" dirty="0"/>
              <a:t>Fue el Magistrado-Juez el que designó e instruyó a la perito judicial sin intervención alguna de MSD; </a:t>
            </a:r>
          </a:p>
          <a:p>
            <a:pPr marL="628650" indent="-363538" algn="just">
              <a:spcBef>
                <a:spcPts val="0"/>
              </a:spcBef>
              <a:buClr>
                <a:srgbClr val="44AFCF"/>
              </a:buClr>
              <a:buAutoNum type="romanLcParenBoth"/>
            </a:pPr>
            <a:endParaRPr lang="es-ES" sz="1500" dirty="0"/>
          </a:p>
          <a:p>
            <a:pPr marL="628650" indent="-363538" algn="just">
              <a:spcBef>
                <a:spcPts val="0"/>
              </a:spcBef>
              <a:buClr>
                <a:srgbClr val="44AFCF"/>
              </a:buClr>
              <a:buAutoNum type="romanLcParenBoth"/>
            </a:pPr>
            <a:r>
              <a:rPr lang="es-ES" sz="1500" dirty="0"/>
              <a:t>Fue al Magistrado-Juez al que la perito entregó su informe pericial (y no a MSD): si el informe tenía carencias el Magistrado-Juez debió manifestarlo a la perito, y</a:t>
            </a:r>
          </a:p>
          <a:p>
            <a:pPr marL="628650" indent="-363538" algn="just">
              <a:spcBef>
                <a:spcPts val="0"/>
              </a:spcBef>
              <a:buClr>
                <a:srgbClr val="44AFCF"/>
              </a:buClr>
              <a:buAutoNum type="romanLcParenBoth"/>
            </a:pPr>
            <a:endParaRPr lang="es-ES" sz="1500" dirty="0"/>
          </a:p>
          <a:p>
            <a:pPr marL="628650" indent="-363538" algn="just">
              <a:spcBef>
                <a:spcPts val="0"/>
              </a:spcBef>
              <a:buClr>
                <a:srgbClr val="44AFCF"/>
              </a:buClr>
              <a:buAutoNum type="romanLcParenBoth"/>
            </a:pPr>
            <a:r>
              <a:rPr lang="es-ES" sz="1500" dirty="0"/>
              <a:t>Solo el Magistrado-Juez, y nunca MSD, pudo solicitar a la perito que completase su investigación con la AEMPS, la fabricante del polímero del núcleo del anillo o la propia INSUD.</a:t>
            </a:r>
            <a:endParaRPr lang="es-ES" dirty="0">
              <a:ea typeface="Verdana" panose="020B060403050404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7" name="Rectángulo 6">
            <a:extLst>
              <a:ext uri="{FF2B5EF4-FFF2-40B4-BE49-F238E27FC236}">
                <a16:creationId xmlns:a16="http://schemas.microsoft.com/office/drawing/2014/main" id="{F7F05EB7-1875-A080-BB2A-7A8A381ED6F7}"/>
              </a:ext>
            </a:extLst>
          </p:cNvPr>
          <p:cNvSpPr/>
          <p:nvPr/>
        </p:nvSpPr>
        <p:spPr>
          <a:xfrm>
            <a:off x="370303" y="325162"/>
            <a:ext cx="6969519"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Argumentos de Patentes de la CNMC</a:t>
            </a:r>
          </a:p>
        </p:txBody>
      </p:sp>
    </p:spTree>
    <p:extLst>
      <p:ext uri="{BB962C8B-B14F-4D97-AF65-F5344CB8AC3E}">
        <p14:creationId xmlns:p14="http://schemas.microsoft.com/office/powerpoint/2010/main" val="1806980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EE4CCA9F-41D8-6FBA-FC6E-760F8199D52C}"/>
              </a:ext>
            </a:extLst>
          </p:cNvPr>
          <p:cNvSpPr txBox="1"/>
          <p:nvPr/>
        </p:nvSpPr>
        <p:spPr>
          <a:xfrm>
            <a:off x="376610" y="1207539"/>
            <a:ext cx="6963212" cy="3785652"/>
          </a:xfrm>
          <a:prstGeom prst="rect">
            <a:avLst/>
          </a:prstGeom>
          <a:noFill/>
        </p:spPr>
        <p:txBody>
          <a:bodyPr wrap="square" rtlCol="0">
            <a:spAutoFit/>
          </a:bodyPr>
          <a:lstStyle/>
          <a:p>
            <a:pPr algn="just">
              <a:spcBef>
                <a:spcPts val="0"/>
              </a:spcBef>
              <a:buClr>
                <a:srgbClr val="44AFCF"/>
              </a:buClr>
            </a:pPr>
            <a:r>
              <a:rPr lang="es-ES" sz="1500" b="1" dirty="0">
                <a:solidFill>
                  <a:srgbClr val="44AFCF"/>
                </a:solidFill>
              </a:rPr>
              <a:t>CUARTO ARGUMENTO DE LA CNMC</a:t>
            </a:r>
          </a:p>
          <a:p>
            <a:pPr marL="285750" indent="-285750" algn="just">
              <a:spcBef>
                <a:spcPts val="0"/>
              </a:spcBef>
              <a:buClr>
                <a:srgbClr val="44AFCF"/>
              </a:buClr>
              <a:buFont typeface="Arial" panose="020B0604020202020204" pitchFamily="34" charset="0"/>
              <a:buChar char="•"/>
            </a:pPr>
            <a:endParaRPr lang="es-ES" sz="1500" dirty="0"/>
          </a:p>
          <a:p>
            <a:pPr marL="285750" indent="-285750" algn="just">
              <a:spcBef>
                <a:spcPts val="0"/>
              </a:spcBef>
              <a:buClr>
                <a:srgbClr val="44AFCF"/>
              </a:buClr>
              <a:buFont typeface="Arial" panose="020B0604020202020204" pitchFamily="34" charset="0"/>
              <a:buChar char="•"/>
            </a:pPr>
            <a:r>
              <a:rPr lang="es-ES" sz="1500" dirty="0"/>
              <a:t>MSD no puede declinar su responsabilidad por la actuación de la perito.</a:t>
            </a:r>
          </a:p>
          <a:p>
            <a:pPr marL="285750" indent="-285750" algn="just">
              <a:spcBef>
                <a:spcPts val="0"/>
              </a:spcBef>
              <a:buClr>
                <a:srgbClr val="44AFCF"/>
              </a:buClr>
              <a:buFont typeface="Arial" panose="020B0604020202020204" pitchFamily="34" charset="0"/>
              <a:buChar char="•"/>
            </a:pPr>
            <a:endParaRPr lang="es-ES" sz="1500" dirty="0"/>
          </a:p>
          <a:p>
            <a:pPr algn="just">
              <a:spcBef>
                <a:spcPts val="0"/>
              </a:spcBef>
              <a:buClr>
                <a:srgbClr val="44AFCF"/>
              </a:buClr>
            </a:pPr>
            <a:r>
              <a:rPr lang="es-ES" sz="1500" b="1" dirty="0">
                <a:solidFill>
                  <a:srgbClr val="44AFCF"/>
                </a:solidFill>
              </a:rPr>
              <a:t>REFUTACIÓN DEL CUARTO ARGUMENTO DE LA CNMC</a:t>
            </a:r>
            <a:r>
              <a:rPr lang="es-ES" sz="1500" dirty="0">
                <a:solidFill>
                  <a:srgbClr val="44AFCF"/>
                </a:solidFill>
              </a:rPr>
              <a:t>  </a:t>
            </a:r>
          </a:p>
          <a:p>
            <a:pPr algn="just">
              <a:spcBef>
                <a:spcPts val="0"/>
              </a:spcBef>
              <a:buClr>
                <a:srgbClr val="44AFCF"/>
              </a:buClr>
            </a:pPr>
            <a:endParaRPr lang="es-ES" sz="1500" dirty="0"/>
          </a:p>
          <a:p>
            <a:pPr marL="285750" indent="-285750" algn="just">
              <a:spcBef>
                <a:spcPts val="0"/>
              </a:spcBef>
              <a:buClr>
                <a:srgbClr val="44AFCF"/>
              </a:buClr>
              <a:buFont typeface="Arial" panose="020B0604020202020204" pitchFamily="34" charset="0"/>
              <a:buChar char="•"/>
            </a:pPr>
            <a:r>
              <a:rPr lang="es-ES" sz="1500" dirty="0"/>
              <a:t>La CNMC demuestra no conocer bien las diligencias de comprobación de hechos: </a:t>
            </a:r>
          </a:p>
          <a:p>
            <a:pPr marL="285750" indent="-285750" algn="just">
              <a:spcBef>
                <a:spcPts val="0"/>
              </a:spcBef>
              <a:buClr>
                <a:srgbClr val="44AFCF"/>
              </a:buClr>
              <a:buFont typeface="Arial" panose="020B0604020202020204" pitchFamily="34" charset="0"/>
              <a:buChar char="•"/>
            </a:pPr>
            <a:endParaRPr lang="es-ES" sz="1500" dirty="0"/>
          </a:p>
          <a:p>
            <a:pPr marL="541338" indent="-276225" algn="just">
              <a:spcBef>
                <a:spcPts val="0"/>
              </a:spcBef>
              <a:buClr>
                <a:srgbClr val="44AFCF"/>
              </a:buClr>
              <a:buFont typeface="Courier New" panose="02070309020205020404" pitchFamily="49" charset="0"/>
              <a:buChar char="o"/>
            </a:pPr>
            <a:r>
              <a:rPr lang="es-ES" sz="1500" dirty="0"/>
              <a:t>MSD participó abierta y públicamente en la designación de la perito judicial porque el juzgado se lo pidió expresamente cuando el primer perito designado judicialmente declinó por conflicto de interés con INSUD. </a:t>
            </a:r>
          </a:p>
          <a:p>
            <a:pPr marL="541338" indent="-276225" algn="just">
              <a:spcBef>
                <a:spcPts val="0"/>
              </a:spcBef>
              <a:buClr>
                <a:srgbClr val="44AFCF"/>
              </a:buClr>
              <a:buFont typeface="Courier New" panose="02070309020205020404" pitchFamily="49" charset="0"/>
              <a:buChar char="o"/>
            </a:pPr>
            <a:endParaRPr lang="es-ES" sz="1500" dirty="0"/>
          </a:p>
          <a:p>
            <a:pPr marL="541338" indent="-276225" algn="just">
              <a:spcBef>
                <a:spcPts val="0"/>
              </a:spcBef>
              <a:buClr>
                <a:srgbClr val="44AFCF"/>
              </a:buClr>
              <a:buFont typeface="Courier New" panose="02070309020205020404" pitchFamily="49" charset="0"/>
              <a:buChar char="o"/>
            </a:pPr>
            <a:r>
              <a:rPr lang="es-ES" sz="1500" dirty="0"/>
              <a:t>MSD tuvo que buscar un perito ayudado por ABG Patentes, tuvo que evaluar su capacidad,  explicarle el asunto, pedirle un presupuesto, firmar un contrato de servicios y pagarle la factura.</a:t>
            </a:r>
          </a:p>
          <a:p>
            <a:pPr marL="285750" indent="-285750" algn="just">
              <a:spcBef>
                <a:spcPts val="0"/>
              </a:spcBef>
              <a:buClr>
                <a:srgbClr val="44AFCF"/>
              </a:buClr>
              <a:buFont typeface="Arial" panose="020B0604020202020204" pitchFamily="34" charset="0"/>
              <a:buChar char="•"/>
            </a:pPr>
            <a:endParaRPr lang="es-ES" sz="1500" dirty="0"/>
          </a:p>
        </p:txBody>
      </p:sp>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7" name="Rectángulo 6">
            <a:extLst>
              <a:ext uri="{FF2B5EF4-FFF2-40B4-BE49-F238E27FC236}">
                <a16:creationId xmlns:a16="http://schemas.microsoft.com/office/drawing/2014/main" id="{F7F05EB7-1875-A080-BB2A-7A8A381ED6F7}"/>
              </a:ext>
            </a:extLst>
          </p:cNvPr>
          <p:cNvSpPr/>
          <p:nvPr/>
        </p:nvSpPr>
        <p:spPr>
          <a:xfrm>
            <a:off x="370303" y="325162"/>
            <a:ext cx="6969519"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Argumentos de Patentes de la CNMC</a:t>
            </a:r>
          </a:p>
        </p:txBody>
      </p:sp>
    </p:spTree>
    <p:extLst>
      <p:ext uri="{BB962C8B-B14F-4D97-AF65-F5344CB8AC3E}">
        <p14:creationId xmlns:p14="http://schemas.microsoft.com/office/powerpoint/2010/main" val="3914916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EE4CCA9F-41D8-6FBA-FC6E-760F8199D52C}"/>
              </a:ext>
            </a:extLst>
          </p:cNvPr>
          <p:cNvSpPr txBox="1"/>
          <p:nvPr/>
        </p:nvSpPr>
        <p:spPr>
          <a:xfrm>
            <a:off x="376610" y="1207539"/>
            <a:ext cx="6963212" cy="4708981"/>
          </a:xfrm>
          <a:prstGeom prst="rect">
            <a:avLst/>
          </a:prstGeom>
          <a:noFill/>
        </p:spPr>
        <p:txBody>
          <a:bodyPr wrap="square" rtlCol="0">
            <a:spAutoFit/>
          </a:bodyPr>
          <a:lstStyle/>
          <a:p>
            <a:pPr algn="just">
              <a:spcBef>
                <a:spcPts val="0"/>
              </a:spcBef>
              <a:buClr>
                <a:srgbClr val="44AFCF"/>
              </a:buClr>
            </a:pPr>
            <a:r>
              <a:rPr lang="es-ES" sz="1500" b="1" dirty="0">
                <a:solidFill>
                  <a:srgbClr val="44AFCF"/>
                </a:solidFill>
              </a:rPr>
              <a:t>QUINTO ARGUMENTO DE LA CNMC</a:t>
            </a:r>
          </a:p>
          <a:p>
            <a:pPr marL="285750" indent="-285750" algn="just">
              <a:spcBef>
                <a:spcPts val="0"/>
              </a:spcBef>
              <a:buClr>
                <a:srgbClr val="44AFCF"/>
              </a:buClr>
              <a:buFont typeface="Arial" panose="020B0604020202020204" pitchFamily="34" charset="0"/>
              <a:buChar char="•"/>
            </a:pPr>
            <a:endParaRPr lang="es-ES" sz="1500" dirty="0"/>
          </a:p>
          <a:p>
            <a:pPr marL="285750" indent="-285750" algn="just">
              <a:spcBef>
                <a:spcPts val="0"/>
              </a:spcBef>
              <a:buClr>
                <a:srgbClr val="44AFCF"/>
              </a:buClr>
              <a:buFont typeface="Arial" panose="020B0604020202020204" pitchFamily="34" charset="0"/>
              <a:buChar char="•"/>
            </a:pPr>
            <a:r>
              <a:rPr lang="es-ES" sz="1500" dirty="0"/>
              <a:t>MSD actuó en las medidas cautelares con falta de transparencia y engaño. Cuando solicitó las medidas cautelares, MSD tenía datos suficientes para descartar la infracción de la patente. Tenía acceso a la ficha técnica de la autorización del producto por la AEMPS, por lo que podía conocer que no necesitaba conservación en frío, lo cual es un indicio relevante sobre la no infracción.</a:t>
            </a:r>
          </a:p>
          <a:p>
            <a:pPr marL="285750" indent="-285750" algn="just">
              <a:spcBef>
                <a:spcPts val="0"/>
              </a:spcBef>
              <a:buClr>
                <a:srgbClr val="44AFCF"/>
              </a:buClr>
              <a:buFont typeface="Arial" panose="020B0604020202020204" pitchFamily="34" charset="0"/>
              <a:buChar char="•"/>
            </a:pPr>
            <a:endParaRPr lang="es-ES" sz="1500" dirty="0"/>
          </a:p>
          <a:p>
            <a:pPr algn="just">
              <a:spcBef>
                <a:spcPts val="0"/>
              </a:spcBef>
              <a:buClr>
                <a:srgbClr val="44AFCF"/>
              </a:buClr>
            </a:pPr>
            <a:r>
              <a:rPr lang="es-ES" sz="1500" b="1" dirty="0">
                <a:solidFill>
                  <a:srgbClr val="44AFCF"/>
                </a:solidFill>
              </a:rPr>
              <a:t>REFUTACIÓN DEL QUINTO ARGUMENTO DE LA CNMC</a:t>
            </a:r>
            <a:r>
              <a:rPr lang="es-ES" sz="1500" dirty="0"/>
              <a:t> </a:t>
            </a:r>
          </a:p>
          <a:p>
            <a:pPr algn="just">
              <a:spcBef>
                <a:spcPts val="0"/>
              </a:spcBef>
              <a:buClr>
                <a:srgbClr val="44AFCF"/>
              </a:buClr>
            </a:pPr>
            <a:endParaRPr lang="es-ES" sz="1500" dirty="0"/>
          </a:p>
          <a:p>
            <a:pPr marL="285750" indent="-285750" algn="just">
              <a:spcBef>
                <a:spcPts val="0"/>
              </a:spcBef>
              <a:buClr>
                <a:srgbClr val="44AFCF"/>
              </a:buClr>
              <a:buFont typeface="Arial" panose="020B0604020202020204" pitchFamily="34" charset="0"/>
              <a:buChar char="•"/>
            </a:pPr>
            <a:r>
              <a:rPr lang="es-ES" sz="1500" dirty="0"/>
              <a:t>Esa afirmación tampoco es correcta: INSUD tiene una trayectoria de infracción de patentes que no permitía fiarse de las manifestaciones técnicas sobre el anillo redactadas por la propia INSUD y recogidas en la ficha técnica.</a:t>
            </a:r>
          </a:p>
          <a:p>
            <a:pPr marL="285750" indent="-285750" algn="just">
              <a:spcBef>
                <a:spcPts val="0"/>
              </a:spcBef>
              <a:buClr>
                <a:srgbClr val="44AFCF"/>
              </a:buClr>
              <a:buFont typeface="Arial" panose="020B0604020202020204" pitchFamily="34" charset="0"/>
              <a:buChar char="•"/>
            </a:pPr>
            <a:endParaRPr lang="es-ES" sz="1500" dirty="0"/>
          </a:p>
          <a:p>
            <a:pPr marL="285750" indent="-285750" algn="just">
              <a:spcBef>
                <a:spcPts val="0"/>
              </a:spcBef>
              <a:buClr>
                <a:srgbClr val="44AFCF"/>
              </a:buClr>
              <a:buFont typeface="Arial" panose="020B0604020202020204" pitchFamily="34" charset="0"/>
              <a:buChar char="•"/>
            </a:pPr>
            <a:r>
              <a:rPr lang="es-ES" sz="1500" dirty="0"/>
              <a:t>Para determinar la concentración de saturación de etonogestrel en el polímero del núcleo del anillo Ornibel era necesario hacer la prueba del flat film citada en la patente de MSD con un polímero virgen (no con el polímero de un anillo comercializado) y MSD no obtuvo nunca la información técnica imprescindible sobre el polímero del anillo Ornibel® que le permitiera hacer la prueba técnica.</a:t>
            </a:r>
          </a:p>
          <a:p>
            <a:pPr marL="285750" indent="-285750" algn="just">
              <a:spcBef>
                <a:spcPts val="0"/>
              </a:spcBef>
              <a:buClr>
                <a:srgbClr val="44AFCF"/>
              </a:buClr>
              <a:buFont typeface="Arial" panose="020B0604020202020204" pitchFamily="34" charset="0"/>
              <a:buChar char="•"/>
            </a:pPr>
            <a:endParaRPr lang="es-ES" sz="1500" dirty="0"/>
          </a:p>
        </p:txBody>
      </p:sp>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7" name="Rectángulo 6">
            <a:extLst>
              <a:ext uri="{FF2B5EF4-FFF2-40B4-BE49-F238E27FC236}">
                <a16:creationId xmlns:a16="http://schemas.microsoft.com/office/drawing/2014/main" id="{F7F05EB7-1875-A080-BB2A-7A8A381ED6F7}"/>
              </a:ext>
            </a:extLst>
          </p:cNvPr>
          <p:cNvSpPr/>
          <p:nvPr/>
        </p:nvSpPr>
        <p:spPr>
          <a:xfrm>
            <a:off x="370303" y="325162"/>
            <a:ext cx="6969519"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Argumentos de Patentes de la CNMC</a:t>
            </a:r>
          </a:p>
        </p:txBody>
      </p:sp>
    </p:spTree>
    <p:extLst>
      <p:ext uri="{BB962C8B-B14F-4D97-AF65-F5344CB8AC3E}">
        <p14:creationId xmlns:p14="http://schemas.microsoft.com/office/powerpoint/2010/main" val="464318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EE4CCA9F-41D8-6FBA-FC6E-760F8199D52C}"/>
              </a:ext>
            </a:extLst>
          </p:cNvPr>
          <p:cNvSpPr txBox="1"/>
          <p:nvPr/>
        </p:nvSpPr>
        <p:spPr>
          <a:xfrm>
            <a:off x="376610" y="1207539"/>
            <a:ext cx="6963212" cy="4016484"/>
          </a:xfrm>
          <a:prstGeom prst="rect">
            <a:avLst/>
          </a:prstGeom>
          <a:noFill/>
        </p:spPr>
        <p:txBody>
          <a:bodyPr wrap="square" rtlCol="0">
            <a:spAutoFit/>
          </a:bodyPr>
          <a:lstStyle/>
          <a:p>
            <a:pPr algn="just">
              <a:spcBef>
                <a:spcPts val="0"/>
              </a:spcBef>
              <a:buClr>
                <a:srgbClr val="44AFCF"/>
              </a:buClr>
            </a:pPr>
            <a:r>
              <a:rPr lang="es-ES" sz="1500" b="1" dirty="0">
                <a:solidFill>
                  <a:srgbClr val="44AFCF"/>
                </a:solidFill>
              </a:rPr>
              <a:t>SEXTO ARGUMENTO DE LA CNMC</a:t>
            </a:r>
          </a:p>
          <a:p>
            <a:pPr marL="285750" indent="-285750" algn="just">
              <a:spcBef>
                <a:spcPts val="0"/>
              </a:spcBef>
              <a:buClr>
                <a:srgbClr val="44AFCF"/>
              </a:buClr>
              <a:buFont typeface="Arial" panose="020B0604020202020204" pitchFamily="34" charset="0"/>
              <a:buChar char="•"/>
            </a:pPr>
            <a:endParaRPr lang="es-ES" sz="1500" dirty="0"/>
          </a:p>
          <a:p>
            <a:pPr marL="285750" indent="-285750" algn="just">
              <a:spcBef>
                <a:spcPts val="0"/>
              </a:spcBef>
              <a:buClr>
                <a:srgbClr val="44AFCF"/>
              </a:buClr>
              <a:buFont typeface="Arial" panose="020B0604020202020204" pitchFamily="34" charset="0"/>
              <a:buChar char="•"/>
            </a:pPr>
            <a:r>
              <a:rPr lang="es-ES" sz="1500" dirty="0"/>
              <a:t>La demanda de infracción de patente carecía de toda justificación técnica.</a:t>
            </a:r>
          </a:p>
          <a:p>
            <a:pPr marL="285750" indent="-285750" algn="just">
              <a:spcBef>
                <a:spcPts val="0"/>
              </a:spcBef>
              <a:buClr>
                <a:srgbClr val="44AFCF"/>
              </a:buClr>
              <a:buFont typeface="Arial" panose="020B0604020202020204" pitchFamily="34" charset="0"/>
              <a:buChar char="•"/>
            </a:pPr>
            <a:endParaRPr lang="es-ES" sz="1500" dirty="0"/>
          </a:p>
          <a:p>
            <a:pPr algn="just">
              <a:spcBef>
                <a:spcPts val="0"/>
              </a:spcBef>
              <a:buClr>
                <a:srgbClr val="44AFCF"/>
              </a:buClr>
            </a:pPr>
            <a:r>
              <a:rPr lang="es-ES" sz="1500" b="1" dirty="0">
                <a:solidFill>
                  <a:srgbClr val="44AFCF"/>
                </a:solidFill>
              </a:rPr>
              <a:t>REFUTACIÓN DEL SEXTO ARGUMENTO DE LA CNMC</a:t>
            </a:r>
            <a:r>
              <a:rPr lang="es-ES" sz="1500" dirty="0"/>
              <a:t>  </a:t>
            </a:r>
          </a:p>
          <a:p>
            <a:pPr algn="just">
              <a:spcBef>
                <a:spcPts val="0"/>
              </a:spcBef>
              <a:buClr>
                <a:srgbClr val="44AFCF"/>
              </a:buClr>
            </a:pPr>
            <a:endParaRPr lang="es-ES" sz="1500" dirty="0"/>
          </a:p>
          <a:p>
            <a:pPr marL="285750" indent="-285750" algn="just">
              <a:spcBef>
                <a:spcPts val="0"/>
              </a:spcBef>
              <a:buClr>
                <a:srgbClr val="44AFCF"/>
              </a:buClr>
              <a:buFont typeface="Arial" panose="020B0604020202020204" pitchFamily="34" charset="0"/>
              <a:buChar char="•"/>
            </a:pPr>
            <a:r>
              <a:rPr lang="es-ES" sz="1500" dirty="0"/>
              <a:t>Ninguno de los dos órganos judiciales de lo mercantil especializados en patentes que intervinieron en el pleito de patentes manifestó que la demanda de MSD fuera temeraria o injustificada. </a:t>
            </a:r>
          </a:p>
          <a:p>
            <a:pPr marL="285750" indent="-285750" algn="just">
              <a:spcBef>
                <a:spcPts val="0"/>
              </a:spcBef>
              <a:buClr>
                <a:srgbClr val="44AFCF"/>
              </a:buClr>
              <a:buFont typeface="Arial" panose="020B0604020202020204" pitchFamily="34" charset="0"/>
              <a:buChar char="•"/>
            </a:pPr>
            <a:endParaRPr lang="es-ES" sz="1500" dirty="0"/>
          </a:p>
          <a:p>
            <a:pPr marL="285750" indent="-285750" algn="just">
              <a:spcBef>
                <a:spcPts val="0"/>
              </a:spcBef>
              <a:buClr>
                <a:srgbClr val="44AFCF"/>
              </a:buClr>
              <a:buFont typeface="Arial" panose="020B0604020202020204" pitchFamily="34" charset="0"/>
              <a:buChar char="•"/>
            </a:pPr>
            <a:r>
              <a:rPr lang="es-ES" sz="1500" dirty="0"/>
              <a:t>Lo único que manifestaron era que  no concurría la apariencia de buen derecho (</a:t>
            </a:r>
            <a:r>
              <a:rPr lang="es-ES" sz="1500" i="1" dirty="0" err="1"/>
              <a:t>fumus</a:t>
            </a:r>
            <a:r>
              <a:rPr lang="es-ES" sz="1500" i="1" dirty="0"/>
              <a:t> </a:t>
            </a:r>
            <a:r>
              <a:rPr lang="es-ES" sz="1500" i="1" dirty="0" err="1"/>
              <a:t>boni</a:t>
            </a:r>
            <a:r>
              <a:rPr lang="es-ES" sz="1500" i="1" dirty="0"/>
              <a:t> iuris</a:t>
            </a:r>
            <a:r>
              <a:rPr lang="es-ES" sz="1500" dirty="0"/>
              <a:t>) para mantener las medidas cautelares inicialmente acordadas. De hecho, la Sección 15 de la Audiencia Provincial de Barcelona manifestó que el caso presentaba incertezas (dudas) que el recurso de apelación de MSD ilustraba muy bien y que sólo podrían enjuiciarse en una sentencia de fondo que finalmente, por acuerdo de las partes, no llegó a dictarse.</a:t>
            </a:r>
          </a:p>
          <a:p>
            <a:pPr marL="285750" indent="-285750" algn="just">
              <a:spcBef>
                <a:spcPts val="0"/>
              </a:spcBef>
              <a:buClr>
                <a:srgbClr val="44AFCF"/>
              </a:buClr>
              <a:buFont typeface="Arial" panose="020B0604020202020204" pitchFamily="34" charset="0"/>
              <a:buChar char="•"/>
            </a:pPr>
            <a:endParaRPr lang="es-ES" sz="1500" dirty="0"/>
          </a:p>
        </p:txBody>
      </p:sp>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7" name="Rectángulo 6">
            <a:extLst>
              <a:ext uri="{FF2B5EF4-FFF2-40B4-BE49-F238E27FC236}">
                <a16:creationId xmlns:a16="http://schemas.microsoft.com/office/drawing/2014/main" id="{F7F05EB7-1875-A080-BB2A-7A8A381ED6F7}"/>
              </a:ext>
            </a:extLst>
          </p:cNvPr>
          <p:cNvSpPr/>
          <p:nvPr/>
        </p:nvSpPr>
        <p:spPr>
          <a:xfrm>
            <a:off x="370303" y="325162"/>
            <a:ext cx="6969519"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Argumentos de Patentes de la CNMC</a:t>
            </a:r>
          </a:p>
        </p:txBody>
      </p:sp>
    </p:spTree>
    <p:extLst>
      <p:ext uri="{BB962C8B-B14F-4D97-AF65-F5344CB8AC3E}">
        <p14:creationId xmlns:p14="http://schemas.microsoft.com/office/powerpoint/2010/main" val="2620973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3E779B69-152E-E0A3-7CB9-492EA9C18C62}"/>
              </a:ext>
            </a:extLst>
          </p:cNvPr>
          <p:cNvSpPr/>
          <p:nvPr/>
        </p:nvSpPr>
        <p:spPr>
          <a:xfrm>
            <a:off x="156048" y="5528735"/>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93264" y="5477301"/>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id="{9E08DBEF-7287-FF16-2396-90760E723211}"/>
              </a:ext>
            </a:extLst>
          </p:cNvPr>
          <p:cNvPicPr>
            <a:picLocks noChangeAspect="1"/>
          </p:cNvPicPr>
          <p:nvPr/>
        </p:nvPicPr>
        <p:blipFill>
          <a:blip r:embed="rId2"/>
          <a:stretch>
            <a:fillRect/>
          </a:stretch>
        </p:blipFill>
        <p:spPr>
          <a:xfrm>
            <a:off x="4408591" y="-15766"/>
            <a:ext cx="7783409" cy="3644900"/>
          </a:xfrm>
          <a:prstGeom prst="rect">
            <a:avLst/>
          </a:prstGeom>
        </p:spPr>
      </p:pic>
    </p:spTree>
    <p:extLst>
      <p:ext uri="{BB962C8B-B14F-4D97-AF65-F5344CB8AC3E}">
        <p14:creationId xmlns:p14="http://schemas.microsoft.com/office/powerpoint/2010/main" val="18408022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677</TotalTime>
  <Words>2367</Words>
  <Application>Microsoft Office PowerPoint</Application>
  <PresentationFormat>Panorámica</PresentationFormat>
  <Paragraphs>126</Paragraphs>
  <Slides>15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15</vt:i4>
      </vt:variant>
    </vt:vector>
  </HeadingPairs>
  <TitlesOfParts>
    <vt:vector size="22" baseType="lpstr">
      <vt:lpstr>Amasis MT Pro</vt:lpstr>
      <vt:lpstr>Arial</vt:lpstr>
      <vt:lpstr>Calibri</vt:lpstr>
      <vt:lpstr>Calibri Light</vt:lpstr>
      <vt:lpstr>Courier New</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martin</dc:creator>
  <cp:lastModifiedBy>Kiko Carrión</cp:lastModifiedBy>
  <cp:revision>24</cp:revision>
  <dcterms:created xsi:type="dcterms:W3CDTF">2022-09-05T16:45:50Z</dcterms:created>
  <dcterms:modified xsi:type="dcterms:W3CDTF">2023-01-11T10:28:03Z</dcterms:modified>
</cp:coreProperties>
</file>