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5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3B"/>
    <a:srgbClr val="302D56"/>
    <a:srgbClr val="44A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79" d="100"/>
          <a:sy n="79" d="100"/>
        </p:scale>
        <p:origin x="82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164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288D4-EDE2-431E-FAAB-573087F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2905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EF461-B8F5-FCD0-E404-52EE37E7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47D6-D4FA-CB88-429A-7EB5D0584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904C4-F594-6C2A-B75D-459D140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B81E8-F61E-7D37-2381-8BF8514A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CC7FF-AE96-28FD-1CF3-5B0BB2C1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519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92BAA-8F62-4DFA-1EE5-E9722BCB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C2D5E-D3B4-746B-F050-4175EE3A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A4C27-7E2E-D5E6-CDA9-3489041AD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2D798-1086-7609-B91B-D49CB0DD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B17C0-B731-43B9-6CCD-AD54ED50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BB45D-E0A7-4033-BC75-E79C27C7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240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BC3CD-F956-C444-E129-930E63DA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7F1924-31BA-E657-53CF-33F2AEE7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7BA52-D387-1E5E-E791-88D525E3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EDBEA6-FEF5-75FA-E891-2D7387765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C36B17-84AF-915A-6041-644EB2F6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091287-EED3-8409-A4FA-9DED7553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1F13C5-4614-B63F-2C67-47A65CDD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36D670-76EA-555D-5A9D-EFF05C68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791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02515-500B-0F19-901C-96C1AF64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7C340-D4C0-0109-2C42-53143CAB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5A5B2-B3E7-AA80-E565-D1B1BAA2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C1CB5E-8CE1-DD0F-C210-2676ADBD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731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8A4A00-7D07-0679-0135-A594053C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183B6E-1435-8AAE-C225-9752A887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54628B-6C3D-6EB0-5AA5-D793557B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141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B0809-4D3C-EAA3-83FE-7429B243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06CEE-37FB-2DEC-1B9C-D071F235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08723E-969D-D7F4-9D04-88EB627C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BF155F-25FD-D698-1B7D-311B2B0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F52B-CD19-6632-2FF4-D72C0708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5CE3C-B4F2-AA6C-EAF4-EDE31345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934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3BC4E-17C6-DA54-3517-917282A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A8EF1E-7989-69A9-F903-6657B653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85785A-5652-DFD5-F6E3-973590FD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2871B-1798-D4D3-6B32-F52E9CA9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1BF8-37D3-D97C-8589-10700B80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7C953-EFAE-ACD1-E5D3-D0C86B2E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375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E2155-EFEB-2A79-14EC-719AAFEE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BA9F3D-5BAB-F9C0-F10A-73034A0ED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1B08B-CAF2-B0F3-70EE-BADBF553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AE9CC9-E28B-A851-8636-E39E02A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75648-3A9C-97B2-AECC-F5BABC4A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59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F3E169-D4EE-8E64-7A84-CD820F8B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179C25-BAFF-A119-A6AB-7F701B86B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AE125-96C6-8C2C-E5F1-9BF35582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D3AA5-DE22-7C4C-A5B1-DB07927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6592-4F7D-E1C0-FFE0-ADE791DD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383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9B1299-3A4E-B4E7-FA49-AFDC62EE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27084-C226-E697-ABEB-56D69CA82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B20A32-8934-7FBA-B4F0-4551C653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0FD7-6794-974F-97DA-5809F7EAFD63}" type="datetimeFigureOut">
              <a:rPr lang="es-ES" smtClean="0"/>
              <a:t>18/09/2022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7121E-511B-EE21-14C0-43EDE979E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2F5365-5164-19E8-CCAF-A0E9F9744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6787-5F16-AE44-A290-AA309B65E4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842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digoprotecciondatos.farmaindustria.org/servlet/codConductaPDECFV/index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2352" y="1178801"/>
            <a:ext cx="6485952" cy="2939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89652" y="1743349"/>
            <a:ext cx="5888737" cy="33713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99" y="5791200"/>
            <a:ext cx="7212411" cy="5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95367" y="547124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Código de Conducta datos personales 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851746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				</a:t>
            </a:r>
            <a:r>
              <a:rPr lang="es-ES" sz="1600" b="1" dirty="0">
                <a:solidFill>
                  <a:srgbClr val="302D56"/>
                </a:solidFill>
              </a:rPr>
              <a:t>GÉNESIS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b="1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Necesidad de adaptar el “Código tipo de protección de datos personales en el ámbito de la investigación clínica y de la farmacovigilancia”, vigente desde 2009 al </a:t>
            </a:r>
            <a:r>
              <a:rPr lang="es-ES" sz="1600" b="1" dirty="0">
                <a:solidFill>
                  <a:srgbClr val="302D56"/>
                </a:solidFill>
              </a:rPr>
              <a:t>Reglamento (UE) 2016/679 del Parlamento Europeo y del Consejo, de 27 de abril de 2016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Reglamento se fundamenta en el </a:t>
            </a:r>
            <a:r>
              <a:rPr lang="es-ES" sz="1600" b="1" dirty="0">
                <a:solidFill>
                  <a:srgbClr val="302D56"/>
                </a:solidFill>
              </a:rPr>
              <a:t>principio de “accountability</a:t>
            </a:r>
            <a:r>
              <a:rPr lang="es-ES" sz="1600" dirty="0">
                <a:solidFill>
                  <a:srgbClr val="302D56"/>
                </a:solidFill>
              </a:rPr>
              <a:t>” o responsabilidad proactiva. </a:t>
            </a:r>
            <a:r>
              <a:rPr lang="es-ES" sz="1600" b="1" dirty="0">
                <a:solidFill>
                  <a:srgbClr val="302D56"/>
                </a:solidFill>
              </a:rPr>
              <a:t>Fomento de los códigos de conducta</a:t>
            </a:r>
            <a:r>
              <a:rPr lang="es-ES" sz="1600" dirty="0">
                <a:solidFill>
                  <a:srgbClr val="302D56"/>
                </a:solidFill>
              </a:rPr>
              <a:t> (artículos 24.3 y 35 y Considerandos 77, 81, 98 y 99)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Ley Orgánica 3/2018, de 5 de diciembre, </a:t>
            </a:r>
            <a:r>
              <a:rPr lang="es-ES" sz="1600" dirty="0">
                <a:solidFill>
                  <a:srgbClr val="302D56"/>
                </a:solidFill>
              </a:rPr>
              <a:t>de Protección de Datos personales y garantía de los derechos digitales. DA17: reutilización de datos personales con fines de investigación en materia de salud y biomédica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Resolución de 10 de febrero de 2022 de la Directora General de la AEPD </a:t>
            </a:r>
            <a:r>
              <a:rPr lang="es-ES" sz="1600" dirty="0">
                <a:solidFill>
                  <a:srgbClr val="302D56"/>
                </a:solidFill>
              </a:rPr>
              <a:t>de aprobación del Código de Conducta y acreditación del organismo de supervisión.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Primer código sectorial aprobado por la AEPD y primer código a nivel europeo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b="1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Publicación web FARMAINDUSTRIA: </a:t>
            </a:r>
            <a:r>
              <a:rPr lang="es-ES" sz="1200" dirty="0">
                <a:solidFill>
                  <a:schemeClr val="accent6"/>
                </a:solidFill>
                <a:effectLst/>
                <a:latin typeface="HelveticaNeueLT Std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https://codigoprotecciondatos.farmaindustria.org/servlet/codConductaPDECFV/index.html</a:t>
            </a:r>
            <a:endParaRPr lang="es-ES" sz="1200" b="1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1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95367" y="547124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Código de Conducta datos personales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8517467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			</a:t>
            </a:r>
            <a:r>
              <a:rPr lang="es-ES" sz="1600" b="1" dirty="0">
                <a:solidFill>
                  <a:srgbClr val="302D56"/>
                </a:solidFill>
              </a:rPr>
              <a:t>CARACTERÍSTICAS </a:t>
            </a:r>
          </a:p>
          <a:p>
            <a:endParaRPr lang="es-ES" sz="1400" b="1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Código fruto de la </a:t>
            </a:r>
            <a:r>
              <a:rPr lang="es-ES" sz="1600" b="1" dirty="0">
                <a:solidFill>
                  <a:srgbClr val="302D56"/>
                </a:solidFill>
              </a:rPr>
              <a:t>consenso</a:t>
            </a:r>
            <a:r>
              <a:rPr lang="es-ES" sz="1600" dirty="0">
                <a:solidFill>
                  <a:srgbClr val="302D56"/>
                </a:solidFill>
              </a:rPr>
              <a:t> entre las empresas que forman parte de FI y de </a:t>
            </a:r>
            <a:r>
              <a:rPr lang="es-ES" sz="1600" b="1" dirty="0">
                <a:solidFill>
                  <a:srgbClr val="302D56"/>
                </a:solidFill>
              </a:rPr>
              <a:t>colaboración </a:t>
            </a:r>
            <a:r>
              <a:rPr lang="es-ES" sz="1600" dirty="0">
                <a:solidFill>
                  <a:srgbClr val="302D56"/>
                </a:solidFill>
              </a:rPr>
              <a:t>con la AEPD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Vocación de generalidad</a:t>
            </a:r>
            <a:r>
              <a:rPr lang="es-ES" sz="1600" dirty="0">
                <a:solidFill>
                  <a:srgbClr val="302D56"/>
                </a:solidFill>
              </a:rPr>
              <a:t>. Pueden adherirse: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Titulares de autorización de comercialización y promotores de estudios clínicos </a:t>
            </a:r>
            <a:r>
              <a:rPr lang="es-ES" sz="1600" dirty="0">
                <a:solidFill>
                  <a:srgbClr val="302D56"/>
                </a:solidFill>
              </a:rPr>
              <a:t>con medicamentos, asociados o no, que se adhieran voluntariamente en el tratamiento de datos personales de los sujetos de ensayos clínicos, pacientes y profesionales sanitarios con ocasión de la realización de una </a:t>
            </a:r>
            <a:r>
              <a:rPr lang="es-ES" sz="1600" b="1" dirty="0">
                <a:solidFill>
                  <a:srgbClr val="302D56"/>
                </a:solidFill>
              </a:rPr>
              <a:t>investigación clínica </a:t>
            </a:r>
            <a:r>
              <a:rPr lang="es-ES" sz="1600" dirty="0">
                <a:solidFill>
                  <a:srgbClr val="302D56"/>
                </a:solidFill>
              </a:rPr>
              <a:t>o en el cumplimiento de las obligaciones de f</a:t>
            </a:r>
            <a:r>
              <a:rPr lang="es-ES" sz="1600" b="1" dirty="0">
                <a:solidFill>
                  <a:srgbClr val="302D56"/>
                </a:solidFill>
              </a:rPr>
              <a:t>armacovigilancia</a:t>
            </a:r>
            <a:r>
              <a:rPr lang="es-ES" sz="1600" dirty="0">
                <a:solidFill>
                  <a:srgbClr val="302D56"/>
                </a:solidFill>
              </a:rPr>
              <a:t>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CRO c</a:t>
            </a:r>
            <a:r>
              <a:rPr lang="es-ES" sz="1600" dirty="0">
                <a:solidFill>
                  <a:srgbClr val="302D56"/>
                </a:solidFill>
              </a:rPr>
              <a:t>ontratadas por empresas adheridas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Su ámbito de aplicación es nacional </a:t>
            </a:r>
            <a:r>
              <a:rPr lang="es-ES" sz="1600" dirty="0">
                <a:solidFill>
                  <a:srgbClr val="302D56"/>
                </a:solidFill>
              </a:rPr>
              <a:t>ya que será  de aplicación a los tratamientos llevados a cabo en España, si bien aspira a ser un </a:t>
            </a:r>
            <a:r>
              <a:rPr lang="es-ES" sz="1600" b="1" dirty="0">
                <a:solidFill>
                  <a:srgbClr val="302D56"/>
                </a:solidFill>
              </a:rPr>
              <a:t>referente a nivel europeo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Código vivo</a:t>
            </a:r>
            <a:r>
              <a:rPr lang="es-ES" sz="1600" dirty="0">
                <a:solidFill>
                  <a:srgbClr val="302D56"/>
                </a:solidFill>
              </a:rPr>
              <a:t>. Revisión periódica, a menos cada cuatro años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7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95367" y="547124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Código de Conducta datos personales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851746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		</a:t>
            </a:r>
            <a:r>
              <a:rPr lang="es-ES" sz="1600" b="1" dirty="0">
                <a:solidFill>
                  <a:srgbClr val="302D56"/>
                </a:solidFill>
              </a:rPr>
              <a:t>GARANTÍAS TITULARES DE DATOS PERSONALES </a:t>
            </a:r>
          </a:p>
          <a:p>
            <a:endParaRPr lang="es-ES" sz="1400" b="1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Máxima garantía </a:t>
            </a:r>
            <a:r>
              <a:rPr lang="es-ES" sz="1600" dirty="0">
                <a:solidFill>
                  <a:srgbClr val="302D56"/>
                </a:solidFill>
              </a:rPr>
              <a:t>de que sus derechos personales van a ser tratados de acuerdo con la normativa vigente . Uniformidad evitando aplicación de procedimientos heterogéneos.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Reconocimiento de los </a:t>
            </a:r>
            <a:r>
              <a:rPr lang="es-ES" sz="1600" b="1" dirty="0">
                <a:solidFill>
                  <a:srgbClr val="302D56"/>
                </a:solidFill>
              </a:rPr>
              <a:t>principios tradicionales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Ensayos clínicos: limitación de la finalidad, licitud y lealtad del tratamiento, transparencia, minimización, exactitud, conservación, integridad y confidencialidad.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Farmacovigilancia: art. 5 RGPD.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Procedimiento de mediación </a:t>
            </a:r>
            <a:r>
              <a:rPr lang="es-ES" sz="1600" dirty="0">
                <a:solidFill>
                  <a:srgbClr val="302D56"/>
                </a:solidFill>
              </a:rPr>
              <a:t>voluntario y gratuito ante el OGCD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Reclamación ante la AEPD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85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95367" y="547124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Código de Conducta datos personales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851746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			</a:t>
            </a:r>
            <a:r>
              <a:rPr lang="es-ES" sz="1600" b="1" dirty="0">
                <a:solidFill>
                  <a:srgbClr val="302D56"/>
                </a:solidFill>
              </a:rPr>
              <a:t>BENEFICIOS ENTIDADES ADHERIDAS </a:t>
            </a:r>
          </a:p>
          <a:p>
            <a:endParaRPr lang="es-ES" sz="1600" b="1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Seguridad jurídica.  </a:t>
            </a:r>
            <a:r>
              <a:rPr lang="es-ES" sz="1600" dirty="0">
                <a:solidFill>
                  <a:srgbClr val="302D56"/>
                </a:solidFill>
              </a:rPr>
              <a:t>Certeza y reglas reconocidas por la AEPD.</a:t>
            </a:r>
          </a:p>
          <a:p>
            <a:pPr algn="just"/>
            <a:endParaRPr lang="es-ES" sz="16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Normativa especifica concretos beneficios</a:t>
            </a:r>
            <a:r>
              <a:rPr lang="es-ES" sz="1600" dirty="0">
                <a:solidFill>
                  <a:srgbClr val="302D56"/>
                </a:solidFill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s-ES" sz="1600" b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Art.  24.3 del RGPD</a:t>
            </a:r>
            <a:r>
              <a:rPr lang="es-ES" sz="1600" dirty="0">
                <a:solidFill>
                  <a:srgbClr val="302D56"/>
                </a:solidFill>
              </a:rPr>
              <a:t>: la adhesión a códigos de conducta podrán ser utilizados como elementos para demostrar el cumplimiento de las obligaciones por parte del responsable del tratamiento.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Art. 83.2 j) del RGPD: </a:t>
            </a:r>
            <a:r>
              <a:rPr lang="es-ES" sz="1600" dirty="0">
                <a:solidFill>
                  <a:srgbClr val="302D56"/>
                </a:solidFill>
              </a:rPr>
              <a:t>incluye la adhesión a un código de conducta como elemento a ser tenido en cuenta para la cuantificación de las sanciones económicas que hubieran de imponerse en caso de infracción de las disposiciones de protección de datos.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Art. 65.4 de la LOPDGDD: </a:t>
            </a:r>
            <a:r>
              <a:rPr lang="es-ES" sz="1600" dirty="0">
                <a:solidFill>
                  <a:srgbClr val="302D56"/>
                </a:solidFill>
              </a:rPr>
              <a:t>posibilidad de que, con anterioridad a la admisión a trámite de una reclamación formulada por un interesado, la AEPD dará traslado de dicha reclamación al órgano de supervisión del código de conducta, pudiéndose archivar la reclamación.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54.2 de la LOPDGDD: </a:t>
            </a:r>
            <a:r>
              <a:rPr lang="es-ES" sz="1600" dirty="0">
                <a:solidFill>
                  <a:srgbClr val="302D56"/>
                </a:solidFill>
              </a:rPr>
              <a:t>colaboración de los organismos de supervisión de los códigos de conducta en el procedimiento de adopción por la AEPD de directrices de obligado cumplimiento.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1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95367" y="547124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Código de Conducta datos personales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843111" y="1347476"/>
            <a:ext cx="851746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		</a:t>
            </a:r>
            <a:r>
              <a:rPr lang="es-ES" sz="1600" b="1" dirty="0">
                <a:solidFill>
                  <a:srgbClr val="302D56"/>
                </a:solidFill>
              </a:rPr>
              <a:t>DISPOSICIONES GENERALES. ÓRGANO DE GOBIERNO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Órgano de control, que actuará con plena </a:t>
            </a:r>
            <a:r>
              <a:rPr lang="es-ES" sz="1600" b="1" dirty="0">
                <a:solidFill>
                  <a:srgbClr val="302D56"/>
                </a:solidFill>
              </a:rPr>
              <a:t>independencia</a:t>
            </a:r>
            <a:r>
              <a:rPr lang="es-ES" sz="1600" dirty="0">
                <a:solidFill>
                  <a:srgbClr val="302D56"/>
                </a:solidFill>
              </a:rPr>
              <a:t> de FARMAINDUSTRIA. Abstención y recusación.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Experiencia y conocimientos </a:t>
            </a:r>
            <a:r>
              <a:rPr lang="es-ES" sz="1600" dirty="0">
                <a:solidFill>
                  <a:srgbClr val="302D56"/>
                </a:solidFill>
              </a:rPr>
              <a:t>contrastados en el derecho y de la práctica de protección de datos,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Miembros titulares </a:t>
            </a:r>
          </a:p>
          <a:p>
            <a:pPr lvl="2" algn="just"/>
            <a:r>
              <a:rPr lang="es-ES" sz="1600" dirty="0">
                <a:solidFill>
                  <a:srgbClr val="302D56"/>
                </a:solidFill>
              </a:rPr>
              <a:t>Alexis Rodríguez (Farmacólogo clínico) quien ostentará además la Presidencia</a:t>
            </a:r>
          </a:p>
          <a:p>
            <a:pPr lvl="2" algn="just"/>
            <a:r>
              <a:rPr lang="es-ES" sz="1600" dirty="0">
                <a:solidFill>
                  <a:srgbClr val="302D56"/>
                </a:solidFill>
              </a:rPr>
              <a:t>Itziar de Pablo (Farmacóloga Clínica)</a:t>
            </a:r>
          </a:p>
          <a:p>
            <a:pPr lvl="2" algn="just"/>
            <a:r>
              <a:rPr lang="es-ES" sz="1600" dirty="0">
                <a:solidFill>
                  <a:srgbClr val="302D56"/>
                </a:solidFill>
              </a:rPr>
              <a:t>Pilar Nicolás (Doctora en Derecho)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Miembros suplentes  </a:t>
            </a:r>
          </a:p>
          <a:p>
            <a:pPr lvl="2" algn="just"/>
            <a:r>
              <a:rPr lang="es-ES" sz="1600" dirty="0">
                <a:solidFill>
                  <a:srgbClr val="302D56"/>
                </a:solidFill>
              </a:rPr>
              <a:t>Emma Fernández (Farmacéutica y Secretaria Técnica del Comité de Ética de la Investigación con medicamentos del Hospital Universitario La Paz)</a:t>
            </a:r>
          </a:p>
          <a:p>
            <a:pPr lvl="2" algn="just"/>
            <a:r>
              <a:rPr lang="es-ES" sz="1600" dirty="0">
                <a:solidFill>
                  <a:srgbClr val="302D56"/>
                </a:solidFill>
              </a:rPr>
              <a:t>Francisco Abad (Farmacólogo Clínico)</a:t>
            </a:r>
          </a:p>
          <a:p>
            <a:pPr lvl="2" algn="just"/>
            <a:r>
              <a:rPr lang="es-ES" sz="1600" dirty="0">
                <a:solidFill>
                  <a:srgbClr val="302D56"/>
                </a:solidFill>
              </a:rPr>
              <a:t>Mikel Recuero (Abogado).</a:t>
            </a:r>
          </a:p>
          <a:p>
            <a:pPr lvl="2" algn="just"/>
            <a:endParaRPr lang="es-ES" sz="1600" dirty="0">
              <a:solidFill>
                <a:srgbClr val="302D56"/>
              </a:solidFill>
            </a:endParaRPr>
          </a:p>
          <a:p>
            <a:pPr marL="285750" lvl="2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Secretaría</a:t>
            </a:r>
            <a:r>
              <a:rPr lang="es-ES" sz="1600" dirty="0">
                <a:solidFill>
                  <a:srgbClr val="302D56"/>
                </a:solidFill>
              </a:rPr>
              <a:t>: Dra. Dpto. Jurídico de Farmaindustria </a:t>
            </a:r>
          </a:p>
          <a:p>
            <a:pPr lvl="1"/>
            <a:endParaRPr lang="es-ES" sz="1600" b="1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21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95367" y="547124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Código de Conducta datos personales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843111" y="1347476"/>
            <a:ext cx="851746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302D56"/>
                </a:solidFill>
              </a:rPr>
              <a:t>PROTOCOLO DE ACTUACIÓN EN ENSAYOS CLINICOS Y OTRAS INVESTIGACIONES CLÍNICAS </a:t>
            </a: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Bases jurídicas</a:t>
            </a:r>
            <a:r>
              <a:rPr lang="es-ES" sz="1600" dirty="0">
                <a:solidFill>
                  <a:srgbClr val="302D56"/>
                </a:solidFill>
              </a:rPr>
              <a:t>: art. 6.1.c) 9.2 i) Y 9.2 j) del RGPD.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No necesario el consentimiento para el tratamiento de los datos, </a:t>
            </a:r>
            <a:r>
              <a:rPr lang="es-ES" sz="1600" dirty="0">
                <a:solidFill>
                  <a:srgbClr val="302D56"/>
                </a:solidFill>
              </a:rPr>
              <a:t>sin perjuicio del consentimiento informado que habrá de prestar para su participación en un ensayo clínico.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Uso de datos codificados por el Promotor: </a:t>
            </a:r>
            <a:r>
              <a:rPr lang="es-ES" sz="1600" dirty="0">
                <a:solidFill>
                  <a:srgbClr val="302D56"/>
                </a:solidFill>
              </a:rPr>
              <a:t>codificación por IP o Tercero de confianza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Régimen de responsabilidades respectivas: Promotor, Centro ( y/o Investigador principal).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Encargados de tratamiento </a:t>
            </a:r>
            <a:r>
              <a:rPr lang="es-ES" sz="1600" dirty="0">
                <a:solidFill>
                  <a:srgbClr val="302D56"/>
                </a:solidFill>
              </a:rPr>
              <a:t>(Contrato: art. 28 RGPD: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Del promotor: CRO, Auditor, DPO del promotor, otros prestadores del servicio (atención al cliente, recogida y transporte de muestras), Tercero de confianza, Monitor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Del centro: investigador ajenos al Centro.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Registro actividades de tratamiento</a:t>
            </a:r>
            <a:r>
              <a:rPr lang="es-ES" sz="1600" dirty="0">
                <a:solidFill>
                  <a:srgbClr val="302D56"/>
                </a:solidFill>
              </a:rPr>
              <a:t>. Art. 30 RGPD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Uso secundario de datos</a:t>
            </a:r>
            <a:r>
              <a:rPr lang="es-ES" sz="1600" dirty="0">
                <a:solidFill>
                  <a:srgbClr val="302D56"/>
                </a:solidFill>
              </a:rPr>
              <a:t>: Disposición adicional 17 de la LOPD. Reutilización de datos codificados sin consentimiento de los participantes. Requisitos.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Transferencias internacionales</a:t>
            </a:r>
            <a:r>
              <a:rPr lang="es-ES" sz="1600" dirty="0">
                <a:solidFill>
                  <a:srgbClr val="302D56"/>
                </a:solidFill>
              </a:rPr>
              <a:t>. Posible con datos anonimizados.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Ejercicio de derecho (acceso, oposición, rectificación, supresión y limitación de tratamiento): ante el IP o Centro.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Brechas de seguridad</a:t>
            </a:r>
            <a:r>
              <a:rPr lang="es-ES" sz="1600" dirty="0">
                <a:solidFill>
                  <a:srgbClr val="302D56"/>
                </a:solidFill>
              </a:rPr>
              <a:t>. Comunicación AEPD (art. 33 REPD) y eventualmente al interesado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Real Word Evidence</a:t>
            </a:r>
            <a:r>
              <a:rPr lang="es-ES" sz="1600" dirty="0">
                <a:solidFill>
                  <a:srgbClr val="302D56"/>
                </a:solidFill>
              </a:rPr>
              <a:t>. Principios generales </a:t>
            </a:r>
          </a:p>
          <a:p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53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95367" y="547124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Código de Conducta datos personales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843111" y="1347476"/>
            <a:ext cx="851746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302D56"/>
                </a:solidFill>
              </a:rPr>
              <a:t>		PROTOCOLO DE ACTUACIÓN EN FARMACOVIGILANCIA</a:t>
            </a:r>
            <a:endParaRPr lang="es-ES" sz="1600" dirty="0">
              <a:solidFill>
                <a:srgbClr val="302D5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Finalidades tratamiento de datos personales: </a:t>
            </a:r>
            <a:r>
              <a:rPr lang="es-ES" sz="1600" dirty="0">
                <a:solidFill>
                  <a:srgbClr val="302D56"/>
                </a:solidFill>
              </a:rPr>
              <a:t>Comunicación de la información referida a acontecimientos adversos a las autoridades españolas (Real Decreto 577/2013, de 26 de julio) y europeas (Reglamento de Ejecución 520/2012, de 19 de junio de 2012; valoración relación riesgo/beneficio del medicamento; indemnización al paciente que hubiera sufrido una reacción adversa. 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b="1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Tratamientos con los datos personales previamente codificados o identificativos</a:t>
            </a:r>
            <a:r>
              <a:rPr lang="es-ES" sz="1600" dirty="0">
                <a:solidFill>
                  <a:srgbClr val="302D56"/>
                </a:solidFill>
              </a:rPr>
              <a:t>:  Se estableen para ambos supuestos protocolos uniformes para la recogida de información sobre posibles acontecimientos adversos en función de quien realice la notificación y los distintos canales de notificación en los que se notifique una reacción adversa (telefónica, postal, correo electrónico, personal, incluidas las redes sociales).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Comunicaciones a terceros </a:t>
            </a:r>
            <a:r>
              <a:rPr lang="es-ES" sz="1600" dirty="0">
                <a:solidFill>
                  <a:srgbClr val="302D56"/>
                </a:solidFill>
              </a:rPr>
              <a:t>(contrato art.28), autoridades competentes, aseguradoras, empresas del mismo grupo y licenciatarios.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02D56"/>
                </a:solidFill>
              </a:rPr>
              <a:t>Transferencias internacionales: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Datos identificativos: Posible cuando el país de destino haya sido declarado por la CE como un país de protección equiparable o garantías adicionales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02D56"/>
                </a:solidFill>
              </a:rPr>
              <a:t>Datos codificados Similar ensayos clínicos. </a:t>
            </a:r>
          </a:p>
          <a:p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81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9F28E9A-C2A8-451D-8B16-63B32413E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2976034" y="5215469"/>
            <a:ext cx="6447367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634997" y="5157477"/>
            <a:ext cx="422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GRACIAS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08DBEF-7287-FF16-2396-90760E72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33" y="1083736"/>
            <a:ext cx="7696200" cy="3644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5F05AB-5F78-FF46-6699-ED1DCCF6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2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1126</Words>
  <Application>Microsoft Office PowerPoint</Application>
  <PresentationFormat>Panorámica</PresentationFormat>
  <Paragraphs>101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HelveticaNeueLT Std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martin</dc:creator>
  <cp:lastModifiedBy>Ana Bosch Jiménez</cp:lastModifiedBy>
  <cp:revision>6</cp:revision>
  <dcterms:created xsi:type="dcterms:W3CDTF">2022-09-05T16:45:50Z</dcterms:created>
  <dcterms:modified xsi:type="dcterms:W3CDTF">2022-09-18T12:23:03Z</dcterms:modified>
</cp:coreProperties>
</file>