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Relationships xmlns="http://schemas.openxmlformats.org/package/2006/relationships"><Relationship Target="ppt/presentation.xml" Type="http://schemas.openxmlformats.org/officeDocument/2006/relationships/officeDocument" Id="rId1"></Relationship><Relationship Target="docProps/core.xml" Type="http://schemas.openxmlformats.org/package/2006/relationships/metadata/core-properties" Id="rId2"></Relationship><Relationship Target="docProps/app.xml" Type="http://schemas.openxmlformats.org/officeDocument/2006/relationships/extended-properties" Id="rId3"></Relationship></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0" r:id="rId4"/>
    <p:sldId id="290" r:id="rId5"/>
    <p:sldId id="291" r:id="rId6"/>
    <p:sldId id="292" r:id="rId7"/>
    <p:sldId id="293" r:id="rId8"/>
    <p:sldId id="294" r:id="rId9"/>
    <p:sldId id="295" r:id="rId10"/>
    <p:sldId id="296" r:id="rId11"/>
    <p:sldId id="261" r:id="rId12"/>
    <p:sldId id="297" r:id="rId13"/>
    <p:sldId id="298" r:id="rId14"/>
    <p:sldId id="299" r:id="rId15"/>
    <p:sldId id="300" r:id="rId16"/>
    <p:sldId id="262"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6" r:id="rId31"/>
    <p:sldId id="317" r:id="rId32"/>
    <p:sldId id="315" r:id="rId33"/>
    <p:sldId id="258" r:id="rId3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89" d="100"/>
          <a:sy n="89" d="100"/>
        </p:scale>
        <p:origin x="115" y="331"/>
      </p:cViewPr>
      <p:guideLst/>
    </p:cSldViewPr>
  </p:slideViewPr>
  <p:notesTextViewPr>
    <p:cViewPr>
      <p:scale>
        <a:sx n="1" d="1"/>
        <a:sy n="1" d="1"/>
      </p:scale>
      <p:origin x="0" y="0"/>
    </p:cViewPr>
  </p:notesTextViewPr>
  <p:gridSpacing cx="72008" cy="72008"/>
</p:viewPr>
</file>

<file path=ppt/_rels/presentation.xml.rels><?xml version="1.0" encoding="UTF-8" ?><Relationships xmlns="http://schemas.openxmlformats.org/package/2006/relationships"><Relationship Target="slides/slide7.xml" Type="http://schemas.openxmlformats.org/officeDocument/2006/relationships/slide" Id="rId8"></Relationship><Relationship Target="slides/slide12.xml" Type="http://schemas.openxmlformats.org/officeDocument/2006/relationships/slide" Id="rId13"></Relationship><Relationship Target="slides/slide17.xml" Type="http://schemas.openxmlformats.org/officeDocument/2006/relationships/slide" Id="rId18"></Relationship><Relationship Target="slides/slide25.xml" Type="http://schemas.openxmlformats.org/officeDocument/2006/relationships/slide" Id="rId26"></Relationship><Relationship Target="slides/slide2.xml" Type="http://schemas.openxmlformats.org/officeDocument/2006/relationships/slide" Id="rId3"></Relationship><Relationship Target="slides/slide20.xml" Type="http://schemas.openxmlformats.org/officeDocument/2006/relationships/slide" Id="rId21"></Relationship><Relationship Target="slides/slide33.xml" Type="http://schemas.openxmlformats.org/officeDocument/2006/relationships/slide" Id="rId34"></Relationship><Relationship Target="slides/slide6.xml" Type="http://schemas.openxmlformats.org/officeDocument/2006/relationships/slide" Id="rId7"></Relationship><Relationship Target="slides/slide11.xml" Type="http://schemas.openxmlformats.org/officeDocument/2006/relationships/slide" Id="rId12"></Relationship><Relationship Target="slides/slide16.xml" Type="http://schemas.openxmlformats.org/officeDocument/2006/relationships/slide" Id="rId17"></Relationship><Relationship Target="slides/slide24.xml" Type="http://schemas.openxmlformats.org/officeDocument/2006/relationships/slide" Id="rId25"></Relationship><Relationship Target="slides/slide32.xml" Type="http://schemas.openxmlformats.org/officeDocument/2006/relationships/slide" Id="rId33"></Relationship><Relationship Target="tableStyles.xml" Type="http://schemas.openxmlformats.org/officeDocument/2006/relationships/tableStyles" Id="rId38"></Relationship><Relationship Target="slides/slide1.xml" Type="http://schemas.openxmlformats.org/officeDocument/2006/relationships/slide" Id="rId2"></Relationship><Relationship Target="slides/slide15.xml" Type="http://schemas.openxmlformats.org/officeDocument/2006/relationships/slide" Id="rId16"></Relationship><Relationship Target="slides/slide19.xml" Type="http://schemas.openxmlformats.org/officeDocument/2006/relationships/slide" Id="rId20"></Relationship><Relationship Target="slides/slide28.xml" Type="http://schemas.openxmlformats.org/officeDocument/2006/relationships/slide" Id="rId29"></Relationship><Relationship Target="slideMasters/slideMaster1.xml" Type="http://schemas.openxmlformats.org/officeDocument/2006/relationships/slideMaster" Id="rId1"></Relationship><Relationship Target="slides/slide5.xml" Type="http://schemas.openxmlformats.org/officeDocument/2006/relationships/slide" Id="rId6"></Relationship><Relationship Target="slides/slide10.xml" Type="http://schemas.openxmlformats.org/officeDocument/2006/relationships/slide" Id="rId11"></Relationship><Relationship Target="slides/slide23.xml" Type="http://schemas.openxmlformats.org/officeDocument/2006/relationships/slide" Id="rId24"></Relationship><Relationship Target="slides/slide31.xml" Type="http://schemas.openxmlformats.org/officeDocument/2006/relationships/slide" Id="rId32"></Relationship><Relationship Target="theme/theme1.xml" Type="http://schemas.openxmlformats.org/officeDocument/2006/relationships/theme" Id="rId37"></Relationship><Relationship Target="slides/slide4.xml" Type="http://schemas.openxmlformats.org/officeDocument/2006/relationships/slide" Id="rId5"></Relationship><Relationship Target="slides/slide14.xml" Type="http://schemas.openxmlformats.org/officeDocument/2006/relationships/slide" Id="rId15"></Relationship><Relationship Target="slides/slide22.xml" Type="http://schemas.openxmlformats.org/officeDocument/2006/relationships/slide" Id="rId23"></Relationship><Relationship Target="slides/slide27.xml" Type="http://schemas.openxmlformats.org/officeDocument/2006/relationships/slide" Id="rId28"></Relationship><Relationship Target="viewProps.xml" Type="http://schemas.openxmlformats.org/officeDocument/2006/relationships/viewProps" Id="rId36"></Relationship><Relationship Target="slides/slide9.xml" Type="http://schemas.openxmlformats.org/officeDocument/2006/relationships/slide" Id="rId10"></Relationship><Relationship Target="slides/slide18.xml" Type="http://schemas.openxmlformats.org/officeDocument/2006/relationships/slide" Id="rId19"></Relationship><Relationship Target="slides/slide30.xml" Type="http://schemas.openxmlformats.org/officeDocument/2006/relationships/slide" Id="rId31"></Relationship><Relationship Target="slides/slide3.xml" Type="http://schemas.openxmlformats.org/officeDocument/2006/relationships/slide" Id="rId4"></Relationship><Relationship Target="slides/slide8.xml" Type="http://schemas.openxmlformats.org/officeDocument/2006/relationships/slide" Id="rId9"></Relationship><Relationship Target="slides/slide13.xml" Type="http://schemas.openxmlformats.org/officeDocument/2006/relationships/slide" Id="rId14"></Relationship><Relationship Target="slides/slide21.xml" Type="http://schemas.openxmlformats.org/officeDocument/2006/relationships/slide" Id="rId22"></Relationship><Relationship Target="slides/slide26.xml" Type="http://schemas.openxmlformats.org/officeDocument/2006/relationships/slide" Id="rId27"></Relationship><Relationship Target="slides/slide29.xml" Type="http://schemas.openxmlformats.org/officeDocument/2006/relationships/slide" Id="rId30"></Relationship><Relationship Target="presProps.xml" Type="http://schemas.openxmlformats.org/officeDocument/2006/relationships/presProps" Id="rId35"></Relationship></Relationships>
</file>

<file path=ppt/slideLayouts/_rels/slideLayout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5.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6.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7.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8.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9.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0.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Relationships xmlns="http://schemas.openxmlformats.org/package/2006/relationships"><Relationship Target="../slideLayouts/slideLayout8.xml" Type="http://schemas.openxmlformats.org/officeDocument/2006/relationships/slideLayout" Id="rId8"></Relationship><Relationship Target="../slideLayouts/slideLayout3.xml" Type="http://schemas.openxmlformats.org/officeDocument/2006/relationships/slideLayout" Id="rId3"></Relationship><Relationship Target="../slideLayouts/slideLayout7.xml" Type="http://schemas.openxmlformats.org/officeDocument/2006/relationships/slideLayout" Id="rId7"></Relationship><Relationship Target="../theme/theme1.xml" Type="http://schemas.openxmlformats.org/officeDocument/2006/relationships/theme" Id="rId12"></Relationship><Relationship Target="../slideLayouts/slideLayout2.xml" Type="http://schemas.openxmlformats.org/officeDocument/2006/relationships/slideLayout" Id="rId2"></Relationship><Relationship Target="../slideLayouts/slideLayout1.xml" Type="http://schemas.openxmlformats.org/officeDocument/2006/relationships/slideLayout" Id="rId1"></Relationship><Relationship Target="../slideLayouts/slideLayout6.xml" Type="http://schemas.openxmlformats.org/officeDocument/2006/relationships/slideLayout" Id="rId6"></Relationship><Relationship Target="../slideLayouts/slideLayout11.xml" Type="http://schemas.openxmlformats.org/officeDocument/2006/relationships/slideLayout" Id="rId11"></Relationship><Relationship Target="../slideLayouts/slideLayout5.xml" Type="http://schemas.openxmlformats.org/officeDocument/2006/relationships/slideLayout" Id="rId5"></Relationship><Relationship Target="../slideLayouts/slideLayout10.xml" Type="http://schemas.openxmlformats.org/officeDocument/2006/relationships/slideLayout" Id="rId10"></Relationship><Relationship Target="../slideLayouts/slideLayout4.xml" Type="http://schemas.openxmlformats.org/officeDocument/2006/relationships/slideLayout" Id="rId4"></Relationship><Relationship Target="../slideLayouts/slideLayout9.xml" Type="http://schemas.openxmlformats.org/officeDocument/2006/relationships/slideLayout" Id="rId9"></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Target="../media/image2.jpeg" Type="http://schemas.openxmlformats.org/officeDocument/2006/relationships/image" Id="rId3"></Relationship><Relationship Target="../media/image1.emf" Type="http://schemas.openxmlformats.org/officeDocument/2006/relationships/image" Id="rId2"></Relationship><Relationship Target="../slideLayouts/slideLayout1.xml" Type="http://schemas.openxmlformats.org/officeDocument/2006/relationships/slideLayout" Id="rId1"></Relationship><Relationship Target="../media/image3.emf" Type="http://schemas.openxmlformats.org/officeDocument/2006/relationships/image" Id="rId4"></Relationship></Relationships>
</file>

<file path=ppt/slides/_rels/slide2.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3.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4.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5.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6.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7.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8.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9.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0.xml.rels><?xml version="1.0" encoding="UTF-8" ?><Relationships xmlns="http://schemas.openxmlformats.org/package/2006/relationships"><Relationship Target="../media/image4.png" Type="http://schemas.openxmlformats.org/officeDocument/2006/relationships/image" Id="rId2"></Relationship><Relationship Target="../slideLayouts/slideLayout7.xml" Type="http://schemas.openxmlformats.org/officeDocument/2006/relationships/slideLayout" Id="rId1"></Relationship></Relationships>
</file>

<file path=ppt/slides/_rels/slide11.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2.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3.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4.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5.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6.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7.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8.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19.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0.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1.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2.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3.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4.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5.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6.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7.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8.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29.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30.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31.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32.xml.rels><?xml version="1.0" encoding="UTF-8" ?><Relationships xmlns="http://schemas.openxmlformats.org/package/2006/relationships"><Relationship Target="../media/image3.emf" Type="http://schemas.openxmlformats.org/officeDocument/2006/relationships/image" Id="rId3"></Relationship><Relationship Target="../media/image2.jpeg" Type="http://schemas.openxmlformats.org/officeDocument/2006/relationships/image" Id="rId2"></Relationship><Relationship Target="../slideLayouts/slideLayout1.xml" Type="http://schemas.openxmlformats.org/officeDocument/2006/relationships/slideLayout" Id="rId1"></Relationship></Relationships>
</file>

<file path=ppt/slides/_rels/slide33.xml.rels><?xml version="1.0" encoding="UTF-8" ?><Relationships xmlns="http://schemas.openxmlformats.org/package/2006/relationships"><Relationship Target="../media/image6.emf" Type="http://schemas.openxmlformats.org/officeDocument/2006/relationships/image" Id="rId3"></Relationship><Relationship Target="../media/image5.jpeg" Type="http://schemas.openxmlformats.org/officeDocument/2006/relationships/image" Id="rId2"></Relationship><Relationship Target="../slideLayouts/slideLayout1.xml" Type="http://schemas.openxmlformats.org/officeDocument/2006/relationships/slideLayout" Id="rId1"></Relationshi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
        <p:nvSpPr>
          <p:cNvPr id="2" name="TextBox 1">
            <a:extLst>
              <a:ext uri="{FF2B5EF4-FFF2-40B4-BE49-F238E27FC236}">
                <a16:creationId xmlns:a16="http://schemas.microsoft.com/office/drawing/2014/main" id="{692E51B7-83D3-4E32-8908-7E5E4BA90ABE}"/>
              </a:ext>
            </a:extLst>
          </p:cNvPr>
          <p:cNvSpPr txBox="1"/>
          <p:nvPr/>
        </p:nvSpPr>
        <p:spPr>
          <a:xfrm>
            <a:off x="832210" y="4408098"/>
            <a:ext cx="7854590" cy="1200329"/>
          </a:xfrm>
          <a:prstGeom prst="rect">
            <a:avLst/>
          </a:prstGeom>
          <a:noFill/>
        </p:spPr>
        <p:txBody>
          <a:bodyPr wrap="square" rtlCol="0">
            <a:spAutoFit/>
          </a:bodyPr>
          <a:lstStyle/>
          <a:p>
            <a:r>
              <a:rPr lang="es-ES" sz="2400" dirty="0"/>
              <a:t>La protección de los datos de registro de los medicamentos en combinación y su derecho de exclusividad comercial: ¿Llegaremos pronto al nivel de otros países europeos?</a:t>
            </a: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3" y="1347476"/>
            <a:ext cx="6231467" cy="400110"/>
          </a:xfrm>
          <a:prstGeom prst="rect">
            <a:avLst/>
          </a:prstGeom>
          <a:noFill/>
        </p:spPr>
        <p:txBody>
          <a:bodyPr wrap="square" rtlCol="0">
            <a:spAutoFit/>
          </a:bodyPr>
          <a:lstStyle/>
          <a:p>
            <a:pPr marL="400050" indent="-400050">
              <a:buAutoNum type="romanUcPeriod"/>
            </a:pPr>
            <a:r>
              <a:rPr lang="es-ES" sz="2000" b="1" dirty="0"/>
              <a:t>Introducción: incentivos en el sector farmacéutico</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DCB8DB26-6F41-44AA-9E17-8ACCFF2488FA}"/>
              </a:ext>
            </a:extLst>
          </p:cNvPr>
          <p:cNvSpPr txBox="1">
            <a:spLocks/>
          </p:cNvSpPr>
          <p:nvPr/>
        </p:nvSpPr>
        <p:spPr>
          <a:xfrm>
            <a:off x="1235122" y="2116052"/>
            <a:ext cx="3356212"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r>
              <a:rPr lang="es-ES_tradnl" sz="2000" b="1" dirty="0"/>
              <a:t>Patentes</a:t>
            </a:r>
          </a:p>
          <a:p>
            <a:pPr marL="285750" indent="-285750" algn="l">
              <a:buFont typeface="Arial" panose="020B0604020202020204" pitchFamily="34" charset="0"/>
              <a:buChar char="•"/>
            </a:pPr>
            <a:r>
              <a:rPr lang="es-ES_tradnl" sz="2000" dirty="0"/>
              <a:t>Invenciones</a:t>
            </a:r>
          </a:p>
          <a:p>
            <a:pPr marL="285750" indent="-285750" algn="l">
              <a:buFont typeface="Arial" panose="020B0604020202020204" pitchFamily="34" charset="0"/>
              <a:buChar char="•"/>
            </a:pPr>
            <a:r>
              <a:rPr lang="es-ES_tradnl" sz="2000" dirty="0"/>
              <a:t>20 años desde la solicitud (más, en su caso, período de CCP)</a:t>
            </a:r>
          </a:p>
          <a:p>
            <a:pPr marL="285750" indent="-285750" algn="l">
              <a:buFont typeface="Arial" panose="020B0604020202020204" pitchFamily="34" charset="0"/>
              <a:buChar char="•"/>
            </a:pPr>
            <a:r>
              <a:rPr lang="es-ES_tradnl" sz="2000" dirty="0"/>
              <a:t>Posible prórroga adicional de 6 meses (“exclusividad pediátrica”)</a:t>
            </a:r>
          </a:p>
          <a:p>
            <a:endParaRPr lang="es-ES_tradnl" sz="2000" dirty="0"/>
          </a:p>
          <a:p>
            <a:endParaRPr lang="es-ES_tradnl" sz="2000" dirty="0"/>
          </a:p>
        </p:txBody>
      </p:sp>
      <p:sp>
        <p:nvSpPr>
          <p:cNvPr id="11" name="Marcador de contenido 3">
            <a:extLst>
              <a:ext uri="{FF2B5EF4-FFF2-40B4-BE49-F238E27FC236}">
                <a16:creationId xmlns:a16="http://schemas.microsoft.com/office/drawing/2014/main" id="{5A3A0528-46EA-4DA0-9794-C881C064C94C}"/>
              </a:ext>
            </a:extLst>
          </p:cNvPr>
          <p:cNvSpPr txBox="1">
            <a:spLocks/>
          </p:cNvSpPr>
          <p:nvPr/>
        </p:nvSpPr>
        <p:spPr>
          <a:xfrm>
            <a:off x="5179324" y="2179059"/>
            <a:ext cx="3348000" cy="33944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000" b="1" dirty="0"/>
              <a:t>Protección de los datos de registro (“8”) </a:t>
            </a:r>
            <a:r>
              <a:rPr lang="es-ES_tradnl" sz="2000" dirty="0"/>
              <a:t>y </a:t>
            </a:r>
            <a:r>
              <a:rPr lang="es-ES_tradnl" sz="2000" b="1" dirty="0"/>
              <a:t>período de exclusividad comercial (“2+[1]”)</a:t>
            </a:r>
          </a:p>
          <a:p>
            <a:r>
              <a:rPr lang="es-ES_tradnl" sz="2000" dirty="0"/>
              <a:t>Datos de los ensayos realizados para probar la calidad, eficacia y seguridad del medicamento</a:t>
            </a:r>
          </a:p>
          <a:p>
            <a:r>
              <a:rPr lang="es-ES_tradnl" sz="2000" dirty="0"/>
              <a:t>“8+2+[1]”</a:t>
            </a:r>
            <a:endParaRPr lang="es-ES_tradnl" sz="2000" b="1" dirty="0"/>
          </a:p>
          <a:p>
            <a:endParaRPr lang="es-ES_tradnl" sz="2000" dirty="0"/>
          </a:p>
        </p:txBody>
      </p:sp>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262A4C8F-2395-488D-A8B9-18FDEF44AB28}"/>
              </a:ext>
            </a:extLst>
          </p:cNvPr>
          <p:cNvSpPr txBox="1">
            <a:spLocks/>
          </p:cNvSpPr>
          <p:nvPr/>
        </p:nvSpPr>
        <p:spPr>
          <a:xfrm>
            <a:off x="880281" y="2312444"/>
            <a:ext cx="8099946"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dirty="0"/>
              <a:t>Art. 39.3 Acuerdo ADPIC:</a:t>
            </a:r>
          </a:p>
          <a:p>
            <a:pPr algn="just"/>
            <a:r>
              <a:rPr lang="es-ES" sz="2000" dirty="0"/>
              <a:t>	"</a:t>
            </a:r>
            <a:r>
              <a:rPr lang="es-ES" sz="2000" i="1" dirty="0"/>
              <a:t>3.    Los Miembros, cuando exijan, como condición para aprobar la comercialización de productos farmacéuticos o de productos químicos agrícolas que utilizan nuevas entidades químicas, la presentación de datos de pruebas u otros no divulgados cuya elaboración suponga un esfuerzo significativo, </a:t>
            </a:r>
            <a:r>
              <a:rPr lang="es-ES" sz="2000" i="1" u="sng" dirty="0"/>
              <a:t>protegerán esos datos contra todo uso comercial desleal</a:t>
            </a:r>
            <a:r>
              <a:rPr lang="es-ES" sz="2000" i="1" dirty="0"/>
              <a:t>. </a:t>
            </a:r>
            <a:r>
              <a:rPr lang="es-ES" sz="2000" b="1" i="1" dirty="0"/>
              <a:t>Además</a:t>
            </a:r>
            <a:r>
              <a:rPr lang="es-ES" sz="2000" i="1" dirty="0"/>
              <a:t>, los Miembros </a:t>
            </a:r>
            <a:r>
              <a:rPr lang="es-ES" sz="2000" i="1" u="sng" dirty="0"/>
              <a:t>protegerán esos datos contra toda divulgación</a:t>
            </a:r>
            <a:r>
              <a:rPr lang="es-ES" sz="2000" i="1" dirty="0"/>
              <a:t>, excepto cuando sea necesario para proteger al público, o salvo que se adopten medidas para garantizar la protección de los datos contra todo uso comercial desleal.</a:t>
            </a:r>
            <a:r>
              <a:rPr lang="es-ES" sz="2000" dirty="0"/>
              <a:t>"</a:t>
            </a:r>
          </a:p>
          <a:p>
            <a:endParaRPr lang="es-ES_tradnl" sz="2000" dirty="0"/>
          </a:p>
        </p:txBody>
      </p:sp>
    </p:spTree>
    <p:extLst>
      <p:ext uri="{BB962C8B-B14F-4D97-AF65-F5344CB8AC3E}">
        <p14:creationId xmlns:p14="http://schemas.microsoft.com/office/powerpoint/2010/main" val="2605905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8CEA56F0-F04B-4878-BC44-33C7F727CBD6}"/>
              </a:ext>
            </a:extLst>
          </p:cNvPr>
          <p:cNvSpPr txBox="1">
            <a:spLocks/>
          </p:cNvSpPr>
          <p:nvPr/>
        </p:nvSpPr>
        <p:spPr>
          <a:xfrm>
            <a:off x="859809" y="2298796"/>
            <a:ext cx="8114857"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s-ES_tradnl" sz="2000" dirty="0"/>
              <a:t>Art. 10 Directiva 2004/27/CE que modificó la Directiva 2001/83/CE (Código Comunitario sobre Medicamentos de Uso Humano)</a:t>
            </a:r>
          </a:p>
          <a:p>
            <a:pPr marL="342900" indent="-342900" algn="l">
              <a:buFont typeface="Arial" panose="020B0604020202020204" pitchFamily="34" charset="0"/>
              <a:buChar char="•"/>
            </a:pPr>
            <a:r>
              <a:rPr lang="es-ES_tradnl" sz="2000" dirty="0"/>
              <a:t>Art. 14(11) Reglamento (CE) 726/2004</a:t>
            </a:r>
          </a:p>
        </p:txBody>
      </p:sp>
    </p:spTree>
    <p:extLst>
      <p:ext uri="{BB962C8B-B14F-4D97-AF65-F5344CB8AC3E}">
        <p14:creationId xmlns:p14="http://schemas.microsoft.com/office/powerpoint/2010/main" val="96663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TextBox 9">
            <a:extLst>
              <a:ext uri="{FF2B5EF4-FFF2-40B4-BE49-F238E27FC236}">
                <a16:creationId xmlns:a16="http://schemas.microsoft.com/office/drawing/2014/main" id="{3131206C-5CAD-4BC2-8464-A7A67F8DAB16}"/>
              </a:ext>
            </a:extLst>
          </p:cNvPr>
          <p:cNvSpPr txBox="1"/>
          <p:nvPr/>
        </p:nvSpPr>
        <p:spPr>
          <a:xfrm>
            <a:off x="825690" y="2276986"/>
            <a:ext cx="8147712" cy="3785652"/>
          </a:xfrm>
          <a:prstGeom prst="rect">
            <a:avLst/>
          </a:prstGeom>
          <a:noFill/>
        </p:spPr>
        <p:txBody>
          <a:bodyPr wrap="square">
            <a:spAutoFit/>
          </a:bodyPr>
          <a:lstStyle/>
          <a:p>
            <a:r>
              <a:rPr lang="es-ES_tradnl" sz="2000" b="1" dirty="0"/>
              <a:t>Art. 10 Directiva: “8+2+[1]”</a:t>
            </a:r>
          </a:p>
          <a:p>
            <a:pPr marL="176213" indent="0" algn="just">
              <a:buNone/>
            </a:pPr>
            <a:r>
              <a:rPr lang="es-ES" sz="2000" dirty="0"/>
              <a:t>"</a:t>
            </a:r>
            <a:r>
              <a:rPr lang="es-ES" sz="2000" i="1" dirty="0"/>
              <a:t>1. No obstante lo dispuesto en la letra i) del apartado 3 del artículo 8, y sin perjuicio del derecho relativo a la protección de la propiedad industrial y comercial, el solicitante no tendrá obligación de facilitar los resultados de los ensayos preclínicos y clínicos si puede demostrar que el medicamento es genérico de un medicamento de referencia que está o ha sido autorizado con arreglo al artículo 6 </a:t>
            </a:r>
            <a:r>
              <a:rPr lang="es-ES" sz="2000" i="1" u="sng" dirty="0"/>
              <a:t>desde hace ocho años como mínimo en un Estado miembro o en la Comunidad</a:t>
            </a:r>
            <a:r>
              <a:rPr lang="es-ES" sz="2000" i="1" dirty="0"/>
              <a:t>. </a:t>
            </a:r>
            <a:r>
              <a:rPr lang="es-ES" sz="2000" b="1" dirty="0"/>
              <a:t>[“8”]</a:t>
            </a:r>
          </a:p>
          <a:p>
            <a:pPr marL="176213" indent="0" algn="just">
              <a:buNone/>
            </a:pPr>
            <a:r>
              <a:rPr lang="es-ES" sz="2000" i="1" dirty="0"/>
              <a:t>Los medicamentos genéricos autorizados con arreglo a la presente disposición </a:t>
            </a:r>
            <a:r>
              <a:rPr lang="es-ES" sz="2000" i="1" u="sng" dirty="0"/>
              <a:t>no se comercializarán hasta transcurridos diez años</a:t>
            </a:r>
            <a:r>
              <a:rPr lang="es-ES" sz="2000" i="1" dirty="0"/>
              <a:t> desde la fecha de la autorización inicial del medicamento de referencia. </a:t>
            </a:r>
            <a:r>
              <a:rPr lang="es-ES" sz="2000" b="1" dirty="0"/>
              <a:t>[“2”]</a:t>
            </a:r>
          </a:p>
          <a:p>
            <a:pPr marL="176213" indent="0" algn="just">
              <a:buNone/>
            </a:pPr>
            <a:r>
              <a:rPr lang="es-ES" sz="2000" i="1" dirty="0"/>
              <a:t>[…]</a:t>
            </a:r>
            <a:endParaRPr lang="es-ES_tradnl" sz="2000" dirty="0"/>
          </a:p>
        </p:txBody>
      </p:sp>
    </p:spTree>
    <p:extLst>
      <p:ext uri="{BB962C8B-B14F-4D97-AF65-F5344CB8AC3E}">
        <p14:creationId xmlns:p14="http://schemas.microsoft.com/office/powerpoint/2010/main" val="32639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45251092-6186-4ADA-8A99-8BC2AEB74A79}"/>
              </a:ext>
            </a:extLst>
          </p:cNvPr>
          <p:cNvSpPr txBox="1">
            <a:spLocks/>
          </p:cNvSpPr>
          <p:nvPr/>
        </p:nvSpPr>
        <p:spPr>
          <a:xfrm>
            <a:off x="518615" y="2421625"/>
            <a:ext cx="8468436"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6213" algn="l"/>
            <a:r>
              <a:rPr lang="es-ES" sz="2000" i="1" dirty="0"/>
              <a:t>[…]</a:t>
            </a:r>
            <a:endParaRPr lang="es-ES" sz="2000" dirty="0"/>
          </a:p>
          <a:p>
            <a:pPr marL="176213" algn="just"/>
            <a:r>
              <a:rPr lang="es-ES" sz="2000" i="1" dirty="0"/>
              <a:t>El período de diez años a que se hace referencia en el párrafo segundo se ampliará </a:t>
            </a:r>
            <a:r>
              <a:rPr lang="es-ES" sz="2000" i="1" u="sng" dirty="0"/>
              <a:t>hasta un máximo de once años</a:t>
            </a:r>
            <a:r>
              <a:rPr lang="es-ES" sz="2000" i="1" dirty="0"/>
              <a:t> si, durante los primeros ocho años del período de diez años, el titular de la autorización de comercialización obtiene una autorización para una o varias nuevas indicaciones terapéuticas y, durante la evaluación científica previa a su autorización, se establece que dichas indicaciones aportarán un beneficio clínico significativo en comparación con las terapias existentes.</a:t>
            </a:r>
            <a:r>
              <a:rPr lang="es-ES" sz="2000" dirty="0"/>
              <a:t>" </a:t>
            </a:r>
            <a:r>
              <a:rPr lang="es-ES" sz="2000" b="1" dirty="0"/>
              <a:t>[“1”]</a:t>
            </a:r>
          </a:p>
          <a:p>
            <a:endParaRPr lang="es-ES_tradnl" sz="2000" dirty="0"/>
          </a:p>
        </p:txBody>
      </p:sp>
    </p:spTree>
    <p:extLst>
      <p:ext uri="{BB962C8B-B14F-4D97-AF65-F5344CB8AC3E}">
        <p14:creationId xmlns:p14="http://schemas.microsoft.com/office/powerpoint/2010/main" val="2794797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9166E127-EE33-43CA-8D7C-0046434B2110}"/>
              </a:ext>
            </a:extLst>
          </p:cNvPr>
          <p:cNvSpPr txBox="1">
            <a:spLocks/>
          </p:cNvSpPr>
          <p:nvPr/>
        </p:nvSpPr>
        <p:spPr>
          <a:xfrm>
            <a:off x="770464" y="2179059"/>
            <a:ext cx="8223411"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Art. 10 bis Directiva: Excepción si el tercero presenta dossier bibliográfico basado en uso médico bien establecido (10 años):</a:t>
            </a:r>
          </a:p>
          <a:p>
            <a:pPr marL="363538" algn="just"/>
            <a:r>
              <a:rPr lang="es-ES" sz="2000" dirty="0"/>
              <a:t>"</a:t>
            </a:r>
            <a:r>
              <a:rPr lang="es-ES" sz="2000" i="1" dirty="0"/>
              <a:t>No obstante lo dispuesto en la letra i) del apartado 3 del artículo 8, y sin perjuicio del Derecho relativo a la protección de la propiedad industrial y comercial, el solicitante no tendrá obligación de facilitar los resultados de los ensayos preclínicos y clínicos si puede demostrar que </a:t>
            </a:r>
            <a:r>
              <a:rPr lang="es-ES" sz="2000" i="1" u="sng" dirty="0"/>
              <a:t>las sustancias activas del medicamento han tenido un uso médico bien establecido al menos durante diez años dentro de la Comunidad</a:t>
            </a:r>
            <a:r>
              <a:rPr lang="es-ES" sz="2000" i="1" dirty="0"/>
              <a:t> y </a:t>
            </a:r>
            <a:r>
              <a:rPr lang="es-ES" sz="2000" i="1" u="sng" dirty="0"/>
              <a:t>presentan una eficacia reconocida</a:t>
            </a:r>
            <a:r>
              <a:rPr lang="es-ES" sz="2000" i="1" dirty="0"/>
              <a:t>, así como </a:t>
            </a:r>
            <a:r>
              <a:rPr lang="es-ES" sz="2000" i="1" u="sng" dirty="0"/>
              <a:t>un nivel aceptable de seguridad</a:t>
            </a:r>
            <a:r>
              <a:rPr lang="es-ES" sz="2000" i="1" dirty="0"/>
              <a:t> en virtud de las condiciones previstas en el anexo I. En tal caso, los resultados de estos ensayos se sustituirán por una </a:t>
            </a:r>
            <a:r>
              <a:rPr lang="es-ES" sz="2000" i="1" u="sng" dirty="0"/>
              <a:t>documentación bibliográfico-científica adecuada</a:t>
            </a:r>
            <a:r>
              <a:rPr lang="es-ES" sz="2000" i="1" dirty="0"/>
              <a:t>.</a:t>
            </a:r>
            <a:r>
              <a:rPr lang="es-ES" sz="2000" dirty="0"/>
              <a:t>"</a:t>
            </a:r>
          </a:p>
          <a:p>
            <a:endParaRPr lang="es-ES_tradnl" sz="2000" b="1" dirty="0"/>
          </a:p>
          <a:p>
            <a:endParaRPr lang="es-ES_tradnl" sz="2000" dirty="0"/>
          </a:p>
        </p:txBody>
      </p:sp>
    </p:spTree>
    <p:extLst>
      <p:ext uri="{BB962C8B-B14F-4D97-AF65-F5344CB8AC3E}">
        <p14:creationId xmlns:p14="http://schemas.microsoft.com/office/powerpoint/2010/main" val="239526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F584CAE9-C99F-48F0-83BF-B1AD64B1A1A9}"/>
              </a:ext>
            </a:extLst>
          </p:cNvPr>
          <p:cNvSpPr txBox="1">
            <a:spLocks/>
          </p:cNvSpPr>
          <p:nvPr/>
        </p:nvSpPr>
        <p:spPr>
          <a:xfrm>
            <a:off x="770463" y="2435273"/>
            <a:ext cx="8196115"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Art. 10 ter Directiva: Regla especial para las solicitudes relativas a “combinaciones” de sustancias activas autorizadas a nivel individual:</a:t>
            </a:r>
          </a:p>
          <a:p>
            <a:pPr marL="363538" algn="just"/>
            <a:r>
              <a:rPr lang="es-ES" sz="2000" dirty="0"/>
              <a:t>"</a:t>
            </a:r>
            <a:r>
              <a:rPr lang="es-ES" sz="2000" i="1" dirty="0"/>
              <a:t>Por lo que se refiere a los medicamentos que contengan sustancias activas que entren en la composición de medicamentos autorizados, pero que no hayan sido combinadas todavía con fines terapéuticos, deberán facilitarse, con arreglo a lo dispuesto en la letra i) del apartado 3 del artículo 8, los resultados de los </a:t>
            </a:r>
            <a:r>
              <a:rPr lang="es-ES" sz="2000" i="1" u="sng" dirty="0"/>
              <a:t>nuevos ensayos preclínicos o clínicos relativos a la combinación</a:t>
            </a:r>
            <a:r>
              <a:rPr lang="es-ES" sz="2000" i="1" dirty="0"/>
              <a:t>, sin necesidad de facilitar la documentación relativa a cada sustancia activa individual."</a:t>
            </a:r>
            <a:endParaRPr lang="es-ES" sz="2000" dirty="0"/>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116684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 Base jurídica</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71666ACA-A49F-480D-A772-2EC8CEB28E63}"/>
              </a:ext>
            </a:extLst>
          </p:cNvPr>
          <p:cNvSpPr txBox="1">
            <a:spLocks/>
          </p:cNvSpPr>
          <p:nvPr/>
        </p:nvSpPr>
        <p:spPr>
          <a:xfrm>
            <a:off x="770463" y="2115655"/>
            <a:ext cx="8243883"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Art. 10 </a:t>
            </a:r>
            <a:r>
              <a:rPr lang="es-ES_tradnl" sz="2000" b="1" dirty="0" err="1"/>
              <a:t>quater</a:t>
            </a:r>
            <a:r>
              <a:rPr lang="es-ES_tradnl" sz="2000" b="1" dirty="0"/>
              <a:t> Directiva: La regla “8+2+[1]” cede si el beneficiario consiente el uso de los datos:</a:t>
            </a:r>
            <a:endParaRPr lang="es-ES_tradnl" sz="2000" dirty="0"/>
          </a:p>
          <a:p>
            <a:pPr marL="363538" algn="just"/>
            <a:r>
              <a:rPr lang="es-ES" sz="2000" dirty="0"/>
              <a:t>"</a:t>
            </a:r>
            <a:r>
              <a:rPr lang="es-ES" sz="2000" i="1" dirty="0"/>
              <a:t>Tras la concesión de una autorización de comercialización, el titular de la misma podrá consentir en que se haga uso de la documentación farmacéutica, preclínica y clínica que obre en el expediente del medicamento, para el estudio de una solicitud posterior para un medicamento que tenga la misma composición cualitativa y cuantitativa en sustancias activas y la misma forma farmacéutica</a:t>
            </a:r>
            <a:r>
              <a:rPr lang="es-ES" sz="2000" dirty="0"/>
              <a:t>."</a:t>
            </a:r>
          </a:p>
          <a:p>
            <a:endParaRPr lang="es-ES_tradnl" sz="2000" b="1" dirty="0"/>
          </a:p>
          <a:p>
            <a:endParaRPr lang="es-ES_tradnl" sz="2000" dirty="0"/>
          </a:p>
        </p:txBody>
      </p:sp>
    </p:spTree>
    <p:extLst>
      <p:ext uri="{BB962C8B-B14F-4D97-AF65-F5344CB8AC3E}">
        <p14:creationId xmlns:p14="http://schemas.microsoft.com/office/powerpoint/2010/main" val="3824064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6E97B1-F9AD-4C84-83E8-773219BB8EA0}"/>
              </a:ext>
            </a:extLst>
          </p:cNvPr>
          <p:cNvPicPr>
            <a:picLocks noChangeAspect="1"/>
          </p:cNvPicPr>
          <p:nvPr/>
        </p:nvPicPr>
        <p:blipFill>
          <a:blip r:embed="rId2"/>
          <a:stretch>
            <a:fillRect/>
          </a:stretch>
        </p:blipFill>
        <p:spPr>
          <a:xfrm>
            <a:off x="488138" y="-30502"/>
            <a:ext cx="11028001" cy="6888502"/>
          </a:xfrm>
          <a:prstGeom prst="rect">
            <a:avLst/>
          </a:prstGeom>
        </p:spPr>
      </p:pic>
    </p:spTree>
    <p:extLst>
      <p:ext uri="{BB962C8B-B14F-4D97-AF65-F5344CB8AC3E}">
        <p14:creationId xmlns:p14="http://schemas.microsoft.com/office/powerpoint/2010/main" val="3290624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III. Cuestiones debatidas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4B117238-C99D-4CE6-A871-64D279E1198E}"/>
              </a:ext>
            </a:extLst>
          </p:cNvPr>
          <p:cNvSpPr txBox="1">
            <a:spLocks/>
          </p:cNvSpPr>
          <p:nvPr/>
        </p:nvSpPr>
        <p:spPr>
          <a:xfrm>
            <a:off x="770463" y="2115655"/>
            <a:ext cx="8189291"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¿La regla “8+2+[1]” debe respetarse en el caso de que el tercero presente un dossier “mixto”? </a:t>
            </a:r>
            <a:r>
              <a:rPr lang="es-ES_tradnl" sz="2000" dirty="0"/>
              <a:t>Sí </a:t>
            </a:r>
          </a:p>
          <a:p>
            <a:pPr algn="l"/>
            <a:r>
              <a:rPr lang="es-ES_tradnl" sz="2000" b="1" i="1" dirty="0"/>
              <a:t>“</a:t>
            </a:r>
            <a:r>
              <a:rPr lang="es-ES_tradnl" sz="2000" b="1" i="1" dirty="0" err="1"/>
              <a:t>Notice</a:t>
            </a:r>
            <a:r>
              <a:rPr lang="es-ES_tradnl" sz="2000" b="1" i="1" dirty="0"/>
              <a:t> to </a:t>
            </a:r>
            <a:r>
              <a:rPr lang="es-ES_tradnl" sz="2000" b="1" i="1" dirty="0" err="1"/>
              <a:t>Applicants</a:t>
            </a:r>
            <a:r>
              <a:rPr lang="es-ES_tradnl" sz="2000" b="1" i="1" dirty="0"/>
              <a:t>”:</a:t>
            </a:r>
          </a:p>
          <a:p>
            <a:pPr algn="just"/>
            <a:r>
              <a:rPr lang="es-ES" sz="2000" dirty="0"/>
              <a:t>"</a:t>
            </a:r>
            <a:r>
              <a:rPr lang="es-ES" sz="2000" i="1" dirty="0"/>
              <a:t>Como ocurre con cualquier solicitud de un nuevo medicamento, este expediente completo puede ser un expediente basado únicamente en pruebas preclínicas o clínicas propias o en un expediente mixto que tenga en cuenta las normas de exclusividad de los datos. […]</a:t>
            </a:r>
            <a:r>
              <a:rPr lang="es-ES" sz="2000" dirty="0"/>
              <a:t>"</a:t>
            </a:r>
          </a:p>
          <a:p>
            <a:endParaRPr lang="es-ES_tradnl" sz="2000" dirty="0"/>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3648537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III. Cuestiones debatidas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28F4E695-7300-4AD4-BF9F-2CCF627368FD}"/>
              </a:ext>
            </a:extLst>
          </p:cNvPr>
          <p:cNvSpPr txBox="1">
            <a:spLocks/>
          </p:cNvSpPr>
          <p:nvPr/>
        </p:nvSpPr>
        <p:spPr>
          <a:xfrm>
            <a:off x="770464" y="1999597"/>
            <a:ext cx="8202939" cy="42826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i="1" dirty="0"/>
              <a:t>6.1.6 Uso como soporte de los datos preclínicos y clínicos contenidos en el expediente de un medicamento de referencia con exclusividad de datos. </a:t>
            </a:r>
            <a:endParaRPr lang="es-ES" sz="2000" dirty="0"/>
          </a:p>
          <a:p>
            <a:pPr algn="just"/>
            <a:r>
              <a:rPr lang="es-ES" sz="2000" i="1" dirty="0"/>
              <a:t>Durante el período de exclusividad de los datos de un medicamento, los datos contenidos en el expediente preclínico y clínico de dicho medicamento y obtenidos a través del acceso a documentos o de la legislación sobre libertad de información en la UE o en terceros países no pueden ser invocados por otros solicitantes o por las autoridades en una solicitud posterior para soportar la seguridad y eficacia de otros productos. Mientras un medicamento autorizado en la UE esté sometido a la exclusividad de los datos, el apoyarse sobre los datos preclínicos y clínicos publicados o no publicados contenidos en el expediente de dicho medicamento en la UE o en terceros países por parte de las autoridades competentes para conceder una autorización de comercialización supondría una circunvalación de las normas de exclusividad de los datos. Por lo tanto, no puede aceptarse dicha solicitud.</a:t>
            </a:r>
            <a:r>
              <a:rPr lang="es-ES" sz="2000" dirty="0"/>
              <a:t>"</a:t>
            </a:r>
          </a:p>
          <a:p>
            <a:endParaRPr lang="es-ES_tradnl" sz="2000" dirty="0"/>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199481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III. Cuestiones debatidas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C9D52E7C-6051-4C07-ADFB-29F7B86335B3}"/>
              </a:ext>
            </a:extLst>
          </p:cNvPr>
          <p:cNvSpPr txBox="1">
            <a:spLocks/>
          </p:cNvSpPr>
          <p:nvPr/>
        </p:nvSpPr>
        <p:spPr>
          <a:xfrm>
            <a:off x="770464" y="2116052"/>
            <a:ext cx="8216587"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¿La regla “8+2+[1]” debe respetarse en el caso de que el tercero presente un dossier para una combinación? </a:t>
            </a:r>
            <a:r>
              <a:rPr lang="es-ES_tradnl" sz="2000" dirty="0"/>
              <a:t>Sí </a:t>
            </a:r>
            <a:endParaRPr lang="es-ES_tradnl" sz="2000" b="1" dirty="0"/>
          </a:p>
          <a:p>
            <a:pPr algn="l"/>
            <a:r>
              <a:rPr lang="es-ES_tradnl" sz="2000" b="1" dirty="0"/>
              <a:t>Respuesta de la Comisión en el marco del Grupo de Coordinación para el Reconocimiento Mutuo y Procedimiento Descentralizados-Humano (2017):</a:t>
            </a:r>
            <a:endParaRPr lang="es-ES_tradnl" sz="2000" dirty="0"/>
          </a:p>
          <a:p>
            <a:pPr algn="just"/>
            <a:r>
              <a:rPr lang="es-ES" sz="2000" dirty="0"/>
              <a:t>"</a:t>
            </a:r>
            <a:r>
              <a:rPr lang="es-ES" sz="2000" i="1" dirty="0"/>
              <a:t>3.16 Exclusividad de datos / CZ, ES</a:t>
            </a:r>
            <a:endParaRPr lang="es-ES" sz="2000" dirty="0"/>
          </a:p>
          <a:p>
            <a:pPr algn="just"/>
            <a:r>
              <a:rPr lang="es-ES" sz="2000" i="1" dirty="0"/>
              <a:t>Se presentó a título informativo la respuesta de la CE a la cuestión de la </a:t>
            </a:r>
            <a:r>
              <a:rPr lang="es-ES" sz="2000" i="1" dirty="0" err="1"/>
              <a:t>CMDh</a:t>
            </a:r>
            <a:r>
              <a:rPr lang="es-ES" sz="2000" i="1" dirty="0"/>
              <a:t> relativa a la protección reglamentaria de los datos utilizados en las aplicaciones de combinaciones de dosis fijas.</a:t>
            </a:r>
            <a:endParaRPr lang="es-ES" sz="2000" dirty="0"/>
          </a:p>
          <a:p>
            <a:pPr algn="just"/>
            <a:r>
              <a:rPr lang="es-ES" sz="2000" i="1" dirty="0"/>
              <a:t>[...]</a:t>
            </a:r>
            <a:endParaRPr lang="es-ES" sz="2000" dirty="0"/>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3483610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III. Cuestiones debatidas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4D78F60D-361C-41C5-B747-18959B2B9D75}"/>
              </a:ext>
            </a:extLst>
          </p:cNvPr>
          <p:cNvSpPr txBox="1">
            <a:spLocks/>
          </p:cNvSpPr>
          <p:nvPr/>
        </p:nvSpPr>
        <p:spPr>
          <a:xfrm>
            <a:off x="770464" y="2039489"/>
            <a:ext cx="8229600"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b="1" dirty="0"/>
              <a:t>[…]</a:t>
            </a:r>
            <a:endParaRPr lang="es-ES" sz="2000" dirty="0"/>
          </a:p>
          <a:p>
            <a:pPr algn="just"/>
            <a:r>
              <a:rPr lang="es-ES" sz="2000" i="1" dirty="0"/>
              <a:t>La CE aclaró que, según el capítulo 1 del volumen 2A de la </a:t>
            </a:r>
            <a:r>
              <a:rPr lang="es-ES" sz="2000" i="1" dirty="0" err="1"/>
              <a:t>NtA</a:t>
            </a:r>
            <a:r>
              <a:rPr lang="es-ES" sz="2000" i="1" dirty="0"/>
              <a:t> </a:t>
            </a:r>
            <a:r>
              <a:rPr lang="es-ES" sz="2000" dirty="0"/>
              <a:t>[</a:t>
            </a:r>
            <a:r>
              <a:rPr lang="es-ES" sz="2000" dirty="0" err="1"/>
              <a:t>Notice</a:t>
            </a:r>
            <a:r>
              <a:rPr lang="es-ES" sz="2000" dirty="0"/>
              <a:t> to </a:t>
            </a:r>
            <a:r>
              <a:rPr lang="es-ES" sz="2000" dirty="0" err="1"/>
              <a:t>Applicants</a:t>
            </a:r>
            <a:r>
              <a:rPr lang="es-ES" sz="2000" dirty="0"/>
              <a:t>]</a:t>
            </a:r>
            <a:r>
              <a:rPr lang="es-ES" sz="2000" i="1" dirty="0"/>
              <a:t>, mientras un medicamento autorizado en la UE esté sujeto a la exclusividad de los datos, el que las autoridades competentes se apoyen en datos preclínicos y clínicos publicados o no publicados contenidos en el expediente de dicho medicamento en la UE o en terceros países para conceder una autorización de comercialización daría lugar a una circunvalación de las normas de exclusividad de los datos. Por lo tanto, no puede aceptarse dicha solicitud.</a:t>
            </a:r>
            <a:endParaRPr lang="es-ES" sz="2000" dirty="0"/>
          </a:p>
          <a:p>
            <a:pPr algn="just"/>
            <a:r>
              <a:rPr lang="es-ES" sz="2000" i="1" dirty="0"/>
              <a:t>Se propuso seguir discutiendo el caso en la próxima reunión de la </a:t>
            </a:r>
            <a:r>
              <a:rPr lang="es-ES" sz="2000" i="1" dirty="0" err="1"/>
              <a:t>NtA</a:t>
            </a:r>
            <a:r>
              <a:rPr lang="es-ES" sz="2000" i="1" dirty="0"/>
              <a:t>.</a:t>
            </a:r>
            <a:r>
              <a:rPr lang="es-ES" sz="2000" dirty="0"/>
              <a:t>"</a:t>
            </a:r>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1634613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III. Cuestiones debatidas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3651ADB8-7350-4F0A-8FC2-4BF8F51C569E}"/>
              </a:ext>
            </a:extLst>
          </p:cNvPr>
          <p:cNvSpPr txBox="1">
            <a:spLocks/>
          </p:cNvSpPr>
          <p:nvPr/>
        </p:nvSpPr>
        <p:spPr>
          <a:xfrm>
            <a:off x="770464" y="2312443"/>
            <a:ext cx="8196115"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 Los datos del dossier del medicamento original que se han publicado por motivos de transparencia pueden ser utilizados por el tercero para apoyar una solicitud de autorización? </a:t>
            </a:r>
            <a:r>
              <a:rPr lang="es-ES_tradnl" sz="2000" dirty="0"/>
              <a:t>No</a:t>
            </a:r>
          </a:p>
          <a:p>
            <a:pPr algn="l"/>
            <a:r>
              <a:rPr lang="es-ES_tradnl" sz="2000" b="1" dirty="0"/>
              <a:t>Política sobre publicación de datos clínicos de la EMA (Apartado 4.2.1):</a:t>
            </a:r>
          </a:p>
          <a:p>
            <a:endParaRPr lang="es-ES_tradnl" sz="2000" b="1" dirty="0"/>
          </a:p>
          <a:p>
            <a:pPr algn="just"/>
            <a:r>
              <a:rPr lang="es-ES" sz="2000" i="1" dirty="0"/>
              <a:t>“[…] los informes clínicos no pueden ser utilizados para dar soporte a una solicitud de autorización de comercialización, o a variaciones o extensiones, ni a una autorización de comercialización, ni tampoco para hacer un uso comercial de los informes clínicos.</a:t>
            </a:r>
            <a:r>
              <a:rPr lang="es-ES" sz="2000" dirty="0"/>
              <a:t>" </a:t>
            </a:r>
          </a:p>
          <a:p>
            <a:pPr algn="just"/>
            <a:endParaRPr lang="es-ES_tradnl" sz="2000" dirty="0"/>
          </a:p>
          <a:p>
            <a:endParaRPr lang="es-ES_tradnl" sz="2000" dirty="0"/>
          </a:p>
          <a:p>
            <a:endParaRPr lang="es-ES_tradnl" sz="2000" b="1" dirty="0"/>
          </a:p>
          <a:p>
            <a:endParaRPr lang="es-ES_tradnl" sz="2000" dirty="0"/>
          </a:p>
        </p:txBody>
      </p:sp>
    </p:spTree>
    <p:extLst>
      <p:ext uri="{BB962C8B-B14F-4D97-AF65-F5344CB8AC3E}">
        <p14:creationId xmlns:p14="http://schemas.microsoft.com/office/powerpoint/2010/main" val="2201487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9EE6A8AC-A24D-4A66-88AC-528907932A03}"/>
              </a:ext>
            </a:extLst>
          </p:cNvPr>
          <p:cNvSpPr txBox="1">
            <a:spLocks/>
          </p:cNvSpPr>
          <p:nvPr/>
        </p:nvSpPr>
        <p:spPr>
          <a:xfrm>
            <a:off x="770464" y="2373859"/>
            <a:ext cx="8196115"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El asunto de la triple combinación de </a:t>
            </a:r>
            <a:r>
              <a:rPr lang="es-ES_tradnl" sz="2000" b="1" dirty="0" err="1"/>
              <a:t>Olmesartán</a:t>
            </a:r>
            <a:r>
              <a:rPr lang="es-ES_tradnl" sz="2000" b="1" dirty="0"/>
              <a:t>, </a:t>
            </a:r>
            <a:r>
              <a:rPr lang="es-ES_tradnl" sz="2000" b="1" dirty="0" err="1"/>
              <a:t>Amlodipina</a:t>
            </a:r>
            <a:r>
              <a:rPr lang="es-ES_tradnl" sz="2000" b="1" dirty="0"/>
              <a:t> e Hidroclorotiazida</a:t>
            </a:r>
          </a:p>
          <a:p>
            <a:pPr algn="l" defTabSz="361950"/>
            <a:r>
              <a:rPr lang="es-ES_tradnl" sz="2000" b="1" dirty="0"/>
              <a:t>	</a:t>
            </a:r>
            <a:r>
              <a:rPr lang="es-ES_tradnl" sz="2000" dirty="0"/>
              <a:t>Auto de 9-12-2019 del Juzgado de lo Mercantil Núm. 3 de Barcelona:</a:t>
            </a:r>
          </a:p>
          <a:p>
            <a:pPr marL="363538" algn="just"/>
            <a:r>
              <a:rPr lang="es-ES" sz="2000" i="1" dirty="0"/>
              <a:t>"[…] todas las normas que se dicen infringidas se refieren a medicamentos genéricos mas no fue controvertido en la vista que los medicamentos titularidad de las demandada no se trata de genéricos, por lo que no habiendo sido probado que las reglas de protección de datos son de aplicación en el caso de autos, no pueden considerarse infringidas y, por ende, tampoco puede considerarse acreditado que se hayan prevalido en el mercado de una ventaja competitiva adquirida mediante la infracción de las leyes."</a:t>
            </a:r>
            <a:endParaRPr lang="es-ES" sz="2000" dirty="0"/>
          </a:p>
          <a:p>
            <a:endParaRPr lang="es-ES_tradnl" sz="2000" dirty="0"/>
          </a:p>
        </p:txBody>
      </p:sp>
    </p:spTree>
    <p:extLst>
      <p:ext uri="{BB962C8B-B14F-4D97-AF65-F5344CB8AC3E}">
        <p14:creationId xmlns:p14="http://schemas.microsoft.com/office/powerpoint/2010/main" val="2671892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2" name="Marcador de contenido 2">
            <a:extLst>
              <a:ext uri="{FF2B5EF4-FFF2-40B4-BE49-F238E27FC236}">
                <a16:creationId xmlns:a16="http://schemas.microsoft.com/office/drawing/2014/main" id="{155C1D39-1FA1-4857-B05C-BDA667F0D15C}"/>
              </a:ext>
            </a:extLst>
          </p:cNvPr>
          <p:cNvSpPr txBox="1">
            <a:spLocks/>
          </p:cNvSpPr>
          <p:nvPr/>
        </p:nvSpPr>
        <p:spPr>
          <a:xfrm>
            <a:off x="770464" y="2115655"/>
            <a:ext cx="8209763" cy="40869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dirty="0"/>
              <a:t>"</a:t>
            </a:r>
            <a:r>
              <a:rPr lang="es-ES" sz="2000" i="1" dirty="0"/>
              <a:t>2) En la ficha técnica de la AEMPS […] y en un primer Informe sobre el Informe Público de Evaluación de la AEMPS emitido sobre la solicitud de autorización del producto médico: </a:t>
            </a:r>
            <a:r>
              <a:rPr lang="es-ES" sz="2000" i="1" dirty="0" err="1"/>
              <a:t>Olmesartán</a:t>
            </a:r>
            <a:r>
              <a:rPr lang="es-ES" sz="2000" i="1" dirty="0"/>
              <a:t>/Amlodipino/Hidroclorotiazida […]de Evaluación Público se incluyó dentro de la bibliografía, entre otros: “</a:t>
            </a:r>
            <a:r>
              <a:rPr lang="es-ES" sz="2000" i="1" dirty="0" err="1"/>
              <a:t>Volpe</a:t>
            </a:r>
            <a:r>
              <a:rPr lang="es-ES" sz="2000" i="1" dirty="0"/>
              <a:t> et al. 2012”, </a:t>
            </a:r>
            <a:r>
              <a:rPr lang="es-ES" sz="2000" b="1" i="1" u="sng" dirty="0"/>
              <a:t>tratándose dicho estudio de un dato protegido</a:t>
            </a:r>
            <a:r>
              <a:rPr lang="es-ES" sz="2000" b="1" i="1" dirty="0"/>
              <a:t> </a:t>
            </a:r>
            <a:r>
              <a:rPr lang="es-ES" sz="2000" i="1" dirty="0"/>
              <a:t>ya que el mismo se presentó por primera vez para respaldar el dossier del medicamento SEVICAR HCT (Testifical de […] en relación a la testifical de […]; pues bien, ha quedado acreditado que </a:t>
            </a:r>
            <a:r>
              <a:rPr lang="es-ES" sz="2000" b="1" i="1" u="sng" dirty="0"/>
              <a:t>dicha mención fue un error que ha sido subsanado </a:t>
            </a:r>
            <a:r>
              <a:rPr lang="es-ES" sz="2000" i="1" dirty="0"/>
              <a:t>(documento 1 aportado por el sujeto pasivo de la medida cautelar en relación con las declaraciones la testifical de […]) y obviamente, es la AEMPS quién debe pronunciarse sobre si es válida o no la modificación efectuada o si compromete dicha modificación la seguridad, la eficacia terapéutica o la relación</a:t>
            </a:r>
          </a:p>
          <a:p>
            <a:pPr algn="l"/>
            <a:r>
              <a:rPr lang="es-ES" sz="2000" i="1" dirty="0"/>
              <a:t>[…]</a:t>
            </a:r>
            <a:endParaRPr lang="es-ES" sz="2000" dirty="0"/>
          </a:p>
          <a:p>
            <a:endParaRPr lang="es-ES_tradnl" sz="2000" dirty="0"/>
          </a:p>
        </p:txBody>
      </p:sp>
    </p:spTree>
    <p:extLst>
      <p:ext uri="{BB962C8B-B14F-4D97-AF65-F5344CB8AC3E}">
        <p14:creationId xmlns:p14="http://schemas.microsoft.com/office/powerpoint/2010/main" val="4285291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1" name="Marcador de contenido 2">
            <a:extLst>
              <a:ext uri="{FF2B5EF4-FFF2-40B4-BE49-F238E27FC236}">
                <a16:creationId xmlns:a16="http://schemas.microsoft.com/office/drawing/2014/main" id="{61080ACE-2D01-4439-A464-087A9D21276E}"/>
              </a:ext>
            </a:extLst>
          </p:cNvPr>
          <p:cNvSpPr txBox="1">
            <a:spLocks/>
          </p:cNvSpPr>
          <p:nvPr/>
        </p:nvSpPr>
        <p:spPr>
          <a:xfrm>
            <a:off x="770464" y="2305620"/>
            <a:ext cx="822960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i="1" dirty="0"/>
              <a:t>beneficio-riesgo; sin que simplemente dicha mención que ha sido modificada pueda acarrear las consecuencias que la instante pretende.</a:t>
            </a:r>
            <a:endParaRPr lang="es-ES" sz="2000" dirty="0"/>
          </a:p>
          <a:p>
            <a:pPr algn="just"/>
            <a:r>
              <a:rPr lang="es-ES" sz="2000" i="1" dirty="0"/>
              <a:t>Pues bien, habida cuenta los hechos declarados probados: </a:t>
            </a:r>
            <a:r>
              <a:rPr lang="es-ES" sz="2000" b="1" i="1" u="sng" dirty="0"/>
              <a:t>no habiendo ya en el dossier bibliografía protegida</a:t>
            </a:r>
            <a:r>
              <a:rPr lang="es-ES" sz="2000" i="1" dirty="0"/>
              <a:t>, tampoco acreditado el uso previo de dichos datos protegidos y no probado que el sujeto pasivo de las medidas haya realizado actos de competencia desleal del art. 15.1 LCD de infracción de normas jurídicas que tengan por objeto la regulación de la actividad concurrencial, no considero cumplido el requisito de la apariencia de buen derecho.</a:t>
            </a:r>
            <a:r>
              <a:rPr lang="es-ES" sz="2000" dirty="0"/>
              <a:t>"</a:t>
            </a:r>
          </a:p>
          <a:p>
            <a:endParaRPr lang="es-ES" sz="2000" dirty="0"/>
          </a:p>
          <a:p>
            <a:endParaRPr lang="es-ES_tradnl" sz="2000" dirty="0"/>
          </a:p>
        </p:txBody>
      </p:sp>
    </p:spTree>
    <p:extLst>
      <p:ext uri="{BB962C8B-B14F-4D97-AF65-F5344CB8AC3E}">
        <p14:creationId xmlns:p14="http://schemas.microsoft.com/office/powerpoint/2010/main" val="1976358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5F337AA9-2879-4E91-961D-CE54112BE290}"/>
              </a:ext>
            </a:extLst>
          </p:cNvPr>
          <p:cNvSpPr txBox="1">
            <a:spLocks/>
          </p:cNvSpPr>
          <p:nvPr/>
        </p:nvSpPr>
        <p:spPr>
          <a:xfrm>
            <a:off x="770464" y="2489865"/>
            <a:ext cx="8230235"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El asunto de la combinación de </a:t>
            </a:r>
            <a:r>
              <a:rPr lang="es-ES_tradnl" sz="2000" b="1" dirty="0" err="1"/>
              <a:t>Dutasterida</a:t>
            </a:r>
            <a:r>
              <a:rPr lang="es-ES_tradnl" sz="2000" b="1" dirty="0"/>
              <a:t> y Tamsulosina</a:t>
            </a:r>
          </a:p>
          <a:p>
            <a:pPr algn="l"/>
            <a:r>
              <a:rPr lang="es-ES_tradnl" sz="2000" dirty="0"/>
              <a:t>Resolución de 28-1-2020 de la Corte Regional de Hamburgo:</a:t>
            </a:r>
            <a:endParaRPr lang="es-ES" sz="2000" dirty="0"/>
          </a:p>
          <a:p>
            <a:pPr marL="363538" algn="just"/>
            <a:r>
              <a:rPr lang="es-ES" sz="2000" dirty="0"/>
              <a:t>"</a:t>
            </a:r>
            <a:r>
              <a:rPr lang="es-ES" sz="2000" i="1" dirty="0"/>
              <a:t>En contra de la opinión del oponente, con relación a las cuestiones de exclusividad comercial […] el Tribunal no está vinculado a la decisión del </a:t>
            </a:r>
            <a:r>
              <a:rPr lang="es-ES" sz="2000" i="1" dirty="0" err="1"/>
              <a:t>BfArm</a:t>
            </a:r>
            <a:r>
              <a:rPr lang="es-ES" sz="2000" i="1" dirty="0"/>
              <a:t> de autorizar </a:t>
            </a:r>
            <a:r>
              <a:rPr lang="es-ES" sz="2000" i="1" dirty="0" err="1"/>
              <a:t>Dutalosin</a:t>
            </a:r>
            <a:r>
              <a:rPr lang="es-ES" sz="2000" dirty="0"/>
              <a:t>.“</a:t>
            </a:r>
          </a:p>
          <a:p>
            <a:pPr marL="361950" algn="l"/>
            <a:r>
              <a:rPr lang="es-ES" sz="2000" dirty="0"/>
              <a:t>[…]</a:t>
            </a:r>
          </a:p>
          <a:p>
            <a:pPr algn="l"/>
            <a:r>
              <a:rPr lang="es-ES" sz="2000" dirty="0"/>
              <a:t>El Tribunal añadió que:</a:t>
            </a:r>
          </a:p>
          <a:p>
            <a:pPr marL="363538" algn="just"/>
            <a:r>
              <a:rPr lang="es-ES" sz="2000" i="1" dirty="0"/>
              <a:t>"[…] la decisión de autorización no indica si la preparación puede ya distribuirse</a:t>
            </a:r>
            <a:r>
              <a:rPr lang="es-ES" sz="2000" dirty="0"/>
              <a:t>."</a:t>
            </a:r>
          </a:p>
          <a:p>
            <a:endParaRPr lang="es-ES" sz="2000" dirty="0"/>
          </a:p>
          <a:p>
            <a:endParaRPr lang="es-ES_tradnl" sz="2000" dirty="0"/>
          </a:p>
        </p:txBody>
      </p:sp>
    </p:spTree>
    <p:extLst>
      <p:ext uri="{BB962C8B-B14F-4D97-AF65-F5344CB8AC3E}">
        <p14:creationId xmlns:p14="http://schemas.microsoft.com/office/powerpoint/2010/main" val="1755595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F04B0EBF-A2A1-4DDD-A00C-6D02C199EEB8}"/>
              </a:ext>
            </a:extLst>
          </p:cNvPr>
          <p:cNvSpPr txBox="1">
            <a:spLocks/>
          </p:cNvSpPr>
          <p:nvPr/>
        </p:nvSpPr>
        <p:spPr>
          <a:xfrm>
            <a:off x="770464" y="2115655"/>
            <a:ext cx="8229600"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dirty="0"/>
              <a:t>"</a:t>
            </a:r>
            <a:r>
              <a:rPr lang="es-ES" sz="2000" i="1" dirty="0"/>
              <a:t>a) En primer lugar, es cierto que en el caso en cuestión, la sección 24b (1) oración 2 AMG [protección "8+2"] no es directamente aplicable, ya que el medicamento debe ser un producto genérico que haya sido autorizado de conformidad con la sección 24b AMG. Al presentar la solicitud de autorización (Anexo AG 6), la Demandada presentó evidencia prima facie de que una solicitud de conformidad con el Artículo 10 a) La Directiva 2001/83 / CE ("solicitud basada en el uso bien establecido") se presentó para </a:t>
            </a:r>
            <a:r>
              <a:rPr lang="es-ES" sz="2000" i="1" dirty="0" err="1"/>
              <a:t>Dutalosin</a:t>
            </a:r>
            <a:r>
              <a:rPr lang="es-ES" sz="2000" i="1" dirty="0"/>
              <a:t> y - ausencia de indicaciones en contrario- el Tribunal debe asumir que la autorización fue de hecho otorgado sobre esta base. Por lo tanto, basado en la redacción relevante, esto no constituye la autorización de un producto genérico de conformidad con la sección 24b AMG.</a:t>
            </a:r>
          </a:p>
          <a:p>
            <a:pPr algn="l"/>
            <a:r>
              <a:rPr lang="es-ES" sz="2000" i="1" dirty="0"/>
              <a:t>[…]</a:t>
            </a:r>
            <a:endParaRPr lang="es-ES" sz="2000" dirty="0"/>
          </a:p>
          <a:p>
            <a:endParaRPr lang="es-ES" sz="2000" dirty="0"/>
          </a:p>
          <a:p>
            <a:endParaRPr lang="es-ES" sz="2000" dirty="0"/>
          </a:p>
          <a:p>
            <a:endParaRPr lang="es-ES_tradnl" sz="2000" dirty="0"/>
          </a:p>
        </p:txBody>
      </p:sp>
    </p:spTree>
    <p:extLst>
      <p:ext uri="{BB962C8B-B14F-4D97-AF65-F5344CB8AC3E}">
        <p14:creationId xmlns:p14="http://schemas.microsoft.com/office/powerpoint/2010/main" val="2938514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FA07815B-7EF9-4F92-B48F-27441DD26EDE}"/>
              </a:ext>
            </a:extLst>
          </p:cNvPr>
          <p:cNvSpPr txBox="1">
            <a:spLocks/>
          </p:cNvSpPr>
          <p:nvPr/>
        </p:nvSpPr>
        <p:spPr>
          <a:xfrm>
            <a:off x="770464" y="2179059"/>
            <a:ext cx="822960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i="1" dirty="0"/>
              <a:t>b) Sin embargo, la Corte Federal Contencioso-Administrativa ha declarado que, en términos de exclusividad de datos de conformidad con el Artículo 13 (4) del Reglamento Núm. 2309/93, no importa si la autorización se refiere a un producto genérico (Sentencia </a:t>
            </a:r>
            <a:r>
              <a:rPr lang="es-ES" sz="2000" i="1" dirty="0" err="1"/>
              <a:t>BVerwG</a:t>
            </a:r>
            <a:r>
              <a:rPr lang="es-ES" sz="2000" i="1" dirty="0"/>
              <a:t> de 10 de diciembre de 2015, referencia judicial: 3 C 19/14, no. 27). Este fallo establece como sigue:</a:t>
            </a:r>
            <a:endParaRPr lang="es-ES" sz="2000" dirty="0"/>
          </a:p>
          <a:p>
            <a:pPr algn="just"/>
            <a:r>
              <a:rPr lang="es-ES" sz="2000" i="1" dirty="0"/>
              <a:t>"Los documentos utilizados están protegidos independientemente de si la autorización basada en ellos es solicitada y otorgada por la vía de una solicitud original, genérica, bibliográfica o híbrida.</a:t>
            </a:r>
          </a:p>
          <a:p>
            <a:pPr algn="just"/>
            <a:r>
              <a:rPr lang="es-ES" sz="2000" i="1" dirty="0"/>
              <a:t>[…]</a:t>
            </a:r>
            <a:endParaRPr lang="es-ES" sz="2000" dirty="0"/>
          </a:p>
          <a:p>
            <a:endParaRPr lang="es-ES" sz="2000" dirty="0"/>
          </a:p>
          <a:p>
            <a:endParaRPr lang="es-ES_tradnl" sz="2000" dirty="0"/>
          </a:p>
        </p:txBody>
      </p:sp>
    </p:spTree>
    <p:extLst>
      <p:ext uri="{BB962C8B-B14F-4D97-AF65-F5344CB8AC3E}">
        <p14:creationId xmlns:p14="http://schemas.microsoft.com/office/powerpoint/2010/main" val="2293636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159313FF-6F86-4B00-8AFD-FF69E60F732A}"/>
              </a:ext>
            </a:extLst>
          </p:cNvPr>
          <p:cNvSpPr txBox="1">
            <a:spLocks/>
          </p:cNvSpPr>
          <p:nvPr/>
        </p:nvSpPr>
        <p:spPr>
          <a:xfrm>
            <a:off x="759289" y="2055587"/>
            <a:ext cx="8243247"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i="1" dirty="0"/>
              <a:t>[…] </a:t>
            </a:r>
          </a:p>
          <a:p>
            <a:pPr algn="just"/>
            <a:r>
              <a:rPr lang="es-ES" sz="2000" i="1" dirty="0"/>
              <a:t>La legislación de la Comunidad Europea no ofrece ninguna base para sostener que proporciona exclusividad de datos solo en ciertos tipos de procedimientos. Ni el artículo 13, apartado 4, del Reglamento n. 2309/93, ni la disposición allí citada, a saber, el Artículo 4 (2) No. 8 de la Directiva 65/65 / CEE, reflejan tal distinción. El hecho de que la disposición de protección se refiere al conjunto del número 8, en lugar de haciendo una distinción y especificando una de las formas de aplicación enumeradas en a) i a </a:t>
            </a:r>
            <a:r>
              <a:rPr lang="es-ES" sz="2000" i="1" dirty="0" err="1"/>
              <a:t>iii</a:t>
            </a:r>
            <a:r>
              <a:rPr lang="es-ES" sz="2000" i="1" dirty="0"/>
              <a:t>, habla por sí mismo. En particular, iría en contra de la protección integral de los resultados de la investigación para fabricantes de medicamentos, según lo previsto por los legisladores en la Regulación, si la exclusividad de datos se condicionara al tipo de autorización solicitada. </a:t>
            </a:r>
          </a:p>
          <a:p>
            <a:pPr algn="l"/>
            <a:r>
              <a:rPr lang="es-ES" sz="2000" i="1" dirty="0"/>
              <a:t>[…]</a:t>
            </a:r>
            <a:endParaRPr lang="es-ES" sz="2000" dirty="0"/>
          </a:p>
          <a:p>
            <a:endParaRPr lang="es-ES" sz="2000" dirty="0"/>
          </a:p>
          <a:p>
            <a:endParaRPr lang="es-ES_tradnl" sz="2000" dirty="0"/>
          </a:p>
        </p:txBody>
      </p:sp>
    </p:spTree>
    <p:extLst>
      <p:ext uri="{BB962C8B-B14F-4D97-AF65-F5344CB8AC3E}">
        <p14:creationId xmlns:p14="http://schemas.microsoft.com/office/powerpoint/2010/main" val="1301597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3A07FDA0-62B8-4FB7-B10F-C29CD9A36D09}"/>
              </a:ext>
            </a:extLst>
          </p:cNvPr>
          <p:cNvSpPr txBox="1">
            <a:spLocks/>
          </p:cNvSpPr>
          <p:nvPr/>
        </p:nvSpPr>
        <p:spPr>
          <a:xfrm>
            <a:off x="770464" y="2046312"/>
            <a:ext cx="822960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i="1" dirty="0"/>
              <a:t>[…]</a:t>
            </a:r>
          </a:p>
          <a:p>
            <a:pPr algn="just"/>
            <a:r>
              <a:rPr lang="es-ES" sz="2000" i="1" dirty="0"/>
              <a:t>Los intereses del primer solicitante siempre se infringen de la misma manera, independientemente del tipo de solicitud. El segundo solicitante hace que su solicitud sea apta para su aprobación incorporando información bibliográfica sobre pruebas en el sentido del Artículo 4 (2) N ° 8 frase 1 Directiva 65/65 / CEE en la que el primer solicitante invirtió una gran cantidad de tiempo, dinero y esfuerzo. El hecho de que una solicitud solo pueda autorizarse si se proporciona la información legalmente requerida no da derecho al solicitante a producir documentos que infringen la exclusividad de datos."</a:t>
            </a:r>
            <a:endParaRPr lang="es-ES" sz="2000" dirty="0"/>
          </a:p>
          <a:p>
            <a:pPr algn="just"/>
            <a:endParaRPr lang="es-ES" sz="2000" dirty="0"/>
          </a:p>
          <a:p>
            <a:endParaRPr lang="es-ES" sz="2000" dirty="0"/>
          </a:p>
          <a:p>
            <a:endParaRPr lang="es-ES_tradnl" sz="2000" dirty="0"/>
          </a:p>
        </p:txBody>
      </p:sp>
    </p:spTree>
    <p:extLst>
      <p:ext uri="{BB962C8B-B14F-4D97-AF65-F5344CB8AC3E}">
        <p14:creationId xmlns:p14="http://schemas.microsoft.com/office/powerpoint/2010/main" val="1407786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AC622D3B-45D1-4D27-80BD-73076E8DF452}"/>
              </a:ext>
            </a:extLst>
          </p:cNvPr>
          <p:cNvSpPr txBox="1">
            <a:spLocks/>
          </p:cNvSpPr>
          <p:nvPr/>
        </p:nvSpPr>
        <p:spPr>
          <a:xfrm>
            <a:off x="770464" y="2241757"/>
            <a:ext cx="8534400"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i="1" dirty="0"/>
              <a:t>Lo mismo se aplica a la exclusividad de datos de conformidad con la sección 24b AMG. El Tribunal Superior Administrativo de Renania del Norte-Westfalia declaró lo siguiente a este respeto (Sentencia de 27 de abril de 2015, referencia judicial: 13 B 1484/14, no. 29): </a:t>
            </a:r>
            <a:endParaRPr lang="es-ES" sz="2000" dirty="0"/>
          </a:p>
          <a:p>
            <a:pPr algn="just"/>
            <a:r>
              <a:rPr lang="es-ES" sz="2000" i="1" dirty="0"/>
              <a:t>"La escapatoria debe cerrarse mediante la aplicación analógica de la sección 24b (1) AMG en conjunto con la sección 24a (1) oración 3 AMG (versión anterior) porque los legisladores, si hubieran considerado esta cuestión, presumiblemente habrían incluido las disposiciones correspondientes en las solicitudes bibliográficas.</a:t>
            </a:r>
          </a:p>
          <a:p>
            <a:pPr algn="just"/>
            <a:r>
              <a:rPr lang="es-ES" sz="2000" i="1" dirty="0"/>
              <a:t>[…]</a:t>
            </a:r>
            <a:endParaRPr lang="es-ES" sz="2000" dirty="0"/>
          </a:p>
          <a:p>
            <a:endParaRPr lang="es-ES" sz="2000" dirty="0"/>
          </a:p>
          <a:p>
            <a:endParaRPr lang="es-ES" sz="2000" dirty="0"/>
          </a:p>
          <a:p>
            <a:endParaRPr lang="es-ES_tradnl" sz="2000" dirty="0"/>
          </a:p>
        </p:txBody>
      </p:sp>
    </p:spTree>
    <p:extLst>
      <p:ext uri="{BB962C8B-B14F-4D97-AF65-F5344CB8AC3E}">
        <p14:creationId xmlns:p14="http://schemas.microsoft.com/office/powerpoint/2010/main" val="58544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4CE504BE-11E3-46EE-8D50-3014EBD93A38}"/>
              </a:ext>
            </a:extLst>
          </p:cNvPr>
          <p:cNvSpPr txBox="1">
            <a:spLocks/>
          </p:cNvSpPr>
          <p:nvPr/>
        </p:nvSpPr>
        <p:spPr>
          <a:xfrm>
            <a:off x="770464" y="1825923"/>
            <a:ext cx="8510954" cy="41586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i="1" dirty="0"/>
              <a:t>[…]</a:t>
            </a:r>
          </a:p>
          <a:p>
            <a:pPr algn="just"/>
            <a:r>
              <a:rPr lang="es-ES" sz="2000" i="1" dirty="0"/>
              <a:t>También en el contexto de la sección 22 (3) AMG, una forma de evitar esto mediante la presentación de una solicitud bibliográfica y la salvaguardia de los intereses legítimos de las "empresas innovadoras" solo puede garantizarse mediante una aplicación correspondiente de los períodos de exclusividad de datos para productos genéricos. Los legisladores querían dar a las compañías farmacéuticas innovadoras los derechos exclusivos sobre documentos farmacológicos, toxicológicos y clínicos. La exclusividad de datos está diseñada para proteger fabricantes innovadores de medicamentos, que deben haber realizado </a:t>
            </a:r>
            <a:r>
              <a:rPr lang="es-ES" sz="2000" i="1" dirty="0" err="1"/>
              <a:t>tests</a:t>
            </a:r>
            <a:r>
              <a:rPr lang="es-ES" sz="2000" i="1" dirty="0"/>
              <a:t> exhaustivos y costosos para la autorización inicial (o para una autorización bibliográfica híbrida). Optar por el procedimiento de solicitud bibliográfica no puede resultar en "inmunidad" contra las disposiciones sobre exclusividad de datos. […]."</a:t>
            </a:r>
            <a:endParaRPr lang="es-ES" sz="2000" dirty="0"/>
          </a:p>
          <a:p>
            <a:endParaRPr lang="es-ES" sz="2000" dirty="0"/>
          </a:p>
          <a:p>
            <a:endParaRPr lang="es-ES" sz="2000" dirty="0"/>
          </a:p>
          <a:p>
            <a:endParaRPr lang="es-ES_tradnl" sz="2000" dirty="0"/>
          </a:p>
        </p:txBody>
      </p:sp>
    </p:spTree>
    <p:extLst>
      <p:ext uri="{BB962C8B-B14F-4D97-AF65-F5344CB8AC3E}">
        <p14:creationId xmlns:p14="http://schemas.microsoft.com/office/powerpoint/2010/main" val="2668690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1A0A9522-085A-4C44-A513-2CBBDB3A8E40}"/>
              </a:ext>
            </a:extLst>
          </p:cNvPr>
          <p:cNvSpPr txBox="1">
            <a:spLocks/>
          </p:cNvSpPr>
          <p:nvPr/>
        </p:nvSpPr>
        <p:spPr>
          <a:xfrm>
            <a:off x="770464" y="2115655"/>
            <a:ext cx="8209763"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 sz="2000" i="1" dirty="0"/>
              <a:t>"</a:t>
            </a:r>
            <a:r>
              <a:rPr lang="es-ES" sz="2000" i="1" dirty="0" err="1"/>
              <a:t>dd</a:t>
            </a:r>
            <a:r>
              <a:rPr lang="es-ES" sz="2000" i="1" dirty="0"/>
              <a:t>) La intención detrás de la exclusividad de datos y la protección de la exclusividad comercial de conformidad con la sección 24b AMG también indica que la autorización relevante es la de </a:t>
            </a:r>
            <a:r>
              <a:rPr lang="es-ES" sz="2000" i="1" dirty="0" err="1"/>
              <a:t>Duodart</a:t>
            </a:r>
            <a:r>
              <a:rPr lang="es-ES" sz="2000" i="1" dirty="0"/>
              <a:t> en lugar de la para la </a:t>
            </a:r>
            <a:r>
              <a:rPr lang="es-ES" sz="2000" i="1" dirty="0" err="1"/>
              <a:t>mono-preparación</a:t>
            </a:r>
            <a:r>
              <a:rPr lang="es-ES" sz="2000" i="1" dirty="0"/>
              <a:t> </a:t>
            </a:r>
            <a:r>
              <a:rPr lang="es-ES" sz="2000" i="1" dirty="0" err="1"/>
              <a:t>Avodart</a:t>
            </a:r>
            <a:r>
              <a:rPr lang="es-ES" sz="2000" i="1" dirty="0"/>
              <a:t>. La disposición está destinada a proteger a los productores innovadores de medicamentos que necesitan realizar pruebas extensas y costosas para obtener autorización inicial (fallo del Tribunal Superior Administrativo de Renania del Norte-Westfalia de 27 abril de 2015, referencia judicial: 13 B 1484/14, no. 29). Sin embargo, esta intención se frustraría en el caso de que la presentación del estudio </a:t>
            </a:r>
            <a:r>
              <a:rPr lang="es-ES" sz="2000" i="1" dirty="0" err="1"/>
              <a:t>CombAT</a:t>
            </a:r>
            <a:r>
              <a:rPr lang="es-ES" sz="2000" i="1" dirty="0"/>
              <a:t> en los documentos de autorización para la </a:t>
            </a:r>
            <a:r>
              <a:rPr lang="es-ES" sz="2000" i="1" dirty="0" err="1"/>
              <a:t>monopreparación</a:t>
            </a:r>
            <a:r>
              <a:rPr lang="es-ES" sz="2000" i="1" dirty="0"/>
              <a:t> </a:t>
            </a:r>
            <a:r>
              <a:rPr lang="es-ES" sz="2000" i="1" dirty="0" err="1"/>
              <a:t>Avodart</a:t>
            </a:r>
            <a:r>
              <a:rPr lang="es-ES" sz="2000" i="1" dirty="0"/>
              <a:t> resultara en que no hay exclusividad de datos o protección de la exclusividad comercial para la preparación combinada </a:t>
            </a:r>
            <a:r>
              <a:rPr lang="es-ES" sz="2000" i="1" dirty="0" err="1"/>
              <a:t>Duodart</a:t>
            </a:r>
            <a:r>
              <a:rPr lang="es-ES" sz="2000" i="1" dirty="0"/>
              <a:t>.</a:t>
            </a:r>
          </a:p>
          <a:p>
            <a:pPr algn="just"/>
            <a:r>
              <a:rPr lang="es-ES" sz="2000" i="1" dirty="0"/>
              <a:t>[…]</a:t>
            </a:r>
            <a:endParaRPr lang="es-ES" sz="2000" dirty="0"/>
          </a:p>
          <a:p>
            <a:endParaRPr lang="es-ES" sz="2000" dirty="0"/>
          </a:p>
          <a:p>
            <a:endParaRPr lang="es-ES" sz="2000" dirty="0"/>
          </a:p>
          <a:p>
            <a:endParaRPr lang="es-ES_tradnl" sz="2000" dirty="0"/>
          </a:p>
        </p:txBody>
      </p:sp>
    </p:spTree>
    <p:extLst>
      <p:ext uri="{BB962C8B-B14F-4D97-AF65-F5344CB8AC3E}">
        <p14:creationId xmlns:p14="http://schemas.microsoft.com/office/powerpoint/2010/main" val="3493010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D76FDA1B-B9ED-4492-8282-1BE9EEFE3554}"/>
              </a:ext>
            </a:extLst>
          </p:cNvPr>
          <p:cNvSpPr txBox="1">
            <a:spLocks/>
          </p:cNvSpPr>
          <p:nvPr/>
        </p:nvSpPr>
        <p:spPr>
          <a:xfrm>
            <a:off x="770464" y="1978074"/>
            <a:ext cx="8223411" cy="33944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i="1" dirty="0"/>
              <a:t>[…]</a:t>
            </a:r>
          </a:p>
          <a:p>
            <a:pPr algn="just"/>
            <a:r>
              <a:rPr lang="es-ES" sz="2000" i="1" dirty="0"/>
              <a:t>El grupo de empresas del solicitante llevó a cabo un estudio </a:t>
            </a:r>
            <a:r>
              <a:rPr lang="es-ES" sz="2000" i="1" dirty="0" err="1"/>
              <a:t>CombAT</a:t>
            </a:r>
            <a:r>
              <a:rPr lang="es-ES" sz="2000" i="1" dirty="0"/>
              <a:t> de cuatro años que involucró a 4.844 pacientes en 35 países para obtener la autorización inicial para su preparación combinada. El objetivo de la sección 24b (1) oración 2 AMG es ayudar a proteger la inversión realizada a este respecto. El estudio </a:t>
            </a:r>
            <a:r>
              <a:rPr lang="es-ES" sz="2000" i="1" dirty="0" err="1"/>
              <a:t>CombAT</a:t>
            </a:r>
            <a:r>
              <a:rPr lang="es-ES" sz="2000" i="1" dirty="0"/>
              <a:t> no se realizó con el fin de comercializar el </a:t>
            </a:r>
            <a:r>
              <a:rPr lang="es-ES" sz="2000" i="1" dirty="0" err="1"/>
              <a:t>Avodart</a:t>
            </a:r>
            <a:r>
              <a:rPr lang="es-ES" sz="2000" i="1" dirty="0"/>
              <a:t> </a:t>
            </a:r>
            <a:r>
              <a:rPr lang="es-ES" sz="2000" i="1" dirty="0" err="1"/>
              <a:t>mono-preparación</a:t>
            </a:r>
            <a:r>
              <a:rPr lang="es-ES" sz="2000" i="1" dirty="0"/>
              <a:t>, pues la autorización para ese producto ya se había obtenido en 2003.</a:t>
            </a:r>
            <a:endParaRPr lang="es-ES" sz="2000" dirty="0"/>
          </a:p>
          <a:p>
            <a:pPr algn="l"/>
            <a:r>
              <a:rPr lang="es-ES" sz="2000" dirty="0"/>
              <a:t>[…]</a:t>
            </a:r>
          </a:p>
          <a:p>
            <a:endParaRPr lang="es-ES" sz="2000" dirty="0"/>
          </a:p>
          <a:p>
            <a:endParaRPr lang="es-ES_tradnl" sz="2000" dirty="0"/>
          </a:p>
        </p:txBody>
      </p:sp>
    </p:spTree>
    <p:extLst>
      <p:ext uri="{BB962C8B-B14F-4D97-AF65-F5344CB8AC3E}">
        <p14:creationId xmlns:p14="http://schemas.microsoft.com/office/powerpoint/2010/main" val="178379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61999F76-7C69-47B9-8527-2E1EF09F28FF}"/>
              </a:ext>
            </a:extLst>
          </p:cNvPr>
          <p:cNvSpPr txBox="1">
            <a:spLocks/>
          </p:cNvSpPr>
          <p:nvPr/>
        </p:nvSpPr>
        <p:spPr>
          <a:xfrm>
            <a:off x="770464" y="2012193"/>
            <a:ext cx="822960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000" i="1" dirty="0"/>
              <a:t>[…]</a:t>
            </a:r>
            <a:endParaRPr lang="es-ES" sz="2000" dirty="0"/>
          </a:p>
          <a:p>
            <a:pPr algn="just"/>
            <a:r>
              <a:rPr lang="es-ES" sz="2000" i="1" dirty="0" err="1"/>
              <a:t>ee</a:t>
            </a:r>
            <a:r>
              <a:rPr lang="es-ES" sz="2000" i="1" dirty="0"/>
              <a:t>) Además, la opinión de la demandada significaría que los fabricantes de medicamentos tendrían que retener de las autoridades reguladoras hallazgos importantes sobre productos que ya han sido autorizados debido al riesgo de perder su exclusividad de datos y protección de exclusividad comercial. Pero se debe alentar a los fabricantes de medicamentos a publicar sus hallazgos científicos, si aún no están sujetos a la obligación de hacerlo, al poder confiar en la aplicación de un período de protección de 10 años (Tribunal Superior Administrativo del Norte Sentencia de Renania-Westfalia de 27 de abril de 2015, tribunal </a:t>
            </a:r>
            <a:r>
              <a:rPr lang="es-ES" sz="2000" i="1" dirty="0" err="1"/>
              <a:t>ref</a:t>
            </a:r>
            <a:r>
              <a:rPr lang="es-ES" sz="2000" i="1" dirty="0"/>
              <a:t> .: 13 B 1484/14, no. 32)."</a:t>
            </a:r>
            <a:endParaRPr lang="es-ES" sz="2000" dirty="0"/>
          </a:p>
          <a:p>
            <a:endParaRPr lang="es-ES" sz="2000" dirty="0"/>
          </a:p>
          <a:p>
            <a:endParaRPr lang="es-ES" sz="2000" dirty="0"/>
          </a:p>
          <a:p>
            <a:endParaRPr lang="es-ES_tradnl" sz="2000" dirty="0"/>
          </a:p>
        </p:txBody>
      </p:sp>
    </p:spTree>
    <p:extLst>
      <p:ext uri="{BB962C8B-B14F-4D97-AF65-F5344CB8AC3E}">
        <p14:creationId xmlns:p14="http://schemas.microsoft.com/office/powerpoint/2010/main" val="1526979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A4206AFA-E230-4B84-80A3-E9780DFAD955}"/>
              </a:ext>
            </a:extLst>
          </p:cNvPr>
          <p:cNvSpPr txBox="1">
            <a:spLocks/>
          </p:cNvSpPr>
          <p:nvPr/>
        </p:nvSpPr>
        <p:spPr>
          <a:xfrm>
            <a:off x="770464" y="2047164"/>
            <a:ext cx="8204203" cy="438775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El asunto de la combinación de </a:t>
            </a:r>
            <a:r>
              <a:rPr lang="es-ES_tradnl" sz="2000" b="1" dirty="0" err="1"/>
              <a:t>Olmesartán</a:t>
            </a:r>
            <a:r>
              <a:rPr lang="es-ES_tradnl" sz="2000" b="1" dirty="0"/>
              <a:t> y </a:t>
            </a:r>
            <a:r>
              <a:rPr lang="es-ES_tradnl" sz="2000" b="1" dirty="0" err="1"/>
              <a:t>Amlodipina</a:t>
            </a:r>
            <a:endParaRPr lang="es-ES_tradnl" sz="2000" b="1" dirty="0"/>
          </a:p>
          <a:p>
            <a:pPr algn="l" defTabSz="363538"/>
            <a:r>
              <a:rPr lang="es-ES_tradnl" sz="2000" dirty="0"/>
              <a:t>	Resolución de 25-1-2018 del Tribunal Administrativo de Colonia:</a:t>
            </a:r>
            <a:endParaRPr lang="es-ES" sz="2000" dirty="0"/>
          </a:p>
          <a:p>
            <a:pPr marL="363538" algn="just"/>
            <a:r>
              <a:rPr lang="es-ES" sz="2000" dirty="0"/>
              <a:t>"</a:t>
            </a:r>
            <a:r>
              <a:rPr lang="es-ES" sz="2000" i="1" dirty="0"/>
              <a:t>En este caso, también son aplicables los principios de la protección de datos con arreglo al Art. 24b (1) de la Ley de Medicamentos alemana, a pesar de que la Demandante denominaba las solicitudes de autorización de comercialización nuevas solicitudes sin referencia ("solicitudes independientes"). Esto se debe a que los documentos están protegidos independientemente de si se solicita una autorización de comercialización basada en los mismos y se concede como original, genérica, bibliográfica o bibliográfica mixta. Ni la ley de la UE, en el Art. 10 (1) de la Directiva 2001/83/CE, ni la ley alemana, en el Art. 24b (1) de la Ley de Medicamentos, prevén motivos para tal diferenciación.</a:t>
            </a:r>
          </a:p>
          <a:p>
            <a:pPr marL="363538" algn="just"/>
            <a:r>
              <a:rPr lang="es-ES" sz="2000" i="1" dirty="0"/>
              <a:t>[…]</a:t>
            </a:r>
            <a:endParaRPr lang="es-ES" sz="2000" dirty="0"/>
          </a:p>
          <a:p>
            <a:endParaRPr lang="es-ES" sz="2000" dirty="0"/>
          </a:p>
          <a:p>
            <a:endParaRPr lang="es-ES_tradnl" sz="2000" dirty="0"/>
          </a:p>
        </p:txBody>
      </p:sp>
    </p:spTree>
    <p:extLst>
      <p:ext uri="{BB962C8B-B14F-4D97-AF65-F5344CB8AC3E}">
        <p14:creationId xmlns:p14="http://schemas.microsoft.com/office/powerpoint/2010/main" val="4124645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A4206AFA-E230-4B84-80A3-E9780DFAD955}"/>
              </a:ext>
            </a:extLst>
          </p:cNvPr>
          <p:cNvSpPr txBox="1">
            <a:spLocks/>
          </p:cNvSpPr>
          <p:nvPr/>
        </p:nvSpPr>
        <p:spPr>
          <a:xfrm>
            <a:off x="770464" y="2047164"/>
            <a:ext cx="8204203" cy="438775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El asunto de la combinación de </a:t>
            </a:r>
            <a:r>
              <a:rPr lang="es-ES_tradnl" sz="2000" b="1" dirty="0" err="1"/>
              <a:t>Ezetimiba</a:t>
            </a:r>
            <a:r>
              <a:rPr lang="es-ES_tradnl" sz="2000" b="1" dirty="0"/>
              <a:t> y Atorvastatina</a:t>
            </a:r>
          </a:p>
          <a:p>
            <a:pPr algn="l" defTabSz="363538"/>
            <a:r>
              <a:rPr lang="es-ES_tradnl" sz="2000" dirty="0"/>
              <a:t>	Sentencias de 22-11-2021 de la Audiencia Nacional:</a:t>
            </a:r>
            <a:endParaRPr lang="es-ES" sz="2000" dirty="0"/>
          </a:p>
          <a:p>
            <a:pPr marL="363538" algn="just"/>
            <a:r>
              <a:rPr lang="es-ES" sz="2000" dirty="0"/>
              <a:t>“</a:t>
            </a:r>
            <a:r>
              <a:rPr lang="es-ES" sz="2000" i="1" dirty="0"/>
              <a:t>[…] ni ostenta el recurrente derecho alguno a que la Agencia Española actúe en la forma pretendida, ni los motivos jurídicos que invoca para justificar la procedencia de esa actuación resultan justificados, </a:t>
            </a:r>
            <a:r>
              <a:rPr lang="es-ES" sz="2000" i="1" u="sng" dirty="0"/>
              <a:t>tal como se razona en la Decisión de la Agencia holandesa</a:t>
            </a:r>
            <a:r>
              <a:rPr lang="es-ES" sz="2000" i="1" dirty="0"/>
              <a:t>”</a:t>
            </a:r>
            <a:endParaRPr lang="es-ES" sz="2000" dirty="0"/>
          </a:p>
          <a:p>
            <a:endParaRPr lang="es-ES" sz="2000" dirty="0"/>
          </a:p>
          <a:p>
            <a:endParaRPr lang="es-ES_tradnl" sz="2000" dirty="0"/>
          </a:p>
        </p:txBody>
      </p:sp>
    </p:spTree>
    <p:extLst>
      <p:ext uri="{BB962C8B-B14F-4D97-AF65-F5344CB8AC3E}">
        <p14:creationId xmlns:p14="http://schemas.microsoft.com/office/powerpoint/2010/main" val="359566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IV. La protección en los Tribunales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A4206AFA-E230-4B84-80A3-E9780DFAD955}"/>
              </a:ext>
            </a:extLst>
          </p:cNvPr>
          <p:cNvSpPr txBox="1">
            <a:spLocks/>
          </p:cNvSpPr>
          <p:nvPr/>
        </p:nvSpPr>
        <p:spPr>
          <a:xfrm>
            <a:off x="770464" y="2047164"/>
            <a:ext cx="8204203" cy="438775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000" b="1" dirty="0"/>
              <a:t>El asunto de la combinación de </a:t>
            </a:r>
            <a:r>
              <a:rPr lang="es-ES_tradnl" sz="2000" b="1" dirty="0" err="1"/>
              <a:t>Ezetimiba</a:t>
            </a:r>
            <a:r>
              <a:rPr lang="es-ES_tradnl" sz="2000" b="1" dirty="0"/>
              <a:t> y Atorvastatina</a:t>
            </a:r>
          </a:p>
          <a:p>
            <a:pPr algn="l" defTabSz="363538"/>
            <a:r>
              <a:rPr lang="es-ES_tradnl" sz="2000" dirty="0"/>
              <a:t>	Sentencia de 26-7-2022 de la Corte del Norte de Holanda:</a:t>
            </a:r>
            <a:endParaRPr lang="es-ES" sz="2000" dirty="0"/>
          </a:p>
          <a:p>
            <a:pPr marL="363538" algn="just"/>
            <a:r>
              <a:rPr lang="es-ES" sz="2000" dirty="0"/>
              <a:t>“</a:t>
            </a:r>
            <a:r>
              <a:rPr lang="es-ES" sz="2000" i="1" dirty="0"/>
              <a:t>Análisis</a:t>
            </a:r>
          </a:p>
          <a:p>
            <a:pPr marL="363538" algn="just"/>
            <a:r>
              <a:rPr lang="es-ES" sz="2000" i="1" dirty="0"/>
              <a:t>5. No se discute que los medicamentos de terceros contienen las mismas sustancias activas </a:t>
            </a:r>
            <a:r>
              <a:rPr lang="es-ES" sz="2000" i="1" dirty="0" err="1"/>
              <a:t>ezetimiba</a:t>
            </a:r>
            <a:r>
              <a:rPr lang="es-ES" sz="2000" i="1" dirty="0"/>
              <a:t> y atorvastatina que el medicamento </a:t>
            </a:r>
            <a:r>
              <a:rPr lang="es-ES" sz="2000" i="1" dirty="0" err="1"/>
              <a:t>Atozet</a:t>
            </a:r>
            <a:r>
              <a:rPr lang="es-ES" sz="2000" i="1" dirty="0"/>
              <a:t>®, el cual ya tiene una autorización de comercialización. Como estas sustancias activas se han combinado previamente con finalidades terapéuticas en el medicamento </a:t>
            </a:r>
            <a:r>
              <a:rPr lang="es-ES" sz="2000" i="1" dirty="0" err="1"/>
              <a:t>Atozet</a:t>
            </a:r>
            <a:r>
              <a:rPr lang="es-ES" sz="2000" i="1" dirty="0"/>
              <a:t>®, las autorizaciones de comercialización de los terceros no se podían aprobar sobre la base del artículo 10 b de la Directiva de Medicamentos […].</a:t>
            </a:r>
          </a:p>
          <a:p>
            <a:pPr marL="363538" algn="just"/>
            <a:r>
              <a:rPr lang="es-ES" sz="2000" i="1" dirty="0"/>
              <a:t>Corresponde al legislador (europeo) enmendar este artículo si fuera necesario.”</a:t>
            </a:r>
            <a:endParaRPr lang="es-ES" sz="2000" dirty="0"/>
          </a:p>
          <a:p>
            <a:endParaRPr lang="es-ES" sz="2000" dirty="0"/>
          </a:p>
          <a:p>
            <a:endParaRPr lang="es-ES_tradnl" sz="2000" dirty="0"/>
          </a:p>
        </p:txBody>
      </p:sp>
    </p:spTree>
    <p:extLst>
      <p:ext uri="{BB962C8B-B14F-4D97-AF65-F5344CB8AC3E}">
        <p14:creationId xmlns:p14="http://schemas.microsoft.com/office/powerpoint/2010/main" val="1355086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a:solidFill>
                  <a:schemeClr val="bg1"/>
                </a:solidFill>
              </a:rPr>
              <a:t>LA PROTECCIÓN DE LOS DATOS DE REGISTRO</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347476"/>
            <a:ext cx="6231467" cy="400110"/>
          </a:xfrm>
          <a:prstGeom prst="rect">
            <a:avLst/>
          </a:prstGeom>
          <a:noFill/>
        </p:spPr>
        <p:txBody>
          <a:bodyPr wrap="square" rtlCol="0">
            <a:spAutoFit/>
          </a:bodyPr>
          <a:lstStyle/>
          <a:p>
            <a:r>
              <a:rPr lang="es-ES_tradnl" sz="2000" dirty="0"/>
              <a:t>V. </a:t>
            </a:r>
            <a:r>
              <a:rPr lang="es-ES_tradnl" sz="2000"/>
              <a:t>Conclusiones</a:t>
            </a:r>
            <a:endParaRPr lang="es-ES" sz="1400" dirty="0">
              <a:solidFill>
                <a:srgbClr val="302D56"/>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Marcador de contenido 2">
            <a:extLst>
              <a:ext uri="{FF2B5EF4-FFF2-40B4-BE49-F238E27FC236}">
                <a16:creationId xmlns:a16="http://schemas.microsoft.com/office/drawing/2014/main" id="{B48E8246-CDA3-4A47-A698-209044D0683A}"/>
              </a:ext>
            </a:extLst>
          </p:cNvPr>
          <p:cNvSpPr txBox="1">
            <a:spLocks/>
          </p:cNvSpPr>
          <p:nvPr/>
        </p:nvSpPr>
        <p:spPr>
          <a:xfrm>
            <a:off x="770464" y="2115655"/>
            <a:ext cx="822960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Font typeface="Arial" panose="020B0604020202020204" pitchFamily="34" charset="0"/>
              <a:buChar char="•"/>
            </a:pPr>
            <a:r>
              <a:rPr lang="es-ES_tradnl" sz="2000" dirty="0"/>
              <a:t>Los Tribunales de otros países europeos (Alemania, Países Bajos…) abordan esta cuestión no desde la sospecha de que el titular del medicamento original pretende poner palos en las ruedas de su seguidor o prolongar indebidamente sus legítimos derechos (“</a:t>
            </a:r>
            <a:r>
              <a:rPr lang="es-ES_tradnl" sz="2000" dirty="0" err="1"/>
              <a:t>evergreening</a:t>
            </a:r>
            <a:r>
              <a:rPr lang="es-ES_tradnl" sz="2000" dirty="0"/>
              <a:t>”), sino desde la premisa de que tiene el legítimo derecho a que se protejan los datos en los que invirtió tiempo, esfuerzo y dinero</a:t>
            </a:r>
          </a:p>
          <a:p>
            <a:pPr marL="342900" indent="-342900" algn="just">
              <a:buFont typeface="Arial" panose="020B0604020202020204" pitchFamily="34" charset="0"/>
              <a:buChar char="•"/>
            </a:pPr>
            <a:r>
              <a:rPr lang="es-ES_tradnl" sz="2000" dirty="0"/>
              <a:t>De momento, la protección judicial de los datos de registro y el período de exclusividad comercial es una asignatura pendiente en España, pero no en Europa</a:t>
            </a:r>
            <a:endParaRPr lang="es-ES" sz="2000" dirty="0"/>
          </a:p>
          <a:p>
            <a:endParaRPr lang="es-ES_tradnl" sz="2000" dirty="0"/>
          </a:p>
        </p:txBody>
      </p:sp>
    </p:spTree>
    <p:extLst>
      <p:ext uri="{BB962C8B-B14F-4D97-AF65-F5344CB8AC3E}">
        <p14:creationId xmlns:p14="http://schemas.microsoft.com/office/powerpoint/2010/main" val="674623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itlesOfParts>
    <vt:vector size="37" baseType="lpstr">
      <vt:lpstr>Arial</vt:lpstr>
      <vt:lpstr>Calibri</vt:lpstr>
      <vt:lpstr>Calibri Light</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