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271" r:id="rId4"/>
    <p:sldId id="280" r:id="rId5"/>
    <p:sldId id="284" r:id="rId6"/>
    <p:sldId id="303" r:id="rId7"/>
    <p:sldId id="285" r:id="rId8"/>
    <p:sldId id="304" r:id="rId9"/>
    <p:sldId id="286" r:id="rId10"/>
    <p:sldId id="287" r:id="rId11"/>
    <p:sldId id="288" r:id="rId12"/>
    <p:sldId id="289" r:id="rId13"/>
    <p:sldId id="290" r:id="rId14"/>
    <p:sldId id="291" r:id="rId15"/>
    <p:sldId id="293" r:id="rId16"/>
    <p:sldId id="294" r:id="rId17"/>
    <p:sldId id="295" r:id="rId18"/>
    <p:sldId id="296" r:id="rId19"/>
    <p:sldId id="297" r:id="rId20"/>
    <p:sldId id="298" r:id="rId21"/>
    <p:sldId id="299" r:id="rId22"/>
    <p:sldId id="301" r:id="rId23"/>
    <p:sldId id="300" r:id="rId24"/>
    <p:sldId id="302" r:id="rId25"/>
    <p:sldId id="258" r:id="rId2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AFCF"/>
    <a:srgbClr val="29293B"/>
    <a:srgbClr val="302D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B5ED3C-A998-4556-9881-CFCBF69F5D93}" v="7" dt="2022-09-23T08:47:45.0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76" d="100"/>
          <a:sy n="76" d="100"/>
        </p:scale>
        <p:origin x="84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uria Linde" userId="5b21a6f0-5e3b-4413-a55a-b4828c2bd9c5" providerId="ADAL" clId="{68B5ED3C-A998-4556-9881-CFCBF69F5D93}"/>
    <pc:docChg chg="modSld">
      <pc:chgData name="Nuria Linde" userId="5b21a6f0-5e3b-4413-a55a-b4828c2bd9c5" providerId="ADAL" clId="{68B5ED3C-A998-4556-9881-CFCBF69F5D93}" dt="2022-09-23T09:25:43.799" v="5" actId="1076"/>
      <pc:docMkLst>
        <pc:docMk/>
      </pc:docMkLst>
      <pc:sldChg chg="modSp mod">
        <pc:chgData name="Nuria Linde" userId="5b21a6f0-5e3b-4413-a55a-b4828c2bd9c5" providerId="ADAL" clId="{68B5ED3C-A998-4556-9881-CFCBF69F5D93}" dt="2022-09-23T09:25:43.799" v="5" actId="1076"/>
        <pc:sldMkLst>
          <pc:docMk/>
          <pc:sldMk cId="1718140769" sldId="285"/>
        </pc:sldMkLst>
        <pc:spChg chg="mod">
          <ac:chgData name="Nuria Linde" userId="5b21a6f0-5e3b-4413-a55a-b4828c2bd9c5" providerId="ADAL" clId="{68B5ED3C-A998-4556-9881-CFCBF69F5D93}" dt="2022-09-23T09:25:41.272" v="4" actId="6549"/>
          <ac:spMkLst>
            <pc:docMk/>
            <pc:sldMk cId="1718140769" sldId="285"/>
            <ac:spMk id="6" creationId="{EB0F7EF3-1F27-8509-E70F-93041FFFC277}"/>
          </ac:spMkLst>
        </pc:spChg>
        <pc:picChg chg="mod">
          <ac:chgData name="Nuria Linde" userId="5b21a6f0-5e3b-4413-a55a-b4828c2bd9c5" providerId="ADAL" clId="{68B5ED3C-A998-4556-9881-CFCBF69F5D93}" dt="2022-09-23T09:25:43.799" v="5" actId="1076"/>
          <ac:picMkLst>
            <pc:docMk/>
            <pc:sldMk cId="1718140769" sldId="285"/>
            <ac:picMk id="8" creationId="{4A108E53-98EE-B698-4EFE-25F36D2EBE83}"/>
          </ac:picMkLst>
        </pc:picChg>
      </pc:sldChg>
      <pc:sldChg chg="modSp mod">
        <pc:chgData name="Nuria Linde" userId="5b21a6f0-5e3b-4413-a55a-b4828c2bd9c5" providerId="ADAL" clId="{68B5ED3C-A998-4556-9881-CFCBF69F5D93}" dt="2022-09-23T09:24:47.731" v="0"/>
        <pc:sldMkLst>
          <pc:docMk/>
          <pc:sldMk cId="3398642355" sldId="303"/>
        </pc:sldMkLst>
        <pc:spChg chg="mod">
          <ac:chgData name="Nuria Linde" userId="5b21a6f0-5e3b-4413-a55a-b4828c2bd9c5" providerId="ADAL" clId="{68B5ED3C-A998-4556-9881-CFCBF69F5D93}" dt="2022-09-23T09:24:47.731" v="0"/>
          <ac:spMkLst>
            <pc:docMk/>
            <pc:sldMk cId="3398642355" sldId="303"/>
            <ac:spMk id="4" creationId="{15D14DFA-2173-9008-E41F-BA948C865D07}"/>
          </ac:spMkLst>
        </pc:spChg>
      </pc:sldChg>
    </pc:docChg>
  </pc:docChgLst>
  <pc:docChgLst>
    <pc:chgData name="Viajes - Eversheds Sutherland" userId="05b283e1-879d-4ebf-b267-e6f8b17b013c" providerId="ADAL" clId="{68B5ED3C-A998-4556-9881-CFCBF69F5D93}"/>
    <pc:docChg chg="undo custSel addSld delSld modSld">
      <pc:chgData name="Viajes - Eversheds Sutherland" userId="05b283e1-879d-4ebf-b267-e6f8b17b013c" providerId="ADAL" clId="{68B5ED3C-A998-4556-9881-CFCBF69F5D93}" dt="2022-09-23T08:47:46.891" v="1387" actId="1076"/>
      <pc:docMkLst>
        <pc:docMk/>
      </pc:docMkLst>
      <pc:sldChg chg="modSp mod">
        <pc:chgData name="Viajes - Eversheds Sutherland" userId="05b283e1-879d-4ebf-b267-e6f8b17b013c" providerId="ADAL" clId="{68B5ED3C-A998-4556-9881-CFCBF69F5D93}" dt="2022-09-23T08:06:35.663" v="130" actId="20577"/>
        <pc:sldMkLst>
          <pc:docMk/>
          <pc:sldMk cId="1383319884" sldId="259"/>
        </pc:sldMkLst>
        <pc:spChg chg="mod">
          <ac:chgData name="Viajes - Eversheds Sutherland" userId="05b283e1-879d-4ebf-b267-e6f8b17b013c" providerId="ADAL" clId="{68B5ED3C-A998-4556-9881-CFCBF69F5D93}" dt="2022-09-23T08:06:35.663" v="130" actId="20577"/>
          <ac:spMkLst>
            <pc:docMk/>
            <pc:sldMk cId="1383319884" sldId="259"/>
            <ac:spMk id="8" creationId="{EE4CCA9F-41D8-6FBA-FC6E-760F8199D52C}"/>
          </ac:spMkLst>
        </pc:spChg>
      </pc:sldChg>
      <pc:sldChg chg="del">
        <pc:chgData name="Viajes - Eversheds Sutherland" userId="05b283e1-879d-4ebf-b267-e6f8b17b013c" providerId="ADAL" clId="{68B5ED3C-A998-4556-9881-CFCBF69F5D93}" dt="2022-09-23T08:01:46.074" v="0" actId="2696"/>
        <pc:sldMkLst>
          <pc:docMk/>
          <pc:sldMk cId="3794875196" sldId="281"/>
        </pc:sldMkLst>
      </pc:sldChg>
      <pc:sldChg chg="del">
        <pc:chgData name="Viajes - Eversheds Sutherland" userId="05b283e1-879d-4ebf-b267-e6f8b17b013c" providerId="ADAL" clId="{68B5ED3C-A998-4556-9881-CFCBF69F5D93}" dt="2022-09-23T08:01:51.615" v="1" actId="2696"/>
        <pc:sldMkLst>
          <pc:docMk/>
          <pc:sldMk cId="139194048" sldId="282"/>
        </pc:sldMkLst>
      </pc:sldChg>
      <pc:sldChg chg="del">
        <pc:chgData name="Viajes - Eversheds Sutherland" userId="05b283e1-879d-4ebf-b267-e6f8b17b013c" providerId="ADAL" clId="{68B5ED3C-A998-4556-9881-CFCBF69F5D93}" dt="2022-09-23T08:02:05.013" v="2" actId="2696"/>
        <pc:sldMkLst>
          <pc:docMk/>
          <pc:sldMk cId="788033330" sldId="283"/>
        </pc:sldMkLst>
      </pc:sldChg>
      <pc:sldChg chg="modSp mod">
        <pc:chgData name="Viajes - Eversheds Sutherland" userId="05b283e1-879d-4ebf-b267-e6f8b17b013c" providerId="ADAL" clId="{68B5ED3C-A998-4556-9881-CFCBF69F5D93}" dt="2022-09-23T08:12:15.956" v="898" actId="113"/>
        <pc:sldMkLst>
          <pc:docMk/>
          <pc:sldMk cId="4063960737" sldId="284"/>
        </pc:sldMkLst>
        <pc:spChg chg="mod">
          <ac:chgData name="Viajes - Eversheds Sutherland" userId="05b283e1-879d-4ebf-b267-e6f8b17b013c" providerId="ADAL" clId="{68B5ED3C-A998-4556-9881-CFCBF69F5D93}" dt="2022-09-23T08:02:47.076" v="47" actId="14100"/>
          <ac:spMkLst>
            <pc:docMk/>
            <pc:sldMk cId="4063960737" sldId="284"/>
            <ac:spMk id="3" creationId="{3E779B69-152E-E0A3-7CB9-492EA9C18C62}"/>
          </ac:spMkLst>
        </pc:spChg>
        <pc:spChg chg="mod">
          <ac:chgData name="Viajes - Eversheds Sutherland" userId="05b283e1-879d-4ebf-b267-e6f8b17b013c" providerId="ADAL" clId="{68B5ED3C-A998-4556-9881-CFCBF69F5D93}" dt="2022-09-23T08:12:15.956" v="898" actId="113"/>
          <ac:spMkLst>
            <pc:docMk/>
            <pc:sldMk cId="4063960737" sldId="284"/>
            <ac:spMk id="6" creationId="{EB0F7EF3-1F27-8509-E70F-93041FFFC277}"/>
          </ac:spMkLst>
        </pc:spChg>
        <pc:spChg chg="mod">
          <ac:chgData name="Viajes - Eversheds Sutherland" userId="05b283e1-879d-4ebf-b267-e6f8b17b013c" providerId="ADAL" clId="{68B5ED3C-A998-4556-9881-CFCBF69F5D93}" dt="2022-09-23T08:02:54.350" v="55" actId="122"/>
          <ac:spMkLst>
            <pc:docMk/>
            <pc:sldMk cId="4063960737" sldId="284"/>
            <ac:spMk id="7" creationId="{3F034A42-B52E-5915-8160-A4199C496E76}"/>
          </ac:spMkLst>
        </pc:spChg>
      </pc:sldChg>
      <pc:sldChg chg="addSp modSp mod">
        <pc:chgData name="Viajes - Eversheds Sutherland" userId="05b283e1-879d-4ebf-b267-e6f8b17b013c" providerId="ADAL" clId="{68B5ED3C-A998-4556-9881-CFCBF69F5D93}" dt="2022-09-23T08:45:26.218" v="1367" actId="1076"/>
        <pc:sldMkLst>
          <pc:docMk/>
          <pc:sldMk cId="1718140769" sldId="285"/>
        </pc:sldMkLst>
        <pc:spChg chg="mod">
          <ac:chgData name="Viajes - Eversheds Sutherland" userId="05b283e1-879d-4ebf-b267-e6f8b17b013c" providerId="ADAL" clId="{68B5ED3C-A998-4556-9881-CFCBF69F5D93}" dt="2022-09-23T08:16:30.527" v="1143" actId="6549"/>
          <ac:spMkLst>
            <pc:docMk/>
            <pc:sldMk cId="1718140769" sldId="285"/>
            <ac:spMk id="6" creationId="{EB0F7EF3-1F27-8509-E70F-93041FFFC277}"/>
          </ac:spMkLst>
        </pc:spChg>
        <pc:picChg chg="add mod">
          <ac:chgData name="Viajes - Eversheds Sutherland" userId="05b283e1-879d-4ebf-b267-e6f8b17b013c" providerId="ADAL" clId="{68B5ED3C-A998-4556-9881-CFCBF69F5D93}" dt="2022-09-23T08:45:26.218" v="1367" actId="1076"/>
          <ac:picMkLst>
            <pc:docMk/>
            <pc:sldMk cId="1718140769" sldId="285"/>
            <ac:picMk id="8" creationId="{4A108E53-98EE-B698-4EFE-25F36D2EBE83}"/>
          </ac:picMkLst>
        </pc:picChg>
      </pc:sldChg>
      <pc:sldChg chg="modSp mod">
        <pc:chgData name="Viajes - Eversheds Sutherland" userId="05b283e1-879d-4ebf-b267-e6f8b17b013c" providerId="ADAL" clId="{68B5ED3C-A998-4556-9881-CFCBF69F5D93}" dt="2022-09-23T08:18:43.212" v="1187" actId="1076"/>
        <pc:sldMkLst>
          <pc:docMk/>
          <pc:sldMk cId="3540028986" sldId="286"/>
        </pc:sldMkLst>
        <pc:spChg chg="mod">
          <ac:chgData name="Viajes - Eversheds Sutherland" userId="05b283e1-879d-4ebf-b267-e6f8b17b013c" providerId="ADAL" clId="{68B5ED3C-A998-4556-9881-CFCBF69F5D93}" dt="2022-09-23T08:18:02.450" v="1180" actId="1076"/>
          <ac:spMkLst>
            <pc:docMk/>
            <pc:sldMk cId="3540028986" sldId="286"/>
            <ac:spMk id="3" creationId="{3E779B69-152E-E0A3-7CB9-492EA9C18C62}"/>
          </ac:spMkLst>
        </pc:spChg>
        <pc:spChg chg="mod">
          <ac:chgData name="Viajes - Eversheds Sutherland" userId="05b283e1-879d-4ebf-b267-e6f8b17b013c" providerId="ADAL" clId="{68B5ED3C-A998-4556-9881-CFCBF69F5D93}" dt="2022-09-23T08:18:43.212" v="1187" actId="1076"/>
          <ac:spMkLst>
            <pc:docMk/>
            <pc:sldMk cId="3540028986" sldId="286"/>
            <ac:spMk id="4" creationId="{9436ED8B-4A00-BD26-3135-769824CE9525}"/>
          </ac:spMkLst>
        </pc:spChg>
        <pc:spChg chg="mod">
          <ac:chgData name="Viajes - Eversheds Sutherland" userId="05b283e1-879d-4ebf-b267-e6f8b17b013c" providerId="ADAL" clId="{68B5ED3C-A998-4556-9881-CFCBF69F5D93}" dt="2022-09-23T08:18:08.062" v="1182" actId="14100"/>
          <ac:spMkLst>
            <pc:docMk/>
            <pc:sldMk cId="3540028986" sldId="286"/>
            <ac:spMk id="6" creationId="{EB0F7EF3-1F27-8509-E70F-93041FFFC277}"/>
          </ac:spMkLst>
        </pc:spChg>
        <pc:spChg chg="mod">
          <ac:chgData name="Viajes - Eversheds Sutherland" userId="05b283e1-879d-4ebf-b267-e6f8b17b013c" providerId="ADAL" clId="{68B5ED3C-A998-4556-9881-CFCBF69F5D93}" dt="2022-09-23T08:18:00.562" v="1179" actId="1076"/>
          <ac:spMkLst>
            <pc:docMk/>
            <pc:sldMk cId="3540028986" sldId="286"/>
            <ac:spMk id="7" creationId="{3F034A42-B52E-5915-8160-A4199C496E76}"/>
          </ac:spMkLst>
        </pc:spChg>
      </pc:sldChg>
      <pc:sldChg chg="modSp mod">
        <pc:chgData name="Viajes - Eversheds Sutherland" userId="05b283e1-879d-4ebf-b267-e6f8b17b013c" providerId="ADAL" clId="{68B5ED3C-A998-4556-9881-CFCBF69F5D93}" dt="2022-09-23T08:19:38.999" v="1213" actId="108"/>
        <pc:sldMkLst>
          <pc:docMk/>
          <pc:sldMk cId="1609579791" sldId="287"/>
        </pc:sldMkLst>
        <pc:spChg chg="mod">
          <ac:chgData name="Viajes - Eversheds Sutherland" userId="05b283e1-879d-4ebf-b267-e6f8b17b013c" providerId="ADAL" clId="{68B5ED3C-A998-4556-9881-CFCBF69F5D93}" dt="2022-09-23T08:19:38.999" v="1213" actId="108"/>
          <ac:spMkLst>
            <pc:docMk/>
            <pc:sldMk cId="1609579791" sldId="287"/>
            <ac:spMk id="6" creationId="{EB0F7EF3-1F27-8509-E70F-93041FFFC277}"/>
          </ac:spMkLst>
        </pc:spChg>
      </pc:sldChg>
      <pc:sldChg chg="modSp mod">
        <pc:chgData name="Viajes - Eversheds Sutherland" userId="05b283e1-879d-4ebf-b267-e6f8b17b013c" providerId="ADAL" clId="{68B5ED3C-A998-4556-9881-CFCBF69F5D93}" dt="2022-09-23T08:20:21.773" v="1239" actId="207"/>
        <pc:sldMkLst>
          <pc:docMk/>
          <pc:sldMk cId="3297103322" sldId="288"/>
        </pc:sldMkLst>
        <pc:spChg chg="mod">
          <ac:chgData name="Viajes - Eversheds Sutherland" userId="05b283e1-879d-4ebf-b267-e6f8b17b013c" providerId="ADAL" clId="{68B5ED3C-A998-4556-9881-CFCBF69F5D93}" dt="2022-09-23T08:20:21.773" v="1239" actId="207"/>
          <ac:spMkLst>
            <pc:docMk/>
            <pc:sldMk cId="3297103322" sldId="288"/>
            <ac:spMk id="6" creationId="{EB0F7EF3-1F27-8509-E70F-93041FFFC277}"/>
          </ac:spMkLst>
        </pc:spChg>
      </pc:sldChg>
      <pc:sldChg chg="addSp modSp mod">
        <pc:chgData name="Viajes - Eversheds Sutherland" userId="05b283e1-879d-4ebf-b267-e6f8b17b013c" providerId="ADAL" clId="{68B5ED3C-A998-4556-9881-CFCBF69F5D93}" dt="2022-09-23T08:46:47.571" v="1378" actId="1076"/>
        <pc:sldMkLst>
          <pc:docMk/>
          <pc:sldMk cId="1721689793" sldId="290"/>
        </pc:sldMkLst>
        <pc:spChg chg="mod">
          <ac:chgData name="Viajes - Eversheds Sutherland" userId="05b283e1-879d-4ebf-b267-e6f8b17b013c" providerId="ADAL" clId="{68B5ED3C-A998-4556-9881-CFCBF69F5D93}" dt="2022-09-23T08:46:37.591" v="1376" actId="6549"/>
          <ac:spMkLst>
            <pc:docMk/>
            <pc:sldMk cId="1721689793" sldId="290"/>
            <ac:spMk id="4" creationId="{9436ED8B-4A00-BD26-3135-769824CE9525}"/>
          </ac:spMkLst>
        </pc:spChg>
        <pc:spChg chg="mod">
          <ac:chgData name="Viajes - Eversheds Sutherland" userId="05b283e1-879d-4ebf-b267-e6f8b17b013c" providerId="ADAL" clId="{68B5ED3C-A998-4556-9881-CFCBF69F5D93}" dt="2022-09-23T08:21:50.255" v="1294" actId="6549"/>
          <ac:spMkLst>
            <pc:docMk/>
            <pc:sldMk cId="1721689793" sldId="290"/>
            <ac:spMk id="6" creationId="{EB0F7EF3-1F27-8509-E70F-93041FFFC277}"/>
          </ac:spMkLst>
        </pc:spChg>
        <pc:spChg chg="add mod">
          <ac:chgData name="Viajes - Eversheds Sutherland" userId="05b283e1-879d-4ebf-b267-e6f8b17b013c" providerId="ADAL" clId="{68B5ED3C-A998-4556-9881-CFCBF69F5D93}" dt="2022-09-23T08:46:47.571" v="1378" actId="1076"/>
          <ac:spMkLst>
            <pc:docMk/>
            <pc:sldMk cId="1721689793" sldId="290"/>
            <ac:spMk id="8" creationId="{10E53E56-7C5A-14D3-4B78-2F233C7413DC}"/>
          </ac:spMkLst>
        </pc:spChg>
      </pc:sldChg>
      <pc:sldChg chg="addSp modSp mod">
        <pc:chgData name="Viajes - Eversheds Sutherland" userId="05b283e1-879d-4ebf-b267-e6f8b17b013c" providerId="ADAL" clId="{68B5ED3C-A998-4556-9881-CFCBF69F5D93}" dt="2022-09-23T08:46:59.867" v="1382" actId="1076"/>
        <pc:sldMkLst>
          <pc:docMk/>
          <pc:sldMk cId="3798764298" sldId="291"/>
        </pc:sldMkLst>
        <pc:spChg chg="mod">
          <ac:chgData name="Viajes - Eversheds Sutherland" userId="05b283e1-879d-4ebf-b267-e6f8b17b013c" providerId="ADAL" clId="{68B5ED3C-A998-4556-9881-CFCBF69F5D93}" dt="2022-09-23T08:46:54.705" v="1380" actId="6549"/>
          <ac:spMkLst>
            <pc:docMk/>
            <pc:sldMk cId="3798764298" sldId="291"/>
            <ac:spMk id="8" creationId="{2AC67785-BDBA-D95F-94AB-BBEB8E7F16C7}"/>
          </ac:spMkLst>
        </pc:spChg>
        <pc:spChg chg="add mod">
          <ac:chgData name="Viajes - Eversheds Sutherland" userId="05b283e1-879d-4ebf-b267-e6f8b17b013c" providerId="ADAL" clId="{68B5ED3C-A998-4556-9881-CFCBF69F5D93}" dt="2022-09-23T08:46:59.867" v="1382" actId="1076"/>
          <ac:spMkLst>
            <pc:docMk/>
            <pc:sldMk cId="3798764298" sldId="291"/>
            <ac:spMk id="9" creationId="{87775239-CB3C-9A92-717E-C3E9EF985D79}"/>
          </ac:spMkLst>
        </pc:spChg>
      </pc:sldChg>
      <pc:sldChg chg="modSp mod">
        <pc:chgData name="Viajes - Eversheds Sutherland" userId="05b283e1-879d-4ebf-b267-e6f8b17b013c" providerId="ADAL" clId="{68B5ED3C-A998-4556-9881-CFCBF69F5D93}" dt="2022-09-23T08:47:08.695" v="1385" actId="20577"/>
        <pc:sldMkLst>
          <pc:docMk/>
          <pc:sldMk cId="577740521" sldId="293"/>
        </pc:sldMkLst>
        <pc:spChg chg="mod">
          <ac:chgData name="Viajes - Eversheds Sutherland" userId="05b283e1-879d-4ebf-b267-e6f8b17b013c" providerId="ADAL" clId="{68B5ED3C-A998-4556-9881-CFCBF69F5D93}" dt="2022-09-23T08:47:08.695" v="1385" actId="20577"/>
          <ac:spMkLst>
            <pc:docMk/>
            <pc:sldMk cId="577740521" sldId="293"/>
            <ac:spMk id="4" creationId="{9436ED8B-4A00-BD26-3135-769824CE9525}"/>
          </ac:spMkLst>
        </pc:spChg>
      </pc:sldChg>
      <pc:sldChg chg="modSp mod">
        <pc:chgData name="Viajes - Eversheds Sutherland" userId="05b283e1-879d-4ebf-b267-e6f8b17b013c" providerId="ADAL" clId="{68B5ED3C-A998-4556-9881-CFCBF69F5D93}" dt="2022-09-23T08:41:25.011" v="1298" actId="20577"/>
        <pc:sldMkLst>
          <pc:docMk/>
          <pc:sldMk cId="3601891577" sldId="294"/>
        </pc:sldMkLst>
        <pc:spChg chg="mod">
          <ac:chgData name="Viajes - Eversheds Sutherland" userId="05b283e1-879d-4ebf-b267-e6f8b17b013c" providerId="ADAL" clId="{68B5ED3C-A998-4556-9881-CFCBF69F5D93}" dt="2022-09-23T08:41:25.011" v="1298" actId="20577"/>
          <ac:spMkLst>
            <pc:docMk/>
            <pc:sldMk cId="3601891577" sldId="294"/>
            <ac:spMk id="6" creationId="{EB0F7EF3-1F27-8509-E70F-93041FFFC277}"/>
          </ac:spMkLst>
        </pc:spChg>
      </pc:sldChg>
      <pc:sldChg chg="modSp mod">
        <pc:chgData name="Viajes - Eversheds Sutherland" userId="05b283e1-879d-4ebf-b267-e6f8b17b013c" providerId="ADAL" clId="{68B5ED3C-A998-4556-9881-CFCBF69F5D93}" dt="2022-09-23T08:42:32.987" v="1357" actId="6549"/>
        <pc:sldMkLst>
          <pc:docMk/>
          <pc:sldMk cId="1184261165" sldId="295"/>
        </pc:sldMkLst>
        <pc:spChg chg="mod">
          <ac:chgData name="Viajes - Eversheds Sutherland" userId="05b283e1-879d-4ebf-b267-e6f8b17b013c" providerId="ADAL" clId="{68B5ED3C-A998-4556-9881-CFCBF69F5D93}" dt="2022-09-23T08:42:32.987" v="1357" actId="6549"/>
          <ac:spMkLst>
            <pc:docMk/>
            <pc:sldMk cId="1184261165" sldId="295"/>
            <ac:spMk id="6" creationId="{EB0F7EF3-1F27-8509-E70F-93041FFFC277}"/>
          </ac:spMkLst>
        </pc:spChg>
      </pc:sldChg>
      <pc:sldChg chg="addSp modSp mod">
        <pc:chgData name="Viajes - Eversheds Sutherland" userId="05b283e1-879d-4ebf-b267-e6f8b17b013c" providerId="ADAL" clId="{68B5ED3C-A998-4556-9881-CFCBF69F5D93}" dt="2022-09-23T08:47:46.891" v="1387" actId="1076"/>
        <pc:sldMkLst>
          <pc:docMk/>
          <pc:sldMk cId="2376909259" sldId="301"/>
        </pc:sldMkLst>
        <pc:spChg chg="add mod">
          <ac:chgData name="Viajes - Eversheds Sutherland" userId="05b283e1-879d-4ebf-b267-e6f8b17b013c" providerId="ADAL" clId="{68B5ED3C-A998-4556-9881-CFCBF69F5D93}" dt="2022-09-23T08:47:46.891" v="1387" actId="1076"/>
          <ac:spMkLst>
            <pc:docMk/>
            <pc:sldMk cId="2376909259" sldId="301"/>
            <ac:spMk id="4" creationId="{1B4A8D75-620D-9F24-4602-BAE1E4D4561A}"/>
          </ac:spMkLst>
        </pc:spChg>
        <pc:spChg chg="mod">
          <ac:chgData name="Viajes - Eversheds Sutherland" userId="05b283e1-879d-4ebf-b267-e6f8b17b013c" providerId="ADAL" clId="{68B5ED3C-A998-4556-9881-CFCBF69F5D93}" dt="2022-09-23T08:43:15.869" v="1365" actId="20577"/>
          <ac:spMkLst>
            <pc:docMk/>
            <pc:sldMk cId="2376909259" sldId="301"/>
            <ac:spMk id="6" creationId="{EB0F7EF3-1F27-8509-E70F-93041FFFC277}"/>
          </ac:spMkLst>
        </pc:spChg>
      </pc:sldChg>
      <pc:sldChg chg="addSp delSp modSp add mod">
        <pc:chgData name="Viajes - Eversheds Sutherland" userId="05b283e1-879d-4ebf-b267-e6f8b17b013c" providerId="ADAL" clId="{68B5ED3C-A998-4556-9881-CFCBF69F5D93}" dt="2022-09-23T08:12:08.899" v="897" actId="113"/>
        <pc:sldMkLst>
          <pc:docMk/>
          <pc:sldMk cId="3398642355" sldId="303"/>
        </pc:sldMkLst>
        <pc:spChg chg="add mod">
          <ac:chgData name="Viajes - Eversheds Sutherland" userId="05b283e1-879d-4ebf-b267-e6f8b17b013c" providerId="ADAL" clId="{68B5ED3C-A998-4556-9881-CFCBF69F5D93}" dt="2022-09-23T08:12:08.899" v="897" actId="113"/>
          <ac:spMkLst>
            <pc:docMk/>
            <pc:sldMk cId="3398642355" sldId="303"/>
            <ac:spMk id="4" creationId="{15D14DFA-2173-9008-E41F-BA948C865D07}"/>
          </ac:spMkLst>
        </pc:spChg>
        <pc:spChg chg="mod">
          <ac:chgData name="Viajes - Eversheds Sutherland" userId="05b283e1-879d-4ebf-b267-e6f8b17b013c" providerId="ADAL" clId="{68B5ED3C-A998-4556-9881-CFCBF69F5D93}" dt="2022-09-23T08:07:40.852" v="184" actId="1076"/>
          <ac:spMkLst>
            <pc:docMk/>
            <pc:sldMk cId="3398642355" sldId="303"/>
            <ac:spMk id="6" creationId="{EB0F7EF3-1F27-8509-E70F-93041FFFC277}"/>
          </ac:spMkLst>
        </pc:spChg>
        <pc:picChg chg="del mod">
          <ac:chgData name="Viajes - Eversheds Sutherland" userId="05b283e1-879d-4ebf-b267-e6f8b17b013c" providerId="ADAL" clId="{68B5ED3C-A998-4556-9881-CFCBF69F5D93}" dt="2022-09-23T08:07:46.607" v="186" actId="478"/>
          <ac:picMkLst>
            <pc:docMk/>
            <pc:sldMk cId="3398642355" sldId="303"/>
            <ac:picMk id="2050" creationId="{58526558-1FC0-AEC4-05C6-0D5C2C3D3261}"/>
          </ac:picMkLst>
        </pc:picChg>
      </pc:sldChg>
      <pc:sldChg chg="addSp modSp add mod">
        <pc:chgData name="Viajes - Eversheds Sutherland" userId="05b283e1-879d-4ebf-b267-e6f8b17b013c" providerId="ADAL" clId="{68B5ED3C-A998-4556-9881-CFCBF69F5D93}" dt="2022-09-23T08:46:02.587" v="1369" actId="1076"/>
        <pc:sldMkLst>
          <pc:docMk/>
          <pc:sldMk cId="2670012327" sldId="304"/>
        </pc:sldMkLst>
        <pc:spChg chg="add mod">
          <ac:chgData name="Viajes - Eversheds Sutherland" userId="05b283e1-879d-4ebf-b267-e6f8b17b013c" providerId="ADAL" clId="{68B5ED3C-A998-4556-9881-CFCBF69F5D93}" dt="2022-09-23T08:46:02.587" v="1369" actId="1076"/>
          <ac:spMkLst>
            <pc:docMk/>
            <pc:sldMk cId="2670012327" sldId="304"/>
            <ac:spMk id="4" creationId="{6F30815C-4FF3-4778-352E-6E680AECE09E}"/>
          </ac:spMkLst>
        </pc:spChg>
        <pc:spChg chg="mod">
          <ac:chgData name="Viajes - Eversheds Sutherland" userId="05b283e1-879d-4ebf-b267-e6f8b17b013c" providerId="ADAL" clId="{68B5ED3C-A998-4556-9881-CFCBF69F5D93}" dt="2022-09-23T08:16:37.392" v="1145" actId="6549"/>
          <ac:spMkLst>
            <pc:docMk/>
            <pc:sldMk cId="2670012327" sldId="304"/>
            <ac:spMk id="6" creationId="{EB0F7EF3-1F27-8509-E70F-93041FFFC27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385D09-1058-9F01-A232-8AADCA94469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8E98756-0ED9-B3CE-2BB6-7843B766DF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66A9E6E-9252-14EA-93E9-F5D579AD21ED}"/>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2CDD601F-C558-8B20-BCBA-15AC4E52C46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8728C5-223A-59DF-FC19-65D39FC20E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691643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2288D4-EDE2-431E-FAAB-573087F085C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863E099-17BB-9620-42FB-DF38FF5FADC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6C3B38-B0CB-6DF4-A271-9B6CA39E7FFF}"/>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2FBDBDAE-6A27-A36C-5307-6ABAA23FBF8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5AA29B7-3A63-0F8F-1429-1FD401397DD1}"/>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772905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DEF461-B8F5-FCD0-E404-52EE37E710A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3847D6-D4FA-CB88-429A-7EB5D05848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BA904C4-F594-6C2A-B75D-459D14037AA1}"/>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0A5B81E8-F61E-7D37-2381-8BF8514A332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BCC7FF-AE96-28FD-1CF3-5B0BB2C1A4C0}"/>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015192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592BAA-8F62-4DFA-1EE5-E9722BCB756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7DC2D5E-D3B4-746B-F050-4175EE3ACB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9EA4C27-7E2E-D5E6-CDA9-3489041AD08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C02D798-1086-7609-B91B-D49CB0DDFE93}"/>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6" name="Marcador de pie de página 5">
            <a:extLst>
              <a:ext uri="{FF2B5EF4-FFF2-40B4-BE49-F238E27FC236}">
                <a16:creationId xmlns:a16="http://schemas.microsoft.com/office/drawing/2014/main" id="{DDBB17C0-B731-43B9-6CCD-AD54ED50D5F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0FBB45D-E0A7-4033-BC75-E79C27C7BD27}"/>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442407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7BC3CD-F956-C444-E129-930E63DACF8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D7F1924-31BA-E657-53CF-33F2AEE7B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747BA52-D387-1E5E-E791-88D525E331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5EDBEA6-FEF5-75FA-E891-2D73877652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BC36B17-84AF-915A-6041-644EB2F6D6A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1091287-EED3-8409-A4FA-9DED755302FF}"/>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8" name="Marcador de pie de página 7">
            <a:extLst>
              <a:ext uri="{FF2B5EF4-FFF2-40B4-BE49-F238E27FC236}">
                <a16:creationId xmlns:a16="http://schemas.microsoft.com/office/drawing/2014/main" id="{FB1F13C5-4614-B63F-2C67-47A65CDDF4E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336D670-76EA-555D-5A9D-EFF05C68128D}"/>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57914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902515-500B-0F19-901C-96C1AF64647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887C340-D4C0-0109-2C42-53143CAB5055}"/>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4" name="Marcador de pie de página 3">
            <a:extLst>
              <a:ext uri="{FF2B5EF4-FFF2-40B4-BE49-F238E27FC236}">
                <a16:creationId xmlns:a16="http://schemas.microsoft.com/office/drawing/2014/main" id="{39D5A5B2-B3E7-AA80-E565-D1B1BAA2C53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4C1CB5E-8CE1-DD0F-C210-2676ADBD7AA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737310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8A4A00-7D07-0679-0135-A594053CD667}"/>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3" name="Marcador de pie de página 2">
            <a:extLst>
              <a:ext uri="{FF2B5EF4-FFF2-40B4-BE49-F238E27FC236}">
                <a16:creationId xmlns:a16="http://schemas.microsoft.com/office/drawing/2014/main" id="{63183B6E-1435-8AAE-C225-9752A88730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E54628B-6C3D-6EB0-5AA5-D793557B0C1C}"/>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43141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B0809-4D3C-EAA3-83FE-7429B243A25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8B06CEE-37FB-2DEC-1B9C-D071F235B6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208723E-969D-D7F4-9D04-88EB627C9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BF155F-25FD-D698-1B7D-311B2B0416D3}"/>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6" name="Marcador de pie de página 5">
            <a:extLst>
              <a:ext uri="{FF2B5EF4-FFF2-40B4-BE49-F238E27FC236}">
                <a16:creationId xmlns:a16="http://schemas.microsoft.com/office/drawing/2014/main" id="{0E82F52B-CD19-6632-2FF4-D72C07086A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815CE3C-B4F2-AA6C-EAF4-EDE31345B2E4}"/>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60934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53BC4E-17C6-DA54-3517-917282A8D5E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FA8EF1E-7989-69A9-F903-6657B65344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B585785A-5652-DFD5-F6E3-973590FD8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812871B-1798-D4D3-6B32-F52E9CA9B2BE}"/>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6" name="Marcador de pie de página 5">
            <a:extLst>
              <a:ext uri="{FF2B5EF4-FFF2-40B4-BE49-F238E27FC236}">
                <a16:creationId xmlns:a16="http://schemas.microsoft.com/office/drawing/2014/main" id="{D9FC1BF8-37D3-D97C-8589-10700B8057A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E57C953-EFAE-ACD1-E5D3-D0C86B2E48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6375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7E2155-EFEB-2A79-14EC-719AAFEE4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BBA9F3D-5BAB-F9C0-F10A-73034A0EDAF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431B08B-CAF2-B0F3-70EE-BADBF553166B}"/>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4AAE9CC9-E28B-A851-8636-E39E02A9FF5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F375648-3A9C-97B2-AECC-F5BABC4AC408}"/>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225922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FF3E169-D4EE-8E64-7A84-CD820F8B894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C179C25-BAFF-A119-A6AB-7F701B86B7A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AAE125-96C6-8C2C-E5F1-9BF35582AF19}"/>
              </a:ext>
            </a:extLst>
          </p:cNvPr>
          <p:cNvSpPr>
            <a:spLocks noGrp="1"/>
          </p:cNvSpPr>
          <p:nvPr>
            <p:ph type="dt" sz="half" idx="10"/>
          </p:nvPr>
        </p:nvSpPr>
        <p:spPr/>
        <p:txBody>
          <a:body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E6DD3AA5-DE22-7C4C-A5B1-DB07927067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6296592-4F7D-E1C0-FFE0-ADE791DDFE8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133838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69B1299-3A4E-B4E7-FA49-AFDC62EEF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0927084-C226-E697-ABEB-56D69CA820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FB20A32-8934-7FBA-B4F0-4551C6531F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A60FD7-6794-974F-97DA-5809F7EAFD63}" type="datetimeFigureOut">
              <a:rPr lang="es-ES" smtClean="0"/>
              <a:t>23/09/2022</a:t>
            </a:fld>
            <a:endParaRPr lang="es-ES"/>
          </a:p>
        </p:txBody>
      </p:sp>
      <p:sp>
        <p:nvSpPr>
          <p:cNvPr id="5" name="Marcador de pie de página 4">
            <a:extLst>
              <a:ext uri="{FF2B5EF4-FFF2-40B4-BE49-F238E27FC236}">
                <a16:creationId xmlns:a16="http://schemas.microsoft.com/office/drawing/2014/main" id="{7527121E-511B-EE21-14C0-43EDE979E7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F2F5365-5164-19E8-CCAF-A0E9F97441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36787-5F16-AE44-A290-AA309B65E47A}" type="slidenum">
              <a:rPr lang="es-ES" smtClean="0"/>
              <a:t>‹Nº›</a:t>
            </a:fld>
            <a:endParaRPr lang="es-ES"/>
          </a:p>
        </p:txBody>
      </p:sp>
    </p:spTree>
    <p:extLst>
      <p:ext uri="{BB962C8B-B14F-4D97-AF65-F5344CB8AC3E}">
        <p14:creationId xmlns:p14="http://schemas.microsoft.com/office/powerpoint/2010/main" val="558425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7013FB-75A7-2CF0-16AC-F87581E494FF}"/>
              </a:ext>
            </a:extLst>
          </p:cNvPr>
          <p:cNvPicPr>
            <a:picLocks noChangeAspect="1"/>
          </p:cNvPicPr>
          <p:nvPr/>
        </p:nvPicPr>
        <p:blipFill>
          <a:blip r:embed="rId2"/>
          <a:stretch>
            <a:fillRect/>
          </a:stretch>
        </p:blipFill>
        <p:spPr>
          <a:xfrm>
            <a:off x="793876" y="595997"/>
            <a:ext cx="6485952" cy="2939750"/>
          </a:xfrm>
          <a:prstGeom prst="rect">
            <a:avLst/>
          </a:prstGeom>
        </p:spPr>
      </p:pic>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3"/>
          <a:stretch>
            <a:fillRect/>
          </a:stretch>
        </p:blipFill>
        <p:spPr>
          <a:xfrm rot="16200000">
            <a:off x="7089652" y="1743349"/>
            <a:ext cx="5888737" cy="3371301"/>
          </a:xfrm>
          <a:prstGeom prst="rect">
            <a:avLst/>
          </a:prstGeom>
        </p:spPr>
      </p:pic>
      <p:pic>
        <p:nvPicPr>
          <p:cNvPr id="3" name="Imagen 2">
            <a:extLst>
              <a:ext uri="{FF2B5EF4-FFF2-40B4-BE49-F238E27FC236}">
                <a16:creationId xmlns:a16="http://schemas.microsoft.com/office/drawing/2014/main" id="{7172591E-C992-3C1E-5659-185863794515}"/>
              </a:ext>
            </a:extLst>
          </p:cNvPr>
          <p:cNvPicPr>
            <a:picLocks noChangeAspect="1"/>
          </p:cNvPicPr>
          <p:nvPr/>
        </p:nvPicPr>
        <p:blipFill>
          <a:blip r:embed="rId4"/>
          <a:stretch>
            <a:fillRect/>
          </a:stretch>
        </p:blipFill>
        <p:spPr>
          <a:xfrm>
            <a:off x="699177" y="5524558"/>
            <a:ext cx="6288907" cy="848810"/>
          </a:xfrm>
          <a:prstGeom prst="rect">
            <a:avLst/>
          </a:prstGeom>
        </p:spPr>
      </p:pic>
      <p:sp>
        <p:nvSpPr>
          <p:cNvPr id="8" name="CuadroTexto 7">
            <a:extLst>
              <a:ext uri="{FF2B5EF4-FFF2-40B4-BE49-F238E27FC236}">
                <a16:creationId xmlns:a16="http://schemas.microsoft.com/office/drawing/2014/main" id="{4DFE3B2F-EC58-498E-FD27-8422B2B45238}"/>
              </a:ext>
            </a:extLst>
          </p:cNvPr>
          <p:cNvSpPr txBox="1"/>
          <p:nvPr/>
        </p:nvSpPr>
        <p:spPr>
          <a:xfrm>
            <a:off x="793876" y="3711248"/>
            <a:ext cx="7252340" cy="646331"/>
          </a:xfrm>
          <a:prstGeom prst="rect">
            <a:avLst/>
          </a:prstGeom>
          <a:noFill/>
        </p:spPr>
        <p:txBody>
          <a:bodyPr wrap="square">
            <a:spAutoFit/>
          </a:bodyPr>
          <a:lstStyle/>
          <a:p>
            <a:r>
              <a:rPr lang="es-ES" b="1" dirty="0">
                <a:latin typeface="Amasis MT Pro" panose="020B0604020202020204" pitchFamily="18" charset="0"/>
              </a:rPr>
              <a:t>CCP de combinaciones. Impugnación segundo CCP. </a:t>
            </a:r>
          </a:p>
          <a:p>
            <a:r>
              <a:rPr lang="es-ES" b="1" dirty="0">
                <a:latin typeface="Amasis MT Pro" panose="020B0604020202020204" pitchFamily="18" charset="0"/>
              </a:rPr>
              <a:t>Revisión litigios europeos.</a:t>
            </a:r>
          </a:p>
        </p:txBody>
      </p:sp>
      <p:sp>
        <p:nvSpPr>
          <p:cNvPr id="9" name="CuadroTexto 8">
            <a:extLst>
              <a:ext uri="{FF2B5EF4-FFF2-40B4-BE49-F238E27FC236}">
                <a16:creationId xmlns:a16="http://schemas.microsoft.com/office/drawing/2014/main" id="{35B417B6-2BD8-DF95-578C-A6730B4CDA52}"/>
              </a:ext>
            </a:extLst>
          </p:cNvPr>
          <p:cNvSpPr txBox="1"/>
          <p:nvPr/>
        </p:nvSpPr>
        <p:spPr>
          <a:xfrm>
            <a:off x="793876" y="4521301"/>
            <a:ext cx="7252340" cy="646331"/>
          </a:xfrm>
          <a:prstGeom prst="rect">
            <a:avLst/>
          </a:prstGeom>
          <a:noFill/>
        </p:spPr>
        <p:txBody>
          <a:bodyPr wrap="square">
            <a:spAutoFit/>
          </a:bodyPr>
          <a:lstStyle/>
          <a:p>
            <a:r>
              <a:rPr lang="es-ES" dirty="0">
                <a:latin typeface="Amasis MT Pro" panose="020B0604020202020204" pitchFamily="18" charset="0"/>
              </a:rPr>
              <a:t>Francisco Javier Carrión García de Parada. </a:t>
            </a:r>
          </a:p>
          <a:p>
            <a:r>
              <a:rPr lang="es-ES" dirty="0">
                <a:latin typeface="Amasis MT Pro" panose="020B0604020202020204" pitchFamily="18" charset="0"/>
              </a:rPr>
              <a:t>Socio Eversheds Sutherland.</a:t>
            </a:r>
          </a:p>
        </p:txBody>
      </p:sp>
    </p:spTree>
    <p:extLst>
      <p:ext uri="{BB962C8B-B14F-4D97-AF65-F5344CB8AC3E}">
        <p14:creationId xmlns:p14="http://schemas.microsoft.com/office/powerpoint/2010/main" val="1401224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7539599" y="2169529"/>
            <a:ext cx="5296506" cy="3032249"/>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308225" y="302086"/>
            <a:ext cx="6693706" cy="461665"/>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2639239" y="299615"/>
            <a:ext cx="4362692" cy="461665"/>
          </a:xfrm>
          <a:prstGeom prst="rect">
            <a:avLst/>
          </a:prstGeom>
          <a:noFill/>
        </p:spPr>
        <p:txBody>
          <a:bodyPr wrap="square" rtlCol="0">
            <a:spAutoFit/>
          </a:bodyPr>
          <a:lstStyle/>
          <a:p>
            <a:r>
              <a:rPr lang="es-ES" sz="2400" b="1" dirty="0">
                <a:solidFill>
                  <a:schemeClr val="bg1"/>
                </a:solidFill>
              </a:rPr>
              <a:t>ÍNDICE</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488024" y="1037400"/>
            <a:ext cx="6816666" cy="2523768"/>
          </a:xfrm>
          <a:prstGeom prst="rect">
            <a:avLst/>
          </a:prstGeom>
          <a:noFill/>
        </p:spPr>
        <p:txBody>
          <a:bodyPr wrap="square" rtlCol="0">
            <a:spAutoFit/>
          </a:bodyPr>
          <a:lstStyle/>
          <a:p>
            <a:pPr marL="342900" indent="-342900">
              <a:buClr>
                <a:srgbClr val="44AFCF"/>
              </a:buClr>
              <a:buAutoNum type="arabicPeriod"/>
            </a:pPr>
            <a:r>
              <a:rPr lang="es-ES" dirty="0">
                <a:ea typeface="Verdana" panose="020B0604030504040204" pitchFamily="34" charset="0"/>
              </a:rPr>
              <a:t>CCP de principios activos y de combinaciones de principios activos.</a:t>
            </a:r>
          </a:p>
          <a:p>
            <a:pPr marL="342900" indent="-342900">
              <a:buClr>
                <a:srgbClr val="44AFCF"/>
              </a:buClr>
              <a:buAutoNum type="arabicPeriod"/>
            </a:pPr>
            <a:endParaRPr lang="es-ES" dirty="0">
              <a:ea typeface="Verdana" panose="020B0604030504040204" pitchFamily="34" charset="0"/>
            </a:endParaRPr>
          </a:p>
          <a:p>
            <a:pPr marL="342900" indent="-342900">
              <a:buClr>
                <a:srgbClr val="44AFCF"/>
              </a:buClr>
              <a:buAutoNum type="arabicPeriod"/>
            </a:pPr>
            <a:r>
              <a:rPr lang="es-ES" dirty="0">
                <a:ea typeface="Verdana" panose="020B0604030504040204" pitchFamily="34" charset="0"/>
              </a:rPr>
              <a:t>Admisibilidad del segundo CCP de una misma patente.</a:t>
            </a:r>
          </a:p>
          <a:p>
            <a:pPr marL="342900" indent="-342900">
              <a:buClr>
                <a:srgbClr val="44AFCF"/>
              </a:buClr>
              <a:buAutoNum type="arabicPeriod"/>
            </a:pPr>
            <a:endParaRPr lang="es-ES" dirty="0">
              <a:ea typeface="Verdana" panose="020B0604030504040204" pitchFamily="34" charset="0"/>
            </a:endParaRPr>
          </a:p>
          <a:p>
            <a:pPr marL="342900" indent="-342900">
              <a:buClr>
                <a:srgbClr val="44AFCF"/>
              </a:buClr>
              <a:buAutoNum type="arabicPeriod"/>
            </a:pPr>
            <a:r>
              <a:rPr lang="es-ES" dirty="0">
                <a:ea typeface="Verdana" panose="020B0604030504040204" pitchFamily="34" charset="0"/>
              </a:rPr>
              <a:t>Sentencia de 8 de febrero de 2022 de la Sección 15 de la Audiencia Provincial de Barcelona.</a:t>
            </a:r>
          </a:p>
          <a:p>
            <a:pPr marL="342900" indent="-342900">
              <a:buClr>
                <a:srgbClr val="44AFCF"/>
              </a:buClr>
              <a:buAutoNum type="arabicPeriod"/>
            </a:pPr>
            <a:endParaRPr lang="es-ES" dirty="0">
              <a:ea typeface="Verdana" panose="020B0604030504040204" pitchFamily="34" charset="0"/>
            </a:endParaRPr>
          </a:p>
          <a:p>
            <a:pPr marL="342900" indent="-342900">
              <a:buClr>
                <a:srgbClr val="44AFCF"/>
              </a:buClr>
              <a:buAutoNum type="arabicPeriod"/>
            </a:pPr>
            <a:r>
              <a:rPr lang="es-ES" dirty="0">
                <a:ea typeface="Verdana" panose="020B0604030504040204" pitchFamily="34" charset="0"/>
              </a:rPr>
              <a:t>Cuestiones prejudiciales planteadas al TJUE.</a:t>
            </a:r>
          </a:p>
          <a:p>
            <a:endParaRPr lang="es-ES" sz="1400" dirty="0">
              <a:latin typeface="Verdana" panose="020B0604030504040204" pitchFamily="34" charset="0"/>
              <a:ea typeface="Verdana" panose="020B0604030504040204" pitchFamily="34" charset="0"/>
            </a:endParaRPr>
          </a:p>
        </p:txBody>
      </p:sp>
      <p:pic>
        <p:nvPicPr>
          <p:cNvPr id="2" name="Picture 2" descr="CLORO EN PASTILLAS MULTIACCION NATACLOR 1 KG (5 pastillas de 200 g)">
            <a:extLst>
              <a:ext uri="{FF2B5EF4-FFF2-40B4-BE49-F238E27FC236}">
                <a16:creationId xmlns:a16="http://schemas.microsoft.com/office/drawing/2014/main" id="{2DE97BD7-AB90-2346-6507-E4251872E3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577"/>
          <a:stretch/>
        </p:blipFill>
        <p:spPr bwMode="auto">
          <a:xfrm>
            <a:off x="2767954" y="3685653"/>
            <a:ext cx="3191681" cy="253494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36CEF477-733E-5F7E-36CD-CEDF9569B968}"/>
              </a:ext>
            </a:extLst>
          </p:cNvPr>
          <p:cNvPicPr>
            <a:picLocks noChangeAspect="1"/>
          </p:cNvPicPr>
          <p:nvPr/>
        </p:nvPicPr>
        <p:blipFill>
          <a:blip r:embed="rId4"/>
          <a:stretch>
            <a:fillRect/>
          </a:stretch>
        </p:blipFill>
        <p:spPr>
          <a:xfrm>
            <a:off x="8152679" y="299615"/>
            <a:ext cx="3551298" cy="479316"/>
          </a:xfrm>
          <a:prstGeom prst="rect">
            <a:avLst/>
          </a:prstGeom>
        </p:spPr>
      </p:pic>
    </p:spTree>
    <p:extLst>
      <p:ext uri="{BB962C8B-B14F-4D97-AF65-F5344CB8AC3E}">
        <p14:creationId xmlns:p14="http://schemas.microsoft.com/office/powerpoint/2010/main" val="1383319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25162"/>
            <a:ext cx="6935282" cy="766095"/>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56447" y="260260"/>
            <a:ext cx="6231467" cy="830997"/>
          </a:xfrm>
          <a:prstGeom prst="rect">
            <a:avLst/>
          </a:prstGeom>
          <a:noFill/>
        </p:spPr>
        <p:txBody>
          <a:bodyPr wrap="square" rtlCol="0">
            <a:spAutoFit/>
          </a:bodyPr>
          <a:lstStyle/>
          <a:p>
            <a:pPr algn="ctr"/>
            <a:r>
              <a:rPr lang="es-ES" sz="2400" b="1" dirty="0">
                <a:solidFill>
                  <a:schemeClr val="bg1"/>
                </a:solidFill>
              </a:rPr>
              <a:t>CCP de principios activos y de combinaciones de principios activos</a:t>
            </a:r>
            <a:endParaRPr lang="es-ES" sz="2400" b="1" dirty="0"/>
          </a:p>
        </p:txBody>
      </p:sp>
      <p:sp>
        <p:nvSpPr>
          <p:cNvPr id="8" name="CuadroTexto 7">
            <a:extLst>
              <a:ext uri="{FF2B5EF4-FFF2-40B4-BE49-F238E27FC236}">
                <a16:creationId xmlns:a16="http://schemas.microsoft.com/office/drawing/2014/main" id="{EE4CCA9F-41D8-6FBA-FC6E-760F8199D52C}"/>
              </a:ext>
            </a:extLst>
          </p:cNvPr>
          <p:cNvSpPr txBox="1"/>
          <p:nvPr/>
        </p:nvSpPr>
        <p:spPr>
          <a:xfrm>
            <a:off x="393643" y="1166842"/>
            <a:ext cx="7436177" cy="4801314"/>
          </a:xfrm>
          <a:prstGeom prst="rect">
            <a:avLst/>
          </a:prstGeom>
          <a:noFill/>
        </p:spPr>
        <p:txBody>
          <a:bodyPr wrap="square" rtlCol="0">
            <a:spAutoFit/>
          </a:bodyPr>
          <a:lstStyle/>
          <a:p>
            <a:pPr marL="285750" indent="-285750">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Título de PI regulado sustantivamente en el Reglamento (CE) nº 469/2009, del Parlamento y del Consejo de 6 de mayo y en la Ley de Patentes 24/2015 de 24 de julio (artículos 45 a 47: Solicitudes, Tramitación y Mantenimiento).</a:t>
            </a: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lvl="0" indent="-285750" algn="just">
              <a:spcBef>
                <a:spcPts val="0"/>
              </a:spcBef>
              <a:buClr>
                <a:srgbClr val="44AFCF"/>
              </a:buClr>
              <a:buFont typeface="Arial" panose="020B0604020202020204" pitchFamily="34" charset="0"/>
              <a:buChar char="•"/>
            </a:pPr>
            <a:r>
              <a:rPr lang="es-ES" b="1" u="sng" dirty="0">
                <a:solidFill>
                  <a:srgbClr val="44AFCF"/>
                </a:solidFill>
                <a:ea typeface="Verdana" panose="020B0604030504040204" pitchFamily="34" charset="0"/>
                <a:cs typeface="Times New Roman" panose="02020603050405020304" pitchFamily="18" charset="0"/>
              </a:rPr>
              <a:t>Fundamento</a:t>
            </a:r>
            <a:r>
              <a:rPr lang="es-ES" b="1" dirty="0">
                <a:solidFill>
                  <a:srgbClr val="44AFCF"/>
                </a:solidFill>
                <a:ea typeface="Verdana" panose="020B0604030504040204" pitchFamily="34" charset="0"/>
                <a:cs typeface="Times New Roman" panose="02020603050405020304" pitchFamily="18" charset="0"/>
              </a:rPr>
              <a:t>:</a:t>
            </a:r>
            <a:r>
              <a:rPr lang="es-ES" dirty="0">
                <a:ea typeface="Verdana" panose="020B0604030504040204" pitchFamily="34" charset="0"/>
                <a:cs typeface="Times New Roman" panose="02020603050405020304" pitchFamily="18" charset="0"/>
              </a:rPr>
              <a:t> el período que transcurre entre la presentación de una solicitud de patente para un nuevo medicamento y la autorización de comercialización de dicho medicamento reduce la protección efectiva que confiere la patente a un período insuficiente para amortizar las inversiones efectuadas en la investigación.</a:t>
            </a:r>
          </a:p>
          <a:p>
            <a:pPr marL="400050" indent="-285750" algn="just">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lvl="0" indent="-285750" algn="just">
              <a:spcBef>
                <a:spcPts val="0"/>
              </a:spcBef>
              <a:buClr>
                <a:srgbClr val="44AFCF"/>
              </a:buClr>
              <a:buFont typeface="Arial" panose="020B0604020202020204" pitchFamily="34" charset="0"/>
              <a:buChar char="•"/>
            </a:pPr>
            <a:r>
              <a:rPr lang="es-ES" b="1" u="sng" dirty="0">
                <a:solidFill>
                  <a:srgbClr val="44AFCF"/>
                </a:solidFill>
                <a:ea typeface="Verdana" panose="020B0604030504040204" pitchFamily="34" charset="0"/>
                <a:cs typeface="Times New Roman" panose="02020603050405020304" pitchFamily="18" charset="0"/>
              </a:rPr>
              <a:t>Objeto</a:t>
            </a:r>
            <a:r>
              <a:rPr lang="es-ES" b="1" dirty="0">
                <a:solidFill>
                  <a:srgbClr val="44AFCF"/>
                </a:solidFill>
                <a:ea typeface="Verdana" panose="020B0604030504040204" pitchFamily="34" charset="0"/>
                <a:cs typeface="Times New Roman" panose="02020603050405020304" pitchFamily="18" charset="0"/>
              </a:rPr>
              <a:t>: </a:t>
            </a:r>
            <a:r>
              <a:rPr lang="es-ES" dirty="0">
                <a:ea typeface="Verdana" panose="020B0604030504040204" pitchFamily="34" charset="0"/>
                <a:cs typeface="Times New Roman" panose="02020603050405020304" pitchFamily="18" charset="0"/>
              </a:rPr>
              <a:t>Producto. el principio activo o la composición (rectius combinación) de principios activos de un medicamento.</a:t>
            </a:r>
          </a:p>
          <a:p>
            <a:pPr marL="4000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lvl="0" indent="-285750" algn="just">
              <a:spcBef>
                <a:spcPts val="0"/>
              </a:spcBef>
              <a:buClr>
                <a:srgbClr val="44AFCF"/>
              </a:buClr>
              <a:buFont typeface="Arial" panose="020B0604020202020204" pitchFamily="34" charset="0"/>
              <a:buChar char="•"/>
            </a:pPr>
            <a:r>
              <a:rPr lang="es-ES" b="1" u="sng" dirty="0">
                <a:solidFill>
                  <a:srgbClr val="44AFCF"/>
                </a:solidFill>
                <a:ea typeface="Verdana" panose="020B0604030504040204" pitchFamily="34" charset="0"/>
                <a:cs typeface="Times New Roman" panose="02020603050405020304" pitchFamily="18" charset="0"/>
              </a:rPr>
              <a:t>Efectos</a:t>
            </a:r>
            <a:r>
              <a:rPr lang="es-ES" b="1" dirty="0">
                <a:solidFill>
                  <a:srgbClr val="44AFCF"/>
                </a:solidFill>
                <a:ea typeface="Verdana" panose="020B0604030504040204" pitchFamily="34" charset="0"/>
                <a:cs typeface="Times New Roman" panose="02020603050405020304" pitchFamily="18" charset="0"/>
              </a:rPr>
              <a:t>:</a:t>
            </a:r>
            <a:r>
              <a:rPr lang="es-ES" dirty="0">
                <a:ea typeface="Verdana" panose="020B0604030504040204" pitchFamily="34" charset="0"/>
                <a:cs typeface="Times New Roman" panose="02020603050405020304" pitchFamily="18" charset="0"/>
              </a:rPr>
              <a:t> el CCP confiere al producto objeto de la autorización de comercialización los mismos derechos que la patente de base y estará sujeto a las mismas limitaciones y obligaciones.</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64789"/>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Tree>
    <p:extLst>
      <p:ext uri="{BB962C8B-B14F-4D97-AF65-F5344CB8AC3E}">
        <p14:creationId xmlns:p14="http://schemas.microsoft.com/office/powerpoint/2010/main" val="4289807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369869" y="267160"/>
            <a:ext cx="6785185" cy="770240"/>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EE4CCA9F-41D8-6FBA-FC6E-760F8199D52C}"/>
              </a:ext>
            </a:extLst>
          </p:cNvPr>
          <p:cNvSpPr txBox="1"/>
          <p:nvPr/>
        </p:nvSpPr>
        <p:spPr>
          <a:xfrm>
            <a:off x="370303" y="1099384"/>
            <a:ext cx="6963212" cy="1200329"/>
          </a:xfrm>
          <a:prstGeom prst="rect">
            <a:avLst/>
          </a:prstGeom>
          <a:noFill/>
        </p:spPr>
        <p:txBody>
          <a:bodyPr wrap="square" rtlCol="0">
            <a:spAutoFit/>
          </a:bodyPr>
          <a:lstStyle/>
          <a:p>
            <a:pPr marL="285750" indent="-285750" algn="just">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Requisitos artículo 3 del Reglamento (CE) No 469/2009 del Parlamento Europeo Y del Consejo de 6 de mayo de 2009 relativo al certificado complementario de protección para los medicamentos (“Reglamento CCP”): </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322455"/>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Rectángulo: esquinas redondeadas 3">
            <a:extLst>
              <a:ext uri="{FF2B5EF4-FFF2-40B4-BE49-F238E27FC236}">
                <a16:creationId xmlns:a16="http://schemas.microsoft.com/office/drawing/2014/main" id="{7FA555B9-4462-2B85-B4E5-271AB4AE1305}"/>
              </a:ext>
            </a:extLst>
          </p:cNvPr>
          <p:cNvSpPr/>
          <p:nvPr/>
        </p:nvSpPr>
        <p:spPr>
          <a:xfrm>
            <a:off x="783672" y="2396772"/>
            <a:ext cx="2463592" cy="1107063"/>
          </a:xfrm>
          <a:prstGeom prst="roundRect">
            <a:avLst/>
          </a:prstGeom>
          <a:solidFill>
            <a:srgbClr val="44AFCF"/>
          </a:solidFill>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1600" dirty="0">
                <a:solidFill>
                  <a:schemeClr val="bg1">
                    <a:lumMod val="95000"/>
                  </a:schemeClr>
                </a:solidFill>
                <a:ea typeface="Verdana" panose="020B0604030504040204" pitchFamily="34" charset="0"/>
                <a:cs typeface="Times New Roman" panose="02020603050405020304" pitchFamily="18" charset="0"/>
              </a:rPr>
              <a:t>El producto está protegido por una patente de base en vigor</a:t>
            </a:r>
          </a:p>
        </p:txBody>
      </p:sp>
      <p:sp>
        <p:nvSpPr>
          <p:cNvPr id="6" name="Rectángulo: esquinas redondeadas 5">
            <a:extLst>
              <a:ext uri="{FF2B5EF4-FFF2-40B4-BE49-F238E27FC236}">
                <a16:creationId xmlns:a16="http://schemas.microsoft.com/office/drawing/2014/main" id="{3ED74122-6629-DD57-219F-6FECFC97A2F2}"/>
              </a:ext>
            </a:extLst>
          </p:cNvPr>
          <p:cNvSpPr/>
          <p:nvPr/>
        </p:nvSpPr>
        <p:spPr>
          <a:xfrm>
            <a:off x="4163368" y="2396771"/>
            <a:ext cx="2575726" cy="1107063"/>
          </a:xfrm>
          <a:prstGeom prst="roundRect">
            <a:avLst/>
          </a:prstGeom>
          <a:solidFill>
            <a:srgbClr val="44AFCF"/>
          </a:solidFill>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1600" dirty="0">
                <a:solidFill>
                  <a:schemeClr val="bg1">
                    <a:lumMod val="95000"/>
                  </a:schemeClr>
                </a:solidFill>
                <a:ea typeface="Verdana" panose="020B0604030504040204" pitchFamily="34" charset="0"/>
                <a:cs typeface="Times New Roman" panose="02020603050405020304" pitchFamily="18" charset="0"/>
              </a:rPr>
              <a:t>El producto, como medicamento, ha obtenido una autorización de comercialización</a:t>
            </a:r>
          </a:p>
        </p:txBody>
      </p:sp>
      <p:sp>
        <p:nvSpPr>
          <p:cNvPr id="9" name="Rectángulo: esquinas redondeadas 8">
            <a:extLst>
              <a:ext uri="{FF2B5EF4-FFF2-40B4-BE49-F238E27FC236}">
                <a16:creationId xmlns:a16="http://schemas.microsoft.com/office/drawing/2014/main" id="{B7512DBA-12D1-9900-B59E-C39A7D5DC4D9}"/>
              </a:ext>
            </a:extLst>
          </p:cNvPr>
          <p:cNvSpPr/>
          <p:nvPr/>
        </p:nvSpPr>
        <p:spPr>
          <a:xfrm>
            <a:off x="783672" y="4514847"/>
            <a:ext cx="2381557" cy="1107063"/>
          </a:xfrm>
          <a:prstGeom prst="roundRect">
            <a:avLst/>
          </a:prstGeom>
          <a:solidFill>
            <a:srgbClr val="44AFCF"/>
          </a:solidFill>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1600" dirty="0">
                <a:solidFill>
                  <a:schemeClr val="bg1">
                    <a:lumMod val="95000"/>
                  </a:schemeClr>
                </a:solidFill>
                <a:ea typeface="Verdana" panose="020B0604030504040204" pitchFamily="34" charset="0"/>
                <a:cs typeface="Times New Roman" panose="02020603050405020304" pitchFamily="18" charset="0"/>
              </a:rPr>
              <a:t>El producto no ha obtenido un CCP anterior</a:t>
            </a:r>
          </a:p>
        </p:txBody>
      </p:sp>
      <p:sp>
        <p:nvSpPr>
          <p:cNvPr id="10" name="Rectángulo: esquinas redondeadas 9">
            <a:extLst>
              <a:ext uri="{FF2B5EF4-FFF2-40B4-BE49-F238E27FC236}">
                <a16:creationId xmlns:a16="http://schemas.microsoft.com/office/drawing/2014/main" id="{D99026D5-16D9-725C-E921-903C66D1F7CD}"/>
              </a:ext>
            </a:extLst>
          </p:cNvPr>
          <p:cNvSpPr/>
          <p:nvPr/>
        </p:nvSpPr>
        <p:spPr>
          <a:xfrm>
            <a:off x="4163368" y="4565333"/>
            <a:ext cx="2575726" cy="1056577"/>
          </a:xfrm>
          <a:prstGeom prst="roundRect">
            <a:avLst/>
          </a:prstGeom>
          <a:solidFill>
            <a:srgbClr val="44AFCF"/>
          </a:solidFill>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1600" dirty="0">
                <a:solidFill>
                  <a:schemeClr val="bg1">
                    <a:lumMod val="95000"/>
                  </a:schemeClr>
                </a:solidFill>
                <a:ea typeface="Verdana" panose="020B0604030504040204" pitchFamily="34" charset="0"/>
                <a:cs typeface="Times New Roman" panose="02020603050405020304" pitchFamily="18" charset="0"/>
              </a:rPr>
              <a:t>La autorización de comercialización es la primera del producto como medicamento</a:t>
            </a:r>
          </a:p>
        </p:txBody>
      </p:sp>
      <p:pic>
        <p:nvPicPr>
          <p:cNvPr id="11" name="Gráfico 10" descr="Productos químicos con relleno sólido">
            <a:extLst>
              <a:ext uri="{FF2B5EF4-FFF2-40B4-BE49-F238E27FC236}">
                <a16:creationId xmlns:a16="http://schemas.microsoft.com/office/drawing/2014/main" id="{8E7EA063-ED0B-F795-3B68-756214C00CB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86727" y="3595603"/>
            <a:ext cx="780845" cy="780845"/>
          </a:xfrm>
          <a:prstGeom prst="rect">
            <a:avLst/>
          </a:prstGeom>
        </p:spPr>
      </p:pic>
      <p:pic>
        <p:nvPicPr>
          <p:cNvPr id="12" name="Imagen 11">
            <a:extLst>
              <a:ext uri="{FF2B5EF4-FFF2-40B4-BE49-F238E27FC236}">
                <a16:creationId xmlns:a16="http://schemas.microsoft.com/office/drawing/2014/main" id="{777097CB-E11F-F8E4-B265-87E0BAB14290}"/>
              </a:ext>
            </a:extLst>
          </p:cNvPr>
          <p:cNvPicPr>
            <a:picLocks noChangeAspect="1"/>
          </p:cNvPicPr>
          <p:nvPr/>
        </p:nvPicPr>
        <p:blipFill>
          <a:blip r:embed="rId6"/>
          <a:stretch>
            <a:fillRect/>
          </a:stretch>
        </p:blipFill>
        <p:spPr>
          <a:xfrm>
            <a:off x="5027399" y="3581390"/>
            <a:ext cx="847663" cy="847663"/>
          </a:xfrm>
          <a:prstGeom prst="rect">
            <a:avLst/>
          </a:prstGeom>
        </p:spPr>
      </p:pic>
      <p:pic>
        <p:nvPicPr>
          <p:cNvPr id="13" name="Imagen 12">
            <a:extLst>
              <a:ext uri="{FF2B5EF4-FFF2-40B4-BE49-F238E27FC236}">
                <a16:creationId xmlns:a16="http://schemas.microsoft.com/office/drawing/2014/main" id="{C8364E51-126D-20FA-F866-11AA5DEF0CD7}"/>
              </a:ext>
            </a:extLst>
          </p:cNvPr>
          <p:cNvPicPr>
            <a:picLocks noChangeAspect="1"/>
          </p:cNvPicPr>
          <p:nvPr/>
        </p:nvPicPr>
        <p:blipFill>
          <a:blip r:embed="rId7"/>
          <a:stretch>
            <a:fillRect/>
          </a:stretch>
        </p:blipFill>
        <p:spPr>
          <a:xfrm>
            <a:off x="1486727" y="5572491"/>
            <a:ext cx="975445" cy="981541"/>
          </a:xfrm>
          <a:prstGeom prst="rect">
            <a:avLst/>
          </a:prstGeom>
        </p:spPr>
      </p:pic>
      <p:pic>
        <p:nvPicPr>
          <p:cNvPr id="14" name="Imagen 13">
            <a:extLst>
              <a:ext uri="{FF2B5EF4-FFF2-40B4-BE49-F238E27FC236}">
                <a16:creationId xmlns:a16="http://schemas.microsoft.com/office/drawing/2014/main" id="{C927CA7E-3EB0-AAB3-BEAA-449B3FFC02BF}"/>
              </a:ext>
            </a:extLst>
          </p:cNvPr>
          <p:cNvPicPr>
            <a:picLocks noChangeAspect="1"/>
          </p:cNvPicPr>
          <p:nvPr/>
        </p:nvPicPr>
        <p:blipFill>
          <a:blip r:embed="rId8"/>
          <a:stretch>
            <a:fillRect/>
          </a:stretch>
        </p:blipFill>
        <p:spPr>
          <a:xfrm>
            <a:off x="4910120" y="5520671"/>
            <a:ext cx="1085182" cy="1085182"/>
          </a:xfrm>
          <a:prstGeom prst="rect">
            <a:avLst/>
          </a:prstGeom>
        </p:spPr>
      </p:pic>
      <p:pic>
        <p:nvPicPr>
          <p:cNvPr id="16" name="Imagen 15">
            <a:extLst>
              <a:ext uri="{FF2B5EF4-FFF2-40B4-BE49-F238E27FC236}">
                <a16:creationId xmlns:a16="http://schemas.microsoft.com/office/drawing/2014/main" id="{9748273F-F897-7702-C3D9-A684BB75BFB5}"/>
              </a:ext>
            </a:extLst>
          </p:cNvPr>
          <p:cNvPicPr>
            <a:picLocks noChangeAspect="1"/>
          </p:cNvPicPr>
          <p:nvPr/>
        </p:nvPicPr>
        <p:blipFill>
          <a:blip r:embed="rId9"/>
          <a:stretch>
            <a:fillRect/>
          </a:stretch>
        </p:blipFill>
        <p:spPr>
          <a:xfrm>
            <a:off x="647135" y="173361"/>
            <a:ext cx="6230652" cy="1012024"/>
          </a:xfrm>
          <a:prstGeom prst="rect">
            <a:avLst/>
          </a:prstGeom>
        </p:spPr>
      </p:pic>
    </p:spTree>
    <p:extLst>
      <p:ext uri="{BB962C8B-B14F-4D97-AF65-F5344CB8AC3E}">
        <p14:creationId xmlns:p14="http://schemas.microsoft.com/office/powerpoint/2010/main" val="801266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6"/>
            <a:ext cx="6995572" cy="70182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962106" y="273045"/>
            <a:ext cx="6231467" cy="830997"/>
          </a:xfrm>
          <a:prstGeom prst="rect">
            <a:avLst/>
          </a:prstGeom>
          <a:noFill/>
        </p:spPr>
        <p:txBody>
          <a:bodyPr wrap="square" rtlCol="0">
            <a:spAutoFit/>
          </a:bodyPr>
          <a:lstStyle/>
          <a:p>
            <a:pPr algn="ctr"/>
            <a:r>
              <a:rPr lang="es-ES" sz="2400" b="1" dirty="0">
                <a:solidFill>
                  <a:schemeClr val="bg1"/>
                </a:solidFill>
              </a:rPr>
              <a:t>Admisibilidad del segundo CCP de una misma patente</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1037400"/>
            <a:ext cx="6995572" cy="2031325"/>
          </a:xfrm>
          <a:prstGeom prst="rect">
            <a:avLst/>
          </a:prstGeom>
          <a:noFill/>
        </p:spPr>
        <p:txBody>
          <a:bodyPr wrap="square" rtlCol="0">
            <a:spAutoFit/>
          </a:bodyPr>
          <a:lstStyle/>
          <a:p>
            <a:pPr marL="285750" indent="-285750" algn="just">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Una patente que protege varios productos distintos puede permitir obtener varios </a:t>
            </a:r>
            <a:r>
              <a:rPr lang="es-ES" dirty="0" err="1">
                <a:ea typeface="Verdana" panose="020B0604030504040204" pitchFamily="34" charset="0"/>
                <a:cs typeface="Times New Roman" panose="02020603050405020304" pitchFamily="18" charset="0"/>
              </a:rPr>
              <a:t>CCPs</a:t>
            </a:r>
            <a:r>
              <a:rPr lang="es-ES" dirty="0">
                <a:ea typeface="Verdana" panose="020B0604030504040204" pitchFamily="34" charset="0"/>
                <a:cs typeface="Times New Roman" panose="02020603050405020304" pitchFamily="18" charset="0"/>
              </a:rPr>
              <a:t> en relación con cada uno de esos productos, siempre y cuando cada uno de ellos esté protegido como tal por la patente de base en el sentido del artículo 3, letra a), del Reglamento CCP, en relación con el artículo 1, letras b) y c).  </a:t>
            </a:r>
            <a:r>
              <a:rPr lang="es-ES" b="1" dirty="0">
                <a:ea typeface="Verdana" panose="020B0604030504040204" pitchFamily="34" charset="0"/>
                <a:cs typeface="Times New Roman" panose="02020603050405020304" pitchFamily="18" charset="0"/>
              </a:rPr>
              <a:t>Sentencia TJUE del 12 de diciembre de 2013, </a:t>
            </a:r>
            <a:r>
              <a:rPr lang="es-ES" b="1" dirty="0" err="1">
                <a:ea typeface="Verdana" panose="020B0604030504040204" pitchFamily="34" charset="0"/>
                <a:cs typeface="Times New Roman" panose="02020603050405020304" pitchFamily="18" charset="0"/>
              </a:rPr>
              <a:t>Actavis</a:t>
            </a:r>
            <a:r>
              <a:rPr lang="es-ES" b="1" dirty="0">
                <a:ea typeface="Verdana" panose="020B0604030504040204" pitchFamily="34" charset="0"/>
                <a:cs typeface="Times New Roman" panose="02020603050405020304" pitchFamily="18" charset="0"/>
              </a:rPr>
              <a:t> vs Sanofi.</a:t>
            </a: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p:txBody>
      </p:sp>
      <p:pic>
        <p:nvPicPr>
          <p:cNvPr id="2050" name="Picture 2" descr="Así nace un nuevo fármaco: descubra qué mueve a los que investigan los  nuevos medicamentos">
            <a:extLst>
              <a:ext uri="{FF2B5EF4-FFF2-40B4-BE49-F238E27FC236}">
                <a16:creationId xmlns:a16="http://schemas.microsoft.com/office/drawing/2014/main" id="{58526558-1FC0-AEC4-05C6-0D5C2C3D32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686" y="2711015"/>
            <a:ext cx="6874309" cy="3348141"/>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960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6"/>
            <a:ext cx="6995572" cy="70182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962106" y="273045"/>
            <a:ext cx="6231467" cy="830997"/>
          </a:xfrm>
          <a:prstGeom prst="rect">
            <a:avLst/>
          </a:prstGeom>
          <a:noFill/>
        </p:spPr>
        <p:txBody>
          <a:bodyPr wrap="square" rtlCol="0">
            <a:spAutoFit/>
          </a:bodyPr>
          <a:lstStyle/>
          <a:p>
            <a:pPr algn="ctr"/>
            <a:r>
              <a:rPr lang="es-ES" sz="2400" b="1" dirty="0">
                <a:solidFill>
                  <a:schemeClr val="bg1"/>
                </a:solidFill>
              </a:rPr>
              <a:t>Admisibilidad del segundo CCP de una misma patente</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1166573"/>
            <a:ext cx="6995572" cy="369332"/>
          </a:xfrm>
          <a:prstGeom prst="rect">
            <a:avLst/>
          </a:prstGeom>
          <a:noFill/>
        </p:spPr>
        <p:txBody>
          <a:bodyPr wrap="square" rtlCol="0">
            <a:spAutoFit/>
          </a:bodyPr>
          <a:lstStyle/>
          <a:p>
            <a:pPr algn="just">
              <a:spcBef>
                <a:spcPts val="0"/>
              </a:spcBef>
              <a:buClr>
                <a:srgbClr val="44AFCF"/>
              </a:buClr>
            </a:pPr>
            <a:r>
              <a:rPr lang="es-ES" b="1" dirty="0">
                <a:solidFill>
                  <a:srgbClr val="44AFCF"/>
                </a:solidFill>
                <a:ea typeface="Verdana" panose="020B0604030504040204" pitchFamily="34" charset="0"/>
                <a:cs typeface="Times New Roman" panose="02020603050405020304" pitchFamily="18" charset="0"/>
              </a:rPr>
              <a:t>Combinación de Principios Activos:</a:t>
            </a:r>
            <a:endParaRPr lang="es-ES" dirty="0">
              <a:ea typeface="Verdana" panose="020B060403050404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15D14DFA-2173-9008-E41F-BA948C865D07}"/>
              </a:ext>
            </a:extLst>
          </p:cNvPr>
          <p:cNvSpPr txBox="1"/>
          <p:nvPr/>
        </p:nvSpPr>
        <p:spPr>
          <a:xfrm>
            <a:off x="404539" y="1665078"/>
            <a:ext cx="7181965" cy="4524315"/>
          </a:xfrm>
          <a:prstGeom prst="rect">
            <a:avLst/>
          </a:prstGeom>
          <a:noFill/>
        </p:spPr>
        <p:txBody>
          <a:bodyPr wrap="square" rtlCol="0">
            <a:spAutoFit/>
          </a:bodyPr>
          <a:lstStyle/>
          <a:p>
            <a:pPr marL="285750" indent="-285750" algn="just">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La patente de base protege un producto que contiene el </a:t>
            </a:r>
            <a:r>
              <a:rPr lang="es-ES" b="1" dirty="0">
                <a:solidFill>
                  <a:srgbClr val="44AFCF"/>
                </a:solidFill>
                <a:ea typeface="Verdana" panose="020B0604030504040204" pitchFamily="34" charset="0"/>
                <a:cs typeface="Times New Roman" panose="02020603050405020304" pitchFamily="18" charset="0"/>
              </a:rPr>
              <a:t>Principio Activo A</a:t>
            </a:r>
            <a:r>
              <a:rPr lang="es-ES" dirty="0">
                <a:ea typeface="Verdana" panose="020B0604030504040204" pitchFamily="34" charset="0"/>
                <a:cs typeface="Times New Roman" panose="02020603050405020304" pitchFamily="18" charset="0"/>
              </a:rPr>
              <a:t> en monoterapia (</a:t>
            </a:r>
            <a:r>
              <a:rPr lang="es-ES" b="1" dirty="0">
                <a:solidFill>
                  <a:srgbClr val="44AFCF"/>
                </a:solidFill>
                <a:ea typeface="Verdana" panose="020B0604030504040204" pitchFamily="34" charset="0"/>
                <a:cs typeface="Times New Roman" panose="02020603050405020304" pitchFamily="18" charset="0"/>
              </a:rPr>
              <a:t>Producto Mono</a:t>
            </a:r>
            <a:r>
              <a:rPr lang="es-ES" dirty="0">
                <a:ea typeface="Verdana" panose="020B0604030504040204" pitchFamily="34" charset="0"/>
                <a:cs typeface="Times New Roman" panose="02020603050405020304" pitchFamily="18" charset="0"/>
              </a:rPr>
              <a:t>) y un producto que contiene una combinación el Principio Activo A con el </a:t>
            </a:r>
            <a:r>
              <a:rPr lang="es-ES" b="1" dirty="0">
                <a:solidFill>
                  <a:srgbClr val="44AFCF"/>
                </a:solidFill>
                <a:ea typeface="Verdana" panose="020B0604030504040204" pitchFamily="34" charset="0"/>
                <a:cs typeface="Times New Roman" panose="02020603050405020304" pitchFamily="18" charset="0"/>
              </a:rPr>
              <a:t>Principio Activo B </a:t>
            </a:r>
            <a:r>
              <a:rPr lang="es-ES" dirty="0">
                <a:ea typeface="Verdana" panose="020B0604030504040204" pitchFamily="34" charset="0"/>
                <a:cs typeface="Times New Roman" panose="02020603050405020304" pitchFamily="18" charset="0"/>
              </a:rPr>
              <a:t>(</a:t>
            </a:r>
            <a:r>
              <a:rPr lang="es-ES" b="1" dirty="0">
                <a:solidFill>
                  <a:srgbClr val="44AFCF"/>
                </a:solidFill>
                <a:ea typeface="Verdana" panose="020B0604030504040204" pitchFamily="34" charset="0"/>
                <a:cs typeface="Times New Roman" panose="02020603050405020304" pitchFamily="18" charset="0"/>
              </a:rPr>
              <a:t>Producto Combo</a:t>
            </a:r>
            <a:r>
              <a:rPr lang="es-ES" dirty="0">
                <a:ea typeface="Verdana" panose="020B0604030504040204" pitchFamily="34" charset="0"/>
                <a:cs typeface="Times New Roman" panose="02020603050405020304" pitchFamily="18" charset="0"/>
              </a:rPr>
              <a:t>).</a:t>
            </a:r>
          </a:p>
          <a:p>
            <a:pPr marL="285750" indent="-285750" algn="just">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lgn="just">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El Producto Mono ha obtenido una AC y un CCP.</a:t>
            </a:r>
          </a:p>
          <a:p>
            <a:pPr marL="285750" indent="-285750" algn="just">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lgn="just">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El Producto Combo ha obtenido una AC y su titular desea obtener un CCP.</a:t>
            </a:r>
          </a:p>
          <a:p>
            <a:pPr marL="285750" indent="-285750" algn="just">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lgn="just">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El Producto Combo puede obtener un CCP si la combinación de los principios activos es un objeto de la invención amparado por la patente y el Principio Activo A (Producto Mono) no es el único objeto de la invención. </a:t>
            </a:r>
            <a:r>
              <a:rPr lang="es-ES" b="1" dirty="0">
                <a:ea typeface="Verdana" panose="020B0604030504040204" pitchFamily="34" charset="0"/>
                <a:cs typeface="Times New Roman" panose="02020603050405020304" pitchFamily="18" charset="0"/>
              </a:rPr>
              <a:t>(Sentencia TJUE de 12 de marzo de 2015, </a:t>
            </a:r>
            <a:r>
              <a:rPr lang="es-ES" b="1" dirty="0" err="1">
                <a:ea typeface="Verdana" panose="020B0604030504040204" pitchFamily="34" charset="0"/>
                <a:cs typeface="Times New Roman" panose="02020603050405020304" pitchFamily="18" charset="0"/>
              </a:rPr>
              <a:t>Actavis</a:t>
            </a:r>
            <a:r>
              <a:rPr lang="es-ES" b="1" dirty="0">
                <a:ea typeface="Verdana" panose="020B0604030504040204" pitchFamily="34" charset="0"/>
                <a:cs typeface="Times New Roman" panose="02020603050405020304" pitchFamily="18" charset="0"/>
              </a:rPr>
              <a:t> vs Boehringer)</a:t>
            </a: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398642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5"/>
            <a:ext cx="699557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86592" y="297754"/>
            <a:ext cx="6231467" cy="830997"/>
          </a:xfrm>
          <a:prstGeom prst="rect">
            <a:avLst/>
          </a:prstGeom>
          <a:noFill/>
        </p:spPr>
        <p:txBody>
          <a:bodyPr wrap="square" rtlCol="0">
            <a:spAutoFit/>
          </a:bodyPr>
          <a:lstStyle/>
          <a:p>
            <a:r>
              <a:rPr lang="es-ES" sz="2400" b="1" dirty="0">
                <a:solidFill>
                  <a:schemeClr val="bg1"/>
                </a:solidFill>
              </a:rPr>
              <a:t>Sentencia de 8 de febrero de 2022 de la Sección 15 de la Audiencia Provincial de Barcelona</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1278561"/>
            <a:ext cx="6995572" cy="2585323"/>
          </a:xfrm>
          <a:prstGeom prst="rect">
            <a:avLst/>
          </a:prstGeom>
          <a:noFill/>
        </p:spPr>
        <p:txBody>
          <a:bodyPr wrap="square" rtlCol="0">
            <a:spAutoFit/>
          </a:bodyPr>
          <a:lstStyle/>
          <a:p>
            <a:pPr marL="285750" indent="-285750" algn="just">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La Sentencia analiza el Reglamento CCP y los motivos por los que se pueda instar acción de nulidad del CCP previstos en el artículo 15 del Reglamento CCP, centrándose, en concreto, en la infracción de lo dispuesto en los artículos 3 a) y 3 c) del Reglamento CCP.</a:t>
            </a:r>
          </a:p>
          <a:p>
            <a:pPr marL="285750" indent="-285750" algn="just">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La Sentencia admite que la combinación de principios activos (Producto Combo) puede caber dentro del ámbito de la patente y se cita textualmente en una reivindicación, pero que no puede servir de base para la obtención de un CCP</a:t>
            </a:r>
          </a:p>
        </p:txBody>
      </p:sp>
      <p:pic>
        <p:nvPicPr>
          <p:cNvPr id="8" name="Imagen 7">
            <a:extLst>
              <a:ext uri="{FF2B5EF4-FFF2-40B4-BE49-F238E27FC236}">
                <a16:creationId xmlns:a16="http://schemas.microsoft.com/office/drawing/2014/main" id="{4A108E53-98EE-B698-4EFE-25F36D2EBE83}"/>
              </a:ext>
            </a:extLst>
          </p:cNvPr>
          <p:cNvPicPr>
            <a:picLocks noChangeAspect="1"/>
          </p:cNvPicPr>
          <p:nvPr/>
        </p:nvPicPr>
        <p:blipFill>
          <a:blip r:embed="rId4"/>
          <a:stretch>
            <a:fillRect/>
          </a:stretch>
        </p:blipFill>
        <p:spPr>
          <a:xfrm>
            <a:off x="1909240" y="4152682"/>
            <a:ext cx="2867025" cy="2181225"/>
          </a:xfrm>
          <a:prstGeom prst="rect">
            <a:avLst/>
          </a:prstGeom>
        </p:spPr>
      </p:pic>
    </p:spTree>
    <p:extLst>
      <p:ext uri="{BB962C8B-B14F-4D97-AF65-F5344CB8AC3E}">
        <p14:creationId xmlns:p14="http://schemas.microsoft.com/office/powerpoint/2010/main" val="1718140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5"/>
            <a:ext cx="699557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86592" y="297754"/>
            <a:ext cx="6231467" cy="830997"/>
          </a:xfrm>
          <a:prstGeom prst="rect">
            <a:avLst/>
          </a:prstGeom>
          <a:noFill/>
        </p:spPr>
        <p:txBody>
          <a:bodyPr wrap="square" rtlCol="0">
            <a:spAutoFit/>
          </a:bodyPr>
          <a:lstStyle/>
          <a:p>
            <a:r>
              <a:rPr lang="es-ES" sz="2400" b="1" dirty="0">
                <a:solidFill>
                  <a:schemeClr val="bg1"/>
                </a:solidFill>
              </a:rPr>
              <a:t>Sentencia de 8 de febrero de 2022 de la Sección 15 de la Audiencia Provincial de Barcelona</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1278561"/>
            <a:ext cx="6995572" cy="3970318"/>
          </a:xfrm>
          <a:prstGeom prst="rect">
            <a:avLst/>
          </a:prstGeom>
          <a:noFill/>
        </p:spPr>
        <p:txBody>
          <a:bodyPr wrap="square" rtlCol="0">
            <a:spAutoFit/>
          </a:bodyPr>
          <a:lstStyle/>
          <a:p>
            <a:pPr marL="285750" indent="-285750" algn="just">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Sobre la interpretación del artículo 3 c) del Reglamento CCP la Sentencia analiza los pronunciamientos del TJUE en tres resoluciones: </a:t>
            </a:r>
          </a:p>
          <a:p>
            <a:pPr marL="285750" indent="-285750" algn="just">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671512" indent="-400050" algn="just">
              <a:spcBef>
                <a:spcPts val="0"/>
              </a:spcBef>
              <a:buClr>
                <a:srgbClr val="44AFCF"/>
              </a:buClr>
              <a:buAutoNum type="romanLcParenBoth"/>
            </a:pPr>
            <a:r>
              <a:rPr lang="es-ES" dirty="0">
                <a:ea typeface="Verdana" panose="020B0604030504040204" pitchFamily="34" charset="0"/>
                <a:cs typeface="Times New Roman" panose="02020603050405020304" pitchFamily="18" charset="0"/>
              </a:rPr>
              <a:t>Sentencia del TJUE de 12 de diciembre de 2013 (c-443/12) en el asunto </a:t>
            </a:r>
            <a:r>
              <a:rPr lang="es-ES" dirty="0" err="1">
                <a:ea typeface="Verdana" panose="020B0604030504040204" pitchFamily="34" charset="0"/>
                <a:cs typeface="Times New Roman" panose="02020603050405020304" pitchFamily="18" charset="0"/>
              </a:rPr>
              <a:t>irbesartán</a:t>
            </a:r>
            <a:r>
              <a:rPr lang="es-ES" dirty="0">
                <a:ea typeface="Verdana" panose="020B0604030504040204" pitchFamily="34" charset="0"/>
                <a:cs typeface="Times New Roman" panose="02020603050405020304" pitchFamily="18" charset="0"/>
              </a:rPr>
              <a:t>/</a:t>
            </a:r>
            <a:r>
              <a:rPr lang="es-ES" dirty="0" err="1">
                <a:ea typeface="Verdana" panose="020B0604030504040204" pitchFamily="34" charset="0"/>
                <a:cs typeface="Times New Roman" panose="02020603050405020304" pitchFamily="18" charset="0"/>
              </a:rPr>
              <a:t>hctz</a:t>
            </a:r>
            <a:r>
              <a:rPr lang="es-ES" dirty="0">
                <a:ea typeface="Verdana" panose="020B0604030504040204" pitchFamily="34" charset="0"/>
                <a:cs typeface="Times New Roman" panose="02020603050405020304" pitchFamily="18" charset="0"/>
              </a:rPr>
              <a:t>, caso Sanofi o </a:t>
            </a:r>
            <a:r>
              <a:rPr lang="es-ES" dirty="0" err="1">
                <a:ea typeface="Verdana" panose="020B0604030504040204" pitchFamily="34" charset="0"/>
                <a:cs typeface="Times New Roman" panose="02020603050405020304" pitchFamily="18" charset="0"/>
              </a:rPr>
              <a:t>Actavis</a:t>
            </a:r>
            <a:r>
              <a:rPr lang="es-ES" dirty="0">
                <a:ea typeface="Verdana" panose="020B0604030504040204" pitchFamily="34" charset="0"/>
                <a:cs typeface="Times New Roman" panose="02020603050405020304" pitchFamily="18" charset="0"/>
              </a:rPr>
              <a:t> I;</a:t>
            </a:r>
          </a:p>
          <a:p>
            <a:pPr marL="671512" indent="-400050" algn="just">
              <a:spcBef>
                <a:spcPts val="0"/>
              </a:spcBef>
              <a:buClr>
                <a:srgbClr val="44AFCF"/>
              </a:buClr>
              <a:buAutoNum type="romanLcParenBoth"/>
            </a:pPr>
            <a:endParaRPr lang="es-ES" dirty="0">
              <a:ea typeface="Verdana" panose="020B0604030504040204" pitchFamily="34" charset="0"/>
              <a:cs typeface="Times New Roman" panose="02020603050405020304" pitchFamily="18" charset="0"/>
            </a:endParaRPr>
          </a:p>
          <a:p>
            <a:pPr marL="622300" indent="-350838" algn="just">
              <a:spcBef>
                <a:spcPts val="0"/>
              </a:spcBef>
              <a:buClr>
                <a:srgbClr val="44AFCF"/>
              </a:buClr>
            </a:pPr>
            <a:r>
              <a:rPr lang="es-ES" dirty="0">
                <a:solidFill>
                  <a:srgbClr val="44AFCF"/>
                </a:solidFill>
                <a:ea typeface="Verdana" panose="020B0604030504040204" pitchFamily="34" charset="0"/>
                <a:cs typeface="Times New Roman" panose="02020603050405020304" pitchFamily="18" charset="0"/>
              </a:rPr>
              <a:t>(</a:t>
            </a:r>
            <a:r>
              <a:rPr lang="es-ES" dirty="0" err="1">
                <a:solidFill>
                  <a:srgbClr val="44AFCF"/>
                </a:solidFill>
                <a:ea typeface="Verdana" panose="020B0604030504040204" pitchFamily="34" charset="0"/>
                <a:cs typeface="Times New Roman" panose="02020603050405020304" pitchFamily="18" charset="0"/>
              </a:rPr>
              <a:t>ii</a:t>
            </a:r>
            <a:r>
              <a:rPr lang="es-ES" dirty="0">
                <a:solidFill>
                  <a:srgbClr val="44AFCF"/>
                </a:solidFill>
                <a:ea typeface="Verdana" panose="020B0604030504040204" pitchFamily="34" charset="0"/>
                <a:cs typeface="Times New Roman" panose="02020603050405020304" pitchFamily="18" charset="0"/>
              </a:rPr>
              <a:t>)  </a:t>
            </a:r>
            <a:r>
              <a:rPr lang="es-ES" dirty="0">
                <a:ea typeface="Verdana" panose="020B0604030504040204" pitchFamily="34" charset="0"/>
                <a:cs typeface="Times New Roman" panose="02020603050405020304" pitchFamily="18" charset="0"/>
              </a:rPr>
              <a:t>Sentencia del TJUE de 12 de diciembre de 2013 (c-484/12) en el asunto Georgetown y, </a:t>
            </a:r>
          </a:p>
          <a:p>
            <a:pPr marL="542925" indent="-271463" algn="just">
              <a:spcBef>
                <a:spcPts val="0"/>
              </a:spcBef>
              <a:buClr>
                <a:srgbClr val="44AFCF"/>
              </a:buClr>
            </a:pPr>
            <a:endParaRPr lang="es-ES" dirty="0">
              <a:ea typeface="Verdana" panose="020B0604030504040204" pitchFamily="34" charset="0"/>
              <a:cs typeface="Times New Roman" panose="02020603050405020304" pitchFamily="18" charset="0"/>
            </a:endParaRPr>
          </a:p>
          <a:p>
            <a:pPr marL="622300" indent="-350838" algn="just">
              <a:spcBef>
                <a:spcPts val="0"/>
              </a:spcBef>
              <a:buClr>
                <a:srgbClr val="44AFCF"/>
              </a:buClr>
            </a:pPr>
            <a:r>
              <a:rPr lang="es-ES" dirty="0">
                <a:solidFill>
                  <a:srgbClr val="44AFCF"/>
                </a:solidFill>
                <a:ea typeface="Verdana" panose="020B0604030504040204" pitchFamily="34" charset="0"/>
                <a:cs typeface="Times New Roman" panose="02020603050405020304" pitchFamily="18" charset="0"/>
              </a:rPr>
              <a:t>(</a:t>
            </a:r>
            <a:r>
              <a:rPr lang="es-ES" dirty="0" err="1">
                <a:solidFill>
                  <a:srgbClr val="44AFCF"/>
                </a:solidFill>
                <a:ea typeface="Verdana" panose="020B0604030504040204" pitchFamily="34" charset="0"/>
                <a:cs typeface="Times New Roman" panose="02020603050405020304" pitchFamily="18" charset="0"/>
              </a:rPr>
              <a:t>iii</a:t>
            </a:r>
            <a:r>
              <a:rPr lang="es-ES" dirty="0">
                <a:solidFill>
                  <a:srgbClr val="44AFCF"/>
                </a:solidFill>
                <a:ea typeface="Verdana" panose="020B0604030504040204" pitchFamily="34" charset="0"/>
                <a:cs typeface="Times New Roman" panose="02020603050405020304" pitchFamily="18" charset="0"/>
              </a:rPr>
              <a:t>) </a:t>
            </a:r>
            <a:r>
              <a:rPr lang="es-ES" dirty="0">
                <a:ea typeface="Verdana" panose="020B0604030504040204" pitchFamily="34" charset="0"/>
                <a:cs typeface="Times New Roman" panose="02020603050405020304" pitchFamily="18" charset="0"/>
              </a:rPr>
              <a:t>Sentencia del TJUE de 12 de marzo de 2015 (c-577/13) en el asunto telmisartán/</a:t>
            </a:r>
            <a:r>
              <a:rPr lang="es-ES" dirty="0" err="1">
                <a:ea typeface="Verdana" panose="020B0604030504040204" pitchFamily="34" charset="0"/>
                <a:cs typeface="Times New Roman" panose="02020603050405020304" pitchFamily="18" charset="0"/>
              </a:rPr>
              <a:t>hctz</a:t>
            </a:r>
            <a:r>
              <a:rPr lang="es-ES" dirty="0">
                <a:ea typeface="Verdana" panose="020B0604030504040204" pitchFamily="34" charset="0"/>
                <a:cs typeface="Times New Roman" panose="02020603050405020304" pitchFamily="18" charset="0"/>
              </a:rPr>
              <a:t> o </a:t>
            </a:r>
            <a:r>
              <a:rPr lang="es-ES" dirty="0" err="1">
                <a:ea typeface="Verdana" panose="020B0604030504040204" pitchFamily="34" charset="0"/>
                <a:cs typeface="Times New Roman" panose="02020603050405020304" pitchFamily="18" charset="0"/>
              </a:rPr>
              <a:t>Actavis</a:t>
            </a:r>
            <a:r>
              <a:rPr lang="es-ES" dirty="0">
                <a:ea typeface="Verdana" panose="020B0604030504040204" pitchFamily="34" charset="0"/>
                <a:cs typeface="Times New Roman" panose="02020603050405020304" pitchFamily="18" charset="0"/>
              </a:rPr>
              <a:t> II. </a:t>
            </a:r>
          </a:p>
          <a:p>
            <a:pPr marL="622300" indent="-350838" algn="just">
              <a:spcBef>
                <a:spcPts val="0"/>
              </a:spcBef>
              <a:buClr>
                <a:srgbClr val="44AFCF"/>
              </a:buClr>
            </a:pPr>
            <a:endParaRPr lang="es-ES" dirty="0">
              <a:ea typeface="Verdana" panose="020B0604030504040204" pitchFamily="34" charset="0"/>
              <a:cs typeface="Times New Roman" panose="02020603050405020304" pitchFamily="18" charset="0"/>
            </a:endParaRPr>
          </a:p>
          <a:p>
            <a:pPr marL="622300" indent="-350838" algn="just">
              <a:spcBef>
                <a:spcPts val="0"/>
              </a:spcBef>
              <a:buClr>
                <a:srgbClr val="44AFCF"/>
              </a:buClr>
            </a:pPr>
            <a:r>
              <a:rPr lang="es-ES" dirty="0">
                <a:ea typeface="Verdana" panose="020B0604030504040204" pitchFamily="34" charset="0"/>
                <a:cs typeface="Times New Roman" panose="02020603050405020304" pitchFamily="18" charset="0"/>
              </a:rPr>
              <a:t>Tras el análisis de las mismas la Sentencia concluye que:</a:t>
            </a: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6F30815C-4FF3-4778-352E-6E680AECE09E}"/>
              </a:ext>
            </a:extLst>
          </p:cNvPr>
          <p:cNvSpPr txBox="1"/>
          <p:nvPr/>
        </p:nvSpPr>
        <p:spPr>
          <a:xfrm>
            <a:off x="6679700" y="5303182"/>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spTree>
    <p:extLst>
      <p:ext uri="{BB962C8B-B14F-4D97-AF65-F5344CB8AC3E}">
        <p14:creationId xmlns:p14="http://schemas.microsoft.com/office/powerpoint/2010/main" val="2670012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269617"/>
            <a:ext cx="699557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86592" y="192658"/>
            <a:ext cx="6231467" cy="830997"/>
          </a:xfrm>
          <a:prstGeom prst="rect">
            <a:avLst/>
          </a:prstGeom>
          <a:noFill/>
        </p:spPr>
        <p:txBody>
          <a:bodyPr wrap="square" rtlCol="0">
            <a:spAutoFit/>
          </a:bodyPr>
          <a:lstStyle/>
          <a:p>
            <a:r>
              <a:rPr lang="es-ES" sz="2400" b="1" dirty="0">
                <a:solidFill>
                  <a:schemeClr val="bg1"/>
                </a:solidFill>
              </a:rPr>
              <a:t>Sentencia de 8 de febrero de 2022 de la Sección 15 de la Audiencia Provincial de Barcelona</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1202464"/>
            <a:ext cx="7413078" cy="646331"/>
          </a:xfrm>
          <a:prstGeom prst="rect">
            <a:avLst/>
          </a:prstGeom>
          <a:noFill/>
        </p:spPr>
        <p:txBody>
          <a:bodyPr wrap="square" rtlCol="0">
            <a:spAutoFit/>
          </a:bodyPr>
          <a:lstStyle/>
          <a:p>
            <a:pPr marL="285750" indent="-285750">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Con base en la </a:t>
            </a:r>
            <a:r>
              <a:rPr lang="es-ES" b="1" dirty="0">
                <a:ea typeface="Verdana" panose="020B0604030504040204" pitchFamily="34" charset="0"/>
                <a:cs typeface="Times New Roman" panose="02020603050405020304" pitchFamily="18" charset="0"/>
              </a:rPr>
              <a:t>Sentencia del TJUE de 12 de diciembre de 2013 (c-443/12) en el asunto </a:t>
            </a:r>
            <a:r>
              <a:rPr lang="es-ES" b="1" dirty="0" err="1">
                <a:solidFill>
                  <a:srgbClr val="44AFCF"/>
                </a:solidFill>
                <a:ea typeface="Verdana" panose="020B0604030504040204" pitchFamily="34" charset="0"/>
                <a:cs typeface="Times New Roman" panose="02020603050405020304" pitchFamily="18" charset="0"/>
              </a:rPr>
              <a:t>irbesartán</a:t>
            </a:r>
            <a:r>
              <a:rPr lang="es-ES" b="1" dirty="0">
                <a:solidFill>
                  <a:srgbClr val="44AFCF"/>
                </a:solidFill>
                <a:ea typeface="Verdana" panose="020B0604030504040204" pitchFamily="34" charset="0"/>
                <a:cs typeface="Times New Roman" panose="02020603050405020304" pitchFamily="18" charset="0"/>
              </a:rPr>
              <a:t>/</a:t>
            </a:r>
            <a:r>
              <a:rPr lang="es-ES" b="1" dirty="0" err="1">
                <a:solidFill>
                  <a:srgbClr val="44AFCF"/>
                </a:solidFill>
                <a:ea typeface="Verdana" panose="020B0604030504040204" pitchFamily="34" charset="0"/>
                <a:cs typeface="Times New Roman" panose="02020603050405020304" pitchFamily="18" charset="0"/>
              </a:rPr>
              <a:t>hctz</a:t>
            </a:r>
            <a:r>
              <a:rPr lang="es-ES" b="1" dirty="0">
                <a:solidFill>
                  <a:srgbClr val="44AFCF"/>
                </a:solidFill>
                <a:ea typeface="Verdana" panose="020B0604030504040204" pitchFamily="34" charset="0"/>
                <a:cs typeface="Times New Roman" panose="02020603050405020304" pitchFamily="18" charset="0"/>
              </a:rPr>
              <a:t>, caso Sanofi o </a:t>
            </a:r>
            <a:r>
              <a:rPr lang="es-ES" b="1" dirty="0" err="1">
                <a:solidFill>
                  <a:srgbClr val="44AFCF"/>
                </a:solidFill>
                <a:ea typeface="Verdana" panose="020B0604030504040204" pitchFamily="34" charset="0"/>
                <a:cs typeface="Times New Roman" panose="02020603050405020304" pitchFamily="18" charset="0"/>
              </a:rPr>
              <a:t>Actavis</a:t>
            </a:r>
            <a:r>
              <a:rPr lang="es-ES" b="1" dirty="0">
                <a:solidFill>
                  <a:srgbClr val="44AFCF"/>
                </a:solidFill>
                <a:ea typeface="Verdana" panose="020B0604030504040204" pitchFamily="34" charset="0"/>
                <a:cs typeface="Times New Roman" panose="02020603050405020304" pitchFamily="18" charset="0"/>
              </a:rPr>
              <a:t> I, </a:t>
            </a:r>
            <a:r>
              <a:rPr lang="es-ES" dirty="0">
                <a:ea typeface="Verdana" panose="020B0604030504040204" pitchFamily="34" charset="0"/>
                <a:cs typeface="Times New Roman" panose="02020603050405020304" pitchFamily="18" charset="0"/>
              </a:rPr>
              <a:t>afirma:</a:t>
            </a:r>
          </a:p>
        </p:txBody>
      </p:sp>
      <p:sp>
        <p:nvSpPr>
          <p:cNvPr id="4" name="CuadroTexto 3">
            <a:extLst>
              <a:ext uri="{FF2B5EF4-FFF2-40B4-BE49-F238E27FC236}">
                <a16:creationId xmlns:a16="http://schemas.microsoft.com/office/drawing/2014/main" id="{9436ED8B-4A00-BD26-3135-769824CE9525}"/>
              </a:ext>
            </a:extLst>
          </p:cNvPr>
          <p:cNvSpPr txBox="1"/>
          <p:nvPr/>
        </p:nvSpPr>
        <p:spPr>
          <a:xfrm>
            <a:off x="617609" y="1950543"/>
            <a:ext cx="7200009" cy="4524315"/>
          </a:xfrm>
          <a:prstGeom prst="rect">
            <a:avLst/>
          </a:prstGeom>
          <a:noFill/>
        </p:spPr>
        <p:txBody>
          <a:bodyPr wrap="square" rtlCol="0">
            <a:spAutoFit/>
          </a:bodyPr>
          <a:lstStyle/>
          <a:p>
            <a:pPr marL="180975" algn="just">
              <a:spcBef>
                <a:spcPts val="0"/>
              </a:spcBef>
              <a:buClr>
                <a:srgbClr val="44AFCF"/>
              </a:buClr>
            </a:pPr>
            <a:r>
              <a:rPr lang="es-ES" sz="1600" i="1" dirty="0">
                <a:ea typeface="Verdana" panose="020B0604030504040204" pitchFamily="34" charset="0"/>
                <a:cs typeface="Times New Roman" panose="02020603050405020304" pitchFamily="18" charset="0"/>
              </a:rPr>
              <a:t>“Por lo tanto, la clave está en que el principio activo de la combinación, el que se añade en el segundo CCP, esté protegido como tal por la patente de base. En nuestro caso ya hemos visto que la patente de base protege como tal la </a:t>
            </a:r>
            <a:r>
              <a:rPr lang="es-ES" sz="1600" i="1" dirty="0" err="1">
                <a:ea typeface="Verdana" panose="020B0604030504040204" pitchFamily="34" charset="0"/>
                <a:cs typeface="Times New Roman" panose="02020603050405020304" pitchFamily="18" charset="0"/>
              </a:rPr>
              <a:t>ezetimiba</a:t>
            </a:r>
            <a:r>
              <a:rPr lang="es-ES" sz="1600" i="1" dirty="0">
                <a:ea typeface="Verdana" panose="020B0604030504040204" pitchFamily="34" charset="0"/>
                <a:cs typeface="Times New Roman" panose="02020603050405020304" pitchFamily="18" charset="0"/>
              </a:rPr>
              <a:t>, pero no la simvastatina que ya estaba en el estado de la técnica al tiempo de la fecha de prioridad, formaba parte del dominio público. (…)</a:t>
            </a:r>
          </a:p>
          <a:p>
            <a:pPr marL="180975" algn="just">
              <a:spcBef>
                <a:spcPts val="0"/>
              </a:spcBef>
              <a:buClr>
                <a:srgbClr val="44AFCF"/>
              </a:buClr>
            </a:pPr>
            <a:endParaRPr lang="es-ES" sz="1600" i="1" dirty="0">
              <a:ea typeface="Verdana" panose="020B0604030504040204" pitchFamily="34" charset="0"/>
              <a:cs typeface="Times New Roman" panose="02020603050405020304" pitchFamily="18" charset="0"/>
            </a:endParaRPr>
          </a:p>
          <a:p>
            <a:pPr marL="180975" algn="just">
              <a:spcBef>
                <a:spcPts val="0"/>
              </a:spcBef>
              <a:buClr>
                <a:srgbClr val="44AFCF"/>
              </a:buClr>
            </a:pPr>
            <a:r>
              <a:rPr lang="es-ES" sz="1600" i="1" dirty="0">
                <a:ea typeface="Verdana" panose="020B0604030504040204" pitchFamily="34" charset="0"/>
                <a:cs typeface="Times New Roman" panose="02020603050405020304" pitchFamily="18" charset="0"/>
              </a:rPr>
              <a:t>Por lo tanto, en la medida que el primer CCP le permitía oponerse a la comercialización de un producto de la combinación entre el principio activo protegido como tal por la patente de base y cualquier otro principio activo, no puede concederse un segundo CCP sobre la combinación puesto que sería contrario al artículo 3.c) del Reglamento CCP. Este razonamiento, como vemos, es perfectamente extrapolable a nuestro caso puesto que como el primer CCP sobre el </a:t>
            </a:r>
            <a:r>
              <a:rPr lang="es-ES" sz="1600" i="1" dirty="0" err="1">
                <a:ea typeface="Verdana" panose="020B0604030504040204" pitchFamily="34" charset="0"/>
                <a:cs typeface="Times New Roman" panose="02020603050405020304" pitchFamily="18" charset="0"/>
              </a:rPr>
              <a:t>mono-producto</a:t>
            </a:r>
            <a:r>
              <a:rPr lang="es-ES" sz="1600" i="1" dirty="0">
                <a:ea typeface="Verdana" panose="020B0604030504040204" pitchFamily="34" charset="0"/>
                <a:cs typeface="Times New Roman" panose="02020603050405020304" pitchFamily="18" charset="0"/>
              </a:rPr>
              <a:t>, la </a:t>
            </a:r>
            <a:r>
              <a:rPr lang="es-ES" sz="1600" i="1" dirty="0" err="1">
                <a:ea typeface="Verdana" panose="020B0604030504040204" pitchFamily="34" charset="0"/>
                <a:cs typeface="Times New Roman" panose="02020603050405020304" pitchFamily="18" charset="0"/>
              </a:rPr>
              <a:t>ezetimiba</a:t>
            </a:r>
            <a:r>
              <a:rPr lang="es-ES" sz="1600" i="1" dirty="0">
                <a:ea typeface="Verdana" panose="020B0604030504040204" pitchFamily="34" charset="0"/>
                <a:cs typeface="Times New Roman" panose="02020603050405020304" pitchFamily="18" charset="0"/>
              </a:rPr>
              <a:t>, ya permitía a la actora impedir la comercialización no solo del </a:t>
            </a:r>
            <a:r>
              <a:rPr lang="es-ES" sz="1600" i="1" dirty="0" err="1">
                <a:ea typeface="Verdana" panose="020B0604030504040204" pitchFamily="34" charset="0"/>
                <a:cs typeface="Times New Roman" panose="02020603050405020304" pitchFamily="18" charset="0"/>
              </a:rPr>
              <a:t>mono-producto</a:t>
            </a:r>
            <a:r>
              <a:rPr lang="es-ES" sz="1600" i="1" dirty="0">
                <a:ea typeface="Verdana" panose="020B0604030504040204" pitchFamily="34" charset="0"/>
                <a:cs typeface="Times New Roman" panose="02020603050405020304" pitchFamily="18" charset="0"/>
              </a:rPr>
              <a:t>, sino también de combinaciones del mismo con otros principios activos, con la simvastatina por ejemplo, el segundo CCP concedido sobre la combinación sería extender de forma indebida la protección de la </a:t>
            </a:r>
            <a:r>
              <a:rPr lang="es-ES" sz="1600" i="1" dirty="0" err="1">
                <a:ea typeface="Verdana" panose="020B0604030504040204" pitchFamily="34" charset="0"/>
                <a:cs typeface="Times New Roman" panose="02020603050405020304" pitchFamily="18" charset="0"/>
              </a:rPr>
              <a:t>ezetimiba</a:t>
            </a:r>
            <a:r>
              <a:rPr lang="es-ES" sz="1600" i="1" dirty="0">
                <a:ea typeface="Verdana" panose="020B0604030504040204" pitchFamily="34" charset="0"/>
                <a:cs typeface="Times New Roman" panose="02020603050405020304" pitchFamily="18" charset="0"/>
              </a:rPr>
              <a:t> y a su vez de la simvastatina que ya estaba en el estado y no era el objeto de la invención de la patente de base.”</a:t>
            </a:r>
            <a:endParaRPr lang="es-ES" dirty="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540028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5"/>
            <a:ext cx="699557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86592" y="297754"/>
            <a:ext cx="6231467" cy="830997"/>
          </a:xfrm>
          <a:prstGeom prst="rect">
            <a:avLst/>
          </a:prstGeom>
          <a:noFill/>
        </p:spPr>
        <p:txBody>
          <a:bodyPr wrap="square" rtlCol="0">
            <a:spAutoFit/>
          </a:bodyPr>
          <a:lstStyle/>
          <a:p>
            <a:r>
              <a:rPr lang="es-ES" sz="2400" b="1" dirty="0">
                <a:solidFill>
                  <a:schemeClr val="bg1"/>
                </a:solidFill>
              </a:rPr>
              <a:t>Sentencia de 8 de febrero de 2022 de la Sección 15 de la Audiencia Provincial de Barcelona</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1278561"/>
            <a:ext cx="6750515" cy="646331"/>
          </a:xfrm>
          <a:prstGeom prst="rect">
            <a:avLst/>
          </a:prstGeom>
          <a:noFill/>
        </p:spPr>
        <p:txBody>
          <a:bodyPr wrap="square" rtlCol="0">
            <a:spAutoFit/>
          </a:bodyPr>
          <a:lstStyle/>
          <a:p>
            <a:pPr marL="285750" indent="-285750">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Comentando la </a:t>
            </a:r>
            <a:r>
              <a:rPr lang="es-ES" b="1" dirty="0">
                <a:ea typeface="Verdana" panose="020B0604030504040204" pitchFamily="34" charset="0"/>
                <a:cs typeface="Times New Roman" panose="02020603050405020304" pitchFamily="18" charset="0"/>
              </a:rPr>
              <a:t>Sentencia del TJUE de 12 de diciembre de 2013 (c-484/12) en el asunto </a:t>
            </a:r>
            <a:r>
              <a:rPr lang="es-ES" b="1" dirty="0">
                <a:solidFill>
                  <a:srgbClr val="44AFCF"/>
                </a:solidFill>
                <a:ea typeface="Verdana" panose="020B0604030504040204" pitchFamily="34" charset="0"/>
                <a:cs typeface="Times New Roman" panose="02020603050405020304" pitchFamily="18" charset="0"/>
              </a:rPr>
              <a:t>Georgetown, </a:t>
            </a:r>
            <a:r>
              <a:rPr lang="es-ES" dirty="0">
                <a:ea typeface="Verdana" panose="020B0604030504040204" pitchFamily="34" charset="0"/>
                <a:cs typeface="Times New Roman" panose="02020603050405020304" pitchFamily="18" charset="0"/>
              </a:rPr>
              <a:t>sostiene:</a:t>
            </a:r>
          </a:p>
        </p:txBody>
      </p:sp>
      <p:sp>
        <p:nvSpPr>
          <p:cNvPr id="4" name="CuadroTexto 3">
            <a:extLst>
              <a:ext uri="{FF2B5EF4-FFF2-40B4-BE49-F238E27FC236}">
                <a16:creationId xmlns:a16="http://schemas.microsoft.com/office/drawing/2014/main" id="{9436ED8B-4A00-BD26-3135-769824CE9525}"/>
              </a:ext>
            </a:extLst>
          </p:cNvPr>
          <p:cNvSpPr txBox="1"/>
          <p:nvPr/>
        </p:nvSpPr>
        <p:spPr>
          <a:xfrm>
            <a:off x="617609" y="1924892"/>
            <a:ext cx="6858365" cy="2831544"/>
          </a:xfrm>
          <a:prstGeom prst="rect">
            <a:avLst/>
          </a:prstGeom>
          <a:noFill/>
        </p:spPr>
        <p:txBody>
          <a:bodyPr wrap="square" rtlCol="0">
            <a:spAutoFit/>
          </a:bodyPr>
          <a:lstStyle/>
          <a:p>
            <a:pPr marL="180975" algn="just">
              <a:spcBef>
                <a:spcPts val="0"/>
              </a:spcBef>
              <a:buClr>
                <a:srgbClr val="44AFCF"/>
              </a:buClr>
            </a:pPr>
            <a:r>
              <a:rPr lang="es-ES" sz="1600" i="1" dirty="0">
                <a:ea typeface="Verdana" panose="020B0604030504040204" pitchFamily="34" charset="0"/>
                <a:cs typeface="Times New Roman" panose="02020603050405020304" pitchFamily="18" charset="0"/>
              </a:rPr>
              <a:t>“Por tanto, reconoce que en determinados supuestos cabe conceder varios CCP a partir de una misma patente pero, como concurre en el caso de Georgetown, sobre la base de la misma autorización de comercialización, que expiraran a la vez, y que tanto la combinación como los principios activos estén protegidos como tal por la patente de base.</a:t>
            </a:r>
          </a:p>
          <a:p>
            <a:pPr marL="180975" algn="just">
              <a:spcBef>
                <a:spcPts val="0"/>
              </a:spcBef>
              <a:buClr>
                <a:srgbClr val="44AFCF"/>
              </a:buClr>
            </a:pPr>
            <a:endParaRPr lang="es-ES" sz="1600" i="1" dirty="0">
              <a:ea typeface="Verdana" panose="020B0604030504040204" pitchFamily="34" charset="0"/>
              <a:cs typeface="Times New Roman" panose="02020603050405020304" pitchFamily="18" charset="0"/>
            </a:endParaRPr>
          </a:p>
          <a:p>
            <a:pPr marL="180975" algn="just">
              <a:spcBef>
                <a:spcPts val="0"/>
              </a:spcBef>
              <a:buClr>
                <a:srgbClr val="44AFCF"/>
              </a:buClr>
            </a:pPr>
            <a:r>
              <a:rPr lang="es-ES" sz="1600" i="1" dirty="0">
                <a:ea typeface="Verdana" panose="020B0604030504040204" pitchFamily="34" charset="0"/>
                <a:cs typeface="Times New Roman" panose="02020603050405020304" pitchFamily="18" charset="0"/>
              </a:rPr>
              <a:t>Para que la combinación </a:t>
            </a:r>
            <a:r>
              <a:rPr lang="es-ES" sz="1600" i="1" dirty="0" err="1">
                <a:ea typeface="Verdana" panose="020B0604030504040204" pitchFamily="34" charset="0"/>
                <a:cs typeface="Times New Roman" panose="02020603050405020304" pitchFamily="18" charset="0"/>
              </a:rPr>
              <a:t>ezetimiba</a:t>
            </a:r>
            <a:r>
              <a:rPr lang="es-ES" sz="1600" i="1" dirty="0">
                <a:ea typeface="Verdana" panose="020B0604030504040204" pitchFamily="34" charset="0"/>
                <a:cs typeface="Times New Roman" panose="02020603050405020304" pitchFamily="18" charset="0"/>
              </a:rPr>
              <a:t>/simvastatina dé lugar a un diferente CCP es preciso que los dos principios activos de la combinación estén protegidos como tal en la patente de base. En este caso, la simvastatina, ya había pasado al dominio público, por lo que no estaba protegida en la </a:t>
            </a:r>
            <a:r>
              <a:rPr lang="es-ES" sz="1600" i="1" dirty="0" err="1">
                <a:ea typeface="Verdana" panose="020B0604030504040204" pitchFamily="34" charset="0"/>
                <a:cs typeface="Times New Roman" panose="02020603050405020304" pitchFamily="18" charset="0"/>
              </a:rPr>
              <a:t>pantente</a:t>
            </a:r>
            <a:r>
              <a:rPr lang="es-ES" sz="1600" i="1" dirty="0">
                <a:ea typeface="Verdana" panose="020B0604030504040204" pitchFamily="34" charset="0"/>
                <a:cs typeface="Times New Roman" panose="02020603050405020304" pitchFamily="18" charset="0"/>
              </a:rPr>
              <a:t> base como tal.”</a:t>
            </a: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609579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5"/>
            <a:ext cx="699557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86592" y="297754"/>
            <a:ext cx="6231467" cy="830997"/>
          </a:xfrm>
          <a:prstGeom prst="rect">
            <a:avLst/>
          </a:prstGeom>
          <a:noFill/>
        </p:spPr>
        <p:txBody>
          <a:bodyPr wrap="square" rtlCol="0">
            <a:spAutoFit/>
          </a:bodyPr>
          <a:lstStyle/>
          <a:p>
            <a:r>
              <a:rPr lang="es-ES" sz="2400" b="1" dirty="0">
                <a:solidFill>
                  <a:schemeClr val="bg1"/>
                </a:solidFill>
              </a:rPr>
              <a:t>Sentencia de 8 de febrero de 2022 de la Sección 15 de la Audiencia Provincial de Barcelona</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1278561"/>
            <a:ext cx="6750515" cy="646331"/>
          </a:xfrm>
          <a:prstGeom prst="rect">
            <a:avLst/>
          </a:prstGeom>
          <a:noFill/>
        </p:spPr>
        <p:txBody>
          <a:bodyPr wrap="square" rtlCol="0">
            <a:spAutoFit/>
          </a:bodyPr>
          <a:lstStyle/>
          <a:p>
            <a:pPr marL="285750" indent="-285750">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Analizando la </a:t>
            </a:r>
            <a:r>
              <a:rPr lang="es-ES" b="1" dirty="0">
                <a:ea typeface="Verdana" panose="020B0604030504040204" pitchFamily="34" charset="0"/>
                <a:cs typeface="Times New Roman" panose="02020603050405020304" pitchFamily="18" charset="0"/>
              </a:rPr>
              <a:t>Sentencia del TJUE de 12 de marzo de 2015 (c-577/13) en el </a:t>
            </a:r>
            <a:r>
              <a:rPr lang="es-ES" b="1" dirty="0">
                <a:solidFill>
                  <a:srgbClr val="44AFCF"/>
                </a:solidFill>
                <a:ea typeface="Verdana" panose="020B0604030504040204" pitchFamily="34" charset="0"/>
                <a:cs typeface="Times New Roman" panose="02020603050405020304" pitchFamily="18" charset="0"/>
              </a:rPr>
              <a:t>asunto telmisartán/</a:t>
            </a:r>
            <a:r>
              <a:rPr lang="es-ES" b="1" dirty="0" err="1">
                <a:solidFill>
                  <a:srgbClr val="44AFCF"/>
                </a:solidFill>
                <a:ea typeface="Verdana" panose="020B0604030504040204" pitchFamily="34" charset="0"/>
                <a:cs typeface="Times New Roman" panose="02020603050405020304" pitchFamily="18" charset="0"/>
              </a:rPr>
              <a:t>hctz</a:t>
            </a:r>
            <a:r>
              <a:rPr lang="es-ES" b="1" dirty="0">
                <a:solidFill>
                  <a:srgbClr val="44AFCF"/>
                </a:solidFill>
                <a:ea typeface="Verdana" panose="020B0604030504040204" pitchFamily="34" charset="0"/>
                <a:cs typeface="Times New Roman" panose="02020603050405020304" pitchFamily="18" charset="0"/>
              </a:rPr>
              <a:t> o </a:t>
            </a:r>
            <a:r>
              <a:rPr lang="es-ES" b="1" dirty="0" err="1">
                <a:solidFill>
                  <a:srgbClr val="44AFCF"/>
                </a:solidFill>
                <a:ea typeface="Verdana" panose="020B0604030504040204" pitchFamily="34" charset="0"/>
                <a:cs typeface="Times New Roman" panose="02020603050405020304" pitchFamily="18" charset="0"/>
              </a:rPr>
              <a:t>Actavis</a:t>
            </a:r>
            <a:r>
              <a:rPr lang="es-ES" b="1" dirty="0">
                <a:solidFill>
                  <a:srgbClr val="44AFCF"/>
                </a:solidFill>
                <a:ea typeface="Verdana" panose="020B0604030504040204" pitchFamily="34" charset="0"/>
                <a:cs typeface="Times New Roman" panose="02020603050405020304" pitchFamily="18" charset="0"/>
              </a:rPr>
              <a:t> II</a:t>
            </a:r>
            <a:r>
              <a:rPr lang="es-ES" dirty="0">
                <a:ea typeface="Verdana" panose="020B0604030504040204" pitchFamily="34" charset="0"/>
                <a:cs typeface="Times New Roman" panose="02020603050405020304" pitchFamily="18" charset="0"/>
              </a:rPr>
              <a:t>,</a:t>
            </a:r>
            <a:r>
              <a:rPr lang="es-ES" b="1" dirty="0">
                <a:solidFill>
                  <a:srgbClr val="44AFCF"/>
                </a:solidFill>
                <a:ea typeface="Verdana" panose="020B0604030504040204" pitchFamily="34" charset="0"/>
                <a:cs typeface="Times New Roman" panose="02020603050405020304" pitchFamily="18" charset="0"/>
              </a:rPr>
              <a:t> </a:t>
            </a:r>
            <a:r>
              <a:rPr lang="es-ES" dirty="0">
                <a:ea typeface="Verdana" panose="020B0604030504040204" pitchFamily="34" charset="0"/>
                <a:cs typeface="Times New Roman" panose="02020603050405020304" pitchFamily="18" charset="0"/>
              </a:rPr>
              <a:t>expone:</a:t>
            </a:r>
          </a:p>
        </p:txBody>
      </p:sp>
      <p:sp>
        <p:nvSpPr>
          <p:cNvPr id="4" name="CuadroTexto 3">
            <a:extLst>
              <a:ext uri="{FF2B5EF4-FFF2-40B4-BE49-F238E27FC236}">
                <a16:creationId xmlns:a16="http://schemas.microsoft.com/office/drawing/2014/main" id="{9436ED8B-4A00-BD26-3135-769824CE9525}"/>
              </a:ext>
            </a:extLst>
          </p:cNvPr>
          <p:cNvSpPr txBox="1"/>
          <p:nvPr/>
        </p:nvSpPr>
        <p:spPr>
          <a:xfrm>
            <a:off x="617609" y="2032489"/>
            <a:ext cx="6858365" cy="1354217"/>
          </a:xfrm>
          <a:prstGeom prst="rect">
            <a:avLst/>
          </a:prstGeom>
          <a:noFill/>
        </p:spPr>
        <p:txBody>
          <a:bodyPr wrap="square" rtlCol="0">
            <a:spAutoFit/>
          </a:bodyPr>
          <a:lstStyle/>
          <a:p>
            <a:pPr marL="180975" algn="just">
              <a:spcBef>
                <a:spcPts val="0"/>
              </a:spcBef>
              <a:buClr>
                <a:srgbClr val="44AFCF"/>
              </a:buClr>
            </a:pPr>
            <a:r>
              <a:rPr lang="es-ES" sz="1600" i="1" dirty="0">
                <a:ea typeface="Verdana" panose="020B0604030504040204" pitchFamily="34" charset="0"/>
                <a:cs typeface="Times New Roman" panose="02020603050405020304" pitchFamily="18" charset="0"/>
              </a:rPr>
              <a:t>“Por tanto, de nuevo el Tribunal pone el énfasis a que cuando se ha obtenido un CCP respecto de un producto cuyo principio activo es por sí solo el objeto de la invención, no podrá obtenerse un segundo CCP para la combinación de ese principio activo con otra sustancia.”</a:t>
            </a: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p:txBody>
      </p:sp>
      <p:pic>
        <p:nvPicPr>
          <p:cNvPr id="3076" name="Picture 4" descr="Qué significa una sentencia declarativa? -canalJUBILACIÓN">
            <a:extLst>
              <a:ext uri="{FF2B5EF4-FFF2-40B4-BE49-F238E27FC236}">
                <a16:creationId xmlns:a16="http://schemas.microsoft.com/office/drawing/2014/main" id="{193E2C41-DD8C-ADCA-A9AE-EB49AA1625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2297" y="3261946"/>
            <a:ext cx="6232758" cy="305108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7103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5"/>
            <a:ext cx="699557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86592" y="297754"/>
            <a:ext cx="6231467" cy="830997"/>
          </a:xfrm>
          <a:prstGeom prst="rect">
            <a:avLst/>
          </a:prstGeom>
          <a:noFill/>
        </p:spPr>
        <p:txBody>
          <a:bodyPr wrap="square" rtlCol="0">
            <a:spAutoFit/>
          </a:bodyPr>
          <a:lstStyle/>
          <a:p>
            <a:r>
              <a:rPr lang="es-ES" sz="2400" b="1" dirty="0">
                <a:solidFill>
                  <a:schemeClr val="bg1"/>
                </a:solidFill>
              </a:rPr>
              <a:t>Sentencia de 8 de febrero de 2022 de la Sección 15 de la Audiencia Provincial de Barcelona</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1278561"/>
            <a:ext cx="7192014" cy="3693319"/>
          </a:xfrm>
          <a:prstGeom prst="rect">
            <a:avLst/>
          </a:prstGeom>
          <a:noFill/>
        </p:spPr>
        <p:txBody>
          <a:bodyPr wrap="square" rtlCol="0">
            <a:spAutoFit/>
          </a:bodyPr>
          <a:lstStyle/>
          <a:p>
            <a:pPr marL="285750" indent="-285750">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Tras el análisis de las citadas sentencias del TJUE, la Sentencia concluye que:</a:t>
            </a: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9436ED8B-4A00-BD26-3135-769824CE9525}"/>
              </a:ext>
            </a:extLst>
          </p:cNvPr>
          <p:cNvSpPr txBox="1"/>
          <p:nvPr/>
        </p:nvSpPr>
        <p:spPr>
          <a:xfrm>
            <a:off x="637705" y="2013228"/>
            <a:ext cx="6858365" cy="2831544"/>
          </a:xfrm>
          <a:prstGeom prst="rect">
            <a:avLst/>
          </a:prstGeom>
          <a:noFill/>
        </p:spPr>
        <p:txBody>
          <a:bodyPr wrap="square" rtlCol="0">
            <a:spAutoFit/>
          </a:bodyPr>
          <a:lstStyle/>
          <a:p>
            <a:pPr marL="180975" algn="just">
              <a:spcBef>
                <a:spcPts val="0"/>
              </a:spcBef>
              <a:buClr>
                <a:srgbClr val="44AFCF"/>
              </a:buClr>
            </a:pPr>
            <a:r>
              <a:rPr lang="es-ES" sz="1600" i="1" dirty="0">
                <a:ea typeface="Verdana" panose="020B0604030504040204" pitchFamily="34" charset="0"/>
                <a:cs typeface="Times New Roman" panose="02020603050405020304" pitchFamily="18" charset="0"/>
              </a:rPr>
              <a:t>“Por lo tanto, partiendo de las enseñanzas de los asuntos </a:t>
            </a:r>
            <a:r>
              <a:rPr lang="es-ES" sz="1600" i="1" dirty="0" err="1">
                <a:ea typeface="Verdana" panose="020B0604030504040204" pitchFamily="34" charset="0"/>
                <a:cs typeface="Times New Roman" panose="02020603050405020304" pitchFamily="18" charset="0"/>
              </a:rPr>
              <a:t>Altavis</a:t>
            </a:r>
            <a:r>
              <a:rPr lang="es-ES" sz="1600" i="1" dirty="0">
                <a:ea typeface="Verdana" panose="020B0604030504040204" pitchFamily="34" charset="0"/>
                <a:cs typeface="Times New Roman" panose="02020603050405020304" pitchFamily="18" charset="0"/>
              </a:rPr>
              <a:t> I y II y aplicadas a nuestro caso podemos concluir que el segundo CCP, el de la combinación </a:t>
            </a:r>
            <a:r>
              <a:rPr lang="es-ES" sz="1600" i="1" dirty="0" err="1">
                <a:ea typeface="Verdana" panose="020B0604030504040204" pitchFamily="34" charset="0"/>
                <a:cs typeface="Times New Roman" panose="02020603050405020304" pitchFamily="18" charset="0"/>
              </a:rPr>
              <a:t>ezetimiba</a:t>
            </a:r>
            <a:r>
              <a:rPr lang="es-ES" sz="1600" i="1" dirty="0">
                <a:ea typeface="Verdana" panose="020B0604030504040204" pitchFamily="34" charset="0"/>
                <a:cs typeface="Times New Roman" panose="02020603050405020304" pitchFamily="18" charset="0"/>
              </a:rPr>
              <a:t>/simvastatina, es contrario al artículo 3.c) en todo caso, y por tanto es inválido ex artículo 15.1(a) del Reglamento. El primer CCP sobre el </a:t>
            </a:r>
            <a:r>
              <a:rPr lang="es-ES" sz="1600" i="1" dirty="0" err="1">
                <a:ea typeface="Verdana" panose="020B0604030504040204" pitchFamily="34" charset="0"/>
                <a:cs typeface="Times New Roman" panose="02020603050405020304" pitchFamily="18" charset="0"/>
              </a:rPr>
              <a:t>mono-producto</a:t>
            </a:r>
            <a:r>
              <a:rPr lang="es-ES" sz="1600" i="1" dirty="0">
                <a:ea typeface="Verdana" panose="020B0604030504040204" pitchFamily="34" charset="0"/>
                <a:cs typeface="Times New Roman" panose="02020603050405020304" pitchFamily="18" charset="0"/>
              </a:rPr>
              <a:t> ya permitía a su titular impedir la comercialización de la combinación –que no estaba protegida como tal en la patente de base- por lo que permitir un segundo CCP sobre un producto que ya estaba protegido por el primero va en contra de la finalidad perseguida por el Reglamento CCP, tras la caducidad del primer CCP del </a:t>
            </a:r>
            <a:r>
              <a:rPr lang="es-ES" sz="1600" i="1" dirty="0" err="1">
                <a:ea typeface="Verdana" panose="020B0604030504040204" pitchFamily="34" charset="0"/>
                <a:cs typeface="Times New Roman" panose="02020603050405020304" pitchFamily="18" charset="0"/>
              </a:rPr>
              <a:t>monoproducto</a:t>
            </a:r>
            <a:r>
              <a:rPr lang="es-ES" sz="1600" i="1" dirty="0">
                <a:ea typeface="Verdana" panose="020B0604030504040204" pitchFamily="34" charset="0"/>
                <a:cs typeface="Times New Roman" panose="02020603050405020304" pitchFamily="18" charset="0"/>
              </a:rPr>
              <a:t> los terceros pueden ya comercializar tanto el </a:t>
            </a:r>
            <a:r>
              <a:rPr lang="es-ES" sz="1600" i="1" dirty="0" err="1">
                <a:ea typeface="Verdana" panose="020B0604030504040204" pitchFamily="34" charset="0"/>
                <a:cs typeface="Times New Roman" panose="02020603050405020304" pitchFamily="18" charset="0"/>
              </a:rPr>
              <a:t>monoproducto</a:t>
            </a:r>
            <a:r>
              <a:rPr lang="es-ES" sz="1600" i="1" dirty="0">
                <a:ea typeface="Verdana" panose="020B0604030504040204" pitchFamily="34" charset="0"/>
                <a:cs typeface="Times New Roman" panose="02020603050405020304" pitchFamily="18" charset="0"/>
              </a:rPr>
              <a:t> como las combinaciones.”</a:t>
            </a: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590814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5"/>
            <a:ext cx="699557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86592" y="297754"/>
            <a:ext cx="6231467" cy="830997"/>
          </a:xfrm>
          <a:prstGeom prst="rect">
            <a:avLst/>
          </a:prstGeom>
          <a:noFill/>
        </p:spPr>
        <p:txBody>
          <a:bodyPr wrap="square" rtlCol="0">
            <a:spAutoFit/>
          </a:bodyPr>
          <a:lstStyle/>
          <a:p>
            <a:r>
              <a:rPr lang="es-ES" sz="2400" b="1" dirty="0">
                <a:solidFill>
                  <a:schemeClr val="bg1"/>
                </a:solidFill>
              </a:rPr>
              <a:t>Sentencia de 8 de febrero de 2022 de la Sección 15 de la Audiencia Provincial de Barcelona</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1" y="1278561"/>
            <a:ext cx="7192014" cy="5632311"/>
          </a:xfrm>
          <a:prstGeom prst="rect">
            <a:avLst/>
          </a:prstGeom>
          <a:noFill/>
        </p:spPr>
        <p:txBody>
          <a:bodyPr wrap="square" rtlCol="0">
            <a:spAutoFit/>
          </a:bodyPr>
          <a:lstStyle/>
          <a:p>
            <a:pPr marL="285750" indent="-285750" algn="just">
              <a:spcBef>
                <a:spcPts val="0"/>
              </a:spcBef>
              <a:buClr>
                <a:srgbClr val="44AFCF"/>
              </a:buClr>
              <a:buFont typeface="Arial" panose="020B0604020202020204" pitchFamily="34" charset="0"/>
              <a:buChar char="•"/>
            </a:pPr>
            <a:r>
              <a:rPr lang="es-ES" dirty="0">
                <a:ea typeface="Verdana" panose="020B0604030504040204" pitchFamily="34" charset="0"/>
                <a:cs typeface="Times New Roman" panose="02020603050405020304" pitchFamily="18" charset="0"/>
              </a:rPr>
              <a:t>La Sentencia analiza las sentencias STJUE de 25 de julio de 2018 en el asunto c-121/17 (caso </a:t>
            </a:r>
            <a:r>
              <a:rPr lang="es-ES" dirty="0" err="1">
                <a:ea typeface="Verdana" panose="020B0604030504040204" pitchFamily="34" charset="0"/>
                <a:cs typeface="Times New Roman" panose="02020603050405020304" pitchFamily="18" charset="0"/>
              </a:rPr>
              <a:t>Teva</a:t>
            </a:r>
            <a:r>
              <a:rPr lang="es-ES" dirty="0">
                <a:ea typeface="Verdana" panose="020B0604030504040204" pitchFamily="34" charset="0"/>
                <a:cs typeface="Times New Roman" panose="02020603050405020304" pitchFamily="18" charset="0"/>
              </a:rPr>
              <a:t> v Gilead) y de 20 de abril de 2020 en el asunto c-650/17 – </a:t>
            </a:r>
            <a:r>
              <a:rPr lang="es-ES" dirty="0" err="1">
                <a:ea typeface="Verdana" panose="020B0604030504040204" pitchFamily="34" charset="0"/>
                <a:cs typeface="Times New Roman" panose="02020603050405020304" pitchFamily="18" charset="0"/>
              </a:rPr>
              <a:t>sitagliptina</a:t>
            </a:r>
            <a:r>
              <a:rPr lang="es-ES" dirty="0">
                <a:ea typeface="Verdana" panose="020B0604030504040204" pitchFamily="34" charset="0"/>
                <a:cs typeface="Times New Roman" panose="02020603050405020304" pitchFamily="18" charset="0"/>
              </a:rPr>
              <a:t> (caso Royalty </a:t>
            </a:r>
            <a:r>
              <a:rPr lang="es-ES" dirty="0" err="1">
                <a:ea typeface="Verdana" panose="020B0604030504040204" pitchFamily="34" charset="0"/>
                <a:cs typeface="Times New Roman" panose="02020603050405020304" pitchFamily="18" charset="0"/>
              </a:rPr>
              <a:t>Pharma</a:t>
            </a:r>
            <a:r>
              <a:rPr lang="es-ES" dirty="0">
                <a:ea typeface="Verdana" panose="020B0604030504040204" pitchFamily="34" charset="0"/>
                <a:cs typeface="Times New Roman" panose="02020603050405020304" pitchFamily="18" charset="0"/>
              </a:rPr>
              <a:t>), las cuales se pronuncian sobre el artículo 3 a) del Reglamento CCP, en caso en los que sólo existía un CCP. En este sentido, las conclusiones de la Sentencia son las siguientes:</a:t>
            </a: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r>
              <a:rPr lang="es-ES" b="1" dirty="0">
                <a:ea typeface="Verdana" panose="020B0604030504040204" pitchFamily="34" charset="0"/>
                <a:cs typeface="Times New Roman" panose="02020603050405020304" pitchFamily="18" charset="0"/>
              </a:rPr>
              <a:t>Sentencia del TJUE de 25 de julio de 2018 en el asunto c-121/17 </a:t>
            </a:r>
            <a:r>
              <a:rPr lang="es-ES" b="1" dirty="0">
                <a:solidFill>
                  <a:srgbClr val="44AFCF"/>
                </a:solidFill>
                <a:ea typeface="Verdana" panose="020B0604030504040204" pitchFamily="34" charset="0"/>
                <a:cs typeface="Times New Roman" panose="02020603050405020304" pitchFamily="18" charset="0"/>
              </a:rPr>
              <a:t>(caso </a:t>
            </a:r>
            <a:r>
              <a:rPr lang="es-ES" b="1" dirty="0" err="1">
                <a:solidFill>
                  <a:srgbClr val="44AFCF"/>
                </a:solidFill>
                <a:ea typeface="Verdana" panose="020B0604030504040204" pitchFamily="34" charset="0"/>
                <a:cs typeface="Times New Roman" panose="02020603050405020304" pitchFamily="18" charset="0"/>
              </a:rPr>
              <a:t>Teva</a:t>
            </a:r>
            <a:r>
              <a:rPr lang="es-ES" b="1" dirty="0">
                <a:solidFill>
                  <a:srgbClr val="44AFCF"/>
                </a:solidFill>
                <a:ea typeface="Verdana" panose="020B0604030504040204" pitchFamily="34" charset="0"/>
                <a:cs typeface="Times New Roman" panose="02020603050405020304" pitchFamily="18" charset="0"/>
              </a:rPr>
              <a:t> v Gilead):</a:t>
            </a: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9436ED8B-4A00-BD26-3135-769824CE9525}"/>
              </a:ext>
            </a:extLst>
          </p:cNvPr>
          <p:cNvSpPr txBox="1"/>
          <p:nvPr/>
        </p:nvSpPr>
        <p:spPr>
          <a:xfrm>
            <a:off x="612085" y="3728702"/>
            <a:ext cx="6858365" cy="2062103"/>
          </a:xfrm>
          <a:prstGeom prst="rect">
            <a:avLst/>
          </a:prstGeom>
          <a:noFill/>
        </p:spPr>
        <p:txBody>
          <a:bodyPr wrap="square" rtlCol="0">
            <a:spAutoFit/>
          </a:bodyPr>
          <a:lstStyle/>
          <a:p>
            <a:pPr marL="180975" algn="just">
              <a:spcBef>
                <a:spcPts val="0"/>
              </a:spcBef>
              <a:buClr>
                <a:srgbClr val="44AFCF"/>
              </a:buClr>
            </a:pPr>
            <a:r>
              <a:rPr lang="es-ES" sz="1600" i="1" dirty="0">
                <a:ea typeface="Verdana" panose="020B0604030504040204" pitchFamily="34" charset="0"/>
                <a:cs typeface="Times New Roman" panose="02020603050405020304" pitchFamily="18" charset="0"/>
              </a:rPr>
              <a:t>“De ello deducimos que si en la fecha de la prioridad de la patente no era evidente la combinación de principios activos que componen el producto y el experto no podía identificar ese producto de manera específica de la patente, aquel no estaría dentro de la invención, es decir, si del estado de la técnica en la fecha de presentación o de prioridad de la misma patente no estaba la combinación –como consta acreditado en nuestro caso- y no era deducible de la patente no podemos considerar que ese producto formara parte de la invención.</a:t>
            </a:r>
            <a:endParaRPr lang="es-ES" dirty="0">
              <a:ea typeface="Verdana" panose="020B060403050404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10E53E56-7C5A-14D3-4B78-2F233C7413DC}"/>
              </a:ext>
            </a:extLst>
          </p:cNvPr>
          <p:cNvSpPr txBox="1"/>
          <p:nvPr/>
        </p:nvSpPr>
        <p:spPr>
          <a:xfrm>
            <a:off x="6794757" y="5865204"/>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spTree>
    <p:extLst>
      <p:ext uri="{BB962C8B-B14F-4D97-AF65-F5344CB8AC3E}">
        <p14:creationId xmlns:p14="http://schemas.microsoft.com/office/powerpoint/2010/main" val="1721689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5"/>
            <a:ext cx="699557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86592" y="297754"/>
            <a:ext cx="6231467" cy="830997"/>
          </a:xfrm>
          <a:prstGeom prst="rect">
            <a:avLst/>
          </a:prstGeom>
          <a:noFill/>
        </p:spPr>
        <p:txBody>
          <a:bodyPr wrap="square" rtlCol="0">
            <a:spAutoFit/>
          </a:bodyPr>
          <a:lstStyle/>
          <a:p>
            <a:r>
              <a:rPr lang="es-ES" sz="2400" b="1" dirty="0">
                <a:solidFill>
                  <a:schemeClr val="bg1"/>
                </a:solidFill>
              </a:rPr>
              <a:t>Sentencia de 8 de febrero de 2022 de la Sección 15 de la Audiencia Provincial de Barcelona</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3002785"/>
            <a:ext cx="6750515" cy="646331"/>
          </a:xfrm>
          <a:prstGeom prst="rect">
            <a:avLst/>
          </a:prstGeom>
          <a:noFill/>
        </p:spPr>
        <p:txBody>
          <a:bodyPr wrap="square" rtlCol="0">
            <a:spAutoFit/>
          </a:bodyPr>
          <a:lstStyle/>
          <a:p>
            <a:pPr marL="285750" indent="-285750">
              <a:spcBef>
                <a:spcPts val="0"/>
              </a:spcBef>
              <a:buClr>
                <a:srgbClr val="44AFCF"/>
              </a:buClr>
              <a:buFont typeface="Arial" panose="020B0604020202020204" pitchFamily="34" charset="0"/>
              <a:buChar char="•"/>
            </a:pPr>
            <a:r>
              <a:rPr lang="es-ES" b="1" dirty="0">
                <a:ea typeface="Verdana" panose="020B0604030504040204" pitchFamily="34" charset="0"/>
                <a:cs typeface="Times New Roman" panose="02020603050405020304" pitchFamily="18" charset="0"/>
              </a:rPr>
              <a:t>Sentencia del TJUE de 20 de abril de 2020 en el asunto c-650/17 –</a:t>
            </a:r>
            <a:r>
              <a:rPr lang="es-ES" b="1" dirty="0" err="1">
                <a:solidFill>
                  <a:srgbClr val="44AFCF"/>
                </a:solidFill>
                <a:ea typeface="Verdana" panose="020B0604030504040204" pitchFamily="34" charset="0"/>
                <a:cs typeface="Times New Roman" panose="02020603050405020304" pitchFamily="18" charset="0"/>
              </a:rPr>
              <a:t>sitagliptina</a:t>
            </a:r>
            <a:r>
              <a:rPr lang="es-ES" b="1" dirty="0">
                <a:solidFill>
                  <a:srgbClr val="44AFCF"/>
                </a:solidFill>
                <a:ea typeface="Verdana" panose="020B0604030504040204" pitchFamily="34" charset="0"/>
                <a:cs typeface="Times New Roman" panose="02020603050405020304" pitchFamily="18" charset="0"/>
              </a:rPr>
              <a:t> (caso Royalty </a:t>
            </a:r>
            <a:r>
              <a:rPr lang="es-ES" b="1" dirty="0" err="1">
                <a:solidFill>
                  <a:srgbClr val="44AFCF"/>
                </a:solidFill>
                <a:ea typeface="Verdana" panose="020B0604030504040204" pitchFamily="34" charset="0"/>
                <a:cs typeface="Times New Roman" panose="02020603050405020304" pitchFamily="18" charset="0"/>
              </a:rPr>
              <a:t>Pharma</a:t>
            </a:r>
            <a:r>
              <a:rPr lang="es-ES" b="1" dirty="0">
                <a:solidFill>
                  <a:srgbClr val="44AFCF"/>
                </a:solidFill>
                <a:ea typeface="Verdana" panose="020B0604030504040204" pitchFamily="34" charset="0"/>
                <a:cs typeface="Times New Roman" panose="02020603050405020304" pitchFamily="18" charset="0"/>
              </a:rPr>
              <a:t>):</a:t>
            </a:r>
            <a:endParaRPr lang="es-ES" dirty="0">
              <a:solidFill>
                <a:srgbClr val="44AFCF"/>
              </a:solidFill>
              <a:ea typeface="Verdana" panose="020B060403050404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9436ED8B-4A00-BD26-3135-769824CE9525}"/>
              </a:ext>
            </a:extLst>
          </p:cNvPr>
          <p:cNvSpPr txBox="1"/>
          <p:nvPr/>
        </p:nvSpPr>
        <p:spPr>
          <a:xfrm>
            <a:off x="541747" y="1387437"/>
            <a:ext cx="6858365" cy="1846659"/>
          </a:xfrm>
          <a:prstGeom prst="rect">
            <a:avLst/>
          </a:prstGeom>
          <a:noFill/>
        </p:spPr>
        <p:txBody>
          <a:bodyPr wrap="square" rtlCol="0">
            <a:spAutoFit/>
          </a:bodyPr>
          <a:lstStyle/>
          <a:p>
            <a:pPr marL="180975" algn="just">
              <a:spcBef>
                <a:spcPts val="0"/>
              </a:spcBef>
              <a:buClr>
                <a:srgbClr val="44AFCF"/>
              </a:buClr>
            </a:pPr>
            <a:r>
              <a:rPr lang="es-ES" sz="1600" i="1" dirty="0">
                <a:ea typeface="Verdana" panose="020B0604030504040204" pitchFamily="34" charset="0"/>
                <a:cs typeface="Times New Roman" panose="02020603050405020304" pitchFamily="18" charset="0"/>
              </a:rPr>
              <a:t>Por tanto, y vista la prueba analizada con anterioridad, no parece que, sobre la base del estado de la técnica en la fecha de presentación o de prioridad de nuestra patente, el experto en la materia pueda estar en condiciones de comprender que el producto de la combinación esté incluido necesariamente en la invención amparada por dicha patente, así se ha reconocido por los peritos.”</a:t>
            </a:r>
          </a:p>
          <a:p>
            <a:pPr marL="285750" indent="-285750">
              <a:spcBef>
                <a:spcPts val="0"/>
              </a:spcBef>
              <a:buClr>
                <a:srgbClr val="44AFCF"/>
              </a:buClr>
              <a:buFont typeface="Arial" panose="020B0604020202020204" pitchFamily="34" charset="0"/>
              <a:buChar char="•"/>
            </a:pPr>
            <a:endParaRPr lang="es-ES" dirty="0">
              <a:ea typeface="Verdana" panose="020B060403050404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2AC67785-BDBA-D95F-94AB-BBEB8E7F16C7}"/>
              </a:ext>
            </a:extLst>
          </p:cNvPr>
          <p:cNvSpPr txBox="1"/>
          <p:nvPr/>
        </p:nvSpPr>
        <p:spPr>
          <a:xfrm>
            <a:off x="541747" y="3790668"/>
            <a:ext cx="6858365" cy="2308324"/>
          </a:xfrm>
          <a:prstGeom prst="rect">
            <a:avLst/>
          </a:prstGeom>
          <a:noFill/>
        </p:spPr>
        <p:txBody>
          <a:bodyPr wrap="square" rtlCol="0">
            <a:spAutoFit/>
          </a:bodyPr>
          <a:lstStyle/>
          <a:p>
            <a:pPr marL="180975" algn="just">
              <a:spcBef>
                <a:spcPts val="0"/>
              </a:spcBef>
              <a:buClr>
                <a:srgbClr val="44AFCF"/>
              </a:buClr>
            </a:pPr>
            <a:r>
              <a:rPr lang="es-ES" sz="1600" i="1" dirty="0">
                <a:ea typeface="Verdana" panose="020B0604030504040204" pitchFamily="34" charset="0"/>
                <a:cs typeface="Times New Roman" panose="02020603050405020304" pitchFamily="18" charset="0"/>
              </a:rPr>
              <a:t>“Por tanto, si el producto no puede ser identificado de manera específica, a la luz de todos los elementos divulgados por la referida patente, por un experto en la materia, sobre la base de sus conocimientos generales en el ámbito considerado en la fecha de presentación o de prioridad de la patente de base y del estado de la técnica en esa misma fecha debemos entender que no está comprendido en la invención amparada por ella.</a:t>
            </a:r>
          </a:p>
          <a:p>
            <a:pPr marL="180975" algn="just">
              <a:spcBef>
                <a:spcPts val="0"/>
              </a:spcBef>
              <a:buClr>
                <a:srgbClr val="44AFCF"/>
              </a:buClr>
            </a:pPr>
            <a:endParaRPr lang="es-ES" sz="1600" i="1" dirty="0">
              <a:ea typeface="Verdana" panose="020B0604030504040204" pitchFamily="34" charset="0"/>
              <a:cs typeface="Times New Roman" panose="02020603050405020304" pitchFamily="18" charset="0"/>
            </a:endParaRPr>
          </a:p>
          <a:p>
            <a:pPr marL="180975" algn="just">
              <a:spcBef>
                <a:spcPts val="0"/>
              </a:spcBef>
              <a:buClr>
                <a:srgbClr val="44AFCF"/>
              </a:buClr>
            </a:pPr>
            <a:r>
              <a:rPr lang="es-ES" sz="1600" i="1" dirty="0">
                <a:ea typeface="Verdana" panose="020B0604030504040204" pitchFamily="34" charset="0"/>
                <a:cs typeface="Times New Roman" panose="02020603050405020304" pitchFamily="18" charset="0"/>
              </a:rPr>
              <a:t>Conclusión, de nuevo extrapolable a nuestro supuesto de hecho a la vista de</a:t>
            </a:r>
          </a:p>
          <a:p>
            <a:pPr marL="180975" algn="just">
              <a:spcBef>
                <a:spcPts val="0"/>
              </a:spcBef>
              <a:buClr>
                <a:srgbClr val="44AFCF"/>
              </a:buClr>
            </a:pPr>
            <a:r>
              <a:rPr lang="es-ES" sz="1600" i="1" dirty="0">
                <a:ea typeface="Verdana" panose="020B0604030504040204" pitchFamily="34" charset="0"/>
                <a:cs typeface="Times New Roman" panose="02020603050405020304" pitchFamily="18" charset="0"/>
              </a:rPr>
              <a:t>las periciales practicadas.</a:t>
            </a:r>
          </a:p>
        </p:txBody>
      </p:sp>
      <p:sp>
        <p:nvSpPr>
          <p:cNvPr id="9" name="CuadroTexto 8">
            <a:extLst>
              <a:ext uri="{FF2B5EF4-FFF2-40B4-BE49-F238E27FC236}">
                <a16:creationId xmlns:a16="http://schemas.microsoft.com/office/drawing/2014/main" id="{87775239-CB3C-9A92-717E-C3E9EF985D79}"/>
              </a:ext>
            </a:extLst>
          </p:cNvPr>
          <p:cNvSpPr txBox="1"/>
          <p:nvPr/>
        </p:nvSpPr>
        <p:spPr>
          <a:xfrm>
            <a:off x="6657853" y="6016257"/>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spTree>
    <p:extLst>
      <p:ext uri="{BB962C8B-B14F-4D97-AF65-F5344CB8AC3E}">
        <p14:creationId xmlns:p14="http://schemas.microsoft.com/office/powerpoint/2010/main" val="3798764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5"/>
            <a:ext cx="699557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86592" y="297754"/>
            <a:ext cx="6231467" cy="830997"/>
          </a:xfrm>
          <a:prstGeom prst="rect">
            <a:avLst/>
          </a:prstGeom>
          <a:noFill/>
        </p:spPr>
        <p:txBody>
          <a:bodyPr wrap="square" rtlCol="0">
            <a:spAutoFit/>
          </a:bodyPr>
          <a:lstStyle/>
          <a:p>
            <a:r>
              <a:rPr lang="es-ES" sz="2400" b="1" dirty="0">
                <a:solidFill>
                  <a:schemeClr val="bg1"/>
                </a:solidFill>
              </a:rPr>
              <a:t>Sentencia de 8 de febrero de 2022 de la Sección 15 de la Audiencia Provincial de Barcelona</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4" name="CuadroTexto 3">
            <a:extLst>
              <a:ext uri="{FF2B5EF4-FFF2-40B4-BE49-F238E27FC236}">
                <a16:creationId xmlns:a16="http://schemas.microsoft.com/office/drawing/2014/main" id="{9436ED8B-4A00-BD26-3135-769824CE9525}"/>
              </a:ext>
            </a:extLst>
          </p:cNvPr>
          <p:cNvSpPr txBox="1"/>
          <p:nvPr/>
        </p:nvSpPr>
        <p:spPr>
          <a:xfrm>
            <a:off x="541747" y="1274564"/>
            <a:ext cx="7074904" cy="4770537"/>
          </a:xfrm>
          <a:prstGeom prst="rect">
            <a:avLst/>
          </a:prstGeom>
          <a:noFill/>
        </p:spPr>
        <p:txBody>
          <a:bodyPr wrap="square" rtlCol="0">
            <a:spAutoFit/>
          </a:bodyPr>
          <a:lstStyle/>
          <a:p>
            <a:pPr marL="180975" algn="just">
              <a:spcBef>
                <a:spcPts val="0"/>
              </a:spcBef>
              <a:buClr>
                <a:srgbClr val="44AFCF"/>
              </a:buClr>
            </a:pPr>
            <a:r>
              <a:rPr lang="es-ES" sz="1600" i="1" dirty="0">
                <a:ea typeface="Verdana" panose="020B0604030504040204" pitchFamily="34" charset="0"/>
                <a:cs typeface="Times New Roman" panose="02020603050405020304" pitchFamily="18" charset="0"/>
              </a:rPr>
              <a:t>Reitera que no pueden tenerse en cuenta las investigaciones posteriores a la fecha de prioridad de la patente para delimitar el objeto de la protección de la patente.  (…)</a:t>
            </a:r>
          </a:p>
          <a:p>
            <a:pPr marL="180975" algn="just">
              <a:spcBef>
                <a:spcPts val="0"/>
              </a:spcBef>
              <a:buClr>
                <a:srgbClr val="44AFCF"/>
              </a:buClr>
            </a:pPr>
            <a:endParaRPr lang="es-ES" sz="1600" i="1" dirty="0">
              <a:ea typeface="Verdana" panose="020B0604030504040204" pitchFamily="34" charset="0"/>
              <a:cs typeface="Times New Roman" panose="02020603050405020304" pitchFamily="18" charset="0"/>
            </a:endParaRPr>
          </a:p>
          <a:p>
            <a:pPr marL="180975" algn="just">
              <a:spcBef>
                <a:spcPts val="0"/>
              </a:spcBef>
              <a:buClr>
                <a:srgbClr val="44AFCF"/>
              </a:buClr>
            </a:pPr>
            <a:r>
              <a:rPr lang="es-ES" sz="1600" i="1" dirty="0">
                <a:ea typeface="Verdana" panose="020B0604030504040204" pitchFamily="34" charset="0"/>
                <a:cs typeface="Times New Roman" panose="02020603050405020304" pitchFamily="18" charset="0"/>
              </a:rPr>
              <a:t>El tribunal excluye que pueda ser objeto de un CCP un producto que se haya desarrollado con posterioridad a la fecha de presentación o de prioridad de la patente de base, además de recordar que no puede considerarse comprendido en el objeto de la protección conferida por la patente el producto en cuestión si no se puede identificar de manera específica en la patente a la luz de todos los elementos divulgados por la misma y a sobre la base del estado de la técnica en aquella fecha, a pesar de que esté comprendido en la definición funcional que figura en las reivindicaciones de la patente.</a:t>
            </a:r>
          </a:p>
          <a:p>
            <a:pPr marL="180975" algn="just">
              <a:spcBef>
                <a:spcPts val="0"/>
              </a:spcBef>
              <a:buClr>
                <a:srgbClr val="44AFCF"/>
              </a:buClr>
            </a:pPr>
            <a:endParaRPr lang="es-ES" sz="1600" i="1" dirty="0">
              <a:ea typeface="Verdana" panose="020B0604030504040204" pitchFamily="34" charset="0"/>
              <a:cs typeface="Times New Roman" panose="02020603050405020304" pitchFamily="18" charset="0"/>
            </a:endParaRPr>
          </a:p>
          <a:p>
            <a:pPr marL="180975" algn="just">
              <a:spcBef>
                <a:spcPts val="0"/>
              </a:spcBef>
              <a:buClr>
                <a:srgbClr val="44AFCF"/>
              </a:buClr>
            </a:pPr>
            <a:r>
              <a:rPr lang="es-ES" sz="1600" i="1" dirty="0">
                <a:ea typeface="Verdana" panose="020B0604030504040204" pitchFamily="34" charset="0"/>
                <a:cs typeface="Times New Roman" panose="02020603050405020304" pitchFamily="18" charset="0"/>
              </a:rPr>
              <a:t>Partiendo de estas resoluciones, del análisis de la prueba practicada se deduce que la combinación de </a:t>
            </a:r>
            <a:r>
              <a:rPr lang="es-ES" sz="1600" i="1" dirty="0" err="1">
                <a:ea typeface="Verdana" panose="020B0604030504040204" pitchFamily="34" charset="0"/>
                <a:cs typeface="Times New Roman" panose="02020603050405020304" pitchFamily="18" charset="0"/>
              </a:rPr>
              <a:t>ezetimiba</a:t>
            </a:r>
            <a:r>
              <a:rPr lang="es-ES" sz="1600" i="1" dirty="0">
                <a:ea typeface="Verdana" panose="020B0604030504040204" pitchFamily="34" charset="0"/>
                <a:cs typeface="Times New Roman" panose="02020603050405020304" pitchFamily="18" charset="0"/>
              </a:rPr>
              <a:t> + simvastatina es el resultado de investigaciones llevadas a cabo mucho después de las fechas de prioridad y solicitud de la patente de base, por lo que ello determinaría también que el CCP’011 de autos sería contrario al Art. 3(a) del Reglamento y, por tanto, que se halle viciado de nulidad ex Art. 15.1(a)”</a:t>
            </a:r>
            <a:endParaRPr lang="es-ES" dirty="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577740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5"/>
            <a:ext cx="6995572" cy="830997"/>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786592" y="297754"/>
            <a:ext cx="623146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Sentencia de 8 de febrero de 2022 de la Sección 15 de la Audiencia Provincial de Barcelona</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1284517"/>
            <a:ext cx="7433174" cy="4801314"/>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Finalmente, la Sentencia concluye que el CCP en cuestión es nulo por infracción de los apartados a) y c) del artículo 3 del Reglamento CCP puesto que:</a:t>
            </a:r>
          </a:p>
          <a:p>
            <a:pPr marL="285750" marR="0" lvl="0" indent="-285750" algn="just"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557212" marR="0" lvl="0" indent="-285750" algn="just"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Con el primer CCP ya estaba protegido el producto de la combinación de </a:t>
            </a:r>
            <a:r>
              <a:rPr kumimoji="0" lang="es-ES" sz="1800" i="0"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ezetimiba</a:t>
            </a:r>
            <a:r>
              <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 simvastatina;</a:t>
            </a:r>
          </a:p>
          <a:p>
            <a:pPr marL="557212" marR="0" lvl="0" indent="-285750" algn="just"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endPar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557212" marR="0" lvl="0" indent="-285750" algn="just"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El producto de la combinación </a:t>
            </a:r>
            <a:r>
              <a:rPr kumimoji="0" lang="es-ES" sz="1800" i="0"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ezetimiba</a:t>
            </a:r>
            <a:r>
              <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 simvastatina no es objeto de la invención al no poder ser identificado de manera específica, a la luz de todos los elementos divulgados por la referida patente, por un experto en la materia, sobre la base de sus conocimientos generales en el ámbito considerado en la fecha de presentación o de prioridad de la patente de base y del estado de la técnica en esa misma</a:t>
            </a:r>
            <a:r>
              <a:rPr lang="es-ES" dirty="0">
                <a:solidFill>
                  <a:prstClr val="black"/>
                </a:solidFill>
                <a:latin typeface="Calibri" panose="020F0502020204030204"/>
                <a:ea typeface="Verdana" panose="020B0604030504040204" pitchFamily="34" charset="0"/>
                <a:cs typeface="Times New Roman" panose="02020603050405020304" pitchFamily="18" charset="0"/>
              </a:rPr>
              <a:t> y,</a:t>
            </a:r>
            <a:endPar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557212" marR="0" lvl="0" indent="-285750" algn="just"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endPar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557212" marR="0" lvl="0" indent="-285750" algn="just"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Confirma la sentencia de primera instancia y rechaza la solicitud de la parte recurrente de plantear la cuestión prejudicial, al considerar que no existe duda o incongruencia alguna en la doctrina del TJUE.</a:t>
            </a:r>
          </a:p>
        </p:txBody>
      </p:sp>
    </p:spTree>
    <p:extLst>
      <p:ext uri="{BB962C8B-B14F-4D97-AF65-F5344CB8AC3E}">
        <p14:creationId xmlns:p14="http://schemas.microsoft.com/office/powerpoint/2010/main" val="3601891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5"/>
            <a:ext cx="6995572" cy="554473"/>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1921212" y="372072"/>
            <a:ext cx="62314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Cuestiones prejudiciales</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1037400"/>
            <a:ext cx="7483416" cy="5632311"/>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Actualmente existe una interpretación disconforme del artículo 3 del Reglamento CCP de los diferentes tribunales de los Estados miembros que han analizado la validez de los CCP de combinaciones y de los segundos CCP.</a:t>
            </a:r>
          </a:p>
          <a:p>
            <a:pPr marL="285750" marR="0" lvl="0" indent="-285750" algn="just"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Ante la evidente falta de uniformidad existente sobre esta materia, tanto el Tribunal Supremo de Irlanda, en fecha 21 de febrero de 2022 (asunto C-149/22), como el Tribunal de Comercio de Finlandia, en fecha 17 de febrero de 2022 (asunto C-119/22), han </a:t>
            </a:r>
            <a:r>
              <a:rPr kumimoji="0" lang="es-ES" sz="1800" i="0"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planetado</a:t>
            </a:r>
            <a:r>
              <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al TJUE cuestiones prejudiciales con arreglo al artículo 267 del Tratado de Funcionamiento de la Unión Europea, con el objetivo de que se pronuncie sobre la interpretación del artículo 3 del Reglamento CCP.</a:t>
            </a:r>
          </a:p>
          <a:p>
            <a:pPr marL="285750" marR="0" lvl="0" indent="-285750" algn="just"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El 21 de febrero de 2022 el Tribunal Supremo de Irlanda entendió pertinente formular la petición en el litigio relacionado con la validez del CCP irlandés de </a:t>
            </a:r>
            <a:r>
              <a:rPr kumimoji="0" lang="es-ES" sz="1800" i="0"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Inegy</a:t>
            </a:r>
            <a:r>
              <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En la resolución se exponen, entre otros, la cuestión litigiosa y su importancia, la jurisprudencia del TJUE y las decisiones contradictorias emitidas por los diversos tribunales nacionales. En concreto, el Tribunal Supremo de Irlanda plantea al TJUE las siguientes cuestiones:</a:t>
            </a:r>
          </a:p>
        </p:txBody>
      </p:sp>
    </p:spTree>
    <p:extLst>
      <p:ext uri="{BB962C8B-B14F-4D97-AF65-F5344CB8AC3E}">
        <p14:creationId xmlns:p14="http://schemas.microsoft.com/office/powerpoint/2010/main" val="1184261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5"/>
            <a:ext cx="6995572" cy="554473"/>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1921212" y="372072"/>
            <a:ext cx="62314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Cuestiones prejudiciales</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1037400"/>
            <a:ext cx="7292497" cy="4247317"/>
          </a:xfrm>
          <a:prstGeom prst="rect">
            <a:avLst/>
          </a:prstGeom>
          <a:noFill/>
        </p:spPr>
        <p:txBody>
          <a:bodyPr wrap="square" rtlCol="0">
            <a:spAutoFit/>
          </a:bodyPr>
          <a:lstStyle/>
          <a:p>
            <a:pPr marL="342900" marR="0" lvl="0" indent="-342900" algn="just" defTabSz="914400" rtl="0" eaLnBrk="1" fontAlgn="auto" latinLnBrk="0" hangingPunct="1">
              <a:lnSpc>
                <a:spcPct val="100000"/>
              </a:lnSpc>
              <a:spcBef>
                <a:spcPts val="0"/>
              </a:spcBef>
              <a:spcAft>
                <a:spcPts val="0"/>
              </a:spcAft>
              <a:buClr>
                <a:srgbClr val="44AFCF"/>
              </a:buClr>
              <a:buSzTx/>
              <a:buFont typeface="+mj-lt"/>
              <a:buAutoNum type="alphaLcParenR"/>
              <a:tabLst/>
              <a:defRPr/>
            </a:pP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“¿Basta, a efectos de la expedición de un certificado complementario de protección y de su validez legal, en virtud del artículo 3, letra a), del Reglamento (CE) n.º 469/2009 1 relativo al certificado complementario de protección para los medicamentos (DO [2009], L 152/1), con que el producto para el que se ha expedido el CCP esté expresamente identificado en las reivindicaciones de la patente y amparado por ella o es necesario, para la expedición de un CCP, que el titular de la patente, que ha obtenido una autorización de comercialización, demuestre también la novedad o la inventiva o que el producto está comprendido en un concepto más restringido, descrito como la invención amparada por la patente?</a:t>
            </a:r>
          </a:p>
          <a:p>
            <a:pPr marL="342900" marR="0" lvl="0" indent="-342900" algn="just" defTabSz="914400" rtl="0" eaLnBrk="1" fontAlgn="auto" latinLnBrk="0" hangingPunct="1">
              <a:lnSpc>
                <a:spcPct val="100000"/>
              </a:lnSpc>
              <a:spcBef>
                <a:spcPts val="0"/>
              </a:spcBef>
              <a:spcAft>
                <a:spcPts val="0"/>
              </a:spcAft>
              <a:buClr>
                <a:srgbClr val="44AFCF"/>
              </a:buClr>
              <a:buSzTx/>
              <a:buFont typeface="+mj-lt"/>
              <a:buAutoNum type="alphaLcParenR"/>
              <a:tabLst/>
              <a:defRPr/>
            </a:pPr>
            <a:endPar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
                <a:srgbClr val="44AFCF"/>
              </a:buClr>
              <a:buSzTx/>
              <a:buFont typeface="+mj-lt"/>
              <a:buAutoNum type="alphaLcParenR"/>
              <a:tabLst/>
              <a:defRPr/>
            </a:pP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En este último caso, esto es, el de la invención amparada por la patente, ¿qué debe acreditar el titular de la patente y el titular de la autorización de comercialización para obtener un CCP válido?</a:t>
            </a:r>
          </a:p>
        </p:txBody>
      </p:sp>
    </p:spTree>
    <p:extLst>
      <p:ext uri="{BB962C8B-B14F-4D97-AF65-F5344CB8AC3E}">
        <p14:creationId xmlns:p14="http://schemas.microsoft.com/office/powerpoint/2010/main" val="3039661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5"/>
            <a:ext cx="6995572" cy="554473"/>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1921212" y="372072"/>
            <a:ext cx="62314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Cuestiones prejudiciales</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1037400"/>
            <a:ext cx="7292497" cy="2862322"/>
          </a:xfrm>
          <a:prstGeom prst="rect">
            <a:avLst/>
          </a:prstGeom>
          <a:noFill/>
        </p:spPr>
        <p:txBody>
          <a:bodyPr wrap="square" rtlCol="0">
            <a:spAutoFit/>
          </a:bodyPr>
          <a:lstStyle/>
          <a:p>
            <a:pPr marL="342900" marR="0" lvl="0" indent="-342900" algn="just"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Cuando, como en el caso de autos, la patente se refiere a un medicamento concreto (la </a:t>
            </a:r>
            <a:r>
              <a:rPr kumimoji="0" lang="es-ES" sz="1800" i="1"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ezetimiba</a:t>
            </a: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y las reivindicaciones de la patente muestran que para su aplicación en la medicina puede utilizarse solo o en combinación con otro medicamento (en el presente asunto, la simvastatina), que es de dominio público, ¿puede expedirse un CCP, con arreglo al artículo 3, letra a), del Reglamento, únicamente para un producto que contenga </a:t>
            </a:r>
            <a:r>
              <a:rPr kumimoji="0" lang="es-ES" sz="1800" i="1"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ezetimiba</a:t>
            </a: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como monoterapia, o puede expedirse también un CCP para la totalidad o alguno de los productos compuestos identificados en las reivindicaciones de la patente?</a:t>
            </a:r>
          </a:p>
          <a:p>
            <a:pPr marL="342900" marR="0" lvl="0" indent="-342900"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p:txBody>
      </p:sp>
      <p:pic>
        <p:nvPicPr>
          <p:cNvPr id="4098" name="Picture 2" descr="Ezetimiba - Wikipedia, la enciclopedia libre">
            <a:extLst>
              <a:ext uri="{FF2B5EF4-FFF2-40B4-BE49-F238E27FC236}">
                <a16:creationId xmlns:a16="http://schemas.microsoft.com/office/drawing/2014/main" id="{C93A9CFB-F686-93D7-6CC2-8CD5A3BCC2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1211" y="3808743"/>
            <a:ext cx="3485827" cy="2340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590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5"/>
            <a:ext cx="6995572" cy="554473"/>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1921212" y="372072"/>
            <a:ext cx="62314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Cuestiones prejudiciales</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1037400"/>
            <a:ext cx="7292497" cy="3416320"/>
          </a:xfrm>
          <a:prstGeom prst="rect">
            <a:avLst/>
          </a:prstGeom>
          <a:noFill/>
        </p:spPr>
        <p:txBody>
          <a:bodyPr wrap="square" rtlCol="0">
            <a:spAutoFit/>
          </a:bodyPr>
          <a:lstStyle/>
          <a:p>
            <a:pPr marL="342900" marR="0" lvl="0" indent="-342900" algn="just"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Cuando se expide un CCP para una monoterapia (el medicamento A; en el presente asunto, la </a:t>
            </a:r>
            <a:r>
              <a:rPr kumimoji="0" lang="es-ES" sz="1800" i="1"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ezetimiba</a:t>
            </a: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o se expide primero un CCP para una combinación terapéutica de los medicamentos A y B ―que forman parte de las reivindicaciones de la patente, aunque únicamente el medicamento A es novedoso y está, por tanto, patentado― con otros medicamentos ya conocidos o de dominio público, ¿se limita la expedición del CCP a la primera comercialización de la monoterapia del medicamento A o a la primera combinación terapéutica para la que se expidió un CCP (A + B), de modo que, tras dicha primera expedición, no puede haber una segunda ni tercera expedición de un CCP para la monoterapia o para cualquier combinación terapéutica más allá de la primera combinación para la que se expidió un CCP?</a:t>
            </a:r>
          </a:p>
        </p:txBody>
      </p:sp>
      <p:pic>
        <p:nvPicPr>
          <p:cNvPr id="5122" name="Picture 2" descr="La Inmunización o “el triunfo de la medicina moderna” - Gaceta Médica">
            <a:extLst>
              <a:ext uri="{FF2B5EF4-FFF2-40B4-BE49-F238E27FC236}">
                <a16:creationId xmlns:a16="http://schemas.microsoft.com/office/drawing/2014/main" id="{5003E85C-DB83-80E4-A6D4-1FE43FEBBC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0112" y="4453720"/>
            <a:ext cx="4535888" cy="206870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5561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5"/>
            <a:ext cx="6995572" cy="554473"/>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1921212" y="372072"/>
            <a:ext cx="62314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Cuestiones prejudiciales</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1037400"/>
            <a:ext cx="7292497" cy="4801314"/>
          </a:xfrm>
          <a:prstGeom prst="rect">
            <a:avLst/>
          </a:prstGeom>
          <a:noFill/>
        </p:spPr>
        <p:txBody>
          <a:bodyPr wrap="square" rtlCol="0">
            <a:spAutoFit/>
          </a:bodyPr>
          <a:lstStyle/>
          <a:p>
            <a:pPr marL="342900" marR="0" lvl="0" indent="-342900" algn="just"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Si las reivindicaciones de una patente comprenden una molécula única novedosa y una o varias combinaciones de esta molécula con un medicamento ya existente y conocido, posiblemente de dominio público, ¿limita el artículo 3, letra c), del Reglamento la expedición de un CCP:</a:t>
            </a:r>
          </a:p>
          <a:p>
            <a:pPr marL="342900" marR="0" lvl="0" indent="-342900" algn="just"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712788" marR="0" lvl="0" indent="-350838" algn="just" defTabSz="914400" rtl="0" eaLnBrk="1" fontAlgn="auto" latinLnBrk="0" hangingPunct="1">
              <a:lnSpc>
                <a:spcPct val="100000"/>
              </a:lnSpc>
              <a:spcBef>
                <a:spcPts val="0"/>
              </a:spcBef>
              <a:spcAft>
                <a:spcPts val="0"/>
              </a:spcAft>
              <a:buClr>
                <a:srgbClr val="44AFCF"/>
              </a:buClr>
              <a:buSzTx/>
              <a:buFont typeface="+mj-lt"/>
              <a:buAutoNum type="alphaLcParenR"/>
              <a:tabLst/>
              <a:defRPr/>
            </a:pP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únicamente a la molécula única si se comercializa como producto;</a:t>
            </a:r>
          </a:p>
          <a:p>
            <a:pPr marL="712788" marR="0" lvl="0" indent="-350838" algn="just" defTabSz="914400" rtl="0" eaLnBrk="1" fontAlgn="auto" latinLnBrk="0" hangingPunct="1">
              <a:lnSpc>
                <a:spcPct val="100000"/>
              </a:lnSpc>
              <a:spcBef>
                <a:spcPts val="0"/>
              </a:spcBef>
              <a:spcAft>
                <a:spcPts val="0"/>
              </a:spcAft>
              <a:buClr>
                <a:srgbClr val="44AFCF"/>
              </a:buClr>
              <a:buSzTx/>
              <a:buFont typeface="+mj-lt"/>
              <a:buAutoNum type="alphaLcParenR"/>
              <a:tabLst/>
              <a:defRPr/>
            </a:pPr>
            <a:endPar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712788" marR="0" lvl="0" indent="-350838" algn="just" defTabSz="914400" rtl="0" eaLnBrk="1" fontAlgn="auto" latinLnBrk="0" hangingPunct="1">
              <a:lnSpc>
                <a:spcPct val="100000"/>
              </a:lnSpc>
              <a:spcBef>
                <a:spcPts val="0"/>
              </a:spcBef>
              <a:spcAft>
                <a:spcPts val="0"/>
              </a:spcAft>
              <a:buClr>
                <a:srgbClr val="44AFCF"/>
              </a:buClr>
              <a:buSzTx/>
              <a:buFont typeface="+mj-lt"/>
              <a:buAutoNum type="alphaLcParenR"/>
              <a:tabLst/>
              <a:defRPr/>
            </a:pP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la primera comercialización de un producto amparado por la patente, ya se trate de la monoterapia del medicamento amparado por la patente de base en vigor o de la primera combinación terapéutica, o</a:t>
            </a:r>
          </a:p>
          <a:p>
            <a:pPr marL="712788" marR="0" lvl="0" indent="-350838" algn="just" defTabSz="914400" rtl="0" eaLnBrk="1" fontAlgn="auto" latinLnBrk="0" hangingPunct="1">
              <a:lnSpc>
                <a:spcPct val="100000"/>
              </a:lnSpc>
              <a:spcBef>
                <a:spcPts val="0"/>
              </a:spcBef>
              <a:spcAft>
                <a:spcPts val="0"/>
              </a:spcAft>
              <a:buClr>
                <a:srgbClr val="44AFCF"/>
              </a:buClr>
              <a:buSzTx/>
              <a:buFont typeface="+mj-lt"/>
              <a:buAutoNum type="alphaLcParenR"/>
              <a:tabLst/>
              <a:defRPr/>
            </a:pPr>
            <a:endPar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712788" marR="0" lvl="0" indent="-350838" algn="just" defTabSz="914400" rtl="0" eaLnBrk="1" fontAlgn="auto" latinLnBrk="0" hangingPunct="1">
              <a:lnSpc>
                <a:spcPct val="100000"/>
              </a:lnSpc>
              <a:spcBef>
                <a:spcPts val="0"/>
              </a:spcBef>
              <a:spcAft>
                <a:spcPts val="0"/>
              </a:spcAft>
              <a:buClr>
                <a:srgbClr val="44AFCF"/>
              </a:buClr>
              <a:buSzTx/>
              <a:buFont typeface="+mj-lt"/>
              <a:buAutoNum type="alphaLcParenR"/>
              <a:tabLst/>
              <a:defRPr/>
            </a:pPr>
            <a:r>
              <a:rPr lang="es-ES" i="1" dirty="0">
                <a:solidFill>
                  <a:prstClr val="black"/>
                </a:solidFill>
                <a:latin typeface="Calibri" panose="020F0502020204030204"/>
                <a:ea typeface="Verdana" panose="020B0604030504040204" pitchFamily="34" charset="0"/>
                <a:cs typeface="Times New Roman" panose="02020603050405020304" pitchFamily="18" charset="0"/>
              </a:rPr>
              <a:t>l</a:t>
            </a: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as letras a) o b) a elección del titular de la patente, con independencia de la fecha de la autorización de comercialización?</a:t>
            </a:r>
          </a:p>
          <a:p>
            <a:pPr marL="342900" marR="0" lvl="0" indent="-342900" algn="just"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Y, en caso de que se responda afirmativamente a cualquiera de estas alternativas, ¿por qué?”</a:t>
            </a:r>
          </a:p>
        </p:txBody>
      </p:sp>
    </p:spTree>
    <p:extLst>
      <p:ext uri="{BB962C8B-B14F-4D97-AF65-F5344CB8AC3E}">
        <p14:creationId xmlns:p14="http://schemas.microsoft.com/office/powerpoint/2010/main" val="975588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5"/>
            <a:ext cx="6995572" cy="554473"/>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1921212" y="372072"/>
            <a:ext cx="62314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Cuestiones prejudiciales</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1037400"/>
            <a:ext cx="7292497" cy="4524315"/>
          </a:xfrm>
          <a:prstGeom prst="rect">
            <a:avLst/>
          </a:prstGeom>
          <a:noFill/>
        </p:spPr>
        <p:txBody>
          <a:bodyPr wrap="square" rtlCol="0">
            <a:spAutoFit/>
          </a:bodyPr>
          <a:lstStyle/>
          <a:p>
            <a:pPr marL="342900" marR="0" lvl="0" indent="-342900" algn="just"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r>
              <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Por su parte, el Tribunal de Comercio de Finlandia acordó el 17 de febrero de 2022 plantear una cuestión prejudicial sobre el mismo artículo del Reglamento CCP al TJUE. En su resolución, el juzgado remitente explica el objeto del procedimiento finlandés, la patente de base, las autorizaciones de comercialización emitidas y los fundamentos de derecho y jurisprudencia relevantes, incluida la del TJUE sobre el artículo 3 del RCCP. En concreto, el Tribunal de Comercio de Finlandia plantea al TJUE las siguientes cuestiones:</a:t>
            </a:r>
          </a:p>
          <a:p>
            <a:pPr marL="342900" marR="0" lvl="0" indent="-342900" algn="just"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712788" marR="0" lvl="0" indent="-350838" algn="just"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“¿Qué criterios deben aplicarse para decidir si un producto no ha sido objeto ya de un certificado complementario de protección a efectos del artículo 3, letra c), del Reglamento (CE) n.º 469/2009 1 del Parlamento Europeo y del Consejo, de 6 de mayo de 2009, relativo al certificado complementario de protección para los medicamentos (Reglamento CCP)?</a:t>
            </a:r>
          </a:p>
          <a:p>
            <a:pPr marL="342900" marR="0" lvl="0" indent="-342900"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1B4A8D75-620D-9F24-4602-BAE1E4D4561A}"/>
              </a:ext>
            </a:extLst>
          </p:cNvPr>
          <p:cNvSpPr txBox="1"/>
          <p:nvPr/>
        </p:nvSpPr>
        <p:spPr>
          <a:xfrm>
            <a:off x="6976625" y="5502950"/>
            <a:ext cx="720412" cy="317650"/>
          </a:xfrm>
          <a:prstGeom prst="rect">
            <a:avLst/>
          </a:prstGeom>
          <a:noFill/>
        </p:spPr>
        <p:txBody>
          <a:bodyPr wrap="square" rtlCol="0">
            <a:spAutoFit/>
          </a:bodyPr>
          <a:lstStyle/>
          <a:p>
            <a:pPr lvl="0" algn="just">
              <a:spcBef>
                <a:spcPts val="0"/>
              </a:spcBef>
              <a:buClr>
                <a:srgbClr val="44AFCF"/>
              </a:buClr>
            </a:pPr>
            <a:r>
              <a:rPr lang="es-ES" sz="1400" dirty="0">
                <a:ea typeface="Verdana" panose="020B0604030504040204" pitchFamily="34" charset="0"/>
                <a:cs typeface="Times New Roman" panose="02020603050405020304" pitchFamily="18" charset="0"/>
              </a:rPr>
              <a:t>( … )</a:t>
            </a:r>
          </a:p>
        </p:txBody>
      </p:sp>
    </p:spTree>
    <p:extLst>
      <p:ext uri="{BB962C8B-B14F-4D97-AF65-F5344CB8AC3E}">
        <p14:creationId xmlns:p14="http://schemas.microsoft.com/office/powerpoint/2010/main" val="2376909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5"/>
            <a:ext cx="6995572" cy="554473"/>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1921212" y="372072"/>
            <a:ext cx="62314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Cuestiones prejudiciales</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1037400"/>
            <a:ext cx="7292497" cy="5632311"/>
          </a:xfrm>
          <a:prstGeom prst="rect">
            <a:avLst/>
          </a:prstGeom>
          <a:noFill/>
        </p:spPr>
        <p:txBody>
          <a:bodyPr wrap="square" rtlCol="0">
            <a:spAutoFit/>
          </a:bodyPr>
          <a:lstStyle/>
          <a:p>
            <a:pPr marL="712788" marR="0" lvl="0" indent="-350838" algn="just"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¿Debe considerarse que la evaluación del requisito establecido en el artículo 3, letra c), del Reglamento CCP difiere de la evaluación del requisito establecido en la letra a) del mismo artículo y, en caso afirmativo, de qué manera?</a:t>
            </a:r>
          </a:p>
          <a:p>
            <a:pPr marL="712788" marR="0" lvl="0" indent="-350838" algn="just"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endPar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712788" marR="0" lvl="0" indent="-350838" algn="just"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¿Deben entenderse pertinentes para la evaluación del requisito establecido en el artículo 3, letra c), del Reglamento CCP las consideraciones sobre la interpretación de la letra a) del mismo artículo recogidas en las sentencias del Tribunal de Justicia dictadas en los asuntos C-121/17 1 y C-650/17 2 y, en caso afirmativo, de qué manera? A este respecto, se hace referencia concretamente a lo declarado en las citadas sentencias en relación con el artículo 3, letra a), del Reglamento CCP sobre:</a:t>
            </a:r>
          </a:p>
          <a:p>
            <a:pPr marL="712788" marR="0" lvl="0" indent="-350838" algn="just"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endPar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893763" marR="0" lvl="0" indent="-271463" algn="just" defTabSz="914400" rtl="0" eaLnBrk="1" fontAlgn="auto" latinLnBrk="0" hangingPunct="1">
              <a:lnSpc>
                <a:spcPct val="100000"/>
              </a:lnSpc>
              <a:spcBef>
                <a:spcPts val="0"/>
              </a:spcBef>
              <a:spcAft>
                <a:spcPts val="0"/>
              </a:spcAft>
              <a:buClr>
                <a:srgbClr val="44AFCF"/>
              </a:buClr>
              <a:buSzTx/>
              <a:buFont typeface="Wingdings" panose="05000000000000000000" pitchFamily="2" charset="2"/>
              <a:buChar char="Ø"/>
              <a:tabLst/>
              <a:defRPr/>
            </a:pP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la relevancia esencial de las reivindicaciones, así como</a:t>
            </a:r>
          </a:p>
          <a:p>
            <a:pPr marL="893763" marR="0" lvl="0" indent="-271463" algn="just" defTabSz="914400" rtl="0" eaLnBrk="1" fontAlgn="auto" latinLnBrk="0" hangingPunct="1">
              <a:lnSpc>
                <a:spcPct val="100000"/>
              </a:lnSpc>
              <a:spcBef>
                <a:spcPts val="0"/>
              </a:spcBef>
              <a:spcAft>
                <a:spcPts val="0"/>
              </a:spcAft>
              <a:buClr>
                <a:srgbClr val="44AFCF"/>
              </a:buClr>
              <a:buSzTx/>
              <a:buFont typeface="Wingdings" panose="05000000000000000000" pitchFamily="2" charset="2"/>
              <a:buChar char="Ø"/>
              <a:tabLst/>
              <a:defRPr/>
            </a:pPr>
            <a:endPar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a:p>
            <a:pPr marL="893763" marR="0" lvl="0" indent="-271463" algn="just" defTabSz="914400" rtl="0" eaLnBrk="1" fontAlgn="auto" latinLnBrk="0" hangingPunct="1">
              <a:lnSpc>
                <a:spcPct val="100000"/>
              </a:lnSpc>
              <a:spcBef>
                <a:spcPts val="0"/>
              </a:spcBef>
              <a:spcAft>
                <a:spcPts val="0"/>
              </a:spcAft>
              <a:buClr>
                <a:srgbClr val="44AFCF"/>
              </a:buClr>
              <a:buSzTx/>
              <a:buFont typeface="Wingdings" panose="05000000000000000000" pitchFamily="2" charset="2"/>
              <a:buChar char="Ø"/>
              <a:tabLst/>
              <a:defRPr/>
            </a:pPr>
            <a:r>
              <a:rPr lang="es-ES" i="1" dirty="0">
                <a:solidFill>
                  <a:prstClr val="black"/>
                </a:solidFill>
                <a:latin typeface="Calibri" panose="020F0502020204030204"/>
                <a:ea typeface="Verdana" panose="020B0604030504040204" pitchFamily="34" charset="0"/>
                <a:cs typeface="Times New Roman" panose="02020603050405020304" pitchFamily="18" charset="0"/>
              </a:rPr>
              <a:t>l</a:t>
            </a: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a evaluación del asunto desde el punto de vista de un experto en la materia y a la luz del estado de la técnica en la fecha de presentación o de prioridad de la patente de base.</a:t>
            </a:r>
          </a:p>
          <a:p>
            <a:pPr marL="342900" marR="0" lvl="0" indent="-342900" algn="l" defTabSz="914400" rtl="0" eaLnBrk="1" fontAlgn="auto" latinLnBrk="0" hangingPunct="1">
              <a:lnSpc>
                <a:spcPct val="100000"/>
              </a:lnSpc>
              <a:spcBef>
                <a:spcPts val="0"/>
              </a:spcBef>
              <a:spcAft>
                <a:spcPts val="0"/>
              </a:spcAft>
              <a:buClr>
                <a:srgbClr val="44AFCF"/>
              </a:buClr>
              <a:buSzTx/>
              <a:buFont typeface="Arial" panose="020B0604020202020204" pitchFamily="34" charset="0"/>
              <a:buChar char="•"/>
              <a:tabLst/>
              <a:defRPr/>
            </a:pPr>
            <a:endParaRPr kumimoji="0" lang="es-ES" sz="180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686321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3E779B69-152E-E0A3-7CB9-492EA9C18C62}"/>
              </a:ext>
            </a:extLst>
          </p:cNvPr>
          <p:cNvSpPr/>
          <p:nvPr/>
        </p:nvSpPr>
        <p:spPr>
          <a:xfrm>
            <a:off x="404540" y="335575"/>
            <a:ext cx="6995572" cy="554473"/>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3F034A42-B52E-5915-8160-A4199C496E76}"/>
              </a:ext>
            </a:extLst>
          </p:cNvPr>
          <p:cNvSpPr txBox="1"/>
          <p:nvPr/>
        </p:nvSpPr>
        <p:spPr>
          <a:xfrm>
            <a:off x="1921212" y="372072"/>
            <a:ext cx="62314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white"/>
                </a:solidFill>
                <a:effectLst/>
                <a:uLnTx/>
                <a:uFillTx/>
                <a:latin typeface="Calibri" panose="020F0502020204030204"/>
                <a:ea typeface="+mn-ea"/>
                <a:cs typeface="+mn-cs"/>
              </a:rPr>
              <a:t>Cuestiones prejudiciales</a:t>
            </a:r>
          </a:p>
        </p:txBody>
      </p:sp>
      <p:pic>
        <p:nvPicPr>
          <p:cNvPr id="2" name="Imagen 1">
            <a:extLst>
              <a:ext uri="{FF2B5EF4-FFF2-40B4-BE49-F238E27FC236}">
                <a16:creationId xmlns:a16="http://schemas.microsoft.com/office/drawing/2014/main" id="{19C232BB-4F08-09BA-6D8C-6CE757A195BA}"/>
              </a:ext>
            </a:extLst>
          </p:cNvPr>
          <p:cNvPicPr>
            <a:picLocks noChangeAspect="1"/>
          </p:cNvPicPr>
          <p:nvPr/>
        </p:nvPicPr>
        <p:blipFill>
          <a:blip r:embed="rId2"/>
          <a:stretch>
            <a:fillRect/>
          </a:stretch>
        </p:blipFill>
        <p:spPr>
          <a:xfrm>
            <a:off x="8152679" y="297754"/>
            <a:ext cx="3551298" cy="479316"/>
          </a:xfrm>
          <a:prstGeom prst="rect">
            <a:avLst/>
          </a:prstGeom>
        </p:spPr>
      </p:pic>
      <p:pic>
        <p:nvPicPr>
          <p:cNvPr id="5" name="Imagen 4">
            <a:extLst>
              <a:ext uri="{FF2B5EF4-FFF2-40B4-BE49-F238E27FC236}">
                <a16:creationId xmlns:a16="http://schemas.microsoft.com/office/drawing/2014/main" id="{7D6008E2-1080-C33D-BB95-9F1303695CB9}"/>
              </a:ext>
            </a:extLst>
          </p:cNvPr>
          <p:cNvPicPr>
            <a:picLocks noChangeAspect="1"/>
          </p:cNvPicPr>
          <p:nvPr/>
        </p:nvPicPr>
        <p:blipFill>
          <a:blip r:embed="rId3"/>
          <a:stretch>
            <a:fillRect/>
          </a:stretch>
        </p:blipFill>
        <p:spPr>
          <a:xfrm rot="16200000">
            <a:off x="7539599" y="2169529"/>
            <a:ext cx="5296506" cy="3032249"/>
          </a:xfrm>
          <a:prstGeom prst="rect">
            <a:avLst/>
          </a:prstGeom>
        </p:spPr>
      </p:pic>
      <p:sp>
        <p:nvSpPr>
          <p:cNvPr id="6" name="CuadroTexto 5">
            <a:extLst>
              <a:ext uri="{FF2B5EF4-FFF2-40B4-BE49-F238E27FC236}">
                <a16:creationId xmlns:a16="http://schemas.microsoft.com/office/drawing/2014/main" id="{EB0F7EF3-1F27-8509-E70F-93041FFFC277}"/>
              </a:ext>
            </a:extLst>
          </p:cNvPr>
          <p:cNvSpPr txBox="1"/>
          <p:nvPr/>
        </p:nvSpPr>
        <p:spPr>
          <a:xfrm>
            <a:off x="404540" y="1037400"/>
            <a:ext cx="7292497" cy="5355312"/>
          </a:xfrm>
          <a:prstGeom prst="rect">
            <a:avLst/>
          </a:prstGeom>
          <a:noFill/>
        </p:spPr>
        <p:txBody>
          <a:bodyPr wrap="square" rtlCol="0">
            <a:spAutoFit/>
          </a:bodyPr>
          <a:lstStyle/>
          <a:p>
            <a:pPr marL="712788" marR="0" lvl="0" indent="-350838" algn="just" defTabSz="914400" rtl="0" eaLnBrk="1" fontAlgn="auto" latinLnBrk="0" hangingPunct="1">
              <a:lnSpc>
                <a:spcPct val="100000"/>
              </a:lnSpc>
              <a:spcBef>
                <a:spcPts val="0"/>
              </a:spcBef>
              <a:spcAft>
                <a:spcPts val="0"/>
              </a:spcAft>
              <a:buClr>
                <a:srgbClr val="44AFCF"/>
              </a:buClr>
              <a:buSzTx/>
              <a:buFont typeface="Courier New" panose="02070309020205020404" pitchFamily="49" charset="0"/>
              <a:buChar char="o"/>
              <a:tabLst/>
              <a:defRPr/>
            </a:pP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¿Son pertinentes para la interpretación del artículo 3, letra c), del Reglamento CCP los conceptos de «núcleo de la actividad inventiva», «actividad inventiva central» y/u «objeto de la invención» de la patente de base y, en caso de que algunos o la totalidad de estos conceptos sean pertinentes, cómo deben entenderse estos a efectos de la interpretación de dicha disposición? Por cuanto se refiere a la aplicación de los citados conceptos, ¿hay alguna diferencia en caso de que se trate de un producto constituido por un único principio activo (denominado «</a:t>
            </a:r>
            <a:r>
              <a:rPr kumimoji="0" lang="es-ES" sz="1800" i="1"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monoproducto</a:t>
            </a: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o de un producto constituido por una combinación de principios activos (denominado «producto combinado») y, en caso afirmativo, en qué sentido? ¿Cómo debe evaluarse esta última cuestión en un supuesto en que la patente de base contiene, por un lado, una reivindicación para un </a:t>
            </a:r>
            <a:r>
              <a:rPr kumimoji="0" lang="es-ES" sz="1800" i="1"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monoproducto</a:t>
            </a: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y, por otro, una reivindicación para un producto combinado, dándose la circunstancia de que esta última reivindicación se refiere a una combinación de principios activos compuesta por el principio activo del </a:t>
            </a:r>
            <a:r>
              <a:rPr kumimoji="0" lang="es-ES" sz="1800" i="1"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monoproducto</a:t>
            </a:r>
            <a:r>
              <a:rPr kumimoji="0" lang="es-ES" sz="1800" i="1"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Times New Roman" panose="02020603050405020304" pitchFamily="18" charset="0"/>
              </a:rPr>
              <a:t> y, además, por uno o varios principios activos según el estado de la técnica conocido?”</a:t>
            </a:r>
          </a:p>
        </p:txBody>
      </p:sp>
    </p:spTree>
    <p:extLst>
      <p:ext uri="{BB962C8B-B14F-4D97-AF65-F5344CB8AC3E}">
        <p14:creationId xmlns:p14="http://schemas.microsoft.com/office/powerpoint/2010/main" val="1925427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9F28E9A-C2A8-451D-8B16-63B32413E688}"/>
              </a:ext>
            </a:extLst>
          </p:cNvPr>
          <p:cNvSpPr/>
          <p:nvPr/>
        </p:nvSpPr>
        <p:spPr>
          <a:xfrm>
            <a:off x="0" y="0"/>
            <a:ext cx="12192000" cy="6858000"/>
          </a:xfrm>
          <a:prstGeom prst="rect">
            <a:avLst/>
          </a:prstGeom>
          <a:solidFill>
            <a:srgbClr val="2929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3E779B69-152E-E0A3-7CB9-492EA9C18C62}"/>
              </a:ext>
            </a:extLst>
          </p:cNvPr>
          <p:cNvSpPr/>
          <p:nvPr/>
        </p:nvSpPr>
        <p:spPr>
          <a:xfrm>
            <a:off x="156048" y="5528735"/>
            <a:ext cx="6447367" cy="7281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693264" y="5477301"/>
            <a:ext cx="4224869" cy="830997"/>
          </a:xfrm>
          <a:prstGeom prst="rect">
            <a:avLst/>
          </a:prstGeom>
          <a:noFill/>
        </p:spPr>
        <p:txBody>
          <a:bodyPr wrap="square" rtlCol="0">
            <a:spAutoFit/>
          </a:bodyPr>
          <a:lstStyle/>
          <a:p>
            <a:r>
              <a:rPr lang="es-ES" sz="4800" b="1" dirty="0">
                <a:solidFill>
                  <a:schemeClr val="bg1"/>
                </a:solidFill>
              </a:rPr>
              <a:t>GRACIAS</a:t>
            </a:r>
          </a:p>
        </p:txBody>
      </p:sp>
      <p:pic>
        <p:nvPicPr>
          <p:cNvPr id="6" name="Imagen 5">
            <a:extLst>
              <a:ext uri="{FF2B5EF4-FFF2-40B4-BE49-F238E27FC236}">
                <a16:creationId xmlns:a16="http://schemas.microsoft.com/office/drawing/2014/main" id="{9E08DBEF-7287-FF16-2396-90760E723211}"/>
              </a:ext>
            </a:extLst>
          </p:cNvPr>
          <p:cNvPicPr>
            <a:picLocks noChangeAspect="1"/>
          </p:cNvPicPr>
          <p:nvPr/>
        </p:nvPicPr>
        <p:blipFill>
          <a:blip r:embed="rId2"/>
          <a:stretch>
            <a:fillRect/>
          </a:stretch>
        </p:blipFill>
        <p:spPr>
          <a:xfrm>
            <a:off x="4408590" y="35668"/>
            <a:ext cx="7783409" cy="3644900"/>
          </a:xfrm>
          <a:prstGeom prst="rect">
            <a:avLst/>
          </a:prstGeom>
        </p:spPr>
      </p:pic>
      <p:pic>
        <p:nvPicPr>
          <p:cNvPr id="2" name="Imagen 1">
            <a:extLst>
              <a:ext uri="{FF2B5EF4-FFF2-40B4-BE49-F238E27FC236}">
                <a16:creationId xmlns:a16="http://schemas.microsoft.com/office/drawing/2014/main" id="{D9740D87-478B-0E86-1260-F6ACE9CDB2AB}"/>
              </a:ext>
            </a:extLst>
          </p:cNvPr>
          <p:cNvPicPr>
            <a:picLocks noChangeAspect="1"/>
          </p:cNvPicPr>
          <p:nvPr/>
        </p:nvPicPr>
        <p:blipFill>
          <a:blip r:embed="rId3"/>
          <a:stretch>
            <a:fillRect/>
          </a:stretch>
        </p:blipFill>
        <p:spPr>
          <a:xfrm>
            <a:off x="3722355" y="4366666"/>
            <a:ext cx="7480440" cy="603556"/>
          </a:xfrm>
          <a:prstGeom prst="rect">
            <a:avLst/>
          </a:prstGeom>
        </p:spPr>
      </p:pic>
    </p:spTree>
    <p:extLst>
      <p:ext uri="{BB962C8B-B14F-4D97-AF65-F5344CB8AC3E}">
        <p14:creationId xmlns:p14="http://schemas.microsoft.com/office/powerpoint/2010/main" val="18408022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458</TotalTime>
  <Words>3672</Words>
  <Application>Microsoft Office PowerPoint</Application>
  <PresentationFormat>Panorámica</PresentationFormat>
  <Paragraphs>153</Paragraphs>
  <Slides>25</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25</vt:i4>
      </vt:variant>
    </vt:vector>
  </HeadingPairs>
  <TitlesOfParts>
    <vt:vector size="33" baseType="lpstr">
      <vt:lpstr>Amasis MT Pro</vt:lpstr>
      <vt:lpstr>Arial</vt:lpstr>
      <vt:lpstr>Calibri</vt:lpstr>
      <vt:lpstr>Calibri Light</vt:lpstr>
      <vt:lpstr>Courier New</vt:lpstr>
      <vt:lpstr>Verdana</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 martin</dc:creator>
  <cp:lastModifiedBy>Eversheds Sutherland</cp:lastModifiedBy>
  <cp:revision>14</cp:revision>
  <dcterms:created xsi:type="dcterms:W3CDTF">2022-09-05T16:45:50Z</dcterms:created>
  <dcterms:modified xsi:type="dcterms:W3CDTF">2022-09-23T09:25:45Z</dcterms:modified>
</cp:coreProperties>
</file>