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60" r:id="rId4"/>
    <p:sldId id="261" r:id="rId5"/>
    <p:sldId id="262" r:id="rId6"/>
    <p:sldId id="263" r:id="rId7"/>
    <p:sldId id="264" r:id="rId8"/>
    <p:sldId id="258"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3B"/>
    <a:srgbClr val="302D56"/>
    <a:srgbClr val="44AF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p:scale>
          <a:sx n="75" d="100"/>
          <a:sy n="75" d="100"/>
        </p:scale>
        <p:origin x="54"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25/09/2022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542846"/>
            <a:ext cx="8983136" cy="2246769"/>
          </a:xfrm>
          <a:prstGeom prst="rect">
            <a:avLst/>
          </a:prstGeom>
          <a:noFill/>
        </p:spPr>
        <p:txBody>
          <a:bodyPr wrap="square" rtlCol="0">
            <a:spAutoFit/>
          </a:bodyPr>
          <a:lstStyle/>
          <a:p>
            <a:r>
              <a:rPr lang="es-ES" sz="1400">
                <a:solidFill>
                  <a:srgbClr val="302D56"/>
                </a:solidFill>
              </a:rPr>
              <a:t>ALGUNAS IDEAS GENERALES PARA ABORDAR NUEVOS MODELOS EN EL PLANO CONCEPTUAL</a:t>
            </a:r>
          </a:p>
          <a:p>
            <a:endParaRPr lang="es-ES" sz="1400">
              <a:solidFill>
                <a:srgbClr val="302D56"/>
              </a:solidFill>
            </a:endParaRPr>
          </a:p>
          <a:p>
            <a:pPr marL="352425" indent="-352425">
              <a:buFont typeface="+mj-lt"/>
              <a:buAutoNum type="arabicPeriod"/>
            </a:pPr>
            <a:r>
              <a:rPr lang="es-ES" sz="1400">
                <a:solidFill>
                  <a:srgbClr val="302D56"/>
                </a:solidFill>
              </a:rPr>
              <a:t>Del producto al servicio</a:t>
            </a:r>
          </a:p>
          <a:p>
            <a:pPr marL="352425" indent="-352425">
              <a:buFont typeface="+mj-lt"/>
              <a:buAutoNum type="arabicPeriod"/>
            </a:pPr>
            <a:endParaRPr lang="es-ES" sz="1400">
              <a:solidFill>
                <a:srgbClr val="302D56"/>
              </a:solidFill>
            </a:endParaRPr>
          </a:p>
          <a:p>
            <a:pPr marL="361950"/>
            <a:r>
              <a:rPr lang="es-ES" sz="1400">
                <a:solidFill>
                  <a:srgbClr val="302D56"/>
                </a:solidFill>
              </a:rPr>
              <a:t>Next step = la solución.</a:t>
            </a:r>
          </a:p>
          <a:p>
            <a:pPr marL="361950"/>
            <a:endParaRPr lang="es-ES" sz="1400">
              <a:solidFill>
                <a:srgbClr val="302D56"/>
              </a:solidFill>
            </a:endParaRPr>
          </a:p>
          <a:p>
            <a:pPr marL="361950"/>
            <a:r>
              <a:rPr lang="es-ES" sz="1400">
                <a:solidFill>
                  <a:srgbClr val="302D56"/>
                </a:solidFill>
              </a:rPr>
              <a:t>¿Llegaremos a la desmonetización, la gratuidad de la solución?</a:t>
            </a:r>
          </a:p>
          <a:p>
            <a:pPr marL="352425" indent="-352425">
              <a:buFont typeface="+mj-lt"/>
              <a:buAutoNum type="arabicPeriod"/>
            </a:pPr>
            <a:endParaRPr lang="es-ES" sz="1400">
              <a:solidFill>
                <a:srgbClr val="302D56"/>
              </a:solidFill>
            </a:endParaRPr>
          </a:p>
          <a:p>
            <a:pPr marL="361950" indent="-361950"/>
            <a:r>
              <a:rPr lang="es-ES" sz="1400">
                <a:solidFill>
                  <a:srgbClr val="302D56"/>
                </a:solidFill>
              </a:rPr>
              <a:t>2.	En un mundo donde los datos / informaciones son un activo valioso, es impensable plantearse nuevos modelos sin intercambio de información con los stakeholders relevantes.</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sp>
        <p:nvSpPr>
          <p:cNvPr id="11" name="CuadroTexto 10">
            <a:extLst>
              <a:ext uri="{FF2B5EF4-FFF2-40B4-BE49-F238E27FC236}">
                <a16:creationId xmlns:a16="http://schemas.microsoft.com/office/drawing/2014/main" id="{159C80F8-FEA9-3F94-B70E-2A18F0145E60}"/>
              </a:ext>
            </a:extLst>
          </p:cNvPr>
          <p:cNvSpPr txBox="1"/>
          <p:nvPr/>
        </p:nvSpPr>
        <p:spPr>
          <a:xfrm>
            <a:off x="770464" y="4093489"/>
            <a:ext cx="8983136" cy="1169551"/>
          </a:xfrm>
          <a:prstGeom prst="rect">
            <a:avLst/>
          </a:prstGeom>
          <a:noFill/>
        </p:spPr>
        <p:txBody>
          <a:bodyPr wrap="square" rtlCol="0">
            <a:spAutoFit/>
          </a:bodyPr>
          <a:lstStyle/>
          <a:p>
            <a:r>
              <a:rPr lang="es-ES" sz="1400">
                <a:solidFill>
                  <a:srgbClr val="302D56"/>
                </a:solidFill>
              </a:rPr>
              <a:t>EN CUANTO A ASPECTOS JURID¡COS</a:t>
            </a:r>
          </a:p>
          <a:p>
            <a:endParaRPr lang="es-ES" sz="1400">
              <a:solidFill>
                <a:srgbClr val="302D56"/>
              </a:solidFill>
            </a:endParaRPr>
          </a:p>
          <a:p>
            <a:pPr marL="352425" indent="-352425">
              <a:buFont typeface="+mj-lt"/>
              <a:buAutoNum type="arabicPeriod"/>
            </a:pPr>
            <a:r>
              <a:rPr lang="es-ES" sz="1400">
                <a:solidFill>
                  <a:srgbClr val="302D56"/>
                </a:solidFill>
              </a:rPr>
              <a:t>Entorno regulatorio. Si sí, ¿cómo? Si no, ¿por qué?</a:t>
            </a:r>
          </a:p>
          <a:p>
            <a:pPr marL="352425" indent="-352425">
              <a:buFont typeface="+mj-lt"/>
              <a:buAutoNum type="arabicPeriod"/>
            </a:pPr>
            <a:endParaRPr lang="es-ES" sz="1400">
              <a:solidFill>
                <a:srgbClr val="302D56"/>
              </a:solidFill>
            </a:endParaRPr>
          </a:p>
          <a:p>
            <a:pPr marL="352425" indent="-352425">
              <a:buFont typeface="+mj-lt"/>
              <a:buAutoNum type="arabicPeriod"/>
            </a:pPr>
            <a:r>
              <a:rPr lang="es-ES" sz="1400">
                <a:solidFill>
                  <a:srgbClr val="302D56"/>
                </a:solidFill>
              </a:rPr>
              <a:t>Mecanismos jurídicos y retos en  el ámbito de la compra pública innovadora.</a:t>
            </a:r>
          </a:p>
        </p:txBody>
      </p:sp>
    </p:spTree>
    <p:extLst>
      <p:ext uri="{BB962C8B-B14F-4D97-AF65-F5344CB8AC3E}">
        <p14:creationId xmlns:p14="http://schemas.microsoft.com/office/powerpoint/2010/main" val="138331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542846"/>
            <a:ext cx="8983136" cy="3539430"/>
          </a:xfrm>
          <a:prstGeom prst="rect">
            <a:avLst/>
          </a:prstGeom>
          <a:noFill/>
        </p:spPr>
        <p:txBody>
          <a:bodyPr wrap="square" rtlCol="0">
            <a:spAutoFit/>
          </a:bodyPr>
          <a:lstStyle/>
          <a:p>
            <a:r>
              <a:rPr lang="es-ES" sz="1400">
                <a:solidFill>
                  <a:srgbClr val="302D56"/>
                </a:solidFill>
              </a:rPr>
              <a:t>ENTORNO REGULATORIO. SI SÍ, ¿CÓMO? SI NO, ¿POR QUÉ?</a:t>
            </a:r>
          </a:p>
          <a:p>
            <a:endParaRPr lang="es-ES" sz="1400">
              <a:solidFill>
                <a:srgbClr val="302D56"/>
              </a:solidFill>
            </a:endParaRPr>
          </a:p>
          <a:p>
            <a:pPr marL="352425" indent="-352425">
              <a:buFont typeface="+mj-lt"/>
              <a:buAutoNum type="arabicPeriod"/>
            </a:pPr>
            <a:r>
              <a:rPr lang="es-ES" sz="1400">
                <a:solidFill>
                  <a:srgbClr val="302D56"/>
                </a:solidFill>
              </a:rPr>
              <a:t>Principio de precaución: los poderes públicos, deben velar por la protección frente a los riesgos.</a:t>
            </a:r>
          </a:p>
          <a:p>
            <a:pPr marL="352425" indent="-352425">
              <a:buFont typeface="+mj-lt"/>
              <a:buAutoNum type="arabicPeriod"/>
            </a:pPr>
            <a:endParaRPr lang="es-ES" sz="1400">
              <a:solidFill>
                <a:srgbClr val="302D56"/>
              </a:solidFill>
            </a:endParaRPr>
          </a:p>
          <a:p>
            <a:pPr marL="352425" indent="-352425">
              <a:buFont typeface="+mj-lt"/>
              <a:buAutoNum type="arabicPeriod"/>
            </a:pPr>
            <a:r>
              <a:rPr lang="es-ES" sz="1400">
                <a:solidFill>
                  <a:srgbClr val="302D56"/>
                </a:solidFill>
              </a:rPr>
              <a:t>Principio de proporcionalidad: la intervención debe ser la mínima necesaria. Favor libertatis. Ley 20/2013 de garantía de la unidad de mercado.</a:t>
            </a:r>
          </a:p>
          <a:p>
            <a:pPr marL="352425" indent="-352425">
              <a:buFont typeface="+mj-lt"/>
              <a:buAutoNum type="arabicPeriod"/>
            </a:pPr>
            <a:endParaRPr lang="es-ES" sz="1400">
              <a:solidFill>
                <a:srgbClr val="302D56"/>
              </a:solidFill>
            </a:endParaRPr>
          </a:p>
          <a:p>
            <a:pPr marL="352425" indent="-352425">
              <a:buFont typeface="+mj-lt"/>
              <a:buAutoNum type="arabicPeriod"/>
            </a:pPr>
            <a:r>
              <a:rPr lang="es-ES" sz="1400">
                <a:solidFill>
                  <a:srgbClr val="302D56"/>
                </a:solidFill>
              </a:rPr>
              <a:t>La protección de la salud como principio rector en la CE (art. 43) vinculado al derecho fundamental a la vida (art. 15).</a:t>
            </a:r>
          </a:p>
          <a:p>
            <a:pPr marL="352425" indent="-352425">
              <a:buFont typeface="+mj-lt"/>
              <a:buAutoNum type="arabicPeriod"/>
            </a:pPr>
            <a:endParaRPr lang="es-ES" sz="1400">
              <a:solidFill>
                <a:srgbClr val="302D56"/>
              </a:solidFill>
            </a:endParaRPr>
          </a:p>
          <a:p>
            <a:pPr marL="352425" indent="-352425">
              <a:buFont typeface="+mj-lt"/>
              <a:buAutoNum type="arabicPeriod"/>
            </a:pPr>
            <a:r>
              <a:rPr lang="es-ES" sz="1400">
                <a:solidFill>
                  <a:srgbClr val="302D56"/>
                </a:solidFill>
              </a:rPr>
              <a:t>El principio de vinculación negativa. "La máxima "está permitido todo lo que no está prohibido" constituye una buena síntesis de la posición del ciudadano ante el ordenamiento jurídico, dado que subraya la idea inicial y general de libertad - "está permitido todo"- y el carácter de excepción o de previsión expresa -"salvo lo que está prohibido"- que se exige para limitar ese espacio inicial de libertad" (Audiencia Nacional, Auto 24 Febrero 2022).</a:t>
            </a:r>
          </a:p>
          <a:p>
            <a:pPr marL="352425" indent="-352425">
              <a:buFont typeface="+mj-lt"/>
              <a:buAutoNum type="arabicPeriod"/>
            </a:pPr>
            <a:endParaRPr lang="es-ES" sz="1400">
              <a:solidFill>
                <a:srgbClr val="302D56"/>
              </a:solidFill>
            </a:endParaRPr>
          </a:p>
          <a:p>
            <a:pPr marL="352425" indent="-352425">
              <a:buFont typeface="+mj-lt"/>
              <a:buAutoNum type="arabicPeriod"/>
            </a:pPr>
            <a:r>
              <a:rPr lang="es-ES" sz="1400">
                <a:solidFill>
                  <a:srgbClr val="302D56"/>
                </a:solidFill>
              </a:rPr>
              <a:t>Hay que generar confianza! Los intereses del SNS y los de las empresas innovadoras están más alineados de lo que muchas veces se piensa.</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spTree>
    <p:extLst>
      <p:ext uri="{BB962C8B-B14F-4D97-AF65-F5344CB8AC3E}">
        <p14:creationId xmlns:p14="http://schemas.microsoft.com/office/powerpoint/2010/main" val="2622198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542846"/>
            <a:ext cx="8983136" cy="307777"/>
          </a:xfrm>
          <a:prstGeom prst="rect">
            <a:avLst/>
          </a:prstGeom>
          <a:noFill/>
        </p:spPr>
        <p:txBody>
          <a:bodyPr wrap="square" rtlCol="0">
            <a:spAutoFit/>
          </a:bodyPr>
          <a:lstStyle/>
          <a:p>
            <a:r>
              <a:rPr lang="es-ES" sz="1400">
                <a:solidFill>
                  <a:srgbClr val="302D56"/>
                </a:solidFill>
              </a:rPr>
              <a:t>MECANISMOS JURÍDICOS Y RETOS EN  EL ÁMBITO DE LA COMPRA PÚBLICA INNOVADORA (1/2)</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sp>
        <p:nvSpPr>
          <p:cNvPr id="2" name="Text Box 31">
            <a:extLst>
              <a:ext uri="{FF2B5EF4-FFF2-40B4-BE49-F238E27FC236}">
                <a16:creationId xmlns:a16="http://schemas.microsoft.com/office/drawing/2014/main" id="{332A9D6B-20E8-E7E1-813B-C2B478EFFAEA}"/>
              </a:ext>
            </a:extLst>
          </p:cNvPr>
          <p:cNvSpPr txBox="1">
            <a:spLocks noChangeArrowheads="1"/>
          </p:cNvSpPr>
          <p:nvPr/>
        </p:nvSpPr>
        <p:spPr bwMode="auto">
          <a:xfrm>
            <a:off x="775339" y="2216083"/>
            <a:ext cx="1954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LCSP</a:t>
            </a:r>
          </a:p>
        </p:txBody>
      </p:sp>
      <p:sp>
        <p:nvSpPr>
          <p:cNvPr id="5" name="CuadroTexto 4">
            <a:extLst>
              <a:ext uri="{FF2B5EF4-FFF2-40B4-BE49-F238E27FC236}">
                <a16:creationId xmlns:a16="http://schemas.microsoft.com/office/drawing/2014/main" id="{5A223C4C-69CA-B135-F5F4-4EB0DA155E92}"/>
              </a:ext>
            </a:extLst>
          </p:cNvPr>
          <p:cNvSpPr txBox="1"/>
          <p:nvPr/>
        </p:nvSpPr>
        <p:spPr>
          <a:xfrm>
            <a:off x="2915866" y="2216083"/>
            <a:ext cx="6837734" cy="1908215"/>
          </a:xfrm>
          <a:prstGeom prst="rect">
            <a:avLst/>
          </a:prstGeom>
          <a:noFill/>
        </p:spPr>
        <p:txBody>
          <a:bodyPr wrap="square">
            <a:spAutoFit/>
          </a:bodyPr>
          <a:lstStyle/>
          <a:p>
            <a:pPr marL="541325" indent="-541325">
              <a:spcAft>
                <a:spcPts val="1200"/>
              </a:spcAft>
              <a:buFont typeface="Arial" panose="020B0604020202020204" pitchFamily="34" charset="0"/>
              <a:buChar char="•"/>
            </a:pPr>
            <a:r>
              <a:rPr lang="es-ES" altLang="es-ES" sz="1400" b="0">
                <a:solidFill>
                  <a:schemeClr val="tx1"/>
                </a:solidFill>
                <a:latin typeface="+mn-lt"/>
                <a:cs typeface="Times New Roman" panose="02020603050405020304" pitchFamily="18" charset="0"/>
              </a:rPr>
              <a:t>La definición del objeto del contrato.</a:t>
            </a:r>
          </a:p>
          <a:p>
            <a:pPr marL="541325" indent="-541325">
              <a:spcAft>
                <a:spcPts val="1200"/>
              </a:spcAft>
              <a:buFont typeface="Arial" panose="020B0604020202020204" pitchFamily="34" charset="0"/>
              <a:buChar char="•"/>
            </a:pPr>
            <a:r>
              <a:rPr lang="es-ES" altLang="es-ES" sz="1400" b="0">
                <a:solidFill>
                  <a:schemeClr val="tx1"/>
                </a:solidFill>
                <a:latin typeface="+mn-lt"/>
                <a:cs typeface="Times New Roman" panose="02020603050405020304" pitchFamily="18" charset="0"/>
              </a:rPr>
              <a:t>La posibilidad de ofrecer y valorar mejoras</a:t>
            </a:r>
            <a:r>
              <a:rPr lang="es-ES" altLang="es-ES" sz="1400">
                <a:cs typeface="Times New Roman" panose="02020603050405020304" pitchFamily="18" charset="0"/>
              </a:rPr>
              <a:t> para </a:t>
            </a:r>
            <a:r>
              <a:rPr lang="es-ES" sz="1400">
                <a:cs typeface="Times New Roman" panose="02020603050405020304" pitchFamily="18" charset="0"/>
              </a:rPr>
              <a:t>prestaciones complementarias que tienen la misma naturaleza que el bien que es objeto del contrato principal y no alteran la naturaleza ni el valor del contrato.</a:t>
            </a:r>
          </a:p>
          <a:p>
            <a:pPr marL="541325" indent="-541325">
              <a:buFont typeface="Arial" panose="020B0604020202020204" pitchFamily="34" charset="0"/>
              <a:buChar char="•"/>
            </a:pPr>
            <a:r>
              <a:rPr lang="es-ES" altLang="es-ES" sz="1400">
                <a:cs typeface="Times New Roman" panose="02020603050405020304" pitchFamily="18" charset="0"/>
              </a:rPr>
              <a:t>La opción de los contratos mixtos para prestaciones complementarias que tienen naturaleza distinta al bien que es objeto del contrato principal. Requiere unidad funcional.</a:t>
            </a:r>
            <a:endParaRPr lang="es-ES" altLang="es-ES" sz="1400" b="0">
              <a:solidFill>
                <a:schemeClr val="tx1"/>
              </a:solidFill>
              <a:latin typeface="+mn-lt"/>
              <a:cs typeface="Times New Roman" panose="02020603050405020304" pitchFamily="18" charset="0"/>
            </a:endParaRPr>
          </a:p>
        </p:txBody>
      </p:sp>
      <p:sp>
        <p:nvSpPr>
          <p:cNvPr id="6" name="Text Box 31">
            <a:extLst>
              <a:ext uri="{FF2B5EF4-FFF2-40B4-BE49-F238E27FC236}">
                <a16:creationId xmlns:a16="http://schemas.microsoft.com/office/drawing/2014/main" id="{863B890C-64F4-EFB7-A43F-FD87304AC2E2}"/>
              </a:ext>
            </a:extLst>
          </p:cNvPr>
          <p:cNvSpPr txBox="1">
            <a:spLocks noChangeArrowheads="1"/>
          </p:cNvSpPr>
          <p:nvPr/>
        </p:nvSpPr>
        <p:spPr bwMode="auto">
          <a:xfrm>
            <a:off x="789193" y="4313366"/>
            <a:ext cx="1954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Convenios</a:t>
            </a:r>
          </a:p>
        </p:txBody>
      </p:sp>
      <p:sp>
        <p:nvSpPr>
          <p:cNvPr id="11" name="CuadroTexto 10">
            <a:extLst>
              <a:ext uri="{FF2B5EF4-FFF2-40B4-BE49-F238E27FC236}">
                <a16:creationId xmlns:a16="http://schemas.microsoft.com/office/drawing/2014/main" id="{33ACA8E6-0EFB-9417-23B5-BFC2DB6F759F}"/>
              </a:ext>
            </a:extLst>
          </p:cNvPr>
          <p:cNvSpPr txBox="1"/>
          <p:nvPr/>
        </p:nvSpPr>
        <p:spPr>
          <a:xfrm>
            <a:off x="2915866" y="4313366"/>
            <a:ext cx="6359236" cy="523220"/>
          </a:xfrm>
          <a:prstGeom prst="rect">
            <a:avLst/>
          </a:prstGeom>
          <a:noFill/>
        </p:spPr>
        <p:txBody>
          <a:bodyPr wrap="square">
            <a:spAutoFit/>
          </a:bodyPr>
          <a:lstStyle/>
          <a:p>
            <a:pPr marL="541325" indent="-541325">
              <a:buFont typeface="Arial" panose="020B0604020202020204" pitchFamily="34" charset="0"/>
              <a:buChar char="•"/>
            </a:pPr>
            <a:r>
              <a:rPr lang="es-ES" altLang="es-ES" sz="1400" b="0">
                <a:solidFill>
                  <a:schemeClr val="tx1"/>
                </a:solidFill>
                <a:cs typeface="Times New Roman" panose="02020603050405020304" pitchFamily="18" charset="0"/>
              </a:rPr>
              <a:t>Finalidad de interés común (la confluencia de intereses).</a:t>
            </a:r>
          </a:p>
          <a:p>
            <a:pPr marL="541325" indent="-541325">
              <a:buFont typeface="Arial" panose="020B0604020202020204" pitchFamily="34" charset="0"/>
              <a:buChar char="•"/>
            </a:pPr>
            <a:r>
              <a:rPr lang="es-ES" altLang="es-ES" sz="1400">
                <a:cs typeface="Times New Roman" panose="02020603050405020304" pitchFamily="18" charset="0"/>
              </a:rPr>
              <a:t>Normativa específica.</a:t>
            </a:r>
            <a:endParaRPr lang="es-ES" altLang="es-ES" sz="1400" b="0">
              <a:solidFill>
                <a:schemeClr val="tx1"/>
              </a:solidFill>
              <a:cs typeface="Times New Roman" panose="02020603050405020304" pitchFamily="18" charset="0"/>
            </a:endParaRPr>
          </a:p>
        </p:txBody>
      </p:sp>
      <p:sp>
        <p:nvSpPr>
          <p:cNvPr id="14" name="Text Box 31">
            <a:extLst>
              <a:ext uri="{FF2B5EF4-FFF2-40B4-BE49-F238E27FC236}">
                <a16:creationId xmlns:a16="http://schemas.microsoft.com/office/drawing/2014/main" id="{BD0585B2-76FA-81DB-07F5-9CEC36DBC238}"/>
              </a:ext>
            </a:extLst>
          </p:cNvPr>
          <p:cNvSpPr txBox="1">
            <a:spLocks noChangeArrowheads="1"/>
          </p:cNvSpPr>
          <p:nvPr/>
        </p:nvSpPr>
        <p:spPr bwMode="auto">
          <a:xfrm>
            <a:off x="770464" y="5072419"/>
            <a:ext cx="1954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Mecenazgo</a:t>
            </a:r>
          </a:p>
        </p:txBody>
      </p:sp>
      <p:sp>
        <p:nvSpPr>
          <p:cNvPr id="15" name="CuadroTexto 14">
            <a:extLst>
              <a:ext uri="{FF2B5EF4-FFF2-40B4-BE49-F238E27FC236}">
                <a16:creationId xmlns:a16="http://schemas.microsoft.com/office/drawing/2014/main" id="{E94FE78A-DD30-1F04-0A3C-DF990BA0D20D}"/>
              </a:ext>
            </a:extLst>
          </p:cNvPr>
          <p:cNvSpPr txBox="1"/>
          <p:nvPr/>
        </p:nvSpPr>
        <p:spPr>
          <a:xfrm>
            <a:off x="2922793" y="5072419"/>
            <a:ext cx="6359236" cy="523220"/>
          </a:xfrm>
          <a:prstGeom prst="rect">
            <a:avLst/>
          </a:prstGeom>
          <a:noFill/>
        </p:spPr>
        <p:txBody>
          <a:bodyPr wrap="square">
            <a:spAutoFit/>
          </a:bodyPr>
          <a:lstStyle/>
          <a:p>
            <a:pPr marL="541325" indent="-541325">
              <a:buFont typeface="Arial" panose="020B0604020202020204" pitchFamily="34" charset="0"/>
              <a:buChar char="•"/>
            </a:pPr>
            <a:r>
              <a:rPr lang="es-ES" altLang="es-ES" sz="1400" b="0">
                <a:solidFill>
                  <a:schemeClr val="tx1"/>
                </a:solidFill>
                <a:cs typeface="Times New Roman" panose="02020603050405020304" pitchFamily="18" charset="0"/>
              </a:rPr>
              <a:t>Aportación económica con difusión de la colaboración.</a:t>
            </a:r>
          </a:p>
          <a:p>
            <a:pPr marL="541325" indent="-541325">
              <a:buFont typeface="Arial" panose="020B0604020202020204" pitchFamily="34" charset="0"/>
              <a:buChar char="•"/>
            </a:pPr>
            <a:r>
              <a:rPr lang="es-ES" altLang="es-ES" sz="1400">
                <a:cs typeface="Times New Roman" panose="02020603050405020304" pitchFamily="18" charset="0"/>
              </a:rPr>
              <a:t>Con fundaciones o asociaciones de utilidad pública</a:t>
            </a:r>
            <a:endParaRPr lang="es-ES" altLang="es-ES" sz="1400" b="0">
              <a:solidFill>
                <a:schemeClr val="tx1"/>
              </a:solidFill>
              <a:cs typeface="Times New Roman" panose="02020603050405020304" pitchFamily="18" charset="0"/>
            </a:endParaRPr>
          </a:p>
        </p:txBody>
      </p:sp>
    </p:spTree>
    <p:extLst>
      <p:ext uri="{BB962C8B-B14F-4D97-AF65-F5344CB8AC3E}">
        <p14:creationId xmlns:p14="http://schemas.microsoft.com/office/powerpoint/2010/main" val="57074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6" grpId="0"/>
      <p:bldP spid="11" grpId="0" build="p"/>
      <p:bldP spid="14" grpId="0"/>
      <p:bldP spid="1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542846"/>
            <a:ext cx="8983136" cy="307777"/>
          </a:xfrm>
          <a:prstGeom prst="rect">
            <a:avLst/>
          </a:prstGeom>
          <a:noFill/>
        </p:spPr>
        <p:txBody>
          <a:bodyPr wrap="square" rtlCol="0">
            <a:spAutoFit/>
          </a:bodyPr>
          <a:lstStyle/>
          <a:p>
            <a:r>
              <a:rPr lang="es-ES" sz="1400">
                <a:solidFill>
                  <a:srgbClr val="302D56"/>
                </a:solidFill>
              </a:rPr>
              <a:t>MECANISMOS JURÍDICOS Y RETOS EN  EL ÁMBITO DE LA COMPRA PÚBLICA INNOVADORA (2/2)</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sp>
        <p:nvSpPr>
          <p:cNvPr id="16" name="Text Box 31">
            <a:extLst>
              <a:ext uri="{FF2B5EF4-FFF2-40B4-BE49-F238E27FC236}">
                <a16:creationId xmlns:a16="http://schemas.microsoft.com/office/drawing/2014/main" id="{0D7D1DD4-0CE3-A9FF-29C8-B21F770AEA3E}"/>
              </a:ext>
            </a:extLst>
          </p:cNvPr>
          <p:cNvSpPr txBox="1">
            <a:spLocks noChangeArrowheads="1"/>
          </p:cNvSpPr>
          <p:nvPr/>
        </p:nvSpPr>
        <p:spPr bwMode="auto">
          <a:xfrm>
            <a:off x="770464" y="2176597"/>
            <a:ext cx="8022694"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541325" indent="-541325">
              <a:buFont typeface="Arial" panose="020B0604020202020204" pitchFamily="34" charset="0"/>
              <a:buChar char="•"/>
            </a:pPr>
            <a:r>
              <a:rPr lang="es-ES" altLang="es-ES" sz="1400" b="0">
                <a:solidFill>
                  <a:schemeClr val="tx1"/>
                </a:solidFill>
                <a:cs typeface="Times New Roman" panose="02020603050405020304" pitchFamily="18" charset="0"/>
              </a:rPr>
              <a:t>Otros acuerdos: </a:t>
            </a:r>
            <a:r>
              <a:rPr lang="es-ES" altLang="es-ES" sz="1400" b="0">
                <a:solidFill>
                  <a:schemeClr val="tx1"/>
                </a:solidFill>
                <a:latin typeface="+mn-lt"/>
                <a:cs typeface="Times New Roman" panose="02020603050405020304" pitchFamily="18" charset="0"/>
              </a:rPr>
              <a:t>No toda relación jurídica onerosa </a:t>
            </a:r>
            <a:r>
              <a:rPr lang="es-ES" sz="1400" b="0">
                <a:solidFill>
                  <a:schemeClr val="tx1"/>
                </a:solidFill>
                <a:latin typeface="+mn-lt"/>
                <a:cs typeface="Times New Roman" panose="02020603050405020304" pitchFamily="18" charset="0"/>
              </a:rPr>
              <a:t>celebrada por un poder adjudicador tiene la consideración de contrato público (STJUE 2 junio 2016, Falk Pharma).</a:t>
            </a:r>
          </a:p>
          <a:p>
            <a:pPr marL="541325" indent="-541325">
              <a:buFont typeface="Arial" panose="020B0604020202020204" pitchFamily="34" charset="0"/>
              <a:buChar char="•"/>
            </a:pPr>
            <a:endParaRPr lang="es-ES" sz="14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De la perspectiva subjetiva del derecho español tradicional a funcional del derecho europeo</a:t>
            </a:r>
            <a:endParaRPr lang="es-ES" sz="14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endParaRPr lang="es-ES" altLang="es-ES" sz="14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El objetivo de la normativa = garantizar que la elección del proveedor (que comporta exclusividad) no favorezca a una empresa en detrimento de otra (en especial, en la UE, que no se favorezca a la empresa nacional).</a:t>
            </a:r>
          </a:p>
          <a:p>
            <a:pPr marL="541325" indent="-541325">
              <a:buFont typeface="Arial" panose="020B0604020202020204" pitchFamily="34" charset="0"/>
              <a:buChar char="•"/>
            </a:pPr>
            <a:endParaRPr lang="es-ES" altLang="es-ES" sz="14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Si no hay elección / exclusividad no hay contrato público.</a:t>
            </a:r>
          </a:p>
          <a:p>
            <a:pPr marL="541325" indent="-541325">
              <a:buFont typeface="Arial" panose="020B0604020202020204" pitchFamily="34" charset="0"/>
              <a:buChar char="•"/>
            </a:pPr>
            <a:endParaRPr lang="es-ES" altLang="es-ES" sz="14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400" b="0">
                <a:solidFill>
                  <a:schemeClr val="tx1"/>
                </a:solidFill>
                <a:latin typeface="+mn-lt"/>
                <a:cs typeface="Times New Roman" panose="02020603050405020304" pitchFamily="18" charset="0"/>
              </a:rPr>
              <a:t>Si no hay competencia (medicamentos innovadores exclusivos a nivel ATC5) no hay elección ni exclusividad, y por tanto no es necesario aplicar la normativa sobre contratos públicos.</a:t>
            </a:r>
          </a:p>
        </p:txBody>
      </p:sp>
    </p:spTree>
    <p:extLst>
      <p:ext uri="{BB962C8B-B14F-4D97-AF65-F5344CB8AC3E}">
        <p14:creationId xmlns:p14="http://schemas.microsoft.com/office/powerpoint/2010/main" val="31159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542846"/>
            <a:ext cx="8983136" cy="307777"/>
          </a:xfrm>
          <a:prstGeom prst="rect">
            <a:avLst/>
          </a:prstGeom>
          <a:noFill/>
        </p:spPr>
        <p:txBody>
          <a:bodyPr wrap="square" rtlCol="0">
            <a:spAutoFit/>
          </a:bodyPr>
          <a:lstStyle/>
          <a:p>
            <a:r>
              <a:rPr lang="es-ES" sz="1400">
                <a:solidFill>
                  <a:srgbClr val="302D56"/>
                </a:solidFill>
              </a:rPr>
              <a:t>EJEMPLOS DE CASOS REALES</a:t>
            </a: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grpSp>
        <p:nvGrpSpPr>
          <p:cNvPr id="2" name="Grupo 1">
            <a:extLst>
              <a:ext uri="{FF2B5EF4-FFF2-40B4-BE49-F238E27FC236}">
                <a16:creationId xmlns:a16="http://schemas.microsoft.com/office/drawing/2014/main" id="{8E676BD4-9472-4E97-D3BD-9123A075FC41}"/>
              </a:ext>
            </a:extLst>
          </p:cNvPr>
          <p:cNvGrpSpPr/>
          <p:nvPr/>
        </p:nvGrpSpPr>
        <p:grpSpPr>
          <a:xfrm>
            <a:off x="770464" y="1927425"/>
            <a:ext cx="8415797" cy="1006841"/>
            <a:chOff x="445062" y="1067036"/>
            <a:chExt cx="8415797" cy="1006841"/>
          </a:xfrm>
        </p:grpSpPr>
        <p:sp>
          <p:nvSpPr>
            <p:cNvPr id="5" name="Text Box 31">
              <a:extLst>
                <a:ext uri="{FF2B5EF4-FFF2-40B4-BE49-F238E27FC236}">
                  <a16:creationId xmlns:a16="http://schemas.microsoft.com/office/drawing/2014/main" id="{D6DD9B4D-99E3-4827-F494-DF47F1397F93}"/>
                </a:ext>
              </a:extLst>
            </p:cNvPr>
            <p:cNvSpPr txBox="1">
              <a:spLocks noChangeArrowheads="1"/>
            </p:cNvSpPr>
            <p:nvPr/>
          </p:nvSpPr>
          <p:spPr bwMode="auto">
            <a:xfrm>
              <a:off x="445062" y="1067036"/>
              <a:ext cx="841579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Wingdings" panose="05000000000000000000" pitchFamily="2" charset="2"/>
                <a:buChar char="Ø"/>
              </a:pPr>
              <a:r>
                <a:rPr lang="es-ES" altLang="es-ES" sz="1400" b="0" i="1" u="sng" dirty="0">
                  <a:solidFill>
                    <a:schemeClr val="tx1"/>
                  </a:solidFill>
                  <a:latin typeface="+mn-lt"/>
                  <a:cs typeface="Times New Roman" panose="02020603050405020304" pitchFamily="18" charset="0"/>
                </a:rPr>
                <a:t>Contrato de suministro de </a:t>
              </a:r>
              <a:r>
                <a:rPr lang="es-ES" altLang="es-ES" sz="1400" b="0" i="1" u="sng">
                  <a:solidFill>
                    <a:schemeClr val="tx1"/>
                  </a:solidFill>
                  <a:latin typeface="+mn-lt"/>
                  <a:cs typeface="Times New Roman" panose="02020603050405020304" pitchFamily="18" charset="0"/>
                </a:rPr>
                <a:t>vacunas Catsalut</a:t>
              </a:r>
              <a:endParaRPr lang="es-ES" altLang="es-ES" sz="1400" b="0" i="1" u="sng" dirty="0">
                <a:solidFill>
                  <a:schemeClr val="tx1"/>
                </a:solidFill>
                <a:latin typeface="+mj-lt"/>
              </a:endParaRPr>
            </a:p>
          </p:txBody>
        </p:sp>
        <p:sp>
          <p:nvSpPr>
            <p:cNvPr id="6" name="Text Box 31">
              <a:extLst>
                <a:ext uri="{FF2B5EF4-FFF2-40B4-BE49-F238E27FC236}">
                  <a16:creationId xmlns:a16="http://schemas.microsoft.com/office/drawing/2014/main" id="{BC8844C8-1758-F128-0FA0-CC8C8AE6180D}"/>
                </a:ext>
              </a:extLst>
            </p:cNvPr>
            <p:cNvSpPr txBox="1">
              <a:spLocks noChangeArrowheads="1"/>
            </p:cNvSpPr>
            <p:nvPr/>
          </p:nvSpPr>
          <p:spPr bwMode="auto">
            <a:xfrm>
              <a:off x="801112" y="1476875"/>
              <a:ext cx="62393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s-ES"/>
              </a:defPPr>
              <a:lvl1pPr marL="355600" indent="-355600">
                <a:buFont typeface="Courier New" panose="02070309020205020404" pitchFamily="49" charset="0"/>
                <a:buChar char="o"/>
                <a:defRPr sz="1400" b="1">
                  <a:cs typeface="Times New Roman" panose="02020603050405020304" pitchFamily="18"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r>
                <a:rPr lang="es-ES" altLang="es-ES" dirty="0"/>
                <a:t>Objeto: </a:t>
              </a:r>
              <a:r>
                <a:rPr lang="es-ES" altLang="es-ES" b="0" dirty="0"/>
                <a:t>suministro + servicios de colaboración en programas </a:t>
              </a:r>
              <a:r>
                <a:rPr lang="es-ES" altLang="es-ES" b="0"/>
                <a:t>de vacunación.</a:t>
              </a:r>
              <a:endParaRPr lang="es-ES" altLang="es-ES" b="0" dirty="0"/>
            </a:p>
          </p:txBody>
        </p:sp>
        <p:sp>
          <p:nvSpPr>
            <p:cNvPr id="11" name="Text Box 31">
              <a:extLst>
                <a:ext uri="{FF2B5EF4-FFF2-40B4-BE49-F238E27FC236}">
                  <a16:creationId xmlns:a16="http://schemas.microsoft.com/office/drawing/2014/main" id="{93A41424-4CA1-55E0-EEDA-7CC0F9B71203}"/>
                </a:ext>
              </a:extLst>
            </p:cNvPr>
            <p:cNvSpPr txBox="1">
              <a:spLocks noChangeArrowheads="1"/>
            </p:cNvSpPr>
            <p:nvPr/>
          </p:nvSpPr>
          <p:spPr bwMode="auto">
            <a:xfrm>
              <a:off x="801112" y="1766100"/>
              <a:ext cx="62949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s-ES"/>
              </a:defPPr>
              <a:lvl1pPr marL="355600" indent="-355600">
                <a:buFont typeface="Courier New" panose="02070309020205020404" pitchFamily="49" charset="0"/>
                <a:buChar char="o"/>
                <a:defRPr sz="1400" b="1">
                  <a:cs typeface="Times New Roman" panose="02020603050405020304" pitchFamily="18"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r>
                <a:rPr lang="es-ES" altLang="es-ES" dirty="0"/>
                <a:t>Encaje en la LCSP: </a:t>
              </a:r>
              <a:r>
                <a:rPr lang="es-ES" altLang="es-ES" b="0" dirty="0"/>
                <a:t>mejoras previstas en el </a:t>
              </a:r>
              <a:r>
                <a:rPr lang="es-ES" altLang="es-ES" b="0"/>
                <a:t>pliego.</a:t>
              </a:r>
              <a:endParaRPr lang="es-ES" altLang="es-ES" b="0" dirty="0"/>
            </a:p>
          </p:txBody>
        </p:sp>
      </p:grpSp>
      <p:grpSp>
        <p:nvGrpSpPr>
          <p:cNvPr id="12" name="Grupo 11">
            <a:extLst>
              <a:ext uri="{FF2B5EF4-FFF2-40B4-BE49-F238E27FC236}">
                <a16:creationId xmlns:a16="http://schemas.microsoft.com/office/drawing/2014/main" id="{C1A94E69-50B0-040D-A920-9A0E970D6664}"/>
              </a:ext>
            </a:extLst>
          </p:cNvPr>
          <p:cNvGrpSpPr/>
          <p:nvPr/>
        </p:nvGrpSpPr>
        <p:grpSpPr>
          <a:xfrm>
            <a:off x="770464" y="3078288"/>
            <a:ext cx="8699019" cy="1038281"/>
            <a:chOff x="445062" y="2217899"/>
            <a:chExt cx="8699019" cy="1038281"/>
          </a:xfrm>
        </p:grpSpPr>
        <p:sp>
          <p:nvSpPr>
            <p:cNvPr id="13" name="Text Box 31">
              <a:extLst>
                <a:ext uri="{FF2B5EF4-FFF2-40B4-BE49-F238E27FC236}">
                  <a16:creationId xmlns:a16="http://schemas.microsoft.com/office/drawing/2014/main" id="{D2C4A5D3-29AC-638C-55A0-E11E4AA5E9A5}"/>
                </a:ext>
              </a:extLst>
            </p:cNvPr>
            <p:cNvSpPr txBox="1">
              <a:spLocks noChangeArrowheads="1"/>
            </p:cNvSpPr>
            <p:nvPr/>
          </p:nvSpPr>
          <p:spPr bwMode="auto">
            <a:xfrm>
              <a:off x="801112" y="2948403"/>
              <a:ext cx="80435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Courier New" panose="02070309020205020404" pitchFamily="49" charset="0"/>
                <a:buChar char="o"/>
              </a:pPr>
              <a:r>
                <a:rPr lang="es-ES" altLang="es-ES" sz="1400" dirty="0">
                  <a:solidFill>
                    <a:schemeClr val="tx1"/>
                  </a:solidFill>
                  <a:latin typeface="+mn-lt"/>
                  <a:cs typeface="Times New Roman" panose="02020603050405020304" pitchFamily="18" charset="0"/>
                </a:rPr>
                <a:t>Encaje en la LCSP:</a:t>
              </a:r>
              <a:r>
                <a:rPr lang="es-ES" altLang="es-ES" sz="1400" b="0" dirty="0">
                  <a:solidFill>
                    <a:schemeClr val="tx1"/>
                  </a:solidFill>
                  <a:latin typeface="+mn-lt"/>
                  <a:cs typeface="Times New Roman" panose="02020603050405020304" pitchFamily="18" charset="0"/>
                </a:rPr>
                <a:t> Contrato de servicios en la modalidad de compra pública de </a:t>
              </a:r>
              <a:r>
                <a:rPr lang="es-ES" altLang="es-ES" sz="1400" b="0">
                  <a:solidFill>
                    <a:schemeClr val="tx1"/>
                  </a:solidFill>
                  <a:latin typeface="+mn-lt"/>
                  <a:cs typeface="Times New Roman" panose="02020603050405020304" pitchFamily="18" charset="0"/>
                </a:rPr>
                <a:t>tecnología innovadora.</a:t>
              </a:r>
              <a:endParaRPr lang="es-ES" altLang="es-ES" sz="1400" b="0" dirty="0">
                <a:solidFill>
                  <a:schemeClr val="tx1"/>
                </a:solidFill>
                <a:latin typeface="+mj-lt"/>
              </a:endParaRPr>
            </a:p>
          </p:txBody>
        </p:sp>
        <p:sp>
          <p:nvSpPr>
            <p:cNvPr id="14" name="Text Box 31">
              <a:extLst>
                <a:ext uri="{FF2B5EF4-FFF2-40B4-BE49-F238E27FC236}">
                  <a16:creationId xmlns:a16="http://schemas.microsoft.com/office/drawing/2014/main" id="{95A0DD2F-8F13-61DB-7124-76D7101C84F8}"/>
                </a:ext>
              </a:extLst>
            </p:cNvPr>
            <p:cNvSpPr txBox="1">
              <a:spLocks noChangeArrowheads="1"/>
            </p:cNvSpPr>
            <p:nvPr/>
          </p:nvSpPr>
          <p:spPr bwMode="auto">
            <a:xfrm>
              <a:off x="445062" y="2217899"/>
              <a:ext cx="869901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Wingdings" panose="05000000000000000000" pitchFamily="2" charset="2"/>
                <a:buChar char="Ø"/>
              </a:pPr>
              <a:r>
                <a:rPr lang="es-ES" altLang="es-ES" sz="1400" b="0" i="1" u="sng">
                  <a:solidFill>
                    <a:schemeClr val="tx1"/>
                  </a:solidFill>
                  <a:latin typeface="+mn-lt"/>
                  <a:cs typeface="Times New Roman" panose="02020603050405020304" pitchFamily="18" charset="0"/>
                </a:rPr>
                <a:t>Desarrollo de plataforma </a:t>
              </a:r>
              <a:r>
                <a:rPr lang="es-ES" altLang="es-ES" sz="1400" b="0" i="1" u="sng" dirty="0">
                  <a:solidFill>
                    <a:schemeClr val="tx1"/>
                  </a:solidFill>
                  <a:latin typeface="+mn-lt"/>
                  <a:cs typeface="Times New Roman" panose="02020603050405020304" pitchFamily="18" charset="0"/>
                </a:rPr>
                <a:t>y </a:t>
              </a:r>
              <a:r>
                <a:rPr lang="es-ES" altLang="es-ES" sz="1400" b="0" i="1" u="sng">
                  <a:solidFill>
                    <a:schemeClr val="tx1"/>
                  </a:solidFill>
                  <a:latin typeface="+mn-lt"/>
                  <a:cs typeface="Times New Roman" panose="02020603050405020304" pitchFamily="18" charset="0"/>
                </a:rPr>
                <a:t>sistema de estudios genómicos, CAM</a:t>
              </a:r>
              <a:endParaRPr lang="es-ES" altLang="es-ES" sz="1400" b="0" u="sng" dirty="0">
                <a:solidFill>
                  <a:schemeClr val="tx1"/>
                </a:solidFill>
                <a:latin typeface="+mn-lt"/>
                <a:cs typeface="Times New Roman" panose="02020603050405020304" pitchFamily="18" charset="0"/>
              </a:endParaRPr>
            </a:p>
          </p:txBody>
        </p:sp>
        <p:sp>
          <p:nvSpPr>
            <p:cNvPr id="15" name="Text Box 31">
              <a:extLst>
                <a:ext uri="{FF2B5EF4-FFF2-40B4-BE49-F238E27FC236}">
                  <a16:creationId xmlns:a16="http://schemas.microsoft.com/office/drawing/2014/main" id="{D9D709E0-5D46-C1CA-25B5-FF3ECE75452C}"/>
                </a:ext>
              </a:extLst>
            </p:cNvPr>
            <p:cNvSpPr txBox="1">
              <a:spLocks noChangeArrowheads="1"/>
            </p:cNvSpPr>
            <p:nvPr/>
          </p:nvSpPr>
          <p:spPr bwMode="auto">
            <a:xfrm>
              <a:off x="801112" y="2640626"/>
              <a:ext cx="77279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Courier New" panose="02070309020205020404" pitchFamily="49" charset="0"/>
                <a:buChar char="o"/>
              </a:pPr>
              <a:r>
                <a:rPr lang="es-ES" altLang="es-ES" sz="1400" dirty="0">
                  <a:solidFill>
                    <a:schemeClr val="tx1"/>
                  </a:solidFill>
                  <a:latin typeface="+mn-lt"/>
                  <a:cs typeface="Times New Roman" panose="02020603050405020304" pitchFamily="18" charset="0"/>
                </a:rPr>
                <a:t>Objeto:</a:t>
              </a:r>
              <a:r>
                <a:rPr lang="es-ES" altLang="es-ES" sz="1400" b="0" dirty="0">
                  <a:solidFill>
                    <a:schemeClr val="tx1"/>
                  </a:solidFill>
                  <a:latin typeface="+mn-lt"/>
                  <a:cs typeface="Times New Roman" panose="02020603050405020304" pitchFamily="18" charset="0"/>
                </a:rPr>
                <a:t> desarrollo de una plataforma de diagnóstico genético </a:t>
              </a:r>
              <a:r>
                <a:rPr lang="es-ES" altLang="es-ES" sz="1400" b="0">
                  <a:solidFill>
                    <a:schemeClr val="tx1"/>
                  </a:solidFill>
                  <a:latin typeface="+mn-lt"/>
                  <a:cs typeface="Times New Roman" panose="02020603050405020304" pitchFamily="18" charset="0"/>
                </a:rPr>
                <a:t>global.</a:t>
              </a:r>
              <a:endParaRPr lang="es-ES" altLang="es-ES" sz="1400" b="0" dirty="0">
                <a:solidFill>
                  <a:schemeClr val="tx1"/>
                </a:solidFill>
                <a:latin typeface="+mj-lt"/>
              </a:endParaRPr>
            </a:p>
          </p:txBody>
        </p:sp>
      </p:grpSp>
      <p:grpSp>
        <p:nvGrpSpPr>
          <p:cNvPr id="17" name="Grupo 16">
            <a:extLst>
              <a:ext uri="{FF2B5EF4-FFF2-40B4-BE49-F238E27FC236}">
                <a16:creationId xmlns:a16="http://schemas.microsoft.com/office/drawing/2014/main" id="{76896B60-BADD-FAD5-5FD1-F7157D0C67F3}"/>
              </a:ext>
            </a:extLst>
          </p:cNvPr>
          <p:cNvGrpSpPr/>
          <p:nvPr/>
        </p:nvGrpSpPr>
        <p:grpSpPr>
          <a:xfrm>
            <a:off x="770464" y="4274442"/>
            <a:ext cx="8512901" cy="1225315"/>
            <a:chOff x="445062" y="3414053"/>
            <a:chExt cx="8512901" cy="1225315"/>
          </a:xfrm>
        </p:grpSpPr>
        <p:sp>
          <p:nvSpPr>
            <p:cNvPr id="18" name="Text Box 31">
              <a:extLst>
                <a:ext uri="{FF2B5EF4-FFF2-40B4-BE49-F238E27FC236}">
                  <a16:creationId xmlns:a16="http://schemas.microsoft.com/office/drawing/2014/main" id="{7A87D69F-F625-6923-D647-94EF158CE301}"/>
                </a:ext>
              </a:extLst>
            </p:cNvPr>
            <p:cNvSpPr txBox="1">
              <a:spLocks noChangeArrowheads="1"/>
            </p:cNvSpPr>
            <p:nvPr/>
          </p:nvSpPr>
          <p:spPr bwMode="auto">
            <a:xfrm>
              <a:off x="445062" y="3414053"/>
              <a:ext cx="85129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Wingdings" panose="05000000000000000000" pitchFamily="2" charset="2"/>
                <a:buChar char="Ø"/>
              </a:pPr>
              <a:r>
                <a:rPr lang="es-ES" altLang="es-ES" sz="1400" b="0" i="1" u="sng" dirty="0">
                  <a:solidFill>
                    <a:schemeClr val="tx1"/>
                  </a:solidFill>
                  <a:latin typeface="+mn-lt"/>
                  <a:cs typeface="Times New Roman" panose="02020603050405020304" pitchFamily="18" charset="0"/>
                </a:rPr>
                <a:t>Contrato de suministro de bombas </a:t>
              </a:r>
              <a:r>
                <a:rPr lang="es-ES" altLang="es-ES" sz="1400" b="0" i="1" u="sng">
                  <a:solidFill>
                    <a:schemeClr val="tx1"/>
                  </a:solidFill>
                  <a:latin typeface="+mn-lt"/>
                  <a:cs typeface="Times New Roman" panose="02020603050405020304" pitchFamily="18" charset="0"/>
                </a:rPr>
                <a:t>de insulina Hosp</a:t>
              </a:r>
              <a:r>
                <a:rPr lang="es-ES" altLang="es-ES" sz="1400" b="0" i="1" u="sng" dirty="0">
                  <a:solidFill>
                    <a:schemeClr val="tx1"/>
                  </a:solidFill>
                  <a:latin typeface="+mn-lt"/>
                  <a:cs typeface="Times New Roman" panose="02020603050405020304" pitchFamily="18" charset="0"/>
                </a:rPr>
                <a:t>. Univ. La Paz.</a:t>
              </a:r>
            </a:p>
          </p:txBody>
        </p:sp>
        <p:sp>
          <p:nvSpPr>
            <p:cNvPr id="19" name="Text Box 31">
              <a:extLst>
                <a:ext uri="{FF2B5EF4-FFF2-40B4-BE49-F238E27FC236}">
                  <a16:creationId xmlns:a16="http://schemas.microsoft.com/office/drawing/2014/main" id="{6F2B84BB-A94A-F0FE-BD16-6DD099C04628}"/>
                </a:ext>
              </a:extLst>
            </p:cNvPr>
            <p:cNvSpPr txBox="1">
              <a:spLocks noChangeArrowheads="1"/>
            </p:cNvSpPr>
            <p:nvPr/>
          </p:nvSpPr>
          <p:spPr bwMode="auto">
            <a:xfrm>
              <a:off x="801112" y="3815525"/>
              <a:ext cx="814915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Courier New" panose="02070309020205020404" pitchFamily="49" charset="0"/>
                <a:buChar char="o"/>
              </a:pPr>
              <a:r>
                <a:rPr lang="es-ES" altLang="es-ES" sz="1400" dirty="0">
                  <a:solidFill>
                    <a:schemeClr val="tx1"/>
                  </a:solidFill>
                  <a:latin typeface="+mn-lt"/>
                  <a:cs typeface="Times New Roman" panose="02020603050405020304" pitchFamily="18" charset="0"/>
                </a:rPr>
                <a:t>Objeto</a:t>
              </a:r>
              <a:r>
                <a:rPr lang="es-ES" altLang="es-ES" sz="1400">
                  <a:solidFill>
                    <a:schemeClr val="tx1"/>
                  </a:solidFill>
                  <a:latin typeface="+mn-lt"/>
                  <a:cs typeface="Times New Roman" panose="02020603050405020304" pitchFamily="18" charset="0"/>
                </a:rPr>
                <a:t>:</a:t>
              </a:r>
              <a:r>
                <a:rPr lang="es-ES" altLang="es-ES" sz="1400" b="0">
                  <a:solidFill>
                    <a:schemeClr val="tx1"/>
                  </a:solidFill>
                  <a:latin typeface="+mn-lt"/>
                  <a:cs typeface="Times New Roman" panose="02020603050405020304" pitchFamily="18" charset="0"/>
                </a:rPr>
                <a:t> compra </a:t>
              </a:r>
              <a:r>
                <a:rPr lang="es-ES" altLang="es-ES" sz="1400" b="0" dirty="0">
                  <a:solidFill>
                    <a:schemeClr val="tx1"/>
                  </a:solidFill>
                  <a:latin typeface="+mn-lt"/>
                  <a:cs typeface="Times New Roman" panose="02020603050405020304" pitchFamily="18" charset="0"/>
                </a:rPr>
                <a:t>de bombas </a:t>
              </a:r>
              <a:r>
                <a:rPr lang="es-ES" altLang="es-ES" sz="1400" b="0">
                  <a:solidFill>
                    <a:schemeClr val="tx1"/>
                  </a:solidFill>
                  <a:latin typeface="+mn-lt"/>
                  <a:cs typeface="Times New Roman" panose="02020603050405020304" pitchFamily="18" charset="0"/>
                </a:rPr>
                <a:t>de insulina y software asociado + servicio </a:t>
              </a:r>
              <a:r>
                <a:rPr lang="es-ES" altLang="es-ES" sz="1400" b="0" dirty="0">
                  <a:solidFill>
                    <a:schemeClr val="tx1"/>
                  </a:solidFill>
                  <a:latin typeface="+mn-lt"/>
                  <a:cs typeface="Times New Roman" panose="02020603050405020304" pitchFamily="18" charset="0"/>
                </a:rPr>
                <a:t>de entrega de las bombas en el domicilio </a:t>
              </a:r>
              <a:r>
                <a:rPr lang="es-ES" altLang="es-ES" sz="1400" b="0">
                  <a:solidFill>
                    <a:schemeClr val="tx1"/>
                  </a:solidFill>
                  <a:latin typeface="+mn-lt"/>
                  <a:cs typeface="Times New Roman" panose="02020603050405020304" pitchFamily="18" charset="0"/>
                </a:rPr>
                <a:t>del paciente, mantenimiento </a:t>
              </a:r>
              <a:r>
                <a:rPr lang="es-ES" altLang="es-ES" sz="1400" b="0" dirty="0">
                  <a:solidFill>
                    <a:schemeClr val="tx1"/>
                  </a:solidFill>
                  <a:latin typeface="+mn-lt"/>
                  <a:cs typeface="Times New Roman" panose="02020603050405020304" pitchFamily="18" charset="0"/>
                </a:rPr>
                <a:t>y asistencia </a:t>
              </a:r>
              <a:r>
                <a:rPr lang="es-ES" altLang="es-ES" sz="1400" b="0">
                  <a:solidFill>
                    <a:schemeClr val="tx1"/>
                  </a:solidFill>
                  <a:latin typeface="+mn-lt"/>
                  <a:cs typeface="Times New Roman" panose="02020603050405020304" pitchFamily="18" charset="0"/>
                </a:rPr>
                <a:t>técnica.</a:t>
              </a:r>
              <a:endParaRPr lang="es-ES" altLang="es-ES" sz="1400" b="0" dirty="0">
                <a:solidFill>
                  <a:schemeClr val="tx1"/>
                </a:solidFill>
                <a:latin typeface="+mj-lt"/>
              </a:endParaRPr>
            </a:p>
          </p:txBody>
        </p:sp>
        <p:sp>
          <p:nvSpPr>
            <p:cNvPr id="20" name="Text Box 31">
              <a:extLst>
                <a:ext uri="{FF2B5EF4-FFF2-40B4-BE49-F238E27FC236}">
                  <a16:creationId xmlns:a16="http://schemas.microsoft.com/office/drawing/2014/main" id="{57C09243-C5DB-7AC0-2AB2-D254952626A1}"/>
                </a:ext>
              </a:extLst>
            </p:cNvPr>
            <p:cNvSpPr txBox="1">
              <a:spLocks noChangeArrowheads="1"/>
            </p:cNvSpPr>
            <p:nvPr/>
          </p:nvSpPr>
          <p:spPr bwMode="auto">
            <a:xfrm>
              <a:off x="801112" y="4331591"/>
              <a:ext cx="800373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355600" indent="-355600">
                <a:buFont typeface="Courier New" panose="02070309020205020404" pitchFamily="49" charset="0"/>
                <a:buChar char="o"/>
              </a:pPr>
              <a:r>
                <a:rPr lang="es-ES" altLang="es-ES" sz="1400" dirty="0">
                  <a:solidFill>
                    <a:schemeClr val="tx1"/>
                  </a:solidFill>
                  <a:latin typeface="+mn-lt"/>
                  <a:cs typeface="Times New Roman" panose="02020603050405020304" pitchFamily="18" charset="0"/>
                </a:rPr>
                <a:t>Encaje en la LCSP</a:t>
              </a:r>
              <a:r>
                <a:rPr lang="es-ES" altLang="es-ES" sz="1400" b="0">
                  <a:solidFill>
                    <a:schemeClr val="tx1"/>
                  </a:solidFill>
                  <a:latin typeface="+mn-lt"/>
                  <a:cs typeface="Times New Roman" panose="02020603050405020304" pitchFamily="18" charset="0"/>
                </a:rPr>
                <a:t>: Contrato de suministro con pliegos ajustados a funcionalidad (accesoriedad).</a:t>
              </a:r>
              <a:endParaRPr lang="es-ES" altLang="es-ES" sz="1400" b="0" dirty="0">
                <a:solidFill>
                  <a:schemeClr val="tx1"/>
                </a:solidFill>
                <a:latin typeface="+mj-lt"/>
              </a:endParaRPr>
            </a:p>
          </p:txBody>
        </p:sp>
      </p:grpSp>
    </p:spTree>
    <p:extLst>
      <p:ext uri="{BB962C8B-B14F-4D97-AF65-F5344CB8AC3E}">
        <p14:creationId xmlns:p14="http://schemas.microsoft.com/office/powerpoint/2010/main" val="783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2"/>
          <a:stretch>
            <a:fillRect/>
          </a:stretch>
        </p:blipFill>
        <p:spPr>
          <a:xfrm rot="16200000">
            <a:off x="6829505" y="1465898"/>
            <a:ext cx="6858000" cy="3926204"/>
          </a:xfrm>
          <a:prstGeom prst="rect">
            <a:avLst/>
          </a:prstGeom>
        </p:spPr>
      </p:pic>
      <p:sp>
        <p:nvSpPr>
          <p:cNvPr id="3" name="Rectángulo 2">
            <a:extLst>
              <a:ext uri="{FF2B5EF4-FFF2-40B4-BE49-F238E27FC236}">
                <a16:creationId xmlns:a16="http://schemas.microsoft.com/office/drawing/2014/main" id="{3E779B69-152E-E0A3-7CB9-492EA9C18C62}"/>
              </a:ext>
            </a:extLst>
          </p:cNvPr>
          <p:cNvSpPr/>
          <p:nvPr/>
        </p:nvSpPr>
        <p:spPr>
          <a:xfrm>
            <a:off x="317092" y="575735"/>
            <a:ext cx="6684839" cy="403672"/>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770464" y="517742"/>
            <a:ext cx="6231467" cy="461665"/>
          </a:xfrm>
          <a:prstGeom prst="rect">
            <a:avLst/>
          </a:prstGeom>
          <a:noFill/>
        </p:spPr>
        <p:txBody>
          <a:bodyPr wrap="square" rtlCol="0">
            <a:spAutoFit/>
          </a:bodyPr>
          <a:lstStyle/>
          <a:p>
            <a:r>
              <a:rPr lang="es-ES" sz="2400" b="1">
                <a:solidFill>
                  <a:schemeClr val="bg1"/>
                </a:solidFill>
              </a:rPr>
              <a:t>NUEVOS MODELOS Y SOLUCIONES</a:t>
            </a:r>
            <a:endParaRPr lang="es-ES" sz="2400" b="1" dirty="0">
              <a:solidFill>
                <a:schemeClr val="bg1"/>
              </a:solidFill>
            </a:endParaRPr>
          </a:p>
        </p:txBody>
      </p:sp>
      <p:pic>
        <p:nvPicPr>
          <p:cNvPr id="9" name="Imagen 8">
            <a:extLst>
              <a:ext uri="{FF2B5EF4-FFF2-40B4-BE49-F238E27FC236}">
                <a16:creationId xmlns:a16="http://schemas.microsoft.com/office/drawing/2014/main" id="{F5B2B71E-C69E-9AC3-21E0-DA67DF7740F1}"/>
              </a:ext>
            </a:extLst>
          </p:cNvPr>
          <p:cNvPicPr>
            <a:picLocks noChangeAspect="1"/>
          </p:cNvPicPr>
          <p:nvPr/>
        </p:nvPicPr>
        <p:blipFill>
          <a:blip r:embed="rId3"/>
          <a:stretch>
            <a:fillRect/>
          </a:stretch>
        </p:blipFill>
        <p:spPr>
          <a:xfrm>
            <a:off x="7215226" y="575737"/>
            <a:ext cx="4793086" cy="386886"/>
          </a:xfrm>
          <a:prstGeom prst="rect">
            <a:avLst/>
          </a:prstGeom>
        </p:spPr>
      </p:pic>
      <p:pic>
        <p:nvPicPr>
          <p:cNvPr id="10" name="Picture 10" descr="Icon&#10;&#10;Description automatically generated">
            <a:extLst>
              <a:ext uri="{FF2B5EF4-FFF2-40B4-BE49-F238E27FC236}">
                <a16:creationId xmlns:a16="http://schemas.microsoft.com/office/drawing/2014/main" id="{F33A62D0-568E-8146-7EB8-98E13941CD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092" y="5957697"/>
            <a:ext cx="642240" cy="649135"/>
          </a:xfrm>
          <a:prstGeom prst="rect">
            <a:avLst/>
          </a:prstGeom>
        </p:spPr>
      </p:pic>
      <p:sp>
        <p:nvSpPr>
          <p:cNvPr id="16" name="Text Box 31">
            <a:extLst>
              <a:ext uri="{FF2B5EF4-FFF2-40B4-BE49-F238E27FC236}">
                <a16:creationId xmlns:a16="http://schemas.microsoft.com/office/drawing/2014/main" id="{C7EC5601-E92C-5C10-72D8-1D51C2DA68F0}"/>
              </a:ext>
            </a:extLst>
          </p:cNvPr>
          <p:cNvSpPr txBox="1">
            <a:spLocks noChangeArrowheads="1"/>
          </p:cNvSpPr>
          <p:nvPr/>
        </p:nvSpPr>
        <p:spPr bwMode="auto">
          <a:xfrm>
            <a:off x="770464" y="2207375"/>
            <a:ext cx="8420304"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300" b="1">
                <a:solidFill>
                  <a:schemeClr val="bg2"/>
                </a:solidFill>
                <a:latin typeface="Arial Narrow" panose="020B0606020202030204" pitchFamily="34" charset="0"/>
              </a:defRPr>
            </a:lvl1pPr>
            <a:lvl2pPr marL="742950" indent="-285750">
              <a:defRPr sz="1300" b="1">
                <a:solidFill>
                  <a:schemeClr val="bg2"/>
                </a:solidFill>
                <a:latin typeface="Arial Narrow" panose="020B0606020202030204" pitchFamily="34" charset="0"/>
              </a:defRPr>
            </a:lvl2pPr>
            <a:lvl3pPr marL="1143000" indent="-228600">
              <a:defRPr sz="1300" b="1">
                <a:solidFill>
                  <a:schemeClr val="bg2"/>
                </a:solidFill>
                <a:latin typeface="Arial Narrow" panose="020B0606020202030204" pitchFamily="34" charset="0"/>
              </a:defRPr>
            </a:lvl3pPr>
            <a:lvl4pPr marL="1600200" indent="-228600">
              <a:defRPr sz="1300" b="1">
                <a:solidFill>
                  <a:schemeClr val="bg2"/>
                </a:solidFill>
                <a:latin typeface="Arial Narrow" panose="020B0606020202030204" pitchFamily="34" charset="0"/>
              </a:defRPr>
            </a:lvl4pPr>
            <a:lvl5pPr marL="2057400" indent="-228600">
              <a:defRPr sz="1300" b="1">
                <a:solidFill>
                  <a:schemeClr val="bg2"/>
                </a:solidFill>
                <a:latin typeface="Arial Narrow" panose="020B0606020202030204" pitchFamily="34" charset="0"/>
              </a:defRPr>
            </a:lvl5pPr>
            <a:lvl6pPr marL="2514600" indent="-228600" eaLnBrk="0" fontAlgn="base" hangingPunct="0">
              <a:spcBef>
                <a:spcPct val="0"/>
              </a:spcBef>
              <a:spcAft>
                <a:spcPct val="0"/>
              </a:spcAft>
              <a:defRPr sz="1300" b="1">
                <a:solidFill>
                  <a:schemeClr val="bg2"/>
                </a:solidFill>
                <a:latin typeface="Arial Narrow" panose="020B0606020202030204" pitchFamily="34" charset="0"/>
              </a:defRPr>
            </a:lvl6pPr>
            <a:lvl7pPr marL="2971800" indent="-228600" eaLnBrk="0" fontAlgn="base" hangingPunct="0">
              <a:spcBef>
                <a:spcPct val="0"/>
              </a:spcBef>
              <a:spcAft>
                <a:spcPct val="0"/>
              </a:spcAft>
              <a:defRPr sz="1300" b="1">
                <a:solidFill>
                  <a:schemeClr val="bg2"/>
                </a:solidFill>
                <a:latin typeface="Arial Narrow" panose="020B0606020202030204" pitchFamily="34" charset="0"/>
              </a:defRPr>
            </a:lvl7pPr>
            <a:lvl8pPr marL="3429000" indent="-228600" eaLnBrk="0" fontAlgn="base" hangingPunct="0">
              <a:spcBef>
                <a:spcPct val="0"/>
              </a:spcBef>
              <a:spcAft>
                <a:spcPct val="0"/>
              </a:spcAft>
              <a:defRPr sz="1300" b="1">
                <a:solidFill>
                  <a:schemeClr val="bg2"/>
                </a:solidFill>
                <a:latin typeface="Arial Narrow" panose="020B0606020202030204" pitchFamily="34" charset="0"/>
              </a:defRPr>
            </a:lvl8pPr>
            <a:lvl9pPr marL="3886200" indent="-228600" eaLnBrk="0" fontAlgn="base" hangingPunct="0">
              <a:spcBef>
                <a:spcPct val="0"/>
              </a:spcBef>
              <a:spcAft>
                <a:spcPct val="0"/>
              </a:spcAft>
              <a:defRPr sz="1300" b="1">
                <a:solidFill>
                  <a:schemeClr val="bg2"/>
                </a:solidFill>
                <a:latin typeface="Arial Narrow" panose="020B0606020202030204" pitchFamily="34" charset="0"/>
              </a:defRPr>
            </a:lvl9pPr>
          </a:lstStyle>
          <a:p>
            <a:pPr marL="541325" indent="-541325">
              <a:buFont typeface="Arial" panose="020B0604020202020204" pitchFamily="34" charset="0"/>
              <a:buChar char="•"/>
            </a:pPr>
            <a:r>
              <a:rPr lang="es-ES" altLang="es-ES" sz="1800" b="0">
                <a:solidFill>
                  <a:schemeClr val="tx1"/>
                </a:solidFill>
                <a:latin typeface="+mn-lt"/>
                <a:cs typeface="Times New Roman" panose="02020603050405020304" pitchFamily="18" charset="0"/>
              </a:rPr>
              <a:t>Terreno complejo donde los juristas tienen un papel destacado.</a:t>
            </a:r>
          </a:p>
          <a:p>
            <a:pPr marL="541325" indent="-541325">
              <a:buFont typeface="Arial" panose="020B0604020202020204" pitchFamily="34" charset="0"/>
              <a:buChar char="•"/>
            </a:pPr>
            <a:endParaRPr lang="es-ES" altLang="es-ES" sz="18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800" b="0">
                <a:solidFill>
                  <a:schemeClr val="tx1"/>
                </a:solidFill>
                <a:latin typeface="+mn-lt"/>
                <a:cs typeface="Times New Roman" panose="02020603050405020304" pitchFamily="18" charset="0"/>
              </a:rPr>
              <a:t>Es posible (y conveniente, incluso necesario) que las entidades gestoras (Hospitales) se focalicen en el bien jurídico que ellas deben y pueden proteger:</a:t>
            </a:r>
          </a:p>
          <a:p>
            <a:pPr marL="0" indent="0"/>
            <a:endParaRPr lang="es-ES" altLang="es-ES" sz="1800" b="0">
              <a:solidFill>
                <a:schemeClr val="tx1"/>
              </a:solidFill>
              <a:latin typeface="+mn-lt"/>
              <a:cs typeface="Times New Roman" panose="02020603050405020304" pitchFamily="18" charset="0"/>
            </a:endParaRPr>
          </a:p>
          <a:p>
            <a:pPr marL="1073150" indent="-541338">
              <a:buFont typeface="Wingdings" panose="05000000000000000000" pitchFamily="2" charset="2"/>
              <a:buChar char="ü"/>
            </a:pPr>
            <a:r>
              <a:rPr lang="es-ES" altLang="es-ES" sz="1800" b="0">
                <a:solidFill>
                  <a:schemeClr val="tx1"/>
                </a:solidFill>
                <a:latin typeface="+mn-lt"/>
                <a:cs typeface="Times New Roman" panose="02020603050405020304" pitchFamily="18" charset="0"/>
              </a:rPr>
              <a:t>Resultados positivos en salud individual (paciente) y pública.</a:t>
            </a:r>
          </a:p>
          <a:p>
            <a:pPr marL="1073150" indent="-541338">
              <a:buFont typeface="Wingdings" panose="05000000000000000000" pitchFamily="2" charset="2"/>
              <a:buChar char="ü"/>
            </a:pPr>
            <a:r>
              <a:rPr lang="es-ES" altLang="es-ES" sz="1800" b="0">
                <a:solidFill>
                  <a:schemeClr val="tx1"/>
                </a:solidFill>
                <a:latin typeface="+mn-lt"/>
                <a:cs typeface="Times New Roman" panose="02020603050405020304" pitchFamily="18" charset="0"/>
              </a:rPr>
              <a:t>Asegurar competencia leal entre empresas (si existe).</a:t>
            </a:r>
          </a:p>
          <a:p>
            <a:pPr marL="1073150" indent="-541338">
              <a:buFont typeface="Wingdings" panose="05000000000000000000" pitchFamily="2" charset="2"/>
              <a:buChar char="ü"/>
            </a:pPr>
            <a:r>
              <a:rPr lang="es-ES" altLang="es-ES" sz="1800" b="0">
                <a:solidFill>
                  <a:schemeClr val="tx1"/>
                </a:solidFill>
                <a:latin typeface="+mn-lt"/>
                <a:cs typeface="Times New Roman" panose="02020603050405020304" pitchFamily="18" charset="0"/>
              </a:rPr>
              <a:t>Responder adecuadamente a la necesidad pública que deben atender.</a:t>
            </a:r>
          </a:p>
          <a:p>
            <a:pPr marL="1073150" indent="-541338">
              <a:buFont typeface="Arial" panose="020B0604020202020204" pitchFamily="34" charset="0"/>
              <a:buChar char="•"/>
            </a:pPr>
            <a:endParaRPr lang="es-ES" altLang="es-ES" sz="1800" b="0">
              <a:solidFill>
                <a:schemeClr val="tx1"/>
              </a:solidFill>
              <a:latin typeface="+mn-lt"/>
              <a:cs typeface="Times New Roman" panose="02020603050405020304" pitchFamily="18" charset="0"/>
            </a:endParaRPr>
          </a:p>
          <a:p>
            <a:pPr marL="541325" indent="-541325">
              <a:buFont typeface="Arial" panose="020B0604020202020204" pitchFamily="34" charset="0"/>
              <a:buChar char="•"/>
            </a:pPr>
            <a:r>
              <a:rPr lang="es-ES" altLang="es-ES" sz="1800" b="0">
                <a:solidFill>
                  <a:schemeClr val="tx1"/>
                </a:solidFill>
                <a:latin typeface="+mn-lt"/>
                <a:cs typeface="Times New Roman" panose="02020603050405020304" pitchFamily="18" charset="0"/>
              </a:rPr>
              <a:t>Cualquier proyecto centrado en estos tres aspectos debería ser viable.</a:t>
            </a:r>
          </a:p>
        </p:txBody>
      </p:sp>
      <p:sp>
        <p:nvSpPr>
          <p:cNvPr id="21" name="CuadroTexto 20">
            <a:extLst>
              <a:ext uri="{FF2B5EF4-FFF2-40B4-BE49-F238E27FC236}">
                <a16:creationId xmlns:a16="http://schemas.microsoft.com/office/drawing/2014/main" id="{BFC40054-51B5-BD1D-5524-6621A862AF4D}"/>
              </a:ext>
            </a:extLst>
          </p:cNvPr>
          <p:cNvSpPr txBox="1"/>
          <p:nvPr/>
        </p:nvSpPr>
        <p:spPr>
          <a:xfrm>
            <a:off x="770464" y="1542846"/>
            <a:ext cx="8983136" cy="307777"/>
          </a:xfrm>
          <a:prstGeom prst="rect">
            <a:avLst/>
          </a:prstGeom>
          <a:noFill/>
        </p:spPr>
        <p:txBody>
          <a:bodyPr wrap="square" rtlCol="0">
            <a:spAutoFit/>
          </a:bodyPr>
          <a:lstStyle/>
          <a:p>
            <a:r>
              <a:rPr lang="es-ES" sz="1400">
                <a:solidFill>
                  <a:srgbClr val="302D56"/>
                </a:solidFill>
              </a:rPr>
              <a:t>CONCLUSIONES</a:t>
            </a:r>
          </a:p>
        </p:txBody>
      </p:sp>
    </p:spTree>
    <p:extLst>
      <p:ext uri="{BB962C8B-B14F-4D97-AF65-F5344CB8AC3E}">
        <p14:creationId xmlns:p14="http://schemas.microsoft.com/office/powerpoint/2010/main" val="203023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788</Words>
  <Application>Microsoft Office PowerPoint</Application>
  <PresentationFormat>Panorámica</PresentationFormat>
  <Paragraphs>73</Paragraphs>
  <Slides>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vt:i4>
      </vt:variant>
    </vt:vector>
  </HeadingPairs>
  <TitlesOfParts>
    <vt:vector size="15" baseType="lpstr">
      <vt:lpstr>Arial</vt:lpstr>
      <vt:lpstr>Arial Narrow</vt:lpstr>
      <vt:lpstr>Calibri</vt:lpstr>
      <vt:lpstr>Calibri Light</vt:lpstr>
      <vt:lpstr>Courier New</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JF</cp:lastModifiedBy>
  <cp:revision>6</cp:revision>
  <dcterms:created xsi:type="dcterms:W3CDTF">2022-09-05T16:45:50Z</dcterms:created>
  <dcterms:modified xsi:type="dcterms:W3CDTF">2022-09-25T19:56:14Z</dcterms:modified>
</cp:coreProperties>
</file>