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?><Relationships xmlns="http://schemas.openxmlformats.org/package/2006/relationships"><Relationship Target="ppt/presentation.xml" Type="http://schemas.openxmlformats.org/officeDocument/2006/relationships/officeDocument" Id="rId1"></Relationship><Relationship Target="docProps/core.xml" Type="http://schemas.openxmlformats.org/package/2006/relationships/metadata/core-properties" Id="rId2"></Relationship><Relationship Target="docProps/app.xml" Type="http://schemas.openxmlformats.org/officeDocument/2006/relationships/extended-properties" Id="rId3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6" r:id="rId4"/>
    <p:sldId id="267" r:id="rId5"/>
    <p:sldId id="268" r:id="rId6"/>
    <p:sldId id="271" r:id="rId7"/>
    <p:sldId id="262" r:id="rId8"/>
    <p:sldId id="270" r:id="rId9"/>
    <p:sldId id="263" r:id="rId10"/>
    <p:sldId id="272" r:id="rId11"/>
    <p:sldId id="273" r:id="rId12"/>
    <p:sldId id="274" r:id="rId13"/>
    <p:sldId id="257" r:id="rId14"/>
    <p:sldId id="265" r:id="rId15"/>
    <p:sldId id="258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2D56"/>
    <a:srgbClr val="29293B"/>
    <a:srgbClr val="44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12" d="100"/>
          <a:sy n="112" d="100"/>
        </p:scale>
        <p:origin x="145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?><Relationships xmlns="http://schemas.openxmlformats.org/package/2006/relationships"><Relationship Target="slides/slide7.xml" Type="http://schemas.openxmlformats.org/officeDocument/2006/relationships/slide" Id="rId8"></Relationship><Relationship Target="slides/slide12.xml" Type="http://schemas.openxmlformats.org/officeDocument/2006/relationships/slide" Id="rId13"></Relationship><Relationship Target="presProps.xml" Type="http://schemas.openxmlformats.org/officeDocument/2006/relationships/presProps" Id="rId18"></Relationship><Relationship Target="slides/slide2.xml" Type="http://schemas.openxmlformats.org/officeDocument/2006/relationships/slide" Id="rId3"></Relationship><Relationship Target="tableStyles.xml" Type="http://schemas.openxmlformats.org/officeDocument/2006/relationships/tableStyles" Id="rId21"></Relationship><Relationship Target="slides/slide6.xml" Type="http://schemas.openxmlformats.org/officeDocument/2006/relationships/slide" Id="rId7"></Relationship><Relationship Target="slides/slide11.xml" Type="http://schemas.openxmlformats.org/officeDocument/2006/relationships/slide" Id="rId12"></Relationship><Relationship Target="notesMasters/notesMaster1.xml" Type="http://schemas.openxmlformats.org/officeDocument/2006/relationships/notesMaster" Id="rId17"></Relationship><Relationship Target="slides/slide1.xml" Type="http://schemas.openxmlformats.org/officeDocument/2006/relationships/slide" Id="rId2"></Relationship><Relationship Target="slides/slide15.xml" Type="http://schemas.openxmlformats.org/officeDocument/2006/relationships/slide" Id="rId16"></Relationship><Relationship Target="theme/theme1.xml" Type="http://schemas.openxmlformats.org/officeDocument/2006/relationships/theme" Id="rId20"></Relationship><Relationship Target="slideMasters/slideMaster1.xml" Type="http://schemas.openxmlformats.org/officeDocument/2006/relationships/slideMaster" Id="rId1"></Relationship><Relationship Target="slides/slide5.xml" Type="http://schemas.openxmlformats.org/officeDocument/2006/relationships/slide" Id="rId6"></Relationship><Relationship Target="slides/slide10.xml" Type="http://schemas.openxmlformats.org/officeDocument/2006/relationships/slide" Id="rId11"></Relationship><Relationship Target="slides/slide4.xml" Type="http://schemas.openxmlformats.org/officeDocument/2006/relationships/slide" Id="rId5"></Relationship><Relationship Target="slides/slide14.xml" Type="http://schemas.openxmlformats.org/officeDocument/2006/relationships/slide" Id="rId15"></Relationship><Relationship Target="slides/slide9.xml" Type="http://schemas.openxmlformats.org/officeDocument/2006/relationships/slide" Id="rId10"></Relationship><Relationship Target="viewProps.xml" Type="http://schemas.openxmlformats.org/officeDocument/2006/relationships/viewProps" Id="rId19"></Relationship><Relationship Target="slides/slide3.xml" Type="http://schemas.openxmlformats.org/officeDocument/2006/relationships/slide" Id="rId4"></Relationship><Relationship Target="slides/slide8.xml" Type="http://schemas.openxmlformats.org/officeDocument/2006/relationships/slide" Id="rId9"></Relationship><Relationship Target="slides/slide13.xml" Type="http://schemas.openxmlformats.org/officeDocument/2006/relationships/slide" Id="rId14"></Relationship></Relationships>
</file>

<file path=ppt/notesMasters/_rels/notesMaster1.xml.rels><?xml version="1.0" encoding="UTF-8" ?><Relationships xmlns="http://schemas.openxmlformats.org/package/2006/relationships"><Relationship Target="../theme/theme2.xml" Type="http://schemas.openxmlformats.org/officeDocument/2006/relationships/theme" Id="rId1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5817D-0ADB-4D32-95BC-611A055C7B90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F9F0E-DFE1-49C7-90B5-60F991D9FC8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58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569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226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4783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5349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1049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6559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5607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963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3895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F9F0E-DFE1-49C7-90B5-60F991D9FC8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330641"/>
      </p:ext>
    </p:extLst>
  </p:cSld>
  <p:clrMapOvr>
    <a:masterClrMapping/>
  </p:clrMapOvr>
</p:notes>
</file>

<file path=ppt/slideLayouts/_rels/slideLayout1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2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3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4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5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6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7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8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9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10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_rels/slideLayout11.xml.rels><?xml version="1.0" encoding="UTF-8" ?><Relationships xmlns="http://schemas.openxmlformats.org/package/2006/relationships"><Relationship Target="../slideMasters/slideMaster1.xml" Type="http://schemas.openxmlformats.org/officeDocument/2006/relationships/slideMaster" Id="rId1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</p:sldLayout>
</file>

<file path=ppt/slideMasters/_rels/slideMaster1.xml.rels><?xml version="1.0" encoding="UTF-8" ?><Relationships xmlns="http://schemas.openxmlformats.org/package/2006/relationships"><Relationship Target="../slideLayouts/slideLayout8.xml" Type="http://schemas.openxmlformats.org/officeDocument/2006/relationships/slideLayout" Id="rId8"></Relationship><Relationship Target="../slideLayouts/slideLayout3.xml" Type="http://schemas.openxmlformats.org/officeDocument/2006/relationships/slideLayout" Id="rId3"></Relationship><Relationship Target="../slideLayouts/slideLayout7.xml" Type="http://schemas.openxmlformats.org/officeDocument/2006/relationships/slideLayout" Id="rId7"></Relationship><Relationship Target="../theme/theme1.xml" Type="http://schemas.openxmlformats.org/officeDocument/2006/relationships/theme" Id="rId12"></Relationship><Relationship Target="../slideLayouts/slideLayout2.xml" Type="http://schemas.openxmlformats.org/officeDocument/2006/relationships/slideLayout" Id="rId2"></Relationship><Relationship Target="../slideLayouts/slideLayout1.xml" Type="http://schemas.openxmlformats.org/officeDocument/2006/relationships/slideLayout" Id="rId1"></Relationship><Relationship Target="../slideLayouts/slideLayout6.xml" Type="http://schemas.openxmlformats.org/officeDocument/2006/relationships/slideLayout" Id="rId6"></Relationship><Relationship Target="../slideLayouts/slideLayout11.xml" Type="http://schemas.openxmlformats.org/officeDocument/2006/relationships/slideLayout" Id="rId11"></Relationship><Relationship Target="../slideLayouts/slideLayout5.xml" Type="http://schemas.openxmlformats.org/officeDocument/2006/relationships/slideLayout" Id="rId5"></Relationship><Relationship Target="../slideLayouts/slideLayout10.xml" Type="http://schemas.openxmlformats.org/officeDocument/2006/relationships/slideLayout" Id="rId10"></Relationship><Relationship Target="../slideLayouts/slideLayout4.xml" Type="http://schemas.openxmlformats.org/officeDocument/2006/relationships/slideLayout" Id="rId4"></Relationship><Relationship Target="../slideLayouts/slideLayout9.xml" Type="http://schemas.openxmlformats.org/officeDocument/2006/relationships/slideLayout" Id="rId9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24/09/2022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?><Relationships xmlns="http://schemas.openxmlformats.org/package/2006/relationships"><Relationship Target="../media/image2.jpeg" Type="http://schemas.openxmlformats.org/officeDocument/2006/relationships/image" Id="rId3"></Relationship><Relationship Target="../media/image1.emf" Type="http://schemas.openxmlformats.org/officeDocument/2006/relationships/imag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2.xml.rels><?xml version="1.0" encoding="UTF-8" ?><Relationships xmlns="http://schemas.openxmlformats.org/package/2006/relationships"><Relationship Target="../media/image3.emf" Type="http://schemas.openxmlformats.org/officeDocument/2006/relationships/image" Id="rId3"></Relationship><Relationship Target="../media/image2.jpeg" Type="http://schemas.openxmlformats.org/officeDocument/2006/relationships/image" Id="rId2"></Relationship><Relationship Target="../slideLayouts/slideLayout1.xml" Type="http://schemas.openxmlformats.org/officeDocument/2006/relationships/slideLayout" Id="rId1"></Relationship></Relationships>
</file>

<file path=ppt/slides/_rels/slide3.xml.rels><?xml version="1.0" encoding="UTF-8" ?><Relationships xmlns="http://schemas.openxmlformats.org/package/2006/relationships"><Relationship Target="../media/image3.emf" Type="http://schemas.openxmlformats.org/officeDocument/2006/relationships/image" Id="rId3"></Relationship><Relationship Target="../media/image2.jpeg" Type="http://schemas.openxmlformats.org/officeDocument/2006/relationships/image" Id="rId2"></Relationship><Relationship Target="../slideLayouts/slideLayout1.xml" Type="http://schemas.openxmlformats.org/officeDocument/2006/relationships/slideLayout" Id="rId1"></Relationship></Relationships>
</file>

<file path=ppt/slides/_rels/slide4.xml.rels><?xml version="1.0" encoding="UTF-8" ?><Relationships xmlns="http://schemas.openxmlformats.org/package/2006/relationships"><Relationship Target="../media/image3.emf" Type="http://schemas.openxmlformats.org/officeDocument/2006/relationships/image" Id="rId3"></Relationship><Relationship Target="../media/image2.jpeg" Type="http://schemas.openxmlformats.org/officeDocument/2006/relationships/image" Id="rId2"></Relationship><Relationship Target="../slideLayouts/slideLayout1.xml" Type="http://schemas.openxmlformats.org/officeDocument/2006/relationships/slideLayout" Id="rId1"></Relationship></Relationships>
</file>

<file path=ppt/slides/_rels/slide5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1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6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2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7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3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8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4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9.xml.rels><?xml version="1.0" encoding="UTF-8" ?><Relationships xmlns="http://schemas.openxmlformats.org/package/2006/relationships"><Relationship Target="../media/image3.emf" Type="http://schemas.openxmlformats.org/officeDocument/2006/relationships/image" Id="rId3"></Relationship><Relationship Target="../notesSlides/notesSlide5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4.jpeg" Type="http://schemas.openxmlformats.org/officeDocument/2006/relationships/image" Id="rId4"></Relationship></Relationships>
</file>

<file path=ppt/slides/_rels/slide10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6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11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7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12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8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13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9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14.xml.rels><?xml version="1.0" encoding="UTF-8" ?><Relationships xmlns="http://schemas.openxmlformats.org/package/2006/relationships"><Relationship Target="../media/image4.jpeg" Type="http://schemas.openxmlformats.org/officeDocument/2006/relationships/image" Id="rId3"></Relationship><Relationship Target="../notesSlides/notesSlide10.xml" Type="http://schemas.openxmlformats.org/officeDocument/2006/relationships/notesSlide" Id="rId2"></Relationship><Relationship Target="../slideLayouts/slideLayout1.xml" Type="http://schemas.openxmlformats.org/officeDocument/2006/relationships/slideLayout" Id="rId1"></Relationship><Relationship Target="../media/image3.emf" Type="http://schemas.openxmlformats.org/officeDocument/2006/relationships/image" Id="rId4"></Relationship></Relationships>
</file>

<file path=ppt/slides/_rels/slide15.xml.rels><?xml version="1.0" encoding="UTF-8" ?><Relationships xmlns="http://schemas.openxmlformats.org/package/2006/relationships"><Relationship Target="../media/image6.emf" Type="http://schemas.openxmlformats.org/officeDocument/2006/relationships/image" Id="rId3"></Relationship><Relationship Target="../media/image5.jpeg" Type="http://schemas.openxmlformats.org/officeDocument/2006/relationships/image" Id="rId2"></Relationship><Relationship Target="../slideLayouts/slideLayout1.xml" Type="http://schemas.openxmlformats.org/officeDocument/2006/relationships/slideLayout" Id="rId1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2352" y="1178801"/>
            <a:ext cx="6485952" cy="2939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7E5658-2873-490A-9605-7BDFE538FF3F}"/>
              </a:ext>
            </a:extLst>
          </p:cNvPr>
          <p:cNvSpPr txBox="1"/>
          <p:nvPr/>
        </p:nvSpPr>
        <p:spPr>
          <a:xfrm>
            <a:off x="805705" y="4633385"/>
            <a:ext cx="7854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Propuesta de creación de un CCP con efecto unitario </a:t>
            </a:r>
          </a:p>
        </p:txBody>
      </p:sp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899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876932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CERTIFICADOS COMPLEMENTARIOS DE PROTECCIÓN – CONCEPTOS BÁSICOS</a:t>
            </a:r>
          </a:p>
          <a:p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Son títulos de exclusiva </a:t>
            </a:r>
            <a:r>
              <a:rPr lang="es-ES" sz="1400" i="1" dirty="0">
                <a:solidFill>
                  <a:srgbClr val="302D56"/>
                </a:solidFill>
              </a:rPr>
              <a:t>sui generis </a:t>
            </a:r>
            <a:r>
              <a:rPr lang="es-ES" sz="1400" dirty="0">
                <a:solidFill>
                  <a:srgbClr val="302D56"/>
                </a:solidFill>
              </a:rPr>
              <a:t>que extienden la protección conferida por una patente a un producto (principio activo o combinación de principios activos) que haya sido objeto de una autorización de comercialización como medicamento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Su finalidad es compensar la pérdida de vida efectiva de la patente derivada del tiempo transcurrido en el desarrollo del producto como medicamento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Un CCP se sostiene sobre dos pilares: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La existencia de una patente de base que proteja al producto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La existencia de una autorización de comercialización de un medicamento que comprenda el producto</a:t>
            </a:r>
          </a:p>
          <a:p>
            <a:pPr marL="800100" lvl="1" indent="-342900">
              <a:buFont typeface="+mj-lt"/>
              <a:buAutoNum type="alphaLcParenR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Un CCP confiere los mismos derechos y obligaciones que la patente de base: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Pero solo en relación con el producto objeto de la AC para cualquier uso como medicamento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No impide la fabricación para la exportación fuera de la UE del producto, si se cumplen ciertas formalidades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No impide la fabricación y almacenamiento del producto durante los 6 últimos meses de vigencia del CCP, si se cumplen ciertas formalidades</a:t>
            </a:r>
          </a:p>
          <a:p>
            <a:pPr marL="800100" lvl="1" indent="-342900">
              <a:buFont typeface="+mj-lt"/>
              <a:buAutoNum type="alphaLcParenR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Su duración máxima es de 5 años, a contar a partir de la fecha de caducidad de la patente de base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Pueden ser objeto de una prórroga de 6 meses si se cumplen ciertos requisitos relacionados con la investigación pediátrica </a:t>
            </a:r>
          </a:p>
          <a:p>
            <a:pPr marL="800100" lvl="1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1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  <a:p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90491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CERTIFICADOS COMPLEMENTARIOS DE PROTECCIÓN – REGULACIÓN</a:t>
            </a:r>
          </a:p>
          <a:p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Son títulos creados y regulados por un Reglamento comunitario (Reglamento (CE) núm. 469/2009 del Parlamento Europeo y del Consejo, de 6 de mayo de 2009)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El Reglamento 469/2009 provee un mismo marco jurídico para los CCP en toda la UE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Sin embargo, los CCP: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Son títulos de ámbito nacional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Deben solicitarse en cada Estado de la UE y los concede cada Oficina de Propiedad Industrial nacional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Los litigios relativos a los CCP deben tramitarse ante los Tribunales nacionales </a:t>
            </a:r>
          </a:p>
          <a:p>
            <a:pPr marL="800100" lvl="1" indent="-342900">
              <a:buFont typeface="+mj-lt"/>
              <a:buAutoNum type="alphaLcParenR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Tipos de patente de base de un CCP (debe estar vigente en el Estado y fecha en que se solicita el CCP):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Patente nacional (concedida por la autoridad nacional – ámbito nacional)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Validación nacional de una Patente europea (concedida por la OEP y validada en cada uno de los Estados en los que se desea que surta efectos – ámbito nacional)</a:t>
            </a:r>
          </a:p>
          <a:p>
            <a:pPr marL="800100" lvl="1" indent="-342900">
              <a:buFont typeface="+mj-lt"/>
              <a:buAutoNum type="alphaLcParenR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Tipos de autorización de comercialización base de un CCP (debe estar vigente en el Estado y fecha en que se solicita):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Autorización concedida tras un procedimiento nacional (ámbito nacional)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Autorización concedida tras un procedimiento descentralizado/reconocimiento mutuo (ámbito nacional)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Autorización concedida tras un procedimiento centralizado (ámbito comunitario)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5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  <a:p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90491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SISTEMA DE LA PATENTE EUROPEA CON EFECTO UNITARIO</a:t>
            </a:r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Su entrada en vigor está prevista para el año 2023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Patente Europea con Efecto Unitario (“PEEU”):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Concedida por la Oficina Europea de Patentes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Un único procedimiento de tramitación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Tras su concesión, el titular puede elegir conferirle “efecto unitario”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Efectos unitarios en todos los Estados de la UE que participen de la cooperación reforzada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Tribunal Unificado de Patentes (“TUP”):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Competencia para resolver asuntos relativos a PEEU y a las patentes europeas clásicas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La Sentencia dictada tendrá efectos en todos los Estados de la UE que participen de la cooperación reforzada y hayan ratificado el ATUP</a:t>
            </a:r>
          </a:p>
          <a:p>
            <a:pPr marL="800100" lvl="1" indent="-342900">
              <a:buFont typeface="+mj-lt"/>
              <a:buAutoNum type="alphaLcParenR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b="1" dirty="0">
                <a:solidFill>
                  <a:srgbClr val="302D56"/>
                </a:solidFill>
              </a:rPr>
              <a:t>¿Y los CCP?</a:t>
            </a:r>
            <a:r>
              <a:rPr lang="es-ES" sz="1400" dirty="0">
                <a:solidFill>
                  <a:srgbClr val="302D56"/>
                </a:solidFill>
              </a:rPr>
              <a:t> 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No existen los CCP unitarios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No obstante, ¿se podrán solicitar designando como patente de base a una PEEU?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¿En tal caso tendrían un ámbito de protección nacional o “unitario”?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400" dirty="0">
                <a:solidFill>
                  <a:srgbClr val="302D56"/>
                </a:solidFill>
              </a:rPr>
              <a:t>Los procedimientos judiciales relativos a CCP concedidos sobre PEEU o patentes europeas clásicas se tramitarán ante el TUP o ante los Tribunales nacionales?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b="1" u="sng" dirty="0">
                <a:solidFill>
                  <a:srgbClr val="302D56"/>
                </a:solidFill>
              </a:rPr>
              <a:t>España no forma parte del sistema unitario de patentes</a:t>
            </a:r>
          </a:p>
          <a:p>
            <a:pPr marL="800100" lvl="1" indent="-342900">
              <a:buFont typeface="+mj-lt"/>
              <a:buAutoNum type="arabicPeriod"/>
            </a:pPr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89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12476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302D56"/>
                </a:solidFill>
              </a:rPr>
              <a:t>PROBLEMAS OBSERVADOS POR UN ESTUDIO ENCARGADO POR LA COMISIÓN EN EL ACTUAL SISTEMA DE CCP</a:t>
            </a:r>
            <a:endParaRPr lang="es-ES" sz="16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600" b="1" dirty="0">
                <a:solidFill>
                  <a:srgbClr val="302D56"/>
                </a:solidFill>
              </a:rPr>
              <a:t>Fragmentación y resultados divergentes en los procesos de concesión de CCP en los distintos Estados</a:t>
            </a:r>
            <a:r>
              <a:rPr lang="es-ES" sz="1600" dirty="0">
                <a:solidFill>
                  <a:srgbClr val="302D56"/>
                </a:solidFill>
              </a:rPr>
              <a:t>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Aunque los requisitos de concesión y sobre el alcance de protección del CCP son los mismos en toda la UE...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... pueden ser interpretados de forma distinta por las Oficinas de Patentes nacionales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Además, no todas las Oficinas examinan los mismos requisitos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Existen diferencias entre los procedimientos nacionales de concesión (duración, cualificación de los examinadores, observaciones de terceros, procedimientos de oposición, etc.)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Una vez concedidos, diferencias en las legislaciones nacionales (p.e. alcance de la excepción Bolar) provocan que los CCP tengan alcances de protección distintos</a:t>
            </a:r>
          </a:p>
          <a:p>
            <a:pPr marL="800100" lvl="1" indent="-342900">
              <a:buFont typeface="+mj-lt"/>
              <a:buAutoNum type="alphaLcParenR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600" b="1" dirty="0">
                <a:solidFill>
                  <a:srgbClr val="302D56"/>
                </a:solidFill>
              </a:rPr>
              <a:t>Ausencia de protección “unitaria” de los CCP para las futuras PEEU</a:t>
            </a:r>
            <a:r>
              <a:rPr lang="es-ES" sz="1600" dirty="0">
                <a:solidFill>
                  <a:srgbClr val="302D56"/>
                </a:solidFill>
              </a:rPr>
              <a:t>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Los titulares de una PEEU deberán seguir solicitando CCP nacionales para extender su protección</a:t>
            </a:r>
          </a:p>
          <a:p>
            <a:pPr marL="800100" lvl="1" indent="-342900">
              <a:buFont typeface="+mj-lt"/>
              <a:buAutoNum type="alphaLcParenR"/>
            </a:pPr>
            <a:endParaRPr lang="es-ES" sz="1400" dirty="0">
              <a:solidFill>
                <a:srgbClr val="302D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391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12476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302D56"/>
                </a:solidFill>
              </a:rPr>
              <a:t>PROBLEMAS OBSERVADOS POR UN ESTUDIO ENCARGADO POR LA COMISIÓN EN EL ACTUAL SISTEMA DE CCP</a:t>
            </a:r>
            <a:endParaRPr lang="es-ES" sz="16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pPr marL="800100" lvl="1" indent="-342900">
              <a:buFont typeface="+mj-lt"/>
              <a:buAutoNum type="alphaLcParenR"/>
            </a:pPr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s-ES" sz="1600" b="1" dirty="0">
                <a:solidFill>
                  <a:srgbClr val="302D56"/>
                </a:solidFill>
              </a:rPr>
              <a:t>Falta de la necesaria transparencia de la información relativa a los CCP</a:t>
            </a:r>
            <a:r>
              <a:rPr lang="es-ES" sz="1600" dirty="0">
                <a:solidFill>
                  <a:srgbClr val="302D56"/>
                </a:solidFill>
              </a:rPr>
              <a:t>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Aunque los Reglamentos indican qué datos mínimos que deben publicarse...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... no todas las Oficinas nacionales publican los datos del mismo modo (online, con acceso a los documentos del expediente, en idioma propio solamente, con cierto retraso, etc.)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No es fácil acceder de una forma sencilla a toda la información (no es completa, no está actualizada, no es pública, etc.)</a:t>
            </a:r>
          </a:p>
          <a:p>
            <a:pPr marL="800100" lvl="1" indent="-342900">
              <a:buFont typeface="+mj-lt"/>
              <a:buAutoNum type="alphaLcParenR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s-ES" sz="1600" b="1" dirty="0">
                <a:solidFill>
                  <a:srgbClr val="302D56"/>
                </a:solidFill>
              </a:rPr>
              <a:t>Costes y carga administrativa elevados para los usuarios de los CCP</a:t>
            </a:r>
            <a:r>
              <a:rPr lang="es-ES" sz="1600" dirty="0">
                <a:solidFill>
                  <a:srgbClr val="302D56"/>
                </a:solidFill>
              </a:rPr>
              <a:t>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Deben pagarse tasas de solicitud y mantenimiento en cada Estado miembro en el que se solicite el CCP (total de </a:t>
            </a:r>
            <a:r>
              <a:rPr lang="es-ES" sz="1600" u="sng" dirty="0">
                <a:solidFill>
                  <a:srgbClr val="302D56"/>
                </a:solidFill>
              </a:rPr>
              <a:t>137.610 EUR/CCP</a:t>
            </a:r>
            <a:r>
              <a:rPr lang="es-ES" sz="1600" dirty="0">
                <a:solidFill>
                  <a:srgbClr val="302D56"/>
                </a:solidFill>
              </a:rPr>
              <a:t> en el año 2020)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Los CCP deben hacerse valer ante los Tribunales de cada Estado</a:t>
            </a:r>
          </a:p>
        </p:txBody>
      </p:sp>
    </p:spTree>
    <p:extLst>
      <p:ext uri="{BB962C8B-B14F-4D97-AF65-F5344CB8AC3E}">
        <p14:creationId xmlns:p14="http://schemas.microsoft.com/office/powerpoint/2010/main" val="349545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734362"/>
            <a:ext cx="71247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29293B"/>
                </a:solidFill>
              </a:rPr>
              <a:t>OBJETIVOS DE LA INICIATIVA LEGISLATIVA DIRIGIDA A MEJORAR LA REGULACIÓN SOBRE LOS CCP</a:t>
            </a:r>
          </a:p>
          <a:p>
            <a:endParaRPr lang="es-ES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2000" dirty="0">
                <a:solidFill>
                  <a:srgbClr val="29293B"/>
                </a:solidFill>
              </a:rPr>
              <a:t>Incrementar la seguridad jurídica reduciendo las diferencias en los procedimientos de concesión de los CCP</a:t>
            </a:r>
          </a:p>
          <a:p>
            <a:pPr marL="342900" indent="-342900">
              <a:buFont typeface="+mj-lt"/>
              <a:buAutoNum type="arabicPeriod"/>
            </a:pPr>
            <a:endParaRPr lang="es-ES" sz="2000" dirty="0">
              <a:solidFill>
                <a:srgbClr val="2929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2000" dirty="0">
                <a:solidFill>
                  <a:srgbClr val="29293B"/>
                </a:solidFill>
              </a:rPr>
              <a:t>Facilitar protección unitaria para los CCP relativos a PEEU</a:t>
            </a:r>
          </a:p>
          <a:p>
            <a:pPr marL="342900" indent="-342900">
              <a:buFont typeface="+mj-lt"/>
              <a:buAutoNum type="arabicPeriod"/>
            </a:pPr>
            <a:endParaRPr lang="es-ES" sz="2000" dirty="0">
              <a:solidFill>
                <a:srgbClr val="2929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2000" dirty="0">
                <a:solidFill>
                  <a:srgbClr val="29293B"/>
                </a:solidFill>
              </a:rPr>
              <a:t>Conseguir que la información relativa a los CCP sea más transparente (más clara, más accesible, más comprensible, etc.)</a:t>
            </a:r>
          </a:p>
          <a:p>
            <a:pPr marL="342900" indent="-342900">
              <a:buFont typeface="+mj-lt"/>
              <a:buAutoNum type="arabicPeriod"/>
            </a:pPr>
            <a:endParaRPr lang="es-ES" sz="2000" dirty="0">
              <a:solidFill>
                <a:srgbClr val="2929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2000" dirty="0">
                <a:solidFill>
                  <a:srgbClr val="29293B"/>
                </a:solidFill>
              </a:rPr>
              <a:t>Reducir el coste y la carga de obtener y mantener CCP en la UE</a:t>
            </a:r>
          </a:p>
        </p:txBody>
      </p:sp>
    </p:spTree>
    <p:extLst>
      <p:ext uri="{BB962C8B-B14F-4D97-AF65-F5344CB8AC3E}">
        <p14:creationId xmlns:p14="http://schemas.microsoft.com/office/powerpoint/2010/main" val="3184515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12476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29293B"/>
                </a:solidFill>
              </a:rPr>
              <a:t>PROPUESTAS QUE ESTÁN CONSIDERÁNDOSE:</a:t>
            </a:r>
          </a:p>
          <a:p>
            <a:endParaRPr lang="es-ES" sz="2400" dirty="0">
              <a:solidFill>
                <a:srgbClr val="2929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2400" dirty="0">
                <a:solidFill>
                  <a:srgbClr val="29293B"/>
                </a:solidFill>
              </a:rPr>
              <a:t>Creación de un CCP unitario </a:t>
            </a:r>
          </a:p>
          <a:p>
            <a:pPr marL="342900" indent="-342900">
              <a:buFont typeface="+mj-lt"/>
              <a:buAutoNum type="arabicPeriod"/>
            </a:pPr>
            <a:endParaRPr lang="es-ES" sz="2400" b="1" dirty="0">
              <a:solidFill>
                <a:srgbClr val="29293B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s-ES" sz="2400" b="1" dirty="0">
              <a:solidFill>
                <a:srgbClr val="29293B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s-ES" sz="2400" b="1" dirty="0">
              <a:solidFill>
                <a:srgbClr val="29293B"/>
              </a:solidFill>
            </a:endParaRPr>
          </a:p>
          <a:p>
            <a:pPr lvl="4"/>
            <a:r>
              <a:rPr lang="es-ES" sz="2400" dirty="0">
                <a:solidFill>
                  <a:srgbClr val="29293B"/>
                </a:solidFill>
              </a:rPr>
              <a:t>y/o</a:t>
            </a:r>
          </a:p>
          <a:p>
            <a:pPr marL="342900" indent="-342900">
              <a:buFont typeface="+mj-lt"/>
              <a:buAutoNum type="arabicPeriod"/>
            </a:pPr>
            <a:endParaRPr lang="es-ES" sz="2400" b="1" dirty="0">
              <a:solidFill>
                <a:srgbClr val="29293B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s-ES" sz="2400" b="1" dirty="0">
              <a:solidFill>
                <a:srgbClr val="29293B"/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s-ES" sz="2400" dirty="0">
                <a:solidFill>
                  <a:srgbClr val="29293B"/>
                </a:solidFill>
              </a:rPr>
              <a:t>Implementación de un sistema unificado o centralizado de concesión de CCP nacionales</a:t>
            </a:r>
          </a:p>
          <a:p>
            <a:pPr marL="342900" indent="-342900">
              <a:buFont typeface="+mj-lt"/>
              <a:buAutoNum type="arabicPeriod" startAt="2"/>
            </a:pPr>
            <a:endParaRPr lang="es-E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228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1247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302D56"/>
                </a:solidFill>
              </a:rPr>
              <a:t>VENTAJAS PREVISTAS CON LA EVENTUAL CREACIÓN DE UN CCP UNITARIO</a:t>
            </a:r>
          </a:p>
          <a:p>
            <a:endParaRPr lang="es-ES" dirty="0">
              <a:solidFill>
                <a:srgbClr val="302D56"/>
              </a:solidFill>
            </a:endParaRPr>
          </a:p>
          <a:p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rgbClr val="302D56"/>
                </a:solidFill>
              </a:rPr>
              <a:t>Protección unitaria homologable a la de las PEEU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rgbClr val="302D56"/>
                </a:solidFill>
              </a:rPr>
              <a:t>Reducción de costes de registro y mantenimiento 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rgbClr val="302D56"/>
                </a:solidFill>
              </a:rPr>
              <a:t>Reducción de los costes asociados a múltiples procesos judiciales (solo uno, ante el TUP)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rgbClr val="302D56"/>
                </a:solidFill>
              </a:rPr>
              <a:t>Menor carga administrativa para las Oficinas nacionales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rgbClr val="302D56"/>
                </a:solidFill>
              </a:rPr>
              <a:t>Mayor previsibilidad y seguridad jurídica (se terminarían las dudas sobre si en un Estado se concederá el CCP pero en otros no)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83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12476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302D56"/>
                </a:solidFill>
              </a:rPr>
              <a:t>VENTAJAS PREVISTAS CON LA EVENTUAL IMPLEMENTACIÓN DE UN SISTEMA UNIFICADO DE CONCESIÓN DE LOS CCP NACIONALES</a:t>
            </a:r>
          </a:p>
          <a:p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r>
              <a:rPr lang="es-ES" sz="1700" dirty="0">
                <a:solidFill>
                  <a:srgbClr val="302D56"/>
                </a:solidFill>
              </a:rPr>
              <a:t>Ahorro de costes: una única solicitud y procedimiento de concesión para los Estados que el titular designe</a:t>
            </a: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endParaRPr lang="es-ES" sz="17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r>
              <a:rPr lang="es-ES" sz="1700" dirty="0">
                <a:solidFill>
                  <a:srgbClr val="302D56"/>
                </a:solidFill>
              </a:rPr>
              <a:t>Mayor previsibilidad y seguridad jurídica (se terminarían las dudas sobre si en un Estado se concederá el CCP pero en otros no)</a:t>
            </a: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endParaRPr lang="es-ES" sz="17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r>
              <a:rPr lang="es-ES" sz="1700" dirty="0">
                <a:solidFill>
                  <a:srgbClr val="302D56"/>
                </a:solidFill>
              </a:rPr>
              <a:t>Procedimiento único basado en las mejores prácticas de las Oficinas nacionales y de la doctrina del TJUE</a:t>
            </a: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endParaRPr lang="es-ES" sz="17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r>
              <a:rPr lang="es-ES" sz="1700" dirty="0">
                <a:solidFill>
                  <a:srgbClr val="302D56"/>
                </a:solidFill>
              </a:rPr>
              <a:t>Resolvería los problemas de la transparencia sub-óptima de la información relativa a los CCP (registro único con información completa y homogénea para todos los Estados) </a:t>
            </a: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endParaRPr lang="es-ES" sz="17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  <a:tabLst>
                <a:tab pos="3227388" algn="l"/>
              </a:tabLst>
            </a:pPr>
            <a:r>
              <a:rPr lang="es-ES" sz="1700" dirty="0">
                <a:solidFill>
                  <a:srgbClr val="302D56"/>
                </a:solidFill>
              </a:rPr>
              <a:t>Solucionaría el problema de la cada vez mayor complejidad del análisis de cumplimiento de los requisitos de concesión (especialmente en el caso de Oficinas nacionales pequeñas o con pocos recursos)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318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1247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302D56"/>
                </a:solidFill>
              </a:rPr>
              <a:t>ALGUNOS ASPECTOS CONTROVERTIDOS DE ESTAS PROPUESTAS</a:t>
            </a:r>
          </a:p>
          <a:p>
            <a:endParaRPr lang="es-ES" dirty="0">
              <a:solidFill>
                <a:srgbClr val="302D56"/>
              </a:solidFill>
            </a:endParaRPr>
          </a:p>
          <a:p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rgbClr val="302D56"/>
                </a:solidFill>
              </a:rPr>
              <a:t>En la actualidad, CCP se solicitan “solo” en 20 Estados (promedio): un CCP unitario pasaría a conferir un mayor alcance geográfico de protección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rgbClr val="302D56"/>
                </a:solidFill>
              </a:rPr>
              <a:t>¿CCP unitario solo si la AC es comunitaria (procedimiento centralizado)? 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solidFill>
                  <a:srgbClr val="302D56"/>
                </a:solidFill>
              </a:rPr>
              <a:t>¿Cómo se regularía el procedimiento de concesión?: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  <a:p>
            <a:pPr marL="800100" lvl="1" indent="-342900">
              <a:buFont typeface="+mj-lt"/>
              <a:buAutoNum type="alphaLcParenR"/>
            </a:pPr>
            <a:r>
              <a:rPr lang="es-ES" dirty="0">
                <a:solidFill>
                  <a:srgbClr val="302D56"/>
                </a:solidFill>
              </a:rPr>
              <a:t>¿Cabrían “observaciones de terceros” antes de la concesión?</a:t>
            </a:r>
          </a:p>
          <a:p>
            <a:pPr marL="800100" lvl="1" indent="-342900">
              <a:buFont typeface="+mj-lt"/>
              <a:buAutoNum type="alphaLcParenR"/>
            </a:pPr>
            <a:endParaRPr lang="es-ES" dirty="0">
              <a:solidFill>
                <a:srgbClr val="302D56"/>
              </a:solidFill>
            </a:endParaRPr>
          </a:p>
          <a:p>
            <a:pPr marL="800100" lvl="1" indent="-342900">
              <a:buFont typeface="+mj-lt"/>
              <a:buAutoNum type="alphaLcParenR"/>
            </a:pPr>
            <a:r>
              <a:rPr lang="es-ES" dirty="0">
                <a:solidFill>
                  <a:srgbClr val="302D56"/>
                </a:solidFill>
              </a:rPr>
              <a:t>¿Se establecería un procedimiento de oposición como en el caso de las patentes?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302D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346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1247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302D56"/>
                </a:solidFill>
              </a:rPr>
              <a:t>ALGUNOS ASPECTOS CONTROVERTIDOS DE ESTAS PROPUESTAS:</a:t>
            </a:r>
          </a:p>
          <a:p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s-ES" dirty="0">
                <a:solidFill>
                  <a:srgbClr val="302D56"/>
                </a:solidFill>
              </a:rPr>
              <a:t>¿Qué organismo los concedería?: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dirty="0">
                <a:solidFill>
                  <a:srgbClr val="302D56"/>
                </a:solidFill>
              </a:rPr>
              <a:t>¿OEP?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dirty="0">
                <a:solidFill>
                  <a:srgbClr val="302D56"/>
                </a:solidFill>
              </a:rPr>
              <a:t>¿EUIPO?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dirty="0">
                <a:solidFill>
                  <a:srgbClr val="302D56"/>
                </a:solidFill>
              </a:rPr>
              <a:t>¿Una Oficina nacional a elección del titular + reconocimiento mutuo por las demás Oficinas?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dirty="0">
                <a:solidFill>
                  <a:srgbClr val="302D56"/>
                </a:solidFill>
              </a:rPr>
              <a:t>¿Creación de un organismo </a:t>
            </a:r>
            <a:r>
              <a:rPr lang="es-ES" i="1" dirty="0">
                <a:solidFill>
                  <a:srgbClr val="302D56"/>
                </a:solidFill>
              </a:rPr>
              <a:t>ad hoc</a:t>
            </a:r>
            <a:r>
              <a:rPr lang="es-ES" dirty="0">
                <a:solidFill>
                  <a:srgbClr val="302D56"/>
                </a:solidFill>
              </a:rPr>
              <a:t>?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s-ES" dirty="0">
                <a:solidFill>
                  <a:srgbClr val="302D56"/>
                </a:solidFill>
              </a:rPr>
              <a:t>¿Dónde radicaría?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dirty="0">
                <a:solidFill>
                  <a:srgbClr val="302D56"/>
                </a:solidFill>
              </a:rPr>
              <a:t>¿Oficina virtual formada por funcionarios especializados de las distintas Oficinas nacionales?</a:t>
            </a:r>
          </a:p>
          <a:p>
            <a:pPr marL="342900" indent="-342900">
              <a:buFont typeface="+mj-lt"/>
              <a:buAutoNum type="arabicPeriod" startAt="4"/>
            </a:pPr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s-ES" dirty="0">
                <a:solidFill>
                  <a:srgbClr val="302D56"/>
                </a:solidFill>
              </a:rPr>
              <a:t>¿Serían sus resoluciones recurribles? ¿Ante qué tribunales?</a:t>
            </a:r>
          </a:p>
          <a:p>
            <a:pPr marL="342900" indent="-342900">
              <a:buFont typeface="+mj-lt"/>
              <a:buAutoNum type="arabicPeriod" startAt="4"/>
            </a:pPr>
            <a:endParaRPr lang="es-ES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s-ES" dirty="0">
                <a:solidFill>
                  <a:srgbClr val="302D56"/>
                </a:solidFill>
              </a:rPr>
              <a:t>¿Cuál sería el idioma del procedimiento unificado?</a:t>
            </a:r>
          </a:p>
          <a:p>
            <a:pPr marL="342900" indent="-342900">
              <a:buFont typeface="+mj-lt"/>
              <a:buAutoNum type="arabicPeriod" startAt="4"/>
            </a:pPr>
            <a:endParaRPr lang="es-ES" dirty="0">
              <a:solidFill>
                <a:srgbClr val="302D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917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  <a:p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872821" y="1238294"/>
            <a:ext cx="728853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302D56"/>
                </a:solidFill>
              </a:rPr>
              <a:t>POSICIÓN DE LA EFPIA</a:t>
            </a:r>
          </a:p>
          <a:p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Apoya el concepto de un CCP unitario para las PEEU</a:t>
            </a:r>
          </a:p>
          <a:p>
            <a:pPr marL="342900" indent="-342900">
              <a:buFont typeface="+mj-lt"/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Propone que los conceda un órgano virtual compuesto por los especialistas en CCP de distintas oficinas nacionales: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Se aprovecharán de la experiencia existente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Eliminará el </a:t>
            </a:r>
            <a:r>
              <a:rPr lang="es-ES" sz="1600" i="1" dirty="0">
                <a:solidFill>
                  <a:srgbClr val="302D56"/>
                </a:solidFill>
              </a:rPr>
              <a:t>fórum shopping</a:t>
            </a:r>
            <a:r>
              <a:rPr lang="es-ES" sz="1600" dirty="0">
                <a:solidFill>
                  <a:srgbClr val="302D56"/>
                </a:solidFill>
              </a:rPr>
              <a:t> y las divergencias nacionales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s-ES" sz="1600" dirty="0">
                <a:solidFill>
                  <a:srgbClr val="302D56"/>
                </a:solidFill>
              </a:rPr>
              <a:t>Se evitarán discusiones sobre su localización o sobre el pago de su mantenimiento</a:t>
            </a:r>
          </a:p>
          <a:p>
            <a:pPr marL="800100" lvl="1" indent="-342900">
              <a:buFont typeface="+mj-lt"/>
              <a:buAutoNum type="alphaLcParenR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Decisiones recurribles ante el UPC (con referencia de cuestiones prejudiciales al TJUE)</a:t>
            </a:r>
          </a:p>
          <a:p>
            <a:pPr marL="342900" indent="-342900">
              <a:buFont typeface="+mj-lt"/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Espera que se produzca un significativo ahorro de costes en comparación con el sistema de múltiples solicitudes nacionales </a:t>
            </a:r>
          </a:p>
          <a:p>
            <a:pPr marL="342900" indent="-342900">
              <a:buFont typeface="+mj-lt"/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Propone que, entre tanto, las Oficinas nacionales puedan conceder CCP nacionales sobre la base de PEEU</a:t>
            </a:r>
          </a:p>
        </p:txBody>
      </p:sp>
    </p:spTree>
    <p:extLst>
      <p:ext uri="{BB962C8B-B14F-4D97-AF65-F5344CB8AC3E}">
        <p14:creationId xmlns:p14="http://schemas.microsoft.com/office/powerpoint/2010/main" val="1903073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PROPUESTA DE CREACIÓN DE UN CCP UNITARIO</a:t>
            </a:r>
          </a:p>
          <a:p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3" y="1347476"/>
            <a:ext cx="728853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POSICIÓN DE MEDICINES FOR EUROPE</a:t>
            </a:r>
          </a:p>
          <a:p>
            <a:endParaRPr lang="es-ES" sz="1400" dirty="0">
              <a:solidFill>
                <a:srgbClr val="302D5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No se opone abiertamente pero considera que cualquier cambio al sistema vigente debe ser cuidadosamente meditado para que no impacte negativamente sobre los medicamentos genéricos/biosimilares, el gasto público y el acceso de los medicamentos a los pacientes</a:t>
            </a:r>
          </a:p>
          <a:p>
            <a:endParaRPr lang="es-ES" sz="1400" b="1" dirty="0">
              <a:solidFill>
                <a:srgbClr val="302D56"/>
              </a:solidFill>
            </a:endParaRPr>
          </a:p>
          <a:p>
            <a:r>
              <a:rPr lang="es-ES" sz="1400" b="1" dirty="0">
                <a:solidFill>
                  <a:srgbClr val="302D56"/>
                </a:solidFill>
              </a:rPr>
              <a:t>CCP unitario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Un CCP unitario aumentaría considerablemente el alcance geográfico efectivo de los CCP (que actualmente no se solicitan en una media de 8 de los 27 Estados) y retrasaría el lanzamiento de genéricos en dichos 8 Estados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Un CCP unitario retrasaría el propio acceso a los tratamientos en aquellos mercados donde el titular de la patente no los comercializa (no producto de referencia; tampoco genérico)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Los CCP unitarios deberían concederse sobre la base de solamente autorizaciones de comercialización europeas</a:t>
            </a:r>
          </a:p>
          <a:p>
            <a:endParaRPr lang="es-ES" sz="1400" b="1" dirty="0">
              <a:solidFill>
                <a:srgbClr val="302D56"/>
              </a:solidFill>
            </a:endParaRPr>
          </a:p>
          <a:p>
            <a:r>
              <a:rPr lang="es-ES" sz="1400" b="1" dirty="0">
                <a:solidFill>
                  <a:srgbClr val="302D56"/>
                </a:solidFill>
              </a:rPr>
              <a:t>Proceso unificado de concesión (una solicitud designando varios Estados miembro)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No cree que sea muy necesario (no soluciona el problema de la fragmentación o de la </a:t>
            </a:r>
            <a:r>
              <a:rPr lang="es-ES" sz="1400" dirty="0" err="1">
                <a:solidFill>
                  <a:srgbClr val="302D56"/>
                </a:solidFill>
              </a:rPr>
              <a:t>multi-litigación</a:t>
            </a:r>
            <a:r>
              <a:rPr lang="es-ES" sz="1400" dirty="0">
                <a:solidFill>
                  <a:srgbClr val="302D56"/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El organismo que se designe debe estar supervisado por y responder ante el Parlamento Europeo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El sistema debería garantizar que si el CCP se revoca en algún Estado, se revoque en todos 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302D56"/>
                </a:solidFill>
              </a:rPr>
              <a:t>El proceso de nulidad también debería unificarse</a:t>
            </a: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052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2976034" y="5215469"/>
            <a:ext cx="6447367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itlesOfParts>
    <vt:vector size="19" baseType="lpstr">
      <vt:lpstr>Arial</vt:lpstr>
      <vt:lpstr>Calibri</vt:lpstr>
      <vt:lpstr>Calibri 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