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emf" ContentType="image/x-em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8.9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8" r:id="rId5"/>
    <p:sldId id="269" r:id="rId6"/>
    <p:sldId id="260" r:id="rId7"/>
    <p:sldId id="270" r:id="rId8"/>
    <p:sldId id="271" r:id="rId9"/>
    <p:sldId id="272" r:id="rId10"/>
    <p:sldId id="274" r:id="rId11"/>
    <p:sldId id="275" r:id="rId12"/>
    <p:sldId id="273" r:id="rId13"/>
    <p:sldId id="276" r:id="rId14"/>
    <p:sldId id="277" r:id="rId15"/>
    <p:sldId id="278" r:id="rId16"/>
    <p:sldId id="258" r:id="rId17"/>
  </p:sldIdLst>
  <p:sldSz cx="12192000" cy="6858000"/>
  <p:notesSz cx="6858000" cy="9144000"/>
  <p:custDataLst>
    <p:tags r:id="rId18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93B"/>
    <a:srgbClr val="302D56"/>
    <a:srgbClr val="44A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8" d="100"/>
          <a:sy n="108" d="100"/>
        </p:scale>
        <p:origin x="10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" Target="slides/slide1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85D09-1058-9F01-A232-8AADCA944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E98756-0ED9-B3CE-2BB6-7843B766D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6A9E6E-9252-14EA-93E9-F5D579AD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DD601F-C558-8B20-BCBA-15AC4E52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728C5-223A-59DF-FC19-65D39FC2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1643190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288D4-EDE2-431E-FAAB-573087F0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3E099-17BB-9620-42FB-DF38FF5F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6C3B38-B0CB-6DF4-A271-9B6CA39E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BDBDAE-6A27-A36C-5307-6ABAA23F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AA29B7-3A63-0F8F-1429-1FD40139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2905577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EF461-B8F5-FCD0-E404-52EE37E71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3847D6-D4FA-CB88-429A-7EB5D0584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A904C4-F594-6C2A-B75D-459D1403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B81E8-F61E-7D37-2381-8BF8514A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BCC7FF-AE96-28FD-1CF3-5B0BB2C1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5192062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92BAA-8F62-4DFA-1EE5-E9722BCB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DC2D5E-D3B4-746B-F050-4175EE3AC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EA4C27-7E2E-D5E6-CDA9-3489041AD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02D798-1086-7609-B91B-D49CB0DD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BB17C0-B731-43B9-6CCD-AD54ED50D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FBB45D-E0A7-4033-BC75-E79C27C7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407783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7BC3CD-F956-C444-E129-930E63DAC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7F1924-31BA-E657-53CF-33F2AEE7B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47BA52-D387-1E5E-E791-88D525E33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5EDBEA6-FEF5-75FA-E891-2D7387765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C36B17-84AF-915A-6041-644EB2F6D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091287-EED3-8409-A4FA-9DED7553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1F13C5-4614-B63F-2C67-47A65CDDF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36D670-76EA-555D-5A9D-EFF05C681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914883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02515-500B-0F19-901C-96C1AF64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87C340-D4C0-0109-2C42-53143CAB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D5A5B2-B3E7-AA80-E565-D1B1BAA2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4C1CB5E-8CE1-DD0F-C210-2676ADBD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310653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D8A4A00-7D07-0679-0135-A594053CD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183B6E-1435-8AAE-C225-9752A8873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54628B-6C3D-6EB0-5AA5-D793557B0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417308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B0809-4D3C-EAA3-83FE-7429B243A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B06CEE-37FB-2DEC-1B9C-D071F235B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08723E-969D-D7F4-9D04-88EB627C9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BF155F-25FD-D698-1B7D-311B2B04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82F52B-CD19-6632-2FF4-D72C0708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15CE3C-B4F2-AA6C-EAF4-EDE31345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9344296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3BC4E-17C6-DA54-3517-917282A8D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FA8EF1E-7989-69A9-F903-6657B6534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85785A-5652-DFD5-F6E3-973590FD8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12871B-1798-D4D3-6B32-F52E9CA9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FC1BF8-37D3-D97C-8589-10700B805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57C953-EFAE-ACD1-E5D3-D0C86B2E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758985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E2155-EFEB-2A79-14EC-719AAFEE4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BA9F3D-5BAB-F9C0-F10A-73034A0ED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31B08B-CAF2-B0F3-70EE-BADBF553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AE9CC9-E28B-A851-8636-E39E02A9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375648-3A9C-97B2-AECC-F5BABC4AC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592257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F3E169-D4EE-8E64-7A84-CD820F8B8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179C25-BAFF-A119-A6AB-7F701B86B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AE125-96C6-8C2C-E5F1-9BF35582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DD3AA5-DE22-7C4C-A5B1-DB079270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96592-4F7D-E1C0-FFE0-ADE791DD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3838032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9B1299-3A4E-B4E7-FA49-AFDC62EE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27084-C226-E697-ABEB-56D69CA82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B20A32-8934-7FBA-B4F0-4551C6531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7121E-511B-EE21-14C0-43EDE979E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2F5365-5164-19E8-CCAF-A0E9F9744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42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emf" /><Relationship Id="rId3" Type="http://schemas.openxmlformats.org/officeDocument/2006/relationships/image" Target="../media/image2.jpeg" /><Relationship Id="rId4" Type="http://schemas.openxmlformats.org/officeDocument/2006/relationships/image" Target="../media/image3.em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3.em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emf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emf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emf" /><Relationship Id="rId3" Type="http://schemas.openxmlformats.org/officeDocument/2006/relationships/hyperlink" Target="https://www.aemps.gob.es/medicamentos-de-uso-humano/terapias-avanzadas/autorizaciones-de-uso-de-medicamentos-de-terapia-avanzada/" TargetMode="External" /><Relationship Id="rId4" Type="http://schemas.openxmlformats.org/officeDocument/2006/relationships/image" Target="../media/image4.jpeg" /><Relationship Id="rId5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emf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emf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emf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emf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em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emf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em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emf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emf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emf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Relationship Id="rId3" Type="http://schemas.openxmlformats.org/officeDocument/2006/relationships/image" Target="../media/image7.emf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7013FB-75A7-2CF0-16AC-F87581E49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2352" y="1178801"/>
            <a:ext cx="6485952" cy="29397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089652" y="1743349"/>
            <a:ext cx="5888737" cy="337130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159882B-685A-DED9-5F44-EA594B60B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099" y="5791200"/>
            <a:ext cx="7212411" cy="5821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D3F4B1-A155-4CD4-A2C7-3FAE1216E54E}"/>
              </a:ext>
            </a:extLst>
          </p:cNvPr>
          <p:cNvSpPr txBox="1"/>
          <p:nvPr/>
        </p:nvSpPr>
        <p:spPr>
          <a:xfrm>
            <a:off x="927099" y="4477822"/>
            <a:ext cx="54260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/>
              <a:t>Álvaro Abad, Hogan Lovells</a:t>
            </a:r>
          </a:p>
          <a:p>
            <a:r>
              <a:rPr lang="es-ES_tradnl" sz="2800"/>
              <a:t>La cláusula de exención hospitalaria</a:t>
            </a:r>
            <a:endParaRPr lang="es-ES" sz="2800"/>
          </a:p>
        </p:txBody>
      </p:sp>
    </p:spTree>
    <p:extLst>
      <p:ext uri="{BB962C8B-B14F-4D97-AF65-F5344CB8AC3E}">
        <p14:creationId xmlns:p14="http://schemas.microsoft.com/office/powerpoint/2010/main" val="1401224585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La cláusula de exención hospitalaria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782861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Breve introducción</a:t>
            </a:r>
          </a:p>
          <a:p>
            <a:endParaRPr lang="es-ES" sz="160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Medicamentos de terapia avanzada (MTA)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MTA comerciales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MTA académicos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Cláusula de exención hospitalaria o autorización de uso</a:t>
            </a:r>
          </a:p>
          <a:p>
            <a:endParaRPr lang="es-ES" sz="160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Marco legal</a:t>
            </a:r>
          </a:p>
          <a:p>
            <a:endParaRPr lang="es-ES" sz="160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Unión Europea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España</a:t>
            </a:r>
          </a:p>
          <a:p>
            <a:endParaRPr lang="es-ES" sz="160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Una vez autorizado su uso</a:t>
            </a:r>
          </a:p>
          <a:p>
            <a:endParaRPr lang="es-ES" sz="160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Eventual coexistencia de MTA comerciales y MTA académicos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Fijación del precio e inclusión en la prestación farmacéutica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Algunas reflexiones en torno a la vigencia de la autorización de uso</a:t>
            </a:r>
          </a:p>
          <a:p>
            <a:endParaRPr lang="es-ES" sz="160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Conclusiones</a:t>
            </a:r>
          </a:p>
          <a:p>
            <a:endParaRPr lang="es-ES" sz="140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1988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Breve introducción (1/3)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1056428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u="sng">
                <a:solidFill>
                  <a:schemeClr val="bg1">
                    <a:lumMod val="50000"/>
                  </a:schemeClr>
                </a:solidFill>
              </a:rPr>
              <a:t>Medicamentos de terapia avanzada (MTA)</a:t>
            </a:r>
            <a:r>
              <a:rPr lang="es-ES_tradnl" sz="20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_tradnl" sz="200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s-ES" sz="2000">
                <a:solidFill>
                  <a:schemeClr val="bg1">
                    <a:lumMod val="50000"/>
                  </a:schemeClr>
                </a:solidFill>
              </a:rPr>
              <a:t>Medicamentos basados en genes (terapia génica), células (terapia celular) o tejidos (ingeniería tisular) e incluyen productos de origen autólogo, alogénico o xenogénico.</a:t>
            </a:r>
          </a:p>
          <a:p>
            <a:endParaRPr lang="es-ES" sz="200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2000" u="sng">
                <a:solidFill>
                  <a:schemeClr val="bg1">
                    <a:lumMod val="50000"/>
                  </a:schemeClr>
                </a:solidFill>
              </a:rPr>
              <a:t>MTA de fabricación industrial o comerciales</a:t>
            </a:r>
            <a:r>
              <a:rPr lang="es-ES" sz="20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00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 MTA sujetos al </a:t>
            </a:r>
            <a:r>
              <a:rPr lang="es-ES" sz="2000" b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régimen ordinario</a:t>
            </a:r>
            <a:r>
              <a:rPr lang="es-ES" sz="200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, esto es, y principalmente, autorización de comercialización vía procedimiento centralizado.</a:t>
            </a:r>
          </a:p>
          <a:p>
            <a:r>
              <a:rPr lang="es-ES" sz="200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s-ES" sz="2000" u="sng">
                <a:solidFill>
                  <a:schemeClr val="bg1">
                    <a:lumMod val="50000"/>
                  </a:schemeClr>
                </a:solidFill>
              </a:rPr>
              <a:t>MTA de fabricación no industrial o académicos</a:t>
            </a:r>
            <a:r>
              <a:rPr lang="es-ES" sz="20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00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 MTA sujetos a un </a:t>
            </a:r>
            <a:r>
              <a:rPr lang="es-ES" sz="2000" b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régimen extraordinario</a:t>
            </a:r>
            <a:r>
              <a:rPr lang="es-ES" sz="200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, conocido como </a:t>
            </a:r>
            <a:r>
              <a:rPr lang="es-ES" sz="2000" b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cláusula de exención hospitalaria </a:t>
            </a:r>
            <a:r>
              <a:rPr lang="es-ES" sz="200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o </a:t>
            </a:r>
            <a:r>
              <a:rPr lang="es-ES" sz="2000" b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autorización de uso</a:t>
            </a:r>
            <a:r>
              <a:rPr lang="es-ES" sz="200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.</a:t>
            </a:r>
          </a:p>
          <a:p>
            <a:endParaRPr lang="es-ES" sz="14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6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7348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Breve introducción (2/3)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1052618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>
                <a:solidFill>
                  <a:schemeClr val="bg1">
                    <a:lumMod val="50000"/>
                  </a:schemeClr>
                </a:solidFill>
              </a:rPr>
              <a:t>En esencia, </a:t>
            </a:r>
            <a:r>
              <a:rPr lang="es-ES" sz="2000" u="sng">
                <a:solidFill>
                  <a:schemeClr val="bg1">
                    <a:lumMod val="50000"/>
                  </a:schemeClr>
                </a:solidFill>
              </a:rPr>
              <a:t>la cláusula de exención hospitalaria</a:t>
            </a:r>
            <a:r>
              <a:rPr lang="es-ES" sz="200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endParaRPr lang="es-ES" sz="200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>
                <a:solidFill>
                  <a:schemeClr val="bg1">
                    <a:lumMod val="50000"/>
                  </a:schemeClr>
                </a:solidFill>
              </a:rPr>
              <a:t>Consiste precisamente en </a:t>
            </a:r>
            <a:r>
              <a:rPr lang="es-ES" sz="2000" b="1">
                <a:solidFill>
                  <a:schemeClr val="bg1">
                    <a:lumMod val="50000"/>
                  </a:schemeClr>
                </a:solidFill>
              </a:rPr>
              <a:t>excluir</a:t>
            </a:r>
            <a:r>
              <a:rPr lang="es-ES" sz="2000">
                <a:solidFill>
                  <a:schemeClr val="bg1">
                    <a:lumMod val="50000"/>
                  </a:schemeClr>
                </a:solidFill>
              </a:rPr>
              <a:t> de la normativa general aplicable a los medicamentos, incluyendo la exigencia de tramitar y obtener la correspondiente autorización de comercialización, a MTA en los que concurren determinadas circunstancias (fabricación no industrial o académicos).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>
                <a:solidFill>
                  <a:schemeClr val="bg1">
                    <a:lumMod val="50000"/>
                  </a:schemeClr>
                </a:solidFill>
              </a:rPr>
              <a:t>Así, constituye el marco para “usar” o “dar acceso” a determinados MTA </a:t>
            </a:r>
            <a:r>
              <a:rPr lang="es-ES" sz="2000" b="1">
                <a:solidFill>
                  <a:schemeClr val="bg1">
                    <a:lumMod val="50000"/>
                  </a:schemeClr>
                </a:solidFill>
              </a:rPr>
              <a:t>al margen de la vía ordinaria</a:t>
            </a:r>
            <a:r>
              <a:rPr lang="es-ES" sz="2000">
                <a:solidFill>
                  <a:schemeClr val="bg1">
                    <a:lumMod val="50000"/>
                  </a:schemeClr>
                </a:solidFill>
              </a:rPr>
              <a:t> (autorización de comercialización por procedimiento centralizado).</a:t>
            </a:r>
          </a:p>
          <a:p>
            <a:endParaRPr lang="es-ES" sz="14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6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5614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Breve introducción (3/3)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958321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u="sng">
                <a:solidFill>
                  <a:schemeClr val="bg1">
                    <a:lumMod val="50000"/>
                  </a:schemeClr>
                </a:solidFill>
              </a:rPr>
              <a:t>MTA autorizados vía cláusula de exención hospitalaria</a:t>
            </a:r>
          </a:p>
          <a:p>
            <a:endParaRPr lang="es-ES" sz="2000">
              <a:solidFill>
                <a:schemeClr val="bg1">
                  <a:lumMod val="50000"/>
                </a:schemeClr>
              </a:solidFill>
            </a:endParaRPr>
          </a:p>
          <a:p>
            <a:endParaRPr lang="es-ES" sz="20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20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20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20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20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20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20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20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20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endParaRPr lang="es-ES" sz="2000">
              <a:solidFill>
                <a:schemeClr val="bg1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r>
              <a:rPr lang="es-ES" sz="1000">
                <a:sym typeface="Wingdings" panose="05000000000000000000" pitchFamily="2" charset="2"/>
              </a:rPr>
              <a:t>Fuente: AEMPS (</a:t>
            </a:r>
            <a:r>
              <a:rPr lang="es-ES" sz="1000">
                <a:sym typeface="Wingdings" panose="05000000000000000000" pitchFamily="2" charset="2"/>
                <a:hlinkClick r:id="rId3"/>
              </a:rPr>
              <a:t>aquí</a:t>
            </a:r>
            <a:r>
              <a:rPr lang="es-ES" sz="1000">
                <a:sym typeface="Wingdings" panose="05000000000000000000" pitchFamily="2" charset="2"/>
              </a:rPr>
              <a:t>)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87256">
            <a:off x="5234765" y="4749800"/>
            <a:ext cx="7378700" cy="421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0D4F619-7F8A-4505-946A-B4399B3162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94" y="1971675"/>
            <a:ext cx="87915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78851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Marco legal (1/5)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1068811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>
                <a:solidFill>
                  <a:schemeClr val="bg1">
                    <a:lumMod val="50000"/>
                  </a:schemeClr>
                </a:solidFill>
              </a:rPr>
              <a:t>Unión Europea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Artículo 3.7 de la Directiva 2001/83/CE, en la redacción dada por el artículo 28.2 del Reglamento (CE) 1394/2007, que excluye de su ámbito de aplicación: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s-ES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los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medicamentos de terapia avanzada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 (…)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preparados ocasionalmente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, de acuerdo con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normas de calidad específicas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, y empleados en un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mismo Estado miembro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, en un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hospital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 y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bajo la responsabilidad profesional exclusiva de un médico colegiado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, con el fin de cumplir una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prescripción facultativa individual de un producto hecho a medida destinado a un solo paciente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”.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El segundo inciso del artículo 3.7 aclara que: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s-ES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la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fabricación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 de estos productos deberá contar con la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autorización de las autoridades competentes del Estado miembro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” y que “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los Estados miembros se asegurarán de que la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trazabilidad nacional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 y los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requisitos de farmacovigilancia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 así como las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normas de calidad específicas (…) son equivalentes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 a los previstos a escala comunitaria con respecto a los medicamentos de terapia avanzada para los que se requiere autorización de conformidad con el Reglamento (CE) 726/2004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”.</a:t>
            </a:r>
          </a:p>
          <a:p>
            <a:endParaRPr lang="es-ES" sz="140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108808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Marco legal (2/5)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1068811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>
                <a:solidFill>
                  <a:schemeClr val="bg1">
                    <a:lumMod val="50000"/>
                  </a:schemeClr>
                </a:solidFill>
              </a:rPr>
              <a:t>España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Artículo 47.3 del Real Decreto Legislativo 1/2015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sugiere ya un enfoque diferente entre los MTA de fabricación industrial y los MTA de fabricación no industrial.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Artículo 3.2.a) del Real Decreto 1345/2007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en línea con la Directiva 2001/83/CE y el Reglamento (CE) 1394/2007 excluye de su ámbito de aplicación los MTA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s-ES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preparados ocasionalmente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, de acuerdo con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normas de calidad específicas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, y empleados en España, en una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institución hospitalaria y bajo la responsabilidad profesional exclusiva de un médico colegiado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, con el fin de cumplir una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prescripción facultativa individual de un producto hecho a medida destinado a un solo paciente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 (…)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”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y añade “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y sean medicamentos en fase de investigación clínica o sean medicamentos que la Agencia Española de Medicamentos y Productos Sanitarios considere que satisfacen las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garantías de calidad, seguridad, eficacia, identificación e información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”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Real Decreto 477/2014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, que tiene por objeto establecer los “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requisitos y garantías de calidad, seguridad y eficacia que deben cumplir los medicamentos de terapia avanzada y fabricación no industrial (…) para poder ser autorizado su uso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375727499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Marco legal (3/5)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1068811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>
                <a:solidFill>
                  <a:schemeClr val="bg1">
                    <a:lumMod val="50000"/>
                  </a:schemeClr>
                </a:solidFill>
              </a:rPr>
              <a:t>Real Decreto 477/2014 (1/3)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Tiene por objeto regular los </a:t>
            </a: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requisitos y garantías de calidad, seguridad y eficacia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que deben cumplir los </a:t>
            </a: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MTA de fabricación no industrial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para poder ser “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autorizado su uso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” vía exención hospitalaria.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Por MTA de fabricación no industrial se entienden aquellos MTA: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preparados ocasionalmente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de acuerdo con </a:t>
            </a: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normas de calidad específicas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,</a:t>
            </a:r>
          </a:p>
          <a:p>
            <a:pPr lvl="1"/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empleados en España, en una </a:t>
            </a: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institución hospitalaria y bajo la responsabilidad profesional exclusiva de un médico colegiado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,</a:t>
            </a:r>
          </a:p>
          <a:p>
            <a:pPr lvl="1"/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con el fin de cumplir una </a:t>
            </a: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prescripción facultativa individual de un producto hecho a medida destinado a un solo paciente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y</a:t>
            </a:r>
          </a:p>
          <a:p>
            <a:pPr lvl="1"/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sean medicamentos en </a:t>
            </a: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fase de investigación clínica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o que la AEMPS considere que satisfacen las </a:t>
            </a: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garantías de calidad, seguridad, eficacia, identificación e información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791500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Marco legal (4/5)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1068811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>
                <a:solidFill>
                  <a:schemeClr val="bg1">
                    <a:lumMod val="50000"/>
                  </a:schemeClr>
                </a:solidFill>
              </a:rPr>
              <a:t>Real Decreto 477/2014 (2/3)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Se centra principalmente en la </a:t>
            </a: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autorización de uso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para permitir el acceso a MTA de fabricación no industrial.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Aborda, entre otras cuestiones: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Carácter de la autorización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(a) permite utilizar el medicamento en el ámbito y condiciones de la autorización, y (b) acredita que el medicamento satisface las garantías exigibles.</a:t>
            </a:r>
          </a:p>
          <a:p>
            <a:pPr lvl="1"/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Requisitos del solicitante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director gerente (u homólogo) de la institución, quien actúa como responsable del producto, aunque el titular de la autorización sea la institución hospitalaria.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Solicitud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de la autorización y </a:t>
            </a: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documentación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, incluyendo resultados de pruebas farmacéuticas (fisicoquímicas, biológicas o microbiológicas), preclínicas (toxicológicas y farmacológicas) y clínicas.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Procedimiento de autorización y validez y renovación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validez inicial de tres años, pudiendo ser renovada por periodos de cinco años, si bien opción de incluir una revisión anual.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83533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Marco legal (5/5)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106881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>
                <a:solidFill>
                  <a:schemeClr val="bg1">
                    <a:lumMod val="50000"/>
                  </a:schemeClr>
                </a:solidFill>
              </a:rPr>
              <a:t>Real Decreto 477/2014 (3/3)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Hito muy importante, pero ¿conviene revisarlo?: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Es pacífico en la industria que no ahonda en algunos conceptos sobre los que existen dudas, por ejemplo, la referencia a “uso ocasional” o “hecho a medida”.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Deja sin resolver otros interrogantes que asoman cuando se profundiza en este figura, por ejemplo, la eventual coexistencia de MTA comerciales y MTA académicos.</a:t>
            </a:r>
          </a:p>
        </p:txBody>
      </p:sp>
    </p:spTree>
    <p:extLst>
      <p:ext uri="{BB962C8B-B14F-4D97-AF65-F5344CB8AC3E}">
        <p14:creationId xmlns:p14="http://schemas.microsoft.com/office/powerpoint/2010/main" val="1713656002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Una vez autorizado su uso (1/4)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1068811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>
                <a:solidFill>
                  <a:schemeClr val="bg1">
                    <a:lumMod val="50000"/>
                  </a:schemeClr>
                </a:solidFill>
              </a:rPr>
              <a:t>Eventual coexistencia de MTA de fabricación industrial y MTA de fabricación no industrial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Tanto del informe de la Comisión al Parlamento Europeo de 28 de marzo de 2014 como de su interpretación con la óptica del mercado español, la exención hospitalaria: (i) es la </a:t>
            </a: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excepción al régimen general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; (ii) </a:t>
            </a: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no cabe si hay una alternativa disponible en el mercado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; y (iii) sirve como </a:t>
            </a: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herramienta para acudir a la vía ordinaria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Según la Comisión, (i) “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gracias a la excepción hospitalaria, los pacientes pueden recibir un MTA en condiciones controladas en caso de que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no haya ningún medicamento autorizado disponible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”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; (ii) 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“esta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excepción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 (…) puede ser una valiosa herramienta para obtener información antes de solicitar una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autorización de comercialización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”; y (iii) si la exención hospitalaria se convirtiera en la práctica en el trámite normal para la comercialización de MTA “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las consecuencias para la salud pública serían perjudiciales”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Como señala el informe, “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la </a:t>
            </a:r>
            <a:r>
              <a:rPr lang="es-ES" b="1" i="1">
                <a:solidFill>
                  <a:schemeClr val="bg1">
                    <a:lumMod val="50000"/>
                  </a:schemeClr>
                </a:solidFill>
              </a:rPr>
              <a:t>piedra angular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 del Reglamento 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[1394/2007]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 consiste en que antes de comercializar un MTA es preciso obtener una autorización de comercialización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”.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Lo anterior sugiere que difícilmente puedan coexistir para la misma indicación un medicamento autorizado por procedimiento centralizado y un medicamento autorizado vía exención hospitalaria.</a:t>
            </a:r>
          </a:p>
        </p:txBody>
      </p:sp>
    </p:spTree>
    <p:extLst>
      <p:ext uri="{BB962C8B-B14F-4D97-AF65-F5344CB8AC3E}">
        <p14:creationId xmlns:p14="http://schemas.microsoft.com/office/powerpoint/2010/main" val="2394770129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Una vez autorizado su uso (2/4)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1068811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>
                <a:solidFill>
                  <a:schemeClr val="bg1">
                    <a:lumMod val="50000"/>
                  </a:schemeClr>
                </a:solidFill>
              </a:rPr>
              <a:t>Fijación del precio e inclusión en la prestación farmacéutica del SNS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Una vez autorizado su uso, la AEMPS le asigna un código nacional y se inicia el procedimiento de P&amp;R.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La fijación del precio correspondería al Consejo Interterritorial del SNS.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En lo que se refiere al procedimiento y cálculo del precio: (1) el titular de la autorización debe cumplimentar la “ficha normalizada para el cálculo del precio”; (2) el precio incluiría costes de preparación, producción, control de calidad, liberación, otros costes de producción y un inventivo progresivo a la investigación; (3) la ficha sería posteriormente presentada por el órgano competente en materia de prestación farmacéutica de la Comunidad Autónoma de origen en la Comisión Permanente de Farmacia.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Fijado el precio, lo lógico es que el MTA de fabricación no industrial sea dado de alta en financiación.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Tanto el NC1 como el ARI-0001 disponen de precio y están incluidos en la prestación farmacéutica.</a:t>
            </a:r>
          </a:p>
        </p:txBody>
      </p:sp>
    </p:spTree>
    <p:extLst>
      <p:ext uri="{BB962C8B-B14F-4D97-AF65-F5344CB8AC3E}">
        <p14:creationId xmlns:p14="http://schemas.microsoft.com/office/powerpoint/2010/main" val="767749603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Una vez autorizado su uso (3/4)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1068811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>
                <a:solidFill>
                  <a:schemeClr val="bg1">
                    <a:lumMod val="50000"/>
                  </a:schemeClr>
                </a:solidFill>
              </a:rPr>
              <a:t>Algunas reflexiones en torno </a:t>
            </a:r>
            <a:r>
              <a:rPr lang="es-ES_tradnl" u="sng">
                <a:solidFill>
                  <a:schemeClr val="bg1">
                    <a:lumMod val="50000"/>
                  </a:schemeClr>
                </a:solidFill>
              </a:rPr>
              <a:t>a la vigencia de la autorización de uso (1/2)</a:t>
            </a:r>
            <a:endParaRPr lang="es-ES" u="sng">
              <a:solidFill>
                <a:schemeClr val="bg1">
                  <a:lumMod val="50000"/>
                </a:schemeClr>
              </a:solidFill>
            </a:endParaRP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El Real Decreto 477/2014 no contempla un plazo máximo de vigencia/duración de la autorización de uso </a:t>
            </a:r>
            <a:r>
              <a:rPr lang="es-ES_tradnl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 validez inicial de tres años renovable sucesivamente por periodos de cinco años.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La validez o duración </a:t>
            </a:r>
            <a:r>
              <a:rPr lang="es-ES_tradnl" i="1">
                <a:solidFill>
                  <a:schemeClr val="bg1">
                    <a:lumMod val="50000"/>
                  </a:schemeClr>
                </a:solidFill>
              </a:rPr>
              <a:t>sine die </a:t>
            </a: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de la autorización no parece muy compatible con la cláusula de exención hospitalaria tal como está diseñada y como se viene aplicando en la práctica: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excepción al régimen general </a:t>
            </a:r>
            <a:r>
              <a:rPr lang="es-ES_tradnl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difícilmente una validez </a:t>
            </a:r>
            <a:r>
              <a:rPr lang="es-ES_tradnl" i="1">
                <a:solidFill>
                  <a:schemeClr val="bg1">
                    <a:lumMod val="50000"/>
                  </a:schemeClr>
                </a:solidFill>
              </a:rPr>
              <a:t>sine die</a:t>
            </a: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 encaja con el concepto de “excepción”.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s-ES_tradnl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s-ES_tradnl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unque haya poca claridad en torno al alcance del “uso ocasional”  parece</a:t>
            </a: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 incompatible con un planteamiento que sugiere un uso “habitual” de los medicamentos.</a:t>
            </a: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hito previo a la autorización de comercialización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un enfoque de vigencia </a:t>
            </a:r>
            <a:r>
              <a:rPr lang="es-ES" i="1">
                <a:solidFill>
                  <a:schemeClr val="bg1">
                    <a:lumMod val="50000"/>
                  </a:schemeClr>
                </a:solidFill>
              </a:rPr>
              <a:t>sine die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 choca con este planteamiento, pues el efecto podría ser el contrario: desmotivar a los hospitales a acudir a la vía ordinaria, y es que se obtendría un estatus parecido al ordinario vía exención hospitalaria.</a:t>
            </a: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951066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Una vez autorizado su uso (4/4)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106881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>
                <a:solidFill>
                  <a:schemeClr val="bg1">
                    <a:lumMod val="50000"/>
                  </a:schemeClr>
                </a:solidFill>
              </a:rPr>
              <a:t>Algunas reflexiones en torno </a:t>
            </a:r>
            <a:r>
              <a:rPr lang="es-ES_tradnl" u="sng">
                <a:solidFill>
                  <a:schemeClr val="bg1">
                    <a:lumMod val="50000"/>
                  </a:schemeClr>
                </a:solidFill>
              </a:rPr>
              <a:t>a la vigencia de la autorización de uso (2/2)</a:t>
            </a:r>
            <a:endParaRPr lang="es-ES" u="sng">
              <a:solidFill>
                <a:schemeClr val="bg1">
                  <a:lumMod val="50000"/>
                </a:schemeClr>
              </a:solidFill>
            </a:endParaRPr>
          </a:p>
          <a:p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En definitiva, una interpretación en sentido contrario nos llevaría al escenario que precisamente se pretende evitar, como es que la cláusula de exención hospitalaria 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se convierta en la práctica en el trámite normal para la comercialización de MTA</a:t>
            </a: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>
                <a:solidFill>
                  <a:schemeClr val="bg1">
                    <a:lumMod val="50000"/>
                  </a:schemeClr>
                </a:solidFill>
              </a:rPr>
              <a:t>La autorización de uso es el instrumento que da cobertura al uso de un producto muy complejo al margen de la vía ordinaria, lo que lleva a pensar que la misma incluye los mecanismos para garantizar en todo momento que el MTA se usa en condiciones de máxima seguridad para los pacientes.</a:t>
            </a:r>
            <a:endParaRPr lang="es-ES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572518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Conclusiones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1068811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Buenas noticias que en los últimos años se haya </a:t>
            </a:r>
            <a:r>
              <a:rPr lang="es-ES" b="1">
                <a:solidFill>
                  <a:schemeClr val="bg1">
                    <a:lumMod val="50000"/>
                  </a:schemeClr>
                </a:solidFill>
              </a:rPr>
              <a:t>intensificado en España el debate en torno a la cláusula de exención hospitalaria</a:t>
            </a:r>
            <a:r>
              <a:rPr lang="es-ES">
                <a:solidFill>
                  <a:schemeClr val="bg1">
                    <a:lumMod val="50000"/>
                  </a:schemeClr>
                </a:solidFill>
              </a:rPr>
              <a:t>; figura que solo es posible con (i) industria farmacéutica muy potente (ii) profesionales e instituciones sanitarias de altísimo nivel y (iii) autoridades sanitarias también de una calidad envidiable.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Si bien constituye una oportunidad de valor incalculable, conviene aplicarla con cautela; en definitiva, debe entenderse como una excepción al régimen general y, como tal, su uso debe limitarse a escenarios en los que claramente se haya identificado una necesidad.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Considerar la oportunidad de reflexionar sobre algunos aspectos de esta figura y aclarar los interrogantes que la rodean; por ejemplo, clarificar el alcance de la definición de MTA de fabricación no industrial o resolver la cuestión de la coexistencia entre MTA comerciales y MTA académicos.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>
                <a:solidFill>
                  <a:schemeClr val="bg1">
                    <a:lumMod val="50000"/>
                  </a:schemeClr>
                </a:solidFill>
              </a:rPr>
              <a:t>Como demanda que comparten prácticamente todos los actores, homogeneizar criterios a nivel de la Unión Europea.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342372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B9F28E9A-C2A8-451D-8B16-63B32413E6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2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2976034" y="5215469"/>
            <a:ext cx="6447367" cy="728131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634997" y="5157477"/>
            <a:ext cx="4224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</a:rPr>
              <a:t>GRACIAS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E08DBEF-7287-FF16-2396-90760E72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233" y="1083736"/>
            <a:ext cx="7696200" cy="36449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95F05AB-5F78-FF46-6699-ED1DCCF6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566" y="5288943"/>
            <a:ext cx="7481130" cy="60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02268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9042.0"/>
  <p:tag name="AS_RELEASE_DATE" val="2018.09.12"/>
  <p:tag name="AS_TITLE" val="Aspose.Slides for .NET 4.0"/>
  <p:tag name="AS_VERSION" val="18.9"/>
</p:tagLst>
</file>

<file path=ppt/theme/theme1.xml><?xml version="1.0" encoding="utf-8"?>
<a:theme xmlns:r="http://schemas.openxmlformats.org/officeDocument/2006/relationships"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Widescreen</PresentationFormat>
  <Paragraphs>91</Paragraphs>
  <Slides>16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17">
      <vt:lpstr>Tema de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0</LinksUpToDate>
  <SharedDoc>0</SharedDoc>
  <HyperlinksChanged>0</HyperlinksChanged>
  <Application>Aspose.Slides for .NET</Application>
  <AppVersion>18.0900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dcterms:created xsi:type="dcterms:W3CDTF">2022-09-19T14:35:03Z</dcterms:created>
  <dcterms:modified xsi:type="dcterms:W3CDTF">2022-09-19T14:35:03Z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eDOCS AutoSave">
    <vt:lpwstr>20220919155254710</vt:lpwstr>
  </property>
</Properties>
</file>