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0" r:id="rId3"/>
    <p:sldId id="269" r:id="rId4"/>
    <p:sldId id="270" r:id="rId5"/>
    <p:sldId id="262" r:id="rId6"/>
    <p:sldId id="271" r:id="rId7"/>
    <p:sldId id="264" r:id="rId8"/>
    <p:sldId id="266" r:id="rId9"/>
    <p:sldId id="268" r:id="rId10"/>
    <p:sldId id="257" r:id="rId11"/>
    <p:sldId id="258" r:id="rId12"/>
  </p:sldIdLst>
  <p:sldSz cx="12192000" cy="6858000"/>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93B"/>
    <a:srgbClr val="302D56"/>
    <a:srgbClr val="44AF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57" autoAdjust="0"/>
  </p:normalViewPr>
  <p:slideViewPr>
    <p:cSldViewPr snapToGrid="0">
      <p:cViewPr varScale="1">
        <p:scale>
          <a:sx n="112" d="100"/>
          <a:sy n="112" d="100"/>
        </p:scale>
        <p:origin x="51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20/09/2022</a:t>
            </a:fld>
            <a:endParaRPr lang="es-ES"/>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20/09/2022</a:t>
            </a:fld>
            <a:endParaRPr lang="es-ES"/>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20/09/2022</a:t>
            </a:fld>
            <a:endParaRPr lang="es-ES"/>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20/09/2022</a:t>
            </a:fld>
            <a:endParaRPr lang="es-ES"/>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20/09/2022</a:t>
            </a:fld>
            <a:endParaRPr lang="es-ES"/>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20/09/2022</a:t>
            </a:fld>
            <a:endParaRPr lang="es-ES"/>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20/09/2022</a:t>
            </a:fld>
            <a:endParaRPr lang="es-ES"/>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20/09/2022</a:t>
            </a:fld>
            <a:endParaRPr lang="es-ES"/>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20/09/2022</a:t>
            </a:fld>
            <a:endParaRPr lang="es-ES"/>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20/09/2022</a:t>
            </a:fld>
            <a:endParaRPr lang="es-ES"/>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20/09/2022</a:t>
            </a:fld>
            <a:endParaRPr lang="es-ES"/>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20/09/2022</a:t>
            </a:fld>
            <a:endParaRPr lang="es-ES"/>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‹Nº›</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emf"/><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hyperlink" Target="https://es.m.wikipedia.org/wiki/Archivo:No_sign.svg"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3FB-75A7-2CF0-16AC-F87581E494FF}"/>
              </a:ext>
            </a:extLst>
          </p:cNvPr>
          <p:cNvPicPr>
            <a:picLocks noChangeAspect="1"/>
          </p:cNvPicPr>
          <p:nvPr/>
        </p:nvPicPr>
        <p:blipFill>
          <a:blip r:embed="rId2"/>
          <a:stretch>
            <a:fillRect/>
          </a:stretch>
        </p:blipFill>
        <p:spPr>
          <a:xfrm>
            <a:off x="-542352" y="1178801"/>
            <a:ext cx="6485952" cy="2939750"/>
          </a:xfrm>
          <a:prstGeom prst="rect">
            <a:avLst/>
          </a:prstGeom>
        </p:spPr>
      </p:pic>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3"/>
          <a:stretch>
            <a:fillRect/>
          </a:stretch>
        </p:blipFill>
        <p:spPr>
          <a:xfrm rot="16200000">
            <a:off x="7089652" y="1743349"/>
            <a:ext cx="5888737" cy="3371301"/>
          </a:xfrm>
          <a:prstGeom prst="rect">
            <a:avLst/>
          </a:prstGeom>
        </p:spPr>
      </p:pic>
      <p:pic>
        <p:nvPicPr>
          <p:cNvPr id="7" name="Imagen 6">
            <a:extLst>
              <a:ext uri="{FF2B5EF4-FFF2-40B4-BE49-F238E27FC236}">
                <a16:creationId xmlns:a16="http://schemas.microsoft.com/office/drawing/2014/main" id="{8159882B-685A-DED9-5F44-EA594B60B814}"/>
              </a:ext>
            </a:extLst>
          </p:cNvPr>
          <p:cNvPicPr>
            <a:picLocks noChangeAspect="1"/>
          </p:cNvPicPr>
          <p:nvPr/>
        </p:nvPicPr>
        <p:blipFill>
          <a:blip r:embed="rId4"/>
          <a:stretch>
            <a:fillRect/>
          </a:stretch>
        </p:blipFill>
        <p:spPr>
          <a:xfrm>
            <a:off x="927099" y="5791200"/>
            <a:ext cx="7212411" cy="582168"/>
          </a:xfrm>
          <a:prstGeom prst="rect">
            <a:avLst/>
          </a:prstGeom>
        </p:spPr>
      </p:pic>
      <p:sp>
        <p:nvSpPr>
          <p:cNvPr id="2" name="CuadroTexto 1">
            <a:extLst>
              <a:ext uri="{FF2B5EF4-FFF2-40B4-BE49-F238E27FC236}">
                <a16:creationId xmlns:a16="http://schemas.microsoft.com/office/drawing/2014/main" id="{BA16DA07-F949-CE94-12C1-D90AB660E5F7}"/>
              </a:ext>
            </a:extLst>
          </p:cNvPr>
          <p:cNvSpPr txBox="1"/>
          <p:nvPr/>
        </p:nvSpPr>
        <p:spPr>
          <a:xfrm>
            <a:off x="771818" y="4287321"/>
            <a:ext cx="6143625" cy="1200329"/>
          </a:xfrm>
          <a:prstGeom prst="rect">
            <a:avLst/>
          </a:prstGeom>
          <a:noFill/>
        </p:spPr>
        <p:txBody>
          <a:bodyPr wrap="square" rtlCol="0">
            <a:spAutoFit/>
          </a:bodyPr>
          <a:lstStyle/>
          <a:p>
            <a:r>
              <a:rPr lang="es-ES" sz="1800" b="1" dirty="0">
                <a:solidFill>
                  <a:srgbClr val="302D56"/>
                </a:solidFill>
              </a:rPr>
              <a:t>CONFIDENCIALIDAD DEL PVL DE LOS MEDICAMENTOS Y APLICACIÓN DE LA LTAIBG (2013-2022)</a:t>
            </a:r>
          </a:p>
          <a:p>
            <a:endParaRPr lang="es-ES" dirty="0"/>
          </a:p>
          <a:p>
            <a:r>
              <a:rPr lang="es-ES" dirty="0"/>
              <a:t>Joan Carles Bailach de Rivera</a:t>
            </a:r>
          </a:p>
        </p:txBody>
      </p:sp>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Recapitulemos…</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2" name="Rectángulo 1">
            <a:extLst>
              <a:ext uri="{FF2B5EF4-FFF2-40B4-BE49-F238E27FC236}">
                <a16:creationId xmlns:a16="http://schemas.microsoft.com/office/drawing/2014/main" id="{0055730E-94F0-13B3-87E4-4104FC29AA92}"/>
              </a:ext>
            </a:extLst>
          </p:cNvPr>
          <p:cNvSpPr/>
          <p:nvPr/>
        </p:nvSpPr>
        <p:spPr>
          <a:xfrm>
            <a:off x="600473" y="1598278"/>
            <a:ext cx="8760106" cy="4185761"/>
          </a:xfrm>
          <a:prstGeom prst="rect">
            <a:avLst/>
          </a:prstGeom>
        </p:spPr>
        <p:txBody>
          <a:bodyPr wrap="square">
            <a:spAutoFit/>
          </a:bodyPr>
          <a:lstStyle/>
          <a:p>
            <a:pPr marL="285750" lvl="0" indent="-285750">
              <a:spcBef>
                <a:spcPts val="0"/>
              </a:spcBef>
              <a:spcAft>
                <a:spcPts val="1200"/>
              </a:spcAft>
              <a:buFont typeface="Courier New" panose="02070309020205020404" pitchFamily="49" charset="0"/>
              <a:buChar char="o"/>
            </a:pPr>
            <a:r>
              <a:rPr lang="es-ES" sz="1600" b="0" dirty="0">
                <a:solidFill>
                  <a:schemeClr val="tx1"/>
                </a:solidFill>
                <a:latin typeface="Times New Roman" panose="02020603050405020304" pitchFamily="18" charset="0"/>
                <a:cs typeface="Times New Roman" panose="02020603050405020304" pitchFamily="18" charset="0"/>
              </a:rPr>
              <a:t>Ámbito subjetivo de aplicación</a:t>
            </a:r>
          </a:p>
          <a:p>
            <a:pPr marL="285750" lvl="0" indent="-285750">
              <a:spcBef>
                <a:spcPts val="0"/>
              </a:spcBef>
              <a:spcAft>
                <a:spcPts val="1200"/>
              </a:spcAft>
              <a:buFont typeface="Courier New" panose="02070309020205020404" pitchFamily="49" charset="0"/>
              <a:buChar char="o"/>
            </a:pPr>
            <a:endParaRPr lang="es-ES" sz="1600" b="0" dirty="0">
              <a:solidFill>
                <a:schemeClr val="tx1"/>
              </a:solidFill>
              <a:latin typeface="Times New Roman" panose="02020603050405020304" pitchFamily="18" charset="0"/>
              <a:cs typeface="Times New Roman" panose="02020603050405020304" pitchFamily="18" charset="0"/>
            </a:endParaRPr>
          </a:p>
          <a:p>
            <a:pPr marL="285750" lvl="0" indent="-285750">
              <a:spcBef>
                <a:spcPts val="0"/>
              </a:spcBef>
              <a:spcAft>
                <a:spcPts val="1200"/>
              </a:spcAft>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Obligaciones de publicidad activa</a:t>
            </a:r>
          </a:p>
          <a:p>
            <a:pPr marL="285750" lvl="0" indent="-285750">
              <a:spcBef>
                <a:spcPts val="0"/>
              </a:spcBef>
              <a:spcAft>
                <a:spcPts val="1200"/>
              </a:spcAft>
              <a:buFont typeface="Courier New" panose="02070309020205020404" pitchFamily="49" charset="0"/>
              <a:buChar char="o"/>
            </a:pPr>
            <a:endParaRPr lang="es-ES" sz="1600" dirty="0">
              <a:latin typeface="Times New Roman" panose="02020603050405020304" pitchFamily="18" charset="0"/>
              <a:cs typeface="Times New Roman" panose="02020603050405020304" pitchFamily="18" charset="0"/>
            </a:endParaRPr>
          </a:p>
          <a:p>
            <a:pPr marL="285750" lvl="0" indent="-285750">
              <a:spcBef>
                <a:spcPts val="0"/>
              </a:spcBef>
              <a:spcAft>
                <a:spcPts val="1200"/>
              </a:spcAft>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Derecho de acceso a la información pública:</a:t>
            </a:r>
          </a:p>
          <a:p>
            <a:pPr marL="742950" lvl="1" indent="-285750">
              <a:spcAft>
                <a:spcPts val="1200"/>
              </a:spcAft>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¿Qué se entiende por “información pública”?</a:t>
            </a:r>
          </a:p>
          <a:p>
            <a:pPr marL="742950" lvl="1" indent="-285750">
              <a:spcAft>
                <a:spcPts val="1200"/>
              </a:spcAft>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Procedimiento ante las administraciones públicas</a:t>
            </a:r>
          </a:p>
          <a:p>
            <a:pPr marL="1200150" lvl="2" indent="-285750">
              <a:spcAft>
                <a:spcPts val="1200"/>
              </a:spcAft>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¿Audiencia a terceros interesados?</a:t>
            </a:r>
          </a:p>
          <a:p>
            <a:pPr marL="1200150" lvl="2" indent="-285750">
              <a:spcAft>
                <a:spcPts val="1200"/>
              </a:spcAft>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¿Límites? Doctrina del Tribunal Supremo</a:t>
            </a:r>
          </a:p>
          <a:p>
            <a:pPr marL="742950" lvl="1" indent="-285750">
              <a:spcAft>
                <a:spcPts val="1200"/>
              </a:spcAft>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Reclamación ante el Consejo de Transparencia y Buen Gobierno (CTBG) o recurso contencioso-administrativo</a:t>
            </a:r>
          </a:p>
        </p:txBody>
      </p:sp>
      <p:sp>
        <p:nvSpPr>
          <p:cNvPr id="5" name="CuadroTexto 4">
            <a:extLst>
              <a:ext uri="{FF2B5EF4-FFF2-40B4-BE49-F238E27FC236}">
                <a16:creationId xmlns:a16="http://schemas.microsoft.com/office/drawing/2014/main" id="{088A9ABB-21D0-0BC3-EDD2-7F2F6682FC53}"/>
              </a:ext>
            </a:extLst>
          </p:cNvPr>
          <p:cNvSpPr txBox="1"/>
          <p:nvPr/>
        </p:nvSpPr>
        <p:spPr>
          <a:xfrm>
            <a:off x="600472" y="1095785"/>
            <a:ext cx="5737412" cy="369332"/>
          </a:xfrm>
          <a:prstGeom prst="rect">
            <a:avLst/>
          </a:prstGeom>
          <a:noFill/>
        </p:spPr>
        <p:txBody>
          <a:bodyPr wrap="square" rtlCol="0">
            <a:spAutoFit/>
          </a:bodyPr>
          <a:lstStyle/>
          <a:p>
            <a:r>
              <a:rPr lang="es-ES" b="1" dirty="0">
                <a:latin typeface="Times New Roman" panose="02020603050405020304" pitchFamily="18" charset="0"/>
                <a:cs typeface="Times New Roman" panose="02020603050405020304" pitchFamily="18" charset="0"/>
              </a:rPr>
              <a:t>Aspectos básicos de la LTAIBG</a:t>
            </a:r>
          </a:p>
        </p:txBody>
      </p:sp>
    </p:spTree>
    <p:extLst>
      <p:ext uri="{BB962C8B-B14F-4D97-AF65-F5344CB8AC3E}">
        <p14:creationId xmlns:p14="http://schemas.microsoft.com/office/powerpoint/2010/main" val="1331675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¿Con qué nos encontramos?</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8" name="Imagen 7">
            <a:extLst>
              <a:ext uri="{FF2B5EF4-FFF2-40B4-BE49-F238E27FC236}">
                <a16:creationId xmlns:a16="http://schemas.microsoft.com/office/drawing/2014/main" id="{8DF07F72-10A6-5298-B91F-9D08563EF637}"/>
              </a:ext>
            </a:extLst>
          </p:cNvPr>
          <p:cNvPicPr>
            <a:picLocks noChangeAspect="1"/>
          </p:cNvPicPr>
          <p:nvPr/>
        </p:nvPicPr>
        <p:blipFill>
          <a:blip r:embed="rId4"/>
          <a:stretch>
            <a:fillRect/>
          </a:stretch>
        </p:blipFill>
        <p:spPr>
          <a:xfrm>
            <a:off x="204788" y="1117599"/>
            <a:ext cx="5451305" cy="1673226"/>
          </a:xfrm>
          <a:prstGeom prst="rect">
            <a:avLst/>
          </a:prstGeom>
          <a:ln>
            <a:solidFill>
              <a:schemeClr val="accent6"/>
            </a:solidFill>
          </a:ln>
        </p:spPr>
      </p:pic>
      <p:pic>
        <p:nvPicPr>
          <p:cNvPr id="16" name="Imagen 15">
            <a:extLst>
              <a:ext uri="{FF2B5EF4-FFF2-40B4-BE49-F238E27FC236}">
                <a16:creationId xmlns:a16="http://schemas.microsoft.com/office/drawing/2014/main" id="{BCA44D8C-E0A4-B15B-5FB7-1A6E25FB75B1}"/>
              </a:ext>
            </a:extLst>
          </p:cNvPr>
          <p:cNvPicPr>
            <a:picLocks noChangeAspect="1"/>
          </p:cNvPicPr>
          <p:nvPr/>
        </p:nvPicPr>
        <p:blipFill>
          <a:blip r:embed="rId5"/>
          <a:stretch>
            <a:fillRect/>
          </a:stretch>
        </p:blipFill>
        <p:spPr>
          <a:xfrm>
            <a:off x="499397" y="3124529"/>
            <a:ext cx="5151787" cy="1324907"/>
          </a:xfrm>
          <a:prstGeom prst="rect">
            <a:avLst/>
          </a:prstGeom>
          <a:ln>
            <a:solidFill>
              <a:schemeClr val="accent6"/>
            </a:solidFill>
          </a:ln>
        </p:spPr>
      </p:pic>
      <p:pic>
        <p:nvPicPr>
          <p:cNvPr id="18" name="Imagen 17">
            <a:extLst>
              <a:ext uri="{FF2B5EF4-FFF2-40B4-BE49-F238E27FC236}">
                <a16:creationId xmlns:a16="http://schemas.microsoft.com/office/drawing/2014/main" id="{34E35E81-33AF-6235-482A-7D81AABF332B}"/>
              </a:ext>
            </a:extLst>
          </p:cNvPr>
          <p:cNvPicPr>
            <a:picLocks noChangeAspect="1"/>
          </p:cNvPicPr>
          <p:nvPr/>
        </p:nvPicPr>
        <p:blipFill>
          <a:blip r:embed="rId6"/>
          <a:stretch>
            <a:fillRect/>
          </a:stretch>
        </p:blipFill>
        <p:spPr>
          <a:xfrm>
            <a:off x="6095999" y="3732916"/>
            <a:ext cx="5467495" cy="1967110"/>
          </a:xfrm>
          <a:prstGeom prst="rect">
            <a:avLst/>
          </a:prstGeom>
          <a:ln>
            <a:solidFill>
              <a:schemeClr val="accent6"/>
            </a:solidFill>
          </a:ln>
        </p:spPr>
      </p:pic>
      <p:pic>
        <p:nvPicPr>
          <p:cNvPr id="20" name="Imagen 19">
            <a:extLst>
              <a:ext uri="{FF2B5EF4-FFF2-40B4-BE49-F238E27FC236}">
                <a16:creationId xmlns:a16="http://schemas.microsoft.com/office/drawing/2014/main" id="{95675418-6568-F230-4D4F-A4DE2E962D64}"/>
              </a:ext>
            </a:extLst>
          </p:cNvPr>
          <p:cNvPicPr>
            <a:picLocks noChangeAspect="1"/>
          </p:cNvPicPr>
          <p:nvPr/>
        </p:nvPicPr>
        <p:blipFill>
          <a:blip r:embed="rId7"/>
          <a:stretch>
            <a:fillRect/>
          </a:stretch>
        </p:blipFill>
        <p:spPr>
          <a:xfrm>
            <a:off x="403323" y="4795289"/>
            <a:ext cx="5247862" cy="1258089"/>
          </a:xfrm>
          <a:prstGeom prst="rect">
            <a:avLst/>
          </a:prstGeom>
          <a:ln>
            <a:solidFill>
              <a:schemeClr val="accent6"/>
            </a:solidFill>
          </a:ln>
        </p:spPr>
      </p:pic>
      <p:pic>
        <p:nvPicPr>
          <p:cNvPr id="22" name="Imagen 21">
            <a:extLst>
              <a:ext uri="{FF2B5EF4-FFF2-40B4-BE49-F238E27FC236}">
                <a16:creationId xmlns:a16="http://schemas.microsoft.com/office/drawing/2014/main" id="{6B92D8AA-D612-9BEB-7E64-1BC4E011E063}"/>
              </a:ext>
            </a:extLst>
          </p:cNvPr>
          <p:cNvPicPr>
            <a:picLocks noChangeAspect="1"/>
          </p:cNvPicPr>
          <p:nvPr/>
        </p:nvPicPr>
        <p:blipFill>
          <a:blip r:embed="rId8"/>
          <a:stretch>
            <a:fillRect/>
          </a:stretch>
        </p:blipFill>
        <p:spPr>
          <a:xfrm>
            <a:off x="6096000" y="2092839"/>
            <a:ext cx="5467495" cy="1246161"/>
          </a:xfrm>
          <a:prstGeom prst="rect">
            <a:avLst/>
          </a:prstGeom>
          <a:ln>
            <a:solidFill>
              <a:schemeClr val="accent6"/>
            </a:solidFill>
          </a:ln>
        </p:spPr>
      </p:pic>
    </p:spTree>
    <p:extLst>
      <p:ext uri="{BB962C8B-B14F-4D97-AF65-F5344CB8AC3E}">
        <p14:creationId xmlns:p14="http://schemas.microsoft.com/office/powerpoint/2010/main" val="9220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circle(in)">
                                      <p:cBhvr>
                                        <p:cTn id="27" dur="2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arn(inVertical)">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44913" y="505441"/>
            <a:ext cx="7188663" cy="461665"/>
          </a:xfrm>
          <a:prstGeom prst="rect">
            <a:avLst/>
          </a:prstGeom>
          <a:noFill/>
        </p:spPr>
        <p:txBody>
          <a:bodyPr wrap="square" rtlCol="0">
            <a:spAutoFit/>
          </a:bodyPr>
          <a:lstStyle/>
          <a:p>
            <a:r>
              <a:rPr lang="es-ES" sz="2400" b="1" dirty="0">
                <a:solidFill>
                  <a:schemeClr val="bg1"/>
                </a:solidFill>
              </a:rPr>
              <a:t>¿Qué posición ha mantenido el Ministerio de Sanidad?</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2" name="Rectángulo 1">
            <a:extLst>
              <a:ext uri="{FF2B5EF4-FFF2-40B4-BE49-F238E27FC236}">
                <a16:creationId xmlns:a16="http://schemas.microsoft.com/office/drawing/2014/main" id="{07F679A6-F03F-C791-36A4-3AAF6765BCEB}"/>
              </a:ext>
            </a:extLst>
          </p:cNvPr>
          <p:cNvSpPr/>
          <p:nvPr/>
        </p:nvSpPr>
        <p:spPr>
          <a:xfrm>
            <a:off x="404536" y="1247429"/>
            <a:ext cx="10396814" cy="4770537"/>
          </a:xfrm>
          <a:prstGeom prst="rect">
            <a:avLst/>
          </a:prstGeom>
        </p:spPr>
        <p:txBody>
          <a:bodyPr wrap="square">
            <a:spAutoFit/>
          </a:bodyPr>
          <a:lstStyle/>
          <a:p>
            <a:pPr lvl="0" algn="just">
              <a:spcBef>
                <a:spcPts val="0"/>
              </a:spcBef>
            </a:pPr>
            <a:r>
              <a:rPr lang="es-ES" sz="1600" b="1" dirty="0">
                <a:latin typeface="Times New Roman" panose="02020603050405020304" pitchFamily="18" charset="0"/>
                <a:cs typeface="Times New Roman" panose="02020603050405020304" pitchFamily="18" charset="0"/>
              </a:rPr>
              <a:t>Informe de 20 de noviembre de 2019 sobre la garantía de confidencialidad en el procedimiento de negociación de los precios de financiación de medicamentos</a:t>
            </a:r>
          </a:p>
          <a:p>
            <a:pPr lvl="0" algn="just">
              <a:spcBef>
                <a:spcPts val="0"/>
              </a:spcBef>
            </a:pPr>
            <a:endParaRPr lang="es-ES" sz="1600" b="1" dirty="0">
              <a:latin typeface="Times New Roman" panose="02020603050405020304" pitchFamily="18" charset="0"/>
              <a:cs typeface="Times New Roman" panose="02020603050405020304" pitchFamily="18" charset="0"/>
            </a:endParaRPr>
          </a:p>
          <a:p>
            <a:pPr marL="285750" lvl="0" indent="-285750" algn="just">
              <a:spcBef>
                <a:spcPts val="0"/>
              </a:spcBef>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A</a:t>
            </a:r>
            <a:r>
              <a:rPr lang="es-ES" sz="1600" dirty="0">
                <a:latin typeface="Times New Roman" panose="02020603050405020304" pitchFamily="18" charset="0"/>
                <a:cs typeface="Times New Roman" panose="02020603050405020304" pitchFamily="18" charset="0"/>
                <a:sym typeface="Wingdings" panose="05000000000000000000" pitchFamily="2" charset="2"/>
              </a:rPr>
              <a:t>fectación a los intereses públicos</a:t>
            </a:r>
          </a:p>
          <a:p>
            <a:pPr marL="285750" lvl="0" indent="-285750" algn="just">
              <a:spcBef>
                <a:spcPts val="0"/>
              </a:spcBef>
              <a:buFont typeface="Courier New" panose="02070309020205020404" pitchFamily="49" charset="0"/>
              <a:buChar char="o"/>
            </a:pPr>
            <a:endParaRPr lang="es-ES" sz="1600" dirty="0">
              <a:latin typeface="Times New Roman" panose="02020603050405020304" pitchFamily="18" charset="0"/>
              <a:cs typeface="Times New Roman" panose="02020603050405020304" pitchFamily="18" charset="0"/>
              <a:sym typeface="Wingdings" panose="05000000000000000000" pitchFamily="2" charset="2"/>
            </a:endParaRPr>
          </a:p>
          <a:p>
            <a:pPr marL="285750" lvl="0" indent="-285750" algn="just">
              <a:spcBef>
                <a:spcPts val="0"/>
              </a:spcBef>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sym typeface="Wingdings" panose="05000000000000000000" pitchFamily="2" charset="2"/>
              </a:rPr>
              <a:t>Afectación de los intereses económicos y comerciales de las empresas afectadas</a:t>
            </a:r>
          </a:p>
          <a:p>
            <a:pPr marL="285750" lvl="0" indent="-285750" algn="just">
              <a:spcBef>
                <a:spcPts val="0"/>
              </a:spcBef>
              <a:buFont typeface="Courier New" panose="02070309020205020404" pitchFamily="49" charset="0"/>
              <a:buChar char="o"/>
            </a:pPr>
            <a:endParaRPr lang="es-ES" sz="1600" dirty="0">
              <a:latin typeface="Times New Roman" panose="02020603050405020304" pitchFamily="18" charset="0"/>
              <a:cs typeface="Times New Roman" panose="02020603050405020304" pitchFamily="18" charset="0"/>
              <a:sym typeface="Wingdings" panose="05000000000000000000" pitchFamily="2" charset="2"/>
            </a:endParaRPr>
          </a:p>
          <a:p>
            <a:pPr marL="285750" lvl="0" indent="-285750" algn="just">
              <a:spcBef>
                <a:spcPts val="0"/>
              </a:spcBef>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sym typeface="Wingdings" panose="05000000000000000000" pitchFamily="2" charset="2"/>
              </a:rPr>
              <a:t>Afectación a la garantía de confidencialidad</a:t>
            </a:r>
          </a:p>
          <a:p>
            <a:pPr marL="285750" lvl="0" indent="-285750" algn="just">
              <a:spcBef>
                <a:spcPts val="0"/>
              </a:spcBef>
              <a:buFont typeface="Courier New" panose="02070309020205020404" pitchFamily="49" charset="0"/>
              <a:buChar char="o"/>
            </a:pPr>
            <a:endParaRPr lang="es-ES" sz="1600" dirty="0">
              <a:latin typeface="Times New Roman" panose="02020603050405020304" pitchFamily="18" charset="0"/>
              <a:cs typeface="Times New Roman" panose="02020603050405020304" pitchFamily="18" charset="0"/>
              <a:sym typeface="Wingdings" panose="05000000000000000000" pitchFamily="2" charset="2"/>
            </a:endParaRPr>
          </a:p>
          <a:p>
            <a:pPr marL="285750" lvl="0" indent="-285750" algn="just">
              <a:spcBef>
                <a:spcPts val="0"/>
              </a:spcBef>
              <a:buFont typeface="Courier New" panose="02070309020205020404" pitchFamily="49" charset="0"/>
              <a:buChar char="o"/>
            </a:pPr>
            <a:r>
              <a:rPr lang="es-ES" sz="1600">
                <a:latin typeface="Times New Roman" panose="02020603050405020304" pitchFamily="18" charset="0"/>
                <a:cs typeface="Times New Roman" panose="02020603050405020304" pitchFamily="18" charset="0"/>
                <a:sym typeface="Wingdings" panose="05000000000000000000" pitchFamily="2" charset="2"/>
              </a:rPr>
              <a:t>¿Afectación </a:t>
            </a:r>
            <a:r>
              <a:rPr lang="es-ES" sz="1600" dirty="0">
                <a:latin typeface="Times New Roman" panose="02020603050405020304" pitchFamily="18" charset="0"/>
                <a:cs typeface="Times New Roman" panose="02020603050405020304" pitchFamily="18" charset="0"/>
                <a:sym typeface="Wingdings" panose="05000000000000000000" pitchFamily="2" charset="2"/>
              </a:rPr>
              <a:t>a la </a:t>
            </a:r>
            <a:r>
              <a:rPr lang="es-ES" sz="1600">
                <a:latin typeface="Times New Roman" panose="02020603050405020304" pitchFamily="18" charset="0"/>
                <a:cs typeface="Times New Roman" panose="02020603050405020304" pitchFamily="18" charset="0"/>
                <a:sym typeface="Wingdings" panose="05000000000000000000" pitchFamily="2" charset="2"/>
              </a:rPr>
              <a:t>política económica del Estado?</a:t>
            </a:r>
            <a:endParaRPr lang="es-ES" sz="1600" dirty="0">
              <a:latin typeface="Times New Roman" panose="02020603050405020304" pitchFamily="18" charset="0"/>
              <a:cs typeface="Times New Roman" panose="02020603050405020304" pitchFamily="18" charset="0"/>
              <a:sym typeface="Wingdings" panose="05000000000000000000" pitchFamily="2" charset="2"/>
            </a:endParaRPr>
          </a:p>
          <a:p>
            <a:pPr marL="285750" lvl="0" indent="-285750" algn="just">
              <a:spcBef>
                <a:spcPts val="0"/>
              </a:spcBef>
              <a:buFont typeface="Courier New" panose="02070309020205020404" pitchFamily="49" charset="0"/>
              <a:buChar char="o"/>
            </a:pPr>
            <a:endParaRPr lang="es-ES" sz="1600" dirty="0">
              <a:latin typeface="Times New Roman" panose="02020603050405020304" pitchFamily="18" charset="0"/>
              <a:cs typeface="Times New Roman" panose="02020603050405020304" pitchFamily="18" charset="0"/>
              <a:sym typeface="Wingdings" panose="05000000000000000000" pitchFamily="2" charset="2"/>
            </a:endParaRPr>
          </a:p>
          <a:p>
            <a:pPr marL="285750" lvl="0" indent="-285750" algn="just">
              <a:spcBef>
                <a:spcPts val="0"/>
              </a:spcBef>
              <a:buFont typeface="Courier New" panose="02070309020205020404" pitchFamily="49" charset="0"/>
              <a:buChar char="o"/>
            </a:pPr>
            <a:endParaRPr lang="es-ES" sz="1600" dirty="0">
              <a:latin typeface="Times New Roman" panose="02020603050405020304" pitchFamily="18" charset="0"/>
              <a:cs typeface="Times New Roman" panose="02020603050405020304" pitchFamily="18" charset="0"/>
              <a:sym typeface="Wingdings" panose="05000000000000000000" pitchFamily="2" charset="2"/>
            </a:endParaRPr>
          </a:p>
          <a:p>
            <a:pPr lvl="0" algn="just">
              <a:spcBef>
                <a:spcPts val="0"/>
              </a:spcBef>
            </a:pPr>
            <a:r>
              <a:rPr lang="es-ES" sz="1600" b="1" dirty="0">
                <a:latin typeface="Times New Roman" panose="02020603050405020304" pitchFamily="18" charset="0"/>
                <a:cs typeface="Times New Roman" panose="02020603050405020304" pitchFamily="18" charset="0"/>
                <a:sym typeface="Wingdings" panose="05000000000000000000" pitchFamily="2" charset="2"/>
              </a:rPr>
              <a:t>¿Puede hacer más el Ministerio de Sanidad?</a:t>
            </a:r>
          </a:p>
          <a:p>
            <a:pPr lvl="0" algn="just">
              <a:spcBef>
                <a:spcPts val="0"/>
              </a:spcBef>
            </a:pPr>
            <a:endParaRPr lang="es-ES" sz="1600" dirty="0">
              <a:latin typeface="Times New Roman" panose="02020603050405020304" pitchFamily="18" charset="0"/>
              <a:cs typeface="Times New Roman" panose="02020603050405020304" pitchFamily="18" charset="0"/>
              <a:sym typeface="Wingdings" panose="05000000000000000000" pitchFamily="2" charset="2"/>
            </a:endParaRPr>
          </a:p>
          <a:p>
            <a:pPr marL="285750" lvl="0" indent="-285750" algn="just">
              <a:spcBef>
                <a:spcPts val="0"/>
              </a:spcBef>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sym typeface="Wingdings" panose="05000000000000000000" pitchFamily="2" charset="2"/>
              </a:rPr>
              <a:t>Reforma de la LGURMPS</a:t>
            </a:r>
          </a:p>
          <a:p>
            <a:pPr marL="285750" lvl="0" indent="-285750" algn="just">
              <a:spcBef>
                <a:spcPts val="0"/>
              </a:spcBef>
              <a:buFont typeface="Courier New" panose="02070309020205020404" pitchFamily="49" charset="0"/>
              <a:buChar char="o"/>
            </a:pPr>
            <a:endParaRPr lang="es-ES" sz="1600" dirty="0">
              <a:latin typeface="Times New Roman" panose="02020603050405020304" pitchFamily="18" charset="0"/>
              <a:cs typeface="Times New Roman" panose="02020603050405020304" pitchFamily="18" charset="0"/>
              <a:sym typeface="Wingdings" panose="05000000000000000000" pitchFamily="2" charset="2"/>
            </a:endParaRPr>
          </a:p>
          <a:p>
            <a:pPr marL="285750" lvl="0" indent="-285750" algn="just">
              <a:spcBef>
                <a:spcPts val="0"/>
              </a:spcBef>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sym typeface="Wingdings" panose="05000000000000000000" pitchFamily="2" charset="2"/>
              </a:rPr>
              <a:t>Establecimiento de cláusulas de confidencialidad expresas en las resoluciones de P&amp;R</a:t>
            </a:r>
          </a:p>
          <a:p>
            <a:pPr marL="285750" lvl="0" indent="-285750" algn="just">
              <a:spcBef>
                <a:spcPts val="0"/>
              </a:spcBef>
              <a:buFont typeface="Courier New" panose="02070309020205020404" pitchFamily="49" charset="0"/>
              <a:buChar char="o"/>
            </a:pPr>
            <a:endParaRPr lang="es-ES" sz="1600" dirty="0">
              <a:latin typeface="Times New Roman" panose="02020603050405020304" pitchFamily="18" charset="0"/>
              <a:cs typeface="Times New Roman" panose="02020603050405020304" pitchFamily="18" charset="0"/>
              <a:sym typeface="Wingdings" panose="05000000000000000000" pitchFamily="2" charset="2"/>
            </a:endParaRPr>
          </a:p>
          <a:p>
            <a:pPr marL="285750" lvl="0" indent="-285750" algn="just">
              <a:spcBef>
                <a:spcPts val="0"/>
              </a:spcBef>
              <a:spcAft>
                <a:spcPts val="1200"/>
              </a:spcAft>
              <a:buFont typeface="Courier New" panose="02070309020205020404" pitchFamily="49" charset="0"/>
              <a:buChar char="o"/>
            </a:pPr>
            <a:endParaRPr lang="es-ES" sz="1600" dirty="0">
              <a:latin typeface="Times New Roman" panose="02020603050405020304" pitchFamily="18" charset="0"/>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241931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¿Y el Consejo de Transparencia?</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2" name="Rectángulo 1">
            <a:extLst>
              <a:ext uri="{FF2B5EF4-FFF2-40B4-BE49-F238E27FC236}">
                <a16:creationId xmlns:a16="http://schemas.microsoft.com/office/drawing/2014/main" id="{07D92E80-52DE-A7E4-15F4-40FF21A0CC9E}"/>
              </a:ext>
            </a:extLst>
          </p:cNvPr>
          <p:cNvSpPr/>
          <p:nvPr/>
        </p:nvSpPr>
        <p:spPr>
          <a:xfrm>
            <a:off x="553029" y="1387426"/>
            <a:ext cx="10081617" cy="1446550"/>
          </a:xfrm>
          <a:prstGeom prst="rect">
            <a:avLst/>
          </a:prstGeom>
        </p:spPr>
        <p:txBody>
          <a:bodyPr wrap="square">
            <a:spAutoFit/>
          </a:bodyPr>
          <a:lstStyle/>
          <a:p>
            <a:pPr lvl="0">
              <a:spcBef>
                <a:spcPts val="0"/>
              </a:spcBef>
              <a:spcAft>
                <a:spcPts val="1200"/>
              </a:spcAft>
            </a:pPr>
            <a:r>
              <a:rPr lang="es-ES" sz="1600" b="1" dirty="0">
                <a:solidFill>
                  <a:schemeClr val="tx1"/>
                </a:solidFill>
                <a:latin typeface="Times New Roman" panose="02020603050405020304" pitchFamily="18" charset="0"/>
                <a:cs typeface="Times New Roman" panose="02020603050405020304" pitchFamily="18" charset="0"/>
              </a:rPr>
              <a:t>¿Qué posición ha mantenido el CTBG?</a:t>
            </a:r>
            <a:endParaRPr lang="es-ES" sz="1600" b="1" dirty="0">
              <a:latin typeface="Times New Roman" panose="02020603050405020304" pitchFamily="18" charset="0"/>
              <a:cs typeface="Times New Roman" panose="02020603050405020304" pitchFamily="18" charset="0"/>
            </a:endParaRPr>
          </a:p>
          <a:p>
            <a:pPr marL="285750" lvl="0" indent="-285750">
              <a:spcBef>
                <a:spcPts val="1200"/>
              </a:spcBef>
              <a:spcAft>
                <a:spcPts val="1200"/>
              </a:spcAft>
              <a:buFont typeface="Courier New" panose="02070309020205020404" pitchFamily="49" charset="0"/>
              <a:buChar char="o"/>
            </a:pPr>
            <a:r>
              <a:rPr lang="es-ES" sz="1600" b="0" dirty="0">
                <a:solidFill>
                  <a:schemeClr val="tx1"/>
                </a:solidFill>
                <a:latin typeface="Times New Roman" panose="02020603050405020304" pitchFamily="18" charset="0"/>
                <a:cs typeface="Times New Roman" panose="02020603050405020304" pitchFamily="18" charset="0"/>
              </a:rPr>
              <a:t>Resoluciones 478/2019, de 26 de septiembre del 2019</a:t>
            </a:r>
          </a:p>
          <a:p>
            <a:pPr marL="285750" lvl="0" indent="-285750">
              <a:spcBef>
                <a:spcPts val="1200"/>
              </a:spcBef>
              <a:spcAft>
                <a:spcPts val="1200"/>
              </a:spcAft>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Resolución 1026/2021, de 15 de junio del 2022</a:t>
            </a:r>
          </a:p>
        </p:txBody>
      </p:sp>
      <p:sp>
        <p:nvSpPr>
          <p:cNvPr id="5" name="Rectángulo 4">
            <a:extLst>
              <a:ext uri="{FF2B5EF4-FFF2-40B4-BE49-F238E27FC236}">
                <a16:creationId xmlns:a16="http://schemas.microsoft.com/office/drawing/2014/main" id="{C5731488-787D-00AA-B9E2-70770B56A831}"/>
              </a:ext>
            </a:extLst>
          </p:cNvPr>
          <p:cNvSpPr/>
          <p:nvPr/>
        </p:nvSpPr>
        <p:spPr>
          <a:xfrm>
            <a:off x="553029" y="3795993"/>
            <a:ext cx="10691218" cy="738664"/>
          </a:xfrm>
          <a:prstGeom prst="rect">
            <a:avLst/>
          </a:prstGeom>
        </p:spPr>
        <p:txBody>
          <a:bodyPr wrap="square">
            <a:spAutoFit/>
          </a:bodyPr>
          <a:lstStyle/>
          <a:p>
            <a:pPr lvl="0">
              <a:spcBef>
                <a:spcPts val="0"/>
              </a:spcBef>
              <a:spcAft>
                <a:spcPts val="1200"/>
              </a:spcAft>
            </a:pPr>
            <a:r>
              <a:rPr lang="es-ES" sz="1600" b="1" dirty="0">
                <a:latin typeface="Times New Roman" panose="02020603050405020304" pitchFamily="18" charset="0"/>
                <a:cs typeface="Times New Roman" panose="02020603050405020304" pitchFamily="18" charset="0"/>
              </a:rPr>
              <a:t>¿Y los órganos autonómicos encargados de velar por el cumplimiento del derecho de acceso a la información pública?</a:t>
            </a:r>
          </a:p>
          <a:p>
            <a:pPr marL="285750" lvl="0" indent="-285750">
              <a:spcBef>
                <a:spcPts val="0"/>
              </a:spcBef>
              <a:spcAft>
                <a:spcPts val="1200"/>
              </a:spcAft>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Resolución 92/2019, de 19 de diciembre de 2019, de la Comisión Vasca de Acceso a la Información Pública</a:t>
            </a:r>
          </a:p>
        </p:txBody>
      </p:sp>
    </p:spTree>
    <p:extLst>
      <p:ext uri="{BB962C8B-B14F-4D97-AF65-F5344CB8AC3E}">
        <p14:creationId xmlns:p14="http://schemas.microsoft.com/office/powerpoint/2010/main" val="220321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85155" y="13261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Jurisprudencia actual</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5" name="Rectángulo 4">
            <a:extLst>
              <a:ext uri="{FF2B5EF4-FFF2-40B4-BE49-F238E27FC236}">
                <a16:creationId xmlns:a16="http://schemas.microsoft.com/office/drawing/2014/main" id="{C5731488-787D-00AA-B9E2-70770B56A831}"/>
              </a:ext>
            </a:extLst>
          </p:cNvPr>
          <p:cNvSpPr/>
          <p:nvPr/>
        </p:nvSpPr>
        <p:spPr>
          <a:xfrm>
            <a:off x="391104" y="1319493"/>
            <a:ext cx="10691218" cy="5170646"/>
          </a:xfrm>
          <a:prstGeom prst="rect">
            <a:avLst/>
          </a:prstGeom>
        </p:spPr>
        <p:txBody>
          <a:bodyPr wrap="square">
            <a:spAutoFit/>
          </a:bodyPr>
          <a:lstStyle/>
          <a:p>
            <a:pPr lvl="0" algn="just">
              <a:spcBef>
                <a:spcPts val="0"/>
              </a:spcBef>
              <a:spcAft>
                <a:spcPts val="1200"/>
              </a:spcAft>
            </a:pPr>
            <a:r>
              <a:rPr lang="es-ES" sz="1600" b="1" dirty="0">
                <a:latin typeface="Times New Roman" panose="02020603050405020304" pitchFamily="18" charset="0"/>
                <a:cs typeface="Times New Roman" panose="02020603050405020304" pitchFamily="18" charset="0"/>
              </a:rPr>
              <a:t>¿Qué posición han mantenido nuestros tribunales?</a:t>
            </a:r>
          </a:p>
          <a:p>
            <a:pPr lvl="0" algn="just">
              <a:spcBef>
                <a:spcPts val="0"/>
              </a:spcBef>
              <a:spcAft>
                <a:spcPts val="1200"/>
              </a:spcAft>
            </a:pPr>
            <a:endParaRPr lang="es-ES" sz="1600" b="1" dirty="0">
              <a:latin typeface="Times New Roman" panose="02020603050405020304" pitchFamily="18" charset="0"/>
              <a:cs typeface="Times New Roman" panose="02020603050405020304" pitchFamily="18" charset="0"/>
            </a:endParaRPr>
          </a:p>
          <a:p>
            <a:pPr marL="285750" lvl="0" indent="-285750" algn="just">
              <a:spcBef>
                <a:spcPts val="0"/>
              </a:spcBef>
              <a:spcAft>
                <a:spcPts val="1200"/>
              </a:spcAft>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Sentencia de la Sala de lo Contencioso-administrativo de la Audiencia Nacional de 30 de marzo de 2021</a:t>
            </a:r>
          </a:p>
          <a:p>
            <a:pPr lvl="1" algn="just">
              <a:spcAft>
                <a:spcPts val="1200"/>
              </a:spcAft>
            </a:pPr>
            <a:r>
              <a:rPr lang="es-ES" sz="1600" i="1" dirty="0">
                <a:latin typeface="Times New Roman" panose="02020603050405020304" pitchFamily="18" charset="0"/>
                <a:cs typeface="Times New Roman" panose="02020603050405020304" pitchFamily="18" charset="0"/>
              </a:rPr>
              <a:t>“la información en materia de medicamentos es una información que no es libre, sino que se encuentra sometida a controles de carácter administrativo”</a:t>
            </a:r>
          </a:p>
          <a:p>
            <a:pPr lvl="1" algn="just">
              <a:spcAft>
                <a:spcPts val="1200"/>
              </a:spcAft>
            </a:pPr>
            <a:endParaRPr lang="es-ES" sz="1600" i="1" dirty="0">
              <a:latin typeface="Times New Roman" panose="02020603050405020304" pitchFamily="18" charset="0"/>
              <a:cs typeface="Times New Roman" panose="02020603050405020304" pitchFamily="18" charset="0"/>
            </a:endParaRPr>
          </a:p>
          <a:p>
            <a:pPr marL="285750" lvl="0" indent="-285750" algn="just">
              <a:spcBef>
                <a:spcPts val="0"/>
              </a:spcBef>
              <a:spcAft>
                <a:spcPts val="1200"/>
              </a:spcAft>
              <a:buFont typeface="Courier New" panose="02070309020205020404" pitchFamily="49" charset="0"/>
              <a:buChar char="o"/>
            </a:pPr>
            <a:r>
              <a:rPr lang="es-ES" sz="1600" dirty="0">
                <a:latin typeface="Times New Roman" panose="02020603050405020304" pitchFamily="18" charset="0"/>
                <a:cs typeface="Times New Roman" panose="02020603050405020304" pitchFamily="18" charset="0"/>
              </a:rPr>
              <a:t>Sentencia 95/2022 del Juzgado Central de lo Contencioso-administrativo nº11 de 7 de junio de 2022</a:t>
            </a:r>
          </a:p>
          <a:p>
            <a:pPr lvl="1" algn="just">
              <a:spcAft>
                <a:spcPts val="1200"/>
              </a:spcAft>
            </a:pPr>
            <a:r>
              <a:rPr lang="es-ES" sz="1600" i="1" dirty="0">
                <a:latin typeface="Times New Roman" panose="02020603050405020304" pitchFamily="18" charset="0"/>
                <a:cs typeface="Times New Roman" panose="02020603050405020304" pitchFamily="18" charset="0"/>
              </a:rPr>
              <a:t>“En cuanto al dato relativo al coste que ha supuesto para la Administración el tratamiento diario de cada consumidor final en el mismo periodo de tiempo, parece claro que tal dato no se refiere directamente a la esfera económica o comercial del recurrente, y sería desproporcionado reconocer al recurrente capacidad de disposición sobre la divulgación de tales datos que son de interés público y afectan directamente al coste de financiación del Sistema Nacional de Salud.</a:t>
            </a:r>
          </a:p>
          <a:p>
            <a:pPr lvl="1" algn="just">
              <a:spcAft>
                <a:spcPts val="1200"/>
              </a:spcAft>
            </a:pPr>
            <a:r>
              <a:rPr lang="es-ES" sz="1600" i="1" dirty="0">
                <a:latin typeface="Times New Roman" panose="02020603050405020304" pitchFamily="18" charset="0"/>
                <a:cs typeface="Times New Roman" panose="02020603050405020304" pitchFamily="18" charset="0"/>
              </a:rPr>
              <a:t>(…)</a:t>
            </a:r>
          </a:p>
          <a:p>
            <a:pPr lvl="1" algn="just">
              <a:spcAft>
                <a:spcPts val="1200"/>
              </a:spcAft>
            </a:pPr>
            <a:r>
              <a:rPr lang="es-ES" sz="1600" i="1" dirty="0">
                <a:latin typeface="Times New Roman" panose="02020603050405020304" pitchFamily="18" charset="0"/>
                <a:cs typeface="Times New Roman" panose="02020603050405020304" pitchFamily="18" charset="0"/>
              </a:rPr>
              <a:t>…la existencia de un riesgo difuso e inespecífico de utilización de la información por los competidores no puede prevalecer frente a la protección del interés en la divulgación de la información.”</a:t>
            </a:r>
          </a:p>
          <a:p>
            <a:pPr marL="742950" lvl="1" indent="-285750">
              <a:spcAft>
                <a:spcPts val="1200"/>
              </a:spcAft>
              <a:buFont typeface="Courier New" panose="02070309020205020404" pitchFamily="49" charset="0"/>
              <a:buChar char="o"/>
            </a:pPr>
            <a:endParaRPr lang="es-E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701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posición de la UE - Covid-19</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2" name="Rectángulo 1">
            <a:extLst>
              <a:ext uri="{FF2B5EF4-FFF2-40B4-BE49-F238E27FC236}">
                <a16:creationId xmlns:a16="http://schemas.microsoft.com/office/drawing/2014/main" id="{3A2EEB2A-E0C9-7164-E8D9-8295661A1967}"/>
              </a:ext>
            </a:extLst>
          </p:cNvPr>
          <p:cNvSpPr/>
          <p:nvPr/>
        </p:nvSpPr>
        <p:spPr>
          <a:xfrm>
            <a:off x="467022" y="1307075"/>
            <a:ext cx="10081617" cy="830997"/>
          </a:xfrm>
          <a:prstGeom prst="rect">
            <a:avLst/>
          </a:prstGeom>
        </p:spPr>
        <p:txBody>
          <a:bodyPr wrap="square">
            <a:spAutoFit/>
          </a:bodyPr>
          <a:lstStyle/>
          <a:p>
            <a:pPr lvl="0">
              <a:spcBef>
                <a:spcPts val="0"/>
              </a:spcBef>
              <a:spcAft>
                <a:spcPts val="1200"/>
              </a:spcAft>
            </a:pPr>
            <a:r>
              <a:rPr lang="en-US" sz="1400" b="1" dirty="0" err="1">
                <a:latin typeface="Times New Roman" panose="02020603050405020304" pitchFamily="18" charset="0"/>
                <a:cs typeface="Times New Roman" panose="02020603050405020304" pitchFamily="18" charset="0"/>
              </a:rPr>
              <a:t>Antecedentes</a:t>
            </a:r>
            <a:r>
              <a:rPr lang="en-US" sz="1400" b="1" dirty="0">
                <a:latin typeface="Times New Roman" panose="02020603050405020304" pitchFamily="18" charset="0"/>
                <a:cs typeface="Times New Roman" panose="02020603050405020304" pitchFamily="18" charset="0"/>
              </a:rPr>
              <a:t>:</a:t>
            </a:r>
          </a:p>
          <a:p>
            <a:pPr marL="285750" lvl="0" indent="-285750">
              <a:spcBef>
                <a:spcPts val="1200"/>
              </a:spcBef>
              <a:spcAft>
                <a:spcPts val="1200"/>
              </a:spcAft>
              <a:buFont typeface="Courier New" panose="02070309020205020404" pitchFamily="49" charset="0"/>
              <a:buChar char="o"/>
            </a:pPr>
            <a:r>
              <a:rPr lang="es-ES" sz="1400" dirty="0">
                <a:latin typeface="Times New Roman" panose="02020603050405020304" pitchFamily="18" charset="0"/>
                <a:cs typeface="Times New Roman" panose="02020603050405020304" pitchFamily="18" charset="0"/>
              </a:rPr>
              <a:t>Publicación de los </a:t>
            </a:r>
            <a:r>
              <a:rPr lang="es-ES" sz="1400" dirty="0" err="1">
                <a:latin typeface="Times New Roman" panose="02020603050405020304" pitchFamily="18" charset="0"/>
                <a:cs typeface="Times New Roman" panose="02020603050405020304" pitchFamily="18" charset="0"/>
              </a:rPr>
              <a:t>Advanced</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Purchase</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Agreements</a:t>
            </a:r>
            <a:r>
              <a:rPr lang="es-ES" sz="1400" dirty="0">
                <a:latin typeface="Times New Roman" panose="02020603050405020304" pitchFamily="18" charset="0"/>
                <a:cs typeface="Times New Roman" panose="02020603050405020304" pitchFamily="18" charset="0"/>
              </a:rPr>
              <a:t> y de los </a:t>
            </a:r>
            <a:r>
              <a:rPr lang="es-ES" sz="1400" dirty="0" err="1">
                <a:latin typeface="Times New Roman" panose="02020603050405020304" pitchFamily="18" charset="0"/>
                <a:cs typeface="Times New Roman" panose="02020603050405020304" pitchFamily="18" charset="0"/>
              </a:rPr>
              <a:t>Purchase</a:t>
            </a:r>
            <a:r>
              <a:rPr lang="es-ES" sz="1400" dirty="0">
                <a:latin typeface="Times New Roman" panose="02020603050405020304" pitchFamily="18" charset="0"/>
                <a:cs typeface="Times New Roman" panose="02020603050405020304" pitchFamily="18" charset="0"/>
              </a:rPr>
              <a:t> </a:t>
            </a:r>
            <a:r>
              <a:rPr lang="es-ES" sz="1400" dirty="0" err="1">
                <a:latin typeface="Times New Roman" panose="02020603050405020304" pitchFamily="18" charset="0"/>
                <a:cs typeface="Times New Roman" panose="02020603050405020304" pitchFamily="18" charset="0"/>
              </a:rPr>
              <a:t>Agreement</a:t>
            </a:r>
            <a:r>
              <a:rPr lang="es-ES" sz="1400" dirty="0">
                <a:latin typeface="Times New Roman" panose="02020603050405020304" pitchFamily="18" charset="0"/>
                <a:cs typeface="Times New Roman" panose="02020603050405020304" pitchFamily="18" charset="0"/>
              </a:rPr>
              <a:t> </a:t>
            </a:r>
            <a:r>
              <a:rPr lang="es-ES" sz="1400" b="1" dirty="0">
                <a:solidFill>
                  <a:srgbClr val="00B050"/>
                </a:solidFill>
                <a:latin typeface="Times New Roman" panose="02020603050405020304" pitchFamily="18" charset="0"/>
                <a:cs typeface="Times New Roman" panose="02020603050405020304" pitchFamily="18" charset="0"/>
              </a:rPr>
              <a:t>(censurados!)</a:t>
            </a:r>
          </a:p>
        </p:txBody>
      </p:sp>
      <p:sp>
        <p:nvSpPr>
          <p:cNvPr id="5" name="Rectángulo 4">
            <a:extLst>
              <a:ext uri="{FF2B5EF4-FFF2-40B4-BE49-F238E27FC236}">
                <a16:creationId xmlns:a16="http://schemas.microsoft.com/office/drawing/2014/main" id="{2D964E6A-1EE7-A241-8F18-5E5BEC543E9C}"/>
              </a:ext>
            </a:extLst>
          </p:cNvPr>
          <p:cNvSpPr/>
          <p:nvPr/>
        </p:nvSpPr>
        <p:spPr>
          <a:xfrm>
            <a:off x="467022" y="2616539"/>
            <a:ext cx="10679610" cy="1176028"/>
          </a:xfrm>
          <a:prstGeom prst="rect">
            <a:avLst/>
          </a:prstGeom>
        </p:spPr>
        <p:txBody>
          <a:bodyPr wrap="square">
            <a:spAutoFit/>
          </a:bodyPr>
          <a:lstStyle/>
          <a:p>
            <a:pPr lvl="0">
              <a:spcBef>
                <a:spcPts val="0"/>
              </a:spcBef>
              <a:spcAft>
                <a:spcPts val="1200"/>
              </a:spcAft>
            </a:pPr>
            <a:r>
              <a:rPr lang="en-US" sz="1400" b="1" dirty="0" err="1">
                <a:latin typeface="Times New Roman" panose="02020603050405020304" pitchFamily="18" charset="0"/>
                <a:cs typeface="Times New Roman" panose="02020603050405020304" pitchFamily="18" charset="0"/>
              </a:rPr>
              <a:t>Posición</a:t>
            </a:r>
            <a:r>
              <a:rPr lang="en-US" sz="1400" b="1" dirty="0">
                <a:latin typeface="Times New Roman" panose="02020603050405020304" pitchFamily="18" charset="0"/>
                <a:cs typeface="Times New Roman" panose="02020603050405020304" pitchFamily="18" charset="0"/>
              </a:rPr>
              <a:t> de la </a:t>
            </a:r>
            <a:r>
              <a:rPr lang="en-US" sz="1400" b="1" dirty="0" err="1">
                <a:latin typeface="Times New Roman" panose="02020603050405020304" pitchFamily="18" charset="0"/>
                <a:cs typeface="Times New Roman" panose="02020603050405020304" pitchFamily="18" charset="0"/>
              </a:rPr>
              <a:t>Comisión</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Europea</a:t>
            </a:r>
            <a:r>
              <a:rPr lang="en-US" sz="1400" b="1" dirty="0">
                <a:latin typeface="Times New Roman" panose="02020603050405020304" pitchFamily="18" charset="0"/>
                <a:cs typeface="Times New Roman" panose="02020603050405020304" pitchFamily="18" charset="0"/>
              </a:rPr>
              <a:t>:</a:t>
            </a:r>
            <a:endParaRPr lang="en-US" sz="1400" b="1" u="sng" dirty="0">
              <a:latin typeface="Times New Roman" panose="02020603050405020304" pitchFamily="18" charset="0"/>
              <a:cs typeface="Times New Roman" panose="02020603050405020304" pitchFamily="18" charset="0"/>
            </a:endParaRPr>
          </a:p>
          <a:p>
            <a:pPr marL="285750" indent="-285750" algn="just">
              <a:lnSpc>
                <a:spcPct val="150000"/>
              </a:lnSpc>
              <a:spcAft>
                <a:spcPts val="800"/>
              </a:spcAft>
              <a:buFont typeface="Courier New" panose="02070309020205020404" pitchFamily="49" charset="0"/>
              <a:buChar char="o"/>
            </a:pPr>
            <a:r>
              <a:rPr lang="es-ES" sz="1400" dirty="0">
                <a:latin typeface="Times New Roman" panose="02020603050405020304" pitchFamily="18" charset="0"/>
                <a:ea typeface="Calibri" panose="020F0502020204030204" pitchFamily="34" charset="0"/>
                <a:cs typeface="Times New Roman" panose="02020603050405020304" pitchFamily="18" charset="0"/>
              </a:rPr>
              <a:t>Protección de los intereses económicos y comerciales de las compañías farmacéuticas</a:t>
            </a:r>
          </a:p>
          <a:p>
            <a:pPr marL="285750" indent="-285750" algn="just">
              <a:lnSpc>
                <a:spcPct val="150000"/>
              </a:lnSpc>
              <a:spcAft>
                <a:spcPts val="800"/>
              </a:spcAft>
              <a:buFont typeface="Courier New" panose="02070309020205020404" pitchFamily="49" charset="0"/>
              <a:buChar char="o"/>
            </a:pPr>
            <a:r>
              <a:rPr lang="es-ES" sz="1400" dirty="0">
                <a:effectLst/>
                <a:latin typeface="Times New Roman" panose="02020603050405020304" pitchFamily="18" charset="0"/>
                <a:ea typeface="Calibri" panose="020F0502020204030204" pitchFamily="34" charset="0"/>
              </a:rPr>
              <a:t>Protección de los intereses públicos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ángulo 5">
            <a:extLst>
              <a:ext uri="{FF2B5EF4-FFF2-40B4-BE49-F238E27FC236}">
                <a16:creationId xmlns:a16="http://schemas.microsoft.com/office/drawing/2014/main" id="{075E5FB0-3135-1ABD-895E-E05C8F262411}"/>
              </a:ext>
            </a:extLst>
          </p:cNvPr>
          <p:cNvSpPr/>
          <p:nvPr/>
        </p:nvSpPr>
        <p:spPr>
          <a:xfrm>
            <a:off x="467022" y="4228043"/>
            <a:ext cx="10679610" cy="1046440"/>
          </a:xfrm>
          <a:prstGeom prst="rect">
            <a:avLst/>
          </a:prstGeom>
        </p:spPr>
        <p:txBody>
          <a:bodyPr wrap="square">
            <a:spAutoFit/>
          </a:bodyPr>
          <a:lstStyle/>
          <a:p>
            <a:pPr lvl="0">
              <a:spcBef>
                <a:spcPts val="0"/>
              </a:spcBef>
              <a:spcAft>
                <a:spcPts val="1200"/>
              </a:spcAft>
            </a:pPr>
            <a:r>
              <a:rPr lang="en-US" sz="1400" b="1" dirty="0">
                <a:latin typeface="Times New Roman" panose="02020603050405020304" pitchFamily="18" charset="0"/>
                <a:cs typeface="Times New Roman" panose="02020603050405020304" pitchFamily="18" charset="0"/>
              </a:rPr>
              <a:t>¿</a:t>
            </a:r>
            <a:r>
              <a:rPr lang="en-US" sz="1400" b="1" dirty="0" err="1">
                <a:latin typeface="Times New Roman" panose="02020603050405020304" pitchFamily="18" charset="0"/>
                <a:cs typeface="Times New Roman" panose="02020603050405020304" pitchFamily="18" charset="0"/>
              </a:rPr>
              <a:t>Qué</a:t>
            </a:r>
            <a:r>
              <a:rPr lang="en-US" sz="1400" b="1" dirty="0">
                <a:latin typeface="Times New Roman" panose="02020603050405020304" pitchFamily="18" charset="0"/>
                <a:cs typeface="Times New Roman" panose="02020603050405020304" pitchFamily="18" charset="0"/>
              </a:rPr>
              <a:t> ha </a:t>
            </a:r>
            <a:r>
              <a:rPr lang="en-US" sz="1400" b="1" dirty="0" err="1">
                <a:latin typeface="Times New Roman" panose="02020603050405020304" pitchFamily="18" charset="0"/>
                <a:cs typeface="Times New Roman" panose="02020603050405020304" pitchFamily="18" charset="0"/>
              </a:rPr>
              <a:t>dicho</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el</a:t>
            </a:r>
            <a:r>
              <a:rPr lang="en-US" sz="1400" b="1" dirty="0">
                <a:latin typeface="Times New Roman" panose="02020603050405020304" pitchFamily="18" charset="0"/>
                <a:cs typeface="Times New Roman" panose="02020603050405020304" pitchFamily="18" charset="0"/>
              </a:rPr>
              <a:t> CTBG?</a:t>
            </a:r>
          </a:p>
          <a:p>
            <a:pPr marL="285750" lvl="0" indent="-285750">
              <a:spcBef>
                <a:spcPts val="0"/>
              </a:spcBef>
              <a:spcAft>
                <a:spcPts val="1200"/>
              </a:spcAft>
              <a:buFont typeface="Courier New" panose="02070309020205020404" pitchFamily="49" charset="0"/>
              <a:buChar char="o"/>
            </a:pPr>
            <a:r>
              <a:rPr lang="en-US" sz="1400" dirty="0">
                <a:latin typeface="Times New Roman" panose="02020603050405020304" pitchFamily="18" charset="0"/>
                <a:cs typeface="Times New Roman" panose="02020603050405020304" pitchFamily="18" charset="0"/>
              </a:rPr>
              <a:t>“…</a:t>
            </a:r>
            <a:r>
              <a:rPr lang="es-ES" sz="1400" dirty="0">
                <a:latin typeface="Times New Roman" panose="02020603050405020304" pitchFamily="18" charset="0"/>
                <a:cs typeface="Times New Roman" panose="02020603050405020304" pitchFamily="18" charset="0"/>
              </a:rPr>
              <a:t>no es un documento que se encuentre necesariamente en poder de la Administración española, como exige el artículo 13 de la LTAIBG</a:t>
            </a:r>
            <a:r>
              <a:rPr lang="en-US" sz="1400" dirty="0">
                <a:latin typeface="Times New Roman" panose="02020603050405020304" pitchFamily="18" charset="0"/>
                <a:cs typeface="Times New Roman" panose="02020603050405020304" pitchFamily="18" charset="0"/>
              </a:rPr>
              <a:t>”</a:t>
            </a:r>
          </a:p>
          <a:p>
            <a:pPr marL="285750" lvl="0" indent="-285750">
              <a:spcBef>
                <a:spcPts val="0"/>
              </a:spcBef>
              <a:spcAft>
                <a:spcPts val="1200"/>
              </a:spcAft>
              <a:buFont typeface="Courier New" panose="02070309020205020404" pitchFamily="49" charset="0"/>
              <a:buChar char="o"/>
            </a:pPr>
            <a:r>
              <a:rPr lang="es-ES" sz="1400" dirty="0">
                <a:latin typeface="Times New Roman" panose="02020603050405020304" pitchFamily="18" charset="0"/>
                <a:cs typeface="Times New Roman" panose="02020603050405020304" pitchFamily="18" charset="0"/>
              </a:rPr>
              <a:t>“…la Comisión Europea no es un sujeto incluido en el ámbito de aplicación de la LTAIBG”</a:t>
            </a:r>
          </a:p>
        </p:txBody>
      </p:sp>
    </p:spTree>
    <p:extLst>
      <p:ext uri="{BB962C8B-B14F-4D97-AF65-F5344CB8AC3E}">
        <p14:creationId xmlns:p14="http://schemas.microsoft.com/office/powerpoint/2010/main" val="345707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LCSP y LTAIBG</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grpSp>
        <p:nvGrpSpPr>
          <p:cNvPr id="2" name="Grupo 1">
            <a:extLst>
              <a:ext uri="{FF2B5EF4-FFF2-40B4-BE49-F238E27FC236}">
                <a16:creationId xmlns:a16="http://schemas.microsoft.com/office/drawing/2014/main" id="{2C5E673F-25C6-37E7-712F-19635A8C276B}"/>
              </a:ext>
            </a:extLst>
          </p:cNvPr>
          <p:cNvGrpSpPr/>
          <p:nvPr/>
        </p:nvGrpSpPr>
        <p:grpSpPr>
          <a:xfrm>
            <a:off x="869783" y="1466494"/>
            <a:ext cx="7848601" cy="3721809"/>
            <a:chOff x="1886735" y="1611375"/>
            <a:chExt cx="7848601" cy="3721809"/>
          </a:xfrm>
        </p:grpSpPr>
        <p:pic>
          <p:nvPicPr>
            <p:cNvPr id="5" name="Imagen 4">
              <a:extLst>
                <a:ext uri="{FF2B5EF4-FFF2-40B4-BE49-F238E27FC236}">
                  <a16:creationId xmlns:a16="http://schemas.microsoft.com/office/drawing/2014/main" id="{F7C58EBA-285F-29AA-4C99-62EF5C710991}"/>
                </a:ext>
              </a:extLst>
            </p:cNvPr>
            <p:cNvPicPr>
              <a:picLocks noChangeAspect="1"/>
            </p:cNvPicPr>
            <p:nvPr/>
          </p:nvPicPr>
          <p:blipFill>
            <a:blip r:embed="rId4"/>
            <a:stretch>
              <a:fillRect/>
            </a:stretch>
          </p:blipFill>
          <p:spPr>
            <a:xfrm>
              <a:off x="1886735" y="2607419"/>
              <a:ext cx="7848601" cy="2725765"/>
            </a:xfrm>
            <a:prstGeom prst="rect">
              <a:avLst/>
            </a:prstGeom>
          </p:spPr>
        </p:pic>
        <p:pic>
          <p:nvPicPr>
            <p:cNvPr id="6" name="Imagen 5">
              <a:extLst>
                <a:ext uri="{FF2B5EF4-FFF2-40B4-BE49-F238E27FC236}">
                  <a16:creationId xmlns:a16="http://schemas.microsoft.com/office/drawing/2014/main" id="{C066C61E-04CB-BC66-ACA0-20C8ECA12733}"/>
                </a:ext>
              </a:extLst>
            </p:cNvPr>
            <p:cNvPicPr>
              <a:picLocks noChangeAspect="1"/>
            </p:cNvPicPr>
            <p:nvPr/>
          </p:nvPicPr>
          <p:blipFill>
            <a:blip r:embed="rId5"/>
            <a:stretch>
              <a:fillRect/>
            </a:stretch>
          </p:blipFill>
          <p:spPr>
            <a:xfrm>
              <a:off x="1886735" y="1611375"/>
              <a:ext cx="7848601" cy="953044"/>
            </a:xfrm>
            <a:prstGeom prst="rect">
              <a:avLst/>
            </a:prstGeom>
          </p:spPr>
        </p:pic>
      </p:grpSp>
      <p:pic>
        <p:nvPicPr>
          <p:cNvPr id="10" name="Imagen 9" descr="Logotipo, Icono&#10;&#10;Descripción generada automáticamente">
            <a:extLst>
              <a:ext uri="{FF2B5EF4-FFF2-40B4-BE49-F238E27FC236}">
                <a16:creationId xmlns:a16="http://schemas.microsoft.com/office/drawing/2014/main" id="{85569368-E933-EC8D-52BC-8679677853F5}"/>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098640" y="3654441"/>
            <a:ext cx="1254154" cy="1254154"/>
          </a:xfrm>
          <a:prstGeom prst="rect">
            <a:avLst/>
          </a:prstGeom>
        </p:spPr>
      </p:pic>
      <p:sp>
        <p:nvSpPr>
          <p:cNvPr id="11" name="Rectángulo 10">
            <a:extLst>
              <a:ext uri="{FF2B5EF4-FFF2-40B4-BE49-F238E27FC236}">
                <a16:creationId xmlns:a16="http://schemas.microsoft.com/office/drawing/2014/main" id="{7EB34320-AF98-0D91-3219-BB9F592F019F}"/>
              </a:ext>
            </a:extLst>
          </p:cNvPr>
          <p:cNvSpPr/>
          <p:nvPr/>
        </p:nvSpPr>
        <p:spPr>
          <a:xfrm>
            <a:off x="1199006" y="5590526"/>
            <a:ext cx="7190153" cy="400110"/>
          </a:xfrm>
          <a:prstGeom prst="rect">
            <a:avLst/>
          </a:prstGeom>
        </p:spPr>
        <p:txBody>
          <a:bodyPr wrap="square">
            <a:spAutoFit/>
          </a:bodyPr>
          <a:lstStyle/>
          <a:p>
            <a:pPr lvl="0" algn="ctr">
              <a:spcBef>
                <a:spcPts val="0"/>
              </a:spcBef>
              <a:spcAft>
                <a:spcPts val="1200"/>
              </a:spcAft>
            </a:pPr>
            <a:r>
              <a:rPr lang="es-ES" sz="2000" b="1" dirty="0">
                <a:latin typeface="Times New Roman" panose="02020603050405020304" pitchFamily="18" charset="0"/>
                <a:cs typeface="Times New Roman" panose="02020603050405020304" pitchFamily="18" charset="0"/>
              </a:rPr>
              <a:t>Sentencia del Tribunal Constitucional, 68/2021, de 18 de marzo.</a:t>
            </a:r>
          </a:p>
        </p:txBody>
      </p:sp>
    </p:spTree>
    <p:extLst>
      <p:ext uri="{BB962C8B-B14F-4D97-AF65-F5344CB8AC3E}">
        <p14:creationId xmlns:p14="http://schemas.microsoft.com/office/powerpoint/2010/main" val="146336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Conclusiones</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2" name="Rectángulo 1">
            <a:extLst>
              <a:ext uri="{FF2B5EF4-FFF2-40B4-BE49-F238E27FC236}">
                <a16:creationId xmlns:a16="http://schemas.microsoft.com/office/drawing/2014/main" id="{BB4E7414-F3F7-0BC4-39CA-EFBFB8969882}"/>
              </a:ext>
            </a:extLst>
          </p:cNvPr>
          <p:cNvSpPr/>
          <p:nvPr/>
        </p:nvSpPr>
        <p:spPr>
          <a:xfrm>
            <a:off x="585423" y="1598278"/>
            <a:ext cx="9062779" cy="2369880"/>
          </a:xfrm>
          <a:prstGeom prst="rect">
            <a:avLst/>
          </a:prstGeom>
        </p:spPr>
        <p:txBody>
          <a:bodyPr wrap="square">
            <a:spAutoFit/>
          </a:bodyPr>
          <a:lstStyle/>
          <a:p>
            <a:pPr marL="285750" lvl="0" indent="-285750">
              <a:spcBef>
                <a:spcPts val="0"/>
              </a:spcBef>
              <a:spcAft>
                <a:spcPts val="1200"/>
              </a:spcAft>
              <a:buFont typeface="Courier New" panose="02070309020205020404" pitchFamily="49" charset="0"/>
              <a:buChar char="o"/>
            </a:pPr>
            <a:r>
              <a:rPr lang="es-ES" dirty="0">
                <a:latin typeface="Times New Roman" panose="02020603050405020304" pitchFamily="18" charset="0"/>
                <a:cs typeface="Times New Roman" panose="02020603050405020304" pitchFamily="18" charset="0"/>
              </a:rPr>
              <a:t>Debate complejo por la confrontación de intereses en liza</a:t>
            </a:r>
          </a:p>
          <a:p>
            <a:pPr marL="285750" lvl="0" indent="-285750">
              <a:spcBef>
                <a:spcPts val="0"/>
              </a:spcBef>
              <a:spcAft>
                <a:spcPts val="1200"/>
              </a:spcAft>
              <a:buFont typeface="Courier New" panose="02070309020205020404" pitchFamily="49" charset="0"/>
              <a:buChar char="o"/>
            </a:pPr>
            <a:endParaRPr lang="es-ES" dirty="0">
              <a:latin typeface="Times New Roman" panose="02020603050405020304" pitchFamily="18" charset="0"/>
              <a:cs typeface="Times New Roman" panose="02020603050405020304" pitchFamily="18" charset="0"/>
            </a:endParaRPr>
          </a:p>
          <a:p>
            <a:pPr marL="285750" lvl="0" indent="-285750">
              <a:spcBef>
                <a:spcPts val="0"/>
              </a:spcBef>
              <a:spcAft>
                <a:spcPts val="1200"/>
              </a:spcAft>
              <a:buFont typeface="Courier New" panose="02070309020205020404" pitchFamily="49" charset="0"/>
              <a:buChar char="o"/>
            </a:pPr>
            <a:r>
              <a:rPr lang="es-ES" dirty="0">
                <a:latin typeface="Times New Roman" panose="02020603050405020304" pitchFamily="18" charset="0"/>
                <a:cs typeface="Times New Roman" panose="02020603050405020304" pitchFamily="18" charset="0"/>
              </a:rPr>
              <a:t>¿Transparencia = protección de intereses públicos?</a:t>
            </a:r>
          </a:p>
          <a:p>
            <a:pPr marL="285750" lvl="0" indent="-285750">
              <a:spcBef>
                <a:spcPts val="0"/>
              </a:spcBef>
              <a:spcAft>
                <a:spcPts val="1200"/>
              </a:spcAft>
              <a:buFont typeface="Courier New" panose="02070309020205020404" pitchFamily="49" charset="0"/>
              <a:buChar char="o"/>
            </a:pPr>
            <a:endParaRPr lang="es-ES" dirty="0">
              <a:latin typeface="Times New Roman" panose="02020603050405020304" pitchFamily="18" charset="0"/>
              <a:cs typeface="Times New Roman" panose="02020603050405020304" pitchFamily="18" charset="0"/>
            </a:endParaRPr>
          </a:p>
          <a:p>
            <a:pPr marL="285750" lvl="0" indent="-285750">
              <a:spcBef>
                <a:spcPts val="0"/>
              </a:spcBef>
              <a:spcAft>
                <a:spcPts val="1200"/>
              </a:spcAft>
              <a:buFont typeface="Courier New" panose="02070309020205020404" pitchFamily="49" charset="0"/>
              <a:buChar char="o"/>
            </a:pPr>
            <a:r>
              <a:rPr lang="es-ES" dirty="0">
                <a:latin typeface="Times New Roman" panose="02020603050405020304" pitchFamily="18" charset="0"/>
                <a:cs typeface="Times New Roman" panose="02020603050405020304" pitchFamily="18" charset="0"/>
              </a:rPr>
              <a:t>Necesidad de mayor claridad en las normas que regulan la contratación pública y la transparencia</a:t>
            </a:r>
          </a:p>
        </p:txBody>
      </p:sp>
    </p:spTree>
    <p:extLst>
      <p:ext uri="{BB962C8B-B14F-4D97-AF65-F5344CB8AC3E}">
        <p14:creationId xmlns:p14="http://schemas.microsoft.com/office/powerpoint/2010/main" val="31036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3"/>
          <a:stretch>
            <a:fillRect/>
          </a:stretch>
        </p:blipFill>
        <p:spPr>
          <a:xfrm rot="20587255">
            <a:off x="5234765" y="4749800"/>
            <a:ext cx="7378700" cy="4216400"/>
          </a:xfrm>
          <a:prstGeom prst="rect">
            <a:avLst/>
          </a:prstGeom>
        </p:spPr>
      </p:pic>
      <p:sp>
        <p:nvSpPr>
          <p:cNvPr id="2" name="Rectángulo 1">
            <a:extLst>
              <a:ext uri="{FF2B5EF4-FFF2-40B4-BE49-F238E27FC236}">
                <a16:creationId xmlns:a16="http://schemas.microsoft.com/office/drawing/2014/main" id="{EF06CA54-F68F-9042-D68D-4F7B01D59D87}"/>
              </a:ext>
            </a:extLst>
          </p:cNvPr>
          <p:cNvSpPr/>
          <p:nvPr/>
        </p:nvSpPr>
        <p:spPr>
          <a:xfrm>
            <a:off x="4472845" y="3244334"/>
            <a:ext cx="3246307" cy="369332"/>
          </a:xfrm>
          <a:prstGeom prst="rect">
            <a:avLst/>
          </a:prstGeom>
        </p:spPr>
        <p:txBody>
          <a:bodyPr wrap="square">
            <a:spAutoFit/>
          </a:bodyPr>
          <a:lstStyle/>
          <a:p>
            <a:pPr lvl="0">
              <a:spcBef>
                <a:spcPts val="0"/>
              </a:spcBef>
              <a:spcAft>
                <a:spcPts val="1200"/>
              </a:spcAft>
            </a:pPr>
            <a:r>
              <a:rPr lang="es-ES" b="1" dirty="0">
                <a:latin typeface="Times New Roman" panose="02020603050405020304" pitchFamily="18" charset="0"/>
                <a:cs typeface="Times New Roman" panose="02020603050405020304" pitchFamily="18" charset="0"/>
              </a:rPr>
              <a:t>¡Gracias por vuestra atención!</a:t>
            </a:r>
          </a:p>
        </p:txBody>
      </p:sp>
      <p:sp>
        <p:nvSpPr>
          <p:cNvPr id="3" name="CuadroTexto 2">
            <a:extLst>
              <a:ext uri="{FF2B5EF4-FFF2-40B4-BE49-F238E27FC236}">
                <a16:creationId xmlns:a16="http://schemas.microsoft.com/office/drawing/2014/main" id="{E802B08B-561A-C619-B0A6-DF7BDA1A054D}"/>
              </a:ext>
            </a:extLst>
          </p:cNvPr>
          <p:cNvSpPr txBox="1"/>
          <p:nvPr/>
        </p:nvSpPr>
        <p:spPr>
          <a:xfrm>
            <a:off x="1652090" y="4686596"/>
            <a:ext cx="8887818" cy="400110"/>
          </a:xfrm>
          <a:prstGeom prst="rect">
            <a:avLst/>
          </a:prstGeom>
          <a:noFill/>
        </p:spPr>
        <p:txBody>
          <a:bodyPr wrap="square">
            <a:spAutoFit/>
          </a:bodyPr>
          <a:lstStyle/>
          <a:p>
            <a:pPr algn="ctr">
              <a:spcAft>
                <a:spcPts val="1200"/>
              </a:spcAft>
            </a:pPr>
            <a:r>
              <a:rPr lang="es-ES" sz="2000" b="0" dirty="0">
                <a:solidFill>
                  <a:schemeClr val="tx1"/>
                </a:solidFill>
                <a:latin typeface="Times New Roman" panose="02020603050405020304" pitchFamily="18" charset="0"/>
                <a:cs typeface="Times New Roman" panose="02020603050405020304" pitchFamily="18" charset="0"/>
              </a:rPr>
              <a:t>●  ●  ●  ●  ●  </a:t>
            </a:r>
          </a:p>
        </p:txBody>
      </p:sp>
    </p:spTree>
    <p:extLst>
      <p:ext uri="{BB962C8B-B14F-4D97-AF65-F5344CB8AC3E}">
        <p14:creationId xmlns:p14="http://schemas.microsoft.com/office/powerpoint/2010/main" val="1903073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3E779B69-152E-E0A3-7CB9-492EA9C18C62}"/>
              </a:ext>
            </a:extLst>
          </p:cNvPr>
          <p:cNvSpPr/>
          <p:nvPr/>
        </p:nvSpPr>
        <p:spPr>
          <a:xfrm>
            <a:off x="-2976034" y="5215469"/>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34997" y="5157477"/>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3687233" y="1083736"/>
            <a:ext cx="7696200" cy="3644900"/>
          </a:xfrm>
          <a:prstGeom prst="rect">
            <a:avLst/>
          </a:prstGeom>
        </p:spPr>
      </p:pic>
      <p:pic>
        <p:nvPicPr>
          <p:cNvPr id="10" name="Imagen 9">
            <a:extLst>
              <a:ext uri="{FF2B5EF4-FFF2-40B4-BE49-F238E27FC236}">
                <a16:creationId xmlns:a16="http://schemas.microsoft.com/office/drawing/2014/main" id="{295F05AB-5F78-FF46-6699-ED1DCCF6948D}"/>
              </a:ext>
            </a:extLst>
          </p:cNvPr>
          <p:cNvPicPr>
            <a:picLocks noChangeAspect="1"/>
          </p:cNvPicPr>
          <p:nvPr/>
        </p:nvPicPr>
        <p:blipFill>
          <a:blip r:embed="rId3"/>
          <a:stretch>
            <a:fillRect/>
          </a:stretch>
        </p:blipFill>
        <p:spPr>
          <a:xfrm>
            <a:off x="3856566" y="5288943"/>
            <a:ext cx="7481130" cy="603858"/>
          </a:xfrm>
          <a:prstGeom prst="rect">
            <a:avLst/>
          </a:prstGeom>
        </p:spPr>
      </p:pic>
    </p:spTree>
    <p:extLst>
      <p:ext uri="{BB962C8B-B14F-4D97-AF65-F5344CB8AC3E}">
        <p14:creationId xmlns:p14="http://schemas.microsoft.com/office/powerpoint/2010/main" val="1840802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TotalTime>
  <Words>590</Words>
  <Application>Microsoft Office PowerPoint</Application>
  <PresentationFormat>Panorámica</PresentationFormat>
  <Paragraphs>69</Paragraphs>
  <Slides>11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vt:i4>
      </vt:variant>
    </vt:vector>
  </HeadingPairs>
  <TitlesOfParts>
    <vt:vector size="17" baseType="lpstr">
      <vt:lpstr>Arial</vt:lpstr>
      <vt:lpstr>Calibri</vt:lpstr>
      <vt:lpstr>Calibri Light</vt:lpstr>
      <vt:lpstr>Courier New</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martin</dc:creator>
  <cp:lastModifiedBy>Joan Carles Bailach</cp:lastModifiedBy>
  <cp:revision>11</cp:revision>
  <cp:lastPrinted>2022-09-14T15:48:06Z</cp:lastPrinted>
  <dcterms:created xsi:type="dcterms:W3CDTF">2022-09-05T16:45:50Z</dcterms:created>
  <dcterms:modified xsi:type="dcterms:W3CDTF">2022-09-20T15:47:59Z</dcterms:modified>
</cp:coreProperties>
</file>