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2" r:id="rId5"/>
    <p:sldId id="261" r:id="rId6"/>
    <p:sldId id="257" r:id="rId7"/>
    <p:sldId id="263" r:id="rId8"/>
    <p:sldId id="264" r:id="rId9"/>
    <p:sldId id="265" r:id="rId10"/>
    <p:sldId id="258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3B"/>
    <a:srgbClr val="302D56"/>
    <a:srgbClr val="44A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79" d="100"/>
          <a:sy n="79" d="100"/>
        </p:scale>
        <p:origin x="82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85D09-1058-9F01-A232-8AADCA944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E98756-0ED9-B3CE-2BB6-7843B766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A9E6E-9252-14EA-93E9-F5D579AD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DD601F-C558-8B20-BCBA-15AC4E5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728C5-223A-59DF-FC19-65D39FC2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64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288D4-EDE2-431E-FAAB-573087F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3E099-17BB-9620-42FB-DF38FF5F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C3B38-B0CB-6DF4-A271-9B6CA39E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BDBDAE-6A27-A36C-5307-6ABAA23F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AA29B7-3A63-0F8F-1429-1FD401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2905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EF461-B8F5-FCD0-E404-52EE37E7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3847D6-D4FA-CB88-429A-7EB5D0584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904C4-F594-6C2A-B75D-459D140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B81E8-F61E-7D37-2381-8BF8514A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CC7FF-AE96-28FD-1CF3-5B0BB2C1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19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92BAA-8F62-4DFA-1EE5-E9722BCB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C2D5E-D3B4-746B-F050-4175EE3A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A4C27-7E2E-D5E6-CDA9-3489041AD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2D798-1086-7609-B91B-D49CB0DD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B17C0-B731-43B9-6CCD-AD54ED50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FBB45D-E0A7-4033-BC75-E79C27C7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40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7BC3CD-F956-C444-E129-930E63DAC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7F1924-31BA-E657-53CF-33F2AEE7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7BA52-D387-1E5E-E791-88D525E33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EDBEA6-FEF5-75FA-E891-2D7387765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C36B17-84AF-915A-6041-644EB2F6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091287-EED3-8409-A4FA-9DED7553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1F13C5-4614-B63F-2C67-47A65CDD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36D670-76EA-555D-5A9D-EFF05C68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91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02515-500B-0F19-901C-96C1AF64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87C340-D4C0-0109-2C42-53143CAB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5A5B2-B3E7-AA80-E565-D1B1BAA2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4C1CB5E-8CE1-DD0F-C210-2676ADBD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1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8A4A00-7D07-0679-0135-A594053C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183B6E-1435-8AAE-C225-9752A887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54628B-6C3D-6EB0-5AA5-D793557B0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41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B0809-4D3C-EAA3-83FE-7429B243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06CEE-37FB-2DEC-1B9C-D071F235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08723E-969D-D7F4-9D04-88EB627C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BF155F-25FD-D698-1B7D-311B2B04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F52B-CD19-6632-2FF4-D72C0708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15CE3C-B4F2-AA6C-EAF4-EDE31345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34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3BC4E-17C6-DA54-3517-917282A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FA8EF1E-7989-69A9-F903-6657B6534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85785A-5652-DFD5-F6E3-973590FD8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2871B-1798-D4D3-6B32-F52E9CA9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1BF8-37D3-D97C-8589-10700B805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7C953-EFAE-ACD1-E5D3-D0C86B2E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5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E2155-EFEB-2A79-14EC-719AAFEE4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BA9F3D-5BAB-F9C0-F10A-73034A0ED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31B08B-CAF2-B0F3-70EE-BADBF553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AE9CC9-E28B-A851-8636-E39E02A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75648-3A9C-97B2-AECC-F5BABC4A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9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F3E169-D4EE-8E64-7A84-CD820F8B8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179C25-BAFF-A119-A6AB-7F701B86B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AE125-96C6-8C2C-E5F1-9BF35582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DD3AA5-DE22-7C4C-A5B1-DB079270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96592-4F7D-E1C0-FFE0-ADE791DD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83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9B1299-3A4E-B4E7-FA49-AFDC62EE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27084-C226-E697-ABEB-56D69CA82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B20A32-8934-7FBA-B4F0-4551C6531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0FD7-6794-974F-97DA-5809F7EAFD63}" type="datetimeFigureOut">
              <a:rPr lang="es-ES" smtClean="0"/>
              <a:t>27/09/2022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7121E-511B-EE21-14C0-43EDE979E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2F5365-5164-19E8-CCAF-A0E9F9744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6787-5F16-AE44-A290-AA309B65E4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2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7013FB-75A7-2CF0-16AC-F87581E4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2352" y="1178801"/>
            <a:ext cx="6485952" cy="2939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89652" y="1743349"/>
            <a:ext cx="5888737" cy="33713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59882B-685A-DED9-5F44-EA594B60B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99" y="5791200"/>
            <a:ext cx="7212411" cy="58216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B4DB6B8-FFF2-E3F6-5BA2-AEA7281B4204}"/>
              </a:ext>
            </a:extLst>
          </p:cNvPr>
          <p:cNvSpPr txBox="1"/>
          <p:nvPr/>
        </p:nvSpPr>
        <p:spPr>
          <a:xfrm>
            <a:off x="927099" y="4262378"/>
            <a:ext cx="67125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/>
              <a:t>La exclusión de la compra pública de medicamentos innovadores de la LCSP.</a:t>
            </a:r>
          </a:p>
          <a:p>
            <a:endParaRPr lang="es-ES" i="1" dirty="0"/>
          </a:p>
          <a:p>
            <a:r>
              <a:rPr lang="es-ES" b="1" i="1" dirty="0"/>
              <a:t>Alberto Dorrego. Socio de EVERSHEDS SUTHERLAND</a:t>
            </a:r>
          </a:p>
        </p:txBody>
      </p:sp>
    </p:spTree>
    <p:extLst>
      <p:ext uri="{BB962C8B-B14F-4D97-AF65-F5344CB8AC3E}">
        <p14:creationId xmlns:p14="http://schemas.microsoft.com/office/powerpoint/2010/main" val="140122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¿TENEMOS UNA  REGULACIÓN ADECUADA?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4738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302D56"/>
                </a:solidFill>
              </a:rPr>
              <a:t>En España tenemos una </a:t>
            </a:r>
            <a:r>
              <a:rPr lang="es-ES" sz="1400" b="1" i="1" dirty="0">
                <a:solidFill>
                  <a:srgbClr val="302D56"/>
                </a:solidFill>
              </a:rPr>
              <a:t>regulación inadecuada </a:t>
            </a:r>
            <a:r>
              <a:rPr lang="es-ES" sz="1400" i="1" dirty="0">
                <a:solidFill>
                  <a:srgbClr val="302D56"/>
                </a:solidFill>
              </a:rPr>
              <a:t>de la compra pública de medicamentos innovadores.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302D56"/>
                </a:solidFill>
              </a:rPr>
              <a:t>La Ley 9/2017 (LCSP) </a:t>
            </a:r>
            <a:r>
              <a:rPr lang="es-ES" sz="1400" b="1" i="1" dirty="0">
                <a:solidFill>
                  <a:srgbClr val="302D56"/>
                </a:solidFill>
              </a:rPr>
              <a:t>no contempla las singularidades </a:t>
            </a:r>
            <a:r>
              <a:rPr lang="es-ES" sz="1400" i="1" dirty="0">
                <a:solidFill>
                  <a:srgbClr val="302D56"/>
                </a:solidFill>
              </a:rPr>
              <a:t>de este mercado ni del medicamento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302D56"/>
                </a:solidFill>
              </a:rPr>
              <a:t>¿Cuáles son las </a:t>
            </a:r>
            <a:r>
              <a:rPr lang="es-ES" sz="1400" b="1" i="1" dirty="0">
                <a:solidFill>
                  <a:srgbClr val="302D56"/>
                </a:solidFill>
              </a:rPr>
              <a:t>principales manifestaciones </a:t>
            </a:r>
            <a:r>
              <a:rPr lang="es-ES" sz="1400" i="1" dirty="0">
                <a:solidFill>
                  <a:srgbClr val="302D56"/>
                </a:solidFill>
              </a:rPr>
              <a:t>de esta insuficiencia?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La utilización habitual de fórmulas de compra directa: procedimientos negociados / contratos menores. La compra vía pedido/ oferta. Informe AIREF Octubre 2020.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Difícil encaje en la LCSP de mecanismos innovadores:  ARC / Techos de Gasto / Financiación diferida / CPP / </a:t>
            </a:r>
            <a:r>
              <a:rPr lang="es-ES" sz="1400" i="1" dirty="0" err="1">
                <a:solidFill>
                  <a:srgbClr val="302D56"/>
                </a:solidFill>
              </a:rPr>
              <a:t>Value</a:t>
            </a:r>
            <a:r>
              <a:rPr lang="es-ES" sz="1400" i="1" dirty="0">
                <a:solidFill>
                  <a:srgbClr val="302D56"/>
                </a:solidFill>
              </a:rPr>
              <a:t> </a:t>
            </a:r>
            <a:r>
              <a:rPr lang="es-ES" sz="1400" i="1" dirty="0" err="1">
                <a:solidFill>
                  <a:srgbClr val="302D56"/>
                </a:solidFill>
              </a:rPr>
              <a:t>Based</a:t>
            </a:r>
            <a:r>
              <a:rPr lang="es-ES" sz="1400" i="1" dirty="0">
                <a:solidFill>
                  <a:srgbClr val="302D56"/>
                </a:solidFill>
              </a:rPr>
              <a:t> </a:t>
            </a:r>
            <a:r>
              <a:rPr lang="es-ES" sz="1400" i="1" dirty="0" err="1">
                <a:solidFill>
                  <a:srgbClr val="302D56"/>
                </a:solidFill>
              </a:rPr>
              <a:t>Procurement</a:t>
            </a:r>
            <a:r>
              <a:rPr lang="es-ES" sz="1400" i="1" dirty="0">
                <a:solidFill>
                  <a:srgbClr val="302D56"/>
                </a:solidFill>
              </a:rPr>
              <a:t> 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Difícil encaje de estándares contractuales internacionales del sector: entrega / responsabilidad /solución de controversias. Difícil encaje de la compra pública paneuropea: el ejemplo de la DA 7ª del RDL 3/2022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Difícil encaje de las Terapias Avanzadas</a:t>
            </a:r>
          </a:p>
          <a:p>
            <a:pPr lvl="1" algn="just"/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Difícil encaje de las exigencias de confidencialidad de las negociaciones y acuerdos.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1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¿ES POSIBLE EXCLUIR LA LCSP?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47388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b="1" i="1" dirty="0">
                <a:solidFill>
                  <a:srgbClr val="302D56"/>
                </a:solidFill>
              </a:rPr>
              <a:t>¿Sería posible excluir de de la LCSP la compra pública de medicamentos innovadores?</a:t>
            </a:r>
            <a:r>
              <a:rPr lang="es-ES" sz="1400" i="1" dirty="0">
                <a:solidFill>
                  <a:srgbClr val="302D56"/>
                </a:solidFill>
              </a:rPr>
              <a:t>. Es posible hacerlo, pero obviamente mediante una reforma legislativa en la cual se disponga tal exclusión.  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b="1" i="1" dirty="0">
                <a:solidFill>
                  <a:srgbClr val="302D56"/>
                </a:solidFill>
              </a:rPr>
              <a:t>¿Seria conforme al Derecho de la UE realizar esta exclusión por el legislador español?. </a:t>
            </a:r>
            <a:r>
              <a:rPr lang="es-ES" sz="1400" i="1" dirty="0">
                <a:solidFill>
                  <a:srgbClr val="302D56"/>
                </a:solidFill>
              </a:rPr>
              <a:t>En nuestra opinión (con la que coinciden otros muchos expertos) la exclusión  de la LCSP no vulneraría las Directivas de la UE en materia de contratos públicos (principalmente DIR 24/2014).</a:t>
            </a:r>
          </a:p>
          <a:p>
            <a:pPr algn="just"/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La exclusión </a:t>
            </a:r>
            <a:r>
              <a:rPr lang="es-ES" sz="1400" b="1" i="1" dirty="0">
                <a:solidFill>
                  <a:srgbClr val="302D56"/>
                </a:solidFill>
              </a:rPr>
              <a:t>tiene respaldo en la doctrina del TJUE</a:t>
            </a:r>
            <a:r>
              <a:rPr lang="es-ES" sz="1400" i="1" dirty="0">
                <a:solidFill>
                  <a:srgbClr val="302D56"/>
                </a:solidFill>
              </a:rPr>
              <a:t>: Caso C-410/14 (Falk </a:t>
            </a:r>
            <a:r>
              <a:rPr lang="es-ES" sz="1400" i="1" dirty="0" err="1">
                <a:solidFill>
                  <a:srgbClr val="302D56"/>
                </a:solidFill>
              </a:rPr>
              <a:t>Pharma</a:t>
            </a:r>
            <a:r>
              <a:rPr lang="es-ES" sz="1400" i="1" dirty="0">
                <a:solidFill>
                  <a:srgbClr val="302D56"/>
                </a:solidFill>
              </a:rPr>
              <a:t> v. DAK y </a:t>
            </a:r>
            <a:r>
              <a:rPr lang="es-ES" sz="1400" i="1" dirty="0" err="1">
                <a:solidFill>
                  <a:srgbClr val="302D56"/>
                </a:solidFill>
              </a:rPr>
              <a:t>Kohlpharma</a:t>
            </a:r>
            <a:r>
              <a:rPr lang="es-ES" sz="1400" i="1" dirty="0">
                <a:solidFill>
                  <a:srgbClr val="302D56"/>
                </a:solidFill>
              </a:rPr>
              <a:t>). 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En la compra de medicamentos innovadores </a:t>
            </a:r>
            <a:r>
              <a:rPr lang="es-ES" sz="1400" b="1" i="1" dirty="0">
                <a:solidFill>
                  <a:srgbClr val="302D56"/>
                </a:solidFill>
              </a:rPr>
              <a:t>no hay lesión de ninguna regla de concurrencia de la UE </a:t>
            </a:r>
            <a:r>
              <a:rPr lang="es-ES" sz="1400" i="1" dirty="0">
                <a:solidFill>
                  <a:srgbClr val="302D56"/>
                </a:solidFill>
              </a:rPr>
              <a:t>porque estos medicamentos se adquieren necesariamente por procedimientos no concurrenciales (procedimiento negociado sin publicidad por exclusividad art. 168, a) LCSP).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Los medicamentos </a:t>
            </a:r>
            <a:r>
              <a:rPr lang="es-ES" sz="1400" b="1" i="1" dirty="0">
                <a:solidFill>
                  <a:srgbClr val="302D56"/>
                </a:solidFill>
              </a:rPr>
              <a:t>tienen establecido un precio de financiación pública. </a:t>
            </a:r>
            <a:r>
              <a:rPr lang="es-ES" sz="1400" i="1" dirty="0">
                <a:solidFill>
                  <a:srgbClr val="302D56"/>
                </a:solidFill>
              </a:rPr>
              <a:t>Es un precio intervenido administrativamente. Este precio se fija en ejercicio de una potestad administrativa, si bien tiene un componente negociado (una negociación ante la DGCCSF y la CIPM). 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Según el TJUE (C – 410/14) las Directivas de la UE pueden ser interpretadas en el sentido de que </a:t>
            </a:r>
            <a:r>
              <a:rPr lang="es-ES" sz="1400" b="1" i="1" dirty="0">
                <a:solidFill>
                  <a:srgbClr val="302D56"/>
                </a:solidFill>
              </a:rPr>
              <a:t>no son contratos públicos</a:t>
            </a:r>
            <a:r>
              <a:rPr lang="es-ES" sz="1400" i="1" dirty="0">
                <a:solidFill>
                  <a:srgbClr val="302D56"/>
                </a:solidFill>
              </a:rPr>
              <a:t> las operaciones de compra de bienes con arreglo a un </a:t>
            </a:r>
            <a:r>
              <a:rPr lang="es-ES" sz="1400" b="1" i="1" dirty="0">
                <a:solidFill>
                  <a:srgbClr val="302D56"/>
                </a:solidFill>
              </a:rPr>
              <a:t>sistema de acuerdos establecido por una entidad pública </a:t>
            </a:r>
            <a:r>
              <a:rPr lang="es-ES" sz="1400" i="1" dirty="0">
                <a:solidFill>
                  <a:srgbClr val="302D56"/>
                </a:solidFill>
              </a:rPr>
              <a:t>que establece un precio determinado para dicho bien. El sistema de P&amp;R existente en España es exactamente esto.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302D56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33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¿COMO DEBERÍA HACERSE LA EXCLUSIÓN?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47388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b="1" i="1" dirty="0">
                <a:solidFill>
                  <a:srgbClr val="302D56"/>
                </a:solidFill>
              </a:rPr>
              <a:t>Debería hacerse mediante una modificación de la legislación básica estatal de contratos del sector público. Es decir mediante una modificación de la LCSP.</a:t>
            </a:r>
            <a:r>
              <a:rPr lang="es-ES" sz="1400" i="1" dirty="0">
                <a:solidFill>
                  <a:srgbClr val="302D56"/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302D56"/>
                </a:solidFill>
              </a:rPr>
              <a:t>Es un grave error realizar esta exclusión mediante reformas legislativas de las CC.AA. Ello supondría fraccionar la legislación nacional común sobre compra pública de medicamentos, establecer reglas diferenciadas según los territorios y generar distorsiones en el mercado.   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302D56"/>
                </a:solidFill>
              </a:rPr>
              <a:t>En el N. 75 de CUADERNOS DE DERECHO FARMACEUTICO (octubre 2020) hice una propuesta legislativa en esta materia consistente en una </a:t>
            </a:r>
            <a:r>
              <a:rPr lang="es-ES" sz="1400" b="1" i="1" dirty="0">
                <a:solidFill>
                  <a:srgbClr val="302D56"/>
                </a:solidFill>
              </a:rPr>
              <a:t>modificación del ar. 11 de la LCSP </a:t>
            </a:r>
            <a:r>
              <a:rPr lang="es-ES" sz="1400" i="1" dirty="0">
                <a:solidFill>
                  <a:srgbClr val="302D56"/>
                </a:solidFill>
              </a:rPr>
              <a:t>en la cual: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sz="1400" i="1" dirty="0">
                <a:solidFill>
                  <a:srgbClr val="302D56"/>
                </a:solidFill>
              </a:rPr>
              <a:t>Se declararía la exclusión del ámbito de aplicación de la LCSP de los contratos de adquisición de medicamentos innovadores que tuviesen fijado un precio de financiación pública.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sz="1400" i="1" dirty="0">
                <a:solidFill>
                  <a:srgbClr val="302D56"/>
                </a:solidFill>
              </a:rPr>
              <a:t>Estos contractos se regirían por el Derecho Privado, bajo el principio de libertad de pactos.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sz="1400" i="1" dirty="0">
                <a:solidFill>
                  <a:srgbClr val="302D56"/>
                </a:solidFill>
              </a:rPr>
              <a:t>El precio de adquisición será el fijado como precio de financiación por el MS, sin perjuicio de los acuerdos especiales a los que puedan llegar las partes.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302D56"/>
                </a:solidFill>
              </a:rPr>
              <a:t>Junto a lo anterior sería conveniente el desarrollo de una </a:t>
            </a:r>
            <a:r>
              <a:rPr lang="es-ES" sz="1400" b="1" i="1" dirty="0">
                <a:solidFill>
                  <a:srgbClr val="302D56"/>
                </a:solidFill>
              </a:rPr>
              <a:t>regulación propia </a:t>
            </a:r>
            <a:r>
              <a:rPr lang="es-ES" sz="1400" i="1" dirty="0">
                <a:solidFill>
                  <a:srgbClr val="302D56"/>
                </a:solidFill>
              </a:rPr>
              <a:t>de determinados aspectos contractuales en la legislación sectorial del medicamento</a:t>
            </a:r>
            <a:r>
              <a:rPr lang="es-ES" sz="1400" dirty="0">
                <a:solidFill>
                  <a:srgbClr val="302D56"/>
                </a:solidFill>
              </a:rPr>
              <a:t>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87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4740EFD-59E0-A493-7A57-D23CCE0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94680" y="1364298"/>
            <a:ext cx="6858000" cy="392620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¿ES CONVENIENTE EXCLUIR LA LCSP?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74738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302D56"/>
                </a:solidFill>
              </a:rPr>
              <a:t>Sin duda </a:t>
            </a:r>
            <a:r>
              <a:rPr lang="es-ES" sz="1400" b="1" i="1" dirty="0">
                <a:solidFill>
                  <a:srgbClr val="302D56"/>
                </a:solidFill>
              </a:rPr>
              <a:t>sería muy conveniente </a:t>
            </a:r>
            <a:r>
              <a:rPr lang="es-ES" sz="1400" i="1" dirty="0">
                <a:solidFill>
                  <a:srgbClr val="302D56"/>
                </a:solidFill>
              </a:rPr>
              <a:t>que la compra pública de medicamentos tuviera una regulación propia. El volumen de negocio de este sector (7MM de compra hospitalaria pública/año)  y las disfunciones actualmente existentes (antes mencionadas) lo aconsejan.  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rgbClr val="302D56"/>
                </a:solidFill>
              </a:rPr>
              <a:t>¿Que </a:t>
            </a:r>
            <a:r>
              <a:rPr lang="es-ES" sz="1400" b="1" i="1" dirty="0">
                <a:solidFill>
                  <a:srgbClr val="302D56"/>
                </a:solidFill>
              </a:rPr>
              <a:t>ventajas concretas </a:t>
            </a:r>
            <a:r>
              <a:rPr lang="es-ES" sz="1400" i="1" dirty="0">
                <a:solidFill>
                  <a:srgbClr val="302D56"/>
                </a:solidFill>
              </a:rPr>
              <a:t>tendría la exclusión de la LCSP?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Corregir muchas de las disfunciones de la LCSP antes indicadas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Flexibilidad en la regulación de las obligaciones de las partes .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Flexibilidad para adaptarse a estándares internacionales: responsabilidades. 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Permitir acuerdos mas complejos, que incorporen servicios y productos.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Permitir formulas de medición de resultados y control del gasto mas complejas .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Permitir fórmulas de CPP y financiación diferida. 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Permitir que las partes puedan acordar libremente la confidencialidad de determinados compromisos  y acuerdos.  </a:t>
            </a:r>
          </a:p>
          <a:p>
            <a:pPr lvl="1" algn="just"/>
            <a:endParaRPr lang="es-ES" sz="1400" i="1" dirty="0">
              <a:solidFill>
                <a:srgbClr val="302D56"/>
              </a:solidFill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es-ES" sz="1400" i="1" dirty="0">
                <a:solidFill>
                  <a:srgbClr val="302D56"/>
                </a:solidFill>
              </a:rPr>
              <a:t>Permitir el sometimiento a sistemas de solución de controversias privados.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B2B71E-C69E-9AC3-21E0-DA67DF77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11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LA LEY 2/2020 DE BALEARES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86167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Génesis de la reforma legal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Contenido de la Ley de Baleares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Conflicto constitucional y derogación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7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LA LEY FORAL 17/2021 DE NAVARRA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Génesis de la reforma legal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Contenido de la Ley Foral Navarra</a:t>
            </a:r>
          </a:p>
          <a:p>
            <a:pPr algn="just"/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Praxis administrativa: Los Acuerdos Públicos de Adquisición de Medicamentos</a:t>
            </a:r>
          </a:p>
          <a:p>
            <a:pPr algn="just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Conflicto constitucional y posible evolución. La singularidad competencial en Navarra.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0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INICIATIVAS DE REFORMA ESTATALES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La asunción de la propuesta de reforma de la legislación estatal por la industria farmacéutica. </a:t>
            </a:r>
          </a:p>
          <a:p>
            <a:pPr algn="just"/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La asunción de la propuesta de reforma legislativa por los </a:t>
            </a:r>
            <a:r>
              <a:rPr lang="es-ES" sz="1400" i="1" dirty="0" err="1">
                <a:solidFill>
                  <a:schemeClr val="bg1">
                    <a:lumMod val="50000"/>
                  </a:schemeClr>
                </a:solidFill>
              </a:rPr>
              <a:t>stakeholders</a:t>
            </a: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La asunción de la propuesta de reforma por las fueras políticas: propuestas parlamentarias recientes</a:t>
            </a:r>
          </a:p>
          <a:p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54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71E32-CCE8-77DC-6848-88BF08E1FA1E}"/>
              </a:ext>
            </a:extLst>
          </p:cNvPr>
          <p:cNvSpPr/>
          <p:nvPr/>
        </p:nvSpPr>
        <p:spPr>
          <a:xfrm>
            <a:off x="-1515536" y="575736"/>
            <a:ext cx="8517467" cy="345204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10804E0-6036-0F99-44BA-EC58570B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26" y="575737"/>
            <a:ext cx="4793086" cy="3868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770464" y="517742"/>
            <a:ext cx="6231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Alberto Dorrego de Carlos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CCA9F-41D8-6FBA-FC6E-760F8199D52C}"/>
              </a:ext>
            </a:extLst>
          </p:cNvPr>
          <p:cNvSpPr txBox="1"/>
          <p:nvPr/>
        </p:nvSpPr>
        <p:spPr>
          <a:xfrm>
            <a:off x="770464" y="1347476"/>
            <a:ext cx="62314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Socio de EVERSHEDS SUTHERLAND, Responsable del Área de Derecho Administrativo. Especialista en Derecho Farmacéutico.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Letrado de las Cortes Generales (en excedencia).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Vocal Permanente de la Comisión General de Codificación del Ministerio de Justicia.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Presidente de la Sección de Derecho Administrativo del Colegio de Abogados de Madrid.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1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1400" i="1" dirty="0">
                <a:solidFill>
                  <a:schemeClr val="bg1">
                    <a:lumMod val="50000"/>
                  </a:schemeClr>
                </a:solidFill>
              </a:rPr>
              <a:t>Profesor de Derecho Administrativo, Universidad San Pablo  CEU.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5DACF5-98FC-E1B6-93B2-157FEB458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7255">
            <a:off x="5234765" y="4749800"/>
            <a:ext cx="7378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44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9F28E9A-C2A8-451D-8B16-63B32413E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9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779B69-152E-E0A3-7CB9-492EA9C18C62}"/>
              </a:ext>
            </a:extLst>
          </p:cNvPr>
          <p:cNvSpPr/>
          <p:nvPr/>
        </p:nvSpPr>
        <p:spPr>
          <a:xfrm>
            <a:off x="-2976034" y="5215469"/>
            <a:ext cx="6447367" cy="728131"/>
          </a:xfrm>
          <a:prstGeom prst="rect">
            <a:avLst/>
          </a:prstGeom>
          <a:solidFill>
            <a:srgbClr val="44A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034A42-B52E-5915-8160-A4199C496E76}"/>
              </a:ext>
            </a:extLst>
          </p:cNvPr>
          <p:cNvSpPr txBox="1"/>
          <p:nvPr/>
        </p:nvSpPr>
        <p:spPr>
          <a:xfrm>
            <a:off x="634997" y="5157477"/>
            <a:ext cx="422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GRACIAS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08DBEF-7287-FF16-2396-90760E72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33" y="1083736"/>
            <a:ext cx="7696200" cy="3644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5F05AB-5F78-FF46-6699-ED1DCCF6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566" y="5288943"/>
            <a:ext cx="7481130" cy="60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2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962</Words>
  <Application>Microsoft Office PowerPoint</Application>
  <PresentationFormat>Panorámica</PresentationFormat>
  <Paragraphs>98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martin</dc:creator>
  <cp:lastModifiedBy>Alberto Dorrego</cp:lastModifiedBy>
  <cp:revision>11</cp:revision>
  <dcterms:created xsi:type="dcterms:W3CDTF">2022-09-05T16:45:50Z</dcterms:created>
  <dcterms:modified xsi:type="dcterms:W3CDTF">2022-09-27T17:07:20Z</dcterms:modified>
</cp:coreProperties>
</file>