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9" r:id="rId3"/>
    <p:sldId id="260" r:id="rId4"/>
    <p:sldId id="270" r:id="rId5"/>
    <p:sldId id="271" r:id="rId6"/>
    <p:sldId id="273" r:id="rId7"/>
    <p:sldId id="274" r:id="rId8"/>
    <p:sldId id="289" r:id="rId9"/>
    <p:sldId id="278" r:id="rId10"/>
    <p:sldId id="275" r:id="rId11"/>
    <p:sldId id="280" r:id="rId12"/>
    <p:sldId id="281" r:id="rId13"/>
    <p:sldId id="282" r:id="rId14"/>
    <p:sldId id="276" r:id="rId15"/>
    <p:sldId id="284" r:id="rId16"/>
    <p:sldId id="285" r:id="rId17"/>
    <p:sldId id="283" r:id="rId18"/>
    <p:sldId id="287" r:id="rId19"/>
    <p:sldId id="286" r:id="rId20"/>
    <p:sldId id="288" r:id="rId21"/>
    <p:sldId id="277" r:id="rId22"/>
    <p:sldId id="258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FCF"/>
    <a:srgbClr val="29293B"/>
    <a:srgbClr val="33CCFF"/>
    <a:srgbClr val="CC00CC"/>
    <a:srgbClr val="E2CFF1"/>
    <a:srgbClr val="9999FF"/>
    <a:srgbClr val="3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0629" autoAdjust="0"/>
  </p:normalViewPr>
  <p:slideViewPr>
    <p:cSldViewPr snapToGrid="0">
      <p:cViewPr varScale="1">
        <p:scale>
          <a:sx n="101" d="100"/>
          <a:sy n="101" d="100"/>
        </p:scale>
        <p:origin x="18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EB6FA-2D5A-4CE5-8071-C0240B6B74C6}" type="doc">
      <dgm:prSet loTypeId="urn:microsoft.com/office/officeart/2005/8/layout/chevron1" loCatId="process" qsTypeId="urn:microsoft.com/office/officeart/2005/8/quickstyle/simple4" qsCatId="simple" csTypeId="urn:microsoft.com/office/officeart/2005/8/colors/accent2_2" csCatId="accent2" phldr="1"/>
      <dgm:spPr/>
    </dgm:pt>
    <dgm:pt modelId="{859BFE8F-9580-43A4-860C-62E4AEEF2273}">
      <dgm:prSet phldrT="[Texto]" custT="1"/>
      <dgm:spPr>
        <a:gradFill flip="none" rotWithShape="1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dgm:spPr>
      <dgm:t>
        <a:bodyPr/>
        <a:lstStyle/>
        <a:p>
          <a:r>
            <a:rPr lang="es-ES_tradnl" sz="1400" dirty="0"/>
            <a:t>1991</a:t>
          </a:r>
          <a:endParaRPr lang="es-ES" sz="1400" dirty="0"/>
        </a:p>
      </dgm:t>
    </dgm:pt>
    <dgm:pt modelId="{07A1FDE7-E84E-4A4E-A15B-53C2AA8204B0}" type="parTrans" cxnId="{A06E7274-B0BF-4701-92D6-EB56518D247B}">
      <dgm:prSet/>
      <dgm:spPr/>
      <dgm:t>
        <a:bodyPr/>
        <a:lstStyle/>
        <a:p>
          <a:endParaRPr lang="es-ES" sz="1600"/>
        </a:p>
      </dgm:t>
    </dgm:pt>
    <dgm:pt modelId="{94150386-6E6E-45C0-865D-6F1A586D4F0D}" type="sibTrans" cxnId="{A06E7274-B0BF-4701-92D6-EB56518D247B}">
      <dgm:prSet/>
      <dgm:spPr/>
      <dgm:t>
        <a:bodyPr/>
        <a:lstStyle/>
        <a:p>
          <a:endParaRPr lang="es-ES" sz="1600"/>
        </a:p>
      </dgm:t>
    </dgm:pt>
    <dgm:pt modelId="{9C817566-3CA5-45ED-B3B5-A1784F91BCBB}">
      <dgm:prSet phldrT="[Texto]" custT="1"/>
      <dgm:spPr/>
      <dgm:t>
        <a:bodyPr/>
        <a:lstStyle/>
        <a:p>
          <a:r>
            <a:rPr lang="es-ES_tradnl" sz="1400" dirty="0"/>
            <a:t>2002</a:t>
          </a:r>
          <a:endParaRPr lang="es-ES" sz="1400" dirty="0"/>
        </a:p>
      </dgm:t>
    </dgm:pt>
    <dgm:pt modelId="{606202D3-4646-4528-8AAD-AAB4F1D20D0F}" type="parTrans" cxnId="{A8D06B12-A1E9-4E6E-981F-950559E62AF8}">
      <dgm:prSet/>
      <dgm:spPr/>
      <dgm:t>
        <a:bodyPr/>
        <a:lstStyle/>
        <a:p>
          <a:endParaRPr lang="es-ES" sz="1600"/>
        </a:p>
      </dgm:t>
    </dgm:pt>
    <dgm:pt modelId="{A0E5819E-6EAB-4FC0-A1FB-2BF75A6266E2}" type="sibTrans" cxnId="{A8D06B12-A1E9-4E6E-981F-950559E62AF8}">
      <dgm:prSet/>
      <dgm:spPr/>
      <dgm:t>
        <a:bodyPr/>
        <a:lstStyle/>
        <a:p>
          <a:endParaRPr lang="es-ES" sz="1600"/>
        </a:p>
      </dgm:t>
    </dgm:pt>
    <dgm:pt modelId="{ABD8BBFD-8CEE-4FCB-80CB-CDE60ACEB6DC}">
      <dgm:prSet phldrT="[Texto]" custT="1"/>
      <dgm:spPr/>
      <dgm:t>
        <a:bodyPr/>
        <a:lstStyle/>
        <a:p>
          <a:r>
            <a:rPr lang="es-ES_tradnl" sz="1400" dirty="0"/>
            <a:t>2005</a:t>
          </a:r>
          <a:endParaRPr lang="es-ES" sz="1400" dirty="0"/>
        </a:p>
      </dgm:t>
    </dgm:pt>
    <dgm:pt modelId="{B775C23B-E223-450C-AFF2-4C28474F6CDD}" type="parTrans" cxnId="{461A5D4B-38CE-4BC3-80E5-801E567CEE23}">
      <dgm:prSet/>
      <dgm:spPr/>
      <dgm:t>
        <a:bodyPr/>
        <a:lstStyle/>
        <a:p>
          <a:endParaRPr lang="es-ES" sz="1600"/>
        </a:p>
      </dgm:t>
    </dgm:pt>
    <dgm:pt modelId="{7373AE5D-ADB5-47E0-9C48-EDF4C4241361}" type="sibTrans" cxnId="{461A5D4B-38CE-4BC3-80E5-801E567CEE23}">
      <dgm:prSet/>
      <dgm:spPr/>
      <dgm:t>
        <a:bodyPr/>
        <a:lstStyle/>
        <a:p>
          <a:endParaRPr lang="es-ES" sz="1600"/>
        </a:p>
      </dgm:t>
    </dgm:pt>
    <dgm:pt modelId="{DCE9A4E5-85EB-493B-BA1F-7AF576C0FA62}">
      <dgm:prSet phldrT="[Texto]" custT="1"/>
      <dgm:spPr/>
      <dgm:t>
        <a:bodyPr/>
        <a:lstStyle/>
        <a:p>
          <a:r>
            <a:rPr lang="es-ES_tradnl" sz="1400" dirty="0"/>
            <a:t>2004</a:t>
          </a:r>
          <a:endParaRPr lang="es-ES" sz="1400" dirty="0"/>
        </a:p>
      </dgm:t>
    </dgm:pt>
    <dgm:pt modelId="{816B6351-7FF7-4988-ABCE-7DA4B0CE6A58}" type="parTrans" cxnId="{3093F050-BF31-4B60-AF90-4C252760FE94}">
      <dgm:prSet/>
      <dgm:spPr/>
      <dgm:t>
        <a:bodyPr/>
        <a:lstStyle/>
        <a:p>
          <a:endParaRPr lang="es-ES" sz="1600"/>
        </a:p>
      </dgm:t>
    </dgm:pt>
    <dgm:pt modelId="{A675F521-38B9-461B-856B-1727E41CCC48}" type="sibTrans" cxnId="{3093F050-BF31-4B60-AF90-4C252760FE94}">
      <dgm:prSet/>
      <dgm:spPr/>
      <dgm:t>
        <a:bodyPr/>
        <a:lstStyle/>
        <a:p>
          <a:endParaRPr lang="es-ES" sz="1600"/>
        </a:p>
      </dgm:t>
    </dgm:pt>
    <dgm:pt modelId="{DD133CB0-9950-4BF6-810F-E6FC351D483E}">
      <dgm:prSet phldrT="[Texto]" custT="1"/>
      <dgm:spPr/>
      <dgm:t>
        <a:bodyPr/>
        <a:lstStyle/>
        <a:p>
          <a:r>
            <a:rPr lang="es-ES_tradnl" sz="1400" dirty="0"/>
            <a:t>2008</a:t>
          </a:r>
          <a:endParaRPr lang="es-ES" sz="1400" dirty="0"/>
        </a:p>
      </dgm:t>
    </dgm:pt>
    <dgm:pt modelId="{07235C48-92A5-4BF0-8FAB-C620D5D92A9B}" type="parTrans" cxnId="{6B2CF7BF-E540-4790-A768-317CA7559A58}">
      <dgm:prSet/>
      <dgm:spPr/>
      <dgm:t>
        <a:bodyPr/>
        <a:lstStyle/>
        <a:p>
          <a:endParaRPr lang="es-ES" sz="1600"/>
        </a:p>
      </dgm:t>
    </dgm:pt>
    <dgm:pt modelId="{72185C43-5BB1-4CB1-95C0-EE929C943EB2}" type="sibTrans" cxnId="{6B2CF7BF-E540-4790-A768-317CA7559A58}">
      <dgm:prSet/>
      <dgm:spPr/>
      <dgm:t>
        <a:bodyPr/>
        <a:lstStyle/>
        <a:p>
          <a:endParaRPr lang="es-ES" sz="1600"/>
        </a:p>
      </dgm:t>
    </dgm:pt>
    <dgm:pt modelId="{CEDE3EA7-E6C0-4966-8B4E-9984EFBC3A56}">
      <dgm:prSet phldrT="[Texto]" custT="1"/>
      <dgm:spPr/>
      <dgm:t>
        <a:bodyPr/>
        <a:lstStyle/>
        <a:p>
          <a:r>
            <a:rPr lang="es-ES_tradnl" sz="1400" dirty="0"/>
            <a:t>2010</a:t>
          </a:r>
          <a:endParaRPr lang="es-ES" sz="1400" dirty="0"/>
        </a:p>
      </dgm:t>
    </dgm:pt>
    <dgm:pt modelId="{DD40B99C-1543-41FB-BC75-1970FD2AB50B}" type="parTrans" cxnId="{22C3E7E1-36DD-43B2-A61D-D9C0B1E160FE}">
      <dgm:prSet/>
      <dgm:spPr/>
      <dgm:t>
        <a:bodyPr/>
        <a:lstStyle/>
        <a:p>
          <a:endParaRPr lang="es-ES" sz="1600"/>
        </a:p>
      </dgm:t>
    </dgm:pt>
    <dgm:pt modelId="{9146B831-49ED-4837-8036-F702B1D42E53}" type="sibTrans" cxnId="{22C3E7E1-36DD-43B2-A61D-D9C0B1E160FE}">
      <dgm:prSet/>
      <dgm:spPr/>
      <dgm:t>
        <a:bodyPr/>
        <a:lstStyle/>
        <a:p>
          <a:endParaRPr lang="es-ES" sz="1600"/>
        </a:p>
      </dgm:t>
    </dgm:pt>
    <dgm:pt modelId="{CFA67DDF-8EA2-4FA0-8445-2DF0CBE26842}">
      <dgm:prSet phldrT="[Texto]" custT="1"/>
      <dgm:spPr/>
      <dgm:t>
        <a:bodyPr/>
        <a:lstStyle/>
        <a:p>
          <a:r>
            <a:rPr lang="es-ES_tradnl" sz="1400" dirty="0"/>
            <a:t>2014</a:t>
          </a:r>
          <a:endParaRPr lang="es-ES" sz="1400" dirty="0"/>
        </a:p>
      </dgm:t>
    </dgm:pt>
    <dgm:pt modelId="{AC533150-FD56-4C2F-A3AB-1DE26E15F357}" type="parTrans" cxnId="{69A9689A-5C79-4A18-B466-80C5DB475542}">
      <dgm:prSet/>
      <dgm:spPr/>
      <dgm:t>
        <a:bodyPr/>
        <a:lstStyle/>
        <a:p>
          <a:endParaRPr lang="es-ES" sz="1600"/>
        </a:p>
      </dgm:t>
    </dgm:pt>
    <dgm:pt modelId="{E08CB94B-578E-463A-AC80-316B56D455DF}" type="sibTrans" cxnId="{69A9689A-5C79-4A18-B466-80C5DB475542}">
      <dgm:prSet/>
      <dgm:spPr/>
      <dgm:t>
        <a:bodyPr/>
        <a:lstStyle/>
        <a:p>
          <a:endParaRPr lang="es-ES" sz="1600"/>
        </a:p>
      </dgm:t>
    </dgm:pt>
    <dgm:pt modelId="{68AAD5E8-C253-4A60-B380-41F9EC10AE39}">
      <dgm:prSet phldrT="[Texto]" custT="1"/>
      <dgm:spPr/>
      <dgm:t>
        <a:bodyPr/>
        <a:lstStyle/>
        <a:p>
          <a:r>
            <a:rPr lang="es-ES_tradnl" sz="1400" dirty="0"/>
            <a:t>2016</a:t>
          </a:r>
          <a:endParaRPr lang="es-ES" sz="1400" dirty="0"/>
        </a:p>
      </dgm:t>
    </dgm:pt>
    <dgm:pt modelId="{9FD19A03-530F-4F3E-920B-A7EDA86F7A94}" type="parTrans" cxnId="{DDF923DB-2FAB-4DFA-BB3B-5D12805B6CD2}">
      <dgm:prSet/>
      <dgm:spPr/>
      <dgm:t>
        <a:bodyPr/>
        <a:lstStyle/>
        <a:p>
          <a:endParaRPr lang="es-ES" sz="1600"/>
        </a:p>
      </dgm:t>
    </dgm:pt>
    <dgm:pt modelId="{6847B944-7B7E-4280-868E-119FB0E172A0}" type="sibTrans" cxnId="{DDF923DB-2FAB-4DFA-BB3B-5D12805B6CD2}">
      <dgm:prSet/>
      <dgm:spPr/>
      <dgm:t>
        <a:bodyPr/>
        <a:lstStyle/>
        <a:p>
          <a:endParaRPr lang="es-ES" sz="1600"/>
        </a:p>
      </dgm:t>
    </dgm:pt>
    <dgm:pt modelId="{9AB415D9-E7E6-4863-A8A8-879A9E9F7099}">
      <dgm:prSet phldrT="[Texto]" custT="1"/>
      <dgm:spPr/>
      <dgm:t>
        <a:bodyPr/>
        <a:lstStyle/>
        <a:p>
          <a:r>
            <a:rPr lang="es-ES_tradnl" sz="1400" dirty="0"/>
            <a:t>2021</a:t>
          </a:r>
          <a:endParaRPr lang="es-ES" sz="1400" dirty="0"/>
        </a:p>
      </dgm:t>
    </dgm:pt>
    <dgm:pt modelId="{6C90349D-537D-4A92-B91F-DD0136B16E82}" type="parTrans" cxnId="{446DDE9C-7546-47C3-AAAC-0EE5C16DFA46}">
      <dgm:prSet/>
      <dgm:spPr/>
      <dgm:t>
        <a:bodyPr/>
        <a:lstStyle/>
        <a:p>
          <a:endParaRPr lang="es-ES" sz="1600"/>
        </a:p>
      </dgm:t>
    </dgm:pt>
    <dgm:pt modelId="{B0B9D82A-2BA7-47D8-B9A4-627720C9AC13}" type="sibTrans" cxnId="{446DDE9C-7546-47C3-AAAC-0EE5C16DFA46}">
      <dgm:prSet/>
      <dgm:spPr/>
      <dgm:t>
        <a:bodyPr/>
        <a:lstStyle/>
        <a:p>
          <a:endParaRPr lang="es-ES" sz="1600"/>
        </a:p>
      </dgm:t>
    </dgm:pt>
    <dgm:pt modelId="{B5E4C300-04D5-4F82-80E6-77120C24E68F}" type="pres">
      <dgm:prSet presAssocID="{061EB6FA-2D5A-4CE5-8071-C0240B6B74C6}" presName="Name0" presStyleCnt="0">
        <dgm:presLayoutVars>
          <dgm:dir/>
          <dgm:animLvl val="lvl"/>
          <dgm:resizeHandles val="exact"/>
        </dgm:presLayoutVars>
      </dgm:prSet>
      <dgm:spPr/>
    </dgm:pt>
    <dgm:pt modelId="{52A103BB-1C0E-45D2-B533-9FFAF7B9C935}" type="pres">
      <dgm:prSet presAssocID="{859BFE8F-9580-43A4-860C-62E4AEEF2273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05B4C538-2445-44B2-8E08-3A056C4C085B}" type="pres">
      <dgm:prSet presAssocID="{94150386-6E6E-45C0-865D-6F1A586D4F0D}" presName="parTxOnlySpace" presStyleCnt="0"/>
      <dgm:spPr/>
    </dgm:pt>
    <dgm:pt modelId="{464F8A17-882C-422E-82CD-17C785A02414}" type="pres">
      <dgm:prSet presAssocID="{9C817566-3CA5-45ED-B3B5-A1784F91BCBB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3348E06E-0ED5-47AE-B125-ECE29F8A4B15}" type="pres">
      <dgm:prSet presAssocID="{A0E5819E-6EAB-4FC0-A1FB-2BF75A6266E2}" presName="parTxOnlySpace" presStyleCnt="0"/>
      <dgm:spPr/>
    </dgm:pt>
    <dgm:pt modelId="{38DFAD4E-8D19-479A-A6FE-98AA1AB27644}" type="pres">
      <dgm:prSet presAssocID="{DCE9A4E5-85EB-493B-BA1F-7AF576C0FA62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7CEDD98B-8A6B-40B1-9159-7F581EB2F1C2}" type="pres">
      <dgm:prSet presAssocID="{A675F521-38B9-461B-856B-1727E41CCC48}" presName="parTxOnlySpace" presStyleCnt="0"/>
      <dgm:spPr/>
    </dgm:pt>
    <dgm:pt modelId="{B5B23633-CB83-421D-BB5E-00402EFA09B9}" type="pres">
      <dgm:prSet presAssocID="{ABD8BBFD-8CEE-4FCB-80CB-CDE60ACEB6DC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33A4AD9E-0E8B-4392-B40F-284684E7711C}" type="pres">
      <dgm:prSet presAssocID="{7373AE5D-ADB5-47E0-9C48-EDF4C4241361}" presName="parTxOnlySpace" presStyleCnt="0"/>
      <dgm:spPr/>
    </dgm:pt>
    <dgm:pt modelId="{59DC6200-97F3-4945-A058-B7759B0696A7}" type="pres">
      <dgm:prSet presAssocID="{DD133CB0-9950-4BF6-810F-E6FC351D483E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E56A109F-D0A2-44C0-9711-86597CE711B1}" type="pres">
      <dgm:prSet presAssocID="{72185C43-5BB1-4CB1-95C0-EE929C943EB2}" presName="parTxOnlySpace" presStyleCnt="0"/>
      <dgm:spPr/>
    </dgm:pt>
    <dgm:pt modelId="{CE185AAF-1CBE-47FE-BC82-54E0A66E03E6}" type="pres">
      <dgm:prSet presAssocID="{CEDE3EA7-E6C0-4966-8B4E-9984EFBC3A56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4C01CC52-D11C-462B-98F7-588F4D7014CC}" type="pres">
      <dgm:prSet presAssocID="{9146B831-49ED-4837-8036-F702B1D42E53}" presName="parTxOnlySpace" presStyleCnt="0"/>
      <dgm:spPr/>
    </dgm:pt>
    <dgm:pt modelId="{8A5FA6AD-B9FC-49A8-9FE7-CEBC94BBA0B9}" type="pres">
      <dgm:prSet presAssocID="{CFA67DDF-8EA2-4FA0-8445-2DF0CBE26842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EC9D4D91-C452-4B39-9B77-F4181ED8CA24}" type="pres">
      <dgm:prSet presAssocID="{E08CB94B-578E-463A-AC80-316B56D455DF}" presName="parTxOnlySpace" presStyleCnt="0"/>
      <dgm:spPr/>
    </dgm:pt>
    <dgm:pt modelId="{80AC3D06-F331-4004-A047-7137281195B2}" type="pres">
      <dgm:prSet presAssocID="{68AAD5E8-C253-4A60-B380-41F9EC10AE39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8A9A42CE-7DC4-4610-B1ED-DB97225F5E3F}" type="pres">
      <dgm:prSet presAssocID="{6847B944-7B7E-4280-868E-119FB0E172A0}" presName="parTxOnlySpace" presStyleCnt="0"/>
      <dgm:spPr/>
    </dgm:pt>
    <dgm:pt modelId="{7C88A61E-7456-4CB3-AFEF-683B6C0220E9}" type="pres">
      <dgm:prSet presAssocID="{9AB415D9-E7E6-4863-A8A8-879A9E9F7099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A8D06B12-A1E9-4E6E-981F-950559E62AF8}" srcId="{061EB6FA-2D5A-4CE5-8071-C0240B6B74C6}" destId="{9C817566-3CA5-45ED-B3B5-A1784F91BCBB}" srcOrd="1" destOrd="0" parTransId="{606202D3-4646-4528-8AAD-AAB4F1D20D0F}" sibTransId="{A0E5819E-6EAB-4FC0-A1FB-2BF75A6266E2}"/>
    <dgm:cxn modelId="{1747042A-A9E9-4817-8379-8CD013F05A6B}" type="presOf" srcId="{CEDE3EA7-E6C0-4966-8B4E-9984EFBC3A56}" destId="{CE185AAF-1CBE-47FE-BC82-54E0A66E03E6}" srcOrd="0" destOrd="0" presId="urn:microsoft.com/office/officeart/2005/8/layout/chevron1"/>
    <dgm:cxn modelId="{036E4730-A24B-483B-B7B8-EA92E8ACB5C8}" type="presOf" srcId="{859BFE8F-9580-43A4-860C-62E4AEEF2273}" destId="{52A103BB-1C0E-45D2-B533-9FFAF7B9C935}" srcOrd="0" destOrd="0" presId="urn:microsoft.com/office/officeart/2005/8/layout/chevron1"/>
    <dgm:cxn modelId="{DABC9B33-8974-40C1-8E53-E35AE1B9C44C}" type="presOf" srcId="{061EB6FA-2D5A-4CE5-8071-C0240B6B74C6}" destId="{B5E4C300-04D5-4F82-80E6-77120C24E68F}" srcOrd="0" destOrd="0" presId="urn:microsoft.com/office/officeart/2005/8/layout/chevron1"/>
    <dgm:cxn modelId="{31E4263C-5934-4F7F-B854-37F48E2A9DC9}" type="presOf" srcId="{9C817566-3CA5-45ED-B3B5-A1784F91BCBB}" destId="{464F8A17-882C-422E-82CD-17C785A02414}" srcOrd="0" destOrd="0" presId="urn:microsoft.com/office/officeart/2005/8/layout/chevron1"/>
    <dgm:cxn modelId="{461A5D4B-38CE-4BC3-80E5-801E567CEE23}" srcId="{061EB6FA-2D5A-4CE5-8071-C0240B6B74C6}" destId="{ABD8BBFD-8CEE-4FCB-80CB-CDE60ACEB6DC}" srcOrd="3" destOrd="0" parTransId="{B775C23B-E223-450C-AFF2-4C28474F6CDD}" sibTransId="{7373AE5D-ADB5-47E0-9C48-EDF4C4241361}"/>
    <dgm:cxn modelId="{3093F050-BF31-4B60-AF90-4C252760FE94}" srcId="{061EB6FA-2D5A-4CE5-8071-C0240B6B74C6}" destId="{DCE9A4E5-85EB-493B-BA1F-7AF576C0FA62}" srcOrd="2" destOrd="0" parTransId="{816B6351-7FF7-4988-ABCE-7DA4B0CE6A58}" sibTransId="{A675F521-38B9-461B-856B-1727E41CCC48}"/>
    <dgm:cxn modelId="{A06E7274-B0BF-4701-92D6-EB56518D247B}" srcId="{061EB6FA-2D5A-4CE5-8071-C0240B6B74C6}" destId="{859BFE8F-9580-43A4-860C-62E4AEEF2273}" srcOrd="0" destOrd="0" parTransId="{07A1FDE7-E84E-4A4E-A15B-53C2AA8204B0}" sibTransId="{94150386-6E6E-45C0-865D-6F1A586D4F0D}"/>
    <dgm:cxn modelId="{0484DB7A-7297-48E8-BA53-31E5C2931F63}" type="presOf" srcId="{68AAD5E8-C253-4A60-B380-41F9EC10AE39}" destId="{80AC3D06-F331-4004-A047-7137281195B2}" srcOrd="0" destOrd="0" presId="urn:microsoft.com/office/officeart/2005/8/layout/chevron1"/>
    <dgm:cxn modelId="{69A9689A-5C79-4A18-B466-80C5DB475542}" srcId="{061EB6FA-2D5A-4CE5-8071-C0240B6B74C6}" destId="{CFA67DDF-8EA2-4FA0-8445-2DF0CBE26842}" srcOrd="6" destOrd="0" parTransId="{AC533150-FD56-4C2F-A3AB-1DE26E15F357}" sibTransId="{E08CB94B-578E-463A-AC80-316B56D455DF}"/>
    <dgm:cxn modelId="{446DDE9C-7546-47C3-AAAC-0EE5C16DFA46}" srcId="{061EB6FA-2D5A-4CE5-8071-C0240B6B74C6}" destId="{9AB415D9-E7E6-4863-A8A8-879A9E9F7099}" srcOrd="8" destOrd="0" parTransId="{6C90349D-537D-4A92-B91F-DD0136B16E82}" sibTransId="{B0B9D82A-2BA7-47D8-B9A4-627720C9AC13}"/>
    <dgm:cxn modelId="{7981F5B3-523A-460C-AE2E-E04CF4BBAC6D}" type="presOf" srcId="{ABD8BBFD-8CEE-4FCB-80CB-CDE60ACEB6DC}" destId="{B5B23633-CB83-421D-BB5E-00402EFA09B9}" srcOrd="0" destOrd="0" presId="urn:microsoft.com/office/officeart/2005/8/layout/chevron1"/>
    <dgm:cxn modelId="{AE11BABB-BF99-4A8C-B885-D203823EC421}" type="presOf" srcId="{9AB415D9-E7E6-4863-A8A8-879A9E9F7099}" destId="{7C88A61E-7456-4CB3-AFEF-683B6C0220E9}" srcOrd="0" destOrd="0" presId="urn:microsoft.com/office/officeart/2005/8/layout/chevron1"/>
    <dgm:cxn modelId="{2A9A59BC-A636-47EF-9BA8-B4D7FE9537F8}" type="presOf" srcId="{DD133CB0-9950-4BF6-810F-E6FC351D483E}" destId="{59DC6200-97F3-4945-A058-B7759B0696A7}" srcOrd="0" destOrd="0" presId="urn:microsoft.com/office/officeart/2005/8/layout/chevron1"/>
    <dgm:cxn modelId="{E55762BE-36D2-4BFE-9761-7EDB9BF20384}" type="presOf" srcId="{DCE9A4E5-85EB-493B-BA1F-7AF576C0FA62}" destId="{38DFAD4E-8D19-479A-A6FE-98AA1AB27644}" srcOrd="0" destOrd="0" presId="urn:microsoft.com/office/officeart/2005/8/layout/chevron1"/>
    <dgm:cxn modelId="{6B2CF7BF-E540-4790-A768-317CA7559A58}" srcId="{061EB6FA-2D5A-4CE5-8071-C0240B6B74C6}" destId="{DD133CB0-9950-4BF6-810F-E6FC351D483E}" srcOrd="4" destOrd="0" parTransId="{07235C48-92A5-4BF0-8FAB-C620D5D92A9B}" sibTransId="{72185C43-5BB1-4CB1-95C0-EE929C943EB2}"/>
    <dgm:cxn modelId="{DDF923DB-2FAB-4DFA-BB3B-5D12805B6CD2}" srcId="{061EB6FA-2D5A-4CE5-8071-C0240B6B74C6}" destId="{68AAD5E8-C253-4A60-B380-41F9EC10AE39}" srcOrd="7" destOrd="0" parTransId="{9FD19A03-530F-4F3E-920B-A7EDA86F7A94}" sibTransId="{6847B944-7B7E-4280-868E-119FB0E172A0}"/>
    <dgm:cxn modelId="{22C3E7E1-36DD-43B2-A61D-D9C0B1E160FE}" srcId="{061EB6FA-2D5A-4CE5-8071-C0240B6B74C6}" destId="{CEDE3EA7-E6C0-4966-8B4E-9984EFBC3A56}" srcOrd="5" destOrd="0" parTransId="{DD40B99C-1543-41FB-BC75-1970FD2AB50B}" sibTransId="{9146B831-49ED-4837-8036-F702B1D42E53}"/>
    <dgm:cxn modelId="{795D8FE9-D252-4E64-8607-E62AC08D3638}" type="presOf" srcId="{CFA67DDF-8EA2-4FA0-8445-2DF0CBE26842}" destId="{8A5FA6AD-B9FC-49A8-9FE7-CEBC94BBA0B9}" srcOrd="0" destOrd="0" presId="urn:microsoft.com/office/officeart/2005/8/layout/chevron1"/>
    <dgm:cxn modelId="{724F539F-17E0-42FE-82D1-F51F483D3F06}" type="presParOf" srcId="{B5E4C300-04D5-4F82-80E6-77120C24E68F}" destId="{52A103BB-1C0E-45D2-B533-9FFAF7B9C935}" srcOrd="0" destOrd="0" presId="urn:microsoft.com/office/officeart/2005/8/layout/chevron1"/>
    <dgm:cxn modelId="{C3E31AD7-9F30-4A60-90E0-03AEAF865A5D}" type="presParOf" srcId="{B5E4C300-04D5-4F82-80E6-77120C24E68F}" destId="{05B4C538-2445-44B2-8E08-3A056C4C085B}" srcOrd="1" destOrd="0" presId="urn:microsoft.com/office/officeart/2005/8/layout/chevron1"/>
    <dgm:cxn modelId="{F7941B67-34BE-4F76-A0F0-8CC761326AFF}" type="presParOf" srcId="{B5E4C300-04D5-4F82-80E6-77120C24E68F}" destId="{464F8A17-882C-422E-82CD-17C785A02414}" srcOrd="2" destOrd="0" presId="urn:microsoft.com/office/officeart/2005/8/layout/chevron1"/>
    <dgm:cxn modelId="{679D3BA6-6B13-4F49-BB9B-14D574C66634}" type="presParOf" srcId="{B5E4C300-04D5-4F82-80E6-77120C24E68F}" destId="{3348E06E-0ED5-47AE-B125-ECE29F8A4B15}" srcOrd="3" destOrd="0" presId="urn:microsoft.com/office/officeart/2005/8/layout/chevron1"/>
    <dgm:cxn modelId="{52CF2B9F-FA4D-482C-A36A-DD4B399902AE}" type="presParOf" srcId="{B5E4C300-04D5-4F82-80E6-77120C24E68F}" destId="{38DFAD4E-8D19-479A-A6FE-98AA1AB27644}" srcOrd="4" destOrd="0" presId="urn:microsoft.com/office/officeart/2005/8/layout/chevron1"/>
    <dgm:cxn modelId="{536F4D8E-9F7D-4CC4-90F0-66C48769E289}" type="presParOf" srcId="{B5E4C300-04D5-4F82-80E6-77120C24E68F}" destId="{7CEDD98B-8A6B-40B1-9159-7F581EB2F1C2}" srcOrd="5" destOrd="0" presId="urn:microsoft.com/office/officeart/2005/8/layout/chevron1"/>
    <dgm:cxn modelId="{F5E39FB2-1411-4E1E-BB73-5038B4E98C57}" type="presParOf" srcId="{B5E4C300-04D5-4F82-80E6-77120C24E68F}" destId="{B5B23633-CB83-421D-BB5E-00402EFA09B9}" srcOrd="6" destOrd="0" presId="urn:microsoft.com/office/officeart/2005/8/layout/chevron1"/>
    <dgm:cxn modelId="{5D37D5F6-AD89-40A1-AB60-B9523CAEAA57}" type="presParOf" srcId="{B5E4C300-04D5-4F82-80E6-77120C24E68F}" destId="{33A4AD9E-0E8B-4392-B40F-284684E7711C}" srcOrd="7" destOrd="0" presId="urn:microsoft.com/office/officeart/2005/8/layout/chevron1"/>
    <dgm:cxn modelId="{141E1052-6366-4399-971F-8BBFC6EDFDA4}" type="presParOf" srcId="{B5E4C300-04D5-4F82-80E6-77120C24E68F}" destId="{59DC6200-97F3-4945-A058-B7759B0696A7}" srcOrd="8" destOrd="0" presId="urn:microsoft.com/office/officeart/2005/8/layout/chevron1"/>
    <dgm:cxn modelId="{4DFAF02E-9E12-444B-8B62-985B82D0115C}" type="presParOf" srcId="{B5E4C300-04D5-4F82-80E6-77120C24E68F}" destId="{E56A109F-D0A2-44C0-9711-86597CE711B1}" srcOrd="9" destOrd="0" presId="urn:microsoft.com/office/officeart/2005/8/layout/chevron1"/>
    <dgm:cxn modelId="{1CA83987-1452-4C77-9DB0-4E2B118F37CB}" type="presParOf" srcId="{B5E4C300-04D5-4F82-80E6-77120C24E68F}" destId="{CE185AAF-1CBE-47FE-BC82-54E0A66E03E6}" srcOrd="10" destOrd="0" presId="urn:microsoft.com/office/officeart/2005/8/layout/chevron1"/>
    <dgm:cxn modelId="{0733FDE9-5637-4DED-B9E5-9ECBB912C487}" type="presParOf" srcId="{B5E4C300-04D5-4F82-80E6-77120C24E68F}" destId="{4C01CC52-D11C-462B-98F7-588F4D7014CC}" srcOrd="11" destOrd="0" presId="urn:microsoft.com/office/officeart/2005/8/layout/chevron1"/>
    <dgm:cxn modelId="{595BE57A-0BCE-4927-81EC-560BB264AFE7}" type="presParOf" srcId="{B5E4C300-04D5-4F82-80E6-77120C24E68F}" destId="{8A5FA6AD-B9FC-49A8-9FE7-CEBC94BBA0B9}" srcOrd="12" destOrd="0" presId="urn:microsoft.com/office/officeart/2005/8/layout/chevron1"/>
    <dgm:cxn modelId="{77D23345-67A2-40E0-A92C-D03FC936C245}" type="presParOf" srcId="{B5E4C300-04D5-4F82-80E6-77120C24E68F}" destId="{EC9D4D91-C452-4B39-9B77-F4181ED8CA24}" srcOrd="13" destOrd="0" presId="urn:microsoft.com/office/officeart/2005/8/layout/chevron1"/>
    <dgm:cxn modelId="{CFE24886-04A9-4197-8AC6-75F6C4F33205}" type="presParOf" srcId="{B5E4C300-04D5-4F82-80E6-77120C24E68F}" destId="{80AC3D06-F331-4004-A047-7137281195B2}" srcOrd="14" destOrd="0" presId="urn:microsoft.com/office/officeart/2005/8/layout/chevron1"/>
    <dgm:cxn modelId="{69A61C98-AA22-4D4E-9B2B-0A12C00CF37A}" type="presParOf" srcId="{B5E4C300-04D5-4F82-80E6-77120C24E68F}" destId="{8A9A42CE-7DC4-4610-B1ED-DB97225F5E3F}" srcOrd="15" destOrd="0" presId="urn:microsoft.com/office/officeart/2005/8/layout/chevron1"/>
    <dgm:cxn modelId="{34165B09-C2B7-4BB5-B4FA-85B8B3FED076}" type="presParOf" srcId="{B5E4C300-04D5-4F82-80E6-77120C24E68F}" destId="{7C88A61E-7456-4CB3-AFEF-683B6C0220E9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A1B6C7-CB4D-424A-AE2F-F872E2084888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25B74C74-E966-4306-A620-3F3B100FA2F2}">
      <dgm:prSet phldrT="[Texto]"/>
      <dgm:spPr/>
      <dgm:t>
        <a:bodyPr/>
        <a:lstStyle/>
        <a:p>
          <a:r>
            <a:rPr lang="es-ES" dirty="0"/>
            <a:t>PNT sobre el Comité de Supervisión Interna</a:t>
          </a:r>
        </a:p>
      </dgm:t>
    </dgm:pt>
    <dgm:pt modelId="{C9F0D65D-9D3E-4BD1-9C21-68D79280E939}" type="parTrans" cxnId="{C7728919-1C12-4E84-9ACB-47AE8F7780CA}">
      <dgm:prSet/>
      <dgm:spPr/>
      <dgm:t>
        <a:bodyPr/>
        <a:lstStyle/>
        <a:p>
          <a:endParaRPr lang="es-ES"/>
        </a:p>
      </dgm:t>
    </dgm:pt>
    <dgm:pt modelId="{A3C0DDC0-979D-44CA-9FF6-DA40EC6BFB1C}" type="sibTrans" cxnId="{C7728919-1C12-4E84-9ACB-47AE8F7780CA}">
      <dgm:prSet/>
      <dgm:spPr/>
      <dgm:t>
        <a:bodyPr/>
        <a:lstStyle/>
        <a:p>
          <a:endParaRPr lang="es-ES"/>
        </a:p>
      </dgm:t>
    </dgm:pt>
    <dgm:pt modelId="{FC736252-7D07-4403-892B-A3A68B1A5534}">
      <dgm:prSet/>
      <dgm:spPr/>
      <dgm:t>
        <a:bodyPr/>
        <a:lstStyle/>
        <a:p>
          <a:r>
            <a:rPr lang="es-ES"/>
            <a:t>PNT sobre formación</a:t>
          </a:r>
        </a:p>
      </dgm:t>
    </dgm:pt>
    <dgm:pt modelId="{216FD550-0BAA-48EB-9D86-312807275923}" type="parTrans" cxnId="{9038C893-98FA-46DD-96A9-BDE8465D878C}">
      <dgm:prSet/>
      <dgm:spPr/>
      <dgm:t>
        <a:bodyPr/>
        <a:lstStyle/>
        <a:p>
          <a:endParaRPr lang="es-ES"/>
        </a:p>
      </dgm:t>
    </dgm:pt>
    <dgm:pt modelId="{B2A64770-920B-4477-8E3B-F8DB5B85C8B4}" type="sibTrans" cxnId="{9038C893-98FA-46DD-96A9-BDE8465D878C}">
      <dgm:prSet/>
      <dgm:spPr/>
      <dgm:t>
        <a:bodyPr/>
        <a:lstStyle/>
        <a:p>
          <a:endParaRPr lang="es-ES"/>
        </a:p>
      </dgm:t>
    </dgm:pt>
    <dgm:pt modelId="{7FCBFBD6-442C-47B1-8954-E40C0EA7A067}">
      <dgm:prSet/>
      <dgm:spPr/>
      <dgm:t>
        <a:bodyPr/>
        <a:lstStyle/>
        <a:p>
          <a:r>
            <a:rPr lang="es-ES" dirty="0"/>
            <a:t>PNT sobre material científico</a:t>
          </a:r>
        </a:p>
      </dgm:t>
    </dgm:pt>
    <dgm:pt modelId="{B1A44B01-06DE-4483-B439-FB2732F9D825}" type="parTrans" cxnId="{2D4D338C-8DD0-4784-A502-062D24F21938}">
      <dgm:prSet/>
      <dgm:spPr/>
      <dgm:t>
        <a:bodyPr/>
        <a:lstStyle/>
        <a:p>
          <a:endParaRPr lang="es-ES"/>
        </a:p>
      </dgm:t>
    </dgm:pt>
    <dgm:pt modelId="{8FBFAB61-2DED-43C5-A912-0B3907286B86}" type="sibTrans" cxnId="{2D4D338C-8DD0-4784-A502-062D24F21938}">
      <dgm:prSet/>
      <dgm:spPr/>
      <dgm:t>
        <a:bodyPr/>
        <a:lstStyle/>
        <a:p>
          <a:endParaRPr lang="es-ES"/>
        </a:p>
      </dgm:t>
    </dgm:pt>
    <dgm:pt modelId="{EE468610-02C8-42AA-B80C-93E8A8DA4EA0}">
      <dgm:prSet/>
      <dgm:spPr/>
      <dgm:t>
        <a:bodyPr/>
        <a:lstStyle/>
        <a:p>
          <a:r>
            <a:rPr lang="es-ES"/>
            <a:t>PNT sobre material formativo e informativo y artículos de utilidad médica</a:t>
          </a:r>
        </a:p>
      </dgm:t>
    </dgm:pt>
    <dgm:pt modelId="{53C4B5E0-863B-4936-8B6D-A00326E2E51E}" type="parTrans" cxnId="{028B8461-38E9-4953-9D7E-1C7265C01838}">
      <dgm:prSet/>
      <dgm:spPr/>
      <dgm:t>
        <a:bodyPr/>
        <a:lstStyle/>
        <a:p>
          <a:endParaRPr lang="es-ES"/>
        </a:p>
      </dgm:t>
    </dgm:pt>
    <dgm:pt modelId="{014184D3-8569-4E0D-B487-C6B4F4BCBC50}" type="sibTrans" cxnId="{028B8461-38E9-4953-9D7E-1C7265C01838}">
      <dgm:prSet/>
      <dgm:spPr/>
      <dgm:t>
        <a:bodyPr/>
        <a:lstStyle/>
        <a:p>
          <a:endParaRPr lang="es-ES"/>
        </a:p>
      </dgm:t>
    </dgm:pt>
    <dgm:pt modelId="{DC2A921D-09FD-49B0-8CC3-61CBD3C66D27}">
      <dgm:prSet/>
      <dgm:spPr/>
      <dgm:t>
        <a:bodyPr/>
        <a:lstStyle/>
        <a:p>
          <a:r>
            <a:rPr lang="es-ES"/>
            <a:t>PNT sobre Hospitalidad y Eventos Científicos</a:t>
          </a:r>
        </a:p>
      </dgm:t>
    </dgm:pt>
    <dgm:pt modelId="{497DEEA0-ABC5-45A6-A935-8670182379C7}" type="parTrans" cxnId="{15D542FB-7631-4E8B-919C-8A32B3488F90}">
      <dgm:prSet/>
      <dgm:spPr/>
      <dgm:t>
        <a:bodyPr/>
        <a:lstStyle/>
        <a:p>
          <a:endParaRPr lang="es-ES"/>
        </a:p>
      </dgm:t>
    </dgm:pt>
    <dgm:pt modelId="{6126D9C4-270B-4050-B232-BBD0BFF9A64D}" type="sibTrans" cxnId="{15D542FB-7631-4E8B-919C-8A32B3488F90}">
      <dgm:prSet/>
      <dgm:spPr/>
      <dgm:t>
        <a:bodyPr/>
        <a:lstStyle/>
        <a:p>
          <a:endParaRPr lang="es-ES"/>
        </a:p>
      </dgm:t>
    </dgm:pt>
    <dgm:pt modelId="{31C257B7-8FD6-49D2-88AF-6ACF14FF9AF4}">
      <dgm:prSet/>
      <dgm:spPr/>
      <dgm:t>
        <a:bodyPr/>
        <a:lstStyle/>
        <a:p>
          <a:r>
            <a:rPr lang="es-ES"/>
            <a:t>PNT sobre estudios</a:t>
          </a:r>
        </a:p>
      </dgm:t>
    </dgm:pt>
    <dgm:pt modelId="{2CABCDFC-4172-4F36-A097-4FF17A5D5E9D}" type="parTrans" cxnId="{016CB5CB-99EF-44C1-867F-830C63279A24}">
      <dgm:prSet/>
      <dgm:spPr/>
      <dgm:t>
        <a:bodyPr/>
        <a:lstStyle/>
        <a:p>
          <a:endParaRPr lang="es-ES"/>
        </a:p>
      </dgm:t>
    </dgm:pt>
    <dgm:pt modelId="{8C5E56CD-3080-4B2F-9302-C071BD4529DD}" type="sibTrans" cxnId="{016CB5CB-99EF-44C1-867F-830C63279A24}">
      <dgm:prSet/>
      <dgm:spPr/>
      <dgm:t>
        <a:bodyPr/>
        <a:lstStyle/>
        <a:p>
          <a:endParaRPr lang="es-ES"/>
        </a:p>
      </dgm:t>
    </dgm:pt>
    <dgm:pt modelId="{5475B154-09C1-4229-B548-9B3A78CDE2A0}">
      <dgm:prSet/>
      <dgm:spPr/>
      <dgm:t>
        <a:bodyPr/>
        <a:lstStyle/>
        <a:p>
          <a:r>
            <a:rPr lang="es-ES"/>
            <a:t>PNT sobre las interacciones con las organizaciones sanitarias</a:t>
          </a:r>
        </a:p>
      </dgm:t>
    </dgm:pt>
    <dgm:pt modelId="{62D96BE9-FBB5-4A0C-BC55-D4FF002DC13D}" type="parTrans" cxnId="{8E061099-95A3-4ED3-AC7B-F803709272C8}">
      <dgm:prSet/>
      <dgm:spPr/>
      <dgm:t>
        <a:bodyPr/>
        <a:lstStyle/>
        <a:p>
          <a:endParaRPr lang="es-ES"/>
        </a:p>
      </dgm:t>
    </dgm:pt>
    <dgm:pt modelId="{34B9E03B-939C-4526-961B-F3004753E3E0}" type="sibTrans" cxnId="{8E061099-95A3-4ED3-AC7B-F803709272C8}">
      <dgm:prSet/>
      <dgm:spPr/>
      <dgm:t>
        <a:bodyPr/>
        <a:lstStyle/>
        <a:p>
          <a:endParaRPr lang="es-ES"/>
        </a:p>
      </dgm:t>
    </dgm:pt>
    <dgm:pt modelId="{F2B47390-D6AF-4EA4-8007-2DB463C8D3E6}">
      <dgm:prSet/>
      <dgm:spPr/>
      <dgm:t>
        <a:bodyPr/>
        <a:lstStyle/>
        <a:p>
          <a:r>
            <a:rPr lang="es-ES" dirty="0"/>
            <a:t>PNT sobre las interacciones con los profesionales sanitarios</a:t>
          </a:r>
        </a:p>
      </dgm:t>
    </dgm:pt>
    <dgm:pt modelId="{6E879999-875A-4AED-8375-CCC5A13CC724}" type="parTrans" cxnId="{2780A710-3D35-400B-9AA2-B1FC3D005F45}">
      <dgm:prSet/>
      <dgm:spPr/>
      <dgm:t>
        <a:bodyPr/>
        <a:lstStyle/>
        <a:p>
          <a:endParaRPr lang="es-ES"/>
        </a:p>
      </dgm:t>
    </dgm:pt>
    <dgm:pt modelId="{2422A661-5988-419B-8EB9-A56585DE1287}" type="sibTrans" cxnId="{2780A710-3D35-400B-9AA2-B1FC3D005F45}">
      <dgm:prSet/>
      <dgm:spPr/>
      <dgm:t>
        <a:bodyPr/>
        <a:lstStyle/>
        <a:p>
          <a:endParaRPr lang="es-ES"/>
        </a:p>
      </dgm:t>
    </dgm:pt>
    <dgm:pt modelId="{18408607-CC99-4F81-A494-B2FD3AF7F96E}">
      <dgm:prSet/>
      <dgm:spPr/>
      <dgm:t>
        <a:bodyPr/>
        <a:lstStyle/>
        <a:p>
          <a:r>
            <a:rPr lang="es-ES"/>
            <a:t>PNT sobre la publicación de transferencias de valor</a:t>
          </a:r>
        </a:p>
      </dgm:t>
    </dgm:pt>
    <dgm:pt modelId="{D6880261-A9E9-42A1-8B47-9E6DEBD440CA}" type="parTrans" cxnId="{47E71AD3-7789-4CD0-8193-B5EBC53F5F79}">
      <dgm:prSet/>
      <dgm:spPr/>
      <dgm:t>
        <a:bodyPr/>
        <a:lstStyle/>
        <a:p>
          <a:endParaRPr lang="es-ES"/>
        </a:p>
      </dgm:t>
    </dgm:pt>
    <dgm:pt modelId="{FC6A3E1F-027B-41E7-90AB-D7C4C4AEEF3B}" type="sibTrans" cxnId="{47E71AD3-7789-4CD0-8193-B5EBC53F5F79}">
      <dgm:prSet/>
      <dgm:spPr/>
      <dgm:t>
        <a:bodyPr/>
        <a:lstStyle/>
        <a:p>
          <a:endParaRPr lang="es-ES"/>
        </a:p>
      </dgm:t>
    </dgm:pt>
    <dgm:pt modelId="{4A4240FE-50DB-4799-AA1D-1B40208B7DBC}">
      <dgm:prSet/>
      <dgm:spPr/>
      <dgm:t>
        <a:bodyPr/>
        <a:lstStyle/>
        <a:p>
          <a:r>
            <a:rPr lang="es-ES"/>
            <a:t>PNT sobre Normas Internas de Conducta y Actuación Responsable en el Entorno Digital</a:t>
          </a:r>
        </a:p>
      </dgm:t>
    </dgm:pt>
    <dgm:pt modelId="{87C42B79-BB5A-45A5-A68C-82C82FF75071}" type="parTrans" cxnId="{A7775F2A-9485-4138-9A26-DA62408C795E}">
      <dgm:prSet/>
      <dgm:spPr/>
      <dgm:t>
        <a:bodyPr/>
        <a:lstStyle/>
        <a:p>
          <a:endParaRPr lang="es-ES"/>
        </a:p>
      </dgm:t>
    </dgm:pt>
    <dgm:pt modelId="{071EA347-5785-438A-A1C7-AD324DEBE1D8}" type="sibTrans" cxnId="{A7775F2A-9485-4138-9A26-DA62408C795E}">
      <dgm:prSet/>
      <dgm:spPr/>
      <dgm:t>
        <a:bodyPr/>
        <a:lstStyle/>
        <a:p>
          <a:endParaRPr lang="es-ES"/>
        </a:p>
      </dgm:t>
    </dgm:pt>
    <dgm:pt modelId="{FFE28C39-21A4-4C56-AC92-6D460E366C4D}">
      <dgm:prSet/>
      <dgm:spPr/>
      <dgm:t>
        <a:bodyPr/>
        <a:lstStyle/>
        <a:p>
          <a:r>
            <a:rPr lang="es-ES"/>
            <a:t>PNT sobre Contenidos a los que se accede, se alojan, se copian temporalmente o se enlazan</a:t>
          </a:r>
        </a:p>
      </dgm:t>
    </dgm:pt>
    <dgm:pt modelId="{5C5BCAEA-8D30-4BB1-8041-75509BC363C2}" type="parTrans" cxnId="{63883A56-7D0C-49DB-9C05-27CBEF6FF6AB}">
      <dgm:prSet/>
      <dgm:spPr/>
      <dgm:t>
        <a:bodyPr/>
        <a:lstStyle/>
        <a:p>
          <a:endParaRPr lang="es-ES"/>
        </a:p>
      </dgm:t>
    </dgm:pt>
    <dgm:pt modelId="{8D88E9F7-173C-46E7-BDFE-48BE82E05CF0}" type="sibTrans" cxnId="{63883A56-7D0C-49DB-9C05-27CBEF6FF6AB}">
      <dgm:prSet/>
      <dgm:spPr/>
      <dgm:t>
        <a:bodyPr/>
        <a:lstStyle/>
        <a:p>
          <a:endParaRPr lang="es-ES"/>
        </a:p>
      </dgm:t>
    </dgm:pt>
    <dgm:pt modelId="{62B5B2E0-0713-4B02-9A59-539B4AF3B4F7}">
      <dgm:prSet/>
      <dgm:spPr/>
      <dgm:t>
        <a:bodyPr/>
        <a:lstStyle/>
        <a:p>
          <a:r>
            <a:rPr lang="es-ES"/>
            <a:t>PNT sobre Guía de Conducta para el Empleado.</a:t>
          </a:r>
        </a:p>
      </dgm:t>
    </dgm:pt>
    <dgm:pt modelId="{47C405BA-443A-47BF-A463-9A562A8B1E57}" type="parTrans" cxnId="{6874B20E-80B5-4033-8589-39F73A58AD3C}">
      <dgm:prSet/>
      <dgm:spPr/>
      <dgm:t>
        <a:bodyPr/>
        <a:lstStyle/>
        <a:p>
          <a:endParaRPr lang="es-ES"/>
        </a:p>
      </dgm:t>
    </dgm:pt>
    <dgm:pt modelId="{F264082F-C8BB-4A1C-B1F6-A6E65CE18F6A}" type="sibTrans" cxnId="{6874B20E-80B5-4033-8589-39F73A58AD3C}">
      <dgm:prSet/>
      <dgm:spPr/>
      <dgm:t>
        <a:bodyPr/>
        <a:lstStyle/>
        <a:p>
          <a:endParaRPr lang="es-ES"/>
        </a:p>
      </dgm:t>
    </dgm:pt>
    <dgm:pt modelId="{DDB59B09-3016-4520-AD4E-2BE3B74B91AC}" type="pres">
      <dgm:prSet presAssocID="{62A1B6C7-CB4D-424A-AE2F-F872E2084888}" presName="diagram" presStyleCnt="0">
        <dgm:presLayoutVars>
          <dgm:dir/>
          <dgm:resizeHandles val="exact"/>
        </dgm:presLayoutVars>
      </dgm:prSet>
      <dgm:spPr/>
    </dgm:pt>
    <dgm:pt modelId="{E482C1C4-1BFB-48C7-B293-E29A5702565F}" type="pres">
      <dgm:prSet presAssocID="{25B74C74-E966-4306-A620-3F3B100FA2F2}" presName="node" presStyleLbl="node1" presStyleIdx="0" presStyleCnt="12">
        <dgm:presLayoutVars>
          <dgm:bulletEnabled val="1"/>
        </dgm:presLayoutVars>
      </dgm:prSet>
      <dgm:spPr/>
    </dgm:pt>
    <dgm:pt modelId="{485C9E85-7A5E-4185-8A71-2474E4E76F09}" type="pres">
      <dgm:prSet presAssocID="{A3C0DDC0-979D-44CA-9FF6-DA40EC6BFB1C}" presName="sibTrans" presStyleCnt="0"/>
      <dgm:spPr/>
    </dgm:pt>
    <dgm:pt modelId="{110A3562-619A-4097-B1A9-6F065D3C9404}" type="pres">
      <dgm:prSet presAssocID="{FC736252-7D07-4403-892B-A3A68B1A5534}" presName="node" presStyleLbl="node1" presStyleIdx="1" presStyleCnt="12">
        <dgm:presLayoutVars>
          <dgm:bulletEnabled val="1"/>
        </dgm:presLayoutVars>
      </dgm:prSet>
      <dgm:spPr/>
    </dgm:pt>
    <dgm:pt modelId="{B0876B02-B93A-4236-BED3-CE93DD6A1811}" type="pres">
      <dgm:prSet presAssocID="{B2A64770-920B-4477-8E3B-F8DB5B85C8B4}" presName="sibTrans" presStyleCnt="0"/>
      <dgm:spPr/>
    </dgm:pt>
    <dgm:pt modelId="{CC74AC52-5D20-4205-89E9-814EB5972DD4}" type="pres">
      <dgm:prSet presAssocID="{7FCBFBD6-442C-47B1-8954-E40C0EA7A067}" presName="node" presStyleLbl="node1" presStyleIdx="2" presStyleCnt="12">
        <dgm:presLayoutVars>
          <dgm:bulletEnabled val="1"/>
        </dgm:presLayoutVars>
      </dgm:prSet>
      <dgm:spPr/>
    </dgm:pt>
    <dgm:pt modelId="{143C8058-9C9F-4D19-BDC7-22D838D03A5E}" type="pres">
      <dgm:prSet presAssocID="{8FBFAB61-2DED-43C5-A912-0B3907286B86}" presName="sibTrans" presStyleCnt="0"/>
      <dgm:spPr/>
    </dgm:pt>
    <dgm:pt modelId="{ED1B21A8-397D-4FAC-A204-337D02DBB99B}" type="pres">
      <dgm:prSet presAssocID="{EE468610-02C8-42AA-B80C-93E8A8DA4EA0}" presName="node" presStyleLbl="node1" presStyleIdx="3" presStyleCnt="12">
        <dgm:presLayoutVars>
          <dgm:bulletEnabled val="1"/>
        </dgm:presLayoutVars>
      </dgm:prSet>
      <dgm:spPr/>
    </dgm:pt>
    <dgm:pt modelId="{4E03CD6B-F90A-46BB-9C32-E7CAA3DBE293}" type="pres">
      <dgm:prSet presAssocID="{014184D3-8569-4E0D-B487-C6B4F4BCBC50}" presName="sibTrans" presStyleCnt="0"/>
      <dgm:spPr/>
    </dgm:pt>
    <dgm:pt modelId="{7CAF5473-F67F-4B16-9553-F9DBE00BBECE}" type="pres">
      <dgm:prSet presAssocID="{DC2A921D-09FD-49B0-8CC3-61CBD3C66D27}" presName="node" presStyleLbl="node1" presStyleIdx="4" presStyleCnt="12">
        <dgm:presLayoutVars>
          <dgm:bulletEnabled val="1"/>
        </dgm:presLayoutVars>
      </dgm:prSet>
      <dgm:spPr/>
    </dgm:pt>
    <dgm:pt modelId="{2221668D-48BF-4929-9610-DBB027971872}" type="pres">
      <dgm:prSet presAssocID="{6126D9C4-270B-4050-B232-BBD0BFF9A64D}" presName="sibTrans" presStyleCnt="0"/>
      <dgm:spPr/>
    </dgm:pt>
    <dgm:pt modelId="{F4DE2755-6C6E-4721-8A44-017AE4E8DAD7}" type="pres">
      <dgm:prSet presAssocID="{31C257B7-8FD6-49D2-88AF-6ACF14FF9AF4}" presName="node" presStyleLbl="node1" presStyleIdx="5" presStyleCnt="12">
        <dgm:presLayoutVars>
          <dgm:bulletEnabled val="1"/>
        </dgm:presLayoutVars>
      </dgm:prSet>
      <dgm:spPr/>
    </dgm:pt>
    <dgm:pt modelId="{20829AFF-91EB-45B7-A1C1-5DF2DC00210D}" type="pres">
      <dgm:prSet presAssocID="{8C5E56CD-3080-4B2F-9302-C071BD4529DD}" presName="sibTrans" presStyleCnt="0"/>
      <dgm:spPr/>
    </dgm:pt>
    <dgm:pt modelId="{1B486FD7-A589-4579-8609-51854C7D0997}" type="pres">
      <dgm:prSet presAssocID="{5475B154-09C1-4229-B548-9B3A78CDE2A0}" presName="node" presStyleLbl="node1" presStyleIdx="6" presStyleCnt="12">
        <dgm:presLayoutVars>
          <dgm:bulletEnabled val="1"/>
        </dgm:presLayoutVars>
      </dgm:prSet>
      <dgm:spPr/>
    </dgm:pt>
    <dgm:pt modelId="{DFD408ED-EA79-472F-945C-5EA4641ED0F0}" type="pres">
      <dgm:prSet presAssocID="{34B9E03B-939C-4526-961B-F3004753E3E0}" presName="sibTrans" presStyleCnt="0"/>
      <dgm:spPr/>
    </dgm:pt>
    <dgm:pt modelId="{5FE66BD8-4636-4DCD-8DE1-A5B8F9007BC6}" type="pres">
      <dgm:prSet presAssocID="{F2B47390-D6AF-4EA4-8007-2DB463C8D3E6}" presName="node" presStyleLbl="node1" presStyleIdx="7" presStyleCnt="12">
        <dgm:presLayoutVars>
          <dgm:bulletEnabled val="1"/>
        </dgm:presLayoutVars>
      </dgm:prSet>
      <dgm:spPr/>
    </dgm:pt>
    <dgm:pt modelId="{696C587F-E0A6-4CD4-A404-B5092C7E6BBC}" type="pres">
      <dgm:prSet presAssocID="{2422A661-5988-419B-8EB9-A56585DE1287}" presName="sibTrans" presStyleCnt="0"/>
      <dgm:spPr/>
    </dgm:pt>
    <dgm:pt modelId="{A7D2BB81-25A5-4B76-B853-078FAF9B390A}" type="pres">
      <dgm:prSet presAssocID="{18408607-CC99-4F81-A494-B2FD3AF7F96E}" presName="node" presStyleLbl="node1" presStyleIdx="8" presStyleCnt="12">
        <dgm:presLayoutVars>
          <dgm:bulletEnabled val="1"/>
        </dgm:presLayoutVars>
      </dgm:prSet>
      <dgm:spPr/>
    </dgm:pt>
    <dgm:pt modelId="{59FC76B0-99D4-4818-ABF3-3F92DC5C3347}" type="pres">
      <dgm:prSet presAssocID="{FC6A3E1F-027B-41E7-90AB-D7C4C4AEEF3B}" presName="sibTrans" presStyleCnt="0"/>
      <dgm:spPr/>
    </dgm:pt>
    <dgm:pt modelId="{0681A7AD-9B2B-4CB1-B909-7B4F7A7A537A}" type="pres">
      <dgm:prSet presAssocID="{4A4240FE-50DB-4799-AA1D-1B40208B7DBC}" presName="node" presStyleLbl="node1" presStyleIdx="9" presStyleCnt="12">
        <dgm:presLayoutVars>
          <dgm:bulletEnabled val="1"/>
        </dgm:presLayoutVars>
      </dgm:prSet>
      <dgm:spPr/>
    </dgm:pt>
    <dgm:pt modelId="{508A513A-46D1-4D37-84EC-413AA7BB73F0}" type="pres">
      <dgm:prSet presAssocID="{071EA347-5785-438A-A1C7-AD324DEBE1D8}" presName="sibTrans" presStyleCnt="0"/>
      <dgm:spPr/>
    </dgm:pt>
    <dgm:pt modelId="{F8E41AFC-1409-4B98-83DE-0861D835DB09}" type="pres">
      <dgm:prSet presAssocID="{FFE28C39-21A4-4C56-AC92-6D460E366C4D}" presName="node" presStyleLbl="node1" presStyleIdx="10" presStyleCnt="12">
        <dgm:presLayoutVars>
          <dgm:bulletEnabled val="1"/>
        </dgm:presLayoutVars>
      </dgm:prSet>
      <dgm:spPr/>
    </dgm:pt>
    <dgm:pt modelId="{33D3005C-7F78-4D8A-AA1F-97419FC0050B}" type="pres">
      <dgm:prSet presAssocID="{8D88E9F7-173C-46E7-BDFE-48BE82E05CF0}" presName="sibTrans" presStyleCnt="0"/>
      <dgm:spPr/>
    </dgm:pt>
    <dgm:pt modelId="{17064871-B74A-463B-849E-6B05C9F6A6AE}" type="pres">
      <dgm:prSet presAssocID="{62B5B2E0-0713-4B02-9A59-539B4AF3B4F7}" presName="node" presStyleLbl="node1" presStyleIdx="11" presStyleCnt="12">
        <dgm:presLayoutVars>
          <dgm:bulletEnabled val="1"/>
        </dgm:presLayoutVars>
      </dgm:prSet>
      <dgm:spPr/>
    </dgm:pt>
  </dgm:ptLst>
  <dgm:cxnLst>
    <dgm:cxn modelId="{6874B20E-80B5-4033-8589-39F73A58AD3C}" srcId="{62A1B6C7-CB4D-424A-AE2F-F872E2084888}" destId="{62B5B2E0-0713-4B02-9A59-539B4AF3B4F7}" srcOrd="11" destOrd="0" parTransId="{47C405BA-443A-47BF-A463-9A562A8B1E57}" sibTransId="{F264082F-C8BB-4A1C-B1F6-A6E65CE18F6A}"/>
    <dgm:cxn modelId="{2780A710-3D35-400B-9AA2-B1FC3D005F45}" srcId="{62A1B6C7-CB4D-424A-AE2F-F872E2084888}" destId="{F2B47390-D6AF-4EA4-8007-2DB463C8D3E6}" srcOrd="7" destOrd="0" parTransId="{6E879999-875A-4AED-8375-CCC5A13CC724}" sibTransId="{2422A661-5988-419B-8EB9-A56585DE1287}"/>
    <dgm:cxn modelId="{AD5A3114-64D7-4A48-953C-C02A1D78331F}" type="presOf" srcId="{18408607-CC99-4F81-A494-B2FD3AF7F96E}" destId="{A7D2BB81-25A5-4B76-B853-078FAF9B390A}" srcOrd="0" destOrd="0" presId="urn:microsoft.com/office/officeart/2005/8/layout/default"/>
    <dgm:cxn modelId="{C7728919-1C12-4E84-9ACB-47AE8F7780CA}" srcId="{62A1B6C7-CB4D-424A-AE2F-F872E2084888}" destId="{25B74C74-E966-4306-A620-3F3B100FA2F2}" srcOrd="0" destOrd="0" parTransId="{C9F0D65D-9D3E-4BD1-9C21-68D79280E939}" sibTransId="{A3C0DDC0-979D-44CA-9FF6-DA40EC6BFB1C}"/>
    <dgm:cxn modelId="{A7775F2A-9485-4138-9A26-DA62408C795E}" srcId="{62A1B6C7-CB4D-424A-AE2F-F872E2084888}" destId="{4A4240FE-50DB-4799-AA1D-1B40208B7DBC}" srcOrd="9" destOrd="0" parTransId="{87C42B79-BB5A-45A5-A68C-82C82FF75071}" sibTransId="{071EA347-5785-438A-A1C7-AD324DEBE1D8}"/>
    <dgm:cxn modelId="{C867F03F-9ACD-422E-A3F3-5084A007F6B7}" type="presOf" srcId="{FFE28C39-21A4-4C56-AC92-6D460E366C4D}" destId="{F8E41AFC-1409-4B98-83DE-0861D835DB09}" srcOrd="0" destOrd="0" presId="urn:microsoft.com/office/officeart/2005/8/layout/default"/>
    <dgm:cxn modelId="{028B8461-38E9-4953-9D7E-1C7265C01838}" srcId="{62A1B6C7-CB4D-424A-AE2F-F872E2084888}" destId="{EE468610-02C8-42AA-B80C-93E8A8DA4EA0}" srcOrd="3" destOrd="0" parTransId="{53C4B5E0-863B-4936-8B6D-A00326E2E51E}" sibTransId="{014184D3-8569-4E0D-B487-C6B4F4BCBC50}"/>
    <dgm:cxn modelId="{FC7B1263-9992-4CB4-BDA5-EB916FC82EF6}" type="presOf" srcId="{4A4240FE-50DB-4799-AA1D-1B40208B7DBC}" destId="{0681A7AD-9B2B-4CB1-B909-7B4F7A7A537A}" srcOrd="0" destOrd="0" presId="urn:microsoft.com/office/officeart/2005/8/layout/default"/>
    <dgm:cxn modelId="{63883A56-7D0C-49DB-9C05-27CBEF6FF6AB}" srcId="{62A1B6C7-CB4D-424A-AE2F-F872E2084888}" destId="{FFE28C39-21A4-4C56-AC92-6D460E366C4D}" srcOrd="10" destOrd="0" parTransId="{5C5BCAEA-8D30-4BB1-8041-75509BC363C2}" sibTransId="{8D88E9F7-173C-46E7-BDFE-48BE82E05CF0}"/>
    <dgm:cxn modelId="{FFB97879-4480-42CB-8BB3-8540CA1F2967}" type="presOf" srcId="{F2B47390-D6AF-4EA4-8007-2DB463C8D3E6}" destId="{5FE66BD8-4636-4DCD-8DE1-A5B8F9007BC6}" srcOrd="0" destOrd="0" presId="urn:microsoft.com/office/officeart/2005/8/layout/default"/>
    <dgm:cxn modelId="{D4F7D18B-980C-4C77-B2B8-35C5A7BA9A49}" type="presOf" srcId="{7FCBFBD6-442C-47B1-8954-E40C0EA7A067}" destId="{CC74AC52-5D20-4205-89E9-814EB5972DD4}" srcOrd="0" destOrd="0" presId="urn:microsoft.com/office/officeart/2005/8/layout/default"/>
    <dgm:cxn modelId="{2D4D338C-8DD0-4784-A502-062D24F21938}" srcId="{62A1B6C7-CB4D-424A-AE2F-F872E2084888}" destId="{7FCBFBD6-442C-47B1-8954-E40C0EA7A067}" srcOrd="2" destOrd="0" parTransId="{B1A44B01-06DE-4483-B439-FB2732F9D825}" sibTransId="{8FBFAB61-2DED-43C5-A912-0B3907286B86}"/>
    <dgm:cxn modelId="{A928658F-E2C5-4C72-88DE-AFEA73F86682}" type="presOf" srcId="{EE468610-02C8-42AA-B80C-93E8A8DA4EA0}" destId="{ED1B21A8-397D-4FAC-A204-337D02DBB99B}" srcOrd="0" destOrd="0" presId="urn:microsoft.com/office/officeart/2005/8/layout/default"/>
    <dgm:cxn modelId="{9038C893-98FA-46DD-96A9-BDE8465D878C}" srcId="{62A1B6C7-CB4D-424A-AE2F-F872E2084888}" destId="{FC736252-7D07-4403-892B-A3A68B1A5534}" srcOrd="1" destOrd="0" parTransId="{216FD550-0BAA-48EB-9D86-312807275923}" sibTransId="{B2A64770-920B-4477-8E3B-F8DB5B85C8B4}"/>
    <dgm:cxn modelId="{8E061099-95A3-4ED3-AC7B-F803709272C8}" srcId="{62A1B6C7-CB4D-424A-AE2F-F872E2084888}" destId="{5475B154-09C1-4229-B548-9B3A78CDE2A0}" srcOrd="6" destOrd="0" parTransId="{62D96BE9-FBB5-4A0C-BC55-D4FF002DC13D}" sibTransId="{34B9E03B-939C-4526-961B-F3004753E3E0}"/>
    <dgm:cxn modelId="{5B6378A9-C5DA-4686-B92E-6A861A0A09E1}" type="presOf" srcId="{FC736252-7D07-4403-892B-A3A68B1A5534}" destId="{110A3562-619A-4097-B1A9-6F065D3C9404}" srcOrd="0" destOrd="0" presId="urn:microsoft.com/office/officeart/2005/8/layout/default"/>
    <dgm:cxn modelId="{0673B9AA-91F2-4EE5-992C-408243EC96A3}" type="presOf" srcId="{5475B154-09C1-4229-B548-9B3A78CDE2A0}" destId="{1B486FD7-A589-4579-8609-51854C7D0997}" srcOrd="0" destOrd="0" presId="urn:microsoft.com/office/officeart/2005/8/layout/default"/>
    <dgm:cxn modelId="{1BA823B3-3EDF-45D6-A16B-9AFE91EFEC73}" type="presOf" srcId="{62A1B6C7-CB4D-424A-AE2F-F872E2084888}" destId="{DDB59B09-3016-4520-AD4E-2BE3B74B91AC}" srcOrd="0" destOrd="0" presId="urn:microsoft.com/office/officeart/2005/8/layout/default"/>
    <dgm:cxn modelId="{87102BBA-A0D4-4592-9546-FDDAAE70499E}" type="presOf" srcId="{25B74C74-E966-4306-A620-3F3B100FA2F2}" destId="{E482C1C4-1BFB-48C7-B293-E29A5702565F}" srcOrd="0" destOrd="0" presId="urn:microsoft.com/office/officeart/2005/8/layout/default"/>
    <dgm:cxn modelId="{450BF7C4-4BA6-4529-A91C-F6DD2B683874}" type="presOf" srcId="{31C257B7-8FD6-49D2-88AF-6ACF14FF9AF4}" destId="{F4DE2755-6C6E-4721-8A44-017AE4E8DAD7}" srcOrd="0" destOrd="0" presId="urn:microsoft.com/office/officeart/2005/8/layout/default"/>
    <dgm:cxn modelId="{016CB5CB-99EF-44C1-867F-830C63279A24}" srcId="{62A1B6C7-CB4D-424A-AE2F-F872E2084888}" destId="{31C257B7-8FD6-49D2-88AF-6ACF14FF9AF4}" srcOrd="5" destOrd="0" parTransId="{2CABCDFC-4172-4F36-A097-4FF17A5D5E9D}" sibTransId="{8C5E56CD-3080-4B2F-9302-C071BD4529DD}"/>
    <dgm:cxn modelId="{47E71AD3-7789-4CD0-8193-B5EBC53F5F79}" srcId="{62A1B6C7-CB4D-424A-AE2F-F872E2084888}" destId="{18408607-CC99-4F81-A494-B2FD3AF7F96E}" srcOrd="8" destOrd="0" parTransId="{D6880261-A9E9-42A1-8B47-9E6DEBD440CA}" sibTransId="{FC6A3E1F-027B-41E7-90AB-D7C4C4AEEF3B}"/>
    <dgm:cxn modelId="{F6C035E2-D91A-4A57-ADE1-F2AEE93BA09F}" type="presOf" srcId="{DC2A921D-09FD-49B0-8CC3-61CBD3C66D27}" destId="{7CAF5473-F67F-4B16-9553-F9DBE00BBECE}" srcOrd="0" destOrd="0" presId="urn:microsoft.com/office/officeart/2005/8/layout/default"/>
    <dgm:cxn modelId="{085238E8-EE21-41DD-AC11-6099471C8C7C}" type="presOf" srcId="{62B5B2E0-0713-4B02-9A59-539B4AF3B4F7}" destId="{17064871-B74A-463B-849E-6B05C9F6A6AE}" srcOrd="0" destOrd="0" presId="urn:microsoft.com/office/officeart/2005/8/layout/default"/>
    <dgm:cxn modelId="{15D542FB-7631-4E8B-919C-8A32B3488F90}" srcId="{62A1B6C7-CB4D-424A-AE2F-F872E2084888}" destId="{DC2A921D-09FD-49B0-8CC3-61CBD3C66D27}" srcOrd="4" destOrd="0" parTransId="{497DEEA0-ABC5-45A6-A935-8670182379C7}" sibTransId="{6126D9C4-270B-4050-B232-BBD0BFF9A64D}"/>
    <dgm:cxn modelId="{4564C7EC-C78D-4105-A249-70AAB7DB08BD}" type="presParOf" srcId="{DDB59B09-3016-4520-AD4E-2BE3B74B91AC}" destId="{E482C1C4-1BFB-48C7-B293-E29A5702565F}" srcOrd="0" destOrd="0" presId="urn:microsoft.com/office/officeart/2005/8/layout/default"/>
    <dgm:cxn modelId="{B6B7873B-8EDA-4F23-9349-E9E604CA4DB2}" type="presParOf" srcId="{DDB59B09-3016-4520-AD4E-2BE3B74B91AC}" destId="{485C9E85-7A5E-4185-8A71-2474E4E76F09}" srcOrd="1" destOrd="0" presId="urn:microsoft.com/office/officeart/2005/8/layout/default"/>
    <dgm:cxn modelId="{95B64D46-AC34-48FF-8EFB-723E70195F0E}" type="presParOf" srcId="{DDB59B09-3016-4520-AD4E-2BE3B74B91AC}" destId="{110A3562-619A-4097-B1A9-6F065D3C9404}" srcOrd="2" destOrd="0" presId="urn:microsoft.com/office/officeart/2005/8/layout/default"/>
    <dgm:cxn modelId="{3B08D407-B8D2-4C53-B10F-1EB9545AB57F}" type="presParOf" srcId="{DDB59B09-3016-4520-AD4E-2BE3B74B91AC}" destId="{B0876B02-B93A-4236-BED3-CE93DD6A1811}" srcOrd="3" destOrd="0" presId="urn:microsoft.com/office/officeart/2005/8/layout/default"/>
    <dgm:cxn modelId="{D6AA6F6B-A5B8-443B-9488-026BB93AA6A8}" type="presParOf" srcId="{DDB59B09-3016-4520-AD4E-2BE3B74B91AC}" destId="{CC74AC52-5D20-4205-89E9-814EB5972DD4}" srcOrd="4" destOrd="0" presId="urn:microsoft.com/office/officeart/2005/8/layout/default"/>
    <dgm:cxn modelId="{6A3BAFC4-FB58-4354-A3C8-9C57B6FB5EBD}" type="presParOf" srcId="{DDB59B09-3016-4520-AD4E-2BE3B74B91AC}" destId="{143C8058-9C9F-4D19-BDC7-22D838D03A5E}" srcOrd="5" destOrd="0" presId="urn:microsoft.com/office/officeart/2005/8/layout/default"/>
    <dgm:cxn modelId="{5AFEA4C2-A0A3-414D-AF5B-62D29B2A319A}" type="presParOf" srcId="{DDB59B09-3016-4520-AD4E-2BE3B74B91AC}" destId="{ED1B21A8-397D-4FAC-A204-337D02DBB99B}" srcOrd="6" destOrd="0" presId="urn:microsoft.com/office/officeart/2005/8/layout/default"/>
    <dgm:cxn modelId="{BA01967E-1BE6-4784-83DB-B7AF933A223F}" type="presParOf" srcId="{DDB59B09-3016-4520-AD4E-2BE3B74B91AC}" destId="{4E03CD6B-F90A-46BB-9C32-E7CAA3DBE293}" srcOrd="7" destOrd="0" presId="urn:microsoft.com/office/officeart/2005/8/layout/default"/>
    <dgm:cxn modelId="{D9442B75-48EF-4C3B-92A0-ABA8736BD778}" type="presParOf" srcId="{DDB59B09-3016-4520-AD4E-2BE3B74B91AC}" destId="{7CAF5473-F67F-4B16-9553-F9DBE00BBECE}" srcOrd="8" destOrd="0" presId="urn:microsoft.com/office/officeart/2005/8/layout/default"/>
    <dgm:cxn modelId="{5C1177EC-9638-4DC1-93B6-6ED8CE0CD971}" type="presParOf" srcId="{DDB59B09-3016-4520-AD4E-2BE3B74B91AC}" destId="{2221668D-48BF-4929-9610-DBB027971872}" srcOrd="9" destOrd="0" presId="urn:microsoft.com/office/officeart/2005/8/layout/default"/>
    <dgm:cxn modelId="{C64E5D58-1351-4899-82E3-9493F050D707}" type="presParOf" srcId="{DDB59B09-3016-4520-AD4E-2BE3B74B91AC}" destId="{F4DE2755-6C6E-4721-8A44-017AE4E8DAD7}" srcOrd="10" destOrd="0" presId="urn:microsoft.com/office/officeart/2005/8/layout/default"/>
    <dgm:cxn modelId="{C1317CC8-BBE0-4E03-BCCA-CEBC85505716}" type="presParOf" srcId="{DDB59B09-3016-4520-AD4E-2BE3B74B91AC}" destId="{20829AFF-91EB-45B7-A1C1-5DF2DC00210D}" srcOrd="11" destOrd="0" presId="urn:microsoft.com/office/officeart/2005/8/layout/default"/>
    <dgm:cxn modelId="{BF8E773F-5B89-4A44-A2D1-D6403CACA5DD}" type="presParOf" srcId="{DDB59B09-3016-4520-AD4E-2BE3B74B91AC}" destId="{1B486FD7-A589-4579-8609-51854C7D0997}" srcOrd="12" destOrd="0" presId="urn:microsoft.com/office/officeart/2005/8/layout/default"/>
    <dgm:cxn modelId="{CE326D2B-6F55-4460-ABF5-44E4EB59F72A}" type="presParOf" srcId="{DDB59B09-3016-4520-AD4E-2BE3B74B91AC}" destId="{DFD408ED-EA79-472F-945C-5EA4641ED0F0}" srcOrd="13" destOrd="0" presId="urn:microsoft.com/office/officeart/2005/8/layout/default"/>
    <dgm:cxn modelId="{DB38F654-A3B6-4A32-9428-CC12C65CEC38}" type="presParOf" srcId="{DDB59B09-3016-4520-AD4E-2BE3B74B91AC}" destId="{5FE66BD8-4636-4DCD-8DE1-A5B8F9007BC6}" srcOrd="14" destOrd="0" presId="urn:microsoft.com/office/officeart/2005/8/layout/default"/>
    <dgm:cxn modelId="{88A86C80-F540-4C82-A411-3FC45AEA217C}" type="presParOf" srcId="{DDB59B09-3016-4520-AD4E-2BE3B74B91AC}" destId="{696C587F-E0A6-4CD4-A404-B5092C7E6BBC}" srcOrd="15" destOrd="0" presId="urn:microsoft.com/office/officeart/2005/8/layout/default"/>
    <dgm:cxn modelId="{9ACF52F6-BF0C-480F-94F1-442B93DD2D9F}" type="presParOf" srcId="{DDB59B09-3016-4520-AD4E-2BE3B74B91AC}" destId="{A7D2BB81-25A5-4B76-B853-078FAF9B390A}" srcOrd="16" destOrd="0" presId="urn:microsoft.com/office/officeart/2005/8/layout/default"/>
    <dgm:cxn modelId="{678EABBB-2884-469D-9237-1370FDCD293B}" type="presParOf" srcId="{DDB59B09-3016-4520-AD4E-2BE3B74B91AC}" destId="{59FC76B0-99D4-4818-ABF3-3F92DC5C3347}" srcOrd="17" destOrd="0" presId="urn:microsoft.com/office/officeart/2005/8/layout/default"/>
    <dgm:cxn modelId="{3B193540-DE14-443E-A9EF-F90227691ADE}" type="presParOf" srcId="{DDB59B09-3016-4520-AD4E-2BE3B74B91AC}" destId="{0681A7AD-9B2B-4CB1-B909-7B4F7A7A537A}" srcOrd="18" destOrd="0" presId="urn:microsoft.com/office/officeart/2005/8/layout/default"/>
    <dgm:cxn modelId="{D5A990BD-8F3E-4FC7-A451-A31F9DEE6146}" type="presParOf" srcId="{DDB59B09-3016-4520-AD4E-2BE3B74B91AC}" destId="{508A513A-46D1-4D37-84EC-413AA7BB73F0}" srcOrd="19" destOrd="0" presId="urn:microsoft.com/office/officeart/2005/8/layout/default"/>
    <dgm:cxn modelId="{7FC40B88-C669-4B54-A9AE-21F3DF8AD54F}" type="presParOf" srcId="{DDB59B09-3016-4520-AD4E-2BE3B74B91AC}" destId="{F8E41AFC-1409-4B98-83DE-0861D835DB09}" srcOrd="20" destOrd="0" presId="urn:microsoft.com/office/officeart/2005/8/layout/default"/>
    <dgm:cxn modelId="{3FCAB42C-AB05-4C42-8FC4-563B7FD62AC7}" type="presParOf" srcId="{DDB59B09-3016-4520-AD4E-2BE3B74B91AC}" destId="{33D3005C-7F78-4D8A-AA1F-97419FC0050B}" srcOrd="21" destOrd="0" presId="urn:microsoft.com/office/officeart/2005/8/layout/default"/>
    <dgm:cxn modelId="{8211009B-AED7-4286-BF48-B5F232075BE3}" type="presParOf" srcId="{DDB59B09-3016-4520-AD4E-2BE3B74B91AC}" destId="{17064871-B74A-463B-849E-6B05C9F6A6AE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103BB-1C0E-45D2-B533-9FFAF7B9C935}">
      <dsp:nvSpPr>
        <dsp:cNvPr id="0" name=""/>
        <dsp:cNvSpPr/>
      </dsp:nvSpPr>
      <dsp:spPr>
        <a:xfrm>
          <a:off x="78" y="624200"/>
          <a:ext cx="786943" cy="314777"/>
        </a:xfrm>
        <a:prstGeom prst="chevron">
          <a:avLst/>
        </a:prstGeom>
        <a:gradFill flip="none" rotWithShape="1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1991</a:t>
          </a:r>
          <a:endParaRPr lang="es-ES" sz="1400" kern="1200" dirty="0"/>
        </a:p>
      </dsp:txBody>
      <dsp:txXfrm>
        <a:off x="157467" y="624200"/>
        <a:ext cx="472166" cy="314777"/>
      </dsp:txXfrm>
    </dsp:sp>
    <dsp:sp modelId="{464F8A17-882C-422E-82CD-17C785A02414}">
      <dsp:nvSpPr>
        <dsp:cNvPr id="0" name=""/>
        <dsp:cNvSpPr/>
      </dsp:nvSpPr>
      <dsp:spPr>
        <a:xfrm>
          <a:off x="708327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2002</a:t>
          </a:r>
          <a:endParaRPr lang="es-ES" sz="1400" kern="1200" dirty="0"/>
        </a:p>
      </dsp:txBody>
      <dsp:txXfrm>
        <a:off x="865716" y="624200"/>
        <a:ext cx="472166" cy="314777"/>
      </dsp:txXfrm>
    </dsp:sp>
    <dsp:sp modelId="{38DFAD4E-8D19-479A-A6FE-98AA1AB27644}">
      <dsp:nvSpPr>
        <dsp:cNvPr id="0" name=""/>
        <dsp:cNvSpPr/>
      </dsp:nvSpPr>
      <dsp:spPr>
        <a:xfrm>
          <a:off x="1416576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2004</a:t>
          </a:r>
          <a:endParaRPr lang="es-ES" sz="1400" kern="1200" dirty="0"/>
        </a:p>
      </dsp:txBody>
      <dsp:txXfrm>
        <a:off x="1573965" y="624200"/>
        <a:ext cx="472166" cy="314777"/>
      </dsp:txXfrm>
    </dsp:sp>
    <dsp:sp modelId="{B5B23633-CB83-421D-BB5E-00402EFA09B9}">
      <dsp:nvSpPr>
        <dsp:cNvPr id="0" name=""/>
        <dsp:cNvSpPr/>
      </dsp:nvSpPr>
      <dsp:spPr>
        <a:xfrm>
          <a:off x="2124825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2005</a:t>
          </a:r>
          <a:endParaRPr lang="es-ES" sz="1400" kern="1200" dirty="0"/>
        </a:p>
      </dsp:txBody>
      <dsp:txXfrm>
        <a:off x="2282214" y="624200"/>
        <a:ext cx="472166" cy="314777"/>
      </dsp:txXfrm>
    </dsp:sp>
    <dsp:sp modelId="{59DC6200-97F3-4945-A058-B7759B0696A7}">
      <dsp:nvSpPr>
        <dsp:cNvPr id="0" name=""/>
        <dsp:cNvSpPr/>
      </dsp:nvSpPr>
      <dsp:spPr>
        <a:xfrm>
          <a:off x="2833073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2008</a:t>
          </a:r>
          <a:endParaRPr lang="es-ES" sz="1400" kern="1200" dirty="0"/>
        </a:p>
      </dsp:txBody>
      <dsp:txXfrm>
        <a:off x="2990462" y="624200"/>
        <a:ext cx="472166" cy="314777"/>
      </dsp:txXfrm>
    </dsp:sp>
    <dsp:sp modelId="{CE185AAF-1CBE-47FE-BC82-54E0A66E03E6}">
      <dsp:nvSpPr>
        <dsp:cNvPr id="0" name=""/>
        <dsp:cNvSpPr/>
      </dsp:nvSpPr>
      <dsp:spPr>
        <a:xfrm>
          <a:off x="3541322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2010</a:t>
          </a:r>
          <a:endParaRPr lang="es-ES" sz="1400" kern="1200" dirty="0"/>
        </a:p>
      </dsp:txBody>
      <dsp:txXfrm>
        <a:off x="3698711" y="624200"/>
        <a:ext cx="472166" cy="314777"/>
      </dsp:txXfrm>
    </dsp:sp>
    <dsp:sp modelId="{8A5FA6AD-B9FC-49A8-9FE7-CEBC94BBA0B9}">
      <dsp:nvSpPr>
        <dsp:cNvPr id="0" name=""/>
        <dsp:cNvSpPr/>
      </dsp:nvSpPr>
      <dsp:spPr>
        <a:xfrm>
          <a:off x="4249571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2014</a:t>
          </a:r>
          <a:endParaRPr lang="es-ES" sz="1400" kern="1200" dirty="0"/>
        </a:p>
      </dsp:txBody>
      <dsp:txXfrm>
        <a:off x="4406960" y="624200"/>
        <a:ext cx="472166" cy="314777"/>
      </dsp:txXfrm>
    </dsp:sp>
    <dsp:sp modelId="{80AC3D06-F331-4004-A047-7137281195B2}">
      <dsp:nvSpPr>
        <dsp:cNvPr id="0" name=""/>
        <dsp:cNvSpPr/>
      </dsp:nvSpPr>
      <dsp:spPr>
        <a:xfrm>
          <a:off x="4957820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2016</a:t>
          </a:r>
          <a:endParaRPr lang="es-ES" sz="1400" kern="1200" dirty="0"/>
        </a:p>
      </dsp:txBody>
      <dsp:txXfrm>
        <a:off x="5115209" y="624200"/>
        <a:ext cx="472166" cy="314777"/>
      </dsp:txXfrm>
    </dsp:sp>
    <dsp:sp modelId="{7C88A61E-7456-4CB3-AFEF-683B6C0220E9}">
      <dsp:nvSpPr>
        <dsp:cNvPr id="0" name=""/>
        <dsp:cNvSpPr/>
      </dsp:nvSpPr>
      <dsp:spPr>
        <a:xfrm>
          <a:off x="5666069" y="624200"/>
          <a:ext cx="786943" cy="3147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2021</a:t>
          </a:r>
          <a:endParaRPr lang="es-ES" sz="1400" kern="1200" dirty="0"/>
        </a:p>
      </dsp:txBody>
      <dsp:txXfrm>
        <a:off x="5823458" y="624200"/>
        <a:ext cx="472166" cy="3147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2C1C4-1BFB-48C7-B293-E29A5702565F}">
      <dsp:nvSpPr>
        <dsp:cNvPr id="0" name=""/>
        <dsp:cNvSpPr/>
      </dsp:nvSpPr>
      <dsp:spPr>
        <a:xfrm>
          <a:off x="1220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PNT sobre el Comité de Supervisión Interna</a:t>
          </a:r>
        </a:p>
      </dsp:txBody>
      <dsp:txXfrm>
        <a:off x="1220" y="365783"/>
        <a:ext cx="1538217" cy="922930"/>
      </dsp:txXfrm>
    </dsp:sp>
    <dsp:sp modelId="{110A3562-619A-4097-B1A9-6F065D3C9404}">
      <dsp:nvSpPr>
        <dsp:cNvPr id="0" name=""/>
        <dsp:cNvSpPr/>
      </dsp:nvSpPr>
      <dsp:spPr>
        <a:xfrm>
          <a:off x="1693260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63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formación</a:t>
          </a:r>
        </a:p>
      </dsp:txBody>
      <dsp:txXfrm>
        <a:off x="1693260" y="365783"/>
        <a:ext cx="1538217" cy="922930"/>
      </dsp:txXfrm>
    </dsp:sp>
    <dsp:sp modelId="{CC74AC52-5D20-4205-89E9-814EB5972DD4}">
      <dsp:nvSpPr>
        <dsp:cNvPr id="0" name=""/>
        <dsp:cNvSpPr/>
      </dsp:nvSpPr>
      <dsp:spPr>
        <a:xfrm>
          <a:off x="3385299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727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PNT sobre material científico</a:t>
          </a:r>
        </a:p>
      </dsp:txBody>
      <dsp:txXfrm>
        <a:off x="3385299" y="365783"/>
        <a:ext cx="1538217" cy="922930"/>
      </dsp:txXfrm>
    </dsp:sp>
    <dsp:sp modelId="{ED1B21A8-397D-4FAC-A204-337D02DBB99B}">
      <dsp:nvSpPr>
        <dsp:cNvPr id="0" name=""/>
        <dsp:cNvSpPr/>
      </dsp:nvSpPr>
      <dsp:spPr>
        <a:xfrm>
          <a:off x="5077339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090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material formativo e informativo y artículos de utilidad médica</a:t>
          </a:r>
        </a:p>
      </dsp:txBody>
      <dsp:txXfrm>
        <a:off x="5077339" y="365783"/>
        <a:ext cx="1538217" cy="922930"/>
      </dsp:txXfrm>
    </dsp:sp>
    <dsp:sp modelId="{7CAF5473-F67F-4B16-9553-F9DBE00BBECE}">
      <dsp:nvSpPr>
        <dsp:cNvPr id="0" name=""/>
        <dsp:cNvSpPr/>
      </dsp:nvSpPr>
      <dsp:spPr>
        <a:xfrm>
          <a:off x="6769378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4545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Hospitalidad y Eventos Científicos</a:t>
          </a:r>
        </a:p>
      </dsp:txBody>
      <dsp:txXfrm>
        <a:off x="6769378" y="365783"/>
        <a:ext cx="1538217" cy="922930"/>
      </dsp:txXfrm>
    </dsp:sp>
    <dsp:sp modelId="{F4DE2755-6C6E-4721-8A44-017AE4E8DAD7}">
      <dsp:nvSpPr>
        <dsp:cNvPr id="0" name=""/>
        <dsp:cNvSpPr/>
      </dsp:nvSpPr>
      <dsp:spPr>
        <a:xfrm>
          <a:off x="8461418" y="365783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818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estudios</a:t>
          </a:r>
        </a:p>
      </dsp:txBody>
      <dsp:txXfrm>
        <a:off x="8461418" y="365783"/>
        <a:ext cx="1538217" cy="922930"/>
      </dsp:txXfrm>
    </dsp:sp>
    <dsp:sp modelId="{1B486FD7-A589-4579-8609-51854C7D0997}">
      <dsp:nvSpPr>
        <dsp:cNvPr id="0" name=""/>
        <dsp:cNvSpPr/>
      </dsp:nvSpPr>
      <dsp:spPr>
        <a:xfrm>
          <a:off x="1220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181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las interacciones con las organizaciones sanitarias</a:t>
          </a:r>
        </a:p>
      </dsp:txBody>
      <dsp:txXfrm>
        <a:off x="1220" y="1442536"/>
        <a:ext cx="1538217" cy="922930"/>
      </dsp:txXfrm>
    </dsp:sp>
    <dsp:sp modelId="{5FE66BD8-4636-4DCD-8DE1-A5B8F9007BC6}">
      <dsp:nvSpPr>
        <dsp:cNvPr id="0" name=""/>
        <dsp:cNvSpPr/>
      </dsp:nvSpPr>
      <dsp:spPr>
        <a:xfrm>
          <a:off x="1693260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5455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PNT sobre las interacciones con los profesionales sanitarios</a:t>
          </a:r>
        </a:p>
      </dsp:txBody>
      <dsp:txXfrm>
        <a:off x="1693260" y="1442536"/>
        <a:ext cx="1538217" cy="922930"/>
      </dsp:txXfrm>
    </dsp:sp>
    <dsp:sp modelId="{A7D2BB81-25A5-4B76-B853-078FAF9B390A}">
      <dsp:nvSpPr>
        <dsp:cNvPr id="0" name=""/>
        <dsp:cNvSpPr/>
      </dsp:nvSpPr>
      <dsp:spPr>
        <a:xfrm>
          <a:off x="3385299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909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la publicación de transferencias de valor</a:t>
          </a:r>
        </a:p>
      </dsp:txBody>
      <dsp:txXfrm>
        <a:off x="3385299" y="1442536"/>
        <a:ext cx="1538217" cy="922930"/>
      </dsp:txXfrm>
    </dsp:sp>
    <dsp:sp modelId="{0681A7AD-9B2B-4CB1-B909-7B4F7A7A537A}">
      <dsp:nvSpPr>
        <dsp:cNvPr id="0" name=""/>
        <dsp:cNvSpPr/>
      </dsp:nvSpPr>
      <dsp:spPr>
        <a:xfrm>
          <a:off x="5077339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272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Normas Internas de Conducta y Actuación Responsable en el Entorno Digital</a:t>
          </a:r>
        </a:p>
      </dsp:txBody>
      <dsp:txXfrm>
        <a:off x="5077339" y="1442536"/>
        <a:ext cx="1538217" cy="922930"/>
      </dsp:txXfrm>
    </dsp:sp>
    <dsp:sp modelId="{F8E41AFC-1409-4B98-83DE-0861D835DB09}">
      <dsp:nvSpPr>
        <dsp:cNvPr id="0" name=""/>
        <dsp:cNvSpPr/>
      </dsp:nvSpPr>
      <dsp:spPr>
        <a:xfrm>
          <a:off x="6769378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636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Contenidos a los que se accede, se alojan, se copian temporalmente o se enlazan</a:t>
          </a:r>
        </a:p>
      </dsp:txBody>
      <dsp:txXfrm>
        <a:off x="6769378" y="1442536"/>
        <a:ext cx="1538217" cy="922930"/>
      </dsp:txXfrm>
    </dsp:sp>
    <dsp:sp modelId="{17064871-B74A-463B-849E-6B05C9F6A6AE}">
      <dsp:nvSpPr>
        <dsp:cNvPr id="0" name=""/>
        <dsp:cNvSpPr/>
      </dsp:nvSpPr>
      <dsp:spPr>
        <a:xfrm>
          <a:off x="8461418" y="1442536"/>
          <a:ext cx="1538217" cy="92293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PNT sobre Guía de Conducta para el Empleado.</a:t>
          </a:r>
        </a:p>
      </dsp:txBody>
      <dsp:txXfrm>
        <a:off x="8461418" y="1442536"/>
        <a:ext cx="1538217" cy="92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F5D7A-6836-47BC-8340-BF600D0C22BE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99AC1-B745-4D9E-BA23-70993CF4846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509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99AC1-B745-4D9E-BA23-70993CF4846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32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99AC1-B745-4D9E-BA23-70993CF4846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551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99AC1-B745-4D9E-BA23-70993CF4846A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45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em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" y="1356832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960586" y="2171342"/>
            <a:ext cx="9677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CONCEPTO Y CÓDIGO DE FARMAINDUSTRIA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EVOLUCIÓN DEL COMPLIANCE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IMPLEMENTACIÓN PRÁCTICA POR PARTE DE LAS COMPAÑÍAS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EL COMPLIANCE EN LA ACTUALIDAD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HOT TOPICS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>
                <a:solidFill>
                  <a:srgbClr val="302D56"/>
                </a:solidFill>
              </a:rPr>
              <a:t>CONCLUSIONES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24198" y="3390642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15745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1. CONCEPTO Y CÓDIGO DE FARMAINDUSTRIA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C0FB53F0-A266-4548-9C4D-8C5DF72AEE93}"/>
              </a:ext>
            </a:extLst>
          </p:cNvPr>
          <p:cNvSpPr txBox="1">
            <a:spLocks/>
          </p:cNvSpPr>
          <p:nvPr/>
        </p:nvSpPr>
        <p:spPr>
          <a:xfrm>
            <a:off x="481123" y="1914678"/>
            <a:ext cx="11229753" cy="146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000" dirty="0"/>
              <a:t>Conjunto de procedimientos y buenas prácticas adoptados por las organizaciones para identificar y clasificar los riesgos operativos y legales a los que se enfrentan y establecer mecanismos internos de prevención, gestión, control y reacción frente a los mismos¹.</a:t>
            </a:r>
            <a:endParaRPr lang="es-ES_tradnl" sz="2000" dirty="0"/>
          </a:p>
          <a:p>
            <a:endParaRPr lang="es-ES_tradnl" sz="2000" dirty="0"/>
          </a:p>
          <a:p>
            <a:endParaRPr lang="es-ES" sz="2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7E9D8DF-7240-45C2-B936-C1EA81C8F08E}"/>
              </a:ext>
            </a:extLst>
          </p:cNvPr>
          <p:cNvSpPr txBox="1"/>
          <p:nvPr/>
        </p:nvSpPr>
        <p:spPr>
          <a:xfrm>
            <a:off x="406307" y="3873383"/>
            <a:ext cx="45978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Código de Buenas Prácticas de la Industria Farmacéutica</a:t>
            </a:r>
          </a:p>
          <a:p>
            <a:pPr algn="just"/>
            <a:endParaRPr lang="es-ES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Código de Conducta regulador del tratamiento de datos personales en el ámbito de los ensayos clínicos y otras investigaciones clínicas y de farmacovigilancia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29FB72-F28C-4B64-87D8-1C2B555B4C64}"/>
              </a:ext>
            </a:extLst>
          </p:cNvPr>
          <p:cNvSpPr/>
          <p:nvPr/>
        </p:nvSpPr>
        <p:spPr>
          <a:xfrm>
            <a:off x="6620785" y="3169477"/>
            <a:ext cx="4420192" cy="5972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HARD LAW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D9DA3AE-B0AB-48E1-A2D9-F3E02DC4297D}"/>
              </a:ext>
            </a:extLst>
          </p:cNvPr>
          <p:cNvSpPr/>
          <p:nvPr/>
        </p:nvSpPr>
        <p:spPr>
          <a:xfrm>
            <a:off x="406307" y="3136612"/>
            <a:ext cx="4420193" cy="584775"/>
          </a:xfrm>
          <a:prstGeom prst="rect">
            <a:avLst/>
          </a:prstGeom>
          <a:solidFill>
            <a:srgbClr val="75DBFF">
              <a:alpha val="40000"/>
            </a:srgbClr>
          </a:solidFill>
          <a:ln>
            <a:solidFill>
              <a:srgbClr val="75D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SOFT LAW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Flecha: arriba y abajo 13">
            <a:extLst>
              <a:ext uri="{FF2B5EF4-FFF2-40B4-BE49-F238E27FC236}">
                <a16:creationId xmlns:a16="http://schemas.microsoft.com/office/drawing/2014/main" id="{A5169A48-2DB5-4468-B07A-AD7F2CED40CB}"/>
              </a:ext>
            </a:extLst>
          </p:cNvPr>
          <p:cNvSpPr/>
          <p:nvPr/>
        </p:nvSpPr>
        <p:spPr>
          <a:xfrm rot="5400000">
            <a:off x="5585931" y="2972772"/>
            <a:ext cx="275422" cy="934093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689ECE2-81BA-43C1-B56F-843DA02D96B8}"/>
              </a:ext>
            </a:extLst>
          </p:cNvPr>
          <p:cNvSpPr txBox="1"/>
          <p:nvPr/>
        </p:nvSpPr>
        <p:spPr>
          <a:xfrm>
            <a:off x="6620785" y="3898497"/>
            <a:ext cx="43124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Real Decreto Legislativo 1/2015, de 24 de julio, por el que se aprueba el texto refundido de la Ley de garantías y uso racional de los medicamentos y productos sanitarios.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Real Decreto 1416/1994, de 25 de junio, por el que se regula la publicidad de los medicamentos de uso humano.</a:t>
            </a:r>
          </a:p>
          <a:p>
            <a:r>
              <a:rPr lang="es-ES" sz="160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20C86C-E79E-457C-BA22-366C22496E2A}"/>
              </a:ext>
            </a:extLst>
          </p:cNvPr>
          <p:cNvSpPr txBox="1"/>
          <p:nvPr/>
        </p:nvSpPr>
        <p:spPr>
          <a:xfrm>
            <a:off x="439438" y="6392157"/>
            <a:ext cx="4531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¹ </a:t>
            </a:r>
            <a:r>
              <a:rPr lang="es-ES" sz="1200" dirty="0"/>
              <a:t>Definición oficial de la </a:t>
            </a:r>
            <a:r>
              <a:rPr lang="es-ES" sz="1200" i="1" dirty="0" err="1"/>
              <a:t>World</a:t>
            </a:r>
            <a:r>
              <a:rPr lang="es-ES" sz="1200" i="1" dirty="0"/>
              <a:t> Compliance </a:t>
            </a:r>
            <a:r>
              <a:rPr lang="es-ES" sz="1200" i="1" dirty="0" err="1"/>
              <a:t>Association</a:t>
            </a:r>
            <a:endParaRPr lang="es-ES" sz="1200" i="1" dirty="0"/>
          </a:p>
          <a:p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43835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24198" y="437739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15745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1. CONCEPTO Y CÓDIGO DE FARMAINDUSTRIA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960E1D6-D13C-4E8E-BB45-451F98CDCF02}"/>
              </a:ext>
            </a:extLst>
          </p:cNvPr>
          <p:cNvSpPr txBox="1"/>
          <p:nvPr/>
        </p:nvSpPr>
        <p:spPr>
          <a:xfrm>
            <a:off x="433952" y="1863267"/>
            <a:ext cx="1095730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000" dirty="0"/>
              <a:t>Con el paso del tiempo, la relación entre </a:t>
            </a:r>
            <a:r>
              <a:rPr lang="es-ES_tradnl" sz="2000" i="1" dirty="0" err="1"/>
              <a:t>Hard</a:t>
            </a:r>
            <a:r>
              <a:rPr lang="es-ES_tradnl" sz="2000" i="1" dirty="0"/>
              <a:t> </a:t>
            </a:r>
            <a:r>
              <a:rPr lang="es-ES_tradnl" sz="2000" i="1" dirty="0" err="1"/>
              <a:t>Law</a:t>
            </a:r>
            <a:r>
              <a:rPr lang="es-ES_tradnl" sz="2000" i="1" dirty="0"/>
              <a:t> </a:t>
            </a:r>
            <a:r>
              <a:rPr lang="es-ES_tradnl" sz="2000" dirty="0"/>
              <a:t>y </a:t>
            </a:r>
            <a:r>
              <a:rPr lang="es-ES_tradnl" sz="2000" i="1" dirty="0" err="1"/>
              <a:t>Soft</a:t>
            </a:r>
            <a:r>
              <a:rPr lang="es-ES_tradnl" sz="2000" i="1" dirty="0"/>
              <a:t> </a:t>
            </a:r>
            <a:r>
              <a:rPr lang="es-ES_tradnl" sz="2000" i="1" dirty="0" err="1"/>
              <a:t>Law</a:t>
            </a:r>
            <a:r>
              <a:rPr lang="es-ES_tradnl" sz="2000" i="1" dirty="0"/>
              <a:t> </a:t>
            </a:r>
            <a:r>
              <a:rPr lang="es-ES_tradnl" sz="2000" dirty="0"/>
              <a:t>se va estrechando, y empiezan a confluir.  La modificación del Código Penal de 2015 mediante la cual nace la responsabilidad penal de las personas jurídicas, y la necesidad de disponer de un Compliance Officer impulsan definitivamente el Compliance.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000" dirty="0"/>
              <a:t>A su vez, el concepto del Compliance se va actualizando y desarrollando, convirtiéndose en más que una herramienta de cumplimiento de normas éticas.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000" dirty="0" err="1"/>
              <a:t>Farmaindustria</a:t>
            </a:r>
            <a:r>
              <a:rPr lang="es-ES_tradnl" sz="2000" dirty="0"/>
              <a:t> adoptó un Código de Buenas Prácticas para impulsar el Compliance, que se renueva periódicamente, con el objetivo de evitar una posible tasa por parte del Estado.</a:t>
            </a:r>
            <a:endParaRPr lang="es-ES_tradnl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C4CD0ED-B3AE-4A4F-8A5F-C4F94EC59322}"/>
              </a:ext>
            </a:extLst>
          </p:cNvPr>
          <p:cNvSpPr txBox="1"/>
          <p:nvPr/>
        </p:nvSpPr>
        <p:spPr>
          <a:xfrm>
            <a:off x="455831" y="5779036"/>
            <a:ext cx="1142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84BFB3-A0A1-4293-A432-24C09D409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73" y="5254021"/>
            <a:ext cx="7866060" cy="1359980"/>
          </a:xfrm>
          <a:prstGeom prst="rect">
            <a:avLst/>
          </a:prstGeom>
        </p:spPr>
      </p:pic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4CDCC48C-B486-403B-A356-8BD542EDAB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9751005"/>
              </p:ext>
            </p:extLst>
          </p:nvPr>
        </p:nvGraphicFramePr>
        <p:xfrm>
          <a:off x="2686057" y="5779036"/>
          <a:ext cx="6453091" cy="1563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7383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962254" y="601017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15745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1. CONCEPTO Y CÓDIGO DE FARMAINDUSTRIA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FE032A5-6A8E-45FF-81AB-5D4394466C0D}"/>
              </a:ext>
            </a:extLst>
          </p:cNvPr>
          <p:cNvSpPr txBox="1"/>
          <p:nvPr/>
        </p:nvSpPr>
        <p:spPr>
          <a:xfrm>
            <a:off x="568986" y="1724689"/>
            <a:ext cx="910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Detalle de las modificaciones realizadas al Código de </a:t>
            </a:r>
            <a:r>
              <a:rPr lang="es-ES" sz="2000" b="1" dirty="0" err="1"/>
              <a:t>Farmaindustria</a:t>
            </a:r>
            <a:r>
              <a:rPr lang="es-ES" sz="2000" dirty="0"/>
              <a:t>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5E65EA-9374-411B-8A49-37D8C35E0591}"/>
              </a:ext>
            </a:extLst>
          </p:cNvPr>
          <p:cNvSpPr txBox="1"/>
          <p:nvPr/>
        </p:nvSpPr>
        <p:spPr>
          <a:xfrm>
            <a:off x="378700" y="2230371"/>
            <a:ext cx="107490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accent2"/>
                </a:solidFill>
              </a:rPr>
              <a:t>1991 -</a:t>
            </a:r>
            <a:r>
              <a:rPr lang="es-ES" b="1" dirty="0"/>
              <a:t> Adopción Código </a:t>
            </a:r>
            <a:r>
              <a:rPr lang="es-ES" dirty="0"/>
              <a:t>Europeo de Buenas Prácticas para la Promoción de Medicamentos aprobado por </a:t>
            </a:r>
            <a:r>
              <a:rPr lang="es-ES" b="1" dirty="0"/>
              <a:t>EFPIA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2002</a:t>
            </a:r>
            <a:r>
              <a:rPr lang="es-ES" dirty="0">
                <a:solidFill>
                  <a:schemeClr val="accent2"/>
                </a:solidFill>
              </a:rPr>
              <a:t> - </a:t>
            </a:r>
            <a:r>
              <a:rPr lang="es-ES" b="1" dirty="0"/>
              <a:t>Código ético propio</a:t>
            </a:r>
            <a:r>
              <a:rPr lang="es-ES" dirty="0"/>
              <a:t>. Foco en congresos y evitar incentivos a profesionales y organizaciones sanitarias. 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2004</a:t>
            </a:r>
            <a:r>
              <a:rPr lang="es-ES" dirty="0">
                <a:solidFill>
                  <a:schemeClr val="accent2"/>
                </a:solidFill>
              </a:rPr>
              <a:t> - </a:t>
            </a:r>
            <a:r>
              <a:rPr lang="es-ES" b="1" dirty="0"/>
              <a:t>Medidas adicionales para reforzar el sistema de autorregulación de la promoción de medicamentos </a:t>
            </a:r>
            <a:r>
              <a:rPr lang="es-ES" dirty="0"/>
              <a:t>a través de (i) guías de desarrollo, (</a:t>
            </a:r>
            <a:r>
              <a:rPr lang="es-ES" dirty="0" err="1"/>
              <a:t>ii</a:t>
            </a:r>
            <a:r>
              <a:rPr lang="es-ES" dirty="0"/>
              <a:t>) un sistema de consultas y (</a:t>
            </a:r>
            <a:r>
              <a:rPr lang="es-ES" dirty="0" err="1"/>
              <a:t>iii</a:t>
            </a:r>
            <a:r>
              <a:rPr lang="es-ES" dirty="0"/>
              <a:t>) una Unidad de Supervisión Deontológica como órgano responsable del control del cumplimiento activo del Código.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2005</a:t>
            </a:r>
            <a:r>
              <a:rPr lang="es-ES" dirty="0">
                <a:solidFill>
                  <a:schemeClr val="accent2"/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- </a:t>
            </a:r>
            <a:r>
              <a:rPr lang="es-ES" b="1" dirty="0"/>
              <a:t>Incorpora elementos de la nueva versión del Código Europeo </a:t>
            </a:r>
            <a:r>
              <a:rPr lang="es-ES" dirty="0"/>
              <a:t>aprobada en 2004 y </a:t>
            </a:r>
            <a:r>
              <a:rPr lang="es-ES" b="1" dirty="0"/>
              <a:t>refuerza la eficacia del sistema de autorregulación</a:t>
            </a:r>
            <a:r>
              <a:rPr lang="es-ES" dirty="0"/>
              <a:t>. 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2008</a:t>
            </a:r>
            <a:r>
              <a:rPr lang="es-ES" dirty="0">
                <a:solidFill>
                  <a:schemeClr val="accent2"/>
                </a:solidFill>
              </a:rPr>
              <a:t> – </a:t>
            </a:r>
            <a:r>
              <a:rPr lang="es-ES" b="1" dirty="0"/>
              <a:t>Estructuración del contenido del Código de FI en tres áreas</a:t>
            </a:r>
            <a:r>
              <a:rPr lang="es-ES" dirty="0"/>
              <a:t>: (i) promoción de medicamentos de prescripción, (</a:t>
            </a:r>
            <a:r>
              <a:rPr lang="es-ES" dirty="0" err="1"/>
              <a:t>ii</a:t>
            </a:r>
            <a:r>
              <a:rPr lang="es-ES" dirty="0"/>
              <a:t>) interrelación con Profesionales Sanitarios y Organizaciones Sanitarias y (</a:t>
            </a:r>
            <a:r>
              <a:rPr lang="es-ES" dirty="0" err="1"/>
              <a:t>iii</a:t>
            </a:r>
            <a:r>
              <a:rPr lang="es-ES" dirty="0"/>
              <a:t>) Interrelación con Organizaciones de Pacientes. 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2014</a:t>
            </a:r>
            <a:r>
              <a:rPr lang="es-ES" dirty="0">
                <a:solidFill>
                  <a:schemeClr val="accent2"/>
                </a:solidFill>
              </a:rPr>
              <a:t> -  </a:t>
            </a:r>
            <a:r>
              <a:rPr lang="es-ES" b="1" dirty="0"/>
              <a:t>Inclusión de la publicación preceptiva de las transferencias de valor</a:t>
            </a:r>
            <a:r>
              <a:rPr lang="es-ES" dirty="0"/>
              <a:t>. 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2016</a:t>
            </a:r>
            <a:r>
              <a:rPr lang="es-ES" dirty="0">
                <a:solidFill>
                  <a:schemeClr val="accent2"/>
                </a:solidFill>
              </a:rPr>
              <a:t> – </a:t>
            </a:r>
            <a:r>
              <a:rPr lang="es-ES" dirty="0"/>
              <a:t>Actualización conforme la </a:t>
            </a:r>
            <a:r>
              <a:rPr lang="es-ES" b="1" dirty="0"/>
              <a:t>modificación del Código Penal en 2015</a:t>
            </a:r>
            <a:r>
              <a:rPr lang="es-ES" dirty="0"/>
              <a:t>. El Compliance puede eximir de responsabilidad penal a las personas jurídicas. </a:t>
            </a:r>
          </a:p>
          <a:p>
            <a:pPr algn="just"/>
            <a:r>
              <a:rPr lang="es-ES" b="1" dirty="0">
                <a:solidFill>
                  <a:schemeClr val="accent2"/>
                </a:solidFill>
              </a:rPr>
              <a:t>2021</a:t>
            </a:r>
            <a:r>
              <a:rPr lang="es-ES" dirty="0">
                <a:solidFill>
                  <a:schemeClr val="accent2"/>
                </a:solidFill>
              </a:rPr>
              <a:t> - </a:t>
            </a:r>
            <a:r>
              <a:rPr lang="es-ES" dirty="0"/>
              <a:t>Versión actual del Código. Introduce </a:t>
            </a:r>
            <a:r>
              <a:rPr lang="es-ES" b="1" dirty="0"/>
              <a:t>nuevas obligaciones en relación con el entorno digital, la relación con los medios de comunicación y los servicios prestados por los Profesionales y Organizaciones Sanitarias</a:t>
            </a:r>
            <a:r>
              <a:rPr lang="es-ES" dirty="0"/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843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194014" y="3476367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227898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2. EVOLUCIÓN DEL COMPLIANCE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9218FFC-F4D9-4862-AD4A-2008F550FB48}"/>
              </a:ext>
            </a:extLst>
          </p:cNvPr>
          <p:cNvSpPr txBox="1"/>
          <p:nvPr/>
        </p:nvSpPr>
        <p:spPr>
          <a:xfrm>
            <a:off x="568986" y="1797399"/>
            <a:ext cx="10341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Hay una serie de elementos que en las últimas décadas han potenciado y reforzado la importancia del Compliance para las compañías en el sector farmacéutico: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B64271D-AABD-47AC-B5A0-ECD2EBCF26CE}"/>
              </a:ext>
            </a:extLst>
          </p:cNvPr>
          <p:cNvSpPr txBox="1"/>
          <p:nvPr/>
        </p:nvSpPr>
        <p:spPr>
          <a:xfrm>
            <a:off x="929898" y="2836190"/>
            <a:ext cx="97762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b="1" dirty="0"/>
              <a:t>La creación de la Unidad de Supervisión Deontológica (USD) </a:t>
            </a:r>
            <a:r>
              <a:rPr lang="es-ES" dirty="0"/>
              <a:t>en 2004 como órgano encargado de velar activamente por el cumplimiento del Código de Buenas Prácticas de </a:t>
            </a:r>
            <a:r>
              <a:rPr lang="es-ES" dirty="0" err="1"/>
              <a:t>Farmaindustria</a:t>
            </a:r>
            <a:r>
              <a:rPr lang="es-ES" dirty="0"/>
              <a:t>, al que se atribuye potestad sancionadora.</a:t>
            </a:r>
          </a:p>
          <a:p>
            <a:pPr marL="342900" indent="-342900" algn="just">
              <a:buAutoNum type="arabicPeriod"/>
            </a:pPr>
            <a:endParaRPr lang="es-ES" dirty="0"/>
          </a:p>
          <a:p>
            <a:pPr marL="342900" indent="-342900" algn="just">
              <a:buAutoNum type="arabicPeriod"/>
            </a:pPr>
            <a:r>
              <a:rPr lang="es-ES" b="1" dirty="0"/>
              <a:t>La modificación del Código Penal en 2015 </a:t>
            </a:r>
            <a:r>
              <a:rPr lang="es-ES" dirty="0"/>
              <a:t>incluye el artículo 31 bis, que establece por primera vez la responsabilidad penal de las personas jurídicas y prevé el Compliance como herramienta que posibilita la exención de dicha responsabilidad. </a:t>
            </a:r>
          </a:p>
          <a:p>
            <a:pPr marL="342900" indent="-342900" algn="just">
              <a:buAutoNum type="arabicPeriod"/>
            </a:pPr>
            <a:endParaRPr lang="es-ES" dirty="0"/>
          </a:p>
          <a:p>
            <a:pPr marL="342900" indent="-342900" algn="just">
              <a:buAutoNum type="arabicPeriod"/>
            </a:pPr>
            <a:r>
              <a:rPr lang="es-ES" b="1" dirty="0"/>
              <a:t>La obligación de que las compañías establezcan un canal de denuncias </a:t>
            </a:r>
            <a:r>
              <a:rPr lang="es-ES" dirty="0"/>
              <a:t>(a partir de diciembre de 2021 para las compañías con más de 250 trabajadores y a partir de diciembre de 2023, para las compañías de entre 50 y 249 trabajadores, conforme lo dispuesto en la Directiva 2019/1937. </a:t>
            </a:r>
          </a:p>
        </p:txBody>
      </p:sp>
    </p:spTree>
    <p:extLst>
      <p:ext uri="{BB962C8B-B14F-4D97-AF65-F5344CB8AC3E}">
        <p14:creationId xmlns:p14="http://schemas.microsoft.com/office/powerpoint/2010/main" val="2706633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851042" y="437739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736962"/>
            <a:ext cx="8621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3. IMPLEMENTACIÓN PRÁCTICA POR PARTE DE LAS COMPAÑÍAS </a:t>
            </a:r>
          </a:p>
          <a:p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914" y="1211064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5C343F-5AFE-4D87-8E88-0549EA7996C7}"/>
              </a:ext>
            </a:extLst>
          </p:cNvPr>
          <p:cNvSpPr txBox="1"/>
          <p:nvPr/>
        </p:nvSpPr>
        <p:spPr>
          <a:xfrm>
            <a:off x="490822" y="2441200"/>
            <a:ext cx="1000085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Las farmacéuticas se han ido implicando de gradualmente en el Compliance, mostrando una alta reactividad al Código de Buenas Prácticas.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La situación actual podría resumirse como sigue: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1600" dirty="0"/>
          </a:p>
          <a:p>
            <a:endParaRPr lang="es-ES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1600" dirty="0"/>
          </a:p>
          <a:p>
            <a:endParaRPr lang="es-ES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300A82-62F3-4868-8ADD-BA05F3359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709" y="3822057"/>
            <a:ext cx="8602548" cy="223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3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36233" y="5646356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736962"/>
            <a:ext cx="8621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3. IMPLEMENTACIÓN PRÁCTICA POR PARTE DE LAS COMPAÑÍAS </a:t>
            </a:r>
          </a:p>
          <a:p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914" y="1211064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42F3958-3E5C-4ADB-8DA0-3D08DBDAD642}"/>
              </a:ext>
            </a:extLst>
          </p:cNvPr>
          <p:cNvSpPr txBox="1"/>
          <p:nvPr/>
        </p:nvSpPr>
        <p:spPr>
          <a:xfrm>
            <a:off x="245690" y="6340495"/>
            <a:ext cx="102153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/>
              <a:t>₂</a:t>
            </a:r>
            <a:r>
              <a:rPr lang="es-ES" sz="1000" i="1" dirty="0"/>
              <a:t> </a:t>
            </a:r>
            <a:r>
              <a:rPr lang="es-ES_tradnl" sz="1000" i="1" dirty="0"/>
              <a:t>Datos obtenidos en la </a:t>
            </a:r>
            <a:r>
              <a:rPr lang="es-ES" sz="1000" i="1" dirty="0"/>
              <a:t>encuesta sobre la estructura, organización y funciones de los departamentos de Compliance en la industria farmacéutica española. ASCOM. Septiembre de 2021.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BECE47-76B8-4B0D-B3CE-E450F2DF88F5}"/>
              </a:ext>
            </a:extLst>
          </p:cNvPr>
          <p:cNvSpPr txBox="1"/>
          <p:nvPr/>
        </p:nvSpPr>
        <p:spPr>
          <a:xfrm>
            <a:off x="810327" y="2472297"/>
            <a:ext cx="98373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Para las compañías farmacéuticas, la implementación del Compliance ha supuesto:</a:t>
            </a:r>
          </a:p>
          <a:p>
            <a:pPr algn="just"/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800" dirty="0"/>
              <a:t>La designación de un </a:t>
            </a:r>
            <a:r>
              <a:rPr lang="es-ES" sz="1800" b="1" dirty="0"/>
              <a:t>Compliance Officer </a:t>
            </a:r>
            <a:r>
              <a:rPr lang="es-ES" sz="1800" dirty="0"/>
              <a:t>(supervisor del Código) y la creación de </a:t>
            </a:r>
            <a:r>
              <a:rPr lang="es-ES" sz="1800" b="1" dirty="0"/>
              <a:t>Comités de Compliance</a:t>
            </a:r>
            <a:r>
              <a:rPr lang="es-ES" sz="1800" dirty="0"/>
              <a:t> que se reúnen de forma periódica.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creación de </a:t>
            </a:r>
            <a:r>
              <a:rPr lang="es-ES" b="1" dirty="0"/>
              <a:t>programas que integren todas las áreas corporativas de forma transversal</a:t>
            </a:r>
            <a:r>
              <a:rPr lang="es-ES" dirty="0"/>
              <a:t>. Los programas suelen ser de </a:t>
            </a:r>
            <a:r>
              <a:rPr lang="es-ES" b="1" dirty="0"/>
              <a:t>carácter global</a:t>
            </a:r>
            <a:r>
              <a:rPr lang="es-ES" dirty="0"/>
              <a:t>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</a:t>
            </a:r>
            <a:r>
              <a:rPr lang="es-ES" b="1" dirty="0"/>
              <a:t>división de las funciones de Legal y Compliance</a:t>
            </a:r>
            <a:r>
              <a:rPr lang="es-ES" dirty="0"/>
              <a:t>. Según un estudio realizado por la Asociación Española de Compliance (ASCOM)</a:t>
            </a:r>
            <a:r>
              <a:rPr lang="es-ES" sz="1800" dirty="0"/>
              <a:t>₂</a:t>
            </a:r>
            <a:r>
              <a:rPr lang="es-ES" dirty="0"/>
              <a:t> en 2021, el 89’3% de los laboratorios participantes en la encuesta declararon tener un departamento o área específica de Compliance, aunque solamente el 28,3% dispone de presupuesto propio. </a:t>
            </a:r>
          </a:p>
        </p:txBody>
      </p:sp>
    </p:spTree>
    <p:extLst>
      <p:ext uri="{BB962C8B-B14F-4D97-AF65-F5344CB8AC3E}">
        <p14:creationId xmlns:p14="http://schemas.microsoft.com/office/powerpoint/2010/main" val="946664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17766" y="6250237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736962"/>
            <a:ext cx="8621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3. IMPLEMENTACIÓN PRÁCTICA POR PARTE DE LAS COMPAÑÍAS </a:t>
            </a:r>
          </a:p>
          <a:p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914" y="1211064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5C343F-5AFE-4D87-8E88-0549EA7996C7}"/>
              </a:ext>
            </a:extLst>
          </p:cNvPr>
          <p:cNvSpPr txBox="1"/>
          <p:nvPr/>
        </p:nvSpPr>
        <p:spPr>
          <a:xfrm>
            <a:off x="485011" y="2073662"/>
            <a:ext cx="104813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20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elaboración de </a:t>
            </a:r>
            <a:r>
              <a:rPr lang="es-ES" b="1" dirty="0"/>
              <a:t>Procedimientos Normalizados de Trabajo (</a:t>
            </a:r>
            <a:r>
              <a:rPr lang="es-ES" b="1" dirty="0" err="1"/>
              <a:t>PNTs</a:t>
            </a:r>
            <a:r>
              <a:rPr lang="es-ES" b="1" dirty="0"/>
              <a:t>) </a:t>
            </a:r>
            <a:r>
              <a:rPr lang="es-ES" dirty="0"/>
              <a:t>exigidos por el Código de </a:t>
            </a:r>
            <a:r>
              <a:rPr lang="es-ES" dirty="0" err="1"/>
              <a:t>Farmaindustria</a:t>
            </a:r>
            <a:r>
              <a:rPr lang="es-ES" dirty="0"/>
              <a:t> para lograr una implementación efectiva.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organización de </a:t>
            </a:r>
            <a:r>
              <a:rPr lang="es-ES" b="1" dirty="0"/>
              <a:t>formaciones</a:t>
            </a:r>
            <a:r>
              <a:rPr lang="es-ES" dirty="0"/>
              <a:t> </a:t>
            </a:r>
            <a:r>
              <a:rPr lang="es-ES" b="1" dirty="0"/>
              <a:t>transversales </a:t>
            </a:r>
            <a:r>
              <a:rPr lang="es-ES" dirty="0"/>
              <a:t>a todas las áreas de la compañía para que todos los empleados se mantengan al día con los procedimientos y buenas prácticas. Según el estudio de ASCOM, el 96,4% de los laboratorios llevan a cabo formaciones sobre Compliance, y el 43% las realiza de forma anual.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20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20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dirty="0"/>
          </a:p>
          <a:p>
            <a:endParaRPr lang="es-E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416DBB8-49D2-40F3-AED6-FA6F18E6C7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731906"/>
              </p:ext>
            </p:extLst>
          </p:nvPr>
        </p:nvGraphicFramePr>
        <p:xfrm>
          <a:off x="965460" y="2691696"/>
          <a:ext cx="10000857" cy="2731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0069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24198" y="3390642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581728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4. EL COMPLIANCE EN LA ACTUALIDAD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7A20B1E-495C-4A5B-8DC2-CCBF60D75580}"/>
              </a:ext>
            </a:extLst>
          </p:cNvPr>
          <p:cNvSpPr txBox="1"/>
          <p:nvPr/>
        </p:nvSpPr>
        <p:spPr>
          <a:xfrm>
            <a:off x="715896" y="2184286"/>
            <a:ext cx="9794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El Compliance ha alcanzado una </a:t>
            </a:r>
            <a:r>
              <a:rPr lang="es-ES" sz="2000" b="1" u="sng" dirty="0">
                <a:solidFill>
                  <a:schemeClr val="accent1"/>
                </a:solidFill>
              </a:rPr>
              <a:t>etapa de madurez</a:t>
            </a:r>
            <a:r>
              <a:rPr lang="es-ES" sz="2000" dirty="0"/>
              <a:t>.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Sin embargo, existen </a:t>
            </a:r>
            <a:r>
              <a:rPr lang="es-ES" sz="2000" b="1" u="sng" dirty="0">
                <a:solidFill>
                  <a:schemeClr val="accent2"/>
                </a:solidFill>
              </a:rPr>
              <a:t>áreas de mejora:</a:t>
            </a:r>
          </a:p>
          <a:p>
            <a:pPr algn="just"/>
            <a:endParaRPr lang="es-ES" sz="2000" b="1" u="sng" dirty="0">
              <a:solidFill>
                <a:schemeClr val="accent2"/>
              </a:solidFill>
            </a:endParaRPr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60C382-AD04-4B81-AB39-C01A4E770E50}"/>
              </a:ext>
            </a:extLst>
          </p:cNvPr>
          <p:cNvSpPr txBox="1"/>
          <p:nvPr/>
        </p:nvSpPr>
        <p:spPr>
          <a:xfrm>
            <a:off x="715895" y="3354834"/>
            <a:ext cx="92567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En especial, </a:t>
            </a:r>
            <a:r>
              <a:rPr lang="es-ES" sz="2000" b="1" dirty="0"/>
              <a:t>reforzar la independencia de los departamentos de Compliance</a:t>
            </a:r>
            <a:r>
              <a:rPr lang="es-ES" sz="2000" dirty="0"/>
              <a:t>, mediante:</a:t>
            </a:r>
          </a:p>
          <a:p>
            <a:pPr algn="just"/>
            <a:endParaRPr lang="es-ES" sz="20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2000" b="1" dirty="0" err="1"/>
              <a:t>Reporting</a:t>
            </a:r>
            <a:r>
              <a:rPr lang="es-ES" sz="2000" b="1" dirty="0"/>
              <a:t> directo al Consejo</a:t>
            </a:r>
            <a:r>
              <a:rPr lang="es-ES" sz="2000" dirty="0"/>
              <a:t>, y no al CEO.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2000" b="1" dirty="0"/>
              <a:t>Presupuesto propio y recursos</a:t>
            </a:r>
            <a:r>
              <a:rPr lang="es-ES" sz="2000" dirty="0"/>
              <a:t> que permitan que se desarrolle la función de forma óptima.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2000" b="1" dirty="0"/>
              <a:t>Autoridad</a:t>
            </a:r>
            <a:r>
              <a:rPr lang="es-ES" sz="2000" dirty="0"/>
              <a:t> para recabar la información y datos necesarios para poder cumplir sus funciones de forma autónoma.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2000" b="1" dirty="0"/>
              <a:t>¿Separación de la función legal?</a:t>
            </a:r>
          </a:p>
        </p:txBody>
      </p:sp>
    </p:spTree>
    <p:extLst>
      <p:ext uri="{BB962C8B-B14F-4D97-AF65-F5344CB8AC3E}">
        <p14:creationId xmlns:p14="http://schemas.microsoft.com/office/powerpoint/2010/main" val="2623176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24198" y="3390642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581728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4. EL COMPLIANCE EN LA ACTUALIDAD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7A20B1E-495C-4A5B-8DC2-CCBF60D75580}"/>
              </a:ext>
            </a:extLst>
          </p:cNvPr>
          <p:cNvSpPr txBox="1"/>
          <p:nvPr/>
        </p:nvSpPr>
        <p:spPr>
          <a:xfrm>
            <a:off x="920394" y="2043393"/>
            <a:ext cx="97949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Al encontrarse en una fase de madurez en la que las compañías lo tienen interiorizado, </a:t>
            </a:r>
            <a:r>
              <a:rPr lang="es-ES" sz="2000" b="1" u="sng" dirty="0">
                <a:solidFill>
                  <a:schemeClr val="accent6"/>
                </a:solidFill>
              </a:rPr>
              <a:t>el Compliance no parece ser una preocupación esencial del sector</a:t>
            </a:r>
            <a:r>
              <a:rPr lang="es-ES" sz="2000" dirty="0">
                <a:solidFill>
                  <a:schemeClr val="accent6"/>
                </a:solidFill>
              </a:rPr>
              <a:t>. </a:t>
            </a:r>
            <a:endParaRPr lang="es-ES" dirty="0">
              <a:solidFill>
                <a:schemeClr val="accent6"/>
              </a:solidFill>
            </a:endParaRPr>
          </a:p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A960A1-1517-4D71-8FA8-DD571DC64273}"/>
              </a:ext>
            </a:extLst>
          </p:cNvPr>
          <p:cNvSpPr txBox="1"/>
          <p:nvPr/>
        </p:nvSpPr>
        <p:spPr>
          <a:xfrm>
            <a:off x="478350" y="2885318"/>
            <a:ext cx="11857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u="sng" dirty="0"/>
              <a:t>Motivos</a:t>
            </a:r>
            <a:r>
              <a:rPr lang="es-ES" sz="2000" b="1" dirty="0"/>
              <a:t>: </a:t>
            </a:r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F27F831-A642-4C4C-B42D-3BE08F073A76}"/>
              </a:ext>
            </a:extLst>
          </p:cNvPr>
          <p:cNvSpPr/>
          <p:nvPr/>
        </p:nvSpPr>
        <p:spPr>
          <a:xfrm>
            <a:off x="920394" y="3553667"/>
            <a:ext cx="301686" cy="369332"/>
          </a:xfrm>
          <a:prstGeom prst="ellipse">
            <a:avLst/>
          </a:prstGeom>
          <a:solidFill>
            <a:srgbClr val="44A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7C5AED-FCAC-4176-84E7-423A1D6C7D59}"/>
              </a:ext>
            </a:extLst>
          </p:cNvPr>
          <p:cNvSpPr txBox="1"/>
          <p:nvPr/>
        </p:nvSpPr>
        <p:spPr>
          <a:xfrm>
            <a:off x="1306597" y="3580791"/>
            <a:ext cx="859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Implementación suficiente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E6B9E9A-9D70-43D2-840D-2D0F8D4454F6}"/>
              </a:ext>
            </a:extLst>
          </p:cNvPr>
          <p:cNvSpPr/>
          <p:nvPr/>
        </p:nvSpPr>
        <p:spPr>
          <a:xfrm>
            <a:off x="920394" y="4666980"/>
            <a:ext cx="301686" cy="369332"/>
          </a:xfrm>
          <a:prstGeom prst="ellipse">
            <a:avLst/>
          </a:prstGeom>
          <a:solidFill>
            <a:srgbClr val="44A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855B651-07DA-4101-A1B2-962FF5672687}"/>
              </a:ext>
            </a:extLst>
          </p:cNvPr>
          <p:cNvSpPr txBox="1"/>
          <p:nvPr/>
        </p:nvSpPr>
        <p:spPr>
          <a:xfrm>
            <a:off x="1306597" y="4638160"/>
            <a:ext cx="8594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COVID-19</a:t>
            </a:r>
          </a:p>
          <a:p>
            <a:endParaRPr lang="es-ES" b="1" u="sng" dirty="0"/>
          </a:p>
          <a:p>
            <a:pPr algn="just"/>
            <a:r>
              <a:rPr lang="es-ES" dirty="0"/>
              <a:t>La reciente Pandemia ha supuesto una disminución general de las actividades y congresos llevados a cabo por la industria.</a:t>
            </a:r>
          </a:p>
        </p:txBody>
      </p:sp>
    </p:spTree>
    <p:extLst>
      <p:ext uri="{BB962C8B-B14F-4D97-AF65-F5344CB8AC3E}">
        <p14:creationId xmlns:p14="http://schemas.microsoft.com/office/powerpoint/2010/main" val="358361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24198" y="3390642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581728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4. EL COMPLIANCE EN LA ACTUALIDAD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EA960A1-1517-4D71-8FA8-DD571DC64273}"/>
              </a:ext>
            </a:extLst>
          </p:cNvPr>
          <p:cNvSpPr txBox="1"/>
          <p:nvPr/>
        </p:nvSpPr>
        <p:spPr>
          <a:xfrm>
            <a:off x="752465" y="273828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F27F831-A642-4C4C-B42D-3BE08F073A76}"/>
              </a:ext>
            </a:extLst>
          </p:cNvPr>
          <p:cNvSpPr/>
          <p:nvPr/>
        </p:nvSpPr>
        <p:spPr>
          <a:xfrm>
            <a:off x="844830" y="2307725"/>
            <a:ext cx="301686" cy="369332"/>
          </a:xfrm>
          <a:prstGeom prst="ellipse">
            <a:avLst/>
          </a:prstGeom>
          <a:solidFill>
            <a:srgbClr val="44A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7C5AED-FCAC-4176-84E7-423A1D6C7D59}"/>
              </a:ext>
            </a:extLst>
          </p:cNvPr>
          <p:cNvSpPr txBox="1"/>
          <p:nvPr/>
        </p:nvSpPr>
        <p:spPr>
          <a:xfrm>
            <a:off x="1297359" y="2307725"/>
            <a:ext cx="103681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Disminución de la actividad sancionadora de la USD</a:t>
            </a:r>
          </a:p>
          <a:p>
            <a:endParaRPr lang="es-ES" b="1" u="sng" dirty="0"/>
          </a:p>
          <a:p>
            <a:r>
              <a:rPr lang="es-ES" dirty="0"/>
              <a:t>La creación de la USD en 2004 impulsó la reactividad de las compañías farmacéuticas frente el Compliance, debido a una alta actividad preventiva y sancionadora.</a:t>
            </a:r>
          </a:p>
          <a:p>
            <a:endParaRPr lang="es-ES" dirty="0"/>
          </a:p>
          <a:p>
            <a:r>
              <a:rPr lang="es-ES" dirty="0"/>
              <a:t>En la actualidad, ha disminuido considerablemente la actividad de la USD₃. </a:t>
            </a:r>
          </a:p>
          <a:p>
            <a:endParaRPr lang="es-ES" dirty="0"/>
          </a:p>
          <a:p>
            <a:endParaRPr lang="es-ES" dirty="0"/>
          </a:p>
        </p:txBody>
      </p:sp>
      <p:graphicFrame>
        <p:nvGraphicFramePr>
          <p:cNvPr id="15" name="Tabla 7">
            <a:extLst>
              <a:ext uri="{FF2B5EF4-FFF2-40B4-BE49-F238E27FC236}">
                <a16:creationId xmlns:a16="http://schemas.microsoft.com/office/drawing/2014/main" id="{447CA95C-CE7C-4CE8-8BE8-2C49E3FB5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50496"/>
              </p:ext>
            </p:extLst>
          </p:nvPr>
        </p:nvGraphicFramePr>
        <p:xfrm>
          <a:off x="2054344" y="4267201"/>
          <a:ext cx="8358910" cy="182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814">
                  <a:extLst>
                    <a:ext uri="{9D8B030D-6E8A-4147-A177-3AD203B41FA5}">
                      <a16:colId xmlns:a16="http://schemas.microsoft.com/office/drawing/2014/main" val="3088676062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1271395889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2876167773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2224040856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3950115434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2784866045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3415504731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1473394500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385742987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4226886341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903946148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1260596205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3738142013"/>
                    </a:ext>
                  </a:extLst>
                </a:gridCol>
                <a:gridCol w="563392">
                  <a:extLst>
                    <a:ext uri="{9D8B030D-6E8A-4147-A177-3AD203B41FA5}">
                      <a16:colId xmlns:a16="http://schemas.microsoft.com/office/drawing/2014/main" val="3686689844"/>
                    </a:ext>
                  </a:extLst>
                </a:gridCol>
              </a:tblGrid>
              <a:tr h="299160">
                <a:tc gridSpan="14">
                  <a:txBody>
                    <a:bodyPr/>
                    <a:lstStyle/>
                    <a:p>
                      <a:pPr algn="ctr"/>
                      <a:r>
                        <a:rPr lang="es-ES_tradnl" sz="1400" dirty="0"/>
                        <a:t>ACTIVIDAD DE LA USD  (2009-2021)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543203"/>
                  </a:ext>
                </a:extLst>
              </a:tr>
              <a:tr h="340179"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1" dirty="0"/>
                        <a:t>Año</a:t>
                      </a:r>
                      <a:endParaRPr lang="es-ES" sz="1200" b="1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2009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2010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2011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2012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2013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2014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2015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2016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2017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2018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2019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2020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2021</a:t>
                      </a:r>
                      <a:endParaRPr lang="es-ES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10297"/>
                  </a:ext>
                </a:extLst>
              </a:tr>
              <a:tr h="652712"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1" dirty="0"/>
                        <a:t>Acciones preventivas</a:t>
                      </a:r>
                      <a:endParaRPr lang="es-E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2.670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3.482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3.131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2.488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2.112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2.180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2.138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1.483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1.674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1.513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1.633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771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775</a:t>
                      </a:r>
                      <a:endParaRPr lang="es-E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444501"/>
                  </a:ext>
                </a:extLst>
              </a:tr>
              <a:tr h="527706"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1" dirty="0"/>
                        <a:t>Denuncias USD</a:t>
                      </a:r>
                      <a:endParaRPr lang="es-E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4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1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9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7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7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3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4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0</a:t>
                      </a:r>
                      <a:endParaRPr lang="es-E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989521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A19D4BB-5BAC-4ED6-A628-94FAB151AE31}"/>
              </a:ext>
            </a:extLst>
          </p:cNvPr>
          <p:cNvSpPr txBox="1"/>
          <p:nvPr/>
        </p:nvSpPr>
        <p:spPr>
          <a:xfrm>
            <a:off x="649638" y="6340495"/>
            <a:ext cx="5326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₃</a:t>
            </a:r>
            <a:r>
              <a:rPr lang="es-ES" sz="1000" i="1" dirty="0"/>
              <a:t> </a:t>
            </a:r>
            <a:r>
              <a:rPr lang="es-ES_tradnl" sz="1000" i="1" dirty="0"/>
              <a:t>Datos obtenidos en la Memoria Anual 2021 de </a:t>
            </a:r>
            <a:r>
              <a:rPr lang="es-ES_tradnl" sz="1000" i="1" dirty="0" err="1"/>
              <a:t>Farmaindustria</a:t>
            </a:r>
            <a:endParaRPr lang="es-ES" sz="1000" i="1" dirty="0"/>
          </a:p>
        </p:txBody>
      </p:sp>
    </p:spTree>
    <p:extLst>
      <p:ext uri="{BB962C8B-B14F-4D97-AF65-F5344CB8AC3E}">
        <p14:creationId xmlns:p14="http://schemas.microsoft.com/office/powerpoint/2010/main" val="3965494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42140" y="7002489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581728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4. EL COMPLIANCE EN LA ACTUALIDAD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EA960A1-1517-4D71-8FA8-DD571DC64273}"/>
              </a:ext>
            </a:extLst>
          </p:cNvPr>
          <p:cNvSpPr txBox="1"/>
          <p:nvPr/>
        </p:nvSpPr>
        <p:spPr>
          <a:xfrm>
            <a:off x="752465" y="273828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7C5AED-FCAC-4176-84E7-423A1D6C7D59}"/>
              </a:ext>
            </a:extLst>
          </p:cNvPr>
          <p:cNvSpPr txBox="1"/>
          <p:nvPr/>
        </p:nvSpPr>
        <p:spPr>
          <a:xfrm>
            <a:off x="844829" y="2101038"/>
            <a:ext cx="108091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Sin embargo (o tal vez por ello), paralelamente a esta disminución de actividad sancionadora por parte de la USD, 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las autoridades locales competentes para sancionar en materia de publicidad de medicamentos </a:t>
            </a:r>
            <a:r>
              <a:rPr lang="es-ES" sz="2000" dirty="0"/>
              <a:t>conforme el RD 1416/2994, 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han incrementado su actividad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algn="just"/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ES" sz="2000" dirty="0"/>
          </a:p>
          <a:p>
            <a:pPr algn="just"/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A5AA28-9454-4C25-9C80-9E911FACA3DE}"/>
              </a:ext>
            </a:extLst>
          </p:cNvPr>
          <p:cNvSpPr txBox="1"/>
          <p:nvPr/>
        </p:nvSpPr>
        <p:spPr>
          <a:xfrm>
            <a:off x="3933065" y="3506557"/>
            <a:ext cx="78301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ym typeface="Wingdings" panose="05000000000000000000" pitchFamily="2" charset="2"/>
              </a:rPr>
              <a:t>La reciente Sentencia del TSJ de Madrid nº621/2022, de 27 de junio, parte de un </a:t>
            </a:r>
            <a:r>
              <a:rPr lang="es-ES" sz="1600" b="1" dirty="0">
                <a:sym typeface="Wingdings" panose="05000000000000000000" pitchFamily="2" charset="2"/>
              </a:rPr>
              <a:t>expediente sancionador iniciado por la autoridad competente de la Comunidad de Madrid, por cuantía de 90.001€ </a:t>
            </a:r>
            <a:r>
              <a:rPr lang="es-ES" sz="1600" dirty="0">
                <a:sym typeface="Wingdings" panose="05000000000000000000" pitchFamily="2" charset="2"/>
              </a:rPr>
              <a:t>por la comisión de una infracción muy grave prevista en el artículo 111.2.c) 16ª del RDL 1/2015, de 24 de julio, consistente en </a:t>
            </a:r>
            <a:r>
              <a:rPr lang="es-ES" sz="1600" b="0" i="1" u="none" strike="noStrike" baseline="0" dirty="0">
                <a:solidFill>
                  <a:srgbClr val="000000"/>
                </a:solidFill>
              </a:rPr>
              <a:t>"Realizar publicidad del medicamento antes de obtener la resolución de precio y condiciones de financiación en España”.</a:t>
            </a:r>
          </a:p>
          <a:p>
            <a:pPr algn="just"/>
            <a:endParaRPr lang="es-ES" sz="1600" i="1" dirty="0">
              <a:solidFill>
                <a:srgbClr val="000000"/>
              </a:solidFill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</a:rPr>
              <a:t>La compañía sancionada </a:t>
            </a:r>
            <a:r>
              <a:rPr lang="es-ES" sz="1600" b="1" dirty="0">
                <a:solidFill>
                  <a:srgbClr val="000000"/>
                </a:solidFill>
              </a:rPr>
              <a:t>dirigió a profesionales sanitarios prescriptores, a responsables de farmacia hospitalaria y a otros centros sanitarios </a:t>
            </a:r>
            <a:r>
              <a:rPr lang="es-ES" sz="1600" dirty="0">
                <a:solidFill>
                  <a:srgbClr val="000000"/>
                </a:solidFill>
              </a:rPr>
              <a:t>una </a:t>
            </a:r>
            <a:r>
              <a:rPr lang="es-ES" sz="1600" b="1" dirty="0">
                <a:solidFill>
                  <a:srgbClr val="000000"/>
                </a:solidFill>
              </a:rPr>
              <a:t>comunicación</a:t>
            </a:r>
            <a:r>
              <a:rPr lang="es-ES" sz="1600" dirty="0">
                <a:solidFill>
                  <a:srgbClr val="000000"/>
                </a:solidFill>
              </a:rPr>
              <a:t> titulada </a:t>
            </a:r>
            <a:r>
              <a:rPr lang="es-ES" sz="1600" i="1" dirty="0">
                <a:solidFill>
                  <a:srgbClr val="000000"/>
                </a:solidFill>
              </a:rPr>
              <a:t>“Acuerdo para suministros de [medicamento] en las condiciones de capítulo IV del Real Decreto 1015/2009”, </a:t>
            </a:r>
            <a:r>
              <a:rPr lang="es-ES" sz="1600" b="1" dirty="0">
                <a:solidFill>
                  <a:srgbClr val="000000"/>
                </a:solidFill>
              </a:rPr>
              <a:t>considerado promocional</a:t>
            </a:r>
            <a:r>
              <a:rPr lang="es-ES" sz="1600" dirty="0">
                <a:solidFill>
                  <a:srgbClr val="000000"/>
                </a:solidFill>
              </a:rPr>
              <a:t>. </a:t>
            </a:r>
          </a:p>
          <a:p>
            <a:pPr algn="just"/>
            <a:endParaRPr lang="es-ES" sz="1600" i="1" dirty="0">
              <a:solidFill>
                <a:srgbClr val="000000"/>
              </a:solidFill>
            </a:endParaRPr>
          </a:p>
          <a:p>
            <a:pPr algn="just"/>
            <a:r>
              <a:rPr lang="es-ES" sz="1600" i="1" dirty="0">
                <a:solidFill>
                  <a:srgbClr val="000000"/>
                </a:solidFill>
              </a:rPr>
              <a:t> </a:t>
            </a:r>
          </a:p>
          <a:p>
            <a:endParaRPr lang="es-ES" sz="1600" b="0" i="0" u="none" strike="noStrike" baseline="0" dirty="0">
              <a:solidFill>
                <a:srgbClr val="000000"/>
              </a:solidFill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16F0DAA-53C6-4EB9-BE31-BD5E6D7F276B}"/>
              </a:ext>
            </a:extLst>
          </p:cNvPr>
          <p:cNvCxnSpPr>
            <a:cxnSpLocks/>
          </p:cNvCxnSpPr>
          <p:nvPr/>
        </p:nvCxnSpPr>
        <p:spPr>
          <a:xfrm>
            <a:off x="2420006" y="4740991"/>
            <a:ext cx="126471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5D7A2A7-95F5-4717-804F-DC251EBE89FC}"/>
              </a:ext>
            </a:extLst>
          </p:cNvPr>
          <p:cNvSpPr/>
          <p:nvPr/>
        </p:nvSpPr>
        <p:spPr>
          <a:xfrm>
            <a:off x="752465" y="4506483"/>
            <a:ext cx="1376218" cy="44511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Ejemplo</a:t>
            </a:r>
          </a:p>
        </p:txBody>
      </p:sp>
    </p:spTree>
    <p:extLst>
      <p:ext uri="{BB962C8B-B14F-4D97-AF65-F5344CB8AC3E}">
        <p14:creationId xmlns:p14="http://schemas.microsoft.com/office/powerpoint/2010/main" val="3919682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592519" y="4993294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B5B48B0-7FB1-4C2E-B26B-1485C709A511}"/>
              </a:ext>
            </a:extLst>
          </p:cNvPr>
          <p:cNvSpPr txBox="1"/>
          <p:nvPr/>
        </p:nvSpPr>
        <p:spPr>
          <a:xfrm>
            <a:off x="485859" y="1738457"/>
            <a:ext cx="1032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A pesar de que el Compliance se encuentra en una etapa de madurez, hay una serie de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áreas que están siendo objeto de atención, y sobre las cuales </a:t>
            </a:r>
            <a:r>
              <a:rPr lang="es-ES" dirty="0"/>
              <a:t>es conveniente mantenerse alerta.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63D6A3C-A0FE-4C48-AE9E-81AF92C6F939}"/>
              </a:ext>
            </a:extLst>
          </p:cNvPr>
          <p:cNvSpPr txBox="1"/>
          <p:nvPr/>
        </p:nvSpPr>
        <p:spPr>
          <a:xfrm>
            <a:off x="1029812" y="2455650"/>
            <a:ext cx="3315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s-ES" b="1" u="sng" dirty="0">
                <a:solidFill>
                  <a:srgbClr val="7030A0"/>
                </a:solidFill>
              </a:rPr>
              <a:t>NOTAS DE PRENSA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441BE32-66F7-40ED-AC61-347C34F8AAB3}"/>
              </a:ext>
            </a:extLst>
          </p:cNvPr>
          <p:cNvSpPr txBox="1"/>
          <p:nvPr/>
        </p:nvSpPr>
        <p:spPr>
          <a:xfrm>
            <a:off x="485858" y="2895844"/>
            <a:ext cx="10579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Tenemos constancia de procedimientos sancionadores recientes iniciados por parte de las autoridades locales respecto notas de prensa y su contenido.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8A8265-C228-41E3-93D4-AEBDBE5A07D8}"/>
              </a:ext>
            </a:extLst>
          </p:cNvPr>
          <p:cNvSpPr txBox="1"/>
          <p:nvPr/>
        </p:nvSpPr>
        <p:spPr>
          <a:xfrm>
            <a:off x="485858" y="3724066"/>
            <a:ext cx="392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/>
              <a:t>¿Qué establece la Ley al respecto?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3E08CC7-B023-4CDD-8DB8-249A55BD5E32}"/>
              </a:ext>
            </a:extLst>
          </p:cNvPr>
          <p:cNvSpPr txBox="1"/>
          <p:nvPr/>
        </p:nvSpPr>
        <p:spPr>
          <a:xfrm>
            <a:off x="411968" y="5252400"/>
            <a:ext cx="1548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RD 1416/1994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B0E460E-20AE-44E9-B002-664301DF8BA7}"/>
              </a:ext>
            </a:extLst>
          </p:cNvPr>
          <p:cNvSpPr txBox="1"/>
          <p:nvPr/>
        </p:nvSpPr>
        <p:spPr>
          <a:xfrm>
            <a:off x="2628452" y="4147914"/>
            <a:ext cx="817809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El artículo 1.4 determina que el RD no aplica a ciertos materiales por tener naturaleza informativa, sin incluir las notas de prensa. En consecuencia, a la hora de interpretar el RD, las autoridades las considerarán promocionales o informativas en función de su contenido y objetivo.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Las notas de prensa con contenido sobre medicamentos de prescripción, que se consideren de naturaleza promocional </a:t>
            </a:r>
            <a:r>
              <a:rPr lang="es-ES" sz="1600" dirty="0">
                <a:sym typeface="Wingdings" panose="05000000000000000000" pitchFamily="2" charset="2"/>
              </a:rPr>
              <a:t> no serán admisibles  supondrán sanciones. </a:t>
            </a:r>
          </a:p>
          <a:p>
            <a:pPr algn="just"/>
            <a:endParaRPr lang="es-ES" sz="1600" dirty="0">
              <a:sym typeface="Wingdings" panose="05000000000000000000" pitchFamily="2" charset="2"/>
            </a:endParaRPr>
          </a:p>
          <a:p>
            <a:pPr algn="just"/>
            <a:r>
              <a:rPr lang="es-ES" sz="1600" dirty="0">
                <a:sym typeface="Wingdings" panose="05000000000000000000" pitchFamily="2" charset="2"/>
              </a:rPr>
              <a:t>El RD no profundiza en el contenido que deben tener las notas para ser consideradas informativas. </a:t>
            </a:r>
            <a:endParaRPr lang="es-ES" sz="1600" dirty="0"/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6F46B691-19D4-44E4-88E7-85607D702CB3}"/>
              </a:ext>
            </a:extLst>
          </p:cNvPr>
          <p:cNvSpPr/>
          <p:nvPr/>
        </p:nvSpPr>
        <p:spPr>
          <a:xfrm>
            <a:off x="2251717" y="4291105"/>
            <a:ext cx="328597" cy="2308323"/>
          </a:xfrm>
          <a:prstGeom prst="leftBrace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6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592519" y="4993294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3D6A3C-A0FE-4C48-AE9E-81AF92C6F939}"/>
              </a:ext>
            </a:extLst>
          </p:cNvPr>
          <p:cNvSpPr txBox="1"/>
          <p:nvPr/>
        </p:nvSpPr>
        <p:spPr>
          <a:xfrm>
            <a:off x="778639" y="1810212"/>
            <a:ext cx="3315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s-ES" b="1" u="sng" dirty="0">
                <a:solidFill>
                  <a:srgbClr val="7030A0"/>
                </a:solidFill>
              </a:rPr>
              <a:t>NOTAS DE PRENSA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B69BBEC-D6DE-45CC-92C1-0CDBCB1C9A56}"/>
              </a:ext>
            </a:extLst>
          </p:cNvPr>
          <p:cNvSpPr txBox="1"/>
          <p:nvPr/>
        </p:nvSpPr>
        <p:spPr>
          <a:xfrm>
            <a:off x="313210" y="4016164"/>
            <a:ext cx="282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Farmaindustria</a:t>
            </a: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74EBB48-17AB-4CF7-8E02-D6F25685761E}"/>
              </a:ext>
            </a:extLst>
          </p:cNvPr>
          <p:cNvSpPr txBox="1"/>
          <p:nvPr/>
        </p:nvSpPr>
        <p:spPr>
          <a:xfrm>
            <a:off x="2555722" y="2402713"/>
            <a:ext cx="86977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En la nueva versión del Código de Buenas Prácticas se incluyó un Anexo consistente en una </a:t>
            </a:r>
            <a:r>
              <a:rPr lang="es-ES" sz="1600" b="1" dirty="0"/>
              <a:t>Guía de actuación en comunicación y relaciones con los medios sobre medicamentos de prescripción.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En el mismo, se definen los conceptos de comunicación, publicidad e información, entre otros, y se determinan una serie de criterios de actuación para la industria. Los más relevantes son:</a:t>
            </a:r>
          </a:p>
          <a:p>
            <a:pPr algn="just"/>
            <a:endParaRPr lang="es-ES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El objetivo de una información debe ser el de </a:t>
            </a:r>
            <a:r>
              <a:rPr lang="es-ES" sz="1600" b="1" dirty="0"/>
              <a:t>dar a conocer un hecho relevante o noticiable.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Cualquier acción de comunicación sobre un medicamento de prescripción que no responda a un hecho noticiable podría interpretarse como promoción.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Toda </a:t>
            </a:r>
            <a:r>
              <a:rPr lang="es-ES" sz="1600" b="1" dirty="0"/>
              <a:t>la información debe estar basada en datos científicos </a:t>
            </a:r>
            <a:r>
              <a:rPr lang="es-ES" sz="1600" dirty="0"/>
              <a:t>y no opiniones, incluyendo las referencias a la fuente de origen.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b="1" dirty="0"/>
              <a:t>Debe ser notorio qué entidad los difunde</a:t>
            </a:r>
            <a:r>
              <a:rPr lang="es-ES" sz="1600" dirty="0"/>
              <a:t>, independientemente de que sea a través de terceros.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600" dirty="0"/>
              <a:t>Algunos ejemplos de novedades susceptibles de ser informadas incluyen el </a:t>
            </a:r>
            <a:r>
              <a:rPr lang="es-ES" sz="1600" b="1" dirty="0"/>
              <a:t>descubrimiento de una molécula innovadora, la aprobación nacional o internacional de un medicamento, y el desarrollo de un nuevo tratamiento. </a:t>
            </a:r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154A6417-F7D0-42DC-BAE7-09149241B45B}"/>
              </a:ext>
            </a:extLst>
          </p:cNvPr>
          <p:cNvSpPr/>
          <p:nvPr/>
        </p:nvSpPr>
        <p:spPr>
          <a:xfrm>
            <a:off x="2227125" y="2518065"/>
            <a:ext cx="328597" cy="3554949"/>
          </a:xfrm>
          <a:prstGeom prst="leftBrace">
            <a:avLst>
              <a:gd name="adj1" fmla="val 52416"/>
              <a:gd name="adj2" fmla="val 50000"/>
            </a:avLst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31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846016" y="5043955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8" y="1215715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3D6A3C-A0FE-4C48-AE9E-81AF92C6F939}"/>
              </a:ext>
            </a:extLst>
          </p:cNvPr>
          <p:cNvSpPr txBox="1"/>
          <p:nvPr/>
        </p:nvSpPr>
        <p:spPr>
          <a:xfrm>
            <a:off x="778639" y="1717478"/>
            <a:ext cx="3315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s-ES" b="1" u="sng" dirty="0">
                <a:solidFill>
                  <a:srgbClr val="7030A0"/>
                </a:solidFill>
              </a:rPr>
              <a:t>NOTAS DE PRENSA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B69BBEC-D6DE-45CC-92C1-0CDBCB1C9A56}"/>
              </a:ext>
            </a:extLst>
          </p:cNvPr>
          <p:cNvSpPr txBox="1"/>
          <p:nvPr/>
        </p:nvSpPr>
        <p:spPr>
          <a:xfrm>
            <a:off x="296019" y="3787614"/>
            <a:ext cx="2437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Autoridades locales competentes en materia de publicidad de medicamentos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74EBB48-17AB-4CF7-8E02-D6F25685761E}"/>
              </a:ext>
            </a:extLst>
          </p:cNvPr>
          <p:cNvSpPr txBox="1"/>
          <p:nvPr/>
        </p:nvSpPr>
        <p:spPr>
          <a:xfrm>
            <a:off x="2942488" y="2051051"/>
            <a:ext cx="8102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Las autoridades de las CCAA han abierto recientemente expedientes sancionadores sobre esta materia.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La Generalitat de Catalunya, en septiembre de 2022 publicó una monografía sobre los criterios básicos que deben cumplir las notas de prensa para tener consideración de material informativo. </a:t>
            </a:r>
          </a:p>
          <a:p>
            <a:pPr algn="just"/>
            <a:r>
              <a:rPr lang="es-ES" sz="1600" dirty="0"/>
              <a:t>El criterio de la Generalitat es similar al de </a:t>
            </a:r>
            <a:r>
              <a:rPr lang="es-ES" sz="1600" dirty="0" err="1"/>
              <a:t>Farmaindustria</a:t>
            </a:r>
            <a:r>
              <a:rPr lang="es-ES" sz="1600" dirty="0"/>
              <a:t>, en cuanto se basa en la </a:t>
            </a:r>
            <a:r>
              <a:rPr lang="es-ES" sz="1600" b="1" dirty="0"/>
              <a:t>noticiabilidad</a:t>
            </a:r>
            <a:r>
              <a:rPr lang="es-ES" sz="1600" dirty="0"/>
              <a:t> y el objetivo real de informar, evitando promoción indirecta de medicamentos de prescripción.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Aun así, la Generalitat toma una </a:t>
            </a:r>
            <a:r>
              <a:rPr lang="es-ES" sz="1600" b="1" dirty="0"/>
              <a:t>posición más restrictiva que la de </a:t>
            </a:r>
            <a:r>
              <a:rPr lang="es-ES" sz="1600" b="1" dirty="0" err="1"/>
              <a:t>Farmaindustria</a:t>
            </a:r>
            <a:r>
              <a:rPr lang="es-ES" sz="1600" dirty="0"/>
              <a:t>, puesto que: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0" i="0" dirty="0">
                <a:effectLst/>
                <a:latin typeface="OpenSansRegular"/>
              </a:rPr>
              <a:t>Especifica que </a:t>
            </a:r>
            <a:r>
              <a:rPr lang="es-ES" sz="1600" b="1" i="0" dirty="0">
                <a:effectLst/>
                <a:latin typeface="OpenSansRegular"/>
              </a:rPr>
              <a:t>no se permite distribuir una nota de prensa sobre el lanzamiento de un medicamento que aún no esté autorizado y comercializado </a:t>
            </a:r>
            <a:r>
              <a:rPr lang="es-ES" sz="1600" b="0" i="0" dirty="0">
                <a:effectLst/>
                <a:latin typeface="OpenSansRegular"/>
                <a:sym typeface="Wingdings" panose="05000000000000000000" pitchFamily="2" charset="2"/>
              </a:rPr>
              <a:t> por lo tanto, la autorización por la EMA de un medicamento sería un hecho admitido por FI pero no por la Generalitat. </a:t>
            </a:r>
            <a:endParaRPr lang="es-ES" sz="1600" b="0" i="0" dirty="0">
              <a:effectLst/>
              <a:latin typeface="OpenSansRegular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600" b="0" i="0" dirty="0">
                <a:effectLst/>
                <a:latin typeface="OpenSansRegular"/>
              </a:rPr>
              <a:t>Determina que </a:t>
            </a:r>
            <a:r>
              <a:rPr lang="es-ES" sz="1600" b="1" i="0" dirty="0">
                <a:effectLst/>
                <a:latin typeface="OpenSansRegular"/>
              </a:rPr>
              <a:t>no se puede </a:t>
            </a:r>
            <a:r>
              <a:rPr lang="es-ES" sz="1600" b="1" dirty="0">
                <a:latin typeface="OpenSansRegular"/>
              </a:rPr>
              <a:t>incluir ninguna referencia a tratamientos farmacológicos para una determinada patología</a:t>
            </a:r>
            <a:r>
              <a:rPr lang="es-ES" sz="1600" dirty="0">
                <a:latin typeface="OpenSansRegular"/>
              </a:rPr>
              <a:t>, mientras que FI considera que la información sobre tratamientos específicos es un hecho noticiable sobre el cual se puede informar.</a:t>
            </a:r>
            <a:endParaRPr lang="es-ES" sz="1600" dirty="0"/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154A6417-F7D0-42DC-BAE7-09149241B45B}"/>
              </a:ext>
            </a:extLst>
          </p:cNvPr>
          <p:cNvSpPr/>
          <p:nvPr/>
        </p:nvSpPr>
        <p:spPr>
          <a:xfrm>
            <a:off x="2613891" y="2308653"/>
            <a:ext cx="328597" cy="4384580"/>
          </a:xfrm>
          <a:prstGeom prst="leftBrace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2426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258300" y="477750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3D6A3C-A0FE-4C48-AE9E-81AF92C6F939}"/>
              </a:ext>
            </a:extLst>
          </p:cNvPr>
          <p:cNvSpPr txBox="1"/>
          <p:nvPr/>
        </p:nvSpPr>
        <p:spPr>
          <a:xfrm>
            <a:off x="778638" y="1803077"/>
            <a:ext cx="707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es-ES" b="1" u="sng" dirty="0">
                <a:solidFill>
                  <a:srgbClr val="CC00CC"/>
                </a:solidFill>
              </a:rPr>
              <a:t>RELACIONES DE LA INDUSTRIA CON EL ENTORNO DIGITAL</a:t>
            </a:r>
          </a:p>
          <a:p>
            <a:pPr marL="400050" indent="-400050">
              <a:buFont typeface="+mj-lt"/>
              <a:buAutoNum type="romanUcPeriod" startAt="2"/>
            </a:pPr>
            <a:endParaRPr lang="es-ES" b="1" u="sng" dirty="0">
              <a:solidFill>
                <a:srgbClr val="7030A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C41337-341A-4AA9-BF50-31FBC3D77B3A}"/>
              </a:ext>
            </a:extLst>
          </p:cNvPr>
          <p:cNvSpPr txBox="1"/>
          <p:nvPr/>
        </p:nvSpPr>
        <p:spPr>
          <a:xfrm>
            <a:off x="485858" y="2137114"/>
            <a:ext cx="109053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Las redes sociales han cambiado la forma de relacionarse con la sociedad, y </a:t>
            </a:r>
            <a:r>
              <a:rPr lang="es-ES" sz="1600" b="1" dirty="0"/>
              <a:t>la industria farmacéutica busca adaptarse a las nuevas formas de interacción y canales actuales </a:t>
            </a:r>
            <a:r>
              <a:rPr lang="es-ES" sz="1600" dirty="0"/>
              <a:t>mediante iniciativas difundidas en redes sociales. Durante la COVID-19, la adaptación del sector al mundo digital se vio aún más acelerada, ya que la promoción se llevó a cabo en su mayoría a través de dichos medios.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A nivel legal, existe </a:t>
            </a:r>
            <a:r>
              <a:rPr lang="es-ES" sz="1600" b="1" u="sng" dirty="0"/>
              <a:t>incertidumbre</a:t>
            </a:r>
            <a:r>
              <a:rPr lang="es-ES" sz="1600" dirty="0"/>
              <a:t> sobre qué iniciativas están o no permitidas.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El </a:t>
            </a:r>
            <a:r>
              <a:rPr lang="es-ES" sz="1600" b="1" dirty="0"/>
              <a:t>Código de Buenas Prácticas de </a:t>
            </a:r>
            <a:r>
              <a:rPr lang="es-ES" sz="1600" b="1" dirty="0" err="1"/>
              <a:t>Farmaindustria</a:t>
            </a:r>
            <a:r>
              <a:rPr lang="es-ES" sz="1600" b="1" dirty="0"/>
              <a:t> </a:t>
            </a:r>
            <a:r>
              <a:rPr lang="es-ES" sz="1600" dirty="0"/>
              <a:t>incluye un apartado sobre el entorno digital, en el que se regula la promoción de medicamentos de prescripción destinada a Profesionales Sanitarios y la responsabilidad de las compañías sobre todo el contenido que publican en medios digitales tanto de forma directa como a través de terceros. También se señala que a nivel corporativo se debe disponer de unas guías y normas de conducta responsable en el entorno digital. </a:t>
            </a:r>
          </a:p>
          <a:p>
            <a:pPr algn="just"/>
            <a:r>
              <a:rPr lang="es-ES" sz="1600" dirty="0"/>
              <a:t>Las </a:t>
            </a:r>
            <a:r>
              <a:rPr lang="es-ES" sz="1600" b="1" dirty="0"/>
              <a:t>Generalitat de Catalunya </a:t>
            </a:r>
            <a:r>
              <a:rPr lang="es-ES" sz="1600" dirty="0"/>
              <a:t>está activa en la materia, y </a:t>
            </a:r>
            <a:r>
              <a:rPr lang="es-ES" sz="1600" b="1" dirty="0"/>
              <a:t>ha elaborado unas guías₄</a:t>
            </a:r>
            <a:r>
              <a:rPr lang="es-ES" sz="1600" b="1" i="1" dirty="0"/>
              <a:t> </a:t>
            </a:r>
            <a:r>
              <a:rPr lang="es-ES" sz="1600" dirty="0"/>
              <a:t>sobre los usos que se permiten en las distintas redes sociales (</a:t>
            </a:r>
            <a:r>
              <a:rPr lang="es-ES" sz="1600" dirty="0" err="1">
                <a:solidFill>
                  <a:srgbClr val="29293B"/>
                </a:solidFill>
              </a:rPr>
              <a:t>Youtube</a:t>
            </a:r>
            <a:r>
              <a:rPr lang="es-ES" sz="1600" dirty="0">
                <a:solidFill>
                  <a:srgbClr val="29293B"/>
                </a:solidFill>
              </a:rPr>
              <a:t>, Twitter, Facebook, LinkedIn, Instagram, </a:t>
            </a:r>
            <a:r>
              <a:rPr lang="es-ES" sz="1600" dirty="0" err="1">
                <a:solidFill>
                  <a:srgbClr val="29293B"/>
                </a:solidFill>
              </a:rPr>
              <a:t>Whatsapp</a:t>
            </a:r>
            <a:r>
              <a:rPr lang="es-ES" sz="1600" dirty="0">
                <a:solidFill>
                  <a:srgbClr val="29293B"/>
                </a:solidFill>
              </a:rPr>
              <a:t>), </a:t>
            </a:r>
            <a:r>
              <a:rPr lang="es-ES" sz="1600" dirty="0"/>
              <a:t>optando por una </a:t>
            </a:r>
            <a:r>
              <a:rPr lang="es-ES" sz="1600" b="1" dirty="0"/>
              <a:t>posición restrictiva</a:t>
            </a:r>
            <a:r>
              <a:rPr lang="es-ES" sz="1600" dirty="0"/>
              <a:t>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Ante esta situación de incertidumbre en la que la Administración está tomando la iniciativa, parece </a:t>
            </a:r>
            <a:r>
              <a:rPr lang="es-ES" sz="1600" b="1" dirty="0"/>
              <a:t>recomendable que sea la propia industria la que lleve a cabo una mayor concreción y especificación sobre la interrelación con estos medios</a:t>
            </a:r>
            <a:r>
              <a:rPr lang="es-ES" sz="1600" dirty="0"/>
              <a:t>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D934A0C-B187-40A5-8E8C-0EFA9B14D266}"/>
              </a:ext>
            </a:extLst>
          </p:cNvPr>
          <p:cNvSpPr txBox="1"/>
          <p:nvPr/>
        </p:nvSpPr>
        <p:spPr>
          <a:xfrm>
            <a:off x="485859" y="6340495"/>
            <a:ext cx="10905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/>
              <a:t>₄ </a:t>
            </a:r>
            <a:r>
              <a:rPr lang="es-ES_tradnl" sz="1000" i="1" dirty="0"/>
              <a:t>Disponibles en la página web de la Generalitat de Catalunya con el siguiente enlace: https://medicaments.gencat.cat/ca/empreses/industria-farmaceutica/promocio-i-publicitat/monografics-sobre-publicitat-de-medicaments/index.html#googtrans(ca|es)  </a:t>
            </a:r>
            <a:endParaRPr lang="es-ES" sz="1000" i="1" dirty="0"/>
          </a:p>
        </p:txBody>
      </p:sp>
    </p:spTree>
    <p:extLst>
      <p:ext uri="{BB962C8B-B14F-4D97-AF65-F5344CB8AC3E}">
        <p14:creationId xmlns:p14="http://schemas.microsoft.com/office/powerpoint/2010/main" val="3196700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64236" y="474935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3D6A3C-A0FE-4C48-AE9E-81AF92C6F939}"/>
              </a:ext>
            </a:extLst>
          </p:cNvPr>
          <p:cNvSpPr txBox="1"/>
          <p:nvPr/>
        </p:nvSpPr>
        <p:spPr>
          <a:xfrm>
            <a:off x="905386" y="1910677"/>
            <a:ext cx="1024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 startAt="3"/>
            </a:pPr>
            <a:r>
              <a:rPr lang="es-ES" b="1" u="sng" dirty="0">
                <a:solidFill>
                  <a:srgbClr val="33CCFF"/>
                </a:solidFill>
              </a:rPr>
              <a:t>PUBLICIDAD DE MEDICAMENTOS AUTORIZADOS PENDIENTES DE PRECIO Y REEMBOLSO</a:t>
            </a:r>
            <a:endParaRPr lang="es-ES" b="1" u="sng" dirty="0">
              <a:solidFill>
                <a:srgbClr val="7030A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C41337-341A-4AA9-BF50-31FBC3D77B3A}"/>
              </a:ext>
            </a:extLst>
          </p:cNvPr>
          <p:cNvSpPr txBox="1"/>
          <p:nvPr/>
        </p:nvSpPr>
        <p:spPr>
          <a:xfrm>
            <a:off x="522335" y="2465584"/>
            <a:ext cx="111113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Recientemente ha habido un intenso debate en relación a la posibilidad de llevar a cabo </a:t>
            </a:r>
            <a:r>
              <a:rPr lang="es-ES" sz="1600" b="1" dirty="0"/>
              <a:t>promoción de medicamentos autorizados pero no comercializados en España, pendientes de la decisión de precio y reembolso (P&amp;R), especialmente en el marco de congresos internacionales</a:t>
            </a:r>
          </a:p>
          <a:p>
            <a:pPr algn="just"/>
            <a:endParaRPr lang="es-ES" sz="1600" b="1" dirty="0"/>
          </a:p>
          <a:p>
            <a:pPr algn="just"/>
            <a:r>
              <a:rPr lang="es-ES" sz="1600" dirty="0"/>
              <a:t>Hay distintas posiciones opuestas, lo que causa incertidumbre para el sector. </a:t>
            </a:r>
          </a:p>
          <a:p>
            <a:pPr algn="just"/>
            <a:endParaRPr lang="es-ES" sz="1600" b="1" dirty="0"/>
          </a:p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RD 1416/1994 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El RD se limita a establecer en su artículo 10.2 lo siguiente: “Esta publicidad </a:t>
            </a:r>
            <a:r>
              <a:rPr lang="es-ES" sz="1600" i="1" dirty="0">
                <a:solidFill>
                  <a:srgbClr val="29293B"/>
                </a:solidFill>
              </a:rPr>
              <a:t>[destinada a las personas facultadas para prescribir o dispensar medicamentos] </a:t>
            </a:r>
            <a:r>
              <a:rPr lang="es-ES" sz="1600" dirty="0">
                <a:solidFill>
                  <a:srgbClr val="29293B"/>
                </a:solidFill>
              </a:rPr>
              <a:t>incluirá el precio de venta al público, las condiciones de la prestación farmacéutica del Sistema Nacional de Salud, en su caso, y cuando sea posible, la estimación del coste del tratamiento”. </a:t>
            </a:r>
          </a:p>
          <a:p>
            <a:pPr algn="just"/>
            <a:endParaRPr lang="es-ES" sz="1600" dirty="0">
              <a:solidFill>
                <a:srgbClr val="29293B"/>
              </a:solidFill>
            </a:endParaRPr>
          </a:p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STSJ PAÍS VASCO nº246/2021 de 30 de junio de 2021 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Un Fundamento de Derecho de la Sentencia da a entender que la promoción de medicamentos pendientes de precio y reembolso es posible, a través de una visita médica, es lícito. </a:t>
            </a:r>
            <a:endParaRPr lang="es-ES" sz="1600" b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626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64236" y="474935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5C41337-341A-4AA9-BF50-31FBC3D77B3A}"/>
              </a:ext>
            </a:extLst>
          </p:cNvPr>
          <p:cNvSpPr txBox="1"/>
          <p:nvPr/>
        </p:nvSpPr>
        <p:spPr>
          <a:xfrm>
            <a:off x="485859" y="2664348"/>
            <a:ext cx="111113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CÓDIGO DE FARMAINDUSTRIA  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En reacción cuasi inmediata a la STSJ del País Vasco, en Septiembre de 2021, </a:t>
            </a:r>
            <a:r>
              <a:rPr lang="es-ES" sz="1600" dirty="0" err="1">
                <a:solidFill>
                  <a:srgbClr val="29293B"/>
                </a:solidFill>
              </a:rPr>
              <a:t>Farmaindustria</a:t>
            </a:r>
            <a:r>
              <a:rPr lang="es-ES" sz="1600" dirty="0">
                <a:solidFill>
                  <a:srgbClr val="29293B"/>
                </a:solidFill>
              </a:rPr>
              <a:t> se apresura a modificar su versión más reciente del Código para incluir la posibilidad de realizar promoción de medicamentos antes de la decisión de precio y reembolso. Concretamente, se altera la pregunta frecuente nº10, que no se pronunciaba expresamente al respecto. El nuevo redactado explicita que “</a:t>
            </a:r>
            <a:r>
              <a:rPr lang="es-ES" sz="1600" b="1" i="1" dirty="0">
                <a:solidFill>
                  <a:srgbClr val="29293B"/>
                </a:solidFill>
              </a:rPr>
              <a:t>en los supuestos en los que, tras la autorización de comercialización, esté pendiente una resolución de financiación y precio en el ámbito del SNS</a:t>
            </a:r>
            <a:r>
              <a:rPr lang="es-ES" sz="1600" i="1" dirty="0">
                <a:solidFill>
                  <a:srgbClr val="29293B"/>
                </a:solidFill>
              </a:rPr>
              <a:t>, </a:t>
            </a:r>
            <a:r>
              <a:rPr lang="es-ES" sz="1600" b="1" i="1" dirty="0">
                <a:solidFill>
                  <a:srgbClr val="29293B"/>
                </a:solidFill>
              </a:rPr>
              <a:t>la promoción de un nuevo medicamento o indicación no constituye infracción del Código </a:t>
            </a:r>
            <a:r>
              <a:rPr lang="es-ES" sz="1600" i="1" dirty="0">
                <a:solidFill>
                  <a:srgbClr val="29293B"/>
                </a:solidFill>
              </a:rPr>
              <a:t>siempre que la publicidad dirigida a las personas facultadas para prescribir o dispensar medicamentos incluya la información de tal circunstancia</a:t>
            </a:r>
            <a:r>
              <a:rPr lang="es-ES" sz="1600" dirty="0">
                <a:solidFill>
                  <a:srgbClr val="29293B"/>
                </a:solidFill>
              </a:rPr>
              <a:t>”. </a:t>
            </a:r>
          </a:p>
          <a:p>
            <a:pPr algn="just"/>
            <a:endParaRPr lang="es-ES" sz="1600" dirty="0">
              <a:solidFill>
                <a:srgbClr val="29293B"/>
              </a:solidFill>
            </a:endParaRPr>
          </a:p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AUTORIDAD LOCAL DE CATALUNYA EN MATERIA DE PUBLICIDAD DE MEDICAMENTOS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Como reacción a dicha reacción, la Generalitat de Catalunya publica en fecha XXX un documento de preguntas y respuestas frecuentes en 2022 en el que se </a:t>
            </a:r>
            <a:r>
              <a:rPr lang="es-ES" sz="1600" b="1" dirty="0">
                <a:solidFill>
                  <a:srgbClr val="29293B"/>
                </a:solidFill>
              </a:rPr>
              <a:t>establece de forma taxativa que no está permitida la promoción de los medicamentos pendientes de decisión de P&amp;R.  Dicho criterio coincide con el de la Generalidad de las Administraciones Sanitarias competentes. </a:t>
            </a:r>
          </a:p>
          <a:p>
            <a:pPr algn="just"/>
            <a:r>
              <a:rPr lang="es-ES" sz="1600" i="1" dirty="0">
                <a:solidFill>
                  <a:srgbClr val="29293B"/>
                </a:solidFill>
              </a:rPr>
              <a:t> 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E770879-7E16-4EFD-B73E-37F780AD381A}"/>
              </a:ext>
            </a:extLst>
          </p:cNvPr>
          <p:cNvSpPr txBox="1"/>
          <p:nvPr/>
        </p:nvSpPr>
        <p:spPr>
          <a:xfrm>
            <a:off x="905386" y="1910677"/>
            <a:ext cx="1024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 startAt="3"/>
            </a:pPr>
            <a:r>
              <a:rPr lang="es-ES" b="1" u="sng" dirty="0">
                <a:solidFill>
                  <a:srgbClr val="33CCFF"/>
                </a:solidFill>
              </a:rPr>
              <a:t>PUBLICIDAD DE MEDICAMENTOS AUTORIZADOS PENDIENTES DE PRECIO Y REEMBOLSO</a:t>
            </a:r>
            <a:endParaRPr lang="es-ES" b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93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64236" y="4749353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485859" y="1291571"/>
            <a:ext cx="721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5. </a:t>
            </a:r>
            <a:r>
              <a:rPr lang="es-ES" sz="2400" b="1" i="1" u="sng" dirty="0">
                <a:solidFill>
                  <a:srgbClr val="302D56"/>
                </a:solidFill>
              </a:rPr>
              <a:t>HOT TOPICS</a:t>
            </a:r>
            <a:endParaRPr lang="es-ES" sz="2400" b="1" u="sng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5C41337-341A-4AA9-BF50-31FBC3D77B3A}"/>
              </a:ext>
            </a:extLst>
          </p:cNvPr>
          <p:cNvSpPr txBox="1"/>
          <p:nvPr/>
        </p:nvSpPr>
        <p:spPr>
          <a:xfrm>
            <a:off x="553891" y="2738769"/>
            <a:ext cx="10577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STSJ MADRID nº621/2022, de 17 de julio de 2022</a:t>
            </a:r>
          </a:p>
          <a:p>
            <a:pPr algn="just"/>
            <a:endParaRPr lang="es-ES" sz="1600" b="1" u="sng" dirty="0">
              <a:solidFill>
                <a:srgbClr val="7030A0"/>
              </a:solidFill>
            </a:endParaRP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Confirma una sanción de 90.001€ por realizar promoción de medicamentos de prescripción previamente a la decisión de P&amp;R, alineándose el Tribunal con el criterio de las autoridades locales. Es decir, </a:t>
            </a:r>
            <a:r>
              <a:rPr lang="es-ES" sz="1600" b="1" dirty="0">
                <a:solidFill>
                  <a:srgbClr val="29293B"/>
                </a:solidFill>
              </a:rPr>
              <a:t>no admite la promoción de medicamentos de prescripción previamente a la decisión de P&amp;R. </a:t>
            </a:r>
          </a:p>
          <a:p>
            <a:pPr algn="just"/>
            <a:endParaRPr lang="es-ES" sz="1600" dirty="0">
              <a:solidFill>
                <a:srgbClr val="29293B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C64E3B2-55C4-415C-B3DE-4C8B13F28AF4}"/>
              </a:ext>
            </a:extLst>
          </p:cNvPr>
          <p:cNvSpPr txBox="1"/>
          <p:nvPr/>
        </p:nvSpPr>
        <p:spPr>
          <a:xfrm>
            <a:off x="485859" y="4343930"/>
            <a:ext cx="107132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b="1" u="sng" dirty="0">
                <a:solidFill>
                  <a:srgbClr val="7030A0"/>
                </a:solidFill>
              </a:rPr>
              <a:t>SITUACIÓN ACTUAL</a:t>
            </a:r>
          </a:p>
          <a:p>
            <a:pPr algn="just"/>
            <a:r>
              <a:rPr lang="es-ES" sz="1600" dirty="0">
                <a:solidFill>
                  <a:srgbClr val="29293B"/>
                </a:solidFill>
              </a:rPr>
              <a:t>En el presente existe un importante debate y una cierta inseguridad jurídica sobre la cuestión. En cualquier caso, no parece prudente ampararse en la Consulta nº10 de </a:t>
            </a:r>
            <a:r>
              <a:rPr lang="es-ES" sz="1600" dirty="0" err="1">
                <a:solidFill>
                  <a:srgbClr val="29293B"/>
                </a:solidFill>
              </a:rPr>
              <a:t>Farmaindustria</a:t>
            </a:r>
            <a:r>
              <a:rPr lang="es-ES" sz="1600" dirty="0">
                <a:solidFill>
                  <a:srgbClr val="29293B"/>
                </a:solidFill>
              </a:rPr>
              <a:t> para realizar promoción indiscriminada de un medicamento antes de la decisión de P&amp;R, si bien facilitar información (MSL, visita médica) debería ser posible. Habrá que esperar a nuevos desarrollos.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C78899F-8343-4460-AFFE-FFF7DB941B4B}"/>
              </a:ext>
            </a:extLst>
          </p:cNvPr>
          <p:cNvSpPr txBox="1"/>
          <p:nvPr/>
        </p:nvSpPr>
        <p:spPr>
          <a:xfrm>
            <a:off x="905386" y="1910677"/>
            <a:ext cx="1024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 startAt="3"/>
            </a:pPr>
            <a:r>
              <a:rPr lang="es-ES" b="1" u="sng" dirty="0">
                <a:solidFill>
                  <a:srgbClr val="33CCFF"/>
                </a:solidFill>
              </a:rPr>
              <a:t>PUBLICIDAD DE MEDICAMENTOS AUTORIZADOS PENDIENTES DE PRECIO Y REEMBOLSO</a:t>
            </a:r>
            <a:endParaRPr lang="es-ES" b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723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194014" y="48948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17505"/>
            <a:ext cx="12906790" cy="445117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568986" y="517505"/>
            <a:ext cx="1119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COMPLIANCE EN LA INDUSTRIA FARMACÉUTICA: ACTUALIDAD Y CASOS PRÁCTICOS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568986" y="115745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302D56"/>
                </a:solidFill>
              </a:rPr>
              <a:t>6. CONCLUSIONES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33" y="1194842"/>
            <a:ext cx="4793086" cy="3868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C23A6C7-9A4E-4683-BB66-85140ED6C61B}"/>
              </a:ext>
            </a:extLst>
          </p:cNvPr>
          <p:cNvSpPr txBox="1"/>
          <p:nvPr/>
        </p:nvSpPr>
        <p:spPr>
          <a:xfrm>
            <a:off x="568986" y="1797399"/>
            <a:ext cx="103404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Actualmente, el Compliance se encuentra en una </a:t>
            </a:r>
            <a:r>
              <a:rPr lang="es-ES" b="1" dirty="0"/>
              <a:t>etapa de madurez</a:t>
            </a:r>
            <a:r>
              <a:rPr lang="es-ES" dirty="0"/>
              <a:t>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Ha </a:t>
            </a:r>
            <a:r>
              <a:rPr lang="es-ES" b="1" dirty="0"/>
              <a:t>disminuido considerablemente la actividad sancionadora de la USD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dirty="0"/>
              <a:t>Hay varias áreas que son objeto de conflicto o debate reciente: </a:t>
            </a:r>
            <a:endParaRPr lang="es-ES" b="1" dirty="0"/>
          </a:p>
          <a:p>
            <a:pPr marL="742950" lvl="1" indent="-285750" algn="just">
              <a:buFontTx/>
              <a:buChar char="-"/>
            </a:pPr>
            <a:r>
              <a:rPr lang="es-ES" b="1" dirty="0"/>
              <a:t>Notas de prensa</a:t>
            </a:r>
          </a:p>
          <a:p>
            <a:pPr marL="742950" lvl="1" indent="-285750" algn="just">
              <a:buFontTx/>
              <a:buChar char="-"/>
            </a:pPr>
            <a:r>
              <a:rPr lang="es-ES" b="1" dirty="0"/>
              <a:t>Interrelación </a:t>
            </a:r>
            <a:r>
              <a:rPr lang="es-ES" b="1" dirty="0">
                <a:solidFill>
                  <a:srgbClr val="29293B"/>
                </a:solidFill>
              </a:rPr>
              <a:t>en</a:t>
            </a:r>
            <a:r>
              <a:rPr lang="es-ES" b="1" dirty="0"/>
              <a:t> el entorno digital</a:t>
            </a:r>
          </a:p>
          <a:p>
            <a:pPr marL="742950" lvl="1" indent="-285750" algn="just">
              <a:buFontTx/>
              <a:buChar char="-"/>
            </a:pPr>
            <a:r>
              <a:rPr lang="es-ES" b="1" dirty="0"/>
              <a:t>Información y Publicidad de medicamentos pendientes de precio y reembolso</a:t>
            </a:r>
          </a:p>
          <a:p>
            <a:pPr marL="742950" lvl="1" indent="-285750" algn="just">
              <a:buFontTx/>
              <a:buChar char="-"/>
            </a:pPr>
            <a:r>
              <a:rPr lang="es-ES" b="1" dirty="0"/>
              <a:t>Contratos de prestación de servicios con Profesionales y Organizaciones sanitarias</a:t>
            </a:r>
          </a:p>
          <a:p>
            <a:pPr algn="just"/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/>
              <a:t>Otros posibles focos </a:t>
            </a:r>
            <a:r>
              <a:rPr lang="es-ES" dirty="0"/>
              <a:t>pueden ser: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</a:t>
            </a:r>
            <a:r>
              <a:rPr lang="es-ES" b="1" dirty="0"/>
              <a:t>interrelación con organizaciones de pacientes </a:t>
            </a:r>
            <a:r>
              <a:rPr lang="es-ES" dirty="0"/>
              <a:t>(hasta ahora poco conflictivas)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dirty="0"/>
              <a:t>La implementación y gestión del </a:t>
            </a:r>
            <a:r>
              <a:rPr lang="es-ES" b="1" dirty="0"/>
              <a:t>canal de denuncias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b="1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7030A0"/>
                </a:solidFill>
              </a:rPr>
              <a:t>El principal reto del Compliance farmacéutico es su integración en un Compliance global, que agrupe todos los ámbitos que son objeto de autorregulación </a:t>
            </a:r>
            <a:r>
              <a:rPr lang="es-ES" dirty="0"/>
              <a:t>(Compliance penal, medioambiental, regulatorio, laboral, etc.).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dirty="0"/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362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3247</Words>
  <Application>Microsoft Office PowerPoint</Application>
  <PresentationFormat>Panorámica</PresentationFormat>
  <Paragraphs>307</Paragraphs>
  <Slides>22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OpenSansRegular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martin</dc:creator>
  <cp:lastModifiedBy>LEGAL</cp:lastModifiedBy>
  <cp:revision>15</cp:revision>
  <dcterms:created xsi:type="dcterms:W3CDTF">2022-09-05T16:45:50Z</dcterms:created>
  <dcterms:modified xsi:type="dcterms:W3CDTF">2022-09-16T10:38:20Z</dcterms:modified>
</cp:coreProperties>
</file>