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58"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AFCF"/>
    <a:srgbClr val="29293B"/>
    <a:srgbClr val="302D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81" d="100"/>
          <a:sy n="81" d="100"/>
        </p:scale>
        <p:origin x="82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85D09-1058-9F01-A232-8AADCA9446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E98756-0ED9-B3CE-2BB6-7843B766DF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66A9E6E-9252-14EA-93E9-F5D579AD21ED}"/>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5" name="Marcador de pie de página 4">
            <a:extLst>
              <a:ext uri="{FF2B5EF4-FFF2-40B4-BE49-F238E27FC236}">
                <a16:creationId xmlns:a16="http://schemas.microsoft.com/office/drawing/2014/main" id="{2CDD601F-C558-8B20-BCBA-15AC4E52C4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8728C5-223A-59DF-FC19-65D39FC20E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69164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288D4-EDE2-431E-FAAB-573087F085C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863E099-17BB-9620-42FB-DF38FF5FADC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6C3B38-B0CB-6DF4-A271-9B6CA39E7FFF}"/>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5" name="Marcador de pie de página 4">
            <a:extLst>
              <a:ext uri="{FF2B5EF4-FFF2-40B4-BE49-F238E27FC236}">
                <a16:creationId xmlns:a16="http://schemas.microsoft.com/office/drawing/2014/main" id="{2FBDBDAE-6A27-A36C-5307-6ABAA23FBF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5AA29B7-3A63-0F8F-1429-1FD401397DD1}"/>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772905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EF461-B8F5-FCD0-E404-52EE37E710A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3847D6-D4FA-CB88-429A-7EB5D0584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BA904C4-F594-6C2A-B75D-459D14037AA1}"/>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5" name="Marcador de pie de página 4">
            <a:extLst>
              <a:ext uri="{FF2B5EF4-FFF2-40B4-BE49-F238E27FC236}">
                <a16:creationId xmlns:a16="http://schemas.microsoft.com/office/drawing/2014/main" id="{0A5B81E8-F61E-7D37-2381-8BF8514A33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BCC7FF-AE96-28FD-1CF3-5B0BB2C1A4C0}"/>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2015192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92BAA-8F62-4DFA-1EE5-E9722BCB75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7DC2D5E-D3B4-746B-F050-4175EE3ACB1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9EA4C27-7E2E-D5E6-CDA9-3489041AD08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C02D798-1086-7609-B91B-D49CB0DDFE93}"/>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6" name="Marcador de pie de página 5">
            <a:extLst>
              <a:ext uri="{FF2B5EF4-FFF2-40B4-BE49-F238E27FC236}">
                <a16:creationId xmlns:a16="http://schemas.microsoft.com/office/drawing/2014/main" id="{DDBB17C0-B731-43B9-6CCD-AD54ED50D5F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FBB45D-E0A7-4033-BC75-E79C27C7BD27}"/>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4424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7BC3CD-F956-C444-E129-930E63DACF8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D7F1924-31BA-E657-53CF-33F2AEE7B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47BA52-D387-1E5E-E791-88D525E331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5EDBEA6-FEF5-75FA-E891-2D73877652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C36B17-84AF-915A-6041-644EB2F6D6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1091287-EED3-8409-A4FA-9DED755302FF}"/>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8" name="Marcador de pie de página 7">
            <a:extLst>
              <a:ext uri="{FF2B5EF4-FFF2-40B4-BE49-F238E27FC236}">
                <a16:creationId xmlns:a16="http://schemas.microsoft.com/office/drawing/2014/main" id="{FB1F13C5-4614-B63F-2C67-47A65CDDF4E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336D670-76EA-555D-5A9D-EFF05C68128D}"/>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57914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02515-500B-0F19-901C-96C1AF64647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887C340-D4C0-0109-2C42-53143CAB5055}"/>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4" name="Marcador de pie de página 3">
            <a:extLst>
              <a:ext uri="{FF2B5EF4-FFF2-40B4-BE49-F238E27FC236}">
                <a16:creationId xmlns:a16="http://schemas.microsoft.com/office/drawing/2014/main" id="{39D5A5B2-B3E7-AA80-E565-D1B1BAA2C53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C1CB5E-8CE1-DD0F-C210-2676ADBD7AA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73731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8A4A00-7D07-0679-0135-A594053CD667}"/>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3" name="Marcador de pie de página 2">
            <a:extLst>
              <a:ext uri="{FF2B5EF4-FFF2-40B4-BE49-F238E27FC236}">
                <a16:creationId xmlns:a16="http://schemas.microsoft.com/office/drawing/2014/main" id="{63183B6E-1435-8AAE-C225-9752A88730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54628B-6C3D-6EB0-5AA5-D793557B0C1C}"/>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431417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B0809-4D3C-EAA3-83FE-7429B243A2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B06CEE-37FB-2DEC-1B9C-D071F235B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208723E-969D-D7F4-9D04-88EB627C9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BF155F-25FD-D698-1B7D-311B2B0416D3}"/>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6" name="Marcador de pie de página 5">
            <a:extLst>
              <a:ext uri="{FF2B5EF4-FFF2-40B4-BE49-F238E27FC236}">
                <a16:creationId xmlns:a16="http://schemas.microsoft.com/office/drawing/2014/main" id="{0E82F52B-CD19-6632-2FF4-D72C07086A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15CE3C-B4F2-AA6C-EAF4-EDE31345B2E4}"/>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160934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53BC4E-17C6-DA54-3517-917282A8D5E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A8EF1E-7989-69A9-F903-6657B653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585785A-5652-DFD5-F6E3-973590FD8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12871B-1798-D4D3-6B32-F52E9CA9B2BE}"/>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6" name="Marcador de pie de página 5">
            <a:extLst>
              <a:ext uri="{FF2B5EF4-FFF2-40B4-BE49-F238E27FC236}">
                <a16:creationId xmlns:a16="http://schemas.microsoft.com/office/drawing/2014/main" id="{D9FC1BF8-37D3-D97C-8589-10700B8057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E57C953-EFAE-ACD1-E5D3-D0C86B2E481F}"/>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6375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7E2155-EFEB-2A79-14EC-719AAFEE4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BA9F3D-5BAB-F9C0-F10A-73034A0EDA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31B08B-CAF2-B0F3-70EE-BADBF553166B}"/>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5" name="Marcador de pie de página 4">
            <a:extLst>
              <a:ext uri="{FF2B5EF4-FFF2-40B4-BE49-F238E27FC236}">
                <a16:creationId xmlns:a16="http://schemas.microsoft.com/office/drawing/2014/main" id="{4AAE9CC9-E28B-A851-8636-E39E02A9FF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F375648-3A9C-97B2-AECC-F5BABC4AC408}"/>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322592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F3E169-D4EE-8E64-7A84-CD820F8B89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C179C25-BAFF-A119-A6AB-7F701B86B7A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AAE125-96C6-8C2C-E5F1-9BF35582AF19}"/>
              </a:ext>
            </a:extLst>
          </p:cNvPr>
          <p:cNvSpPr>
            <a:spLocks noGrp="1"/>
          </p:cNvSpPr>
          <p:nvPr>
            <p:ph type="dt" sz="half" idx="10"/>
          </p:nvPr>
        </p:nvSpPr>
        <p:spPr/>
        <p:txBody>
          <a:bodyPr/>
          <a:lstStyle/>
          <a:p>
            <a:fld id="{4EA60FD7-6794-974F-97DA-5809F7EAFD63}" type="datetimeFigureOut">
              <a:rPr lang="es-ES" smtClean="0"/>
              <a:t>15/09/2022</a:t>
            </a:fld>
            <a:endParaRPr lang="es-ES"/>
          </a:p>
        </p:txBody>
      </p:sp>
      <p:sp>
        <p:nvSpPr>
          <p:cNvPr id="5" name="Marcador de pie de página 4">
            <a:extLst>
              <a:ext uri="{FF2B5EF4-FFF2-40B4-BE49-F238E27FC236}">
                <a16:creationId xmlns:a16="http://schemas.microsoft.com/office/drawing/2014/main" id="{E6DD3AA5-DE22-7C4C-A5B1-DB07927067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6296592-4F7D-E1C0-FFE0-ADE791DDFE89}"/>
              </a:ext>
            </a:extLst>
          </p:cNvPr>
          <p:cNvSpPr>
            <a:spLocks noGrp="1"/>
          </p:cNvSpPr>
          <p:nvPr>
            <p:ph type="sldNum" sz="quarter" idx="12"/>
          </p:nvPr>
        </p:nvSpPr>
        <p:spPr/>
        <p:txBody>
          <a:bodyPr/>
          <a:lstStyle/>
          <a:p>
            <a:fld id="{C4436787-5F16-AE44-A290-AA309B65E47A}" type="slidenum">
              <a:rPr lang="es-ES" smtClean="0"/>
              <a:t>‹Nº›</a:t>
            </a:fld>
            <a:endParaRPr lang="es-ES"/>
          </a:p>
        </p:txBody>
      </p:sp>
    </p:spTree>
    <p:extLst>
      <p:ext uri="{BB962C8B-B14F-4D97-AF65-F5344CB8AC3E}">
        <p14:creationId xmlns:p14="http://schemas.microsoft.com/office/powerpoint/2010/main" val="413383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9B1299-3A4E-B4E7-FA49-AFDC62EE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927084-C226-E697-ABEB-56D69CA820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B20A32-8934-7FBA-B4F0-4551C6531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60FD7-6794-974F-97DA-5809F7EAFD63}" type="datetimeFigureOut">
              <a:rPr lang="es-ES" smtClean="0"/>
              <a:t>15/09/2022</a:t>
            </a:fld>
            <a:endParaRPr lang="es-ES"/>
          </a:p>
        </p:txBody>
      </p:sp>
      <p:sp>
        <p:nvSpPr>
          <p:cNvPr id="5" name="Marcador de pie de página 4">
            <a:extLst>
              <a:ext uri="{FF2B5EF4-FFF2-40B4-BE49-F238E27FC236}">
                <a16:creationId xmlns:a16="http://schemas.microsoft.com/office/drawing/2014/main" id="{7527121E-511B-EE21-14C0-43EDE979E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F2F5365-5164-19E8-CCAF-A0E9F9744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36787-5F16-AE44-A290-AA309B65E47A}" type="slidenum">
              <a:rPr lang="es-ES" smtClean="0"/>
              <a:t>‹Nº›</a:t>
            </a:fld>
            <a:endParaRPr lang="es-ES"/>
          </a:p>
        </p:txBody>
      </p:sp>
    </p:spTree>
    <p:extLst>
      <p:ext uri="{BB962C8B-B14F-4D97-AF65-F5344CB8AC3E}">
        <p14:creationId xmlns:p14="http://schemas.microsoft.com/office/powerpoint/2010/main" val="5584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3FB-75A7-2CF0-16AC-F87581E494FF}"/>
              </a:ext>
            </a:extLst>
          </p:cNvPr>
          <p:cNvPicPr>
            <a:picLocks noChangeAspect="1"/>
          </p:cNvPicPr>
          <p:nvPr/>
        </p:nvPicPr>
        <p:blipFill>
          <a:blip r:embed="rId2"/>
          <a:stretch>
            <a:fillRect/>
          </a:stretch>
        </p:blipFill>
        <p:spPr>
          <a:xfrm>
            <a:off x="-542352" y="1178801"/>
            <a:ext cx="6485952" cy="2939750"/>
          </a:xfrm>
          <a:prstGeom prst="rect">
            <a:avLst/>
          </a:prstGeom>
        </p:spPr>
      </p:pic>
      <p:pic>
        <p:nvPicPr>
          <p:cNvPr id="4" name="Imagen 3">
            <a:extLst>
              <a:ext uri="{FF2B5EF4-FFF2-40B4-BE49-F238E27FC236}">
                <a16:creationId xmlns:a16="http://schemas.microsoft.com/office/drawing/2014/main" id="{B4740EFD-59E0-A493-7A57-D23CCE0CC7FD}"/>
              </a:ext>
            </a:extLst>
          </p:cNvPr>
          <p:cNvPicPr>
            <a:picLocks noChangeAspect="1"/>
          </p:cNvPicPr>
          <p:nvPr/>
        </p:nvPicPr>
        <p:blipFill>
          <a:blip r:embed="rId3"/>
          <a:stretch>
            <a:fillRect/>
          </a:stretch>
        </p:blipFill>
        <p:spPr>
          <a:xfrm rot="16200000">
            <a:off x="7089652" y="1743349"/>
            <a:ext cx="5888737" cy="3371301"/>
          </a:xfrm>
          <a:prstGeom prst="rect">
            <a:avLst/>
          </a:prstGeom>
        </p:spPr>
      </p:pic>
      <p:pic>
        <p:nvPicPr>
          <p:cNvPr id="7" name="Imagen 6">
            <a:extLst>
              <a:ext uri="{FF2B5EF4-FFF2-40B4-BE49-F238E27FC236}">
                <a16:creationId xmlns:a16="http://schemas.microsoft.com/office/drawing/2014/main" id="{8159882B-685A-DED9-5F44-EA594B60B814}"/>
              </a:ext>
            </a:extLst>
          </p:cNvPr>
          <p:cNvPicPr>
            <a:picLocks noChangeAspect="1"/>
          </p:cNvPicPr>
          <p:nvPr/>
        </p:nvPicPr>
        <p:blipFill>
          <a:blip r:embed="rId4"/>
          <a:stretch>
            <a:fillRect/>
          </a:stretch>
        </p:blipFill>
        <p:spPr>
          <a:xfrm>
            <a:off x="927099" y="5791200"/>
            <a:ext cx="7212411" cy="582168"/>
          </a:xfrm>
          <a:prstGeom prst="rect">
            <a:avLst/>
          </a:prstGeom>
        </p:spPr>
      </p:pic>
    </p:spTree>
    <p:extLst>
      <p:ext uri="{BB962C8B-B14F-4D97-AF65-F5344CB8AC3E}">
        <p14:creationId xmlns:p14="http://schemas.microsoft.com/office/powerpoint/2010/main" val="140122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 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3" y="1658560"/>
            <a:ext cx="10711383" cy="2846933"/>
          </a:xfrm>
          <a:prstGeom prst="rect">
            <a:avLst/>
          </a:prstGeom>
          <a:noFill/>
        </p:spPr>
        <p:txBody>
          <a:bodyPr wrap="square" rtlCol="0">
            <a:spAutoFit/>
          </a:bodyPr>
          <a:lstStyle/>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Los criterios ESG habían sido considerados durante mucho tiempo como una especie de versión de la Responsabilidad Social Corporativa que quedaba fuera del núcleo de la actividad empresarial.</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Esta visión ha sido alterada por dos fenómenos:</a:t>
            </a:r>
          </a:p>
          <a:p>
            <a:pPr marL="742950" lvl="1"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 crisis económica de 2007/2008 y los movimientos de reforma del capitalismo financiero (ampliación del concepto de interés social –entrada de los </a:t>
            </a:r>
            <a:r>
              <a:rPr lang="es-ES" sz="1200"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stakeholders</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y lucha contra el cortoplacismo accionarial).</a:t>
            </a:r>
          </a:p>
          <a:p>
            <a:pPr marL="742950" lvl="1"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Crisis climática y aumento exponencial de la importancia del valor de la sostenibilidad (hoy dominante en el conjunto de los criterios ESG).</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 empresa farmacéutica tiene visibilidad en relación con el primero de los fenómenos, pero mantiene un perfil más bajo en relación con el segundo. </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 pesar de ello, por el simple hecho de tratarse de empresas de gran volumen de negocio y plantillas, se verán afectadas por una gran parte de la normativa sobre sostenibilidad medioambiental que está desplegando la Unión Europea.</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Asimismo, el sector farmacéutico va a ser objeto de escrutinio en relación con la sostenibilidad social.</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Aunque estamos todavía en un punto en que la mayor parte de la normativa ESG tiene un carácter “voluntario”, las implicaciones de gobernanza y responsabilidad son relevantes, aparte de que se anuncia ya una nueva ola de regulación de carácter “obligatorio”.</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Tree>
    <p:extLst>
      <p:ext uri="{BB962C8B-B14F-4D97-AF65-F5344CB8AC3E}">
        <p14:creationId xmlns:p14="http://schemas.microsoft.com/office/powerpoint/2010/main" val="1903073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 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1985159"/>
          </a:xfrm>
          <a:prstGeom prst="rect">
            <a:avLst/>
          </a:prstGeom>
          <a:noFill/>
        </p:spPr>
        <p:txBody>
          <a:bodyPr wrap="square" rtlCol="0">
            <a:spAutoFit/>
          </a:bodyPr>
          <a:lstStyle/>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 Taxonomía Europea actualmente en vigor genera un catálogo de criterios que permite calificar una actividad económica como medioambientalmente sostenible en el contexto del plan de acción europeo de finanzas sostenibles, cuyo objetivo es movilizar flujos de capital para financiar la transición hacia una economía europea sostenible.</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Reglamento 2020/852 de 18 de junio de 2020 crea el sistema de Taxonomía Europea medioambiental cuya aplicación es desarrollada mediante criterios técnicos de selección a través de actos delegados.</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 actividad farmacéutica no está identificada como uno de los sectores relevantes a efectos de contribución sustancial a la mitigación o adaptación al cambio climático por el Reglamento Delegado 2021/2139.</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sistema de Taxonomía Europea sin embargo es revisable por definición y la actividad farmacéutica podría entrar en una revisión ulterior de los criterios de mitigación o adaptación o bien en otros de los objetivos medioambientales pendientes de desarrollo.</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4182357"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Taxonomía Europea / aspectos medioambientales</a:t>
            </a:r>
            <a:endParaRPr lang="es-ES" sz="1200" dirty="0">
              <a:solidFill>
                <a:srgbClr val="44AFCF"/>
              </a:solidFill>
            </a:endParaRPr>
          </a:p>
        </p:txBody>
      </p:sp>
    </p:spTree>
    <p:extLst>
      <p:ext uri="{BB962C8B-B14F-4D97-AF65-F5344CB8AC3E}">
        <p14:creationId xmlns:p14="http://schemas.microsoft.com/office/powerpoint/2010/main" val="495792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 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2846933"/>
          </a:xfrm>
          <a:prstGeom prst="rect">
            <a:avLst/>
          </a:prstGeom>
          <a:noFill/>
        </p:spPr>
        <p:txBody>
          <a:bodyPr wrap="square" rtlCol="0">
            <a:spAutoFit/>
          </a:bodyPr>
          <a:lstStyle/>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Bajo el actual Reglamento de Taxonomía los aspectos sociales se consideran sólo una característica de la inversión medioambientalmente sostenible (vía artículos 3 y 18), pero no son un objetivo.</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En febrero de 2022 se ha publicado el </a:t>
            </a:r>
            <a:r>
              <a:rPr lang="es-ES" sz="1200" i="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Final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Report</a:t>
            </a:r>
            <a:r>
              <a:rPr lang="es-ES" sz="1200" i="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on</a:t>
            </a:r>
            <a:r>
              <a:rPr lang="es-ES" sz="1200" i="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Social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Taxonomy</a:t>
            </a:r>
            <a:r>
              <a:rPr lang="es-ES" sz="1200" i="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por parte de la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Platform</a:t>
            </a:r>
            <a:r>
              <a:rPr lang="es-ES" sz="1200" i="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on</a:t>
            </a:r>
            <a:r>
              <a:rPr lang="es-ES" sz="1200" i="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Sustainable</a:t>
            </a:r>
            <a:r>
              <a:rPr lang="es-ES" sz="1200" i="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Finance</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como trabajo preparatorio para la elaboración de una taxonomía social en línea con la estructura de la taxonomía medioambiental.</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Los objetivos sociales propuestos son fundamentalmente tres: (i) trabajo decente (incluyendo a los proveedores), (</a:t>
            </a:r>
            <a:r>
              <a:rPr lang="es-ES" sz="1200"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ii</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estándar de vida y bienestar adecuados para los consumidores y (</a:t>
            </a:r>
            <a:r>
              <a:rPr lang="es-ES" sz="1200"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iii</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comunidades y sociedades inclusivas y sostenibles. Uno de los </a:t>
            </a:r>
            <a:r>
              <a:rPr lang="es-ES" sz="1200"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sub-objetivos</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propuestos en el ámbito del estándar de vida y bienestar adecuados afecta directamente a la industria farmacéutica: acceso a la salud.</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 contribución sustancial sugerida en este ámbito se describe como un impacto positivo en cuanto a que:</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medicamento tiene un precio accesible y es económicamente sostenible para los países en los que se distribuye.</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Hay una estrategia desarrollada y testada para dar acceso al nuevo medicamento.</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Se monitoriza alcanzar un determinado porcentaje de personas dentro del grupo de pacientes potencial.</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Número de países en que se necesita el medicamento y en los que se ha solicitado su comercialización.</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4182357"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Taxonomía Europea / aspectos sociales</a:t>
            </a:r>
            <a:endParaRPr lang="es-ES" sz="1200" dirty="0">
              <a:solidFill>
                <a:srgbClr val="44AFCF"/>
              </a:solidFill>
            </a:endParaRPr>
          </a:p>
        </p:txBody>
      </p:sp>
    </p:spTree>
    <p:extLst>
      <p:ext uri="{BB962C8B-B14F-4D97-AF65-F5344CB8AC3E}">
        <p14:creationId xmlns:p14="http://schemas.microsoft.com/office/powerpoint/2010/main" val="4140954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3293209"/>
          </a:xfrm>
          <a:prstGeom prst="rect">
            <a:avLst/>
          </a:prstGeom>
          <a:noFill/>
        </p:spPr>
        <p:txBody>
          <a:bodyPr wrap="square" rtlCol="0">
            <a:spAutoFit/>
          </a:bodyPr>
          <a:lstStyle/>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Proyecto de Directiva de 21 de abril de 2021 por el que se modifican una serie de directivas por lo que respecta a la información corporativa en materia de sostenibilidad amplía el contenido del estado de información no financiera y los transforma en información en materia de sostenibilidad.</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 nueva información en materia de sostenibilidad exigirá, entre otras cosas: </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Describir la estrategia de la empresa en relación con la resiliencia del modelo de negocio y la estrategia de la empresa frente a los riesgos relacionados con cuestiones de sostenibilidad (no sólo la medioambiental).</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Los planes de la empresa para garantizar que su modelo de negocio y su estrategia sean compatibles con la transición hacia una economía sostenible.</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modo en que el modelo de negocio y la estrategia de la empresa tienen en cuenta los intereses de los </a:t>
            </a:r>
            <a:r>
              <a:rPr lang="es-ES" sz="1200" i="1"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stakeholders</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Cómo ha aplicado la empresa su estrategia sobre sostenibilidad.</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Una descripción del papel de los órganos de gobierno, políticas de empresa, procesos de diligencia debida, efectos negativos sobre la cadena de valor de la empresa en relación con cuestiones de sostenibilidad.</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Una descripción de los riesgos de sostenibilidad y cómo se gestionan.</a:t>
            </a:r>
          </a:p>
          <a:p>
            <a:pPr marL="631825" indent="-285750">
              <a:spcAft>
                <a:spcPts val="600"/>
              </a:spcAft>
              <a:buClr>
                <a:srgbClr val="44AFCF"/>
              </a:buClr>
              <a:buFont typeface="Arial" panose="020B0604020202020204" pitchFamily="34" charset="0"/>
              <a:buChar char="•"/>
            </a:pPr>
            <a:r>
              <a:rPr lang="es-ES" sz="1200"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KPIs</a:t>
            </a: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para todos los puntos anteriores.</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4182357"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Información corporativa sobre sostenibilidad</a:t>
            </a:r>
            <a:endParaRPr lang="es-ES" sz="1200" dirty="0">
              <a:solidFill>
                <a:srgbClr val="44AFCF"/>
              </a:solidFill>
            </a:endParaRPr>
          </a:p>
        </p:txBody>
      </p:sp>
    </p:spTree>
    <p:extLst>
      <p:ext uri="{BB962C8B-B14F-4D97-AF65-F5344CB8AC3E}">
        <p14:creationId xmlns:p14="http://schemas.microsoft.com/office/powerpoint/2010/main" val="284106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 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2246769"/>
          </a:xfrm>
          <a:prstGeom prst="rect">
            <a:avLst/>
          </a:prstGeom>
          <a:noFill/>
        </p:spPr>
        <p:txBody>
          <a:bodyPr wrap="square" rtlCol="0">
            <a:spAutoFit/>
          </a:bodyPr>
          <a:lstStyle/>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Las normas de presentación de información sobre sostenibilidad deberán exigir que la información se presente de forma comprensible, pertinente, representativa, verificable, comparable y de manera fiel, y que asimismo: </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Se especifique la información sobre factores medioambientales (mitigación, adaptación…). Esta información debe ser coherente con la Taxonomía, pero no está limitada por el hecho de que el sistema de Taxonomía Europea no regule la actividad económica en concreto.</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Se especifique la información sobre factores sociales (igualdad de oportunidades, condiciones laborales, respeto a derechos humanos y gobernanza, especificando en este último caso las actividades de lobby de la empresa y el papel de los órganos de administración en relación con la sostenibilidad).</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 información sobre sostenibilidad deberá ser auditada.</a:t>
            </a:r>
          </a:p>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artículo 32 de Ley 7/2021, de Cambio Climático y Transición Energética recoge ya una parte sustancial del contenido comentado del proyecto de directiva, pendiente su desarrollo por Real Decreto en un plazo máximo de dos años.</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4182357"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Información corporativa sobre sostenibilidad</a:t>
            </a:r>
            <a:endParaRPr lang="es-ES" sz="1200" dirty="0">
              <a:solidFill>
                <a:srgbClr val="44AFCF"/>
              </a:solidFill>
            </a:endParaRPr>
          </a:p>
        </p:txBody>
      </p:sp>
    </p:spTree>
    <p:extLst>
      <p:ext uri="{BB962C8B-B14F-4D97-AF65-F5344CB8AC3E}">
        <p14:creationId xmlns:p14="http://schemas.microsoft.com/office/powerpoint/2010/main" val="3662339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2877711"/>
          </a:xfrm>
          <a:prstGeom prst="rect">
            <a:avLst/>
          </a:prstGeom>
          <a:noFill/>
        </p:spPr>
        <p:txBody>
          <a:bodyPr wrap="square" rtlCol="0">
            <a:spAutoFit/>
          </a:bodyPr>
          <a:lstStyle/>
          <a:p>
            <a:pPr marL="285750"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Proyecto de Directiva sobre diligencia debida de la sostenibilidad corporativa (cuya versión más actualizada es de fecha 25 de julio de 2022) da un paso más allá de las meras obligaciones de información que se contienen en el Reglamento de Taxonomía Europea y en la Propuesta de Directiva de información sobre sostenibilidad, ya que contiene una obligación activa de:</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Aprobar planes de diligencia debida para identificar el impacto de la actividad de la empresa en el medio ambiente y los derechos humanos.</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Adopción de medidas para prevenir o mitigar los impactos adversos en los derechos humanos y el medio ambiente.</a:t>
            </a:r>
          </a:p>
          <a:p>
            <a:pPr marL="631825" indent="-285750">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En el caso en que los efectos adversos no puedan ser prevenidos ni mitigados aplicando las medidas anteriores, y en último término, la compañía deberá abstenerse de entrar en o prorrogar una relación contractual (incluyendo la cadena de suministro) y, si la ley que rige el contrato así lo permite, adoptar una serie de acciones (como la suspensión de la relación contractual durante el tiempo que se precise para prevenir o minimizar los efectos adversos siempre que haya una perspectiva de poder conseguirlo a corto plazo o resolución del contrato).</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Adoptar medidas para finalizar los efectos adversos identificados y, si ello no es posible, minimizarlo (pago de indemnizaciones a personas o comunidades, aplicación de medidas correctivas con plazos determinados, introducción de compromisos contractuales en la cadena de valor).</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Implementación de canales de denuncia para partes interesadas (personas afectadas o que razonablemente puedan pensar que están afectadas, sindicatos, trabajadores de la cadena de valor, organizaciones civiles activas en áreas relacionadas con la cadena de valor).</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4182357"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Diligencia Debida</a:t>
            </a:r>
            <a:endParaRPr lang="es-ES" sz="1200" dirty="0">
              <a:solidFill>
                <a:srgbClr val="44AFCF"/>
              </a:solidFill>
            </a:endParaRPr>
          </a:p>
        </p:txBody>
      </p:sp>
    </p:spTree>
    <p:extLst>
      <p:ext uri="{BB962C8B-B14F-4D97-AF65-F5344CB8AC3E}">
        <p14:creationId xmlns:p14="http://schemas.microsoft.com/office/powerpoint/2010/main" val="3621548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 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1431161"/>
          </a:xfrm>
          <a:prstGeom prst="rect">
            <a:avLst/>
          </a:prstGeom>
          <a:noFill/>
        </p:spPr>
        <p:txBody>
          <a:bodyPr wrap="square" rtlCol="0">
            <a:spAutoFit/>
          </a:bodyPr>
          <a:lstStyle/>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Monitorización regular de las medidas adoptadas.</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Comunicación pública sobre diligencia debida.</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Los administradores de la compañía deberán, en cumplimiento de su deber de actuar en el mejor interés de esta, tener en cuenta las consecuencias de sus decisiones en materias de sostenibilidad en el corto, medio y largo plazo.</a:t>
            </a:r>
          </a:p>
          <a:p>
            <a:pPr marL="2635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 artículo 22 de la Propuesta dispone que las compañías serán responsables por daños en ciertos casos si incumplen las obligaciones de prevención y cesación de efectos adversos y como consecuencia de ello se produce un perjuicio.</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4182357"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Diligencia Debida</a:t>
            </a:r>
            <a:endParaRPr lang="es-ES" sz="1200" dirty="0">
              <a:solidFill>
                <a:srgbClr val="44AFCF"/>
              </a:solidFill>
            </a:endParaRPr>
          </a:p>
        </p:txBody>
      </p:sp>
    </p:spTree>
    <p:extLst>
      <p:ext uri="{BB962C8B-B14F-4D97-AF65-F5344CB8AC3E}">
        <p14:creationId xmlns:p14="http://schemas.microsoft.com/office/powerpoint/2010/main" val="739274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 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1646605"/>
          </a:xfrm>
          <a:prstGeom prst="rect">
            <a:avLst/>
          </a:prstGeom>
          <a:noFill/>
        </p:spPr>
        <p:txBody>
          <a:bodyPr wrap="square" rtlCol="0">
            <a:spAutoFit/>
          </a:bodyPr>
          <a:lstStyle/>
          <a:p>
            <a:pPr marL="2635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Tanto la normativa de Taxonomía Europea como el proyecto de taxonomía social y los proyectos de directiva analizados dibujan un escenario de responsabilidad agravada tanto de las empresas como de sus administradores al situar el factor de la sostenibilidad en el centro de las decisiones empresariales.</a:t>
            </a:r>
          </a:p>
          <a:p>
            <a:pPr marL="2635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En este contexto, el concepto de “interés de la empresa” introducido en la nueva redacción del artículo 225.1 de la LSC podría no limitarse al tradicional “interés social” (aunque expresado de forma técnicamente imprecisa) ni al “interés del accionista” de la teoría contractualista dominante en la jurisprudencia del TS, sino que se trataría de un término que daría cobertura a otros intereses o parámetros (adicionales al interés de los accionistas) que también confluyen en la empresa como agente de la vida económica y social, muy significativamente el concepto de sostenibilidad.</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7826781"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El impacto de la sostenibilidad en la responsabilidad de las empresas y los administradores</a:t>
            </a:r>
            <a:endParaRPr lang="es-ES" sz="1200" dirty="0">
              <a:solidFill>
                <a:srgbClr val="44AFCF"/>
              </a:solidFill>
            </a:endParaRPr>
          </a:p>
        </p:txBody>
      </p:sp>
    </p:spTree>
    <p:extLst>
      <p:ext uri="{BB962C8B-B14F-4D97-AF65-F5344CB8AC3E}">
        <p14:creationId xmlns:p14="http://schemas.microsoft.com/office/powerpoint/2010/main" val="1205708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1D5DACF5-98FC-E1B6-93B2-157FEB4588A4}"/>
              </a:ext>
            </a:extLst>
          </p:cNvPr>
          <p:cNvPicPr>
            <a:picLocks noChangeAspect="1"/>
          </p:cNvPicPr>
          <p:nvPr/>
        </p:nvPicPr>
        <p:blipFill>
          <a:blip r:embed="rId2"/>
          <a:stretch>
            <a:fillRect/>
          </a:stretch>
        </p:blipFill>
        <p:spPr>
          <a:xfrm rot="20587255">
            <a:off x="5234765" y="4749800"/>
            <a:ext cx="7378700" cy="4216400"/>
          </a:xfrm>
          <a:prstGeom prst="rect">
            <a:avLst/>
          </a:prstGeom>
        </p:spPr>
      </p:pic>
      <p:sp>
        <p:nvSpPr>
          <p:cNvPr id="11" name="Rectángulo 10">
            <a:extLst>
              <a:ext uri="{FF2B5EF4-FFF2-40B4-BE49-F238E27FC236}">
                <a16:creationId xmlns:a16="http://schemas.microsoft.com/office/drawing/2014/main" id="{2F371E32-CCE8-77DC-6848-88BF08E1FA1E}"/>
              </a:ext>
            </a:extLst>
          </p:cNvPr>
          <p:cNvSpPr/>
          <p:nvPr/>
        </p:nvSpPr>
        <p:spPr>
          <a:xfrm>
            <a:off x="-1515536" y="575736"/>
            <a:ext cx="8517467" cy="345204"/>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2" name="Imagen 11">
            <a:extLst>
              <a:ext uri="{FF2B5EF4-FFF2-40B4-BE49-F238E27FC236}">
                <a16:creationId xmlns:a16="http://schemas.microsoft.com/office/drawing/2014/main" id="{B10804E0-6036-0F99-44BA-EC58570BC3C7}"/>
              </a:ext>
            </a:extLst>
          </p:cNvPr>
          <p:cNvPicPr>
            <a:picLocks noChangeAspect="1"/>
          </p:cNvPicPr>
          <p:nvPr/>
        </p:nvPicPr>
        <p:blipFill>
          <a:blip r:embed="rId3"/>
          <a:stretch>
            <a:fillRect/>
          </a:stretch>
        </p:blipFill>
        <p:spPr>
          <a:xfrm>
            <a:off x="7215226" y="575737"/>
            <a:ext cx="4793086" cy="386886"/>
          </a:xfrm>
          <a:prstGeom prst="rect">
            <a:avLst/>
          </a:prstGeom>
        </p:spPr>
      </p:pic>
      <p:sp>
        <p:nvSpPr>
          <p:cNvPr id="7" name="CuadroTexto 6">
            <a:extLst>
              <a:ext uri="{FF2B5EF4-FFF2-40B4-BE49-F238E27FC236}">
                <a16:creationId xmlns:a16="http://schemas.microsoft.com/office/drawing/2014/main" id="{3F034A42-B52E-5915-8160-A4199C496E76}"/>
              </a:ext>
            </a:extLst>
          </p:cNvPr>
          <p:cNvSpPr txBox="1"/>
          <p:nvPr/>
        </p:nvSpPr>
        <p:spPr>
          <a:xfrm>
            <a:off x="770464" y="536596"/>
            <a:ext cx="6444762" cy="400110"/>
          </a:xfrm>
          <a:prstGeom prst="rect">
            <a:avLst/>
          </a:prstGeom>
          <a:noFill/>
        </p:spPr>
        <p:txBody>
          <a:bodyPr wrap="square" rtlCol="0">
            <a:spAutoFit/>
          </a:bodyPr>
          <a:lstStyle/>
          <a:p>
            <a:r>
              <a:rPr lang="es-ES" sz="2000" b="1" dirty="0">
                <a:solidFill>
                  <a:schemeClr val="bg1"/>
                </a:solidFill>
              </a:rPr>
              <a:t>PONENCIA </a:t>
            </a:r>
            <a:r>
              <a:rPr lang="es-ES" sz="2000" dirty="0">
                <a:solidFill>
                  <a:schemeClr val="bg1"/>
                </a:solidFill>
              </a:rPr>
              <a:t>| ESG EN LA INDUSTRIA FARMACÉUTICA</a:t>
            </a:r>
          </a:p>
        </p:txBody>
      </p:sp>
      <p:sp>
        <p:nvSpPr>
          <p:cNvPr id="8" name="CuadroTexto 7">
            <a:extLst>
              <a:ext uri="{FF2B5EF4-FFF2-40B4-BE49-F238E27FC236}">
                <a16:creationId xmlns:a16="http://schemas.microsoft.com/office/drawing/2014/main" id="{EE4CCA9F-41D8-6FBA-FC6E-760F8199D52C}"/>
              </a:ext>
            </a:extLst>
          </p:cNvPr>
          <p:cNvSpPr txBox="1"/>
          <p:nvPr/>
        </p:nvSpPr>
        <p:spPr>
          <a:xfrm>
            <a:off x="770464" y="1812896"/>
            <a:ext cx="10381446" cy="2693045"/>
          </a:xfrm>
          <a:prstGeom prst="rect">
            <a:avLst/>
          </a:prstGeom>
          <a:noFill/>
        </p:spPr>
        <p:txBody>
          <a:bodyPr wrap="square" rtlCol="0">
            <a:spAutoFit/>
          </a:bodyPr>
          <a:lstStyle/>
          <a:p>
            <a:pPr marL="2635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Las implicaciones de esta lectura del artículo 225.1 de la LSC son diversas:</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Configuraría la defensa del interés de la empresa (y por ende de los intereses de los trabajadores, medio ambiente, etc., además obviamente del interés del accionista) como una obligación positiva del órgano de administración cuyo cumplimiento se juzgará conforme al estándar del ordenado empresario.</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Agudizaría potencialmente la complejidad de la posición de los administradores ante decisiones estratégicas que pudieran tener un impacto sustancial en uno o varios de los intereses englobados en el interés de la empresa ya que se les encomienda la obligación de arbitrar entre los mismos.</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 permitiría invocar de forma directa en su interpretación la casuística de obligaciones y derechos contenida en el artículo 228 de la LSC.</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 sería en principio un deber dispensable ad hoc por el accionista en los términos que sí aplican al deber de lealtad bajo el artículo 230 de la LSC.</a:t>
            </a:r>
          </a:p>
          <a:p>
            <a:pPr marL="631825" indent="-263525">
              <a:spcAft>
                <a:spcPts val="600"/>
              </a:spcAft>
              <a:buClr>
                <a:srgbClr val="44AFCF"/>
              </a:buClr>
              <a:buFont typeface="Arial" panose="020B0604020202020204" pitchFamily="34" charset="0"/>
              <a:buChar char="•"/>
            </a:pPr>
            <a:r>
              <a:rPr lang="es-ES" sz="1200"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Permitiría argumentar en defensa de los administradores la protección de la discrecionalidad empresarial del artículo 226 de la LSC, el cual no es aplicable a las infracciones del deber de lealtad.</a:t>
            </a:r>
          </a:p>
        </p:txBody>
      </p:sp>
      <p:sp>
        <p:nvSpPr>
          <p:cNvPr id="2" name="CuadroTexto 1">
            <a:extLst>
              <a:ext uri="{FF2B5EF4-FFF2-40B4-BE49-F238E27FC236}">
                <a16:creationId xmlns:a16="http://schemas.microsoft.com/office/drawing/2014/main" id="{1FF64DFF-433E-5E8E-DF35-9AE93759B9DA}"/>
              </a:ext>
            </a:extLst>
          </p:cNvPr>
          <p:cNvSpPr txBox="1"/>
          <p:nvPr/>
        </p:nvSpPr>
        <p:spPr>
          <a:xfrm>
            <a:off x="770464" y="975846"/>
            <a:ext cx="1330685" cy="276999"/>
          </a:xfrm>
          <a:prstGeom prst="rect">
            <a:avLst/>
          </a:prstGeom>
          <a:noFill/>
        </p:spPr>
        <p:txBody>
          <a:bodyPr wrap="none" rtlCol="0">
            <a:spAutoFit/>
          </a:bodyPr>
          <a:lstStyle/>
          <a:p>
            <a:r>
              <a:rPr lang="es-ES" sz="1200">
                <a:solidFill>
                  <a:schemeClr val="bg1">
                    <a:lumMod val="50000"/>
                  </a:schemeClr>
                </a:solidFill>
                <a:effectLst/>
                <a:latin typeface="Calibri" panose="020F0502020204030204" pitchFamily="34" charset="0"/>
                <a:ea typeface="Calibri" panose="020F0502020204030204" pitchFamily="34" charset="0"/>
              </a:rPr>
              <a:t>José María de Paz </a:t>
            </a:r>
            <a:endParaRPr lang="es-ES" sz="1200" dirty="0">
              <a:solidFill>
                <a:schemeClr val="bg1">
                  <a:lumMod val="50000"/>
                </a:schemeClr>
              </a:solidFill>
            </a:endParaRPr>
          </a:p>
        </p:txBody>
      </p:sp>
      <p:sp>
        <p:nvSpPr>
          <p:cNvPr id="4" name="CuadroTexto 3">
            <a:extLst>
              <a:ext uri="{FF2B5EF4-FFF2-40B4-BE49-F238E27FC236}">
                <a16:creationId xmlns:a16="http://schemas.microsoft.com/office/drawing/2014/main" id="{D4228A3B-01A5-D721-545F-8DCEF2C29E01}"/>
              </a:ext>
            </a:extLst>
          </p:cNvPr>
          <p:cNvSpPr txBox="1"/>
          <p:nvPr/>
        </p:nvSpPr>
        <p:spPr>
          <a:xfrm>
            <a:off x="770464" y="1480991"/>
            <a:ext cx="7826781" cy="276999"/>
          </a:xfrm>
          <a:prstGeom prst="rect">
            <a:avLst/>
          </a:prstGeom>
          <a:noFill/>
        </p:spPr>
        <p:txBody>
          <a:bodyPr wrap="square">
            <a:spAutoFit/>
          </a:bodyPr>
          <a:lstStyle/>
          <a:p>
            <a:r>
              <a:rPr kumimoji="0" lang="es-ES" sz="1200" b="1" i="0" u="none" strike="noStrike" kern="1200" cap="none" spc="0" normalizeH="0" baseline="0" noProof="0" dirty="0">
                <a:ln>
                  <a:noFill/>
                </a:ln>
                <a:solidFill>
                  <a:srgbClr val="44AFCF"/>
                </a:solidFill>
                <a:effectLst/>
                <a:uLnTx/>
                <a:uFillTx/>
                <a:latin typeface="Tahoma"/>
                <a:ea typeface="+mn-ea"/>
                <a:cs typeface="+mn-cs"/>
              </a:rPr>
              <a:t>El impacto de la sostenibilidad en la responsabilidad de las empresas y los administradores</a:t>
            </a:r>
            <a:endParaRPr lang="es-ES" sz="1200" dirty="0">
              <a:solidFill>
                <a:srgbClr val="44AFCF"/>
              </a:solidFill>
            </a:endParaRPr>
          </a:p>
        </p:txBody>
      </p:sp>
    </p:spTree>
    <p:extLst>
      <p:ext uri="{BB962C8B-B14F-4D97-AF65-F5344CB8AC3E}">
        <p14:creationId xmlns:p14="http://schemas.microsoft.com/office/powerpoint/2010/main" val="3342773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B9F28E9A-C2A8-451D-8B16-63B32413E688}"/>
              </a:ext>
            </a:extLst>
          </p:cNvPr>
          <p:cNvSpPr/>
          <p:nvPr/>
        </p:nvSpPr>
        <p:spPr>
          <a:xfrm>
            <a:off x="0" y="0"/>
            <a:ext cx="12192000" cy="6858000"/>
          </a:xfrm>
          <a:prstGeom prst="rect">
            <a:avLst/>
          </a:prstGeom>
          <a:solidFill>
            <a:srgbClr val="292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3E779B69-152E-E0A3-7CB9-492EA9C18C62}"/>
              </a:ext>
            </a:extLst>
          </p:cNvPr>
          <p:cNvSpPr/>
          <p:nvPr/>
        </p:nvSpPr>
        <p:spPr>
          <a:xfrm>
            <a:off x="-2976034" y="5215469"/>
            <a:ext cx="6447367" cy="728131"/>
          </a:xfrm>
          <a:prstGeom prst="rect">
            <a:avLst/>
          </a:prstGeom>
          <a:solidFill>
            <a:srgbClr val="44A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3F034A42-B52E-5915-8160-A4199C496E76}"/>
              </a:ext>
            </a:extLst>
          </p:cNvPr>
          <p:cNvSpPr txBox="1"/>
          <p:nvPr/>
        </p:nvSpPr>
        <p:spPr>
          <a:xfrm>
            <a:off x="634997" y="5157477"/>
            <a:ext cx="4224869" cy="830997"/>
          </a:xfrm>
          <a:prstGeom prst="rect">
            <a:avLst/>
          </a:prstGeom>
          <a:noFill/>
        </p:spPr>
        <p:txBody>
          <a:bodyPr wrap="square" rtlCol="0">
            <a:spAutoFit/>
          </a:bodyPr>
          <a:lstStyle/>
          <a:p>
            <a:r>
              <a:rPr lang="es-ES" sz="4800" b="1" dirty="0">
                <a:solidFill>
                  <a:schemeClr val="bg1"/>
                </a:solidFill>
              </a:rPr>
              <a:t>GRACIAS</a:t>
            </a:r>
          </a:p>
        </p:txBody>
      </p:sp>
      <p:pic>
        <p:nvPicPr>
          <p:cNvPr id="6" name="Imagen 5">
            <a:extLst>
              <a:ext uri="{FF2B5EF4-FFF2-40B4-BE49-F238E27FC236}">
                <a16:creationId xmlns:a16="http://schemas.microsoft.com/office/drawing/2014/main" id="{9E08DBEF-7287-FF16-2396-90760E723211}"/>
              </a:ext>
            </a:extLst>
          </p:cNvPr>
          <p:cNvPicPr>
            <a:picLocks noChangeAspect="1"/>
          </p:cNvPicPr>
          <p:nvPr/>
        </p:nvPicPr>
        <p:blipFill>
          <a:blip r:embed="rId2"/>
          <a:stretch>
            <a:fillRect/>
          </a:stretch>
        </p:blipFill>
        <p:spPr>
          <a:xfrm>
            <a:off x="3687233" y="1083736"/>
            <a:ext cx="7696200" cy="3644900"/>
          </a:xfrm>
          <a:prstGeom prst="rect">
            <a:avLst/>
          </a:prstGeom>
        </p:spPr>
      </p:pic>
      <p:pic>
        <p:nvPicPr>
          <p:cNvPr id="10" name="Imagen 9">
            <a:extLst>
              <a:ext uri="{FF2B5EF4-FFF2-40B4-BE49-F238E27FC236}">
                <a16:creationId xmlns:a16="http://schemas.microsoft.com/office/drawing/2014/main" id="{295F05AB-5F78-FF46-6699-ED1DCCF6948D}"/>
              </a:ext>
            </a:extLst>
          </p:cNvPr>
          <p:cNvPicPr>
            <a:picLocks noChangeAspect="1"/>
          </p:cNvPicPr>
          <p:nvPr/>
        </p:nvPicPr>
        <p:blipFill>
          <a:blip r:embed="rId3"/>
          <a:stretch>
            <a:fillRect/>
          </a:stretch>
        </p:blipFill>
        <p:spPr>
          <a:xfrm>
            <a:off x="3856566" y="5288943"/>
            <a:ext cx="7481130" cy="603858"/>
          </a:xfrm>
          <a:prstGeom prst="rect">
            <a:avLst/>
          </a:prstGeom>
        </p:spPr>
      </p:pic>
    </p:spTree>
    <p:extLst>
      <p:ext uri="{BB962C8B-B14F-4D97-AF65-F5344CB8AC3E}">
        <p14:creationId xmlns:p14="http://schemas.microsoft.com/office/powerpoint/2010/main" val="18408022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TotalTime>
  <Words>1868</Words>
  <Application>Microsoft Office PowerPoint</Application>
  <PresentationFormat>Panorámica</PresentationFormat>
  <Paragraphs>79</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Calibri</vt:lpstr>
      <vt:lpstr>Calibri Light</vt:lpstr>
      <vt:lpstr>Tahoma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martin</dc:creator>
  <cp:lastModifiedBy>José María de Paz</cp:lastModifiedBy>
  <cp:revision>8</cp:revision>
  <dcterms:created xsi:type="dcterms:W3CDTF">2022-09-05T16:45:50Z</dcterms:created>
  <dcterms:modified xsi:type="dcterms:W3CDTF">2022-09-15T14:23:42Z</dcterms:modified>
</cp:coreProperties>
</file>