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9" r:id="rId3"/>
    <p:sldId id="263" r:id="rId4"/>
    <p:sldId id="264" r:id="rId5"/>
    <p:sldId id="265" r:id="rId6"/>
    <p:sldId id="266" r:id="rId7"/>
    <p:sldId id="268" r:id="rId8"/>
    <p:sldId id="269" r:id="rId9"/>
    <p:sldId id="270" r:id="rId10"/>
    <p:sldId id="271" r:id="rId11"/>
    <p:sldId id="272" r:id="rId12"/>
    <p:sldId id="273" r:id="rId13"/>
    <p:sldId id="274" r:id="rId14"/>
    <p:sldId id="258"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0A8"/>
    <a:srgbClr val="008080"/>
    <a:srgbClr val="29293B"/>
    <a:srgbClr val="302D56"/>
    <a:srgbClr val="44AF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6" d="100"/>
          <a:sy n="106" d="100"/>
        </p:scale>
        <p:origin x="1008" y="7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viewProps" Target="viewProps.xml" Id="rId18" /><Relationship Type="http://schemas.openxmlformats.org/officeDocument/2006/relationships/slide" Target="slides/slide2.xml" Id="rId3"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presProps" Target="presProps.xml" Id="rId17" /><Relationship Type="http://schemas.openxmlformats.org/officeDocument/2006/relationships/slide" Target="slides/slide1.xml" Id="rId2" /><Relationship Type="http://schemas.openxmlformats.org/officeDocument/2006/relationships/notesMaster" Target="notesMasters/notesMaster1.xml" Id="rId16" /><Relationship Type="http://schemas.openxmlformats.org/officeDocument/2006/relationships/tableStyles" Target="tableStyles.xml" Id="rId2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9.xml" Id="rId10" /><Relationship Type="http://schemas.openxmlformats.org/officeDocument/2006/relationships/theme" Target="theme/theme1.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customXml" Target="/customXML/item.xml" Id="imanage.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F4201A-B796-4B72-BF69-80F20CA6C2CB}" type="datetimeFigureOut">
              <a:rPr lang="es-ES" smtClean="0"/>
              <a:t>19/09/2022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E4BAF9-8C26-49FD-B206-C2FB514460F6}" type="slidenum">
              <a:rPr lang="es-ES" smtClean="0"/>
              <a:t>‹Nº›</a:t>
            </a:fld>
            <a:endParaRPr lang="es-ES"/>
          </a:p>
        </p:txBody>
      </p:sp>
    </p:spTree>
    <p:extLst>
      <p:ext uri="{BB962C8B-B14F-4D97-AF65-F5344CB8AC3E}">
        <p14:creationId xmlns:p14="http://schemas.microsoft.com/office/powerpoint/2010/main" val="21648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BE4BAF9-8C26-49FD-B206-C2FB514460F6}" type="slidenum">
              <a:rPr lang="es-ES" smtClean="0"/>
              <a:t>1</a:t>
            </a:fld>
            <a:endParaRPr lang="es-ES"/>
          </a:p>
        </p:txBody>
      </p:sp>
    </p:spTree>
    <p:extLst>
      <p:ext uri="{BB962C8B-B14F-4D97-AF65-F5344CB8AC3E}">
        <p14:creationId xmlns:p14="http://schemas.microsoft.com/office/powerpoint/2010/main" val="987488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3"/>
          <a:stretch>
            <a:fillRect/>
          </a:stretch>
        </p:blipFill>
        <p:spPr>
          <a:xfrm>
            <a:off x="-542352" y="1178801"/>
            <a:ext cx="6485952" cy="2939750"/>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4"/>
          <a:stretch>
            <a:fillRect/>
          </a:stretch>
        </p:blipFill>
        <p:spPr>
          <a:xfrm rot="16200000">
            <a:off x="7089652" y="1743349"/>
            <a:ext cx="5888737" cy="3371301"/>
          </a:xfrm>
          <a:prstGeom prst="rect">
            <a:avLst/>
          </a:prstGeom>
        </p:spPr>
      </p:pic>
      <p:pic>
        <p:nvPicPr>
          <p:cNvPr id="7" name="Imagen 6">
            <a:extLst>
              <a:ext uri="{FF2B5EF4-FFF2-40B4-BE49-F238E27FC236}">
                <a16:creationId xmlns:a16="http://schemas.microsoft.com/office/drawing/2014/main" id="{8159882B-685A-DED9-5F44-EA594B60B814}"/>
              </a:ext>
            </a:extLst>
          </p:cNvPr>
          <p:cNvPicPr>
            <a:picLocks noChangeAspect="1"/>
          </p:cNvPicPr>
          <p:nvPr/>
        </p:nvPicPr>
        <p:blipFill>
          <a:blip r:embed="rId5"/>
          <a:stretch>
            <a:fillRect/>
          </a:stretch>
        </p:blipFill>
        <p:spPr>
          <a:xfrm>
            <a:off x="927099" y="5791200"/>
            <a:ext cx="7212411" cy="582168"/>
          </a:xfrm>
          <a:prstGeom prst="rect">
            <a:avLst/>
          </a:prstGeom>
        </p:spPr>
      </p:pic>
      <p:sp>
        <p:nvSpPr>
          <p:cNvPr id="2" name="Rectángulo 1">
            <a:extLst>
              <a:ext uri="{FF2B5EF4-FFF2-40B4-BE49-F238E27FC236}">
                <a16:creationId xmlns:a16="http://schemas.microsoft.com/office/drawing/2014/main" id="{AC7FBF68-2E4A-E18C-F7D1-C6FE0C9C6A66}"/>
              </a:ext>
            </a:extLst>
          </p:cNvPr>
          <p:cNvSpPr/>
          <p:nvPr/>
        </p:nvSpPr>
        <p:spPr>
          <a:xfrm>
            <a:off x="-1558110" y="169875"/>
            <a:ext cx="8517467" cy="716862"/>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16285667-CFE2-F15A-A8B3-4972A6E53496}"/>
              </a:ext>
            </a:extLst>
          </p:cNvPr>
          <p:cNvSpPr txBox="1"/>
          <p:nvPr/>
        </p:nvSpPr>
        <p:spPr>
          <a:xfrm>
            <a:off x="312109" y="111644"/>
            <a:ext cx="6231467" cy="461665"/>
          </a:xfrm>
          <a:prstGeom prst="rect">
            <a:avLst/>
          </a:prstGeom>
          <a:noFill/>
        </p:spPr>
        <p:txBody>
          <a:bodyPr wrap="square" rtlCol="0">
            <a:spAutoFit/>
          </a:bodyPr>
          <a:lstStyle/>
          <a:p>
            <a:r>
              <a:rPr lang="es-ES" sz="2400" b="1" dirty="0">
                <a:solidFill>
                  <a:schemeClr val="bg1"/>
                </a:solidFill>
              </a:rPr>
              <a:t>EL ROL DEL GENERAL COUNSEL EN ESG</a:t>
            </a:r>
          </a:p>
        </p:txBody>
      </p:sp>
      <p:sp>
        <p:nvSpPr>
          <p:cNvPr id="6" name="CuadroTexto 5">
            <a:extLst>
              <a:ext uri="{FF2B5EF4-FFF2-40B4-BE49-F238E27FC236}">
                <a16:creationId xmlns:a16="http://schemas.microsoft.com/office/drawing/2014/main" id="{9966CD59-8697-EEF9-36DA-A117F9070775}"/>
              </a:ext>
            </a:extLst>
          </p:cNvPr>
          <p:cNvSpPr txBox="1"/>
          <p:nvPr/>
        </p:nvSpPr>
        <p:spPr>
          <a:xfrm>
            <a:off x="312109" y="588375"/>
            <a:ext cx="2664255" cy="276999"/>
          </a:xfrm>
          <a:prstGeom prst="rect">
            <a:avLst/>
          </a:prstGeom>
          <a:noFill/>
        </p:spPr>
        <p:txBody>
          <a:bodyPr wrap="none" rtlCol="0">
            <a:spAutoFit/>
          </a:bodyPr>
          <a:lstStyle/>
          <a:p>
            <a:r>
              <a:rPr lang="es-ES" sz="1200" b="1" dirty="0">
                <a:solidFill>
                  <a:schemeClr val="bg1"/>
                </a:solidFill>
                <a:effectLst/>
                <a:latin typeface="Calibri" panose="020F0502020204030204" pitchFamily="34" charset="0"/>
                <a:ea typeface="Calibri" panose="020F0502020204030204" pitchFamily="34" charset="0"/>
              </a:rPr>
              <a:t>Rosa Mª Vidal  |  </a:t>
            </a:r>
            <a:r>
              <a:rPr lang="es-ES" sz="1200" b="1" dirty="0">
                <a:solidFill>
                  <a:schemeClr val="bg1"/>
                </a:solidFill>
                <a:latin typeface="Calibri" panose="020F0502020204030204" pitchFamily="34" charset="0"/>
                <a:ea typeface="Calibri" panose="020F0502020204030204" pitchFamily="34" charset="0"/>
              </a:rPr>
              <a:t>BROSETA ABOGADOS</a:t>
            </a:r>
            <a:endParaRPr lang="es-ES" sz="1200" b="1" dirty="0">
              <a:solidFill>
                <a:schemeClr val="bg1"/>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386000" y="538347"/>
            <a:ext cx="6231467" cy="461665"/>
          </a:xfrm>
          <a:prstGeom prst="rect">
            <a:avLst/>
          </a:prstGeom>
          <a:noFill/>
        </p:spPr>
        <p:txBody>
          <a:bodyPr wrap="square" rtlCol="0">
            <a:spAutoFit/>
          </a:bodyPr>
          <a:lstStyle/>
          <a:p>
            <a:r>
              <a:rPr lang="es-ES" sz="2400" b="1" dirty="0">
                <a:solidFill>
                  <a:schemeClr val="bg1"/>
                </a:solidFill>
              </a:rPr>
              <a:t>EL ROL DEL GENERAL COUNSEL EN ESG</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8665767" cy="5232202"/>
          </a:xfrm>
          <a:prstGeom prst="rect">
            <a:avLst/>
          </a:prstGeom>
          <a:noFill/>
        </p:spPr>
        <p:txBody>
          <a:bodyPr wrap="square" rtlCol="0">
            <a:spAutoFit/>
          </a:bodyPr>
          <a:lstStyle/>
          <a:p>
            <a:pPr>
              <a:spcBef>
                <a:spcPts val="1200"/>
              </a:spcBef>
              <a:spcAft>
                <a:spcPts val="1200"/>
              </a:spcAft>
            </a:pPr>
            <a:r>
              <a:rPr lang="es-ES" sz="1600" dirty="0">
                <a:solidFill>
                  <a:srgbClr val="302D56"/>
                </a:solidFill>
              </a:rPr>
              <a:t>La </a:t>
            </a:r>
            <a:r>
              <a:rPr lang="es-ES" u="sng" dirty="0">
                <a:solidFill>
                  <a:srgbClr val="302D56"/>
                </a:solidFill>
              </a:rPr>
              <a:t>RESPONSABILIDAD EMPRESARIAL </a:t>
            </a:r>
            <a:r>
              <a:rPr lang="es-ES" sz="1600" dirty="0">
                <a:solidFill>
                  <a:srgbClr val="302D56"/>
                </a:solidFill>
              </a:rPr>
              <a:t>en esta materia recae en los CONSEJOS DE ADMINISTRACION y por derivación en los COMITÉS en los que se delegan ciertas competencias. </a:t>
            </a:r>
          </a:p>
          <a:p>
            <a:pPr>
              <a:spcBef>
                <a:spcPts val="1200"/>
              </a:spcBef>
              <a:spcAft>
                <a:spcPts val="1200"/>
              </a:spcAft>
            </a:pPr>
            <a:r>
              <a:rPr lang="es-ES" sz="1600" dirty="0">
                <a:solidFill>
                  <a:srgbClr val="302D56"/>
                </a:solidFill>
              </a:rPr>
              <a:t>En esta breve exposición voy a tratar de:</a:t>
            </a:r>
          </a:p>
          <a:p>
            <a:pPr marL="400050" indent="-400050">
              <a:spcBef>
                <a:spcPts val="1200"/>
              </a:spcBef>
              <a:spcAft>
                <a:spcPts val="1200"/>
              </a:spcAft>
              <a:buFont typeface="+mj-lt"/>
              <a:buAutoNum type="romanUcPeriod"/>
            </a:pPr>
            <a:r>
              <a:rPr lang="es-ES" sz="1600" b="1" dirty="0">
                <a:solidFill>
                  <a:schemeClr val="accent6">
                    <a:lumMod val="75000"/>
                  </a:schemeClr>
                </a:solidFill>
              </a:rPr>
              <a:t>CONTEXTO NORMATIVO. </a:t>
            </a:r>
          </a:p>
          <a:p>
            <a:pPr marL="400050" indent="-400050">
              <a:spcBef>
                <a:spcPts val="1200"/>
              </a:spcBef>
              <a:spcAft>
                <a:spcPts val="1200"/>
              </a:spcAft>
              <a:buFont typeface="+mj-lt"/>
              <a:buAutoNum type="romanUcPeriod"/>
            </a:pPr>
            <a:r>
              <a:rPr lang="es-ES" sz="1600" b="1" dirty="0">
                <a:solidFill>
                  <a:srgbClr val="008080"/>
                </a:solidFill>
              </a:rPr>
              <a:t>DEBERES DE LOS ÓRGANOS DE ADMINISTRACIÓN.</a:t>
            </a:r>
          </a:p>
          <a:p>
            <a:pPr marL="400050" indent="-400050">
              <a:spcBef>
                <a:spcPts val="1200"/>
              </a:spcBef>
              <a:spcAft>
                <a:spcPts val="1200"/>
              </a:spcAft>
              <a:buFont typeface="+mj-lt"/>
              <a:buAutoNum type="romanUcPeriod"/>
            </a:pPr>
            <a:r>
              <a:rPr lang="es-ES" sz="1600" b="1" dirty="0">
                <a:solidFill>
                  <a:srgbClr val="0070C0"/>
                </a:solidFill>
              </a:rPr>
              <a:t>PROCESO EN LA TOMA DE DECISIONES ESG.</a:t>
            </a:r>
          </a:p>
          <a:p>
            <a:pPr marL="400050" indent="-400050">
              <a:spcBef>
                <a:spcPts val="1200"/>
              </a:spcBef>
              <a:spcAft>
                <a:spcPts val="1200"/>
              </a:spcAft>
              <a:buFont typeface="+mj-lt"/>
              <a:buAutoNum type="romanUcPeriod"/>
            </a:pPr>
            <a:r>
              <a:rPr lang="es-ES" sz="1600" b="1" dirty="0">
                <a:solidFill>
                  <a:srgbClr val="00B050"/>
                </a:solidFill>
              </a:rPr>
              <a:t>OBJETIVOS DE LA RESPONSABILIDAD Y BUEN GOBIERNO </a:t>
            </a:r>
          </a:p>
          <a:p>
            <a:pPr marL="400050" indent="-400050">
              <a:spcBef>
                <a:spcPts val="1200"/>
              </a:spcBef>
              <a:spcAft>
                <a:spcPts val="1200"/>
              </a:spcAft>
              <a:buFont typeface="+mj-lt"/>
              <a:buAutoNum type="romanUcPeriod"/>
            </a:pPr>
            <a:r>
              <a:rPr lang="es-ES" sz="1600" b="1" dirty="0">
                <a:solidFill>
                  <a:srgbClr val="2840A8"/>
                </a:solidFill>
              </a:rPr>
              <a:t>ESPECIAL REFERENCIA A LOS PROXY O ASESORES EN LA TOMA DE DECISIONES Y SU AFECTACIÓN A LA ACTUACIÓN DEL GENERAL COUNSEL. </a:t>
            </a:r>
          </a:p>
          <a:p>
            <a:pPr>
              <a:spcBef>
                <a:spcPts val="1200"/>
              </a:spcBef>
              <a:spcAft>
                <a:spcPts val="1200"/>
              </a:spcAft>
            </a:pPr>
            <a:endParaRPr lang="es-ES" sz="1400" dirty="0">
              <a:solidFill>
                <a:srgbClr val="302D56"/>
              </a:solidFill>
            </a:endParaRPr>
          </a:p>
          <a:p>
            <a:pPr>
              <a:spcBef>
                <a:spcPts val="1200"/>
              </a:spcBef>
              <a:spcAft>
                <a:spcPts val="1200"/>
              </a:spcAft>
            </a:pP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5" name="CuadroTexto 4">
            <a:extLst>
              <a:ext uri="{FF2B5EF4-FFF2-40B4-BE49-F238E27FC236}">
                <a16:creationId xmlns:a16="http://schemas.microsoft.com/office/drawing/2014/main" id="{60A65B25-9492-A894-A1D5-24E61D047C69}"/>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8331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6092603" y="5230568"/>
            <a:ext cx="7378700" cy="4216400"/>
          </a:xfrm>
          <a:prstGeom prst="rect">
            <a:avLst/>
          </a:prstGeom>
        </p:spPr>
      </p:pic>
      <p:grpSp>
        <p:nvGrpSpPr>
          <p:cNvPr id="4" name="Grupo 3">
            <a:extLst>
              <a:ext uri="{FF2B5EF4-FFF2-40B4-BE49-F238E27FC236}">
                <a16:creationId xmlns:a16="http://schemas.microsoft.com/office/drawing/2014/main" id="{91DB75E9-D361-3B31-12E9-FF227B8677DD}"/>
              </a:ext>
            </a:extLst>
          </p:cNvPr>
          <p:cNvGrpSpPr/>
          <p:nvPr/>
        </p:nvGrpSpPr>
        <p:grpSpPr>
          <a:xfrm>
            <a:off x="-1508643" y="1012977"/>
            <a:ext cx="8517467" cy="461665"/>
            <a:chOff x="-1508643" y="1276931"/>
            <a:chExt cx="8517467" cy="461665"/>
          </a:xfrm>
        </p:grpSpPr>
        <p:sp>
          <p:nvSpPr>
            <p:cNvPr id="2" name="Rectángulo 1">
              <a:extLst>
                <a:ext uri="{FF2B5EF4-FFF2-40B4-BE49-F238E27FC236}">
                  <a16:creationId xmlns:a16="http://schemas.microsoft.com/office/drawing/2014/main" id="{6120849B-2970-0360-699B-81D71E599310}"/>
                </a:ext>
              </a:extLst>
            </p:cNvPr>
            <p:cNvSpPr/>
            <p:nvPr/>
          </p:nvSpPr>
          <p:spPr>
            <a:xfrm>
              <a:off x="-1508643" y="1335162"/>
              <a:ext cx="8517467" cy="345204"/>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4" y="1276931"/>
              <a:ext cx="6231467" cy="461665"/>
            </a:xfrm>
            <a:prstGeom prst="rect">
              <a:avLst/>
            </a:prstGeom>
            <a:noFill/>
          </p:spPr>
          <p:txBody>
            <a:bodyPr wrap="square" rtlCol="0">
              <a:spAutoFit/>
            </a:bodyPr>
            <a:lstStyle/>
            <a:p>
              <a:r>
                <a:rPr lang="es-ES" sz="2400" b="1" dirty="0">
                  <a:solidFill>
                    <a:schemeClr val="bg1"/>
                  </a:solidFill>
                </a:rPr>
                <a:t>I. CONTEXTO NORMATIVO</a:t>
              </a:r>
            </a:p>
          </p:txBody>
        </p:sp>
      </p:grpSp>
      <p:sp>
        <p:nvSpPr>
          <p:cNvPr id="8" name="CuadroTexto 7">
            <a:extLst>
              <a:ext uri="{FF2B5EF4-FFF2-40B4-BE49-F238E27FC236}">
                <a16:creationId xmlns:a16="http://schemas.microsoft.com/office/drawing/2014/main" id="{EE4CCA9F-41D8-6FBA-FC6E-760F8199D52C}"/>
              </a:ext>
            </a:extLst>
          </p:cNvPr>
          <p:cNvSpPr txBox="1"/>
          <p:nvPr/>
        </p:nvSpPr>
        <p:spPr>
          <a:xfrm>
            <a:off x="553646" y="1617318"/>
            <a:ext cx="10984762" cy="4692503"/>
          </a:xfrm>
          <a:prstGeom prst="rect">
            <a:avLst/>
          </a:prstGeom>
          <a:noFill/>
        </p:spPr>
        <p:txBody>
          <a:bodyPr wrap="square" rtlCol="0">
            <a:spAutoFit/>
          </a:bodyPr>
          <a:lstStyle/>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El creciente desarrollo de normas alineadas con la sostenibilidad está favoreciendo la introducción de prácticas orientadas al cumplimiento de los Objetivos de Desarrollo Sostenible (ODS) en las organizaciones. Por ejemplo, en cuestiones de igualdad de género, en la publicación de información no financiera y de diversidad o en la protección del medio ambiente, entre otros.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 En España, en particular, hay dos grandes normas que en los últimos años están influyendo de una manera significativa en este proceso: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358775" indent="-358775" algn="just">
              <a:lnSpc>
                <a:spcPct val="107000"/>
              </a:lnSpc>
              <a:spcBef>
                <a:spcPts val="600"/>
              </a:spcBef>
              <a:spcAft>
                <a:spcPts val="600"/>
              </a:spcAft>
              <a:buFont typeface="Wingdings" panose="05000000000000000000" pitchFamily="2" charset="2"/>
              <a:buChar char="ü"/>
            </a:pPr>
            <a:r>
              <a:rPr lang="es-ES" sz="16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La Ley 11/2018, de 28 de diciembre</a:t>
            </a:r>
            <a:r>
              <a:rPr lang="es-ES" sz="1600" dirty="0">
                <a:effectLst/>
                <a:latin typeface="Calibri" panose="020F0502020204030204" pitchFamily="34" charset="0"/>
                <a:ea typeface="Calibri" panose="020F0502020204030204" pitchFamily="34" charset="0"/>
                <a:cs typeface="Calibri" panose="020F0502020204030204" pitchFamily="34" charset="0"/>
              </a:rPr>
              <a:t>, por la que se modifica el Código de Comercio, el texto refundido de la Ley de Sociedades de Capital aprobado por el Real Decreto Legislativo 1/2010, de 2 de julio, y la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Ley 22/2015, de 20 de julio, de Auditoría de Cuentas</a:t>
            </a:r>
            <a:r>
              <a:rPr lang="es-ES" sz="1600" dirty="0">
                <a:effectLst/>
                <a:latin typeface="Calibri" panose="020F0502020204030204" pitchFamily="34" charset="0"/>
                <a:ea typeface="Calibri" panose="020F0502020204030204" pitchFamily="34" charset="0"/>
                <a:cs typeface="Calibri" panose="020F0502020204030204" pitchFamily="34" charset="0"/>
              </a:rPr>
              <a:t>, en materia de información no financiera y diversidad.</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358775" indent="-358775" algn="just">
              <a:lnSpc>
                <a:spcPct val="107000"/>
              </a:lnSpc>
              <a:spcBef>
                <a:spcPts val="600"/>
              </a:spcBef>
              <a:spcAft>
                <a:spcPts val="600"/>
              </a:spcAft>
              <a:buFont typeface="Wingdings" panose="05000000000000000000" pitchFamily="2" charset="2"/>
              <a:buChar char="ü"/>
            </a:pPr>
            <a:r>
              <a:rPr lang="es-ES" sz="1600" dirty="0">
                <a:effectLst/>
                <a:latin typeface="Calibri" panose="020F0502020204030204" pitchFamily="34" charset="0"/>
                <a:ea typeface="Calibri" panose="020F0502020204030204" pitchFamily="34" charset="0"/>
                <a:cs typeface="Calibri" panose="020F0502020204030204" pitchFamily="34" charset="0"/>
              </a:rPr>
              <a:t>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Ley 7/2021, de 20 de mayo, sobre Cambio Climático y Transición Energética</a:t>
            </a:r>
            <a:r>
              <a:rPr lang="es-ES" sz="16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s-ES" sz="1600" dirty="0">
                <a:effectLst/>
                <a:latin typeface="Calibri" panose="020F0502020204030204" pitchFamily="34" charset="0"/>
                <a:ea typeface="Calibri" panose="020F0502020204030204" pitchFamily="34" charset="0"/>
                <a:cs typeface="Calibri" panose="020F0502020204030204" pitchFamily="34" charset="0"/>
              </a:rPr>
              <a:t>que tiene por objeto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715963" lvl="1" indent="-357188" algn="just">
              <a:lnSpc>
                <a:spcPct val="107000"/>
              </a:lnSpc>
              <a:spcBef>
                <a:spcPts val="600"/>
              </a:spcBef>
              <a:spcAft>
                <a:spcPts val="600"/>
              </a:spcAft>
              <a:buFont typeface="Courier New" panose="02070309020205020404" pitchFamily="49" charset="0"/>
              <a:buChar char="o"/>
            </a:pPr>
            <a:r>
              <a:rPr lang="es-ES" sz="1600" dirty="0">
                <a:effectLst/>
                <a:latin typeface="Calibri" panose="020F0502020204030204" pitchFamily="34" charset="0"/>
                <a:ea typeface="Calibri" panose="020F0502020204030204" pitchFamily="34" charset="0"/>
                <a:cs typeface="Calibri" panose="020F0502020204030204" pitchFamily="34" charset="0"/>
              </a:rPr>
              <a:t>facilitar la descarbonización de la economía española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715963" lvl="1" indent="-357188" algn="just">
              <a:lnSpc>
                <a:spcPct val="107000"/>
              </a:lnSpc>
              <a:spcBef>
                <a:spcPts val="600"/>
              </a:spcBef>
              <a:spcAft>
                <a:spcPts val="600"/>
              </a:spcAft>
              <a:buFont typeface="Courier New" panose="02070309020205020404" pitchFamily="49" charset="0"/>
              <a:buChar char="o"/>
            </a:pPr>
            <a:r>
              <a:rPr lang="es-ES" sz="1600" dirty="0">
                <a:effectLst/>
                <a:latin typeface="Calibri" panose="020F0502020204030204" pitchFamily="34" charset="0"/>
                <a:ea typeface="Calibri" panose="020F0502020204030204" pitchFamily="34" charset="0"/>
                <a:cs typeface="Calibri" panose="020F0502020204030204" pitchFamily="34" charset="0"/>
              </a:rPr>
              <a:t>facilitar su transición a un modelo circular que garantice el uso racional de los recursos, así como la adaptación al cambio climático y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715963" lvl="1" indent="-357188" algn="just">
              <a:lnSpc>
                <a:spcPct val="107000"/>
              </a:lnSpc>
              <a:spcBef>
                <a:spcPts val="600"/>
              </a:spcBef>
              <a:spcAft>
                <a:spcPts val="600"/>
              </a:spcAft>
              <a:buFont typeface="Courier New" panose="02070309020205020404" pitchFamily="49" charset="0"/>
              <a:buChar char="o"/>
            </a:pPr>
            <a:r>
              <a:rPr lang="es-ES" sz="1600" dirty="0">
                <a:effectLst/>
                <a:latin typeface="Calibri" panose="020F0502020204030204" pitchFamily="34" charset="0"/>
                <a:ea typeface="Calibri" panose="020F0502020204030204" pitchFamily="34" charset="0"/>
                <a:cs typeface="Calibri" panose="020F0502020204030204" pitchFamily="34" charset="0"/>
              </a:rPr>
              <a:t>la implantación de un modelo de desarrollo sostenible que genere empleo decente y contribuya a la reducción de las desigualdades.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66AB6BDE-DE96-7F4B-3ACC-5A5A0DF00D68}"/>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99439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5715533" y="4080497"/>
            <a:ext cx="7378700" cy="4216400"/>
          </a:xfrm>
          <a:prstGeom prst="rect">
            <a:avLst/>
          </a:prstGeom>
        </p:spPr>
      </p:pic>
      <p:grpSp>
        <p:nvGrpSpPr>
          <p:cNvPr id="4" name="Grupo 3">
            <a:extLst>
              <a:ext uri="{FF2B5EF4-FFF2-40B4-BE49-F238E27FC236}">
                <a16:creationId xmlns:a16="http://schemas.microsoft.com/office/drawing/2014/main" id="{91DB75E9-D361-3B31-12E9-FF227B8677DD}"/>
              </a:ext>
            </a:extLst>
          </p:cNvPr>
          <p:cNvGrpSpPr/>
          <p:nvPr/>
        </p:nvGrpSpPr>
        <p:grpSpPr>
          <a:xfrm>
            <a:off x="-1508643" y="1012977"/>
            <a:ext cx="8517467" cy="461665"/>
            <a:chOff x="-1508643" y="1276931"/>
            <a:chExt cx="8517467" cy="461665"/>
          </a:xfrm>
        </p:grpSpPr>
        <p:sp>
          <p:nvSpPr>
            <p:cNvPr id="2" name="Rectángulo 1">
              <a:extLst>
                <a:ext uri="{FF2B5EF4-FFF2-40B4-BE49-F238E27FC236}">
                  <a16:creationId xmlns:a16="http://schemas.microsoft.com/office/drawing/2014/main" id="{6120849B-2970-0360-699B-81D71E599310}"/>
                </a:ext>
              </a:extLst>
            </p:cNvPr>
            <p:cNvSpPr/>
            <p:nvPr/>
          </p:nvSpPr>
          <p:spPr>
            <a:xfrm>
              <a:off x="-1508643" y="1335162"/>
              <a:ext cx="8517467" cy="345204"/>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4" y="1276931"/>
              <a:ext cx="6231467" cy="461665"/>
            </a:xfrm>
            <a:prstGeom prst="rect">
              <a:avLst/>
            </a:prstGeom>
            <a:noFill/>
          </p:spPr>
          <p:txBody>
            <a:bodyPr wrap="square" rtlCol="0">
              <a:spAutoFit/>
            </a:bodyPr>
            <a:lstStyle/>
            <a:p>
              <a:r>
                <a:rPr lang="es-ES" sz="2400" b="1" dirty="0">
                  <a:solidFill>
                    <a:schemeClr val="bg1"/>
                  </a:solidFill>
                </a:rPr>
                <a:t>I. CONTEXTO NORMATIVO</a:t>
              </a:r>
            </a:p>
          </p:txBody>
        </p:sp>
      </p:grpSp>
      <p:sp>
        <p:nvSpPr>
          <p:cNvPr id="8" name="CuadroTexto 7">
            <a:extLst>
              <a:ext uri="{FF2B5EF4-FFF2-40B4-BE49-F238E27FC236}">
                <a16:creationId xmlns:a16="http://schemas.microsoft.com/office/drawing/2014/main" id="{EE4CCA9F-41D8-6FBA-FC6E-760F8199D52C}"/>
              </a:ext>
            </a:extLst>
          </p:cNvPr>
          <p:cNvSpPr txBox="1"/>
          <p:nvPr/>
        </p:nvSpPr>
        <p:spPr>
          <a:xfrm>
            <a:off x="525366" y="1969878"/>
            <a:ext cx="10984762" cy="2603983"/>
          </a:xfrm>
          <a:prstGeom prst="rect">
            <a:avLst/>
          </a:prstGeom>
          <a:noFill/>
        </p:spPr>
        <p:txBody>
          <a:bodyPr wrap="square" rtlCol="0">
            <a:spAutoFit/>
          </a:bodyPr>
          <a:lstStyle/>
          <a:p>
            <a:pPr algn="just">
              <a:lnSpc>
                <a:spcPct val="107000"/>
              </a:lnSpc>
              <a:spcBef>
                <a:spcPts val="600"/>
              </a:spcBef>
              <a:spcAft>
                <a:spcPts val="600"/>
              </a:spcAft>
            </a:pPr>
            <a:r>
              <a:rPr lang="es-ES" dirty="0">
                <a:effectLst/>
                <a:latin typeface="Calibri" panose="020F0502020204030204" pitchFamily="34" charset="0"/>
                <a:ea typeface="Calibri" panose="020F0502020204030204" pitchFamily="34" charset="0"/>
                <a:cs typeface="Calibri" panose="020F0502020204030204" pitchFamily="34" charset="0"/>
              </a:rPr>
              <a:t>De manera general, en España el compromiso de las empresas con la Agenda 2030 se observa en los informes no financieros. Así, y según la cuarta edición del informe “</a:t>
            </a:r>
            <a:r>
              <a:rPr lang="es-ES" b="1" i="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La contribución de las empresas españolas a los Objetivos de Desarrollo Sostenible</a:t>
            </a:r>
            <a:r>
              <a:rPr lang="es-ES" dirty="0">
                <a:effectLst/>
                <a:latin typeface="Calibri" panose="020F0502020204030204" pitchFamily="34" charset="0"/>
                <a:ea typeface="Calibri" panose="020F0502020204030204" pitchFamily="34" charset="0"/>
                <a:cs typeface="Calibri" panose="020F0502020204030204" pitchFamily="34" charset="0"/>
              </a:rPr>
              <a:t>”, que elabora anualmente ESADE y que en esta última edición contiene datos de políticas implementadas en 2020, se observa en las empresas cotizadas españolas las tendencias ya detectadas en los años anteriores: una </a:t>
            </a:r>
            <a:r>
              <a:rPr lang="es-ES"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mayor atención a los ODS </a:t>
            </a:r>
            <a:r>
              <a:rPr lang="es-ES" dirty="0">
                <a:effectLst/>
                <a:latin typeface="Calibri" panose="020F0502020204030204" pitchFamily="34" charset="0"/>
                <a:ea typeface="Calibri" panose="020F0502020204030204" pitchFamily="34" charset="0"/>
                <a:cs typeface="Calibri" panose="020F0502020204030204" pitchFamily="34" charset="0"/>
              </a:rPr>
              <a:t>y un </a:t>
            </a:r>
            <a:r>
              <a:rPr lang="es-ES"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crecimiento</a:t>
            </a:r>
            <a:r>
              <a:rPr lang="es-ES" dirty="0">
                <a:effectLst/>
                <a:latin typeface="Calibri" panose="020F0502020204030204" pitchFamily="34" charset="0"/>
                <a:ea typeface="Calibri" panose="020F0502020204030204" pitchFamily="34" charset="0"/>
                <a:cs typeface="Calibri" panose="020F0502020204030204" pitchFamily="34" charset="0"/>
              </a:rPr>
              <a:t> considerable del número de </a:t>
            </a:r>
            <a:r>
              <a:rPr lang="es-ES"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empresas</a:t>
            </a:r>
            <a:r>
              <a:rPr lang="es-ES" dirty="0">
                <a:effectLst/>
                <a:latin typeface="Calibri" panose="020F0502020204030204" pitchFamily="34" charset="0"/>
                <a:ea typeface="Calibri" panose="020F0502020204030204" pitchFamily="34" charset="0"/>
                <a:cs typeface="Calibri" panose="020F0502020204030204" pitchFamily="34" charset="0"/>
              </a:rPr>
              <a:t> que reportan </a:t>
            </a:r>
            <a:r>
              <a:rPr lang="es-ES"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políticas de protección de los derechos humanos</a:t>
            </a:r>
            <a:r>
              <a:rPr lang="es-ES" dirty="0">
                <a:effectLst/>
                <a:latin typeface="Calibri" panose="020F0502020204030204" pitchFamily="34" charset="0"/>
                <a:ea typeface="Calibri" panose="020F0502020204030204" pitchFamily="34" charset="0"/>
                <a:cs typeface="Calibri" panose="020F0502020204030204" pitchFamily="34" charset="0"/>
              </a:rPr>
              <a:t>.</a:t>
            </a:r>
          </a:p>
          <a:p>
            <a:pPr algn="just">
              <a:lnSpc>
                <a:spcPct val="107000"/>
              </a:lnSpc>
              <a:spcBef>
                <a:spcPts val="600"/>
              </a:spcBef>
              <a:spcAft>
                <a:spcPts val="600"/>
              </a:spcAft>
            </a:pPr>
            <a:r>
              <a:rPr lang="es-ES" dirty="0">
                <a:effectLst/>
                <a:latin typeface="Calibri" panose="020F0502020204030204" pitchFamily="34" charset="0"/>
                <a:ea typeface="Calibri" panose="020F0502020204030204" pitchFamily="34" charset="0"/>
                <a:cs typeface="Calibri" panose="020F0502020204030204" pitchFamily="34" charset="0"/>
              </a:rPr>
              <a:t>Una de las conclusiones que además se extraen de este informe es que, incluso en circunstancias tan adversas como las que hemos atravesado, la Agenda 2030 se ha consolidado como la mejor alternativa para el progreso.</a:t>
            </a:r>
          </a:p>
        </p:txBody>
      </p:sp>
      <p:sp>
        <p:nvSpPr>
          <p:cNvPr id="5" name="CuadroTexto 4">
            <a:extLst>
              <a:ext uri="{FF2B5EF4-FFF2-40B4-BE49-F238E27FC236}">
                <a16:creationId xmlns:a16="http://schemas.microsoft.com/office/drawing/2014/main" id="{2B1FE069-B48D-C735-AA93-73590FC06B87}"/>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61076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4989668" y="4900629"/>
            <a:ext cx="7378700" cy="4216400"/>
          </a:xfrm>
          <a:prstGeom prst="rect">
            <a:avLst/>
          </a:prstGeom>
        </p:spPr>
      </p:pic>
      <p:grpSp>
        <p:nvGrpSpPr>
          <p:cNvPr id="4" name="Grupo 3">
            <a:extLst>
              <a:ext uri="{FF2B5EF4-FFF2-40B4-BE49-F238E27FC236}">
                <a16:creationId xmlns:a16="http://schemas.microsoft.com/office/drawing/2014/main" id="{91DB75E9-D361-3B31-12E9-FF227B8677DD}"/>
              </a:ext>
            </a:extLst>
          </p:cNvPr>
          <p:cNvGrpSpPr/>
          <p:nvPr/>
        </p:nvGrpSpPr>
        <p:grpSpPr>
          <a:xfrm>
            <a:off x="-1508643" y="1012977"/>
            <a:ext cx="8517467" cy="461665"/>
            <a:chOff x="-1508643" y="1276931"/>
            <a:chExt cx="8517467" cy="461665"/>
          </a:xfrm>
        </p:grpSpPr>
        <p:sp>
          <p:nvSpPr>
            <p:cNvPr id="2" name="Rectángulo 1">
              <a:extLst>
                <a:ext uri="{FF2B5EF4-FFF2-40B4-BE49-F238E27FC236}">
                  <a16:creationId xmlns:a16="http://schemas.microsoft.com/office/drawing/2014/main" id="{6120849B-2970-0360-699B-81D71E599310}"/>
                </a:ext>
              </a:extLst>
            </p:cNvPr>
            <p:cNvSpPr/>
            <p:nvPr/>
          </p:nvSpPr>
          <p:spPr>
            <a:xfrm>
              <a:off x="-1508643" y="1335162"/>
              <a:ext cx="8517467" cy="345204"/>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4" y="1276931"/>
              <a:ext cx="6231467" cy="461665"/>
            </a:xfrm>
            <a:prstGeom prst="rect">
              <a:avLst/>
            </a:prstGeom>
            <a:noFill/>
          </p:spPr>
          <p:txBody>
            <a:bodyPr wrap="square" rtlCol="0">
              <a:spAutoFit/>
            </a:bodyPr>
            <a:lstStyle/>
            <a:p>
              <a:r>
                <a:rPr lang="es-ES" sz="2400" b="1" dirty="0">
                  <a:solidFill>
                    <a:schemeClr val="bg1"/>
                  </a:solidFill>
                </a:rPr>
                <a:t>I. CONTEXTO NORMATIVO</a:t>
              </a:r>
            </a:p>
          </p:txBody>
        </p:sp>
      </p:grpSp>
      <p:sp>
        <p:nvSpPr>
          <p:cNvPr id="8" name="CuadroTexto 7">
            <a:extLst>
              <a:ext uri="{FF2B5EF4-FFF2-40B4-BE49-F238E27FC236}">
                <a16:creationId xmlns:a16="http://schemas.microsoft.com/office/drawing/2014/main" id="{EE4CCA9F-41D8-6FBA-FC6E-760F8199D52C}"/>
              </a:ext>
            </a:extLst>
          </p:cNvPr>
          <p:cNvSpPr txBox="1"/>
          <p:nvPr/>
        </p:nvSpPr>
        <p:spPr>
          <a:xfrm>
            <a:off x="603619" y="1566679"/>
            <a:ext cx="10984762" cy="3792513"/>
          </a:xfrm>
          <a:prstGeom prst="rect">
            <a:avLst/>
          </a:prstGeom>
          <a:noFill/>
        </p:spPr>
        <p:txBody>
          <a:bodyPr wrap="square" rtlCol="0">
            <a:spAutoFit/>
          </a:bodyPr>
          <a:lstStyle/>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De manera más específica, el informe apunta entre los </a:t>
            </a:r>
            <a:r>
              <a:rPr lang="es-ES"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TEMAS DE MAYOR RELEVANCIA </a:t>
            </a:r>
            <a:r>
              <a:rPr lang="es-ES" sz="1600" dirty="0">
                <a:effectLst/>
                <a:latin typeface="Calibri" panose="020F0502020204030204" pitchFamily="34" charset="0"/>
                <a:ea typeface="Calibri" panose="020F0502020204030204" pitchFamily="34" charset="0"/>
                <a:cs typeface="Calibri" panose="020F0502020204030204" pitchFamily="34" charset="0"/>
              </a:rPr>
              <a:t>cómo:</a:t>
            </a:r>
          </a:p>
          <a:p>
            <a:pPr marL="358775" indent="-358775" algn="just">
              <a:lnSpc>
                <a:spcPct val="107000"/>
              </a:lnSpc>
              <a:spcBef>
                <a:spcPts val="600"/>
              </a:spcBef>
              <a:spcAft>
                <a:spcPts val="600"/>
              </a:spcAft>
              <a:buFont typeface="Arial" panose="020B0604020202020204" pitchFamily="34" charset="0"/>
              <a:buChar char="•"/>
            </a:pPr>
            <a:r>
              <a:rPr lang="es-ES" sz="16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Aumenta</a:t>
            </a:r>
            <a:r>
              <a:rPr lang="es-ES" sz="1600" dirty="0">
                <a:effectLst/>
                <a:latin typeface="Calibri" panose="020F0502020204030204" pitchFamily="34" charset="0"/>
                <a:ea typeface="Calibri" panose="020F0502020204030204" pitchFamily="34" charset="0"/>
                <a:cs typeface="Calibri" panose="020F0502020204030204" pitchFamily="34" charset="0"/>
              </a:rPr>
              <a:t> la presencia de los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ODS</a:t>
            </a:r>
            <a:r>
              <a:rPr lang="es-ES" sz="1600" dirty="0">
                <a:effectLst/>
                <a:latin typeface="Calibri" panose="020F0502020204030204" pitchFamily="34" charset="0"/>
                <a:ea typeface="Calibri" panose="020F0502020204030204" pitchFamily="34" charset="0"/>
                <a:cs typeface="Calibri" panose="020F0502020204030204" pitchFamily="34" charset="0"/>
              </a:rPr>
              <a:t> en las Memorias de la mayoría de los sectores económicos.  </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La </a:t>
            </a:r>
            <a:r>
              <a:rPr lang="es-ES" sz="16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entrada en vigor</a:t>
            </a:r>
            <a:r>
              <a:rPr lang="es-ES" sz="1600" dirty="0">
                <a:effectLst/>
                <a:latin typeface="Calibri" panose="020F0502020204030204" pitchFamily="34" charset="0"/>
                <a:ea typeface="Calibri" panose="020F0502020204030204" pitchFamily="34" charset="0"/>
                <a:cs typeface="Calibri" panose="020F0502020204030204" pitchFamily="34" charset="0"/>
              </a:rPr>
              <a:t> de la mencionada </a:t>
            </a:r>
            <a:r>
              <a:rPr lang="es-ES" sz="1600" b="1" u="sng" dirty="0">
                <a:solidFill>
                  <a:schemeClr val="accent6">
                    <a:lumMod val="75000"/>
                  </a:schemeClr>
                </a:solidFill>
                <a:latin typeface="Calibri" panose="020F0502020204030204" pitchFamily="34" charset="0"/>
                <a:cs typeface="Calibri" panose="020F0502020204030204" pitchFamily="34" charset="0"/>
              </a:rPr>
              <a:t>Ley 11/2018 </a:t>
            </a:r>
            <a:r>
              <a:rPr lang="es-ES" sz="1600" dirty="0">
                <a:effectLst/>
                <a:latin typeface="Calibri" panose="020F0502020204030204" pitchFamily="34" charset="0"/>
                <a:ea typeface="Calibri" panose="020F0502020204030204" pitchFamily="34" charset="0"/>
                <a:cs typeface="Calibri" panose="020F0502020204030204" pitchFamily="34" charset="0"/>
              </a:rPr>
              <a:t>ha comportado una mejora progresiva en la calidad de la información publicada. </a:t>
            </a:r>
          </a:p>
          <a:p>
            <a:pPr marL="358775" indent="-358775" algn="just">
              <a:lnSpc>
                <a:spcPct val="107000"/>
              </a:lnSpc>
              <a:spcBef>
                <a:spcPts val="600"/>
              </a:spcBef>
              <a:spcAft>
                <a:spcPts val="600"/>
              </a:spcAft>
              <a:buFont typeface="Arial" panose="020B0604020202020204" pitchFamily="34" charset="0"/>
              <a:buChar char="•"/>
            </a:pPr>
            <a:r>
              <a:rPr lang="es-ES" sz="1600" b="1" dirty="0">
                <a:solidFill>
                  <a:schemeClr val="accent6">
                    <a:lumMod val="75000"/>
                  </a:schemeClr>
                </a:solidFill>
                <a:latin typeface="Calibri" panose="020F0502020204030204" pitchFamily="34" charset="0"/>
                <a:cs typeface="Calibri" panose="020F0502020204030204" pitchFamily="34" charset="0"/>
              </a:rPr>
              <a:t>Crece</a:t>
            </a:r>
            <a:r>
              <a:rPr lang="es-ES" sz="1600" dirty="0">
                <a:effectLst/>
                <a:latin typeface="Calibri" panose="020F0502020204030204" pitchFamily="34" charset="0"/>
                <a:ea typeface="Calibri" panose="020F0502020204030204" pitchFamily="34" charset="0"/>
                <a:cs typeface="Calibri" panose="020F0502020204030204" pitchFamily="34" charset="0"/>
              </a:rPr>
              <a:t> considerablemente el número de empresas que reportan </a:t>
            </a:r>
            <a:r>
              <a:rPr lang="es-ES" sz="1600" b="1" u="sng" dirty="0">
                <a:solidFill>
                  <a:schemeClr val="accent6">
                    <a:lumMod val="75000"/>
                  </a:schemeClr>
                </a:solidFill>
                <a:latin typeface="Calibri" panose="020F0502020204030204" pitchFamily="34" charset="0"/>
                <a:cs typeface="Calibri" panose="020F0502020204030204" pitchFamily="34" charset="0"/>
              </a:rPr>
              <a:t>políticas de protección de los derechos humanos </a:t>
            </a:r>
            <a:r>
              <a:rPr lang="es-ES" sz="1600" dirty="0">
                <a:effectLst/>
                <a:latin typeface="Calibri" panose="020F0502020204030204" pitchFamily="34" charset="0"/>
                <a:ea typeface="Calibri" panose="020F0502020204030204" pitchFamily="34" charset="0"/>
                <a:cs typeface="Calibri" panose="020F0502020204030204" pitchFamily="34" charset="0"/>
              </a:rPr>
              <a:t>y las definen en detalle.</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Las empresas afianzan la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digitalización</a:t>
            </a:r>
            <a:r>
              <a:rPr lang="es-ES" sz="1600" dirty="0">
                <a:effectLst/>
                <a:latin typeface="Calibri" panose="020F0502020204030204" pitchFamily="34" charset="0"/>
                <a:ea typeface="Calibri" panose="020F0502020204030204" pitchFamily="34" charset="0"/>
                <a:cs typeface="Calibri" panose="020F0502020204030204" pitchFamily="34" charset="0"/>
              </a:rPr>
              <a:t>.</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Aumenta el número de empresas que comunica desarrollar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políticas de igualdad de género</a:t>
            </a:r>
            <a:r>
              <a:rPr lang="es-ES" sz="1600" dirty="0">
                <a:effectLst/>
                <a:latin typeface="Calibri" panose="020F0502020204030204" pitchFamily="34" charset="0"/>
                <a:ea typeface="Calibri" panose="020F0502020204030204" pitchFamily="34" charset="0"/>
                <a:cs typeface="Calibri" panose="020F0502020204030204" pitchFamily="34" charset="0"/>
              </a:rPr>
              <a:t>.</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El reporte de las empresas refleja un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empleo estable y de calidad</a:t>
            </a:r>
            <a:r>
              <a:rPr lang="es-ES" sz="1600" dirty="0">
                <a:effectLst/>
                <a:latin typeface="Calibri" panose="020F0502020204030204" pitchFamily="34" charset="0"/>
                <a:ea typeface="Calibri" panose="020F0502020204030204" pitchFamily="34" charset="0"/>
                <a:cs typeface="Calibri" panose="020F0502020204030204" pitchFamily="34" charset="0"/>
              </a:rPr>
              <a:t>;</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La mayoría de las empresas comunican que adoptan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medidas de conciliación laboral y familiar</a:t>
            </a:r>
            <a:r>
              <a:rPr lang="es-ES" sz="1600" dirty="0">
                <a:effectLst/>
                <a:latin typeface="Calibri" panose="020F0502020204030204" pitchFamily="34" charset="0"/>
                <a:ea typeface="Calibri" panose="020F0502020204030204" pitchFamily="34" charset="0"/>
                <a:cs typeface="Calibri" panose="020F0502020204030204" pitchFamily="34" charset="0"/>
              </a:rPr>
              <a:t>, si bien no las definen.</a:t>
            </a:r>
          </a:p>
        </p:txBody>
      </p:sp>
      <p:sp>
        <p:nvSpPr>
          <p:cNvPr id="5" name="CuadroTexto 4">
            <a:extLst>
              <a:ext uri="{FF2B5EF4-FFF2-40B4-BE49-F238E27FC236}">
                <a16:creationId xmlns:a16="http://schemas.microsoft.com/office/drawing/2014/main" id="{AC4A968A-E415-5B33-2E37-4F1EF56220A7}"/>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50192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4989668" y="4900629"/>
            <a:ext cx="7378700" cy="4216400"/>
          </a:xfrm>
          <a:prstGeom prst="rect">
            <a:avLst/>
          </a:prstGeom>
        </p:spPr>
      </p:pic>
      <p:grpSp>
        <p:nvGrpSpPr>
          <p:cNvPr id="4" name="Grupo 3">
            <a:extLst>
              <a:ext uri="{FF2B5EF4-FFF2-40B4-BE49-F238E27FC236}">
                <a16:creationId xmlns:a16="http://schemas.microsoft.com/office/drawing/2014/main" id="{91DB75E9-D361-3B31-12E9-FF227B8677DD}"/>
              </a:ext>
            </a:extLst>
          </p:cNvPr>
          <p:cNvGrpSpPr/>
          <p:nvPr/>
        </p:nvGrpSpPr>
        <p:grpSpPr>
          <a:xfrm>
            <a:off x="-1508643" y="1012977"/>
            <a:ext cx="8517467" cy="461665"/>
            <a:chOff x="-1508643" y="1276931"/>
            <a:chExt cx="8517467" cy="461665"/>
          </a:xfrm>
        </p:grpSpPr>
        <p:sp>
          <p:nvSpPr>
            <p:cNvPr id="2" name="Rectángulo 1">
              <a:extLst>
                <a:ext uri="{FF2B5EF4-FFF2-40B4-BE49-F238E27FC236}">
                  <a16:creationId xmlns:a16="http://schemas.microsoft.com/office/drawing/2014/main" id="{6120849B-2970-0360-699B-81D71E599310}"/>
                </a:ext>
              </a:extLst>
            </p:cNvPr>
            <p:cNvSpPr/>
            <p:nvPr/>
          </p:nvSpPr>
          <p:spPr>
            <a:xfrm>
              <a:off x="-1508643" y="1335162"/>
              <a:ext cx="8517467" cy="345204"/>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4" y="1276931"/>
              <a:ext cx="6231467" cy="461665"/>
            </a:xfrm>
            <a:prstGeom prst="rect">
              <a:avLst/>
            </a:prstGeom>
            <a:noFill/>
          </p:spPr>
          <p:txBody>
            <a:bodyPr wrap="square" rtlCol="0">
              <a:spAutoFit/>
            </a:bodyPr>
            <a:lstStyle/>
            <a:p>
              <a:r>
                <a:rPr lang="es-ES" sz="2400" b="1" dirty="0">
                  <a:solidFill>
                    <a:schemeClr val="bg1"/>
                  </a:solidFill>
                </a:rPr>
                <a:t>I. CONTEXTO NORMATIVO</a:t>
              </a:r>
            </a:p>
          </p:txBody>
        </p:sp>
      </p:grpSp>
      <p:sp>
        <p:nvSpPr>
          <p:cNvPr id="8" name="CuadroTexto 7">
            <a:extLst>
              <a:ext uri="{FF2B5EF4-FFF2-40B4-BE49-F238E27FC236}">
                <a16:creationId xmlns:a16="http://schemas.microsoft.com/office/drawing/2014/main" id="{EE4CCA9F-41D8-6FBA-FC6E-760F8199D52C}"/>
              </a:ext>
            </a:extLst>
          </p:cNvPr>
          <p:cNvSpPr txBox="1"/>
          <p:nvPr/>
        </p:nvSpPr>
        <p:spPr>
          <a:xfrm>
            <a:off x="603619" y="1566679"/>
            <a:ext cx="10984762" cy="4297138"/>
          </a:xfrm>
          <a:prstGeom prst="rect">
            <a:avLst/>
          </a:prstGeom>
          <a:noFill/>
        </p:spPr>
        <p:txBody>
          <a:bodyPr wrap="square" rtlCol="0">
            <a:spAutoFit/>
          </a:bodyPr>
          <a:lstStyle/>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Del mismo modo, también es preciso apuntar algunas </a:t>
            </a:r>
            <a:r>
              <a:rPr lang="es-ES"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ÁREAS DE MEJORA IDENTIFICADAS</a:t>
            </a:r>
            <a:r>
              <a:rPr lang="es-ES"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s-ES" sz="1600" dirty="0">
                <a:effectLst/>
                <a:latin typeface="Calibri" panose="020F0502020204030204" pitchFamily="34" charset="0"/>
                <a:ea typeface="Calibri" panose="020F0502020204030204" pitchFamily="34" charset="0"/>
                <a:cs typeface="Calibri" panose="020F0502020204030204" pitchFamily="34" charset="0"/>
              </a:rPr>
              <a:t>en este análisis:</a:t>
            </a:r>
          </a:p>
          <a:p>
            <a:pPr marL="360363" indent="-360363" algn="just">
              <a:lnSpc>
                <a:spcPct val="107000"/>
              </a:lnSpc>
              <a:spcBef>
                <a:spcPts val="600"/>
              </a:spcBef>
              <a:spcAft>
                <a:spcPts val="600"/>
              </a:spcAft>
              <a:buFont typeface="Arial" panose="020B0604020202020204" pitchFamily="34" charset="0"/>
              <a:buChar char="•"/>
            </a:pPr>
            <a:r>
              <a:rPr lang="es-ES" sz="1600" b="1" u="sng" dirty="0">
                <a:effectLst/>
                <a:latin typeface="Calibri" panose="020F0502020204030204" pitchFamily="34" charset="0"/>
                <a:ea typeface="Calibri" panose="020F0502020204030204" pitchFamily="34" charset="0"/>
                <a:cs typeface="Calibri" panose="020F0502020204030204" pitchFamily="34" charset="0"/>
              </a:rPr>
              <a:t>Falta concreción </a:t>
            </a:r>
            <a:r>
              <a:rPr lang="es-ES" sz="1600" dirty="0">
                <a:effectLst/>
                <a:latin typeface="Calibri" panose="020F0502020204030204" pitchFamily="34" charset="0"/>
                <a:ea typeface="Calibri" panose="020F0502020204030204" pitchFamily="34" charset="0"/>
                <a:cs typeface="Calibri" panose="020F0502020204030204" pitchFamily="34" charset="0"/>
              </a:rPr>
              <a:t>en las medidas adoptadas en materia de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diversidad</a:t>
            </a:r>
            <a:r>
              <a:rPr lang="es-ES" sz="1600" dirty="0">
                <a:effectLst/>
                <a:latin typeface="Calibri" panose="020F0502020204030204" pitchFamily="34" charset="0"/>
                <a:ea typeface="Calibri" panose="020F0502020204030204" pitchFamily="34" charset="0"/>
                <a:cs typeface="Calibri" panose="020F0502020204030204" pitchFamily="34" charset="0"/>
              </a:rPr>
              <a:t>;</a:t>
            </a:r>
          </a:p>
          <a:p>
            <a:pPr marL="360363" indent="-360363"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Aunque aumenta el porcentaje de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mujeres en puestos de responsabilidad</a:t>
            </a:r>
            <a:r>
              <a:rPr lang="es-ES" sz="1600" dirty="0">
                <a:effectLst/>
                <a:latin typeface="Calibri" panose="020F0502020204030204" pitchFamily="34" charset="0"/>
                <a:ea typeface="Calibri" panose="020F0502020204030204" pitchFamily="34" charset="0"/>
                <a:cs typeface="Calibri" panose="020F0502020204030204" pitchFamily="34" charset="0"/>
              </a:rPr>
              <a:t>, este se mantiene </a:t>
            </a:r>
            <a:r>
              <a:rPr lang="es-ES" sz="1600" b="1" u="sng" dirty="0">
                <a:effectLst/>
                <a:latin typeface="Calibri" panose="020F0502020204030204" pitchFamily="34" charset="0"/>
                <a:ea typeface="Calibri" panose="020F0502020204030204" pitchFamily="34" charset="0"/>
                <a:cs typeface="Calibri" panose="020F0502020204030204" pitchFamily="34" charset="0"/>
              </a:rPr>
              <a:t>lejos de los umbrales </a:t>
            </a:r>
            <a:r>
              <a:rPr lang="es-ES" sz="1600" dirty="0">
                <a:effectLst/>
                <a:latin typeface="Calibri" panose="020F0502020204030204" pitchFamily="34" charset="0"/>
                <a:ea typeface="Calibri" panose="020F0502020204030204" pitchFamily="34" charset="0"/>
                <a:cs typeface="Calibri" panose="020F0502020204030204" pitchFamily="34" charset="0"/>
              </a:rPr>
              <a:t>establecidos por la ley;</a:t>
            </a:r>
          </a:p>
          <a:p>
            <a:pPr marL="360363" indent="-360363"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La </a:t>
            </a:r>
            <a:r>
              <a:rPr lang="es-ES" sz="1600" b="1" u="sng"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contribución de las empresas a la economía circular </a:t>
            </a:r>
            <a:r>
              <a:rPr lang="es-ES" sz="1600" dirty="0">
                <a:effectLst/>
                <a:latin typeface="Calibri" panose="020F0502020204030204" pitchFamily="34" charset="0"/>
                <a:ea typeface="Calibri" panose="020F0502020204030204" pitchFamily="34" charset="0"/>
                <a:cs typeface="Calibri" panose="020F0502020204030204" pitchFamily="34" charset="0"/>
              </a:rPr>
              <a:t>sigue </a:t>
            </a:r>
            <a:r>
              <a:rPr lang="es-ES" sz="1600" b="1" u="sng" dirty="0">
                <a:effectLst/>
                <a:latin typeface="Calibri" panose="020F0502020204030204" pitchFamily="34" charset="0"/>
                <a:ea typeface="Calibri" panose="020F0502020204030204" pitchFamily="34" charset="0"/>
                <a:cs typeface="Calibri" panose="020F0502020204030204" pitchFamily="34" charset="0"/>
              </a:rPr>
              <a:t>limitándose</a:t>
            </a:r>
            <a:r>
              <a:rPr lang="es-ES" sz="1600" dirty="0">
                <a:effectLst/>
                <a:latin typeface="Calibri" panose="020F0502020204030204" pitchFamily="34" charset="0"/>
                <a:ea typeface="Calibri" panose="020F0502020204030204" pitchFamily="34" charset="0"/>
                <a:cs typeface="Calibri" panose="020F0502020204030204" pitchFamily="34" charset="0"/>
              </a:rPr>
              <a:t> a la </a:t>
            </a:r>
            <a:r>
              <a:rPr lang="es-ES" sz="1600" b="1" u="sng" dirty="0">
                <a:latin typeface="Calibri" panose="020F0502020204030204" pitchFamily="34" charset="0"/>
                <a:cs typeface="Calibri" panose="020F0502020204030204" pitchFamily="34" charset="0"/>
              </a:rPr>
              <a:t>reutilización</a:t>
            </a:r>
            <a:r>
              <a:rPr lang="es-ES" sz="1600" dirty="0">
                <a:effectLst/>
                <a:latin typeface="Calibri" panose="020F0502020204030204" pitchFamily="34" charset="0"/>
                <a:ea typeface="Calibri" panose="020F0502020204030204" pitchFamily="34" charset="0"/>
                <a:cs typeface="Calibri" panose="020F0502020204030204" pitchFamily="34" charset="0"/>
              </a:rPr>
              <a:t> y al </a:t>
            </a:r>
            <a:r>
              <a:rPr lang="es-ES" sz="1600" b="1" u="sng" dirty="0">
                <a:latin typeface="Calibri" panose="020F0502020204030204" pitchFamily="34" charset="0"/>
                <a:cs typeface="Calibri" panose="020F0502020204030204" pitchFamily="34" charset="0"/>
              </a:rPr>
              <a:t>reciclaje</a:t>
            </a:r>
            <a:r>
              <a:rPr lang="es-ES" sz="1600" dirty="0">
                <a:effectLst/>
                <a:latin typeface="Calibri" panose="020F0502020204030204" pitchFamily="34" charset="0"/>
                <a:ea typeface="Calibri" panose="020F0502020204030204" pitchFamily="34" charset="0"/>
                <a:cs typeface="Calibri" panose="020F0502020204030204" pitchFamily="34" charset="0"/>
              </a:rPr>
              <a:t>.</a:t>
            </a:r>
          </a:p>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En cualquier caso, hablamos de una </a:t>
            </a:r>
            <a:r>
              <a:rPr lang="es-ES" sz="1600" u="sng" dirty="0">
                <a:effectLst/>
                <a:latin typeface="Calibri" panose="020F0502020204030204" pitchFamily="34" charset="0"/>
                <a:ea typeface="Calibri" panose="020F0502020204030204" pitchFamily="34" charset="0"/>
                <a:cs typeface="Calibri" panose="020F0502020204030204" pitchFamily="34" charset="0"/>
              </a:rPr>
              <a:t>cuestión con mucho recorrido</a:t>
            </a:r>
            <a:r>
              <a:rPr lang="es-ES" sz="1600" dirty="0">
                <a:effectLst/>
                <a:latin typeface="Calibri" panose="020F0502020204030204" pitchFamily="34" charset="0"/>
                <a:ea typeface="Calibri" panose="020F0502020204030204" pitchFamily="34" charset="0"/>
                <a:cs typeface="Calibri" panose="020F0502020204030204" pitchFamily="34" charset="0"/>
              </a:rPr>
              <a:t>, y que sobre todo está siendo más escalable a partir de las grandes organizaciones que en nuestro tejido pyme, que es sin duda un escenario sobre el que trabajar.</a:t>
            </a:r>
          </a:p>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Hay aspectos como las </a:t>
            </a:r>
            <a:r>
              <a:rPr lang="es-ES" sz="1600" u="sng" dirty="0">
                <a:effectLst/>
                <a:latin typeface="Calibri" panose="020F0502020204030204" pitchFamily="34" charset="0"/>
                <a:ea typeface="Calibri" panose="020F0502020204030204" pitchFamily="34" charset="0"/>
                <a:cs typeface="Calibri" panose="020F0502020204030204" pitchFamily="34" charset="0"/>
              </a:rPr>
              <a:t>nuevas políticas de proveedores o de contratación </a:t>
            </a:r>
            <a:r>
              <a:rPr lang="es-ES" sz="1600" dirty="0">
                <a:effectLst/>
                <a:latin typeface="Calibri" panose="020F0502020204030204" pitchFamily="34" charset="0"/>
                <a:ea typeface="Calibri" panose="020F0502020204030204" pitchFamily="34" charset="0"/>
                <a:cs typeface="Calibri" panose="020F0502020204030204" pitchFamily="34" charset="0"/>
              </a:rPr>
              <a:t>de las grandes empresas que están actuando como correas de transmisión hacia las pymes, para que integren prácticas alineadas con la sostenibilidad. Y muchas pymes están transformándose para no perder oportunidades de negocio. Pero es momento de repetir muchas veces el mensaje para que logremos </a:t>
            </a:r>
            <a:r>
              <a:rPr lang="es-ES" sz="2000" b="1" u="sng" dirty="0">
                <a:effectLst/>
                <a:latin typeface="Calibri" panose="020F0502020204030204" pitchFamily="34" charset="0"/>
                <a:ea typeface="Calibri" panose="020F0502020204030204" pitchFamily="34" charset="0"/>
                <a:cs typeface="Calibri" panose="020F0502020204030204" pitchFamily="34" charset="0"/>
              </a:rPr>
              <a:t>generar conciencia</a:t>
            </a:r>
            <a:r>
              <a:rPr lang="es-ES" sz="1600" dirty="0">
                <a:effectLst/>
                <a:latin typeface="Calibri" panose="020F0502020204030204" pitchFamily="34" charset="0"/>
                <a:ea typeface="Calibri" panose="020F0502020204030204" pitchFamily="34" charset="0"/>
                <a:cs typeface="Calibri" panose="020F0502020204030204" pitchFamily="34" charset="0"/>
              </a:rPr>
              <a:t>.</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600"/>
              </a:spcAft>
            </a:pPr>
            <a:endParaRPr lang="es-ES" sz="1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uadroTexto 4">
            <a:extLst>
              <a:ext uri="{FF2B5EF4-FFF2-40B4-BE49-F238E27FC236}">
                <a16:creationId xmlns:a16="http://schemas.microsoft.com/office/drawing/2014/main" id="{F8356280-78CB-0692-B2AE-6736A313526D}"/>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39017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4989668" y="4900629"/>
            <a:ext cx="7378700" cy="4216400"/>
          </a:xfrm>
          <a:prstGeom prst="rect">
            <a:avLst/>
          </a:prstGeom>
        </p:spPr>
      </p:pic>
      <p:sp>
        <p:nvSpPr>
          <p:cNvPr id="2" name="Rectángulo 1">
            <a:extLst>
              <a:ext uri="{FF2B5EF4-FFF2-40B4-BE49-F238E27FC236}">
                <a16:creationId xmlns:a16="http://schemas.microsoft.com/office/drawing/2014/main" id="{6120849B-2970-0360-699B-81D71E599310}"/>
              </a:ext>
            </a:extLst>
          </p:cNvPr>
          <p:cNvSpPr/>
          <p:nvPr/>
        </p:nvSpPr>
        <p:spPr>
          <a:xfrm>
            <a:off x="-1508643" y="1071208"/>
            <a:ext cx="9241460" cy="345204"/>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4" y="1029880"/>
            <a:ext cx="7129198" cy="461665"/>
          </a:xfrm>
          <a:prstGeom prst="rect">
            <a:avLst/>
          </a:prstGeom>
          <a:noFill/>
        </p:spPr>
        <p:txBody>
          <a:bodyPr wrap="square" rtlCol="0">
            <a:spAutoFit/>
          </a:bodyPr>
          <a:lstStyle/>
          <a:p>
            <a:r>
              <a:rPr lang="es-ES" sz="2400" b="1" dirty="0">
                <a:solidFill>
                  <a:schemeClr val="bg1"/>
                </a:solidFill>
              </a:rPr>
              <a:t>II. DEBERES DE LOS ORGANOS DE ADMINISTRACIÓN </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03619" y="1566679"/>
            <a:ext cx="10984762" cy="3960380"/>
          </a:xfrm>
          <a:prstGeom prst="rect">
            <a:avLst/>
          </a:prstGeom>
          <a:noFill/>
        </p:spPr>
        <p:txBody>
          <a:bodyPr wrap="square" rtlCol="0">
            <a:spAutoFit/>
          </a:bodyPr>
          <a:lstStyle/>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Esta materia está recogida con carácter general en los artículos 225 a 233 de la LSC (Real Decreto Legislativo 1/2010, de julio) modificados por la Ley 5/2021, de 12 de abril – por razón del fomento de la implicación a largo plazo de los accionistas en las sociedades cotizadas- y por la Ley 31/2014, de 3 de diciembre – para la mejora del gobierno corporativo- ). </a:t>
            </a:r>
          </a:p>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Para ello la LSC básicamente atribuye a los miembros de los Consejos de Administracion los siguientes deberes, inspiradas en los principios de buen gobierno: </a:t>
            </a:r>
          </a:p>
          <a:p>
            <a:pPr marL="342900" indent="-342900">
              <a:lnSpc>
                <a:spcPct val="107000"/>
              </a:lnSpc>
              <a:spcAft>
                <a:spcPts val="800"/>
              </a:spcAft>
              <a:buFont typeface="+mj-lt"/>
              <a:buAutoNum type="arabicPeriod"/>
            </a:pPr>
            <a:r>
              <a:rPr lang="es-ES" sz="16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DEBER GENERAL DE DILIGENCIA (ARTÍCULO 225LSC).</a:t>
            </a:r>
            <a:endParaRPr lang="es-ES" sz="16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s-ES" sz="16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DEBER DE LEALTAD (ARTÍCULO 227 Y 228 LSC).</a:t>
            </a:r>
            <a:endParaRPr lang="es-ES" sz="16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rabicPeriod"/>
            </a:pPr>
            <a:r>
              <a:rPr lang="es-ES" sz="16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DEBER DE EVITAR SITUACIONES DE CONFLICTO DE INTERÉS (ARTÍCULO 229 LSC).</a:t>
            </a:r>
            <a:endParaRPr lang="es-ES" sz="16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sz="1600" b="1" u="sng" dirty="0">
                <a:effectLst/>
                <a:latin typeface="Calibri" panose="020F0502020204030204" pitchFamily="34" charset="0"/>
                <a:ea typeface="Calibri" panose="020F0502020204030204" pitchFamily="34" charset="0"/>
                <a:cs typeface="Times New Roman" panose="02020603050405020304" pitchFamily="18" charset="0"/>
              </a:rPr>
              <a:t>Estos deberes deben enmarcarse y relacionarse con la normativa en materia de sostenibilidad, entendiendo por tal las tres partes esenciales de la misma, la gobernanza, la gestión medioambiental y el impacto social</a:t>
            </a:r>
            <a:r>
              <a:rPr lang="es-ES" sz="1600" dirty="0">
                <a:effectLst/>
                <a:latin typeface="Calibri" panose="020F0502020204030204" pitchFamily="34" charset="0"/>
                <a:ea typeface="Calibri" panose="020F0502020204030204" pitchFamily="34" charset="0"/>
                <a:cs typeface="Times New Roman" panose="02020603050405020304" pitchFamily="18" charset="0"/>
              </a:rPr>
              <a:t>, estando actualmente la Unión Europea mucho más centrada en la sostenibilidad medioambiental.</a:t>
            </a:r>
          </a:p>
          <a:p>
            <a:pPr algn="just">
              <a:lnSpc>
                <a:spcPct val="107000"/>
              </a:lnSpc>
              <a:spcBef>
                <a:spcPts val="600"/>
              </a:spcBef>
              <a:spcAft>
                <a:spcPts val="600"/>
              </a:spcAft>
            </a:pPr>
            <a:endParaRPr lang="es-ES" sz="1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uadroTexto 3">
            <a:extLst>
              <a:ext uri="{FF2B5EF4-FFF2-40B4-BE49-F238E27FC236}">
                <a16:creationId xmlns:a16="http://schemas.microsoft.com/office/drawing/2014/main" id="{A0E24299-C3F1-8A32-E358-61F5B785A96A}"/>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05213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5294467" y="5076120"/>
            <a:ext cx="7378700" cy="4216400"/>
          </a:xfrm>
          <a:prstGeom prst="rect">
            <a:avLst/>
          </a:prstGeom>
        </p:spPr>
      </p:pic>
      <p:sp>
        <p:nvSpPr>
          <p:cNvPr id="2" name="Rectángulo 1">
            <a:extLst>
              <a:ext uri="{FF2B5EF4-FFF2-40B4-BE49-F238E27FC236}">
                <a16:creationId xmlns:a16="http://schemas.microsoft.com/office/drawing/2014/main" id="{6120849B-2970-0360-699B-81D71E599310}"/>
              </a:ext>
            </a:extLst>
          </p:cNvPr>
          <p:cNvSpPr/>
          <p:nvPr/>
        </p:nvSpPr>
        <p:spPr>
          <a:xfrm>
            <a:off x="-1508643" y="1071208"/>
            <a:ext cx="9241460" cy="3452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4" y="1029880"/>
            <a:ext cx="7129198" cy="461665"/>
          </a:xfrm>
          <a:prstGeom prst="rect">
            <a:avLst/>
          </a:prstGeom>
          <a:noFill/>
        </p:spPr>
        <p:txBody>
          <a:bodyPr wrap="square" rtlCol="0">
            <a:spAutoFit/>
          </a:bodyPr>
          <a:lstStyle/>
          <a:p>
            <a:r>
              <a:rPr lang="es-ES" sz="2400" b="1" dirty="0">
                <a:solidFill>
                  <a:schemeClr val="bg1"/>
                </a:solidFill>
              </a:rPr>
              <a:t>III. PROCESO ESG DE TOMA DE DECISIONES </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03619" y="1566679"/>
            <a:ext cx="10984762" cy="4553170"/>
          </a:xfrm>
          <a:prstGeom prst="rect">
            <a:avLst/>
          </a:prstGeom>
          <a:noFill/>
        </p:spPr>
        <p:txBody>
          <a:bodyPr wrap="square" rtlCol="0">
            <a:spAutoFit/>
          </a:bodyPr>
          <a:lstStyle/>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Con la finalidad de asegurar el cumplimiento de estas políticas de sostenibilidad en los Consejos de Administracion resulta </a:t>
            </a:r>
            <a:r>
              <a:rPr lang="es-ES" sz="1600" b="1" dirty="0">
                <a:solidFill>
                  <a:srgbClr val="0070C0"/>
                </a:solidFill>
                <a:latin typeface="Calibri" panose="020F0502020204030204" pitchFamily="34" charset="0"/>
                <a:cs typeface="Calibri" panose="020F0502020204030204" pitchFamily="34" charset="0"/>
              </a:rPr>
              <a:t>ESENCIAL</a:t>
            </a:r>
            <a:r>
              <a:rPr lang="es-ES" sz="1600" dirty="0">
                <a:effectLst/>
                <a:latin typeface="Calibri" panose="020F0502020204030204" pitchFamily="34" charset="0"/>
                <a:ea typeface="Calibri" panose="020F0502020204030204" pitchFamily="34" charset="0"/>
                <a:cs typeface="Calibri" panose="020F0502020204030204" pitchFamily="34" charset="0"/>
              </a:rPr>
              <a:t> el </a:t>
            </a:r>
            <a:r>
              <a:rPr lang="es-ES"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PROCESO DE TOMA DE DECISIONES</a:t>
            </a:r>
            <a:r>
              <a:rPr lang="es-ES" sz="1600" dirty="0">
                <a:effectLst/>
                <a:latin typeface="Calibri" panose="020F0502020204030204" pitchFamily="34" charset="0"/>
                <a:ea typeface="Calibri" panose="020F0502020204030204" pitchFamily="34" charset="0"/>
                <a:cs typeface="Calibri" panose="020F0502020204030204" pitchFamily="34" charset="0"/>
              </a:rPr>
              <a:t>.</a:t>
            </a:r>
          </a:p>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El proceso de </a:t>
            </a:r>
            <a:r>
              <a:rPr lang="es-ES" sz="1600" b="1" u="sng"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formación de la voluntad </a:t>
            </a:r>
            <a:r>
              <a:rPr lang="es-ES" sz="1600" b="1" u="sng" dirty="0">
                <a:solidFill>
                  <a:srgbClr val="0070C0"/>
                </a:solidFill>
                <a:latin typeface="Calibri" panose="020F0502020204030204" pitchFamily="34" charset="0"/>
                <a:cs typeface="Calibri" panose="020F0502020204030204" pitchFamily="34" charset="0"/>
              </a:rPr>
              <a:t>societaria</a:t>
            </a:r>
            <a:r>
              <a:rPr lang="es-ES" sz="1600" dirty="0">
                <a:effectLst/>
                <a:latin typeface="Calibri" panose="020F0502020204030204" pitchFamily="34" charset="0"/>
                <a:ea typeface="Calibri" panose="020F0502020204030204" pitchFamily="34" charset="0"/>
                <a:cs typeface="Calibri" panose="020F0502020204030204" pitchFamily="34" charset="0"/>
              </a:rPr>
              <a:t> se forma en el seno del Consejo de Administración y, por delegación, en el seno del Comité de Dirección.</a:t>
            </a:r>
          </a:p>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En el caso de que las decisiones a adoptar puedan comportar riesgos relevantes de cualquier tipo, y en especial, riesgos penales, el proceso de formación de la voluntad societaria se debe basar en un protocolo de toma de decisiones.</a:t>
            </a:r>
          </a:p>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En particular, la </a:t>
            </a:r>
            <a:r>
              <a:rPr lang="es-ES" b="1" u="sng"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LSC en su artículo 226</a:t>
            </a:r>
            <a:r>
              <a:rPr lang="es-E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s-ES" sz="1600" dirty="0">
                <a:effectLst/>
                <a:latin typeface="Calibri" panose="020F0502020204030204" pitchFamily="34" charset="0"/>
                <a:ea typeface="Calibri" panose="020F0502020204030204" pitchFamily="34" charset="0"/>
                <a:cs typeface="Calibri" panose="020F0502020204030204" pitchFamily="34" charset="0"/>
              </a:rPr>
              <a:t>establece que en el ámbito de las decisiones estratégicas y de negocio, sujetas a la discrecionalidad empresarial, el estándar de diligencia de un ordenado empresario se entenderá cumplido cuando el administrador haya actuado de buena fe, sin interés personal en el asunto objeto de decisión, con información suficiente y con arreglo a un procedimiento de decisión adecuado.</a:t>
            </a:r>
          </a:p>
          <a:p>
            <a:pPr algn="just">
              <a:lnSpc>
                <a:spcPct val="107000"/>
              </a:lnSpc>
              <a:spcAft>
                <a:spcPts val="800"/>
              </a:spcAft>
            </a:pPr>
            <a:r>
              <a:rPr lang="es-ES" sz="1600" b="1" u="sng" dirty="0">
                <a:effectLst/>
                <a:latin typeface="Calibri" panose="020F0502020204030204" pitchFamily="34" charset="0"/>
                <a:ea typeface="Calibri" panose="020F0502020204030204" pitchFamily="34" charset="0"/>
                <a:cs typeface="Times New Roman" panose="02020603050405020304" pitchFamily="18" charset="0"/>
              </a:rPr>
              <a:t>No se entenderán incluidas </a:t>
            </a:r>
            <a:r>
              <a:rPr lang="es-ES" sz="1600" dirty="0">
                <a:effectLst/>
                <a:latin typeface="Calibri" panose="020F0502020204030204" pitchFamily="34" charset="0"/>
                <a:ea typeface="Calibri" panose="020F0502020204030204" pitchFamily="34" charset="0"/>
                <a:cs typeface="Times New Roman" panose="02020603050405020304" pitchFamily="18" charset="0"/>
              </a:rPr>
              <a:t>dentro del ámbito de discrecionalidad empresarial aquellas decisiones que afecten personalmente a otros administradores y personas vinculadas y, en particular, aquellas que tengan </a:t>
            </a:r>
            <a:r>
              <a:rPr lang="es-ES" sz="1600" b="1" u="sng" dirty="0">
                <a:effectLst/>
                <a:latin typeface="Calibri" panose="020F0502020204030204" pitchFamily="34" charset="0"/>
                <a:ea typeface="Calibri" panose="020F0502020204030204" pitchFamily="34" charset="0"/>
                <a:cs typeface="Times New Roman" panose="02020603050405020304" pitchFamily="18" charset="0"/>
              </a:rPr>
              <a:t>carácter tasado o imperativo </a:t>
            </a:r>
            <a:r>
              <a:rPr lang="es-ES" sz="1600" dirty="0">
                <a:effectLst/>
                <a:latin typeface="Calibri" panose="020F0502020204030204" pitchFamily="34" charset="0"/>
                <a:ea typeface="Calibri" panose="020F0502020204030204" pitchFamily="34" charset="0"/>
                <a:cs typeface="Times New Roman" panose="02020603050405020304" pitchFamily="18" charset="0"/>
              </a:rPr>
              <a:t>(previstas en el artículo 230).</a:t>
            </a:r>
          </a:p>
          <a:p>
            <a:pPr algn="just">
              <a:lnSpc>
                <a:spcPct val="107000"/>
              </a:lnSpc>
              <a:spcBef>
                <a:spcPts val="600"/>
              </a:spcBef>
              <a:spcAft>
                <a:spcPts val="600"/>
              </a:spcAft>
            </a:pPr>
            <a:endParaRPr lang="es-ES" sz="1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uadroTexto 3">
            <a:extLst>
              <a:ext uri="{FF2B5EF4-FFF2-40B4-BE49-F238E27FC236}">
                <a16:creationId xmlns:a16="http://schemas.microsoft.com/office/drawing/2014/main" id="{55A0ECD1-439D-309B-97C5-80E06468DA6F}"/>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79066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4989668" y="4900629"/>
            <a:ext cx="7378700" cy="4216400"/>
          </a:xfrm>
          <a:prstGeom prst="rect">
            <a:avLst/>
          </a:prstGeom>
        </p:spPr>
      </p:pic>
      <p:sp>
        <p:nvSpPr>
          <p:cNvPr id="2" name="Rectángulo 1">
            <a:extLst>
              <a:ext uri="{FF2B5EF4-FFF2-40B4-BE49-F238E27FC236}">
                <a16:creationId xmlns:a16="http://schemas.microsoft.com/office/drawing/2014/main" id="{6120849B-2970-0360-699B-81D71E599310}"/>
              </a:ext>
            </a:extLst>
          </p:cNvPr>
          <p:cNvSpPr/>
          <p:nvPr/>
        </p:nvSpPr>
        <p:spPr>
          <a:xfrm>
            <a:off x="-1508643" y="1071208"/>
            <a:ext cx="9241460" cy="3452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4" y="1029880"/>
            <a:ext cx="7129198" cy="461665"/>
          </a:xfrm>
          <a:prstGeom prst="rect">
            <a:avLst/>
          </a:prstGeom>
          <a:noFill/>
        </p:spPr>
        <p:txBody>
          <a:bodyPr wrap="square" rtlCol="0">
            <a:spAutoFit/>
          </a:bodyPr>
          <a:lstStyle/>
          <a:p>
            <a:r>
              <a:rPr lang="es-ES" sz="2400" b="1" dirty="0">
                <a:solidFill>
                  <a:schemeClr val="bg1"/>
                </a:solidFill>
              </a:rPr>
              <a:t>III. PROCESO ESG DE TOMA DE DECISIONES </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03619" y="1566679"/>
            <a:ext cx="10984762" cy="407035"/>
          </a:xfrm>
          <a:prstGeom prst="rect">
            <a:avLst/>
          </a:prstGeom>
          <a:noFill/>
        </p:spPr>
        <p:txBody>
          <a:bodyPr wrap="square" rtlCol="0">
            <a:spAutoFit/>
          </a:bodyPr>
          <a:lstStyle/>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En este sentido, se establecen las siguientes </a:t>
            </a:r>
            <a:r>
              <a:rPr lang="es-ES" sz="2000" b="1" u="sng"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FASES DEL PROCESO ESG </a:t>
            </a:r>
            <a:r>
              <a:rPr lang="es-ES" sz="1600" dirty="0">
                <a:effectLst/>
                <a:latin typeface="Calibri" panose="020F0502020204030204" pitchFamily="34" charset="0"/>
                <a:ea typeface="Calibri" panose="020F0502020204030204" pitchFamily="34" charset="0"/>
                <a:cs typeface="Calibri" panose="020F0502020204030204" pitchFamily="34" charset="0"/>
              </a:rPr>
              <a:t>en la toma de decisiones relevantes: </a:t>
            </a:r>
          </a:p>
        </p:txBody>
      </p:sp>
      <p:graphicFrame>
        <p:nvGraphicFramePr>
          <p:cNvPr id="4" name="Tabla 3">
            <a:extLst>
              <a:ext uri="{FF2B5EF4-FFF2-40B4-BE49-F238E27FC236}">
                <a16:creationId xmlns:a16="http://schemas.microsoft.com/office/drawing/2014/main" id="{D6A9B16C-5930-2A61-C473-98A78827AC30}"/>
              </a:ext>
            </a:extLst>
          </p:cNvPr>
          <p:cNvGraphicFramePr>
            <a:graphicFrameLocks noGrp="1"/>
          </p:cNvGraphicFramePr>
          <p:nvPr>
            <p:extLst>
              <p:ext uri="{D42A27DB-BD31-4B8C-83A1-F6EECF244321}">
                <p14:modId xmlns:p14="http://schemas.microsoft.com/office/powerpoint/2010/main" val="2457732786"/>
              </p:ext>
            </p:extLst>
          </p:nvPr>
        </p:nvGraphicFramePr>
        <p:xfrm>
          <a:off x="1385480" y="2243717"/>
          <a:ext cx="9421040" cy="2969309"/>
        </p:xfrm>
        <a:graphic>
          <a:graphicData uri="http://schemas.openxmlformats.org/drawingml/2006/table">
            <a:tbl>
              <a:tblPr firstRow="1" firstCol="1" bandRow="1">
                <a:tableStyleId>{5C22544A-7EE6-4342-B048-85BDC9FD1C3A}</a:tableStyleId>
              </a:tblPr>
              <a:tblGrid>
                <a:gridCol w="2978207">
                  <a:extLst>
                    <a:ext uri="{9D8B030D-6E8A-4147-A177-3AD203B41FA5}">
                      <a16:colId xmlns:a16="http://schemas.microsoft.com/office/drawing/2014/main" val="2731598389"/>
                    </a:ext>
                  </a:extLst>
                </a:gridCol>
                <a:gridCol w="6442833">
                  <a:extLst>
                    <a:ext uri="{9D8B030D-6E8A-4147-A177-3AD203B41FA5}">
                      <a16:colId xmlns:a16="http://schemas.microsoft.com/office/drawing/2014/main" val="1293382683"/>
                    </a:ext>
                  </a:extLst>
                </a:gridCol>
              </a:tblGrid>
              <a:tr h="334505">
                <a:tc>
                  <a:txBody>
                    <a:bodyPr/>
                    <a:lstStyle/>
                    <a:p>
                      <a:pPr algn="just">
                        <a:lnSpc>
                          <a:spcPct val="107000"/>
                        </a:lnSpc>
                        <a:spcAft>
                          <a:spcPts val="800"/>
                        </a:spcAft>
                      </a:pPr>
                      <a:r>
                        <a:rPr lang="es-ES" sz="1600">
                          <a:effectLst/>
                        </a:rPr>
                        <a:t>FASE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S" sz="1600">
                          <a:effectLst/>
                        </a:rPr>
                        <a:t>CONTENIDO</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14981641"/>
                  </a:ext>
                </a:extLst>
              </a:tr>
              <a:tr h="292756">
                <a:tc>
                  <a:txBody>
                    <a:bodyPr/>
                    <a:lstStyle/>
                    <a:p>
                      <a:pPr algn="just">
                        <a:lnSpc>
                          <a:spcPct val="107000"/>
                        </a:lnSpc>
                        <a:spcAft>
                          <a:spcPts val="800"/>
                        </a:spcAft>
                      </a:pPr>
                      <a:r>
                        <a:rPr lang="es-ES" sz="1400">
                          <a:effectLst/>
                        </a:rPr>
                        <a:t>Propuesta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S" sz="1400">
                          <a:effectLst/>
                        </a:rPr>
                        <a:t>Propuesta decisión a adoptar</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1057730"/>
                  </a:ext>
                </a:extLst>
              </a:tr>
              <a:tr h="292756">
                <a:tc>
                  <a:txBody>
                    <a:bodyPr/>
                    <a:lstStyle/>
                    <a:p>
                      <a:pPr algn="just">
                        <a:lnSpc>
                          <a:spcPct val="107000"/>
                        </a:lnSpc>
                        <a:spcAft>
                          <a:spcPts val="800"/>
                        </a:spcAft>
                      </a:pPr>
                      <a:r>
                        <a:rPr lang="es-ES" sz="1400">
                          <a:effectLst/>
                        </a:rPr>
                        <a:t>Justificación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S" sz="1400">
                          <a:effectLst/>
                        </a:rPr>
                        <a:t>Razones y beneficios de la decisión a adoptar</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7994667"/>
                  </a:ext>
                </a:extLst>
              </a:tr>
              <a:tr h="292756">
                <a:tc>
                  <a:txBody>
                    <a:bodyPr/>
                    <a:lstStyle/>
                    <a:p>
                      <a:pPr algn="just">
                        <a:lnSpc>
                          <a:spcPct val="107000"/>
                        </a:lnSpc>
                        <a:spcAft>
                          <a:spcPts val="800"/>
                        </a:spcAft>
                      </a:pPr>
                      <a:r>
                        <a:rPr lang="es-ES" sz="1400">
                          <a:effectLst/>
                        </a:rPr>
                        <a:t>Valoración del riesgo e</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S" sz="1400">
                          <a:effectLst/>
                        </a:rPr>
                        <a:t>Identificación y valoración de los riesgos ESG asociados a la decisión</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62963143"/>
                  </a:ext>
                </a:extLst>
              </a:tr>
              <a:tr h="292756">
                <a:tc>
                  <a:txBody>
                    <a:bodyPr/>
                    <a:lstStyle/>
                    <a:p>
                      <a:pPr algn="just">
                        <a:lnSpc>
                          <a:spcPct val="107000"/>
                        </a:lnSpc>
                        <a:spcAft>
                          <a:spcPts val="800"/>
                        </a:spcAft>
                      </a:pPr>
                      <a:r>
                        <a:rPr lang="es-ES" sz="1400" dirty="0">
                          <a:effectLst/>
                        </a:rPr>
                        <a:t>Expectativas de los grupos de interés</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S" sz="1400">
                          <a:effectLst/>
                        </a:rPr>
                        <a:t>Identificación y análisis de las expectativas de los grupos de interés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89836648"/>
                  </a:ext>
                </a:extLst>
              </a:tr>
              <a:tr h="292756">
                <a:tc>
                  <a:txBody>
                    <a:bodyPr/>
                    <a:lstStyle/>
                    <a:p>
                      <a:pPr algn="just">
                        <a:lnSpc>
                          <a:spcPct val="107000"/>
                        </a:lnSpc>
                        <a:spcAft>
                          <a:spcPts val="800"/>
                        </a:spcAft>
                      </a:pPr>
                      <a:r>
                        <a:rPr lang="es-ES" sz="1400">
                          <a:effectLst/>
                        </a:rPr>
                        <a:t>Informes previos obligatorios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S" sz="1400">
                          <a:effectLst/>
                        </a:rPr>
                        <a:t>Solicitud de informes que la legislación establece como obligatorios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6169427"/>
                  </a:ext>
                </a:extLst>
              </a:tr>
              <a:tr h="292756">
                <a:tc>
                  <a:txBody>
                    <a:bodyPr/>
                    <a:lstStyle/>
                    <a:p>
                      <a:pPr algn="just">
                        <a:lnSpc>
                          <a:spcPct val="107000"/>
                        </a:lnSpc>
                        <a:spcAft>
                          <a:spcPts val="800"/>
                        </a:spcAft>
                      </a:pPr>
                      <a:r>
                        <a:rPr lang="es-ES" sz="1400">
                          <a:effectLst/>
                        </a:rPr>
                        <a:t>Informes previos voluntarios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S" sz="1400">
                          <a:effectLst/>
                        </a:rPr>
                        <a:t>Solicitud de informes a expertos sobre los riesgos identificados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68906692"/>
                  </a:ext>
                </a:extLst>
              </a:tr>
              <a:tr h="292756">
                <a:tc>
                  <a:txBody>
                    <a:bodyPr/>
                    <a:lstStyle/>
                    <a:p>
                      <a:pPr algn="just">
                        <a:lnSpc>
                          <a:spcPct val="107000"/>
                        </a:lnSpc>
                        <a:spcAft>
                          <a:spcPts val="800"/>
                        </a:spcAft>
                      </a:pPr>
                      <a:r>
                        <a:rPr lang="es-ES" sz="1400">
                          <a:effectLst/>
                        </a:rPr>
                        <a:t>Votación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S" sz="1400">
                          <a:effectLst/>
                        </a:rPr>
                        <a:t>Deliberación, votación y adopción o rechazo de la propuesta de decisión</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65578588"/>
                  </a:ext>
                </a:extLst>
              </a:tr>
              <a:tr h="292756">
                <a:tc>
                  <a:txBody>
                    <a:bodyPr/>
                    <a:lstStyle/>
                    <a:p>
                      <a:pPr algn="just">
                        <a:lnSpc>
                          <a:spcPct val="107000"/>
                        </a:lnSpc>
                        <a:spcAft>
                          <a:spcPts val="800"/>
                        </a:spcAft>
                      </a:pPr>
                      <a:r>
                        <a:rPr lang="es-ES" sz="1400">
                          <a:effectLst/>
                        </a:rPr>
                        <a:t>Delegación de Autoridad</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S" sz="1400" dirty="0">
                          <a:effectLst/>
                        </a:rPr>
                        <a:t>Delegación de autoridad a las personas encargadas de la ejecución de la decisión</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93943290"/>
                  </a:ext>
                </a:extLst>
              </a:tr>
              <a:tr h="292756">
                <a:tc>
                  <a:txBody>
                    <a:bodyPr/>
                    <a:lstStyle/>
                    <a:p>
                      <a:pPr algn="just">
                        <a:lnSpc>
                          <a:spcPct val="107000"/>
                        </a:lnSpc>
                        <a:spcAft>
                          <a:spcPts val="800"/>
                        </a:spcAft>
                      </a:pPr>
                      <a:r>
                        <a:rPr lang="es-ES" sz="1400">
                          <a:effectLst/>
                        </a:rPr>
                        <a:t>Seguimiento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s-ES" sz="1400" dirty="0">
                          <a:effectLst/>
                        </a:rPr>
                        <a:t>Seguimiento y verificación Ejecución de la decisión</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7817781"/>
                  </a:ext>
                </a:extLst>
              </a:tr>
            </a:tbl>
          </a:graphicData>
        </a:graphic>
      </p:graphicFrame>
      <p:sp>
        <p:nvSpPr>
          <p:cNvPr id="5" name="CuadroTexto 4">
            <a:extLst>
              <a:ext uri="{FF2B5EF4-FFF2-40B4-BE49-F238E27FC236}">
                <a16:creationId xmlns:a16="http://schemas.microsoft.com/office/drawing/2014/main" id="{42CF2A6A-43E7-6329-774E-1C7D402BC6F2}"/>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02365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4989668" y="4900629"/>
            <a:ext cx="7378700" cy="4216400"/>
          </a:xfrm>
          <a:prstGeom prst="rect">
            <a:avLst/>
          </a:prstGeom>
        </p:spPr>
      </p:pic>
      <p:sp>
        <p:nvSpPr>
          <p:cNvPr id="2" name="Rectángulo 1">
            <a:extLst>
              <a:ext uri="{FF2B5EF4-FFF2-40B4-BE49-F238E27FC236}">
                <a16:creationId xmlns:a16="http://schemas.microsoft.com/office/drawing/2014/main" id="{6120849B-2970-0360-699B-81D71E599310}"/>
              </a:ext>
            </a:extLst>
          </p:cNvPr>
          <p:cNvSpPr/>
          <p:nvPr/>
        </p:nvSpPr>
        <p:spPr>
          <a:xfrm>
            <a:off x="-1508643" y="1071208"/>
            <a:ext cx="9241460" cy="3452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4" y="1029880"/>
            <a:ext cx="7129198" cy="461665"/>
          </a:xfrm>
          <a:prstGeom prst="rect">
            <a:avLst/>
          </a:prstGeom>
          <a:noFill/>
        </p:spPr>
        <p:txBody>
          <a:bodyPr wrap="square" rtlCol="0">
            <a:spAutoFit/>
          </a:bodyPr>
          <a:lstStyle/>
          <a:p>
            <a:r>
              <a:rPr lang="es-ES" sz="2400" b="1" dirty="0">
                <a:solidFill>
                  <a:schemeClr val="bg1"/>
                </a:solidFill>
              </a:rPr>
              <a:t>III. PROCESO ESG DE TOMA DE DECISIONES </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03619" y="1566679"/>
            <a:ext cx="10984762" cy="3748783"/>
          </a:xfrm>
          <a:prstGeom prst="rect">
            <a:avLst/>
          </a:prstGeom>
          <a:noFill/>
        </p:spPr>
        <p:txBody>
          <a:bodyPr wrap="square" rtlCol="0">
            <a:spAutoFit/>
          </a:bodyPr>
          <a:lstStyle/>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En la toma de decisiones, los </a:t>
            </a:r>
            <a:r>
              <a:rPr lang="es-ES" sz="2000" b="1" u="sng"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PRINCIPIOS DE RESPONSABILIDAD SOCIAL </a:t>
            </a:r>
            <a:r>
              <a:rPr lang="es-ES" sz="1600" dirty="0">
                <a:effectLst/>
                <a:latin typeface="Calibri" panose="020F0502020204030204" pitchFamily="34" charset="0"/>
                <a:ea typeface="Calibri" panose="020F0502020204030204" pitchFamily="34" charset="0"/>
                <a:cs typeface="Calibri" panose="020F0502020204030204" pitchFamily="34" charset="0"/>
              </a:rPr>
              <a:t>que destacan son: </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Rendición de cuentas.</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Transparencia.</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Comportamiento ético.</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Respeto a los intereses de las partes interesadas.</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Respeto al principio de legalidad.</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Respeto a la normativa internacional de comportamiento.</a:t>
            </a:r>
          </a:p>
          <a:p>
            <a:pPr marL="358775" indent="-358775" algn="just">
              <a:lnSpc>
                <a:spcPct val="107000"/>
              </a:lnSpc>
              <a:spcBef>
                <a:spcPts val="600"/>
              </a:spcBef>
              <a:spcAft>
                <a:spcPts val="600"/>
              </a:spcAft>
              <a:buFont typeface="Arial" panose="020B0604020202020204" pitchFamily="34" charset="0"/>
              <a:buChar char="•"/>
            </a:pPr>
            <a:r>
              <a:rPr lang="es-ES" sz="1600" dirty="0">
                <a:effectLst/>
                <a:latin typeface="Calibri" panose="020F0502020204030204" pitchFamily="34" charset="0"/>
                <a:ea typeface="Calibri" panose="020F0502020204030204" pitchFamily="34" charset="0"/>
                <a:cs typeface="Calibri" panose="020F0502020204030204" pitchFamily="34" charset="0"/>
              </a:rPr>
              <a:t>Respeto a los derechos humanos.</a:t>
            </a:r>
          </a:p>
          <a:p>
            <a:pPr algn="just">
              <a:lnSpc>
                <a:spcPct val="107000"/>
              </a:lnSpc>
              <a:spcBef>
                <a:spcPts val="600"/>
              </a:spcBef>
              <a:spcAft>
                <a:spcPts val="600"/>
              </a:spcAft>
            </a:pPr>
            <a:endParaRPr lang="es-ES" sz="1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uadroTexto 4">
            <a:extLst>
              <a:ext uri="{FF2B5EF4-FFF2-40B4-BE49-F238E27FC236}">
                <a16:creationId xmlns:a16="http://schemas.microsoft.com/office/drawing/2014/main" id="{E0F2EBCE-A765-81ED-3360-D8F39BDD39F3}"/>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72620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4989668" y="4900629"/>
            <a:ext cx="7378700" cy="4216400"/>
          </a:xfrm>
          <a:prstGeom prst="rect">
            <a:avLst/>
          </a:prstGeom>
        </p:spPr>
      </p:pic>
      <p:sp>
        <p:nvSpPr>
          <p:cNvPr id="2" name="Rectángulo 1">
            <a:extLst>
              <a:ext uri="{FF2B5EF4-FFF2-40B4-BE49-F238E27FC236}">
                <a16:creationId xmlns:a16="http://schemas.microsoft.com/office/drawing/2014/main" id="{6120849B-2970-0360-699B-81D71E599310}"/>
              </a:ext>
            </a:extLst>
          </p:cNvPr>
          <p:cNvSpPr/>
          <p:nvPr/>
        </p:nvSpPr>
        <p:spPr>
          <a:xfrm>
            <a:off x="-1508644" y="1071208"/>
            <a:ext cx="10115315" cy="34520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3" y="1029880"/>
            <a:ext cx="7836207" cy="461665"/>
          </a:xfrm>
          <a:prstGeom prst="rect">
            <a:avLst/>
          </a:prstGeom>
          <a:noFill/>
        </p:spPr>
        <p:txBody>
          <a:bodyPr wrap="square" rtlCol="0">
            <a:spAutoFit/>
          </a:bodyPr>
          <a:lstStyle/>
          <a:p>
            <a:r>
              <a:rPr lang="es-ES" sz="2400" b="1" dirty="0">
                <a:solidFill>
                  <a:schemeClr val="bg1"/>
                </a:solidFill>
              </a:rPr>
              <a:t>IV. OBJETIVOS DE LA RESPONSABILIDAD Y BUEN GOBIERNO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33743" y="2136618"/>
            <a:ext cx="10994838" cy="2694327"/>
          </a:xfrm>
          <a:prstGeom prst="rect">
            <a:avLst/>
          </a:prstGeom>
          <a:noFill/>
        </p:spPr>
        <p:txBody>
          <a:bodyPr wrap="square" rtlCol="0">
            <a:spAutoFit/>
          </a:bodyPr>
          <a:lstStyle/>
          <a:p>
            <a:pPr marL="342900" indent="-342900" algn="just">
              <a:lnSpc>
                <a:spcPct val="107000"/>
              </a:lnSpc>
              <a:spcBef>
                <a:spcPts val="600"/>
              </a:spcBef>
              <a:spcAft>
                <a:spcPts val="600"/>
              </a:spcAft>
              <a:buFont typeface="+mj-lt"/>
              <a:buAutoNum type="arabicPeriod"/>
            </a:pPr>
            <a:r>
              <a:rPr lang="es-ES" sz="1600" dirty="0">
                <a:effectLst/>
                <a:latin typeface="Calibri" panose="020F0502020204030204" pitchFamily="34" charset="0"/>
                <a:ea typeface="Calibri" panose="020F0502020204030204" pitchFamily="34" charset="0"/>
                <a:cs typeface="Calibri" panose="020F0502020204030204" pitchFamily="34" charset="0"/>
              </a:rPr>
              <a:t>Desarrollar estrategias, objetivos y metas que reflejen su </a:t>
            </a:r>
            <a:r>
              <a:rPr lang="es-ES" sz="1600" b="1" u="sng" dirty="0">
                <a:solidFill>
                  <a:schemeClr val="accent6">
                    <a:lumMod val="50000"/>
                  </a:schemeClr>
                </a:solidFill>
                <a:effectLst/>
                <a:latin typeface="Calibri" panose="020F0502020204030204" pitchFamily="34" charset="0"/>
                <a:ea typeface="Calibri" panose="020F0502020204030204" pitchFamily="34" charset="0"/>
                <a:cs typeface="Calibri" panose="020F0502020204030204" pitchFamily="34" charset="0"/>
              </a:rPr>
              <a:t>compromiso</a:t>
            </a:r>
            <a:r>
              <a:rPr lang="es-ES" sz="1600" dirty="0">
                <a:effectLst/>
                <a:latin typeface="Calibri" panose="020F0502020204030204" pitchFamily="34" charset="0"/>
                <a:ea typeface="Calibri" panose="020F0502020204030204" pitchFamily="34" charset="0"/>
                <a:cs typeface="Calibri" panose="020F0502020204030204" pitchFamily="34" charset="0"/>
              </a:rPr>
              <a:t> hacia la responsabilidad social.</a:t>
            </a:r>
          </a:p>
          <a:p>
            <a:pPr marL="342900" indent="-342900" algn="just">
              <a:lnSpc>
                <a:spcPct val="107000"/>
              </a:lnSpc>
              <a:spcBef>
                <a:spcPts val="600"/>
              </a:spcBef>
              <a:spcAft>
                <a:spcPts val="600"/>
              </a:spcAft>
              <a:buFont typeface="+mj-lt"/>
              <a:buAutoNum type="arabicPeriod"/>
            </a:pPr>
            <a:r>
              <a:rPr lang="es-ES" sz="1600" dirty="0">
                <a:effectLst/>
                <a:latin typeface="Calibri" panose="020F0502020204030204" pitchFamily="34" charset="0"/>
                <a:ea typeface="Calibri" panose="020F0502020204030204" pitchFamily="34" charset="0"/>
                <a:cs typeface="Calibri" panose="020F0502020204030204" pitchFamily="34" charset="0"/>
              </a:rPr>
              <a:t>Demostrar compromiso y rendición de cuentas por parte </a:t>
            </a:r>
            <a:r>
              <a:rPr lang="es-ES" sz="1600" b="1" u="sng" dirty="0">
                <a:solidFill>
                  <a:schemeClr val="accent6">
                    <a:lumMod val="50000"/>
                  </a:schemeClr>
                </a:solidFill>
                <a:latin typeface="Calibri" panose="020F0502020204030204" pitchFamily="34" charset="0"/>
                <a:cs typeface="Calibri" panose="020F0502020204030204" pitchFamily="34" charset="0"/>
              </a:rPr>
              <a:t>2 de los líderes</a:t>
            </a:r>
            <a:r>
              <a:rPr lang="es-ES" sz="1600" dirty="0">
                <a:effectLst/>
                <a:latin typeface="Calibri" panose="020F0502020204030204" pitchFamily="34" charset="0"/>
                <a:ea typeface="Calibri" panose="020F0502020204030204" pitchFamily="34" charset="0"/>
                <a:cs typeface="Calibri" panose="020F0502020204030204" pitchFamily="34" charset="0"/>
              </a:rPr>
              <a:t>.</a:t>
            </a:r>
          </a:p>
          <a:p>
            <a:pPr marL="342900" indent="-342900" algn="just">
              <a:lnSpc>
                <a:spcPct val="107000"/>
              </a:lnSpc>
              <a:spcBef>
                <a:spcPts val="600"/>
              </a:spcBef>
              <a:spcAft>
                <a:spcPts val="600"/>
              </a:spcAft>
              <a:buFont typeface="+mj-lt"/>
              <a:buAutoNum type="arabicPeriod"/>
            </a:pPr>
            <a:r>
              <a:rPr lang="es-ES" sz="1600" dirty="0">
                <a:effectLst/>
                <a:latin typeface="Calibri" panose="020F0502020204030204" pitchFamily="34" charset="0"/>
                <a:ea typeface="Calibri" panose="020F0502020204030204" pitchFamily="34" charset="0"/>
                <a:cs typeface="Calibri" panose="020F0502020204030204" pitchFamily="34" charset="0"/>
              </a:rPr>
              <a:t>Crear y nutrir un </a:t>
            </a:r>
            <a:r>
              <a:rPr lang="es-ES" sz="1600" b="1" u="sng" dirty="0">
                <a:solidFill>
                  <a:schemeClr val="accent6">
                    <a:lumMod val="50000"/>
                  </a:schemeClr>
                </a:solidFill>
                <a:latin typeface="Calibri" panose="020F0502020204030204" pitchFamily="34" charset="0"/>
                <a:cs typeface="Calibri" panose="020F0502020204030204" pitchFamily="34" charset="0"/>
              </a:rPr>
              <a:t>ambiente</a:t>
            </a:r>
            <a:r>
              <a:rPr lang="es-ES" sz="1600" dirty="0">
                <a:effectLst/>
                <a:latin typeface="Calibri" panose="020F0502020204030204" pitchFamily="34" charset="0"/>
                <a:ea typeface="Calibri" panose="020F0502020204030204" pitchFamily="34" charset="0"/>
                <a:cs typeface="Calibri" panose="020F0502020204030204" pitchFamily="34" charset="0"/>
              </a:rPr>
              <a:t> y </a:t>
            </a:r>
            <a:r>
              <a:rPr lang="es-ES" sz="1600" b="1" u="sng" dirty="0">
                <a:solidFill>
                  <a:schemeClr val="accent6">
                    <a:lumMod val="50000"/>
                  </a:schemeClr>
                </a:solidFill>
                <a:latin typeface="Calibri" panose="020F0502020204030204" pitchFamily="34" charset="0"/>
                <a:cs typeface="Calibri" panose="020F0502020204030204" pitchFamily="34" charset="0"/>
              </a:rPr>
              <a:t>cultura</a:t>
            </a:r>
            <a:r>
              <a:rPr lang="es-ES" sz="1600" dirty="0">
                <a:effectLst/>
                <a:latin typeface="Calibri" panose="020F0502020204030204" pitchFamily="34" charset="0"/>
                <a:ea typeface="Calibri" panose="020F0502020204030204" pitchFamily="34" charset="0"/>
                <a:cs typeface="Calibri" panose="020F0502020204030204" pitchFamily="34" charset="0"/>
              </a:rPr>
              <a:t> en los que se practiquen los principios de la responsabilidad social.</a:t>
            </a:r>
          </a:p>
          <a:p>
            <a:pPr marL="342900" indent="-342900" algn="just">
              <a:lnSpc>
                <a:spcPct val="107000"/>
              </a:lnSpc>
              <a:spcBef>
                <a:spcPts val="600"/>
              </a:spcBef>
              <a:spcAft>
                <a:spcPts val="600"/>
              </a:spcAft>
              <a:buFont typeface="+mj-lt"/>
              <a:buAutoNum type="arabicPeriod"/>
            </a:pPr>
            <a:r>
              <a:rPr lang="es-ES" sz="1600" dirty="0">
                <a:effectLst/>
                <a:latin typeface="Calibri" panose="020F0502020204030204" pitchFamily="34" charset="0"/>
                <a:ea typeface="Calibri" panose="020F0502020204030204" pitchFamily="34" charset="0"/>
                <a:cs typeface="Calibri" panose="020F0502020204030204" pitchFamily="34" charset="0"/>
              </a:rPr>
              <a:t>Crear un </a:t>
            </a:r>
            <a:r>
              <a:rPr lang="es-ES" sz="1600" b="1" u="sng" dirty="0">
                <a:solidFill>
                  <a:schemeClr val="accent6">
                    <a:lumMod val="50000"/>
                  </a:schemeClr>
                </a:solidFill>
                <a:latin typeface="Calibri" panose="020F0502020204030204" pitchFamily="34" charset="0"/>
                <a:cs typeface="Calibri" panose="020F0502020204030204" pitchFamily="34" charset="0"/>
              </a:rPr>
              <a:t>sistema de incentivos </a:t>
            </a:r>
            <a:r>
              <a:rPr lang="es-ES" sz="1600" dirty="0">
                <a:effectLst/>
                <a:latin typeface="Calibri" panose="020F0502020204030204" pitchFamily="34" charset="0"/>
                <a:ea typeface="Calibri" panose="020F0502020204030204" pitchFamily="34" charset="0"/>
                <a:cs typeface="Calibri" panose="020F0502020204030204" pitchFamily="34" charset="0"/>
              </a:rPr>
              <a:t>económicos y no económicos asociados al desempeño en responsabilidad social.</a:t>
            </a:r>
          </a:p>
          <a:p>
            <a:pPr marL="342900" indent="-342900" algn="just">
              <a:lnSpc>
                <a:spcPct val="107000"/>
              </a:lnSpc>
              <a:spcBef>
                <a:spcPts val="600"/>
              </a:spcBef>
              <a:spcAft>
                <a:spcPts val="600"/>
              </a:spcAft>
              <a:buFont typeface="+mj-lt"/>
              <a:buAutoNum type="arabicPeriod"/>
            </a:pPr>
            <a:r>
              <a:rPr lang="es-ES" sz="1600" dirty="0">
                <a:effectLst/>
                <a:latin typeface="Calibri" panose="020F0502020204030204" pitchFamily="34" charset="0"/>
                <a:ea typeface="Calibri" panose="020F0502020204030204" pitchFamily="34" charset="0"/>
                <a:cs typeface="Calibri" panose="020F0502020204030204" pitchFamily="34" charset="0"/>
              </a:rPr>
              <a:t>Usar eficientemente los </a:t>
            </a:r>
            <a:r>
              <a:rPr lang="es-ES" sz="1600" b="1" u="sng" dirty="0">
                <a:solidFill>
                  <a:schemeClr val="accent6">
                    <a:lumMod val="50000"/>
                  </a:schemeClr>
                </a:solidFill>
                <a:latin typeface="Calibri" panose="020F0502020204030204" pitchFamily="34" charset="0"/>
                <a:cs typeface="Calibri" panose="020F0502020204030204" pitchFamily="34" charset="0"/>
              </a:rPr>
              <a:t>recursos</a:t>
            </a:r>
            <a:r>
              <a:rPr lang="es-ES" sz="1600" dirty="0">
                <a:effectLst/>
                <a:latin typeface="Calibri" panose="020F0502020204030204" pitchFamily="34" charset="0"/>
                <a:ea typeface="Calibri" panose="020F0502020204030204" pitchFamily="34" charset="0"/>
                <a:cs typeface="Calibri" panose="020F0502020204030204" pitchFamily="34" charset="0"/>
              </a:rPr>
              <a:t> financieros, naturales y humanos.</a:t>
            </a:r>
          </a:p>
          <a:p>
            <a:pPr marL="342900" indent="-342900" algn="just">
              <a:lnSpc>
                <a:spcPct val="107000"/>
              </a:lnSpc>
              <a:spcBef>
                <a:spcPts val="600"/>
              </a:spcBef>
              <a:spcAft>
                <a:spcPts val="600"/>
              </a:spcAft>
              <a:buFont typeface="+mj-lt"/>
              <a:buAutoNum type="arabicPeriod"/>
            </a:pPr>
            <a:r>
              <a:rPr lang="es-ES" sz="1600" dirty="0">
                <a:effectLst/>
                <a:latin typeface="Calibri" panose="020F0502020204030204" pitchFamily="34" charset="0"/>
                <a:ea typeface="Calibri" panose="020F0502020204030204" pitchFamily="34" charset="0"/>
                <a:cs typeface="Calibri" panose="020F0502020204030204" pitchFamily="34" charset="0"/>
              </a:rPr>
              <a:t>Promover </a:t>
            </a:r>
            <a:r>
              <a:rPr lang="es-ES" sz="1600" b="1" u="sng" dirty="0">
                <a:solidFill>
                  <a:schemeClr val="accent6">
                    <a:lumMod val="50000"/>
                  </a:schemeClr>
                </a:solidFill>
                <a:latin typeface="Calibri" panose="020F0502020204030204" pitchFamily="34" charset="0"/>
                <a:cs typeface="Calibri" panose="020F0502020204030204" pitchFamily="34" charset="0"/>
              </a:rPr>
              <a:t>oportunidades justas </a:t>
            </a:r>
            <a:r>
              <a:rPr lang="es-ES" sz="1600" dirty="0">
                <a:effectLst/>
                <a:latin typeface="Calibri" panose="020F0502020204030204" pitchFamily="34" charset="0"/>
                <a:ea typeface="Calibri" panose="020F0502020204030204" pitchFamily="34" charset="0"/>
                <a:cs typeface="Calibri" panose="020F0502020204030204" pitchFamily="34" charset="0"/>
              </a:rPr>
              <a:t>para que los </a:t>
            </a:r>
            <a:r>
              <a:rPr lang="es-ES" sz="1600" b="1" u="sng" dirty="0">
                <a:solidFill>
                  <a:schemeClr val="accent6">
                    <a:lumMod val="50000"/>
                  </a:schemeClr>
                </a:solidFill>
                <a:latin typeface="Calibri" panose="020F0502020204030204" pitchFamily="34" charset="0"/>
                <a:cs typeface="Calibri" panose="020F0502020204030204" pitchFamily="34" charset="0"/>
              </a:rPr>
              <a:t>grupos minoritarios</a:t>
            </a:r>
            <a:r>
              <a:rPr lang="es-ES" sz="1600" dirty="0">
                <a:effectLst/>
                <a:latin typeface="Calibri" panose="020F0502020204030204" pitchFamily="34" charset="0"/>
                <a:ea typeface="Calibri" panose="020F0502020204030204" pitchFamily="34" charset="0"/>
                <a:cs typeface="Calibri" panose="020F0502020204030204" pitchFamily="34" charset="0"/>
              </a:rPr>
              <a:t>, (incluyendo mujeres y grupos raciales y étnicos), puedan ocupar cargos directivos de la organización.</a:t>
            </a:r>
          </a:p>
        </p:txBody>
      </p:sp>
      <p:sp>
        <p:nvSpPr>
          <p:cNvPr id="4" name="CuadroTexto 3">
            <a:extLst>
              <a:ext uri="{FF2B5EF4-FFF2-40B4-BE49-F238E27FC236}">
                <a16:creationId xmlns:a16="http://schemas.microsoft.com/office/drawing/2014/main" id="{DC6AE822-7B96-ED11-106D-D413DB418678}"/>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01965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4989668" y="4900629"/>
            <a:ext cx="7378700" cy="4216400"/>
          </a:xfrm>
          <a:prstGeom prst="rect">
            <a:avLst/>
          </a:prstGeom>
        </p:spPr>
      </p:pic>
      <p:sp>
        <p:nvSpPr>
          <p:cNvPr id="2" name="Rectángulo 1">
            <a:extLst>
              <a:ext uri="{FF2B5EF4-FFF2-40B4-BE49-F238E27FC236}">
                <a16:creationId xmlns:a16="http://schemas.microsoft.com/office/drawing/2014/main" id="{6120849B-2970-0360-699B-81D71E599310}"/>
              </a:ext>
            </a:extLst>
          </p:cNvPr>
          <p:cNvSpPr/>
          <p:nvPr/>
        </p:nvSpPr>
        <p:spPr>
          <a:xfrm>
            <a:off x="-1508644" y="1071208"/>
            <a:ext cx="10115315" cy="34520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3" y="1029880"/>
            <a:ext cx="7836207" cy="461665"/>
          </a:xfrm>
          <a:prstGeom prst="rect">
            <a:avLst/>
          </a:prstGeom>
          <a:noFill/>
        </p:spPr>
        <p:txBody>
          <a:bodyPr wrap="square" rtlCol="0">
            <a:spAutoFit/>
          </a:bodyPr>
          <a:lstStyle/>
          <a:p>
            <a:r>
              <a:rPr lang="es-ES" sz="2400" b="1" dirty="0">
                <a:solidFill>
                  <a:schemeClr val="bg1"/>
                </a:solidFill>
              </a:rPr>
              <a:t>IV. OBJETIVOS DE LA RESPONSABILIDAD Y BUEN GOBIERNO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03619" y="1566679"/>
            <a:ext cx="10984762" cy="4692503"/>
          </a:xfrm>
          <a:prstGeom prst="rect">
            <a:avLst/>
          </a:prstGeom>
          <a:noFill/>
        </p:spPr>
        <p:txBody>
          <a:bodyPr wrap="square" rtlCol="0">
            <a:spAutoFit/>
          </a:bodyPr>
          <a:lstStyle/>
          <a:p>
            <a:pPr marL="342900" indent="-342900" algn="just">
              <a:lnSpc>
                <a:spcPct val="107000"/>
              </a:lnSpc>
              <a:spcBef>
                <a:spcPts val="600"/>
              </a:spcBef>
              <a:spcAft>
                <a:spcPts val="600"/>
              </a:spcAft>
              <a:buFont typeface="+mj-lt"/>
              <a:buAutoNum type="arabicPeriod" startAt="7"/>
            </a:pPr>
            <a:r>
              <a:rPr lang="es-ES" sz="1600" b="1" u="sng" dirty="0">
                <a:solidFill>
                  <a:schemeClr val="accent6">
                    <a:lumMod val="50000"/>
                  </a:schemeClr>
                </a:solidFill>
                <a:latin typeface="Calibri" panose="020F0502020204030204" pitchFamily="34" charset="0"/>
                <a:cs typeface="Calibri" panose="020F0502020204030204" pitchFamily="34" charset="0"/>
              </a:rPr>
              <a:t>Equilibrar las necesidades </a:t>
            </a:r>
            <a:r>
              <a:rPr lang="es-ES" sz="1600" dirty="0">
                <a:effectLst/>
                <a:latin typeface="Calibri" panose="020F0502020204030204" pitchFamily="34" charset="0"/>
                <a:ea typeface="Calibri" panose="020F0502020204030204" pitchFamily="34" charset="0"/>
                <a:cs typeface="Calibri" panose="020F0502020204030204" pitchFamily="34" charset="0"/>
              </a:rPr>
              <a:t>de la organización y sus partes interesadas, incluidas las necesidades inmediatas y aquellas de las generaciones futuras.</a:t>
            </a:r>
          </a:p>
          <a:p>
            <a:pPr marL="342900" indent="-342900" algn="just">
              <a:lnSpc>
                <a:spcPct val="107000"/>
              </a:lnSpc>
              <a:spcBef>
                <a:spcPts val="600"/>
              </a:spcBef>
              <a:spcAft>
                <a:spcPts val="600"/>
              </a:spcAft>
              <a:buFont typeface="+mj-lt"/>
              <a:buAutoNum type="arabicPeriod" startAt="7"/>
            </a:pPr>
            <a:r>
              <a:rPr lang="es-ES" sz="1600" dirty="0">
                <a:effectLst/>
                <a:latin typeface="Calibri" panose="020F0502020204030204" pitchFamily="34" charset="0"/>
                <a:ea typeface="Calibri" panose="020F0502020204030204" pitchFamily="34" charset="0"/>
                <a:cs typeface="Calibri" panose="020F0502020204030204" pitchFamily="34" charset="0"/>
              </a:rPr>
              <a:t>Establecer </a:t>
            </a:r>
            <a:r>
              <a:rPr lang="es-ES" sz="1600" b="1" u="sng" dirty="0">
                <a:solidFill>
                  <a:schemeClr val="accent6">
                    <a:lumMod val="50000"/>
                  </a:schemeClr>
                </a:solidFill>
                <a:latin typeface="Calibri" panose="020F0502020204030204" pitchFamily="34" charset="0"/>
                <a:cs typeface="Calibri" panose="020F0502020204030204" pitchFamily="34" charset="0"/>
              </a:rPr>
              <a:t>procesos de comunicación </a:t>
            </a:r>
            <a:r>
              <a:rPr lang="es-ES" sz="1600" dirty="0">
                <a:effectLst/>
                <a:latin typeface="Calibri" panose="020F0502020204030204" pitchFamily="34" charset="0"/>
                <a:ea typeface="Calibri" panose="020F0502020204030204" pitchFamily="34" charset="0"/>
                <a:cs typeface="Calibri" panose="020F0502020204030204" pitchFamily="34" charset="0"/>
              </a:rPr>
              <a:t>en dos direcciones con sus partes interesadas, identificando áreas de acuerdo y desacuerdo y negociando para resolver posibles conflictos.</a:t>
            </a:r>
          </a:p>
          <a:p>
            <a:pPr marL="342900" indent="-342900" algn="just">
              <a:lnSpc>
                <a:spcPct val="107000"/>
              </a:lnSpc>
              <a:spcBef>
                <a:spcPts val="600"/>
              </a:spcBef>
              <a:spcAft>
                <a:spcPts val="600"/>
              </a:spcAft>
              <a:buFont typeface="+mj-lt"/>
              <a:buAutoNum type="arabicPeriod" startAt="7"/>
            </a:pPr>
            <a:r>
              <a:rPr lang="es-ES" sz="1600" b="1" u="sng" dirty="0">
                <a:solidFill>
                  <a:schemeClr val="accent6">
                    <a:lumMod val="50000"/>
                  </a:schemeClr>
                </a:solidFill>
                <a:latin typeface="Calibri" panose="020F0502020204030204" pitchFamily="34" charset="0"/>
                <a:cs typeface="Calibri" panose="020F0502020204030204" pitchFamily="34" charset="0"/>
              </a:rPr>
              <a:t>Promover</a:t>
            </a:r>
            <a:r>
              <a:rPr lang="es-ES" sz="1600" dirty="0">
                <a:effectLst/>
                <a:latin typeface="Calibri" panose="020F0502020204030204" pitchFamily="34" charset="0"/>
                <a:ea typeface="Calibri" panose="020F0502020204030204" pitchFamily="34" charset="0"/>
                <a:cs typeface="Calibri" panose="020F0502020204030204" pitchFamily="34" charset="0"/>
              </a:rPr>
              <a:t> la </a:t>
            </a:r>
            <a:r>
              <a:rPr lang="es-ES" sz="1600" b="1" u="sng" dirty="0">
                <a:solidFill>
                  <a:schemeClr val="accent6">
                    <a:lumMod val="50000"/>
                  </a:schemeClr>
                </a:solidFill>
                <a:latin typeface="Calibri" panose="020F0502020204030204" pitchFamily="34" charset="0"/>
                <a:cs typeface="Calibri" panose="020F0502020204030204" pitchFamily="34" charset="0"/>
              </a:rPr>
              <a:t>participación eficaz </a:t>
            </a:r>
            <a:r>
              <a:rPr lang="es-ES" sz="1600" dirty="0">
                <a:effectLst/>
                <a:latin typeface="Calibri" panose="020F0502020204030204" pitchFamily="34" charset="0"/>
                <a:ea typeface="Calibri" panose="020F0502020204030204" pitchFamily="34" charset="0"/>
                <a:cs typeface="Calibri" panose="020F0502020204030204" pitchFamily="34" charset="0"/>
              </a:rPr>
              <a:t>de los empleados de todos los niveles, en las actividades de la organización relacionadas con la responsabilidad social.</a:t>
            </a:r>
          </a:p>
          <a:p>
            <a:pPr marL="342900" indent="-342900" algn="just">
              <a:lnSpc>
                <a:spcPct val="107000"/>
              </a:lnSpc>
              <a:spcBef>
                <a:spcPts val="600"/>
              </a:spcBef>
              <a:spcAft>
                <a:spcPts val="600"/>
              </a:spcAft>
              <a:buFont typeface="+mj-lt"/>
              <a:buAutoNum type="arabicPeriod" startAt="7"/>
            </a:pPr>
            <a:r>
              <a:rPr lang="es-ES" sz="1600" b="1" u="sng" dirty="0">
                <a:solidFill>
                  <a:schemeClr val="accent6">
                    <a:lumMod val="50000"/>
                  </a:schemeClr>
                </a:solidFill>
                <a:latin typeface="Calibri" panose="020F0502020204030204" pitchFamily="34" charset="0"/>
                <a:cs typeface="Calibri" panose="020F0502020204030204" pitchFamily="34" charset="0"/>
              </a:rPr>
              <a:t>Equilibrar</a:t>
            </a:r>
            <a:r>
              <a:rPr lang="es-ES" sz="1600" dirty="0">
                <a:effectLst/>
                <a:latin typeface="Calibri" panose="020F0502020204030204" pitchFamily="34" charset="0"/>
                <a:ea typeface="Calibri" panose="020F0502020204030204" pitchFamily="34" charset="0"/>
                <a:cs typeface="Calibri" panose="020F0502020204030204" pitchFamily="34" charset="0"/>
              </a:rPr>
              <a:t> el </a:t>
            </a:r>
            <a:r>
              <a:rPr lang="es-ES" sz="1600" b="1" u="sng" dirty="0">
                <a:solidFill>
                  <a:schemeClr val="accent6">
                    <a:lumMod val="50000"/>
                  </a:schemeClr>
                </a:solidFill>
                <a:latin typeface="Calibri" panose="020F0502020204030204" pitchFamily="34" charset="0"/>
                <a:cs typeface="Calibri" panose="020F0502020204030204" pitchFamily="34" charset="0"/>
              </a:rPr>
              <a:t>nivel de autoridad</a:t>
            </a:r>
            <a:r>
              <a:rPr lang="es-ES" sz="1600" dirty="0">
                <a:effectLst/>
                <a:latin typeface="Calibri" panose="020F0502020204030204" pitchFamily="34" charset="0"/>
                <a:ea typeface="Calibri" panose="020F0502020204030204" pitchFamily="34" charset="0"/>
                <a:cs typeface="Calibri" panose="020F0502020204030204" pitchFamily="34" charset="0"/>
              </a:rPr>
              <a:t>, </a:t>
            </a:r>
            <a:r>
              <a:rPr lang="es-ES" sz="1600" b="1" u="sng" dirty="0">
                <a:solidFill>
                  <a:schemeClr val="accent6">
                    <a:lumMod val="50000"/>
                  </a:schemeClr>
                </a:solidFill>
                <a:latin typeface="Calibri" panose="020F0502020204030204" pitchFamily="34" charset="0"/>
                <a:cs typeface="Calibri" panose="020F0502020204030204" pitchFamily="34" charset="0"/>
              </a:rPr>
              <a:t>responsabilidad</a:t>
            </a:r>
            <a:r>
              <a:rPr lang="es-ES" sz="1600" dirty="0">
                <a:effectLst/>
                <a:latin typeface="Calibri" panose="020F0502020204030204" pitchFamily="34" charset="0"/>
                <a:ea typeface="Calibri" panose="020F0502020204030204" pitchFamily="34" charset="0"/>
                <a:cs typeface="Calibri" panose="020F0502020204030204" pitchFamily="34" charset="0"/>
              </a:rPr>
              <a:t> y </a:t>
            </a:r>
            <a:r>
              <a:rPr lang="es-ES" sz="1600" b="1" u="sng" dirty="0">
                <a:solidFill>
                  <a:schemeClr val="accent6">
                    <a:lumMod val="50000"/>
                  </a:schemeClr>
                </a:solidFill>
                <a:latin typeface="Calibri" panose="020F0502020204030204" pitchFamily="34" charset="0"/>
                <a:cs typeface="Calibri" panose="020F0502020204030204" pitchFamily="34" charset="0"/>
              </a:rPr>
              <a:t>capacidad</a:t>
            </a:r>
            <a:r>
              <a:rPr lang="es-ES" sz="1600" dirty="0">
                <a:effectLst/>
                <a:latin typeface="Calibri" panose="020F0502020204030204" pitchFamily="34" charset="0"/>
                <a:ea typeface="Calibri" panose="020F0502020204030204" pitchFamily="34" charset="0"/>
                <a:cs typeface="Calibri" panose="020F0502020204030204" pitchFamily="34" charset="0"/>
              </a:rPr>
              <a:t> de las personas que toman decisiones en representación de la organización.</a:t>
            </a:r>
          </a:p>
          <a:p>
            <a:pPr marL="342900" indent="-342900" algn="just">
              <a:lnSpc>
                <a:spcPct val="107000"/>
              </a:lnSpc>
              <a:spcBef>
                <a:spcPts val="600"/>
              </a:spcBef>
              <a:spcAft>
                <a:spcPts val="600"/>
              </a:spcAft>
              <a:buFont typeface="+mj-lt"/>
              <a:buAutoNum type="arabicPeriod" startAt="7"/>
            </a:pPr>
            <a:r>
              <a:rPr lang="es-ES" sz="1600" dirty="0">
                <a:effectLst/>
                <a:latin typeface="Calibri" panose="020F0502020204030204" pitchFamily="34" charset="0"/>
                <a:ea typeface="Calibri" panose="020F0502020204030204" pitchFamily="34" charset="0"/>
                <a:cs typeface="Calibri" panose="020F0502020204030204" pitchFamily="34" charset="0"/>
              </a:rPr>
              <a:t>Mantener un </a:t>
            </a:r>
            <a:r>
              <a:rPr lang="es-ES" sz="1600" b="1" u="sng" dirty="0">
                <a:solidFill>
                  <a:schemeClr val="accent6">
                    <a:lumMod val="50000"/>
                  </a:schemeClr>
                </a:solidFill>
                <a:latin typeface="Calibri" panose="020F0502020204030204" pitchFamily="34" charset="0"/>
                <a:cs typeface="Calibri" panose="020F0502020204030204" pitchFamily="34" charset="0"/>
              </a:rPr>
              <a:t>registro de la implementación de las decisiones </a:t>
            </a:r>
            <a:r>
              <a:rPr lang="es-ES" sz="1600" dirty="0">
                <a:effectLst/>
                <a:latin typeface="Calibri" panose="020F0502020204030204" pitchFamily="34" charset="0"/>
                <a:ea typeface="Calibri" panose="020F0502020204030204" pitchFamily="34" charset="0"/>
                <a:cs typeface="Calibri" panose="020F0502020204030204" pitchFamily="34" charset="0"/>
              </a:rPr>
              <a:t>para asegurar que dichas decisiones se llevan a cabo de manera socialmente responsable y para determinar la rendición de cuentas por los resultados de las decisiones y las actividades de la organización, sean éstos positivos o negativos.</a:t>
            </a:r>
          </a:p>
          <a:p>
            <a:pPr marL="342900" indent="-342900" algn="just">
              <a:lnSpc>
                <a:spcPct val="107000"/>
              </a:lnSpc>
              <a:spcBef>
                <a:spcPts val="600"/>
              </a:spcBef>
              <a:spcAft>
                <a:spcPts val="600"/>
              </a:spcAft>
              <a:buFont typeface="+mj-lt"/>
              <a:buAutoNum type="arabicPeriod" startAt="7"/>
            </a:pPr>
            <a:r>
              <a:rPr lang="es-ES" sz="1600" b="1" u="sng" dirty="0">
                <a:solidFill>
                  <a:schemeClr val="accent6">
                    <a:lumMod val="50000"/>
                  </a:schemeClr>
                </a:solidFill>
                <a:latin typeface="Calibri" panose="020F0502020204030204" pitchFamily="34" charset="0"/>
                <a:cs typeface="Calibri" panose="020F0502020204030204" pitchFamily="34" charset="0"/>
              </a:rPr>
              <a:t>Revisar y evaluar</a:t>
            </a:r>
            <a:r>
              <a:rPr lang="es-ES" sz="1600" dirty="0">
                <a:effectLst/>
                <a:latin typeface="Calibri" panose="020F0502020204030204" pitchFamily="34" charset="0"/>
                <a:ea typeface="Calibri" panose="020F0502020204030204" pitchFamily="34" charset="0"/>
                <a:cs typeface="Calibri" panose="020F0502020204030204" pitchFamily="34" charset="0"/>
              </a:rPr>
              <a:t>, periódicamente, los </a:t>
            </a:r>
            <a:r>
              <a:rPr lang="es-ES" sz="1600" b="1" u="sng" dirty="0">
                <a:solidFill>
                  <a:schemeClr val="accent6">
                    <a:lumMod val="50000"/>
                  </a:schemeClr>
                </a:solidFill>
                <a:latin typeface="Calibri" panose="020F0502020204030204" pitchFamily="34" charset="0"/>
                <a:cs typeface="Calibri" panose="020F0502020204030204" pitchFamily="34" charset="0"/>
              </a:rPr>
              <a:t>procesos de gobierno de la organización</a:t>
            </a:r>
            <a:r>
              <a:rPr lang="es-ES" sz="1600" dirty="0">
                <a:effectLst/>
                <a:latin typeface="Calibri" panose="020F0502020204030204" pitchFamily="34" charset="0"/>
                <a:ea typeface="Calibri" panose="020F0502020204030204" pitchFamily="34" charset="0"/>
                <a:cs typeface="Calibri" panose="020F0502020204030204" pitchFamily="34" charset="0"/>
              </a:rPr>
              <a:t>, adaptar los procesos en función del resultado de las revisiones y comunicar los cambios a toda la organización.</a:t>
            </a:r>
          </a:p>
          <a:p>
            <a:pPr algn="just">
              <a:lnSpc>
                <a:spcPct val="107000"/>
              </a:lnSpc>
              <a:spcBef>
                <a:spcPts val="600"/>
              </a:spcBef>
              <a:spcAft>
                <a:spcPts val="600"/>
              </a:spcAft>
            </a:pPr>
            <a:endParaRPr lang="es-ES" sz="1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uadroTexto 3">
            <a:extLst>
              <a:ext uri="{FF2B5EF4-FFF2-40B4-BE49-F238E27FC236}">
                <a16:creationId xmlns:a16="http://schemas.microsoft.com/office/drawing/2014/main" id="{BE09CD67-F30B-C0FD-6028-66DD876A15CF}"/>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81687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830997"/>
          </a:xfrm>
          <a:prstGeom prst="rect">
            <a:avLst/>
          </a:prstGeom>
          <a:noFill/>
        </p:spPr>
        <p:txBody>
          <a:bodyPr wrap="square" rtlCol="0">
            <a:spAutoFit/>
          </a:bodyPr>
          <a:lstStyle/>
          <a:p>
            <a:r>
              <a:rPr lang="es-ES" sz="2400" b="1" dirty="0">
                <a:solidFill>
                  <a:schemeClr val="bg1"/>
                </a:solidFill>
              </a:rPr>
              <a:t>ROL DEL GENERAL COUNSEL EN ESG</a:t>
            </a:r>
          </a:p>
          <a:p>
            <a:r>
              <a:rPr lang="es-ES" sz="2400" b="1" dirty="0">
                <a:solidFill>
                  <a:schemeClr val="bg1"/>
                </a:solidFill>
              </a:rPr>
              <a:t>ONENCIA XXXX….</a:t>
            </a:r>
          </a:p>
        </p:txBody>
      </p:sp>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4989668" y="4900629"/>
            <a:ext cx="7378700" cy="4216400"/>
          </a:xfrm>
          <a:prstGeom prst="rect">
            <a:avLst/>
          </a:prstGeom>
        </p:spPr>
      </p:pic>
      <p:sp>
        <p:nvSpPr>
          <p:cNvPr id="2" name="Rectángulo 1">
            <a:extLst>
              <a:ext uri="{FF2B5EF4-FFF2-40B4-BE49-F238E27FC236}">
                <a16:creationId xmlns:a16="http://schemas.microsoft.com/office/drawing/2014/main" id="{6120849B-2970-0360-699B-81D71E599310}"/>
              </a:ext>
            </a:extLst>
          </p:cNvPr>
          <p:cNvSpPr/>
          <p:nvPr/>
        </p:nvSpPr>
        <p:spPr>
          <a:xfrm>
            <a:off x="-1508644" y="1071208"/>
            <a:ext cx="10726535" cy="345204"/>
          </a:xfrm>
          <a:prstGeom prst="rect">
            <a:avLst/>
          </a:prstGeom>
          <a:solidFill>
            <a:srgbClr val="284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9033A0CA-F630-FAAB-D9F5-FAD37AD55FAA}"/>
              </a:ext>
            </a:extLst>
          </p:cNvPr>
          <p:cNvSpPr txBox="1"/>
          <p:nvPr/>
        </p:nvSpPr>
        <p:spPr>
          <a:xfrm>
            <a:off x="770463" y="1029880"/>
            <a:ext cx="9528082" cy="830997"/>
          </a:xfrm>
          <a:prstGeom prst="rect">
            <a:avLst/>
          </a:prstGeom>
          <a:noFill/>
        </p:spPr>
        <p:txBody>
          <a:bodyPr wrap="square" rtlCol="0">
            <a:spAutoFit/>
          </a:bodyPr>
          <a:lstStyle/>
          <a:p>
            <a:r>
              <a:rPr lang="es-ES" sz="2400" b="1" dirty="0">
                <a:solidFill>
                  <a:schemeClr val="bg1"/>
                </a:solidFill>
              </a:rPr>
              <a:t>V. ESPECIAL REFERENCIA A LOS PROXY ADVISORS EN LAS JUNTAS GENERALES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03619" y="1779115"/>
            <a:ext cx="10984762" cy="3989425"/>
          </a:xfrm>
          <a:prstGeom prst="rect">
            <a:avLst/>
          </a:prstGeom>
          <a:noFill/>
        </p:spPr>
        <p:txBody>
          <a:bodyPr wrap="square" rtlCol="0">
            <a:spAutoFit/>
          </a:bodyPr>
          <a:lstStyle/>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Los </a:t>
            </a:r>
            <a:r>
              <a:rPr lang="es-ES" sz="1600" b="1" u="sng" dirty="0">
                <a:solidFill>
                  <a:srgbClr val="2840A8"/>
                </a:solidFill>
                <a:effectLst/>
                <a:latin typeface="Calibri" panose="020F0502020204030204" pitchFamily="34" charset="0"/>
                <a:ea typeface="Calibri" panose="020F0502020204030204" pitchFamily="34" charset="0"/>
                <a:cs typeface="Calibri" panose="020F0502020204030204" pitchFamily="34" charset="0"/>
              </a:rPr>
              <a:t>PROXY ADVISORS O ASESORES DE VOTO</a:t>
            </a:r>
            <a:r>
              <a:rPr lang="es-ES" sz="1600" b="1" dirty="0">
                <a:solidFill>
                  <a:srgbClr val="2840A8"/>
                </a:solidFill>
                <a:effectLst/>
                <a:latin typeface="Calibri" panose="020F0502020204030204" pitchFamily="34" charset="0"/>
                <a:ea typeface="Calibri" panose="020F0502020204030204" pitchFamily="34" charset="0"/>
                <a:cs typeface="Calibri" panose="020F0502020204030204" pitchFamily="34" charset="0"/>
              </a:rPr>
              <a:t> </a:t>
            </a:r>
            <a:r>
              <a:rPr lang="es-ES" sz="1600" dirty="0">
                <a:effectLst/>
                <a:latin typeface="Calibri" panose="020F0502020204030204" pitchFamily="34" charset="0"/>
                <a:ea typeface="Calibri" panose="020F0502020204030204" pitchFamily="34" charset="0"/>
                <a:cs typeface="Calibri" panose="020F0502020204030204" pitchFamily="34" charset="0"/>
              </a:rPr>
              <a:t>surgen de la necesidad que tienen los inversores institucionales de recibir un </a:t>
            </a:r>
            <a:r>
              <a:rPr lang="es-ES" sz="1600" u="sng" dirty="0">
                <a:solidFill>
                  <a:srgbClr val="2840A8"/>
                </a:solidFill>
                <a:effectLst/>
                <a:latin typeface="Calibri" panose="020F0502020204030204" pitchFamily="34" charset="0"/>
                <a:ea typeface="Calibri" panose="020F0502020204030204" pitchFamily="34" charset="0"/>
                <a:cs typeface="Calibri" panose="020F0502020204030204" pitchFamily="34" charset="0"/>
              </a:rPr>
              <a:t>asesoramiento</a:t>
            </a:r>
            <a:r>
              <a:rPr lang="es-ES" sz="1600" dirty="0">
                <a:effectLst/>
                <a:latin typeface="Calibri" panose="020F0502020204030204" pitchFamily="34" charset="0"/>
                <a:ea typeface="Calibri" panose="020F0502020204030204" pitchFamily="34" charset="0"/>
                <a:cs typeface="Calibri" panose="020F0502020204030204" pitchFamily="34" charset="0"/>
              </a:rPr>
              <a:t> en relación con el </a:t>
            </a:r>
            <a:r>
              <a:rPr lang="es-ES" sz="1600" u="sng" dirty="0">
                <a:solidFill>
                  <a:srgbClr val="2840A8"/>
                </a:solidFill>
                <a:latin typeface="Calibri" panose="020F0502020204030204" pitchFamily="34" charset="0"/>
                <a:cs typeface="Calibri" panose="020F0502020204030204" pitchFamily="34" charset="0"/>
              </a:rPr>
              <a:t>ejercicio del derecho de voto </a:t>
            </a:r>
            <a:r>
              <a:rPr lang="es-ES" sz="1600" dirty="0">
                <a:effectLst/>
                <a:latin typeface="Calibri" panose="020F0502020204030204" pitchFamily="34" charset="0"/>
                <a:ea typeface="Calibri" panose="020F0502020204030204" pitchFamily="34" charset="0"/>
                <a:cs typeface="Calibri" panose="020F0502020204030204" pitchFamily="34" charset="0"/>
              </a:rPr>
              <a:t>en las juntas generales de las sociedades cotizadas en cuyo capital participan. </a:t>
            </a:r>
          </a:p>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En la </a:t>
            </a:r>
            <a:r>
              <a:rPr lang="es-ES" b="1" u="sng" dirty="0">
                <a:solidFill>
                  <a:srgbClr val="2840A8"/>
                </a:solidFill>
                <a:effectLst/>
                <a:latin typeface="Calibri" panose="020F0502020204030204" pitchFamily="34" charset="0"/>
                <a:ea typeface="Calibri" panose="020F0502020204030204" pitchFamily="34" charset="0"/>
                <a:cs typeface="Calibri" panose="020F0502020204030204" pitchFamily="34" charset="0"/>
              </a:rPr>
              <a:t>Directiva (UE) 2017/828</a:t>
            </a:r>
            <a:r>
              <a:rPr lang="es-ES" b="1" dirty="0">
                <a:solidFill>
                  <a:srgbClr val="2840A8"/>
                </a:solidFill>
                <a:effectLst/>
                <a:latin typeface="Calibri" panose="020F0502020204030204" pitchFamily="34" charset="0"/>
                <a:ea typeface="Calibri" panose="020F0502020204030204" pitchFamily="34" charset="0"/>
                <a:cs typeface="Calibri" panose="020F0502020204030204" pitchFamily="34" charset="0"/>
              </a:rPr>
              <a:t> </a:t>
            </a:r>
            <a:r>
              <a:rPr lang="es-ES" sz="1600" dirty="0">
                <a:effectLst/>
                <a:latin typeface="Calibri" panose="020F0502020204030204" pitchFamily="34" charset="0"/>
                <a:ea typeface="Calibri" panose="020F0502020204030204" pitchFamily="34" charset="0"/>
                <a:cs typeface="Calibri" panose="020F0502020204030204" pitchFamily="34" charset="0"/>
              </a:rPr>
              <a:t>del Parlamento Europeo y del Consejo de 17 de mayo de 2017, se hace referencia a los asesores de voto, y se les impone la </a:t>
            </a:r>
            <a:r>
              <a:rPr lang="es-ES" sz="1600" u="sng" dirty="0">
                <a:solidFill>
                  <a:srgbClr val="2840A8"/>
                </a:solidFill>
                <a:effectLst/>
                <a:latin typeface="Calibri" panose="020F0502020204030204" pitchFamily="34" charset="0"/>
                <a:ea typeface="Calibri" panose="020F0502020204030204" pitchFamily="34" charset="0"/>
                <a:cs typeface="Calibri" panose="020F0502020204030204" pitchFamily="34" charset="0"/>
              </a:rPr>
              <a:t>obligación de informar</a:t>
            </a:r>
            <a:r>
              <a:rPr lang="es-ES" sz="1600" dirty="0">
                <a:solidFill>
                  <a:srgbClr val="2840A8"/>
                </a:solidFill>
                <a:effectLst/>
                <a:latin typeface="Calibri" panose="020F0502020204030204" pitchFamily="34" charset="0"/>
                <a:ea typeface="Calibri" panose="020F0502020204030204" pitchFamily="34" charset="0"/>
                <a:cs typeface="Calibri" panose="020F0502020204030204" pitchFamily="34" charset="0"/>
              </a:rPr>
              <a:t> </a:t>
            </a:r>
            <a:r>
              <a:rPr lang="es-ES" sz="1600" dirty="0">
                <a:effectLst/>
                <a:latin typeface="Calibri" panose="020F0502020204030204" pitchFamily="34" charset="0"/>
                <a:ea typeface="Calibri" panose="020F0502020204030204" pitchFamily="34" charset="0"/>
                <a:cs typeface="Calibri" panose="020F0502020204030204" pitchFamily="34" charset="0"/>
              </a:rPr>
              <a:t>sobre el </a:t>
            </a:r>
            <a:r>
              <a:rPr lang="es-ES" sz="1600" u="sng" dirty="0">
                <a:solidFill>
                  <a:srgbClr val="2840A8"/>
                </a:solidFill>
                <a:effectLst/>
                <a:latin typeface="Calibri" panose="020F0502020204030204" pitchFamily="34" charset="0"/>
                <a:ea typeface="Calibri" panose="020F0502020204030204" pitchFamily="34" charset="0"/>
                <a:cs typeface="Calibri" panose="020F0502020204030204" pitchFamily="34" charset="0"/>
              </a:rPr>
              <a:t>código de conducta </a:t>
            </a:r>
            <a:r>
              <a:rPr lang="es-ES" sz="1600" dirty="0">
                <a:effectLst/>
                <a:latin typeface="Calibri" panose="020F0502020204030204" pitchFamily="34" charset="0"/>
                <a:ea typeface="Calibri" panose="020F0502020204030204" pitchFamily="34" charset="0"/>
                <a:cs typeface="Calibri" panose="020F0502020204030204" pitchFamily="34" charset="0"/>
              </a:rPr>
              <a:t>que regula su actividad. La Directiva también les impone otras obligaciones de información.</a:t>
            </a:r>
          </a:p>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Los proxy </a:t>
            </a:r>
            <a:r>
              <a:rPr lang="es-ES" sz="1600" dirty="0" err="1">
                <a:effectLst/>
                <a:latin typeface="Calibri" panose="020F0502020204030204" pitchFamily="34" charset="0"/>
                <a:ea typeface="Calibri" panose="020F0502020204030204" pitchFamily="34" charset="0"/>
                <a:cs typeface="Calibri" panose="020F0502020204030204" pitchFamily="34" charset="0"/>
              </a:rPr>
              <a:t>advisors</a:t>
            </a:r>
            <a:r>
              <a:rPr lang="es-ES" sz="1600" dirty="0">
                <a:effectLst/>
                <a:latin typeface="Calibri" panose="020F0502020204030204" pitchFamily="34" charset="0"/>
                <a:ea typeface="Calibri" panose="020F0502020204030204" pitchFamily="34" charset="0"/>
                <a:cs typeface="Calibri" panose="020F0502020204030204" pitchFamily="34" charset="0"/>
              </a:rPr>
              <a:t> puede </a:t>
            </a:r>
            <a:r>
              <a:rPr lang="es-ES" sz="1600" b="1" u="sng" dirty="0">
                <a:solidFill>
                  <a:srgbClr val="2840A8"/>
                </a:solidFill>
                <a:latin typeface="Calibri" panose="020F0502020204030204" pitchFamily="34" charset="0"/>
                <a:cs typeface="Calibri" panose="020F0502020204030204" pitchFamily="34" charset="0"/>
              </a:rPr>
              <a:t>recomendar votar o no </a:t>
            </a:r>
            <a:r>
              <a:rPr lang="es-ES" sz="1600" dirty="0">
                <a:effectLst/>
                <a:latin typeface="Calibri" panose="020F0502020204030204" pitchFamily="34" charset="0"/>
                <a:ea typeface="Calibri" panose="020F0502020204030204" pitchFamily="34" charset="0"/>
                <a:cs typeface="Calibri" panose="020F0502020204030204" pitchFamily="34" charset="0"/>
              </a:rPr>
              <a:t>votar una propuesta o un nombramiento en función del nivel de </a:t>
            </a:r>
            <a:r>
              <a:rPr lang="es-ES" sz="1600" u="sng" dirty="0">
                <a:solidFill>
                  <a:srgbClr val="2840A8"/>
                </a:solidFill>
                <a:effectLst/>
                <a:latin typeface="Calibri" panose="020F0502020204030204" pitchFamily="34" charset="0"/>
                <a:ea typeface="Calibri" panose="020F0502020204030204" pitchFamily="34" charset="0"/>
                <a:cs typeface="Calibri" panose="020F0502020204030204" pitchFamily="34" charset="0"/>
              </a:rPr>
              <a:t>cumplimiento</a:t>
            </a:r>
            <a:r>
              <a:rPr lang="es-ES" sz="1600" dirty="0">
                <a:effectLst/>
                <a:latin typeface="Calibri" panose="020F0502020204030204" pitchFamily="34" charset="0"/>
                <a:ea typeface="Calibri" panose="020F0502020204030204" pitchFamily="34" charset="0"/>
                <a:cs typeface="Calibri" panose="020F0502020204030204" pitchFamily="34" charset="0"/>
              </a:rPr>
              <a:t> de los </a:t>
            </a:r>
            <a:r>
              <a:rPr lang="es-ES" sz="1600" u="sng" dirty="0">
                <a:solidFill>
                  <a:srgbClr val="2840A8"/>
                </a:solidFill>
                <a:latin typeface="Calibri" panose="020F0502020204030204" pitchFamily="34" charset="0"/>
                <a:cs typeface="Calibri" panose="020F0502020204030204" pitchFamily="34" charset="0"/>
              </a:rPr>
              <a:t>criterios ESG </a:t>
            </a:r>
            <a:r>
              <a:rPr lang="es-ES" sz="1600" dirty="0">
                <a:effectLst/>
                <a:latin typeface="Calibri" panose="020F0502020204030204" pitchFamily="34" charset="0"/>
                <a:ea typeface="Calibri" panose="020F0502020204030204" pitchFamily="34" charset="0"/>
                <a:cs typeface="Calibri" panose="020F0502020204030204" pitchFamily="34" charset="0"/>
              </a:rPr>
              <a:t>asociado a la decisión del voto. La </a:t>
            </a:r>
            <a:r>
              <a:rPr lang="es-ES" u="sng" dirty="0">
                <a:solidFill>
                  <a:srgbClr val="2840A8"/>
                </a:solidFill>
                <a:effectLst/>
                <a:latin typeface="Calibri" panose="020F0502020204030204" pitchFamily="34" charset="0"/>
                <a:ea typeface="Calibri" panose="020F0502020204030204" pitchFamily="34" charset="0"/>
                <a:cs typeface="Calibri" panose="020F0502020204030204" pitchFamily="34" charset="0"/>
              </a:rPr>
              <a:t>frecuencia</a:t>
            </a:r>
            <a:r>
              <a:rPr lang="es-ES" sz="1600" dirty="0">
                <a:effectLst/>
                <a:latin typeface="Calibri" panose="020F0502020204030204" pitchFamily="34" charset="0"/>
                <a:ea typeface="Calibri" panose="020F0502020204030204" pitchFamily="34" charset="0"/>
                <a:cs typeface="Calibri" panose="020F0502020204030204" pitchFamily="34" charset="0"/>
              </a:rPr>
              <a:t> en la que esto sucede en las juntas generales de accionistas es </a:t>
            </a:r>
            <a:r>
              <a:rPr lang="es-ES" sz="2000" u="sng" dirty="0">
                <a:solidFill>
                  <a:srgbClr val="2840A8"/>
                </a:solidFill>
                <a:latin typeface="Calibri" panose="020F0502020204030204" pitchFamily="34" charset="0"/>
                <a:cs typeface="Calibri" panose="020F0502020204030204" pitchFamily="34" charset="0"/>
              </a:rPr>
              <a:t>cada vez más alta</a:t>
            </a:r>
            <a:r>
              <a:rPr lang="es-ES" sz="1600" dirty="0">
                <a:effectLst/>
                <a:latin typeface="Calibri" panose="020F0502020204030204" pitchFamily="34" charset="0"/>
                <a:ea typeface="Calibri" panose="020F0502020204030204" pitchFamily="34" charset="0"/>
                <a:cs typeface="Calibri" panose="020F0502020204030204" pitchFamily="34" charset="0"/>
              </a:rPr>
              <a:t>. </a:t>
            </a:r>
          </a:p>
          <a:p>
            <a:pPr algn="just">
              <a:lnSpc>
                <a:spcPct val="107000"/>
              </a:lnSpc>
              <a:spcBef>
                <a:spcPts val="600"/>
              </a:spcBef>
              <a:spcAft>
                <a:spcPts val="600"/>
              </a:spcAft>
            </a:pPr>
            <a:r>
              <a:rPr lang="es-ES" sz="1600" dirty="0">
                <a:effectLst/>
                <a:latin typeface="Calibri" panose="020F0502020204030204" pitchFamily="34" charset="0"/>
                <a:ea typeface="Calibri" panose="020F0502020204030204" pitchFamily="34" charset="0"/>
                <a:cs typeface="Calibri" panose="020F0502020204030204" pitchFamily="34" charset="0"/>
              </a:rPr>
              <a:t>La actuación de los asesores de voto puede suponer un riesgo para el Consejo de </a:t>
            </a:r>
            <a:r>
              <a:rPr lang="es-ES" sz="1600">
                <a:effectLst/>
                <a:latin typeface="Calibri" panose="020F0502020204030204" pitchFamily="34" charset="0"/>
                <a:ea typeface="Calibri" panose="020F0502020204030204" pitchFamily="34" charset="0"/>
                <a:cs typeface="Calibri" panose="020F0502020204030204" pitchFamily="34" charset="0"/>
              </a:rPr>
              <a:t>Administración si </a:t>
            </a:r>
            <a:r>
              <a:rPr lang="es-ES" sz="1600" dirty="0">
                <a:effectLst/>
                <a:latin typeface="Calibri" panose="020F0502020204030204" pitchFamily="34" charset="0"/>
                <a:ea typeface="Calibri" panose="020F0502020204030204" pitchFamily="34" charset="0"/>
                <a:cs typeface="Calibri" panose="020F0502020204030204" pitchFamily="34" charset="0"/>
              </a:rPr>
              <a:t>la compañía no está aplicando de forma adecuada los </a:t>
            </a:r>
            <a:r>
              <a:rPr lang="es-ES" sz="1600">
                <a:effectLst/>
                <a:latin typeface="Calibri" panose="020F0502020204030204" pitchFamily="34" charset="0"/>
                <a:ea typeface="Calibri" panose="020F0502020204030204" pitchFamily="34" charset="0"/>
                <a:cs typeface="Calibri" panose="020F0502020204030204" pitchFamily="34" charset="0"/>
              </a:rPr>
              <a:t>criterios ESG.</a:t>
            </a:r>
            <a:endParaRPr lang="es-ES" sz="16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Bef>
                <a:spcPts val="600"/>
              </a:spcBef>
              <a:spcAft>
                <a:spcPts val="600"/>
              </a:spcAft>
            </a:pPr>
            <a:endParaRPr lang="es-ES" sz="1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uadroTexto 3">
            <a:extLst>
              <a:ext uri="{FF2B5EF4-FFF2-40B4-BE49-F238E27FC236}">
                <a16:creationId xmlns:a16="http://schemas.microsoft.com/office/drawing/2014/main" id="{DE8F785E-97BA-381C-4C31-2FEABF9A760B}"/>
              </a:ext>
            </a:extLst>
          </p:cNvPr>
          <p:cNvSpPr txBox="1"/>
          <p:nvPr/>
        </p:nvSpPr>
        <p:spPr>
          <a:xfrm>
            <a:off x="0" y="6529540"/>
            <a:ext cx="2664255" cy="276999"/>
          </a:xfrm>
          <a:prstGeom prst="rect">
            <a:avLst/>
          </a:prstGeom>
          <a:noFill/>
        </p:spPr>
        <p:txBody>
          <a:bodyPr wrap="none" rtlCol="0">
            <a:spAutoFit/>
          </a:bodyPr>
          <a:lstStyle/>
          <a:p>
            <a:r>
              <a:rPr lang="es-ES" sz="1200" b="1" dirty="0">
                <a:solidFill>
                  <a:srgbClr val="0070C0"/>
                </a:solidFill>
                <a:effectLst/>
                <a:latin typeface="Calibri" panose="020F0502020204030204" pitchFamily="34" charset="0"/>
                <a:ea typeface="Calibri" panose="020F0502020204030204" pitchFamily="34" charset="0"/>
              </a:rPr>
              <a:t>Rosa Mª Vidal  </a:t>
            </a:r>
            <a:r>
              <a:rPr lang="es-ES" sz="1200" b="1" dirty="0">
                <a:solidFill>
                  <a:srgbClr val="C00000"/>
                </a:solidFill>
                <a:effectLst/>
                <a:latin typeface="Calibri" panose="020F0502020204030204" pitchFamily="34" charset="0"/>
                <a:ea typeface="Calibri" panose="020F0502020204030204" pitchFamily="34" charset="0"/>
              </a:rPr>
              <a:t>|</a:t>
            </a:r>
            <a:r>
              <a:rPr lang="es-ES" sz="1200" b="1" dirty="0">
                <a:solidFill>
                  <a:srgbClr val="0070C0"/>
                </a:solidFill>
                <a:effectLst/>
                <a:latin typeface="Calibri" panose="020F0502020204030204" pitchFamily="34" charset="0"/>
                <a:ea typeface="Calibri" panose="020F0502020204030204" pitchFamily="34" charset="0"/>
              </a:rPr>
              <a:t>  </a:t>
            </a:r>
            <a:r>
              <a:rPr lang="es-ES" sz="1200" b="1" dirty="0">
                <a:solidFill>
                  <a:srgbClr val="C00000"/>
                </a:solidFill>
                <a:latin typeface="Calibri" panose="020F0502020204030204" pitchFamily="34" charset="0"/>
                <a:ea typeface="Calibri" panose="020F0502020204030204" pitchFamily="34" charset="0"/>
              </a:rPr>
              <a:t>BROSETA ABOGADOS</a:t>
            </a:r>
            <a:endParaRPr lang="es-ES" sz="1200" b="1" dirty="0">
              <a:solidFill>
                <a:srgbClr val="C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66022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2976034" y="5215469"/>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34997" y="5157477"/>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3687233" y="1083736"/>
            <a:ext cx="7696200" cy="3644900"/>
          </a:xfrm>
          <a:prstGeom prst="rect">
            <a:avLst/>
          </a:prstGeom>
        </p:spPr>
      </p:pic>
      <p:pic>
        <p:nvPicPr>
          <p:cNvPr id="10" name="Imagen 9">
            <a:extLst>
              <a:ext uri="{FF2B5EF4-FFF2-40B4-BE49-F238E27FC236}">
                <a16:creationId xmlns:a16="http://schemas.microsoft.com/office/drawing/2014/main" id="{295F05AB-5F78-FF46-6699-ED1DCCF6948D}"/>
              </a:ext>
            </a:extLst>
          </p:cNvPr>
          <p:cNvPicPr>
            <a:picLocks noChangeAspect="1"/>
          </p:cNvPicPr>
          <p:nvPr/>
        </p:nvPicPr>
        <p:blipFill>
          <a:blip r:embed="rId3"/>
          <a:stretch>
            <a:fillRect/>
          </a:stretch>
        </p:blipFill>
        <p:spPr>
          <a:xfrm>
            <a:off x="3856566" y="5288943"/>
            <a:ext cx="7481130" cy="603858"/>
          </a:xfrm>
          <a:prstGeom prst="rect">
            <a:avLst/>
          </a:prstGeom>
        </p:spPr>
      </p:pic>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
</file>

<file path=docProps/app.xml><?xml version="1.0" encoding="utf-8"?>
<Properties xmlns="http://schemas.openxmlformats.org/officeDocument/2006/extended-properties" xmlns:vt="http://schemas.openxmlformats.org/officeDocument/2006/docPropsVTypes">
  <TotalTime>96</TotalTime>
  <Words>2044</Words>
  <Application>Microsoft Office PowerPoint</Application>
  <PresentationFormat>Panorámica</PresentationFormat>
  <Paragraphs>136</Paragraphs>
  <Slides>14</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vt:i4>
      </vt:variant>
    </vt:vector>
  </HeadingPairs>
  <TitlesOfParts>
    <vt:vector size="20" baseType="lpstr">
      <vt:lpstr>Arial</vt:lpstr>
      <vt:lpstr>Calibri</vt:lpstr>
      <vt:lpstr>Calibri Light</vt:lpstr>
      <vt:lpstr>Courier New</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Rosa Vidal</cp:lastModifiedBy>
  <cp:revision>19</cp:revision>
  <dcterms:created xsi:type="dcterms:W3CDTF">2022-09-05T16:45:50Z</dcterms:created>
  <dcterms:modified xsi:type="dcterms:W3CDTF">2022-09-19T08:47:13Z</dcterms:modified>
</cp:coreProperties>
</file>