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3" r:id="rId3"/>
    <p:sldId id="259" r:id="rId4"/>
    <p:sldId id="264" r:id="rId5"/>
    <p:sldId id="260" r:id="rId6"/>
    <p:sldId id="267" r:id="rId7"/>
    <p:sldId id="272" r:id="rId8"/>
    <p:sldId id="268" r:id="rId9"/>
    <p:sldId id="270" r:id="rId10"/>
    <p:sldId id="271" r:id="rId11"/>
    <p:sldId id="265" r:id="rId12"/>
    <p:sldId id="269" r:id="rId13"/>
    <p:sldId id="261" r:id="rId14"/>
    <p:sldId id="258"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3B"/>
    <a:srgbClr val="302D56"/>
    <a:srgbClr val="44A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
        <p:nvSpPr>
          <p:cNvPr id="3" name="CuadroTexto 2">
            <a:extLst>
              <a:ext uri="{FF2B5EF4-FFF2-40B4-BE49-F238E27FC236}">
                <a16:creationId xmlns:a16="http://schemas.microsoft.com/office/drawing/2014/main" id="{13CB6330-E2DA-9BEE-8B70-B8987208B7BB}"/>
              </a:ext>
            </a:extLst>
          </p:cNvPr>
          <p:cNvSpPr txBox="1"/>
          <p:nvPr/>
        </p:nvSpPr>
        <p:spPr>
          <a:xfrm>
            <a:off x="2160013" y="4849351"/>
            <a:ext cx="6365288" cy="646331"/>
          </a:xfrm>
          <a:prstGeom prst="rect">
            <a:avLst/>
          </a:prstGeom>
          <a:noFill/>
        </p:spPr>
        <p:txBody>
          <a:bodyPr wrap="square">
            <a:spAutoFit/>
          </a:bodyPr>
          <a:lstStyle/>
          <a:p>
            <a:r>
              <a:rPr lang="es-ES_tradnl" sz="1800" dirty="0">
                <a:solidFill>
                  <a:srgbClr val="E9C25F"/>
                </a:solidFill>
              </a:rPr>
              <a:t>Isabel Pineros Andrés, PhD</a:t>
            </a:r>
          </a:p>
          <a:p>
            <a:r>
              <a:rPr lang="es-ES_tradnl" dirty="0">
                <a:solidFill>
                  <a:srgbClr val="E9C25F"/>
                </a:solidFill>
              </a:rPr>
              <a:t>Directora Departamento Acceso Farmaindustria</a:t>
            </a:r>
            <a:endParaRPr lang="es-ES" dirty="0"/>
          </a:p>
        </p:txBody>
      </p:sp>
      <p:sp>
        <p:nvSpPr>
          <p:cNvPr id="6" name="CuadroTexto 5">
            <a:extLst>
              <a:ext uri="{FF2B5EF4-FFF2-40B4-BE49-F238E27FC236}">
                <a16:creationId xmlns:a16="http://schemas.microsoft.com/office/drawing/2014/main" id="{85A8E2AB-45CD-DA9E-94C5-48AD991D6A71}"/>
              </a:ext>
            </a:extLst>
          </p:cNvPr>
          <p:cNvSpPr txBox="1"/>
          <p:nvPr/>
        </p:nvSpPr>
        <p:spPr>
          <a:xfrm>
            <a:off x="4126960" y="3749219"/>
            <a:ext cx="6366752" cy="369332"/>
          </a:xfrm>
          <a:prstGeom prst="rect">
            <a:avLst/>
          </a:prstGeom>
          <a:noFill/>
        </p:spPr>
        <p:txBody>
          <a:bodyPr wrap="square">
            <a:spAutoFit/>
          </a:bodyPr>
          <a:lstStyle/>
          <a:p>
            <a:r>
              <a:rPr lang="es-ES" dirty="0">
                <a:solidFill>
                  <a:schemeClr val="accent1"/>
                </a:solidFill>
              </a:rPr>
              <a:t>FINACIACIÓN Y PRECIO</a:t>
            </a:r>
          </a:p>
        </p:txBody>
      </p:sp>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890204" y="1590356"/>
            <a:ext cx="8310162" cy="22775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s-ES" sz="1600" b="1" dirty="0">
                <a:solidFill>
                  <a:srgbClr val="302D56"/>
                </a:solidFill>
              </a:rPr>
              <a:t>EVOLUCIÓN SPR</a:t>
            </a:r>
          </a:p>
          <a:p>
            <a:pPr marL="342900" indent="-342900">
              <a:buFont typeface="+mj-lt"/>
              <a:buAutoNum type="arabicPeriod"/>
            </a:pPr>
            <a:endParaRPr lang="es-ES" sz="1400" dirty="0">
              <a:solidFill>
                <a:srgbClr val="302D56"/>
              </a:solidFill>
            </a:endParaRPr>
          </a:p>
          <a:p>
            <a:pPr marL="342900" indent="-342900">
              <a:buFont typeface="+mj-lt"/>
              <a:buAutoNum type="arabicPeriod"/>
            </a:pPr>
            <a:r>
              <a:rPr lang="es-ES" sz="1600" b="1" dirty="0">
                <a:solidFill>
                  <a:srgbClr val="302D56"/>
                </a:solidFill>
              </a:rPr>
              <a:t>INCONVENIENTES DEL ACTUAL SISTEMA</a:t>
            </a:r>
          </a:p>
          <a:p>
            <a:pPr marL="342900" indent="-342900">
              <a:buFont typeface="+mj-lt"/>
              <a:buAutoNum type="arabicPeriod"/>
            </a:pPr>
            <a:endParaRPr lang="es-ES" sz="1600" b="1" dirty="0">
              <a:solidFill>
                <a:srgbClr val="302D56"/>
              </a:solidFill>
            </a:endParaRPr>
          </a:p>
          <a:p>
            <a:pPr marL="342900" indent="-342900">
              <a:buFont typeface="+mj-lt"/>
              <a:buAutoNum type="arabicPeriod"/>
            </a:pPr>
            <a:r>
              <a:rPr lang="es-ES" sz="1600" b="1" dirty="0">
                <a:solidFill>
                  <a:srgbClr val="302D56"/>
                </a:solidFill>
              </a:rPr>
              <a:t>REFORMA LEY GARANTIAS</a:t>
            </a:r>
          </a:p>
          <a:p>
            <a:pPr marL="342900" indent="-342900">
              <a:buFont typeface="+mj-lt"/>
              <a:buAutoNum type="arabicPeriod"/>
            </a:pPr>
            <a:endParaRPr lang="es-ES" sz="1600" b="1" dirty="0">
              <a:solidFill>
                <a:srgbClr val="302D56"/>
              </a:solidFill>
            </a:endParaRPr>
          </a:p>
          <a:p>
            <a:pPr marL="342900" indent="-342900">
              <a:buFont typeface="+mj-lt"/>
              <a:buAutoNum type="arabicPeriod"/>
            </a:pPr>
            <a:r>
              <a:rPr lang="es-ES" sz="1600" b="1" dirty="0">
                <a:solidFill>
                  <a:srgbClr val="302D56"/>
                </a:solidFill>
              </a:rPr>
              <a:t>PROPUESTAS</a:t>
            </a:r>
          </a:p>
          <a:p>
            <a:pPr marL="342900" indent="-342900">
              <a:buFont typeface="+mj-lt"/>
              <a:buAutoNum type="arabicPeriod"/>
            </a:pPr>
            <a:endParaRPr lang="es-ES" sz="1600" b="1" dirty="0">
              <a:solidFill>
                <a:srgbClr val="302D56"/>
              </a:solidFill>
            </a:endParaRPr>
          </a:p>
          <a:p>
            <a:pPr marL="342900" indent="-342900">
              <a:buFont typeface="+mj-lt"/>
              <a:buAutoNum type="arabicPeriod"/>
            </a:pPr>
            <a:r>
              <a:rPr lang="es-ES" sz="1600" b="1" dirty="0">
                <a:solidFill>
                  <a:srgbClr val="302D56"/>
                </a:solidFill>
              </a:rPr>
              <a:t>CONCLUSIÓN</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8D96663A-B939-9145-CDCF-E973B825FE43}"/>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10266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76196" y="1113303"/>
            <a:ext cx="8310162"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1.- EVOLUCIÓN SPR</a:t>
            </a:r>
          </a:p>
          <a:p>
            <a:endParaRPr lang="es-ES" sz="1400" dirty="0">
              <a:solidFill>
                <a:srgbClr val="302D56"/>
              </a:solidFill>
            </a:endParaRPr>
          </a:p>
          <a:p>
            <a:r>
              <a:rPr lang="es-ES" sz="1400" b="1" dirty="0">
                <a:solidFill>
                  <a:srgbClr val="302D56"/>
                </a:solidFill>
              </a:rPr>
              <a:t>-Origen: </a:t>
            </a:r>
            <a:r>
              <a:rPr lang="es-ES" sz="1400" dirty="0">
                <a:solidFill>
                  <a:srgbClr val="302D56"/>
                </a:solidFill>
              </a:rPr>
              <a:t>Ley 13/1996. “</a:t>
            </a:r>
            <a:r>
              <a:rPr lang="es-ES" sz="1400" i="1" dirty="0">
                <a:solidFill>
                  <a:srgbClr val="302D56"/>
                </a:solidFill>
              </a:rPr>
              <a:t>entre las distintas alternativas </a:t>
            </a:r>
            <a:r>
              <a:rPr lang="es-ES" sz="1400" i="1" dirty="0" err="1">
                <a:solidFill>
                  <a:srgbClr val="302D56"/>
                </a:solidFill>
              </a:rPr>
              <a:t>bioequivalentes</a:t>
            </a:r>
            <a:r>
              <a:rPr lang="es-ES" sz="1400" i="1" dirty="0">
                <a:solidFill>
                  <a:srgbClr val="302D56"/>
                </a:solidFill>
              </a:rPr>
              <a:t> disponibles, sólo serán objeto de financiación con cargo al SNS las especialidades farmacéuticas cuyos precios de referencia no superen la cuantía que para cada principio activo se establezca reglamentariamente”.</a:t>
            </a:r>
          </a:p>
          <a:p>
            <a:endParaRPr lang="es-ES" sz="1400" dirty="0">
              <a:solidFill>
                <a:srgbClr val="302D56"/>
              </a:solidFill>
            </a:endParaRPr>
          </a:p>
          <a:p>
            <a:r>
              <a:rPr lang="es-ES" sz="1400" dirty="0">
                <a:solidFill>
                  <a:srgbClr val="302D56"/>
                </a:solidFill>
              </a:rPr>
              <a:t>Las diferentes modificaciones del SPR que </a:t>
            </a:r>
            <a:r>
              <a:rPr lang="es-ES" sz="1400" b="1" u="sng" dirty="0">
                <a:solidFill>
                  <a:srgbClr val="302D56"/>
                </a:solidFill>
              </a:rPr>
              <a:t>han ido incrementando la rigidez y exigencia </a:t>
            </a:r>
            <a:r>
              <a:rPr lang="es-ES" sz="1400" dirty="0">
                <a:solidFill>
                  <a:srgbClr val="302D56"/>
                </a:solidFill>
              </a:rPr>
              <a:t>del sistema hasta llegar al actual</a:t>
            </a:r>
            <a:r>
              <a:rPr lang="es-ES" sz="1400" b="1" dirty="0">
                <a:solidFill>
                  <a:srgbClr val="302D56"/>
                </a:solidFill>
              </a:rPr>
              <a:t>.</a:t>
            </a:r>
          </a:p>
          <a:p>
            <a:endParaRPr lang="es-ES" sz="1400" dirty="0">
              <a:solidFill>
                <a:srgbClr val="302D56"/>
              </a:solidFill>
            </a:endParaRPr>
          </a:p>
          <a:p>
            <a:r>
              <a:rPr lang="es-ES" sz="1400" b="1" dirty="0">
                <a:solidFill>
                  <a:srgbClr val="302D56"/>
                </a:solidFill>
              </a:rPr>
              <a:t>-2003</a:t>
            </a:r>
            <a:r>
              <a:rPr lang="es-ES" sz="1400" dirty="0">
                <a:solidFill>
                  <a:srgbClr val="302D56"/>
                </a:solidFill>
              </a:rPr>
              <a:t> se forman conjuntos con = </a:t>
            </a:r>
            <a:r>
              <a:rPr lang="es-ES" sz="1400" u="sng" dirty="0">
                <a:solidFill>
                  <a:srgbClr val="302D56"/>
                </a:solidFill>
              </a:rPr>
              <a:t>principio activo </a:t>
            </a:r>
            <a:r>
              <a:rPr lang="es-ES" sz="1400" dirty="0">
                <a:solidFill>
                  <a:srgbClr val="302D56"/>
                </a:solidFill>
              </a:rPr>
              <a:t>y </a:t>
            </a:r>
            <a:r>
              <a:rPr lang="es-ES" sz="1400" u="sng" dirty="0">
                <a:solidFill>
                  <a:srgbClr val="302D56"/>
                </a:solidFill>
              </a:rPr>
              <a:t>vía de administración</a:t>
            </a:r>
            <a:r>
              <a:rPr lang="es-ES" sz="1400" dirty="0">
                <a:solidFill>
                  <a:srgbClr val="302D56"/>
                </a:solidFill>
              </a:rPr>
              <a:t>, </a:t>
            </a:r>
            <a:r>
              <a:rPr lang="es-ES" sz="1400" u="sng" dirty="0">
                <a:solidFill>
                  <a:srgbClr val="302D56"/>
                </a:solidFill>
              </a:rPr>
              <a:t>siempre que existiera un medicamento genérico</a:t>
            </a:r>
            <a:r>
              <a:rPr lang="es-ES" sz="1400" dirty="0">
                <a:solidFill>
                  <a:srgbClr val="302D56"/>
                </a:solidFill>
              </a:rPr>
              <a:t>. En cuenta las 3 presentaciones con CTD menor y con garantía de abastecimiento. </a:t>
            </a:r>
          </a:p>
          <a:p>
            <a:r>
              <a:rPr lang="es-ES" sz="1400" dirty="0">
                <a:solidFill>
                  <a:srgbClr val="302D56"/>
                </a:solidFill>
              </a:rPr>
              <a:t>Exigía que las tres presentaciones que intervinieran en el cálculo del precio de referencia debían ser de </a:t>
            </a:r>
            <a:r>
              <a:rPr lang="es-ES" sz="1400" u="sng" dirty="0">
                <a:solidFill>
                  <a:srgbClr val="302D56"/>
                </a:solidFill>
              </a:rPr>
              <a:t>tres grupos empresariales diferentes</a:t>
            </a:r>
            <a:r>
              <a:rPr lang="es-ES" sz="1400" dirty="0">
                <a:solidFill>
                  <a:srgbClr val="302D56"/>
                </a:solidFill>
              </a:rPr>
              <a:t>. S</a:t>
            </a:r>
            <a:r>
              <a:rPr lang="es-ES" sz="1400" u="sng" dirty="0">
                <a:solidFill>
                  <a:srgbClr val="302D56"/>
                </a:solidFill>
              </a:rPr>
              <a:t>e excluían los medicamentos con precio inferior a 2 euros</a:t>
            </a:r>
            <a:r>
              <a:rPr lang="es-ES" sz="1400" dirty="0">
                <a:solidFill>
                  <a:srgbClr val="302D56"/>
                </a:solidFill>
              </a:rPr>
              <a:t>.</a:t>
            </a:r>
          </a:p>
          <a:p>
            <a:endParaRPr lang="es-ES" sz="1400" dirty="0">
              <a:solidFill>
                <a:srgbClr val="302D56"/>
              </a:solidFill>
            </a:endParaRPr>
          </a:p>
          <a:p>
            <a:r>
              <a:rPr lang="es-ES" sz="1400" b="1" dirty="0">
                <a:solidFill>
                  <a:srgbClr val="302D56"/>
                </a:solidFill>
              </a:rPr>
              <a:t>-Ley 29/2006</a:t>
            </a:r>
            <a:r>
              <a:rPr lang="es-ES" sz="1400" dirty="0">
                <a:solidFill>
                  <a:srgbClr val="302D56"/>
                </a:solidFill>
              </a:rPr>
              <a:t>, se modifica nuevamente el sistema, llegando hasta el sistema del año 2018 con pequeños ajustes durante esos 12 años. </a:t>
            </a:r>
          </a:p>
          <a:p>
            <a:r>
              <a:rPr lang="es-ES" sz="1400" dirty="0">
                <a:solidFill>
                  <a:srgbClr val="302D56"/>
                </a:solidFill>
              </a:rPr>
              <a:t>A destacar :</a:t>
            </a:r>
            <a:r>
              <a:rPr lang="es-ES" sz="1400" u="sng" dirty="0">
                <a:solidFill>
                  <a:srgbClr val="302D56"/>
                </a:solidFill>
              </a:rPr>
              <a:t>obligación de bajar al PR a los EFG</a:t>
            </a:r>
            <a:r>
              <a:rPr lang="es-ES" sz="1400" dirty="0">
                <a:solidFill>
                  <a:srgbClr val="302D56"/>
                </a:solidFill>
              </a:rPr>
              <a:t>, </a:t>
            </a:r>
            <a:r>
              <a:rPr lang="es-ES" sz="1400" u="sng" dirty="0">
                <a:solidFill>
                  <a:srgbClr val="302D56"/>
                </a:solidFill>
              </a:rPr>
              <a:t>mientras que las marcas son voluntarios</a:t>
            </a:r>
            <a:r>
              <a:rPr lang="es-ES" sz="1400" dirty="0">
                <a:solidFill>
                  <a:srgbClr val="302D56"/>
                </a:solidFill>
              </a:rPr>
              <a:t>. </a:t>
            </a:r>
          </a:p>
          <a:p>
            <a:r>
              <a:rPr lang="es-ES" sz="1400" dirty="0">
                <a:solidFill>
                  <a:srgbClr val="302D56"/>
                </a:solidFill>
              </a:rPr>
              <a:t>Se </a:t>
            </a:r>
            <a:r>
              <a:rPr lang="es-ES" sz="1400" u="sng" dirty="0">
                <a:solidFill>
                  <a:srgbClr val="302D56"/>
                </a:solidFill>
              </a:rPr>
              <a:t>permite una gradualidad en la bajada de precio para aquellos en los que su rebaja es &gt; 30%.</a:t>
            </a:r>
          </a:p>
          <a:p>
            <a:endParaRPr lang="es-ES" sz="1400" dirty="0">
              <a:solidFill>
                <a:srgbClr val="302D56"/>
              </a:solidFill>
            </a:endParaRPr>
          </a:p>
          <a:p>
            <a:r>
              <a:rPr lang="es-ES" sz="1400" dirty="0">
                <a:solidFill>
                  <a:srgbClr val="302D56"/>
                </a:solidFill>
              </a:rPr>
              <a:t>El </a:t>
            </a:r>
            <a:r>
              <a:rPr lang="es-ES" sz="1400" b="1" dirty="0">
                <a:solidFill>
                  <a:srgbClr val="302D56"/>
                </a:solidFill>
              </a:rPr>
              <a:t>Real Decreto-ley 4/2010 y la Ley 34/2010</a:t>
            </a:r>
            <a:r>
              <a:rPr lang="es-ES" sz="1400" dirty="0">
                <a:solidFill>
                  <a:srgbClr val="302D56"/>
                </a:solidFill>
              </a:rPr>
              <a:t>. Cálculo se hará con la presentación que tenga el </a:t>
            </a:r>
            <a:r>
              <a:rPr lang="es-ES" sz="1400" u="sng" dirty="0">
                <a:solidFill>
                  <a:srgbClr val="302D56"/>
                </a:solidFill>
              </a:rPr>
              <a:t>CTD menor</a:t>
            </a:r>
            <a:r>
              <a:rPr lang="es-ES" sz="1400" dirty="0">
                <a:solidFill>
                  <a:srgbClr val="302D56"/>
                </a:solidFill>
              </a:rPr>
              <a:t>; se fija un </a:t>
            </a:r>
            <a:r>
              <a:rPr lang="es-ES" sz="1400" u="sng" dirty="0">
                <a:solidFill>
                  <a:srgbClr val="302D56"/>
                </a:solidFill>
              </a:rPr>
              <a:t>umbral mínimo de 1,56</a:t>
            </a:r>
            <a:r>
              <a:rPr lang="es-ES" sz="1400" dirty="0">
                <a:solidFill>
                  <a:srgbClr val="302D56"/>
                </a:solidFill>
              </a:rPr>
              <a:t>€ a PVL, se establece una </a:t>
            </a:r>
            <a:r>
              <a:rPr lang="es-ES" sz="1400" u="sng" dirty="0">
                <a:solidFill>
                  <a:srgbClr val="302D56"/>
                </a:solidFill>
              </a:rPr>
              <a:t>gradualidad para aquellas bajadas de precio que sean superiores al 50</a:t>
            </a:r>
            <a:r>
              <a:rPr lang="es-ES" sz="1400" dirty="0">
                <a:solidFill>
                  <a:srgbClr val="302D56"/>
                </a:solidFill>
              </a:rPr>
              <a:t>% y se establece que deben </a:t>
            </a:r>
            <a:r>
              <a:rPr lang="es-ES" sz="1400" u="sng" dirty="0">
                <a:solidFill>
                  <a:srgbClr val="302D56"/>
                </a:solidFill>
              </a:rPr>
              <a:t>haber pasado 10 años desde la autorización del primer medicamento para formar el conjunto.-</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8D96663A-B939-9145-CDCF-E973B825FE43}"/>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1383319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defPPr>
              <a:defRPr lang="es-ES"/>
            </a:defPPr>
            <a:lvl1pPr>
              <a:defRPr sz="2400" b="1">
                <a:solidFill>
                  <a:schemeClr val="bg1"/>
                </a:solidFill>
              </a:defRPr>
            </a:lvl1p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8310162" cy="42165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1.- EVOLUCIÓN SPR</a:t>
            </a:r>
          </a:p>
          <a:p>
            <a:endParaRPr lang="es-ES" sz="1400" dirty="0">
              <a:solidFill>
                <a:srgbClr val="302D56"/>
              </a:solidFill>
            </a:endParaRPr>
          </a:p>
          <a:p>
            <a:r>
              <a:rPr lang="es-ES" sz="1400" dirty="0">
                <a:solidFill>
                  <a:srgbClr val="302D56"/>
                </a:solidFill>
              </a:rPr>
              <a:t>-En el </a:t>
            </a:r>
            <a:r>
              <a:rPr lang="es-ES" sz="1400" b="1" dirty="0">
                <a:solidFill>
                  <a:srgbClr val="302D56"/>
                </a:solidFill>
              </a:rPr>
              <a:t>Real Decreto-ley 9/2011</a:t>
            </a:r>
            <a:r>
              <a:rPr lang="es-ES" sz="1400" dirty="0">
                <a:solidFill>
                  <a:srgbClr val="302D56"/>
                </a:solidFill>
              </a:rPr>
              <a:t>, se realiza una segunda modificación del actual sistema de precios de referencia, incluyendo la creación de </a:t>
            </a:r>
            <a:r>
              <a:rPr lang="es-ES" sz="1400" u="sng" dirty="0">
                <a:solidFill>
                  <a:srgbClr val="302D56"/>
                </a:solidFill>
              </a:rPr>
              <a:t>conjuntos hospitalarios, conjuntos de biosimilares</a:t>
            </a:r>
            <a:r>
              <a:rPr lang="es-ES" sz="1400" dirty="0">
                <a:solidFill>
                  <a:srgbClr val="302D56"/>
                </a:solidFill>
              </a:rPr>
              <a:t>, la </a:t>
            </a:r>
            <a:r>
              <a:rPr lang="es-ES" sz="1400" u="sng" dirty="0">
                <a:solidFill>
                  <a:srgbClr val="302D56"/>
                </a:solidFill>
              </a:rPr>
              <a:t>gradualidad es para aquellos que tienen que rebajar más de un 30%</a:t>
            </a:r>
            <a:r>
              <a:rPr lang="es-ES" sz="1400" dirty="0">
                <a:solidFill>
                  <a:srgbClr val="302D56"/>
                </a:solidFill>
              </a:rPr>
              <a:t>; se fija el </a:t>
            </a:r>
            <a:r>
              <a:rPr lang="es-ES" sz="1400" u="sng" dirty="0">
                <a:solidFill>
                  <a:srgbClr val="302D56"/>
                </a:solidFill>
              </a:rPr>
              <a:t>umbral en 2 euros </a:t>
            </a:r>
            <a:r>
              <a:rPr lang="es-ES" sz="1400" dirty="0">
                <a:solidFill>
                  <a:srgbClr val="302D56"/>
                </a:solidFill>
              </a:rPr>
              <a:t>y </a:t>
            </a:r>
            <a:r>
              <a:rPr lang="es-ES" sz="1400" u="sng" dirty="0">
                <a:solidFill>
                  <a:srgbClr val="302D56"/>
                </a:solidFill>
              </a:rPr>
              <a:t>se establece obligación de precios de referencia para todos los medicamentos.</a:t>
            </a:r>
          </a:p>
          <a:p>
            <a:endParaRPr lang="es-ES" sz="1400" dirty="0">
              <a:solidFill>
                <a:srgbClr val="302D56"/>
              </a:solidFill>
            </a:endParaRPr>
          </a:p>
          <a:p>
            <a:r>
              <a:rPr lang="es-ES" sz="1400" b="1" dirty="0">
                <a:solidFill>
                  <a:srgbClr val="302D56"/>
                </a:solidFill>
              </a:rPr>
              <a:t>En esta evolución la tendencia ha sido a </a:t>
            </a:r>
            <a:r>
              <a:rPr lang="es-ES" sz="1400" b="1" dirty="0">
                <a:solidFill>
                  <a:srgbClr val="FF0000"/>
                </a:solidFill>
              </a:rPr>
              <a:t>incrementar el automatismo y rigidez del SPR </a:t>
            </a:r>
            <a:r>
              <a:rPr lang="es-ES" sz="1400" b="1" dirty="0">
                <a:solidFill>
                  <a:srgbClr val="302D56"/>
                </a:solidFill>
              </a:rPr>
              <a:t>y </a:t>
            </a:r>
            <a:r>
              <a:rPr lang="es-ES" sz="1400" b="1" dirty="0">
                <a:solidFill>
                  <a:srgbClr val="FF0000"/>
                </a:solidFill>
              </a:rPr>
              <a:t>no fomentar la competencia</a:t>
            </a:r>
            <a:r>
              <a:rPr lang="es-ES" sz="1400" b="1" dirty="0">
                <a:solidFill>
                  <a:srgbClr val="302D56"/>
                </a:solidFill>
              </a:rPr>
              <a:t>. Todos los medicamentos deben tener como máximo su PVL fijado al Precio de referencia.</a:t>
            </a:r>
          </a:p>
          <a:p>
            <a:endParaRPr lang="es-ES" sz="1400" b="1" dirty="0">
              <a:solidFill>
                <a:srgbClr val="302D56"/>
              </a:solidFill>
            </a:endParaRPr>
          </a:p>
          <a:p>
            <a:r>
              <a:rPr lang="es-ES" sz="1400" b="1" dirty="0">
                <a:solidFill>
                  <a:srgbClr val="302D56"/>
                </a:solidFill>
              </a:rPr>
              <a:t>Real Decreto 177/2014. </a:t>
            </a:r>
            <a:r>
              <a:rPr lang="es-ES" sz="1400" dirty="0">
                <a:solidFill>
                  <a:srgbClr val="302D56"/>
                </a:solidFill>
              </a:rPr>
              <a:t>La financiación pública de los medicamentos autorizados está sometida al sistema de precios de referencia, que se regula esencialmente en el artículo 98 de la Ley de Garantías, desarrollado por el RD 177/2014.</a:t>
            </a:r>
          </a:p>
          <a:p>
            <a:endParaRPr lang="es-ES" sz="1400" dirty="0">
              <a:solidFill>
                <a:srgbClr val="302D56"/>
              </a:solidFill>
            </a:endParaRPr>
          </a:p>
          <a:p>
            <a:r>
              <a:rPr lang="es-ES" sz="1400" dirty="0">
                <a:solidFill>
                  <a:srgbClr val="302D56"/>
                </a:solidFill>
              </a:rPr>
              <a:t>El artículo 98.3 de la Ley de Garantías establece que “</a:t>
            </a:r>
            <a:r>
              <a:rPr lang="es-ES" sz="1400" b="1" dirty="0">
                <a:solidFill>
                  <a:srgbClr val="302D56"/>
                </a:solidFill>
              </a:rPr>
              <a:t>los medicamentos no podrán superar el precio de referencia del conjunto al que pertenezcan”. </a:t>
            </a:r>
          </a:p>
          <a:p>
            <a:endParaRPr lang="es-ES" sz="1400" dirty="0">
              <a:solidFill>
                <a:srgbClr val="302D56"/>
              </a:solidFill>
            </a:endParaRPr>
          </a:p>
          <a:p>
            <a:endParaRPr lang="es-ES" sz="1400" b="1" dirty="0">
              <a:solidFill>
                <a:srgbClr val="302D56"/>
              </a:solidFill>
            </a:endParaRPr>
          </a:p>
          <a:p>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473C74D7-6592-1741-DCA8-A8B4E9DB0B7F}"/>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293611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66769" y="1790535"/>
            <a:ext cx="8090732" cy="418576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1.- EVOLUCIÓN SPR</a:t>
            </a:r>
          </a:p>
          <a:p>
            <a:endParaRPr lang="es-ES" sz="1400" b="1" dirty="0">
              <a:solidFill>
                <a:srgbClr val="302D56"/>
              </a:solidFill>
            </a:endParaRPr>
          </a:p>
          <a:p>
            <a:r>
              <a:rPr lang="es-ES" sz="1400" b="1" dirty="0">
                <a:solidFill>
                  <a:srgbClr val="302D56"/>
                </a:solidFill>
              </a:rPr>
              <a:t>Disposición final trigésimo quinta de la Ley 11/2020, de 30 de diciembre, de Presupuestos Generales del Estado para el año 2021 (la “LPGE 2021”), el art. 98.2 de la Ley de Garantías </a:t>
            </a:r>
            <a:r>
              <a:rPr lang="es-ES" sz="1400" dirty="0">
                <a:solidFill>
                  <a:srgbClr val="302D56"/>
                </a:solidFill>
              </a:rPr>
              <a:t>:</a:t>
            </a:r>
          </a:p>
          <a:p>
            <a:endParaRPr lang="es-ES" sz="1400" dirty="0">
              <a:solidFill>
                <a:srgbClr val="302D56"/>
              </a:solidFill>
            </a:endParaRPr>
          </a:p>
          <a:p>
            <a:r>
              <a:rPr lang="es-ES" sz="1400" dirty="0">
                <a:solidFill>
                  <a:srgbClr val="302D56"/>
                </a:solidFill>
              </a:rPr>
              <a:t>“Los conjuntos incluirán todas las presentaciones de medicamentos financiadas que tengan el </a:t>
            </a:r>
            <a:r>
              <a:rPr lang="es-ES" sz="1400" b="1" u="sng" dirty="0">
                <a:solidFill>
                  <a:srgbClr val="FF0000"/>
                </a:solidFill>
              </a:rPr>
              <a:t>mismo nivel 5 de la clasificación anatómico-terapéutico-química de medicamentos de la Organización Mundial de la Salud </a:t>
            </a:r>
            <a:r>
              <a:rPr lang="es-ES" sz="1400" b="1" u="sng" dirty="0">
                <a:solidFill>
                  <a:srgbClr val="302D56"/>
                </a:solidFill>
              </a:rPr>
              <a:t>(ATC5) </a:t>
            </a:r>
            <a:r>
              <a:rPr lang="es-ES" sz="1400" dirty="0">
                <a:solidFill>
                  <a:srgbClr val="302D56"/>
                </a:solidFill>
              </a:rPr>
              <a:t>e </a:t>
            </a:r>
            <a:r>
              <a:rPr lang="es-ES" sz="1400" u="sng" dirty="0">
                <a:solidFill>
                  <a:srgbClr val="302D56"/>
                </a:solidFill>
              </a:rPr>
              <a:t>idéntica vía de administración</a:t>
            </a:r>
            <a:r>
              <a:rPr lang="es-ES" sz="1400" dirty="0">
                <a:solidFill>
                  <a:srgbClr val="302D56"/>
                </a:solidFill>
              </a:rPr>
              <a:t>, entre las que existirá incluida en la prestación farmacéutica del Sistema Nacional de Salud, al menos, una presentación de </a:t>
            </a:r>
            <a:r>
              <a:rPr lang="es-ES" sz="1400" u="sng" dirty="0">
                <a:solidFill>
                  <a:srgbClr val="302D56"/>
                </a:solidFill>
              </a:rPr>
              <a:t>medicamento genérico o biosimilar</a:t>
            </a:r>
            <a:r>
              <a:rPr lang="es-ES" sz="1400" dirty="0">
                <a:solidFill>
                  <a:srgbClr val="302D56"/>
                </a:solidFill>
              </a:rPr>
              <a:t>, </a:t>
            </a:r>
            <a:r>
              <a:rPr lang="es-ES" sz="1400" u="sng" dirty="0">
                <a:solidFill>
                  <a:srgbClr val="302D56"/>
                </a:solidFill>
              </a:rPr>
              <a:t>salvo que el medicamento o su ingrediente activo principal hayan sido autorizados con una antelación mínima de diez años en un Estado miembro de la Unión Europea, en cuyo caso no será indispensable la existencia de un medicamento genérico o biosimilar para establecer un conjunto.</a:t>
            </a:r>
          </a:p>
          <a:p>
            <a:endParaRPr lang="es-ES" sz="1400" u="sng" dirty="0">
              <a:solidFill>
                <a:srgbClr val="302D56"/>
              </a:solidFill>
            </a:endParaRPr>
          </a:p>
          <a:p>
            <a:r>
              <a:rPr lang="es-ES" sz="1400" dirty="0">
                <a:solidFill>
                  <a:srgbClr val="302D56"/>
                </a:solidFill>
              </a:rPr>
              <a:t>Esta modificación no comporta una modificación sustancial de la filosofía subyacente al sistema de precios de referencia, sino que afecta únicamente a la forma de definir el “mismo principio activo”.</a:t>
            </a:r>
          </a:p>
          <a:p>
            <a:endParaRPr lang="es-ES" sz="1400" dirty="0">
              <a:solidFill>
                <a:srgbClr val="302D56"/>
              </a:solidFill>
            </a:endParaRPr>
          </a:p>
          <a:p>
            <a:r>
              <a:rPr lang="es-ES" sz="1400" dirty="0">
                <a:solidFill>
                  <a:srgbClr val="302D56"/>
                </a:solidFill>
              </a:rPr>
              <a:t>La modificación sencillamente legaliza lo que hasta entonces venía siendo una práctica de la Administración, reiteradamente censurada por los Tribunales.</a:t>
            </a:r>
          </a:p>
          <a:p>
            <a:endParaRPr lang="es-ES" sz="1400" u="sng"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1921EB84-391C-1D00-5D0C-48C90F92439E}"/>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
        <p:nvSpPr>
          <p:cNvPr id="6" name="CuadroTexto 5">
            <a:extLst>
              <a:ext uri="{FF2B5EF4-FFF2-40B4-BE49-F238E27FC236}">
                <a16:creationId xmlns:a16="http://schemas.microsoft.com/office/drawing/2014/main" id="{7FA600CE-56DB-C3AE-7C21-1F64E4142232}"/>
              </a:ext>
            </a:extLst>
          </p:cNvPr>
          <p:cNvSpPr txBox="1"/>
          <p:nvPr/>
        </p:nvSpPr>
        <p:spPr>
          <a:xfrm rot="1178283">
            <a:off x="6763092" y="2012672"/>
            <a:ext cx="463327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s-ES" sz="1800" dirty="0">
                <a:solidFill>
                  <a:schemeClr val="tx1"/>
                </a:solidFill>
              </a:rPr>
              <a:t>Las OPR llevan consigo </a:t>
            </a:r>
            <a:r>
              <a:rPr lang="es-ES" sz="1800" b="1" dirty="0">
                <a:solidFill>
                  <a:schemeClr val="tx1"/>
                </a:solidFill>
              </a:rPr>
              <a:t>ELEVADA LITIGIOSIDAD.</a:t>
            </a:r>
          </a:p>
        </p:txBody>
      </p:sp>
    </p:spTree>
    <p:extLst>
      <p:ext uri="{BB962C8B-B14F-4D97-AF65-F5344CB8AC3E}">
        <p14:creationId xmlns:p14="http://schemas.microsoft.com/office/powerpoint/2010/main" val="87737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38488" y="1393390"/>
            <a:ext cx="8090732" cy="430887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2.- ALGUNOS INCONVENIENTES….</a:t>
            </a:r>
          </a:p>
          <a:p>
            <a:endParaRPr lang="es-ES" sz="1400" b="1" dirty="0">
              <a:solidFill>
                <a:srgbClr val="302D56"/>
              </a:solidFill>
            </a:endParaRPr>
          </a:p>
          <a:p>
            <a:pPr marL="342900" indent="-342900">
              <a:buAutoNum type="alphaUcParenR"/>
            </a:pPr>
            <a:r>
              <a:rPr lang="es-ES" sz="1600" b="1" dirty="0">
                <a:solidFill>
                  <a:srgbClr val="302D56"/>
                </a:solidFill>
              </a:rPr>
              <a:t>No se permite la subida del precio de referencia</a:t>
            </a:r>
            <a:r>
              <a:rPr lang="es-ES" sz="1400" b="1" dirty="0">
                <a:solidFill>
                  <a:srgbClr val="302D56"/>
                </a:solidFill>
              </a:rPr>
              <a:t>.</a:t>
            </a:r>
          </a:p>
          <a:p>
            <a:r>
              <a:rPr lang="es-ES" sz="1400" dirty="0">
                <a:solidFill>
                  <a:srgbClr val="302D56"/>
                </a:solidFill>
              </a:rPr>
              <a:t>La CIPM no tiene potestad para revisar individualmente al alza en un medicamento al que se le aplica el Real Decreto 177/2014</a:t>
            </a:r>
            <a:r>
              <a:rPr lang="es-ES" sz="1400" b="1" dirty="0">
                <a:solidFill>
                  <a:srgbClr val="302D56"/>
                </a:solidFill>
              </a:rPr>
              <a:t>.</a:t>
            </a:r>
          </a:p>
          <a:p>
            <a:endParaRPr lang="es-ES" sz="1400" b="1" dirty="0">
              <a:solidFill>
                <a:srgbClr val="302D56"/>
              </a:solidFill>
            </a:endParaRPr>
          </a:p>
          <a:p>
            <a:endParaRPr lang="es-ES" sz="1400" b="1" dirty="0">
              <a:solidFill>
                <a:srgbClr val="302D56"/>
              </a:solidFill>
            </a:endParaRPr>
          </a:p>
          <a:p>
            <a:r>
              <a:rPr lang="es-ES" sz="1400" b="1" dirty="0">
                <a:solidFill>
                  <a:srgbClr val="302D56"/>
                </a:solidFill>
              </a:rPr>
              <a:t>B) El </a:t>
            </a:r>
            <a:r>
              <a:rPr lang="es-ES" sz="1600" b="1" dirty="0">
                <a:solidFill>
                  <a:srgbClr val="302D56"/>
                </a:solidFill>
              </a:rPr>
              <a:t>umbral es de 1,60€</a:t>
            </a:r>
            <a:r>
              <a:rPr lang="es-ES" sz="1400" b="1" dirty="0">
                <a:solidFill>
                  <a:srgbClr val="302D56"/>
                </a:solidFill>
              </a:rPr>
              <a:t>, </a:t>
            </a:r>
            <a:r>
              <a:rPr lang="es-ES" sz="1400" dirty="0">
                <a:solidFill>
                  <a:srgbClr val="302D56"/>
                </a:solidFill>
              </a:rPr>
              <a:t>siempre y cuando el medicamento no tenga un PVL más bajo en el momento de formarse el conjunto, en cuyo caso se queda con el precio inferior.</a:t>
            </a:r>
          </a:p>
          <a:p>
            <a:endParaRPr lang="es-ES" sz="1400" dirty="0">
              <a:solidFill>
                <a:srgbClr val="302D56"/>
              </a:solidFill>
            </a:endParaRPr>
          </a:p>
          <a:p>
            <a:endParaRPr lang="es-ES" sz="1400" dirty="0">
              <a:solidFill>
                <a:srgbClr val="302D56"/>
              </a:solidFill>
            </a:endParaRPr>
          </a:p>
          <a:p>
            <a:r>
              <a:rPr lang="es-ES" sz="1400" b="1" dirty="0">
                <a:solidFill>
                  <a:srgbClr val="302D56"/>
                </a:solidFill>
              </a:rPr>
              <a:t>C)  </a:t>
            </a:r>
            <a:r>
              <a:rPr lang="es-ES" sz="1600" b="1" dirty="0">
                <a:solidFill>
                  <a:srgbClr val="302D56"/>
                </a:solidFill>
              </a:rPr>
              <a:t>Conjuntos pediátricos</a:t>
            </a:r>
            <a:r>
              <a:rPr lang="es-ES" sz="1400" b="1" dirty="0">
                <a:solidFill>
                  <a:srgbClr val="302D56"/>
                </a:solidFill>
              </a:rPr>
              <a:t>. </a:t>
            </a:r>
            <a:r>
              <a:rPr lang="es-ES" sz="1400" i="1" dirty="0">
                <a:solidFill>
                  <a:srgbClr val="302D56"/>
                </a:solidFill>
              </a:rPr>
              <a:t>“Presentaciones de medicamentos indicadas para tratamientos en pediatría constituirán conjuntos independientes”.</a:t>
            </a:r>
          </a:p>
          <a:p>
            <a:r>
              <a:rPr lang="es-ES" sz="1400" dirty="0">
                <a:solidFill>
                  <a:srgbClr val="302D56"/>
                </a:solidFill>
              </a:rPr>
              <a:t>La finalidad de que las presentaciones indicadas para tratamientos en pediatría constituyan conjuntos independientes se debe al contenido de principio activo de las presentaciones.</a:t>
            </a:r>
          </a:p>
          <a:p>
            <a:endParaRPr lang="es-ES" sz="1400" dirty="0">
              <a:solidFill>
                <a:srgbClr val="302D56"/>
              </a:solidFill>
            </a:endParaRPr>
          </a:p>
          <a:p>
            <a:r>
              <a:rPr lang="es-ES" sz="1400" dirty="0">
                <a:solidFill>
                  <a:srgbClr val="302D56"/>
                </a:solidFill>
              </a:rPr>
              <a:t>Criterio aplicado al extremo, en la actualidad “exclusivamente pediátrico”. Medicamentos pediátricos en conjuntos adultos.</a:t>
            </a:r>
          </a:p>
          <a:p>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E7D794E9-D531-BEC9-A37A-EA56E5764446}"/>
              </a:ext>
            </a:extLst>
          </p:cNvPr>
          <p:cNvSpPr txBox="1"/>
          <p:nvPr/>
        </p:nvSpPr>
        <p:spPr>
          <a:xfrm>
            <a:off x="3886197" y="6448623"/>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188825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38488" y="1393390"/>
            <a:ext cx="8090732" cy="467820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2.- ALGUNOS INCONVENIENTES….</a:t>
            </a:r>
          </a:p>
          <a:p>
            <a:endParaRPr lang="es-ES" sz="1400" b="1" dirty="0">
              <a:solidFill>
                <a:srgbClr val="302D56"/>
              </a:solidFill>
            </a:endParaRPr>
          </a:p>
          <a:p>
            <a:r>
              <a:rPr lang="es-ES" sz="1400" b="1" dirty="0">
                <a:solidFill>
                  <a:srgbClr val="302D56"/>
                </a:solidFill>
              </a:rPr>
              <a:t>D) Se establece la posibilidad de </a:t>
            </a:r>
            <a:r>
              <a:rPr lang="es-ES" sz="1600" b="1" dirty="0">
                <a:solidFill>
                  <a:srgbClr val="302D56"/>
                </a:solidFill>
              </a:rPr>
              <a:t>cálculo de precio de referencia ponderado</a:t>
            </a:r>
            <a:r>
              <a:rPr lang="es-ES" sz="1400" b="1" dirty="0">
                <a:solidFill>
                  <a:srgbClr val="302D56"/>
                </a:solidFill>
              </a:rPr>
              <a:t> </a:t>
            </a:r>
            <a:r>
              <a:rPr lang="es-ES" sz="1400" dirty="0">
                <a:solidFill>
                  <a:srgbClr val="302D56"/>
                </a:solidFill>
              </a:rPr>
              <a:t>para medicamentos en los casos en los que exista Enfermedad grave; Dosificaciones especiales; Su precio se haya revisado en los dos últimos años por la CIPM y por existir inviabilidad económica.</a:t>
            </a:r>
          </a:p>
          <a:p>
            <a:r>
              <a:rPr lang="es-ES" sz="1400" dirty="0">
                <a:solidFill>
                  <a:srgbClr val="302D56"/>
                </a:solidFill>
              </a:rPr>
              <a:t>Estos aspectos carecen de criterio objetivo ni definición además de permitir solamente una rebaja mas paulatina en el tiempo hasta alcanzar el precio de referencia convencional, momento a partir del cual da igual si el medicamento se destina a una enfermedad grave o no. </a:t>
            </a:r>
          </a:p>
          <a:p>
            <a:endParaRPr lang="es-ES" sz="1400" dirty="0">
              <a:solidFill>
                <a:srgbClr val="302D56"/>
              </a:solidFill>
            </a:endParaRPr>
          </a:p>
          <a:p>
            <a:endParaRPr lang="es-ES" sz="1400" dirty="0">
              <a:solidFill>
                <a:srgbClr val="302D56"/>
              </a:solidFill>
            </a:endParaRPr>
          </a:p>
          <a:p>
            <a:r>
              <a:rPr lang="es-ES" sz="1400" b="1" dirty="0">
                <a:solidFill>
                  <a:srgbClr val="302D56"/>
                </a:solidFill>
              </a:rPr>
              <a:t>E) Posibilidad de </a:t>
            </a:r>
            <a:r>
              <a:rPr lang="es-ES" sz="1600" b="1" dirty="0">
                <a:solidFill>
                  <a:srgbClr val="302D56"/>
                </a:solidFill>
              </a:rPr>
              <a:t>mantener el precio de referencia</a:t>
            </a:r>
            <a:r>
              <a:rPr lang="es-ES" sz="1400" b="1" dirty="0">
                <a:solidFill>
                  <a:srgbClr val="302D56"/>
                </a:solidFill>
              </a:rPr>
              <a:t>: atendiendo a los criterios de esencialidad de la OMS, </a:t>
            </a:r>
          </a:p>
          <a:p>
            <a:r>
              <a:rPr lang="es-ES" sz="1400" dirty="0">
                <a:solidFill>
                  <a:srgbClr val="302D56"/>
                </a:solidFill>
              </a:rPr>
              <a:t>Esta opción ha permitido evitar la erosión en el precio. </a:t>
            </a:r>
          </a:p>
          <a:p>
            <a:endParaRPr lang="es-ES" sz="1400" dirty="0">
              <a:solidFill>
                <a:srgbClr val="302D56"/>
              </a:solidFill>
            </a:endParaRPr>
          </a:p>
          <a:p>
            <a:r>
              <a:rPr lang="es-ES" sz="1400" dirty="0">
                <a:solidFill>
                  <a:srgbClr val="302D56"/>
                </a:solidFill>
              </a:rPr>
              <a:t>Criterio: Ser medicamento esencial para la OPMS.</a:t>
            </a:r>
          </a:p>
          <a:p>
            <a:endParaRPr lang="es-ES" sz="1400" dirty="0">
              <a:solidFill>
                <a:srgbClr val="302D56"/>
              </a:solidFill>
            </a:endParaRPr>
          </a:p>
          <a:p>
            <a:r>
              <a:rPr lang="es-ES" sz="1400" dirty="0">
                <a:solidFill>
                  <a:srgbClr val="302D56"/>
                </a:solidFill>
              </a:rPr>
              <a:t>Los medicamentos esenciales para la OMS no siempre coinciden con la esencialidad en nuestro SNS, fundamentalmente para aquellos medicamentos que suponen una innovación incremental relevante.</a:t>
            </a:r>
          </a:p>
          <a:p>
            <a:endParaRPr lang="es-ES" sz="1400" dirty="0">
              <a:solidFill>
                <a:srgbClr val="302D56"/>
              </a:solidFill>
            </a:endParaRPr>
          </a:p>
          <a:p>
            <a:endParaRPr lang="es-ES" sz="1400" dirty="0">
              <a:solidFill>
                <a:srgbClr val="302D56"/>
              </a:solidFill>
            </a:endParaRPr>
          </a:p>
          <a:p>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E7D794E9-D531-BEC9-A37A-EA56E5764446}"/>
              </a:ext>
            </a:extLst>
          </p:cNvPr>
          <p:cNvSpPr txBox="1"/>
          <p:nvPr/>
        </p:nvSpPr>
        <p:spPr>
          <a:xfrm>
            <a:off x="3886197" y="6448623"/>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2464402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38488" y="1393390"/>
            <a:ext cx="8090732" cy="452431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2.- ALGUNOS INCONVENIENTES….</a:t>
            </a:r>
          </a:p>
          <a:p>
            <a:endParaRPr lang="es-ES" sz="1400" b="1" dirty="0">
              <a:solidFill>
                <a:srgbClr val="302D56"/>
              </a:solidFill>
            </a:endParaRPr>
          </a:p>
          <a:p>
            <a:r>
              <a:rPr lang="es-ES" sz="1400" b="1" dirty="0">
                <a:solidFill>
                  <a:srgbClr val="302D56"/>
                </a:solidFill>
              </a:rPr>
              <a:t>F) </a:t>
            </a:r>
            <a:r>
              <a:rPr lang="es-ES" sz="1600" b="1" dirty="0">
                <a:solidFill>
                  <a:srgbClr val="302D56"/>
                </a:solidFill>
              </a:rPr>
              <a:t>El sistema carece de objetividad desde un punto de vista sanitario</a:t>
            </a:r>
            <a:r>
              <a:rPr lang="es-ES" sz="1400" b="1" dirty="0">
                <a:solidFill>
                  <a:srgbClr val="302D56"/>
                </a:solidFill>
              </a:rPr>
              <a:t>. </a:t>
            </a:r>
            <a:r>
              <a:rPr lang="es-ES" sz="1400" dirty="0">
                <a:solidFill>
                  <a:srgbClr val="302D56"/>
                </a:solidFill>
              </a:rPr>
              <a:t>No es posible reconocer diferencias de precio en los casos en los que existen diferencias terapéuticas entre los medicamentos que forman parte del mismo conjunto. </a:t>
            </a:r>
          </a:p>
          <a:p>
            <a:endParaRPr lang="es-ES" sz="1400" dirty="0">
              <a:solidFill>
                <a:srgbClr val="302D56"/>
              </a:solidFill>
            </a:endParaRPr>
          </a:p>
          <a:p>
            <a:pPr marL="285750" indent="-285750">
              <a:buFont typeface="Arial" panose="020B0604020202020204" pitchFamily="34" charset="0"/>
              <a:buChar char="•"/>
            </a:pPr>
            <a:r>
              <a:rPr lang="es-ES" sz="1400" dirty="0">
                <a:solidFill>
                  <a:srgbClr val="302D56"/>
                </a:solidFill>
              </a:rPr>
              <a:t>medicamentos con otras indicaciones, </a:t>
            </a:r>
          </a:p>
          <a:p>
            <a:pPr marL="285750" indent="-285750">
              <a:buFont typeface="Arial" panose="020B0604020202020204" pitchFamily="34" charset="0"/>
              <a:buChar char="•"/>
            </a:pPr>
            <a:r>
              <a:rPr lang="es-ES" sz="1400" dirty="0">
                <a:solidFill>
                  <a:srgbClr val="302D56"/>
                </a:solidFill>
              </a:rPr>
              <a:t>medicamentos con mejoras en el balance beneficio-riesgo que presentan un valor terapéutico añadido y aportan un valor incremental, mejoran la adherencia.</a:t>
            </a:r>
          </a:p>
          <a:p>
            <a:pPr marL="285750" indent="-285750">
              <a:buFont typeface="Arial" panose="020B0604020202020204" pitchFamily="34" charset="0"/>
              <a:buChar char="•"/>
            </a:pPr>
            <a:endParaRPr lang="es-ES" sz="1400" dirty="0">
              <a:solidFill>
                <a:srgbClr val="302D56"/>
              </a:solidFill>
            </a:endParaRPr>
          </a:p>
          <a:p>
            <a:endParaRPr lang="es-ES" sz="1400" dirty="0">
              <a:solidFill>
                <a:srgbClr val="302D56"/>
              </a:solidFill>
            </a:endParaRPr>
          </a:p>
          <a:p>
            <a:r>
              <a:rPr lang="es-ES" sz="1400" b="1" dirty="0">
                <a:solidFill>
                  <a:srgbClr val="302D56"/>
                </a:solidFill>
              </a:rPr>
              <a:t>G) El </a:t>
            </a:r>
            <a:r>
              <a:rPr lang="es-ES" sz="1600" b="1" dirty="0">
                <a:solidFill>
                  <a:srgbClr val="302D56"/>
                </a:solidFill>
              </a:rPr>
              <a:t>criterio de proporcionalidad </a:t>
            </a:r>
            <a:r>
              <a:rPr lang="es-ES" sz="1400" b="1" dirty="0">
                <a:solidFill>
                  <a:srgbClr val="302D56"/>
                </a:solidFill>
              </a:rPr>
              <a:t>con respecto al precio de referencia pone en peligro la </a:t>
            </a:r>
            <a:r>
              <a:rPr lang="es-ES" sz="1600" b="1" dirty="0">
                <a:solidFill>
                  <a:srgbClr val="302D56"/>
                </a:solidFill>
              </a:rPr>
              <a:t>viabilidad de determinadas dosis bajas </a:t>
            </a:r>
            <a:r>
              <a:rPr lang="es-ES" sz="1400" dirty="0">
                <a:solidFill>
                  <a:srgbClr val="302D56"/>
                </a:solidFill>
              </a:rPr>
              <a:t>y prueba de ello es la ausencia de alternativas o incluso en ocasiones estas dosis desaparecen de la comercialización.</a:t>
            </a:r>
          </a:p>
          <a:p>
            <a:endParaRPr lang="es-ES" sz="1400" dirty="0">
              <a:solidFill>
                <a:srgbClr val="302D56"/>
              </a:solidFill>
            </a:endParaRPr>
          </a:p>
          <a:p>
            <a:r>
              <a:rPr lang="es-ES" sz="1400" b="1" dirty="0">
                <a:solidFill>
                  <a:srgbClr val="302D56"/>
                </a:solidFill>
              </a:rPr>
              <a:t>H) Los conjuntos se crean atendiendo a la </a:t>
            </a:r>
            <a:r>
              <a:rPr lang="es-ES" sz="1600" b="1" dirty="0">
                <a:solidFill>
                  <a:srgbClr val="302D56"/>
                </a:solidFill>
              </a:rPr>
              <a:t>vía de administración</a:t>
            </a:r>
            <a:r>
              <a:rPr lang="es-ES" sz="1400" b="1" dirty="0">
                <a:solidFill>
                  <a:srgbClr val="302D56"/>
                </a:solidFill>
              </a:rPr>
              <a:t>, </a:t>
            </a:r>
            <a:r>
              <a:rPr lang="es-ES" sz="1400" dirty="0">
                <a:solidFill>
                  <a:srgbClr val="302D56"/>
                </a:solidFill>
              </a:rPr>
              <a:t>lo que da lugar a soluciones no satisfactorias en todos los casos.</a:t>
            </a:r>
          </a:p>
          <a:p>
            <a:r>
              <a:rPr lang="es-ES" sz="1400" dirty="0" err="1">
                <a:solidFill>
                  <a:srgbClr val="302D56"/>
                </a:solidFill>
              </a:rPr>
              <a:t>Ej</a:t>
            </a:r>
            <a:r>
              <a:rPr lang="es-ES" sz="1400" dirty="0">
                <a:solidFill>
                  <a:srgbClr val="302D56"/>
                </a:solidFill>
              </a:rPr>
              <a:t>: vía de administración parenteral se están considerando medicamentos para administración intravenosa, intramuscular y subcutánea.</a:t>
            </a:r>
          </a:p>
          <a:p>
            <a:r>
              <a:rPr lang="es-ES" sz="1400" dirty="0">
                <a:solidFill>
                  <a:srgbClr val="302D56"/>
                </a:solidFill>
              </a:rPr>
              <a:t> </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6A3F782E-FE6B-BE3A-E574-7036BD47F5F0}"/>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4244147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38488" y="1393390"/>
            <a:ext cx="8090732" cy="412420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2.- ALGUNOS INCONVENIENTES….</a:t>
            </a:r>
          </a:p>
          <a:p>
            <a:endParaRPr lang="es-ES" sz="1400" b="1" dirty="0">
              <a:solidFill>
                <a:srgbClr val="302D56"/>
              </a:solidFill>
            </a:endParaRPr>
          </a:p>
          <a:p>
            <a:endParaRPr lang="es-ES" sz="1400" dirty="0">
              <a:solidFill>
                <a:srgbClr val="302D56"/>
              </a:solidFill>
            </a:endParaRPr>
          </a:p>
          <a:p>
            <a:r>
              <a:rPr lang="es-ES" sz="1400" b="1" dirty="0">
                <a:solidFill>
                  <a:srgbClr val="302D56"/>
                </a:solidFill>
              </a:rPr>
              <a:t>I) </a:t>
            </a:r>
            <a:r>
              <a:rPr lang="es-ES" sz="1400" dirty="0">
                <a:solidFill>
                  <a:srgbClr val="302D56"/>
                </a:solidFill>
              </a:rPr>
              <a:t>En caso de </a:t>
            </a:r>
            <a:r>
              <a:rPr lang="es-ES" sz="1600" b="1" dirty="0">
                <a:solidFill>
                  <a:srgbClr val="302D56"/>
                </a:solidFill>
              </a:rPr>
              <a:t>medicamentos estratégicos </a:t>
            </a:r>
            <a:r>
              <a:rPr lang="es-ES" sz="1400" dirty="0">
                <a:solidFill>
                  <a:srgbClr val="302D56"/>
                </a:solidFill>
              </a:rPr>
              <a:t>que no pueden cesar en su comercialización no se permite la revisión al alza de su precio si carecen de margen de beneficio por estar intervenido por el SPR.</a:t>
            </a:r>
          </a:p>
          <a:p>
            <a:endParaRPr lang="es-ES" sz="1400" dirty="0">
              <a:solidFill>
                <a:srgbClr val="302D56"/>
              </a:solidFill>
            </a:endParaRPr>
          </a:p>
          <a:p>
            <a:endParaRPr lang="es-ES" sz="1400" dirty="0">
              <a:solidFill>
                <a:srgbClr val="302D56"/>
              </a:solidFill>
            </a:endParaRPr>
          </a:p>
          <a:p>
            <a:r>
              <a:rPr lang="es-ES" sz="1400" b="1" dirty="0">
                <a:solidFill>
                  <a:srgbClr val="302D56"/>
                </a:solidFill>
              </a:rPr>
              <a:t>J) </a:t>
            </a:r>
            <a:r>
              <a:rPr lang="es-ES" sz="1400" dirty="0">
                <a:solidFill>
                  <a:srgbClr val="302D56"/>
                </a:solidFill>
              </a:rPr>
              <a:t>No es adecuada la inclusión dentro de los conjuntos de referencia de medicamentos que tienen </a:t>
            </a:r>
            <a:r>
              <a:rPr lang="es-ES" sz="1600" b="1" dirty="0">
                <a:solidFill>
                  <a:srgbClr val="302D56"/>
                </a:solidFill>
              </a:rPr>
              <a:t>protección por patente</a:t>
            </a:r>
            <a:r>
              <a:rPr lang="es-ES" sz="1400" dirty="0">
                <a:solidFill>
                  <a:srgbClr val="302D56"/>
                </a:solidFill>
              </a:rPr>
              <a:t> junto con otros que carecen de la misma y por tanto se encuentran en la misma situación de competencia. </a:t>
            </a:r>
          </a:p>
          <a:p>
            <a:r>
              <a:rPr lang="es-ES" sz="1400" dirty="0" err="1">
                <a:solidFill>
                  <a:srgbClr val="302D56"/>
                </a:solidFill>
              </a:rPr>
              <a:t>Ej</a:t>
            </a:r>
            <a:r>
              <a:rPr lang="es-ES" sz="1400" dirty="0">
                <a:solidFill>
                  <a:srgbClr val="302D56"/>
                </a:solidFill>
              </a:rPr>
              <a:t>:  bajo un mismo ATC5 conviven principios activos distintos, alguno de los cuales puede estar protegido por patente.</a:t>
            </a:r>
          </a:p>
          <a:p>
            <a:endParaRPr lang="es-ES" sz="1400" dirty="0">
              <a:solidFill>
                <a:srgbClr val="302D56"/>
              </a:solidFill>
            </a:endParaRPr>
          </a:p>
          <a:p>
            <a:endParaRPr lang="es-ES" sz="1400" dirty="0">
              <a:solidFill>
                <a:srgbClr val="302D56"/>
              </a:solidFill>
            </a:endParaRPr>
          </a:p>
          <a:p>
            <a:r>
              <a:rPr lang="es-ES" sz="1400" b="1" dirty="0">
                <a:solidFill>
                  <a:srgbClr val="302D56"/>
                </a:solidFill>
              </a:rPr>
              <a:t>K) </a:t>
            </a:r>
            <a:r>
              <a:rPr lang="es-ES" sz="1600" b="1" dirty="0">
                <a:solidFill>
                  <a:srgbClr val="302D56"/>
                </a:solidFill>
              </a:rPr>
              <a:t>Conjuntos de referencia con mismo ATC5, misma vía de administración pero diferente composición en principios activos</a:t>
            </a:r>
            <a:r>
              <a:rPr lang="es-ES" sz="1600" dirty="0">
                <a:solidFill>
                  <a:srgbClr val="302D56"/>
                </a:solidFill>
              </a:rPr>
              <a:t>.</a:t>
            </a:r>
            <a:r>
              <a:rPr lang="es-ES" sz="1400" dirty="0">
                <a:solidFill>
                  <a:srgbClr val="302D56"/>
                </a:solidFill>
              </a:rPr>
              <a:t> Combinaciones.</a:t>
            </a:r>
          </a:p>
          <a:p>
            <a:endParaRPr lang="es-ES" sz="1400" dirty="0">
              <a:solidFill>
                <a:srgbClr val="302D56"/>
              </a:solidFill>
            </a:endParaRPr>
          </a:p>
          <a:p>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52A027F1-A604-6524-603A-E9215F2A32E2}"/>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1468781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10207" y="1584572"/>
            <a:ext cx="8090732" cy="32624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2.- SOLUCIONADO</a:t>
            </a:r>
          </a:p>
          <a:p>
            <a:endParaRPr lang="es-ES" sz="1600" b="1" dirty="0">
              <a:solidFill>
                <a:srgbClr val="302D56"/>
              </a:solidFill>
            </a:endParaRPr>
          </a:p>
          <a:p>
            <a:r>
              <a:rPr lang="es-ES" sz="1600" b="1" dirty="0">
                <a:solidFill>
                  <a:srgbClr val="302D56"/>
                </a:solidFill>
              </a:rPr>
              <a:t>Excluidos los medicamentos huérfanos de este proyecto de OPR 2022.</a:t>
            </a:r>
          </a:p>
          <a:p>
            <a:endParaRPr lang="es-ES" sz="1400" b="1" dirty="0">
              <a:solidFill>
                <a:srgbClr val="302D56"/>
              </a:solidFill>
            </a:endParaRPr>
          </a:p>
          <a:p>
            <a:r>
              <a:rPr lang="es-ES" sz="1400" dirty="0">
                <a:solidFill>
                  <a:srgbClr val="302D56"/>
                </a:solidFill>
              </a:rPr>
              <a:t>El régimen jurídico específico de los medicamentos huérfanos vio la luz con el Reglamento (CE) </a:t>
            </a:r>
            <a:r>
              <a:rPr lang="es-ES" sz="1400" dirty="0" err="1">
                <a:solidFill>
                  <a:srgbClr val="302D56"/>
                </a:solidFill>
              </a:rPr>
              <a:t>nº</a:t>
            </a:r>
            <a:r>
              <a:rPr lang="es-ES" sz="1400" dirty="0">
                <a:solidFill>
                  <a:srgbClr val="302D56"/>
                </a:solidFill>
              </a:rPr>
              <a:t> 141/2000 del Parlamento Europeo y del Consejo, de 16 de diciembre de 1999, sobre medicamentos huérfanos. </a:t>
            </a:r>
          </a:p>
          <a:p>
            <a:endParaRPr lang="es-ES" sz="1400" dirty="0">
              <a:solidFill>
                <a:srgbClr val="302D56"/>
              </a:solidFill>
            </a:endParaRPr>
          </a:p>
          <a:p>
            <a:r>
              <a:rPr lang="es-ES" sz="1400" dirty="0">
                <a:solidFill>
                  <a:srgbClr val="302D56"/>
                </a:solidFill>
              </a:rPr>
              <a:t>Artículo 1 del Reglamento (CE) 141/2000 . objeto de esta norma: “establecer un procedimiento comunitario para declarar determinados medicamentos como medicamentos huérfanos, y </a:t>
            </a:r>
            <a:r>
              <a:rPr lang="es-ES" sz="1600" b="1" u="sng" dirty="0">
                <a:solidFill>
                  <a:srgbClr val="302D56"/>
                </a:solidFill>
              </a:rPr>
              <a:t>establecer incentivos para fomentar la investigación, el desarrollo y la comercialización </a:t>
            </a:r>
            <a:r>
              <a:rPr lang="es-ES" sz="1400" dirty="0">
                <a:solidFill>
                  <a:srgbClr val="302D56"/>
                </a:solidFill>
              </a:rPr>
              <a:t>de los medicamentos declarados huérfanos”.</a:t>
            </a:r>
          </a:p>
          <a:p>
            <a:endParaRPr lang="es-ES" sz="1400" dirty="0">
              <a:solidFill>
                <a:srgbClr val="302D56"/>
              </a:solidFill>
            </a:endParaRPr>
          </a:p>
          <a:p>
            <a:r>
              <a:rPr lang="es-ES" sz="1400" dirty="0">
                <a:solidFill>
                  <a:srgbClr val="302D56"/>
                </a:solidFill>
              </a:rPr>
              <a:t>Se estaban incluyendo en las OPR compartiendo conjunto con otros medicamentos.</a:t>
            </a:r>
          </a:p>
          <a:p>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56D418F1-E4DA-8D5D-09E1-14A4420A5EF0}"/>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1051729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pic>
        <p:nvPicPr>
          <p:cNvPr id="5" name="Imagen 4">
            <a:extLst>
              <a:ext uri="{FF2B5EF4-FFF2-40B4-BE49-F238E27FC236}">
                <a16:creationId xmlns:a16="http://schemas.microsoft.com/office/drawing/2014/main" id="{143F37AE-154E-4D93-7E78-89370DEB9A5F}"/>
              </a:ext>
            </a:extLst>
          </p:cNvPr>
          <p:cNvPicPr>
            <a:picLocks noChangeAspect="1"/>
          </p:cNvPicPr>
          <p:nvPr/>
        </p:nvPicPr>
        <p:blipFill rotWithShape="1">
          <a:blip r:embed="rId4"/>
          <a:srcRect l="25107" t="23306" r="26104" b="53814"/>
          <a:stretch/>
        </p:blipFill>
        <p:spPr>
          <a:xfrm>
            <a:off x="650448" y="1405049"/>
            <a:ext cx="6609343" cy="1743503"/>
          </a:xfrm>
          <a:prstGeom prst="rect">
            <a:avLst/>
          </a:prstGeom>
        </p:spPr>
      </p:pic>
      <p:pic>
        <p:nvPicPr>
          <p:cNvPr id="10" name="Imagen 9">
            <a:extLst>
              <a:ext uri="{FF2B5EF4-FFF2-40B4-BE49-F238E27FC236}">
                <a16:creationId xmlns:a16="http://schemas.microsoft.com/office/drawing/2014/main" id="{5E009C33-2F8F-FAFD-1108-07D9805638A3}"/>
              </a:ext>
            </a:extLst>
          </p:cNvPr>
          <p:cNvPicPr>
            <a:picLocks noChangeAspect="1"/>
          </p:cNvPicPr>
          <p:nvPr/>
        </p:nvPicPr>
        <p:blipFill rotWithShape="1">
          <a:blip r:embed="rId5"/>
          <a:srcRect l="27835" t="29278" r="28458" b="35121"/>
          <a:stretch/>
        </p:blipFill>
        <p:spPr>
          <a:xfrm>
            <a:off x="1270004" y="3254627"/>
            <a:ext cx="6321425" cy="2896366"/>
          </a:xfrm>
          <a:prstGeom prst="rect">
            <a:avLst/>
          </a:prstGeom>
        </p:spPr>
      </p:pic>
      <p:cxnSp>
        <p:nvCxnSpPr>
          <p:cNvPr id="12" name="Conector recto 11">
            <a:extLst>
              <a:ext uri="{FF2B5EF4-FFF2-40B4-BE49-F238E27FC236}">
                <a16:creationId xmlns:a16="http://schemas.microsoft.com/office/drawing/2014/main" id="{41E0BC7E-DA18-2EC2-473A-12CA8D55C0AF}"/>
              </a:ext>
            </a:extLst>
          </p:cNvPr>
          <p:cNvCxnSpPr>
            <a:cxnSpLocks/>
          </p:cNvCxnSpPr>
          <p:nvPr/>
        </p:nvCxnSpPr>
        <p:spPr>
          <a:xfrm>
            <a:off x="3315494" y="3429000"/>
            <a:ext cx="418453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FA0DB7F6-2634-60CB-675C-A623B9A3AAD2}"/>
              </a:ext>
            </a:extLst>
          </p:cNvPr>
          <p:cNvCxnSpPr>
            <a:cxnSpLocks/>
          </p:cNvCxnSpPr>
          <p:nvPr/>
        </p:nvCxnSpPr>
        <p:spPr>
          <a:xfrm>
            <a:off x="3315494" y="3607736"/>
            <a:ext cx="418453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BC381A8B-BDDD-C9B9-03DA-C177BBDDBB2D}"/>
              </a:ext>
            </a:extLst>
          </p:cNvPr>
          <p:cNvCxnSpPr>
            <a:cxnSpLocks/>
          </p:cNvCxnSpPr>
          <p:nvPr/>
        </p:nvCxnSpPr>
        <p:spPr>
          <a:xfrm>
            <a:off x="3315494" y="3798747"/>
            <a:ext cx="418453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77FEEC73-962C-8CEC-9C0B-74765034FFAC}"/>
              </a:ext>
            </a:extLst>
          </p:cNvPr>
          <p:cNvCxnSpPr>
            <a:cxnSpLocks/>
          </p:cNvCxnSpPr>
          <p:nvPr/>
        </p:nvCxnSpPr>
        <p:spPr>
          <a:xfrm>
            <a:off x="3231801" y="3948305"/>
            <a:ext cx="130879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D155F079-8616-4E51-5933-0B164E1A9D9B}"/>
              </a:ext>
            </a:extLst>
          </p:cNvPr>
          <p:cNvSpPr txBox="1"/>
          <p:nvPr/>
        </p:nvSpPr>
        <p:spPr>
          <a:xfrm rot="2022660">
            <a:off x="6523346" y="2963886"/>
            <a:ext cx="2988297"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ES" dirty="0"/>
              <a:t>OPORTUNIDAD</a:t>
            </a:r>
          </a:p>
        </p:txBody>
      </p:sp>
      <p:sp>
        <p:nvSpPr>
          <p:cNvPr id="17" name="CuadroTexto 16">
            <a:extLst>
              <a:ext uri="{FF2B5EF4-FFF2-40B4-BE49-F238E27FC236}">
                <a16:creationId xmlns:a16="http://schemas.microsoft.com/office/drawing/2014/main" id="{411C6CEF-8509-0AB7-BA31-815CFEE48F3D}"/>
              </a:ext>
            </a:extLst>
          </p:cNvPr>
          <p:cNvSpPr txBox="1"/>
          <p:nvPr/>
        </p:nvSpPr>
        <p:spPr>
          <a:xfrm>
            <a:off x="3886197" y="6340258"/>
            <a:ext cx="2665432" cy="307777"/>
          </a:xfrm>
          <a:prstGeom prst="rect">
            <a:avLst/>
          </a:prstGeom>
          <a:noFill/>
        </p:spPr>
        <p:txBody>
          <a:bodyPr wrap="square" rtlCol="0">
            <a:spAutoFit/>
          </a:bodyPr>
          <a:lstStyle/>
          <a:p>
            <a:r>
              <a:rPr lang="es-ES" sz="1400" i="1" dirty="0"/>
              <a:t>Isabel Pineros, PhD</a:t>
            </a:r>
          </a:p>
        </p:txBody>
      </p:sp>
      <p:sp>
        <p:nvSpPr>
          <p:cNvPr id="23" name="CuadroTexto 22">
            <a:extLst>
              <a:ext uri="{FF2B5EF4-FFF2-40B4-BE49-F238E27FC236}">
                <a16:creationId xmlns:a16="http://schemas.microsoft.com/office/drawing/2014/main" id="{19353C8C-8574-4A8C-2A6C-A7F3B93B7291}"/>
              </a:ext>
            </a:extLst>
          </p:cNvPr>
          <p:cNvSpPr txBox="1"/>
          <p:nvPr/>
        </p:nvSpPr>
        <p:spPr>
          <a:xfrm>
            <a:off x="617454" y="995794"/>
            <a:ext cx="7400040" cy="369332"/>
          </a:xfrm>
          <a:prstGeom prst="rect">
            <a:avLst/>
          </a:prstGeom>
          <a:noFill/>
        </p:spPr>
        <p:txBody>
          <a:bodyPr wrap="square">
            <a:spAutoFit/>
          </a:bodyPr>
          <a:lstStyle/>
          <a:p>
            <a:r>
              <a:rPr lang="es-ES" sz="1800" b="1" dirty="0">
                <a:solidFill>
                  <a:srgbClr val="302D56"/>
                </a:solidFill>
              </a:rPr>
              <a:t>3.- REFORMA LEY GARANTÍAS</a:t>
            </a:r>
          </a:p>
        </p:txBody>
      </p:sp>
    </p:spTree>
    <p:extLst>
      <p:ext uri="{BB962C8B-B14F-4D97-AF65-F5344CB8AC3E}">
        <p14:creationId xmlns:p14="http://schemas.microsoft.com/office/powerpoint/2010/main" val="106039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629061" y="1062534"/>
            <a:ext cx="8090732"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600" b="1" dirty="0">
                <a:solidFill>
                  <a:srgbClr val="302D56"/>
                </a:solidFill>
              </a:rPr>
              <a:t>4.- PROPUESTAS: </a:t>
            </a:r>
          </a:p>
          <a:p>
            <a:endParaRPr lang="es-ES" sz="1600" b="1" dirty="0">
              <a:solidFill>
                <a:srgbClr val="302D56"/>
              </a:solidFill>
            </a:endParaRPr>
          </a:p>
          <a:p>
            <a:pPr marL="285750" indent="-285750">
              <a:buFont typeface="Wingdings" panose="05000000000000000000" pitchFamily="2" charset="2"/>
              <a:buChar char="v"/>
            </a:pPr>
            <a:r>
              <a:rPr lang="es-ES" sz="1400" dirty="0">
                <a:solidFill>
                  <a:srgbClr val="302D56"/>
                </a:solidFill>
              </a:rPr>
              <a:t>La reforma de la Ley de Garantías debe excluir del SPR a los medicamentos con protección de patente de producto en España y los medicamentos que sin estar protegidos por patente se consideren que producen una </a:t>
            </a:r>
            <a:r>
              <a:rPr lang="es-ES" sz="1400" b="1" u="sng" dirty="0">
                <a:solidFill>
                  <a:srgbClr val="302D56"/>
                </a:solidFill>
              </a:rPr>
              <a:t>innovación incremental</a:t>
            </a:r>
            <a:r>
              <a:rPr lang="es-ES" sz="1400" dirty="0">
                <a:solidFill>
                  <a:srgbClr val="302D56"/>
                </a:solidFill>
              </a:rPr>
              <a:t>. </a:t>
            </a:r>
          </a:p>
          <a:p>
            <a:pPr marL="285750" indent="-285750">
              <a:buFont typeface="Wingdings" panose="05000000000000000000" pitchFamily="2" charset="2"/>
              <a:buChar char="v"/>
            </a:pPr>
            <a:endParaRPr lang="es-ES" sz="1400" dirty="0">
              <a:solidFill>
                <a:srgbClr val="302D56"/>
              </a:solidFill>
            </a:endParaRPr>
          </a:p>
          <a:p>
            <a:pPr marL="285750" indent="-285750">
              <a:buFont typeface="Wingdings" panose="05000000000000000000" pitchFamily="2" charset="2"/>
              <a:buChar char="v"/>
            </a:pPr>
            <a:r>
              <a:rPr lang="es-ES" sz="1400" dirty="0">
                <a:solidFill>
                  <a:srgbClr val="302D56"/>
                </a:solidFill>
              </a:rPr>
              <a:t>Excluir los </a:t>
            </a:r>
            <a:r>
              <a:rPr lang="es-ES" sz="1400" b="1" u="sng" dirty="0">
                <a:solidFill>
                  <a:srgbClr val="302D56"/>
                </a:solidFill>
              </a:rPr>
              <a:t>medicamentos estratégicos</a:t>
            </a:r>
            <a:r>
              <a:rPr lang="es-ES" sz="1400" dirty="0">
                <a:solidFill>
                  <a:srgbClr val="302D56"/>
                </a:solidFill>
              </a:rPr>
              <a:t>. </a:t>
            </a:r>
          </a:p>
          <a:p>
            <a:pPr marL="285750" indent="-285750">
              <a:buFont typeface="Wingdings" panose="05000000000000000000" pitchFamily="2" charset="2"/>
              <a:buChar char="v"/>
            </a:pPr>
            <a:endParaRPr lang="es-ES" sz="1400" dirty="0">
              <a:solidFill>
                <a:srgbClr val="302D56"/>
              </a:solidFill>
            </a:endParaRPr>
          </a:p>
          <a:p>
            <a:pPr marL="285750" indent="-285750">
              <a:buFont typeface="Wingdings" panose="05000000000000000000" pitchFamily="2" charset="2"/>
              <a:buChar char="v"/>
            </a:pPr>
            <a:r>
              <a:rPr lang="es-ES" sz="1400" dirty="0">
                <a:solidFill>
                  <a:srgbClr val="302D56"/>
                </a:solidFill>
              </a:rPr>
              <a:t>Excluir los medicamentos cuya revocación de la autorización de comercialización ha sido denegada por crear </a:t>
            </a:r>
            <a:r>
              <a:rPr lang="es-ES" sz="1400" b="1" u="sng" dirty="0">
                <a:solidFill>
                  <a:srgbClr val="302D56"/>
                </a:solidFill>
              </a:rPr>
              <a:t>laguna terapéutica o laguna en la prestación farmacéutica </a:t>
            </a:r>
            <a:r>
              <a:rPr lang="es-ES" sz="1400" dirty="0">
                <a:solidFill>
                  <a:srgbClr val="302D56"/>
                </a:solidFill>
              </a:rPr>
              <a:t>y que en la práctica se comercializan con dificultad o no se comercializan de manera efectiva. </a:t>
            </a:r>
          </a:p>
          <a:p>
            <a:pPr marL="285750" indent="-285750">
              <a:buFont typeface="Wingdings" panose="05000000000000000000" pitchFamily="2" charset="2"/>
              <a:buChar char="v"/>
            </a:pPr>
            <a:endParaRPr lang="es-ES" sz="1400" dirty="0">
              <a:solidFill>
                <a:srgbClr val="302D56"/>
              </a:solidFill>
            </a:endParaRPr>
          </a:p>
          <a:p>
            <a:pPr marL="285750" indent="-285750">
              <a:buFont typeface="Wingdings" panose="05000000000000000000" pitchFamily="2" charset="2"/>
              <a:buChar char="v"/>
            </a:pPr>
            <a:r>
              <a:rPr lang="es-ES" sz="1400" dirty="0">
                <a:solidFill>
                  <a:srgbClr val="302D56"/>
                </a:solidFill>
              </a:rPr>
              <a:t>Excluir los medicamentos con distinta denominación comercializados por el </a:t>
            </a:r>
            <a:r>
              <a:rPr lang="es-ES" sz="1400" b="1" u="sng" dirty="0">
                <a:solidFill>
                  <a:srgbClr val="302D56"/>
                </a:solidFill>
              </a:rPr>
              <a:t>mismo grupo de sociedades</a:t>
            </a:r>
            <a:r>
              <a:rPr lang="es-ES" sz="1400" dirty="0">
                <a:solidFill>
                  <a:srgbClr val="302D56"/>
                </a:solidFill>
              </a:rPr>
              <a:t>.</a:t>
            </a:r>
          </a:p>
          <a:p>
            <a:pPr marL="285750" indent="-285750">
              <a:buFont typeface="Wingdings" panose="05000000000000000000" pitchFamily="2" charset="2"/>
              <a:buChar char="v"/>
            </a:pPr>
            <a:endParaRPr lang="es-ES" sz="1400" dirty="0">
              <a:solidFill>
                <a:srgbClr val="302D56"/>
              </a:solidFill>
            </a:endParaRPr>
          </a:p>
          <a:p>
            <a:pPr marL="285750" indent="-285750">
              <a:buFont typeface="Wingdings" panose="05000000000000000000" pitchFamily="2" charset="2"/>
              <a:buChar char="v"/>
            </a:pPr>
            <a:r>
              <a:rPr lang="es-ES" sz="1400" dirty="0">
                <a:solidFill>
                  <a:srgbClr val="302D56"/>
                </a:solidFill>
              </a:rPr>
              <a:t>Las presentaciones de medicamentos indicadas para tratamientos en </a:t>
            </a:r>
            <a:r>
              <a:rPr lang="es-ES" sz="1400" b="1" u="sng" dirty="0">
                <a:solidFill>
                  <a:srgbClr val="302D56"/>
                </a:solidFill>
              </a:rPr>
              <a:t>pediatría</a:t>
            </a:r>
            <a:r>
              <a:rPr lang="es-ES" sz="1400" dirty="0">
                <a:solidFill>
                  <a:srgbClr val="302D56"/>
                </a:solidFill>
              </a:rPr>
              <a:t> deben conformar conjuntos independientes, aunque en su ficha técnica también se contemple un uso para adultos.</a:t>
            </a:r>
          </a:p>
          <a:p>
            <a:pPr marL="285750" indent="-285750">
              <a:buFont typeface="Wingdings" panose="05000000000000000000" pitchFamily="2" charset="2"/>
              <a:buChar char="v"/>
            </a:pPr>
            <a:endParaRPr lang="es-ES" sz="1400" dirty="0">
              <a:solidFill>
                <a:srgbClr val="302D56"/>
              </a:solidFill>
            </a:endParaRPr>
          </a:p>
          <a:p>
            <a:pPr marL="285750" indent="-285750">
              <a:buFont typeface="Wingdings" panose="05000000000000000000" pitchFamily="2" charset="2"/>
              <a:buChar char="v"/>
            </a:pPr>
            <a:r>
              <a:rPr lang="es-ES" sz="1400" dirty="0">
                <a:solidFill>
                  <a:srgbClr val="302D56"/>
                </a:solidFill>
              </a:rPr>
              <a:t>Los medicamentos </a:t>
            </a:r>
            <a:r>
              <a:rPr lang="es-ES" sz="1400" b="1" u="sng" dirty="0">
                <a:solidFill>
                  <a:srgbClr val="302D56"/>
                </a:solidFill>
              </a:rPr>
              <a:t>no equipotentes merecen ser tributarios de una DDD </a:t>
            </a:r>
            <a:r>
              <a:rPr lang="es-ES" sz="1400" dirty="0">
                <a:solidFill>
                  <a:srgbClr val="302D56"/>
                </a:solidFill>
              </a:rPr>
              <a:t>que fije la Administración.</a:t>
            </a:r>
          </a:p>
          <a:p>
            <a:pPr marL="285750" indent="-285750">
              <a:buFont typeface="Wingdings" panose="05000000000000000000" pitchFamily="2" charset="2"/>
              <a:buChar char="v"/>
            </a:pPr>
            <a:endParaRPr lang="es-ES" sz="1400" dirty="0">
              <a:solidFill>
                <a:srgbClr val="302D56"/>
              </a:solidFill>
            </a:endParaRPr>
          </a:p>
          <a:p>
            <a:pPr marL="285750" indent="-285750">
              <a:buFont typeface="Wingdings" panose="05000000000000000000" pitchFamily="2" charset="2"/>
              <a:buChar char="v"/>
            </a:pPr>
            <a:r>
              <a:rPr lang="es-ES" sz="1400" dirty="0">
                <a:solidFill>
                  <a:srgbClr val="302D56"/>
                </a:solidFill>
              </a:rPr>
              <a:t>En las </a:t>
            </a:r>
            <a:r>
              <a:rPr lang="es-ES" sz="1400" b="1" u="sng" dirty="0">
                <a:solidFill>
                  <a:srgbClr val="302D56"/>
                </a:solidFill>
              </a:rPr>
              <a:t>combinaciones de principios activos a dosis fijas</a:t>
            </a:r>
            <a:r>
              <a:rPr lang="es-ES" sz="1400" dirty="0">
                <a:solidFill>
                  <a:srgbClr val="302D56"/>
                </a:solidFill>
              </a:rPr>
              <a:t>, la identidad del medicamento no puede referirse exclusivamente a uno de los ingredientes activos, sino que debe predicarse de toda la asociación.</a:t>
            </a:r>
          </a:p>
          <a:p>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5" name="CuadroTexto 4">
            <a:extLst>
              <a:ext uri="{FF2B5EF4-FFF2-40B4-BE49-F238E27FC236}">
                <a16:creationId xmlns:a16="http://schemas.microsoft.com/office/drawing/2014/main" id="{7CEC54DE-E8D3-DA45-1378-A8840D96314F}"/>
              </a:ext>
            </a:extLst>
          </p:cNvPr>
          <p:cNvSpPr txBox="1"/>
          <p:nvPr/>
        </p:nvSpPr>
        <p:spPr>
          <a:xfrm>
            <a:off x="3886197" y="6322109"/>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1268910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8310162" cy="437042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600" b="1" dirty="0">
                <a:solidFill>
                  <a:srgbClr val="302D56"/>
                </a:solidFill>
              </a:rPr>
              <a:t>5.- CONCLUSIÓN</a:t>
            </a:r>
          </a:p>
          <a:p>
            <a:endParaRPr lang="es-ES" sz="1400" dirty="0">
              <a:solidFill>
                <a:srgbClr val="302D56"/>
              </a:solidFill>
            </a:endParaRPr>
          </a:p>
          <a:p>
            <a:pPr algn="just"/>
            <a:r>
              <a:rPr lang="es-ES" sz="1600" dirty="0">
                <a:solidFill>
                  <a:srgbClr val="302D56"/>
                </a:solidFill>
              </a:rPr>
              <a:t>La actual regulación del SPR no aporta una solución satisfactoria a las necesidades y nuevos requerimientos que demanda nuestro sistema de financiación, ni tiene en cuenta el beneficio que aportan los medicamentos a los pacientes ni los avances que se están produciendo en el ámbito de la investigación. </a:t>
            </a:r>
          </a:p>
          <a:p>
            <a:pPr algn="just"/>
            <a:endParaRPr lang="es-ES" sz="1600" dirty="0">
              <a:solidFill>
                <a:srgbClr val="302D56"/>
              </a:solidFill>
            </a:endParaRPr>
          </a:p>
          <a:p>
            <a:pPr algn="just"/>
            <a:endParaRPr lang="es-ES" sz="1600" dirty="0">
              <a:solidFill>
                <a:srgbClr val="302D56"/>
              </a:solidFill>
            </a:endParaRPr>
          </a:p>
          <a:p>
            <a:pPr algn="just"/>
            <a:endParaRPr lang="es-ES" sz="1600" dirty="0">
              <a:solidFill>
                <a:srgbClr val="302D56"/>
              </a:solidFill>
            </a:endParaRPr>
          </a:p>
          <a:p>
            <a:pPr algn="just"/>
            <a:r>
              <a:rPr lang="es-ES" sz="1600" dirty="0">
                <a:solidFill>
                  <a:srgbClr val="302D56"/>
                </a:solidFill>
              </a:rPr>
              <a:t>La modificación que propone el Anteproyecto de ley, en la medida en que contribuya efectivamente a la mejora de la competitividad y a la puesta en valor del beneficio incremental en la utilización de medicamentos, supone una clara oportunidad para superar los problemas de la actual regulación.</a:t>
            </a:r>
          </a:p>
          <a:p>
            <a:pPr algn="just"/>
            <a:endParaRPr lang="es-ES" sz="1600" dirty="0">
              <a:solidFill>
                <a:srgbClr val="302D56"/>
              </a:solidFill>
            </a:endParaRPr>
          </a:p>
          <a:p>
            <a:pPr algn="just"/>
            <a:endParaRPr lang="es-ES" sz="1400" dirty="0">
              <a:solidFill>
                <a:srgbClr val="302D56"/>
              </a:solidFill>
            </a:endParaRPr>
          </a:p>
          <a:p>
            <a:pPr algn="just"/>
            <a:endParaRPr lang="es-ES" sz="1400" dirty="0">
              <a:solidFill>
                <a:srgbClr val="302D56"/>
              </a:solidFill>
            </a:endParaRPr>
          </a:p>
          <a:p>
            <a:pPr algn="just"/>
            <a:endParaRPr lang="es-ES" sz="1400" dirty="0">
              <a:solidFill>
                <a:srgbClr val="302D56"/>
              </a:solidFill>
            </a:endParaRPr>
          </a:p>
          <a:p>
            <a:pPr algn="just"/>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403670"/>
          </a:xfrm>
          <a:prstGeom prst="rect">
            <a:avLst/>
          </a:prstGeom>
        </p:spPr>
      </p:pic>
      <p:sp>
        <p:nvSpPr>
          <p:cNvPr id="2" name="CuadroTexto 1">
            <a:extLst>
              <a:ext uri="{FF2B5EF4-FFF2-40B4-BE49-F238E27FC236}">
                <a16:creationId xmlns:a16="http://schemas.microsoft.com/office/drawing/2014/main" id="{83E0F109-984D-52D2-4C01-92E659B34889}"/>
              </a:ext>
            </a:extLst>
          </p:cNvPr>
          <p:cNvSpPr txBox="1"/>
          <p:nvPr/>
        </p:nvSpPr>
        <p:spPr>
          <a:xfrm>
            <a:off x="843783" y="546739"/>
            <a:ext cx="6231467" cy="461665"/>
          </a:xfrm>
          <a:prstGeom prst="rect">
            <a:avLst/>
          </a:prstGeom>
          <a:noFill/>
        </p:spPr>
        <p:txBody>
          <a:bodyPr wrap="square" rtlCol="0">
            <a:spAutoFit/>
          </a:bodyPr>
          <a:lstStyle/>
          <a:p>
            <a:r>
              <a:rPr lang="es-ES" sz="2400" b="1" dirty="0">
                <a:solidFill>
                  <a:schemeClr val="bg1"/>
                </a:solidFill>
              </a:rPr>
              <a:t>SISTEMA DE PRECIOS DE REFERENCIA</a:t>
            </a:r>
          </a:p>
        </p:txBody>
      </p:sp>
      <p:sp>
        <p:nvSpPr>
          <p:cNvPr id="5" name="CuadroTexto 4">
            <a:extLst>
              <a:ext uri="{FF2B5EF4-FFF2-40B4-BE49-F238E27FC236}">
                <a16:creationId xmlns:a16="http://schemas.microsoft.com/office/drawing/2014/main" id="{96F4DFB8-C13E-267E-3800-E1A6BD948AB4}"/>
              </a:ext>
            </a:extLst>
          </p:cNvPr>
          <p:cNvSpPr txBox="1"/>
          <p:nvPr/>
        </p:nvSpPr>
        <p:spPr>
          <a:xfrm>
            <a:off x="3886197" y="6322109"/>
            <a:ext cx="2665432" cy="307777"/>
          </a:xfrm>
          <a:prstGeom prst="rect">
            <a:avLst/>
          </a:prstGeom>
          <a:noFill/>
        </p:spPr>
        <p:txBody>
          <a:bodyPr wrap="square" rtlCol="0">
            <a:spAutoFit/>
          </a:bodyPr>
          <a:lstStyle/>
          <a:p>
            <a:r>
              <a:rPr lang="es-ES" sz="1400" i="1" dirty="0"/>
              <a:t>Isabel Pineros, PhD</a:t>
            </a:r>
          </a:p>
        </p:txBody>
      </p:sp>
    </p:spTree>
    <p:extLst>
      <p:ext uri="{BB962C8B-B14F-4D97-AF65-F5344CB8AC3E}">
        <p14:creationId xmlns:p14="http://schemas.microsoft.com/office/powerpoint/2010/main" val="3205328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
        <p:nvSpPr>
          <p:cNvPr id="4" name="CuadroTexto 3">
            <a:extLst>
              <a:ext uri="{FF2B5EF4-FFF2-40B4-BE49-F238E27FC236}">
                <a16:creationId xmlns:a16="http://schemas.microsoft.com/office/drawing/2014/main" id="{B51AE897-9A0E-408A-90D1-A953A7827E72}"/>
              </a:ext>
            </a:extLst>
          </p:cNvPr>
          <p:cNvSpPr txBox="1"/>
          <p:nvPr/>
        </p:nvSpPr>
        <p:spPr>
          <a:xfrm>
            <a:off x="8207713" y="1269619"/>
            <a:ext cx="7582710" cy="369332"/>
          </a:xfrm>
          <a:prstGeom prst="rect">
            <a:avLst/>
          </a:prstGeom>
          <a:noFill/>
        </p:spPr>
        <p:txBody>
          <a:bodyPr wrap="square">
            <a:spAutoFit/>
          </a:bodyPr>
          <a:lstStyle/>
          <a:p>
            <a:pPr algn="just"/>
            <a:r>
              <a:rPr lang="es-ES" sz="1800" b="1" i="1" dirty="0"/>
              <a:t>ipineros@farmaindustria.es </a:t>
            </a:r>
          </a:p>
        </p:txBody>
      </p:sp>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TotalTime>
  <Words>1772</Words>
  <Application>Microsoft Office PowerPoint</Application>
  <PresentationFormat>Panorámica</PresentationFormat>
  <Paragraphs>158</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Isabel Pineros</cp:lastModifiedBy>
  <cp:revision>24</cp:revision>
  <dcterms:created xsi:type="dcterms:W3CDTF">2022-09-05T16:45:50Z</dcterms:created>
  <dcterms:modified xsi:type="dcterms:W3CDTF">2022-09-23T15:23:21Z</dcterms:modified>
</cp:coreProperties>
</file>