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8" r:id="rId4"/>
    <p:sldId id="257" r:id="rId5"/>
    <p:sldId id="260" r:id="rId6"/>
    <p:sldId id="275" r:id="rId7"/>
    <p:sldId id="276" r:id="rId8"/>
    <p:sldId id="278" r:id="rId9"/>
    <p:sldId id="280" r:id="rId10"/>
    <p:sldId id="279" r:id="rId11"/>
    <p:sldId id="261" r:id="rId12"/>
    <p:sldId id="266" r:id="rId13"/>
    <p:sldId id="267" r:id="rId14"/>
    <p:sldId id="262" r:id="rId15"/>
    <p:sldId id="273" r:id="rId16"/>
    <p:sldId id="274" r:id="rId17"/>
    <p:sldId id="269" r:id="rId18"/>
    <p:sldId id="265" r:id="rId19"/>
    <p:sldId id="258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3B"/>
    <a:srgbClr val="302D56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1" autoAdjust="0"/>
    <p:restoredTop sz="93035" autoAdjust="0"/>
  </p:normalViewPr>
  <p:slideViewPr>
    <p:cSldViewPr snapToGrid="0">
      <p:cViewPr varScale="1">
        <p:scale>
          <a:sx n="82" d="100"/>
          <a:sy n="82" d="100"/>
        </p:scale>
        <p:origin x="1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19/09/2022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352" y="1178801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</a:t>
            </a:r>
            <a:r>
              <a:rPr lang="es-ES" sz="2400" b="1" dirty="0" smtClean="0">
                <a:solidFill>
                  <a:schemeClr val="bg1"/>
                </a:solidFill>
              </a:rPr>
              <a:t>público </a:t>
            </a:r>
            <a:r>
              <a:rPr lang="es-ES" sz="2400" b="1" dirty="0">
                <a:solidFill>
                  <a:schemeClr val="bg1"/>
                </a:solidFill>
              </a:rPr>
              <a:t>sanitario.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302D56"/>
                </a:solidFill>
              </a:rPr>
              <a:t>PROHIBICIÓN DE CONTRATAR CON EL SECTOR PÚBLICO POR INFRACCIÓN DE LAS NORMAS DE COMPETENCIA</a:t>
            </a:r>
          </a:p>
          <a:p>
            <a:endParaRPr lang="es-ES" sz="1400" dirty="0" smtClean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r>
              <a:rPr lang="es-ES" sz="1400" dirty="0" smtClean="0">
                <a:solidFill>
                  <a:srgbClr val="302D56"/>
                </a:solidFill>
              </a:rPr>
              <a:t>ALFONSO GUTIÉRREZ </a:t>
            </a:r>
          </a:p>
          <a:p>
            <a:r>
              <a:rPr lang="es-ES" sz="1400" dirty="0" smtClean="0">
                <a:solidFill>
                  <a:srgbClr val="302D56"/>
                </a:solidFill>
              </a:rPr>
              <a:t>SOCIO DE URÍA MENÉNDEZ</a:t>
            </a:r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</a:t>
            </a:r>
            <a:r>
              <a:rPr lang="es-ES" sz="2400" b="1" dirty="0" smtClean="0">
                <a:solidFill>
                  <a:schemeClr val="bg1"/>
                </a:solidFill>
              </a:rPr>
              <a:t>público </a:t>
            </a:r>
            <a:r>
              <a:rPr lang="es-ES" sz="2400" b="1" dirty="0">
                <a:solidFill>
                  <a:schemeClr val="bg1"/>
                </a:solidFill>
              </a:rPr>
              <a:t>sanitario.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>
              <a:solidFill>
                <a:srgbClr val="302D56"/>
              </a:solidFill>
            </a:endParaRPr>
          </a:p>
          <a:p>
            <a:r>
              <a:rPr lang="es-ES" sz="1400" dirty="0" smtClean="0">
                <a:solidFill>
                  <a:srgbClr val="302D56"/>
                </a:solidFill>
              </a:rPr>
              <a:t>1. REGULACIÓN EN LA LEY DE CONTRATOS DEL SECTOR PÚBLICO</a:t>
            </a:r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r>
              <a:rPr lang="es-ES" sz="1400" dirty="0" smtClean="0">
                <a:solidFill>
                  <a:srgbClr val="302D56"/>
                </a:solidFill>
              </a:rPr>
              <a:t>2. </a:t>
            </a:r>
            <a:r>
              <a:rPr lang="es-ES" sz="1400" dirty="0">
                <a:solidFill>
                  <a:srgbClr val="302D56"/>
                </a:solidFill>
              </a:rPr>
              <a:t>EXENCIÓN DE LA PROHIBICIÓN DE CONTRATAR: LOS PROGRAMAS DE </a:t>
            </a:r>
            <a:r>
              <a:rPr lang="es-ES" sz="1400" dirty="0" smtClean="0">
                <a:solidFill>
                  <a:srgbClr val="302D56"/>
                </a:solidFill>
              </a:rPr>
              <a:t>COMPLIANCE</a:t>
            </a:r>
          </a:p>
          <a:p>
            <a:endParaRPr lang="es-ES" sz="1400" dirty="0">
              <a:solidFill>
                <a:srgbClr val="302D56"/>
              </a:solidFill>
            </a:endParaRPr>
          </a:p>
          <a:p>
            <a:r>
              <a:rPr lang="es-ES" sz="1400" dirty="0" smtClean="0">
                <a:solidFill>
                  <a:srgbClr val="302D56"/>
                </a:solidFill>
              </a:rPr>
              <a:t>3. APLICACIÓN PRÁCTICA POR LAS AUTORIDADES DE COMPETENCIA ESPAÑOLAS</a:t>
            </a:r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rgbClr val="302D56"/>
              </a:solidFill>
            </a:endParaRPr>
          </a:p>
          <a:p>
            <a:r>
              <a:rPr lang="es-ES" sz="1400" dirty="0">
                <a:solidFill>
                  <a:srgbClr val="302D56"/>
                </a:solidFill>
              </a:rPr>
              <a:t>4</a:t>
            </a:r>
            <a:r>
              <a:rPr lang="es-ES" sz="1400" dirty="0" smtClean="0">
                <a:solidFill>
                  <a:srgbClr val="302D56"/>
                </a:solidFill>
              </a:rPr>
              <a:t>. </a:t>
            </a:r>
            <a:r>
              <a:rPr lang="es-ES" sz="1400" dirty="0">
                <a:solidFill>
                  <a:srgbClr val="302D56"/>
                </a:solidFill>
              </a:rPr>
              <a:t>APLICACIÓN PRÁCTICA POR </a:t>
            </a:r>
            <a:r>
              <a:rPr lang="es-ES" sz="1400" dirty="0" smtClean="0">
                <a:solidFill>
                  <a:srgbClr val="302D56"/>
                </a:solidFill>
              </a:rPr>
              <a:t>LA </a:t>
            </a:r>
            <a:r>
              <a:rPr lang="es-ES" sz="1400" dirty="0" err="1" smtClean="0">
                <a:solidFill>
                  <a:srgbClr val="302D56"/>
                </a:solidFill>
              </a:rPr>
              <a:t>JCCPE</a:t>
            </a:r>
            <a:endParaRPr lang="es-ES" sz="1400" dirty="0">
              <a:solidFill>
                <a:srgbClr val="302D56"/>
              </a:solidFill>
            </a:endParaRPr>
          </a:p>
          <a:p>
            <a:endParaRPr lang="es-ES" sz="1400" dirty="0" smtClean="0">
              <a:solidFill>
                <a:srgbClr val="302D56"/>
              </a:solidFill>
            </a:endParaRPr>
          </a:p>
          <a:p>
            <a:r>
              <a:rPr lang="es-ES" sz="1400" dirty="0">
                <a:solidFill>
                  <a:srgbClr val="302D56"/>
                </a:solidFill>
              </a:rPr>
              <a:t>5</a:t>
            </a:r>
            <a:r>
              <a:rPr lang="es-ES" sz="1400" dirty="0" smtClean="0">
                <a:solidFill>
                  <a:srgbClr val="302D56"/>
                </a:solidFill>
              </a:rPr>
              <a:t>. INTERPRETACIÓN DE LA EJECUTIVIDAD DE LA PROHIBICIÓN POR LOS TRIBUNALES ESPAÑOLES [OPCIONAL]</a:t>
            </a:r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20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1. REGULACIÓN EN LA LEY DE CONTRATOS DEL SECTOR </a:t>
            </a:r>
            <a:r>
              <a:rPr lang="es-ES" sz="1400" b="1" dirty="0" smtClean="0">
                <a:solidFill>
                  <a:srgbClr val="302D56"/>
                </a:solidFill>
              </a:rPr>
              <a:t>PÚBLICO (</a:t>
            </a:r>
            <a:r>
              <a:rPr lang="es-ES" sz="1400" b="1" dirty="0" err="1" smtClean="0">
                <a:solidFill>
                  <a:srgbClr val="302D56"/>
                </a:solidFill>
              </a:rPr>
              <a:t>LCSP</a:t>
            </a:r>
            <a:r>
              <a:rPr lang="es-ES" sz="1400" b="1" dirty="0" smtClean="0">
                <a:solidFill>
                  <a:srgbClr val="302D56"/>
                </a:solidFill>
              </a:rPr>
              <a:t>)</a:t>
            </a:r>
            <a:endParaRPr lang="es-ES" sz="1400" b="1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Ámbito subjetivo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: No podrán contratar con el sector público las personas que hayan sido sancionadas, con carácter firme, por infracción grave de falseamiento de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competencia (art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. 71.1.b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Infracciones graves o muy graves: vulneración de normas sustantivas (arts. 1, 2 y 3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LDC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). También obstrucción en inspecciones de la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CNMC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y “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gun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jumping” en concentraciones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Se extiende a empresas que sean continuación de empresa en que concurra prohibición (art. 71.3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LCSP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Ámbito objetivo (duración y alcance)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: la prohibición de contratar no puede exceder de 3 años (art. 72.6) y puede extenderse a todo el sector público (art. 73.1)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Competencia y procedimiento para la declaración de la prohibición de contratar</a:t>
            </a:r>
          </a:p>
          <a:p>
            <a:endParaRPr lang="es-E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Apreciación directa por los órganos de contratación cuando la resolución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administrativa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se pronuncie sobre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duración y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alcance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Alternativamente,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la duración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y alcance se determina en procedimiento ante 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JCCPE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s-ES" sz="1400" dirty="0" err="1">
                <a:solidFill>
                  <a:schemeClr val="bg1">
                    <a:lumMod val="50000"/>
                  </a:schemeClr>
                </a:solidFill>
              </a:rPr>
              <a:t>JCCPE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emite propuesta - resuelve Ministra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de Hacienda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Procedimiento no puede iniciarse transcurridos 3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años desde la firmeza de la resolución administrativa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Publicación en el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ROLECE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6020211" y="5453185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73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1. REGULACIÓN EN LA LEY DE CONTRATOS DEL SECTOR PÚBLICO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Efectos. La prohibición de contratar produce efectos:</a:t>
            </a:r>
          </a:p>
          <a:p>
            <a:endParaRPr lang="es-E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Desde la fecha de firmeza de la resolución administrativa (cuando fije duración y alcance)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Desde inscripción en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ROLECE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(cuando la resolución no fije duración y alcance)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Exención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procederá declarar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la prohibición de contratar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cuando: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la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persona incursa en la causa de prohibición acredite el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pago o compromiso de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pago de las multas e indemnizaciones fijadas por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sentencia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o resolución administrativa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de la que se derive la prohibición de contratar; </a:t>
            </a:r>
            <a:r>
              <a:rPr lang="es-ES" sz="1400" u="sng" dirty="0" smtClean="0">
                <a:solidFill>
                  <a:schemeClr val="bg1">
                    <a:lumMod val="50000"/>
                  </a:schemeClr>
                </a:solidFill>
              </a:rPr>
              <a:t>y</a:t>
            </a:r>
          </a:p>
          <a:p>
            <a:endParaRPr lang="es-ES" sz="1400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adopte medidas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técnicas, organizativas y de personal apropiadas para evitar la comisión de futuras infracciones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administrativas (clemencia/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compliance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38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2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EXENCIÓN DE LA PROHIBICIÓN DE CONTRATAR: LOS PROGRAMAS DE COMPLIANCE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Exención ante la CNMC: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Guía de la CNMC sobre programas de cumplimiento de 10 junio de 2020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Objetivo: prevenir/detectar comisión de infracciones y cesarlas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Proporciona incentivos para adoptar programas: atenuación de responsabilidad y exención prohibición de contratar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u="sng" dirty="0" smtClean="0">
                <a:solidFill>
                  <a:schemeClr val="bg1">
                    <a:lumMod val="50000"/>
                  </a:schemeClr>
                </a:solidFill>
              </a:rPr>
              <a:t>Elementos del programa de cumplimiento: 7 elementos básicos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Implicación de los órganos de administración y principales </a:t>
            </a: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directivos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Declaración clara, firme y pública de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la dirección de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la empresa:  cumplimiento de las normas de defensa de la competencia, además de una obligación legal, es elemento central de la cultura de la empresa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P.ej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.: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envío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correo electrónico al inicio del año /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publicación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 la declaración en 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intranet</a:t>
            </a:r>
          </a:p>
          <a:p>
            <a:pPr lvl="1"/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Formación eficaz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Estrategia formativa: accesible, adaptable, 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medible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y verificable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Actualizada: sesiones </a:t>
            </a: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ad hoc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cuando se 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produzcan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modificaciones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relevantes de las circunstancias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6336735" y="5605584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82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2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EXENCIÓN DE LA PROHIBICIÓN DE CONTRATAR: LOS PROGRAMAS DE COMPLIANCE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Canal de denuncias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Abierto a cualquier miembro empresa (posibilidad abrirlo a terceros)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Evitar represalias al denunciante (p.ej. anonimato) 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Procedimiento</a:t>
            </a: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interno para la gestión de </a:t>
            </a: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denuncias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Existencia de procedimiento específico y conocido sobre cómo denunciar y cómo se tramitarán las denuncias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Asesoramiento sobre prácticas dudosas y sospechas de infracción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Garantizar análisis adecuado y expedito de riesgos (puede realizarlo un 3º)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Independencia y autonomía del responsable de diseño y control del programa de cumplimiento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Nombramiento de un responsable directo del diseño del programa y su ejecución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(persona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/ comité)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Desarrollo funciones de forma independiente y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autónoma. P.ej.: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eportar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directamente al órgano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de administración;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sesorar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con plena independencia en el proceso de toma 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de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decisiones de los órganos de gobierno 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(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regular conflicto interés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ecursos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humanos y financieros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suficientes </a:t>
            </a:r>
          </a:p>
          <a:p>
            <a:pPr lvl="1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(partida presupuestaria propia)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1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4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EXENCIÓN DE LA PROHIBICIÓN DE CONTRATAR: LOS PROGRAMAS DE COMPLIANCE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6. Identificación </a:t>
            </a:r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de riesgos y diseño de protocolos o mecanismos de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Mapa de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riesgos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Matriz de control: protocolos concretos para prevención, detección y reacción temprana de infracciones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Constante actualización</a:t>
            </a:r>
          </a:p>
          <a:p>
            <a:endParaRPr lang="es-ES" sz="1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7. Sistema </a:t>
            </a:r>
            <a:r>
              <a:rPr lang="es-ES" sz="1400" b="1" dirty="0">
                <a:solidFill>
                  <a:schemeClr val="bg1">
                    <a:lumMod val="50000"/>
                  </a:schemeClr>
                </a:solidFill>
              </a:rPr>
              <a:t>disciplinario transparente y </a:t>
            </a: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eficaz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Medidas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disciplinarias como consecuencia desviación del programa o infracción normas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de competencia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. P.ej.: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esactivación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del plan de incentivos /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bonus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limitación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 las posibilidades de promoción;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espido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u otras medidas previstas en el convenio colectivo.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Posible incentivos dirigidos al cumplimiento o incluso a la colaboración en el marco del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programa: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P.ej.: valoración positiva para evaluar la promoción;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Medidas previsibles y transparentes para miembros de la organización. P.ej.: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elación alta dirección: tipificar incumplimientos en los</a:t>
            </a:r>
          </a:p>
          <a:p>
            <a:pPr lvl="2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contratos de alta dirección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mpleados: integrar p. cumplimiento</a:t>
            </a:r>
          </a:p>
          <a:p>
            <a:pPr lvl="2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en relación laboral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7169073" y="5933832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4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4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EXENCIÓN DE LA PROHIBICIÓN DE CONTRATAR: LOS PROGRAMAS DE COMPLIANCE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Mera implantación programa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compliance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1400" i="1" dirty="0" smtClean="0">
                <a:solidFill>
                  <a:schemeClr val="bg1">
                    <a:lumMod val="50000"/>
                  </a:schemeClr>
                </a:solidFill>
              </a:rPr>
              <a:t>ex ante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o </a:t>
            </a:r>
            <a:r>
              <a:rPr lang="es-ES" sz="1400" i="1" dirty="0" smtClean="0">
                <a:solidFill>
                  <a:schemeClr val="bg1">
                    <a:lumMod val="50000"/>
                  </a:schemeClr>
                </a:solidFill>
              </a:rPr>
              <a:t>ex post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) no justifica </a:t>
            </a:r>
            <a:r>
              <a:rPr lang="es-ES" sz="1400" i="1" dirty="0" smtClean="0">
                <a:solidFill>
                  <a:schemeClr val="bg1">
                    <a:lumMod val="50000"/>
                  </a:schemeClr>
                </a:solidFill>
              </a:rPr>
              <a:t>per se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una atenuación de responsabilidad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 general, la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CNMC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valora positivamente los programas de cumplimiento que implican colaboración activa con la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CNMC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(denuncia de la conducta y/o reconocimiento de los hechos)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Hasta el momento la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CNMC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ha sido escéptica. Solo en un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caso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(“Consultoras”) ha considerado que un programa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es-ES" sz="1400" i="1" dirty="0" err="1">
                <a:solidFill>
                  <a:schemeClr val="bg1">
                    <a:lumMod val="50000"/>
                  </a:schemeClr>
                </a:solidFill>
              </a:rPr>
              <a:t>compliance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era suficiente para la exención de la prohibición dc contratar: aportación de pruebas adicionales a la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CNMC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, reconocimiento de hechos, terminación de la conducta y medidas disciplinarias (despido de directivos involucrados).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4801010" y="4531335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1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4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EXENCIÓN DE LA PROHIBICIÓN DE CONTRATAR: LOS PROGRAMAS DE COMPLIANCE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Recomendación de la </a:t>
            </a:r>
            <a:r>
              <a:rPr lang="es-ES" sz="1400" b="1" dirty="0" err="1" smtClean="0">
                <a:solidFill>
                  <a:schemeClr val="bg1">
                    <a:lumMod val="50000"/>
                  </a:schemeClr>
                </a:solidFill>
              </a:rPr>
              <a:t>JCCPE</a:t>
            </a: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 de 10 de junio de 2021 sobre art. 72.5 </a:t>
            </a:r>
            <a:r>
              <a:rPr lang="es-ES" sz="1400" b="1" dirty="0" err="1" smtClean="0">
                <a:solidFill>
                  <a:schemeClr val="bg1">
                    <a:lumMod val="50000"/>
                  </a:schemeClr>
                </a:solidFill>
              </a:rPr>
              <a:t>LCSP</a:t>
            </a:r>
            <a:endParaRPr lang="es-E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La Recomendación recuerda que para lograr la exención de la prohibición de contratar es preciso </a:t>
            </a:r>
            <a:r>
              <a:rPr lang="es-ES" sz="1400" u="sng" dirty="0" smtClean="0">
                <a:solidFill>
                  <a:schemeClr val="bg1">
                    <a:lumMod val="50000"/>
                  </a:schemeClr>
                </a:solidFill>
              </a:rPr>
              <a:t>acreditar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(soporte documental) 2 requisitos cumulativos: 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pago/compromiso pago multa 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adopción programa de cumplimiento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El programa de cumplimiento, para servir como exención de la prohibición de contratar, debe cumplir un triple requisito: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u="sng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s-ES" sz="1400" u="sng" dirty="0" smtClean="0">
                <a:solidFill>
                  <a:schemeClr val="bg1">
                    <a:lumMod val="50000"/>
                  </a:schemeClr>
                </a:solidFill>
              </a:rPr>
              <a:t>doneidad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: medida apropiada para prevenir y responder ante conductas como la sancionada (programas inconcretos no cumplen con este requisito);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u="sng" dirty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s-ES" sz="1400" u="sng" dirty="0" smtClean="0">
                <a:solidFill>
                  <a:schemeClr val="bg1">
                    <a:lumMod val="50000"/>
                  </a:schemeClr>
                </a:solidFill>
              </a:rPr>
              <a:t>emporalidad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: las medidas deben ser posteriores a comisión infracción;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u="sng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s-ES" sz="1400" u="sng" dirty="0" smtClean="0">
                <a:solidFill>
                  <a:schemeClr val="bg1">
                    <a:lumMod val="50000"/>
                  </a:schemeClr>
                </a:solidFill>
              </a:rPr>
              <a:t>plicabilidad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: la medida debe haber sido aplicada realmente en la</a:t>
            </a: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entidad sancionada.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Acreditación: declaración firmada por persona</a:t>
            </a:r>
          </a:p>
          <a:p>
            <a:pPr lvl="1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con cargo directamente relacionado con </a:t>
            </a:r>
          </a:p>
          <a:p>
            <a:pPr lvl="1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aplicación del programa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Mera afirmación de haberse implementado</a:t>
            </a:r>
          </a:p>
          <a:p>
            <a:pPr lvl="1"/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no suficiente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7098734" y="5242169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8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3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APLICACIÓN PRÁCTICA POR LAS AUTORIDADES DE COMPETENCIA ESPAÑOLAS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CNMC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¿Cuándo se pronuncia sobre la prohibición de contratar?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Cuando conductas anticompetitivas se desarrollan más allá del 22 de octubre de 2015 (introducción en España de prohibición de contratar – Ley 40/2015)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 casos de cártel. Hasta la fecha no se ha pronunciado sobre la prohibición de contratar en expedientes de acuerdos verticales, abuso de posición de dominio o competencia desleal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 infracciones de naturaleza pública (reparto de licitaciones) y privada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¿Fija alcance y duración de infracción?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Por el momento no – posible que lo haga en futuro (declaraciones Presidenta)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Remite copia de la resolución 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JCCPE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para que inicie procedimiento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Exclusiones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Solicitantes de clemencia (inmunidad y reducción multa)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Empresas que cuentan con programa de </a:t>
            </a:r>
            <a:r>
              <a:rPr lang="es-ES" sz="1400" i="1" dirty="0" err="1" smtClean="0">
                <a:solidFill>
                  <a:schemeClr val="bg1">
                    <a:lumMod val="50000"/>
                  </a:schemeClr>
                </a:solidFill>
              </a:rPr>
              <a:t>compliance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+ reconocen hechos + colaboran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con CNMC + toman medidas disciplinarias (ej. INDRA)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Ejemplos biomedicina: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Expt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. Radiofármacos, S/644/18</a:t>
            </a: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6301564" y="5441463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3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APLICACIÓN PRÁCTICA POR LAS AUTORIDADES DE COMPETENCIA ESPAÑOLAS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519660"/>
              </p:ext>
            </p:extLst>
          </p:nvPr>
        </p:nvGraphicFramePr>
        <p:xfrm>
          <a:off x="880093" y="1824529"/>
          <a:ext cx="10116460" cy="4820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68156">
                  <a:extLst>
                    <a:ext uri="{9D8B030D-6E8A-4147-A177-3AD203B41FA5}">
                      <a16:colId xmlns:a16="http://schemas.microsoft.com/office/drawing/2014/main" val="749975640"/>
                    </a:ext>
                  </a:extLst>
                </a:gridCol>
                <a:gridCol w="3182587">
                  <a:extLst>
                    <a:ext uri="{9D8B030D-6E8A-4147-A177-3AD203B41FA5}">
                      <a16:colId xmlns:a16="http://schemas.microsoft.com/office/drawing/2014/main" val="229500696"/>
                    </a:ext>
                  </a:extLst>
                </a:gridCol>
                <a:gridCol w="1840676">
                  <a:extLst>
                    <a:ext uri="{9D8B030D-6E8A-4147-A177-3AD203B41FA5}">
                      <a16:colId xmlns:a16="http://schemas.microsoft.com/office/drawing/2014/main" val="2636979121"/>
                    </a:ext>
                  </a:extLst>
                </a:gridCol>
                <a:gridCol w="1425041">
                  <a:extLst>
                    <a:ext uri="{9D8B030D-6E8A-4147-A177-3AD203B41FA5}">
                      <a16:colId xmlns:a16="http://schemas.microsoft.com/office/drawing/2014/main" val="98419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Resolución</a:t>
                      </a:r>
                      <a:endParaRPr lang="es-ES" sz="1400" cap="al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Tipo</a:t>
                      </a:r>
                      <a:r>
                        <a:rPr lang="es-ES" sz="1400" cap="all" baseline="0" dirty="0" smtClean="0"/>
                        <a:t> infracción</a:t>
                      </a:r>
                      <a:endParaRPr lang="es-ES" sz="1400" cap="al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Pública / Privada</a:t>
                      </a:r>
                      <a:endParaRPr lang="es-ES" sz="1400" cap="al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Prohibición</a:t>
                      </a:r>
                      <a:endParaRPr lang="es-ES" sz="1400" cap="al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1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OBRA CIVIL 2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cártel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6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err="1" smtClean="0"/>
                        <a:t>ENEL</a:t>
                      </a:r>
                      <a:r>
                        <a:rPr lang="es-ES" sz="1300" dirty="0" smtClean="0"/>
                        <a:t> GREEN </a:t>
                      </a:r>
                      <a:r>
                        <a:rPr lang="es-ES" sz="1300" dirty="0" err="1" smtClean="0"/>
                        <a:t>POWER</a:t>
                      </a:r>
                      <a:r>
                        <a:rPr lang="es-ES" sz="1300" dirty="0" smtClean="0"/>
                        <a:t> ESPAÑA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2 LDC:</a:t>
                      </a:r>
                      <a:r>
                        <a:rPr lang="es-ES" sz="1300" baseline="0" dirty="0" smtClean="0"/>
                        <a:t> a</a:t>
                      </a:r>
                      <a:r>
                        <a:rPr lang="es-ES" sz="1300" dirty="0" smtClean="0"/>
                        <a:t>buso de posición de dominio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2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REAL SOCIEDAD CANINA DE ESPAÑA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2 LDC:</a:t>
                      </a:r>
                      <a:r>
                        <a:rPr lang="es-ES" sz="1300" baseline="0" dirty="0" smtClean="0"/>
                        <a:t> a</a:t>
                      </a:r>
                      <a:r>
                        <a:rPr lang="es-ES" sz="1300" dirty="0" smtClean="0"/>
                        <a:t>buso de posición de dominio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3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CHATARRA Y ACERO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</a:t>
                      </a:r>
                      <a:r>
                        <a:rPr lang="es-ES" sz="1300" baseline="0" dirty="0" smtClean="0"/>
                        <a:t> cártel</a:t>
                      </a:r>
                      <a:endParaRPr lang="es-ES" sz="1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2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CORREOS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2 LDC: abuso de posición de dominio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90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err="1" smtClean="0"/>
                        <a:t>PROPTECH</a:t>
                      </a:r>
                      <a:endParaRPr lang="es-ES" sz="1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2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SEGURIDAD Y COMUNICACIONES FERROVIARIAS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4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GESTIÓN DE ARCHIVOS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2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CONSERVACIÓN CARRETERAS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83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TRANSPORTE CÁNTABRO DE VIAJEROS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33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CONSULTORAS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 y 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3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RADIOFÁRMACOS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91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10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3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APLICACIÓN PRÁCTICA POR LAS AUTORIDADES DE COMPETENCIA ESPAÑOLAS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502840"/>
              </p:ext>
            </p:extLst>
          </p:nvPr>
        </p:nvGraphicFramePr>
        <p:xfrm>
          <a:off x="880093" y="1824529"/>
          <a:ext cx="10116460" cy="4566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68156">
                  <a:extLst>
                    <a:ext uri="{9D8B030D-6E8A-4147-A177-3AD203B41FA5}">
                      <a16:colId xmlns:a16="http://schemas.microsoft.com/office/drawing/2014/main" val="749975640"/>
                    </a:ext>
                  </a:extLst>
                </a:gridCol>
                <a:gridCol w="3182587">
                  <a:extLst>
                    <a:ext uri="{9D8B030D-6E8A-4147-A177-3AD203B41FA5}">
                      <a16:colId xmlns:a16="http://schemas.microsoft.com/office/drawing/2014/main" val="229500696"/>
                    </a:ext>
                  </a:extLst>
                </a:gridCol>
                <a:gridCol w="1840676">
                  <a:extLst>
                    <a:ext uri="{9D8B030D-6E8A-4147-A177-3AD203B41FA5}">
                      <a16:colId xmlns:a16="http://schemas.microsoft.com/office/drawing/2014/main" val="2636979121"/>
                    </a:ext>
                  </a:extLst>
                </a:gridCol>
                <a:gridCol w="1425041">
                  <a:extLst>
                    <a:ext uri="{9D8B030D-6E8A-4147-A177-3AD203B41FA5}">
                      <a16:colId xmlns:a16="http://schemas.microsoft.com/office/drawing/2014/main" val="98419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Resolución</a:t>
                      </a:r>
                      <a:endParaRPr lang="es-ES" sz="1400" cap="al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Tipo</a:t>
                      </a:r>
                      <a:r>
                        <a:rPr lang="es-ES" sz="1400" cap="all" baseline="0" dirty="0" smtClean="0"/>
                        <a:t> infracción</a:t>
                      </a:r>
                      <a:endParaRPr lang="es-ES" sz="1400" cap="al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Pública / Privada</a:t>
                      </a:r>
                      <a:endParaRPr lang="es-ES" sz="1400" cap="al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cap="all" dirty="0" smtClean="0"/>
                        <a:t>Prohibición</a:t>
                      </a:r>
                      <a:endParaRPr lang="es-ES" sz="1400" cap="al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1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COMBUSTIBLES SÓLIDOS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cártel 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Privada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6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RADARES METEOROLÓGICOS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cártel 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9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err="1" smtClean="0"/>
                        <a:t>ATRESMEDIA</a:t>
                      </a:r>
                      <a:r>
                        <a:rPr lang="es-ES" sz="1300" dirty="0" smtClean="0"/>
                        <a:t>/</a:t>
                      </a:r>
                      <a:r>
                        <a:rPr lang="es-ES" sz="1300" dirty="0" err="1" smtClean="0"/>
                        <a:t>MEDIASET</a:t>
                      </a:r>
                      <a:endParaRPr lang="es-ES" sz="1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acuerdos verticales 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Privada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No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7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ASISTENCIA TÉCNICA </a:t>
                      </a:r>
                      <a:r>
                        <a:rPr lang="es-ES" sz="1300" dirty="0" err="1" smtClean="0"/>
                        <a:t>VAILLANT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acuerdos verticales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Privada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No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8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MONTAJE Y MANTENIMIENTO INDUSTRIAL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r>
                        <a:rPr lang="es-ES" sz="1300" baseline="0" dirty="0" smtClean="0"/>
                        <a:t> y privada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4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INDUSTRIAS LÁCTEAS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intercambios de información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9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err="1" smtClean="0"/>
                        <a:t>AGIC</a:t>
                      </a:r>
                      <a:endParaRPr lang="es-ES" sz="1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3 LDC: actos desleales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37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err="1" smtClean="0"/>
                        <a:t>ANELE</a:t>
                      </a:r>
                      <a:endParaRPr lang="es-ES" sz="1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prácticas colusorias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2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DAMA VS SGAE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2 LDC: abuso posición de dominio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16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TABACOS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intercambios de información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Privada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92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ELECTRIFICACIÓN Y ELECTROMECÁNICAS FERROVIARIAS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98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4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4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APLICACIÓN PRÁCTICA POR LAS AUTORIDADES DE COMPETENCIA ESPAÑOLAS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err="1" smtClean="0">
                <a:solidFill>
                  <a:schemeClr val="bg1">
                    <a:lumMod val="50000"/>
                  </a:schemeClr>
                </a:solidFill>
              </a:rPr>
              <a:t>ACCO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¿Cuándo se pronuncia sobre la prohibición de contratar?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 conductas que se han extendido más allá del 22 octubre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 casos de cártel (no en casos de abuso de posición de dominio)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 infracciones de naturaleza pública (no privada)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¿Fija alcance y duración de infracción?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Sí – normalmente limitado al órgano de contratación afectado por la conducta anticompetitiva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Duración máxima: 2 años</a:t>
            </a: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Exclusiones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En los expedientes analizados no se otorgó el beneficio de la clemencia (ni de exclusión de la prohibición de contratar) a ningún solicitante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Programas de </a:t>
            </a:r>
            <a:r>
              <a:rPr lang="es-ES" sz="1400" i="1" dirty="0" err="1" smtClean="0">
                <a:solidFill>
                  <a:schemeClr val="bg1">
                    <a:lumMod val="50000"/>
                  </a:schemeClr>
                </a:solidFill>
              </a:rPr>
              <a:t>compliance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presentados considerados insuficientes</a:t>
            </a:r>
          </a:p>
          <a:p>
            <a:endParaRPr lang="es-E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Ejemplos biomedicina: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Expt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. Servicios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visitas médicas (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103/2019)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3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APLICACIÓN PRÁCTICA POR LAS AUTORIDADES DE COMPETENCIA ESPAÑOLAS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904919"/>
              </p:ext>
            </p:extLst>
          </p:nvPr>
        </p:nvGraphicFramePr>
        <p:xfrm>
          <a:off x="906585" y="1760675"/>
          <a:ext cx="10165597" cy="4871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413390">
                  <a:extLst>
                    <a:ext uri="{9D8B030D-6E8A-4147-A177-3AD203B41FA5}">
                      <a16:colId xmlns:a16="http://schemas.microsoft.com/office/drawing/2014/main" val="2834585297"/>
                    </a:ext>
                  </a:extLst>
                </a:gridCol>
                <a:gridCol w="2131256">
                  <a:extLst>
                    <a:ext uri="{9D8B030D-6E8A-4147-A177-3AD203B41FA5}">
                      <a16:colId xmlns:a16="http://schemas.microsoft.com/office/drawing/2014/main" val="603837178"/>
                    </a:ext>
                  </a:extLst>
                </a:gridCol>
                <a:gridCol w="1568547">
                  <a:extLst>
                    <a:ext uri="{9D8B030D-6E8A-4147-A177-3AD203B41FA5}">
                      <a16:colId xmlns:a16="http://schemas.microsoft.com/office/drawing/2014/main" val="2786906923"/>
                    </a:ext>
                  </a:extLst>
                </a:gridCol>
                <a:gridCol w="1209822">
                  <a:extLst>
                    <a:ext uri="{9D8B030D-6E8A-4147-A177-3AD203B41FA5}">
                      <a16:colId xmlns:a16="http://schemas.microsoft.com/office/drawing/2014/main" val="1475577772"/>
                    </a:ext>
                  </a:extLst>
                </a:gridCol>
                <a:gridCol w="2842582">
                  <a:extLst>
                    <a:ext uri="{9D8B030D-6E8A-4147-A177-3AD203B41FA5}">
                      <a16:colId xmlns:a16="http://schemas.microsoft.com/office/drawing/2014/main" val="2701759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RESOLUCIÓN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TIPO INFRACCIÓN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PÚBLICA/PRIVADA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PROHIBICIÓN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DURACIÓN Y</a:t>
                      </a:r>
                      <a:r>
                        <a:rPr lang="es-ES" sz="1400" baseline="0" dirty="0" smtClean="0"/>
                        <a:t> ALCANCE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7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SERVICIO DE TEMPORADA ROSES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reparto licitación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No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N/A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9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err="1" smtClean="0"/>
                        <a:t>AEROBUS</a:t>
                      </a:r>
                      <a:r>
                        <a:rPr lang="es-ES" sz="1300" dirty="0" smtClean="0"/>
                        <a:t> 2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cártel 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Alcance: licitaciones</a:t>
                      </a:r>
                      <a:r>
                        <a:rPr lang="es-ES" sz="1300" baseline="0" dirty="0" smtClean="0"/>
                        <a:t> convocadas por </a:t>
                      </a:r>
                      <a:r>
                        <a:rPr lang="es-ES" sz="1300" baseline="0" dirty="0" err="1" smtClean="0"/>
                        <a:t>AMB</a:t>
                      </a:r>
                      <a:r>
                        <a:rPr lang="es-ES" sz="1300" baseline="0" dirty="0" smtClean="0"/>
                        <a:t> relativas al servicio transporte viajeros por carretera</a:t>
                      </a:r>
                    </a:p>
                    <a:p>
                      <a:pPr algn="ctr"/>
                      <a:r>
                        <a:rPr lang="es-ES" sz="1300" baseline="0" dirty="0" smtClean="0"/>
                        <a:t>Duración: 24 meses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3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FEDERACIÓN CATALANA DE FÚTBOL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2 LDC: abuso de posición dominante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Privada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No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N/A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3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PLAYAS DE SANT ANDREU DE </a:t>
                      </a:r>
                      <a:r>
                        <a:rPr lang="es-ES" sz="1300" dirty="0" err="1" smtClean="0"/>
                        <a:t>LLAVANERES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Alcance:</a:t>
                      </a:r>
                      <a:r>
                        <a:rPr lang="es-ES" sz="1300" baseline="0" dirty="0" smtClean="0"/>
                        <a:t> licitaciones convocadas por el Ayto. de Sant Andreu de </a:t>
                      </a:r>
                      <a:r>
                        <a:rPr lang="es-ES" sz="1300" baseline="0" dirty="0" err="1" smtClean="0"/>
                        <a:t>Llavaneres</a:t>
                      </a:r>
                      <a:r>
                        <a:rPr lang="es-ES" sz="1300" baseline="0" dirty="0" smtClean="0"/>
                        <a:t> para la explotación de los servicios de temporada en las playas del municipio</a:t>
                      </a:r>
                    </a:p>
                    <a:p>
                      <a:pPr algn="ctr"/>
                      <a:r>
                        <a:rPr lang="es-ES" sz="1300" baseline="0" dirty="0" smtClean="0"/>
                        <a:t>Duración: 8 meses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76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SERVICIOS VISITAS MÉDICAS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Alcance: licitaciones convocadas por la Subdirección General de Evaluaciones Médicas del Departamento de Salud para la prestación del servicio de visitas médicas especializadas y pruebas complementarias</a:t>
                      </a:r>
                      <a:r>
                        <a:rPr lang="es-ES" sz="1300" baseline="0" dirty="0" smtClean="0"/>
                        <a:t> (</a:t>
                      </a:r>
                      <a:r>
                        <a:rPr lang="es-ES" sz="1300" dirty="0" smtClean="0"/>
                        <a:t>especialidad de Biomecánica)</a:t>
                      </a:r>
                    </a:p>
                    <a:p>
                      <a:pPr algn="ctr"/>
                      <a:r>
                        <a:rPr lang="es-ES" sz="1300" dirty="0" smtClean="0"/>
                        <a:t>Duración: 12 meses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21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52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3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APLICACIÓN PRÁCTICA POR LAS AUTORIDADES DE COMPETENCIA ESPAÑOLAS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190043"/>
              </p:ext>
            </p:extLst>
          </p:nvPr>
        </p:nvGraphicFramePr>
        <p:xfrm>
          <a:off x="906585" y="1760675"/>
          <a:ext cx="10165597" cy="4592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2834585297"/>
                    </a:ext>
                  </a:extLst>
                </a:gridCol>
                <a:gridCol w="1835833">
                  <a:extLst>
                    <a:ext uri="{9D8B030D-6E8A-4147-A177-3AD203B41FA5}">
                      <a16:colId xmlns:a16="http://schemas.microsoft.com/office/drawing/2014/main" val="603837178"/>
                    </a:ext>
                  </a:extLst>
                </a:gridCol>
                <a:gridCol w="1709225">
                  <a:extLst>
                    <a:ext uri="{9D8B030D-6E8A-4147-A177-3AD203B41FA5}">
                      <a16:colId xmlns:a16="http://schemas.microsoft.com/office/drawing/2014/main" val="2786906923"/>
                    </a:ext>
                  </a:extLst>
                </a:gridCol>
                <a:gridCol w="1237957">
                  <a:extLst>
                    <a:ext uri="{9D8B030D-6E8A-4147-A177-3AD203B41FA5}">
                      <a16:colId xmlns:a16="http://schemas.microsoft.com/office/drawing/2014/main" val="1475577772"/>
                    </a:ext>
                  </a:extLst>
                </a:gridCol>
                <a:gridCol w="3208342">
                  <a:extLst>
                    <a:ext uri="{9D8B030D-6E8A-4147-A177-3AD203B41FA5}">
                      <a16:colId xmlns:a16="http://schemas.microsoft.com/office/drawing/2014/main" val="2701759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RESOLUCIÓN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TIPO INFRACCIÓN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PÚBLICA/PRIVADA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PROHIBICIÓN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DURACIÓN Y</a:t>
                      </a:r>
                      <a:r>
                        <a:rPr lang="es-ES" sz="1400" baseline="0" dirty="0" smtClean="0"/>
                        <a:t> ALCANCE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7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AEROBÚS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Pública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Sí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Alcance: licitaciones convocadas por la </a:t>
                      </a:r>
                      <a:r>
                        <a:rPr lang="es-ES" sz="1300" dirty="0" err="1" smtClean="0"/>
                        <a:t>AMB</a:t>
                      </a:r>
                      <a:r>
                        <a:rPr lang="es-ES" sz="1300" dirty="0" smtClean="0"/>
                        <a:t> relativas al servicio de transporte de viajeros por carretera</a:t>
                      </a:r>
                    </a:p>
                    <a:p>
                      <a:pPr algn="ctr"/>
                      <a:r>
                        <a:rPr lang="es-ES" sz="1300" dirty="0" smtClean="0"/>
                        <a:t>Duración: 18 meses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9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PLAYAS DE </a:t>
                      </a:r>
                      <a:r>
                        <a:rPr lang="es-ES" sz="1300" dirty="0" err="1" smtClean="0"/>
                        <a:t>PALAFRUGELL</a:t>
                      </a:r>
                      <a:endParaRPr lang="es-ES" sz="1300" dirty="0" smtClean="0"/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colusión en una licitación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No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N/A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3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LICITACIONES SERVICIO METEOROLÓGICO DE CATALUÑA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Art. 1 LDC: cártel 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Pública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Sí</a:t>
                      </a:r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Alcance: licitaciones convocadas por</a:t>
                      </a:r>
                      <a:r>
                        <a:rPr lang="es-ES" sz="1300" baseline="0" dirty="0" smtClean="0"/>
                        <a:t> el servicio Meteorológico de Cataluña, que tengan por objeto la instalación de radares o estaciones meteorológicas, el mantenimiento y suministro de piezas o recambios de radares meteorológicos</a:t>
                      </a:r>
                    </a:p>
                    <a:p>
                      <a:pPr algn="ctr"/>
                      <a:r>
                        <a:rPr lang="es-ES" sz="1300" baseline="0" dirty="0" smtClean="0"/>
                        <a:t>Duración: 18 meses</a:t>
                      </a:r>
                      <a:endParaRPr lang="es-ES" sz="1300" dirty="0" smtClean="0"/>
                    </a:p>
                    <a:p>
                      <a:pPr algn="ctr"/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3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MAYORISTAS MERCADO CENTRAL DEL PESCADO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fijación de condiciones comerciales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Privada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No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N/A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76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Colegio Oficial de Médicos de Barcelona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Art. 1 LDC: fijación de precios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Privada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No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N/A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21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61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4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APLICACIÓN PRÁCTICA POR </a:t>
            </a:r>
            <a:r>
              <a:rPr lang="es-ES" sz="1400" b="1" dirty="0" smtClean="0">
                <a:solidFill>
                  <a:srgbClr val="302D56"/>
                </a:solidFill>
              </a:rPr>
              <a:t>LA </a:t>
            </a:r>
            <a:r>
              <a:rPr lang="es-ES" sz="1400" b="1" dirty="0" err="1" smtClean="0">
                <a:solidFill>
                  <a:srgbClr val="302D56"/>
                </a:solidFill>
              </a:rPr>
              <a:t>JCCPE</a:t>
            </a:r>
            <a:endParaRPr lang="es-ES" sz="1400" b="1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A septiembre 2022:</a:t>
            </a:r>
          </a:p>
          <a:p>
            <a:endParaRPr lang="es-ES" sz="1400" b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No se ha publicado ninguna resolución por la que se fije la duración y alcance de la prohibición de contratar derivada de una sanción por infracción grave de competencia</a:t>
            </a:r>
          </a:p>
          <a:p>
            <a:endParaRPr lang="es-ES" sz="1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De 1 enero 2018 (entrada vigor </a:t>
            </a:r>
            <a:r>
              <a:rPr lang="es-ES" sz="1400" b="1" dirty="0" err="1" smtClean="0">
                <a:solidFill>
                  <a:schemeClr val="bg1">
                    <a:lumMod val="50000"/>
                  </a:schemeClr>
                </a:solidFill>
              </a:rPr>
              <a:t>LCSP</a:t>
            </a:r>
            <a:r>
              <a:rPr lang="es-ES" sz="1400" b="1" dirty="0" smtClean="0">
                <a:solidFill>
                  <a:schemeClr val="bg1">
                    <a:lumMod val="50000"/>
                  </a:schemeClr>
                </a:solidFill>
              </a:rPr>
              <a:t>) a junio 2021: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597 acuerdos del titular del Ministerio de Hacienda a propuesta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JCCPE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, fijando duración y alcance prohibición contratar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Ninguno acuerdo referido a una resolución de la CNMC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1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Prohibición de contratar con el sector público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302D56"/>
                </a:solidFill>
              </a:rPr>
              <a:t>5</a:t>
            </a:r>
            <a:r>
              <a:rPr lang="es-ES" sz="1400" b="1" dirty="0" smtClean="0">
                <a:solidFill>
                  <a:srgbClr val="302D56"/>
                </a:solidFill>
              </a:rPr>
              <a:t>. </a:t>
            </a:r>
            <a:r>
              <a:rPr lang="es-ES" sz="1400" b="1" dirty="0">
                <a:solidFill>
                  <a:srgbClr val="302D56"/>
                </a:solidFill>
              </a:rPr>
              <a:t>INTERPRETACIÓN DE LA EJECUTIVIDAD DE LA PROHIBICIÓN POR LOS TRIBUNALES </a:t>
            </a:r>
            <a:r>
              <a:rPr lang="es-ES" sz="1400" b="1" dirty="0" smtClean="0">
                <a:solidFill>
                  <a:srgbClr val="302D56"/>
                </a:solidFill>
              </a:rPr>
              <a:t>ESPAÑOLES [OPCIONAL]</a:t>
            </a:r>
            <a:endParaRPr lang="es-ES" sz="1400" b="1" dirty="0">
              <a:solidFill>
                <a:srgbClr val="302D56"/>
              </a:solidFill>
            </a:endParaRP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¿Desde cuándo produce efectos la prohibición de contratar?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Art. 73.3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LCSP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–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desde la fecha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de firmeza de la resolución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administrativa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cuando se pronuncie </a:t>
            </a: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sobre el alcance y la duración de la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prohibición. Si no se pronuncia, desde la inscripción en el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ROLECE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Interpretación de los Tribunales: desde la firmeza de la resolución administrativa (aunque no fije duración y alcance)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Pronunciamiento en sede cautelar ante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AN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y confirmado por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TS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Empresa sancionada por la CNMC (en resolución administrativa firme que no determine duración y alcance de la prohibición) puede solicitar como medida cautelar la suspensión del procedimiento ante </a:t>
            </a:r>
            <a:r>
              <a:rPr lang="es-ES" sz="1400" dirty="0" err="1" smtClean="0">
                <a:solidFill>
                  <a:schemeClr val="bg1">
                    <a:lumMod val="50000"/>
                  </a:schemeClr>
                </a:solidFill>
              </a:rPr>
              <a:t>JCCPE</a:t>
            </a:r>
            <a:endParaRPr lang="es-E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Cautelar se concede siempre que se garantice pago de la multa</a:t>
            </a:r>
          </a:p>
          <a:p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                                  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2782</TotalTime>
  <Words>2394</Words>
  <Application>Microsoft Office PowerPoint</Application>
  <PresentationFormat>Panorámica</PresentationFormat>
  <Paragraphs>392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martin</dc:creator>
  <cp:lastModifiedBy>GUTIERREZ, Alfonso</cp:lastModifiedBy>
  <cp:revision>91</cp:revision>
  <dcterms:created xsi:type="dcterms:W3CDTF">2022-09-05T16:45:50Z</dcterms:created>
  <dcterms:modified xsi:type="dcterms:W3CDTF">2022-09-19T17:35:17Z</dcterms:modified>
</cp:coreProperties>
</file>