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58" r:id="rId11"/>
  </p:sldIdLst>
  <p:sldSz cx="12192000" cy="6858000"/>
  <p:notesSz cx="6808788" cy="9940925"/>
  <p:custDataLst>
    <p:tags r:id="rId12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293B"/>
    <a:srgbClr val="302D56"/>
    <a:srgbClr val="44A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59" d="100"/>
          <a:sy n="59" d="100"/>
        </p:scale>
        <p:origin x="94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85D09-1058-9F01-A232-8AADCA944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E98756-0ED9-B3CE-2BB6-7843B766D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6A9E6E-9252-14EA-93E9-F5D579AD2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DD601F-C558-8B20-BCBA-15AC4E52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728C5-223A-59DF-FC19-65D39FC20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164319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288D4-EDE2-431E-FAAB-573087F0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63E099-17BB-9620-42FB-DF38FF5FA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6C3B38-B0CB-6DF4-A271-9B6CA39E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BDBDAE-6A27-A36C-5307-6ABAA23F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AA29B7-3A63-0F8F-1429-1FD40139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29055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EF461-B8F5-FCD0-E404-52EE37E71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3847D6-D4FA-CB88-429A-7EB5D0584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A904C4-F594-6C2A-B75D-459D1403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B81E8-F61E-7D37-2381-8BF8514A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BCC7FF-AE96-28FD-1CF3-5B0BB2C1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519206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92BAA-8F62-4DFA-1EE5-E9722BCB7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DC2D5E-D3B4-746B-F050-4175EE3AC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EA4C27-7E2E-D5E6-CDA9-3489041AD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02D798-1086-7609-B91B-D49CB0DD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BB17C0-B731-43B9-6CCD-AD54ED50D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FBB45D-E0A7-4033-BC75-E79C27C7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40778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7BC3CD-F956-C444-E129-930E63DAC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7F1924-31BA-E657-53CF-33F2AEE7B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47BA52-D387-1E5E-E791-88D525E33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5EDBEA6-FEF5-75FA-E891-2D7387765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C36B17-84AF-915A-6041-644EB2F6D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091287-EED3-8409-A4FA-9DED75530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1F13C5-4614-B63F-2C67-47A65CDDF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336D670-76EA-555D-5A9D-EFF05C681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91488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902515-500B-0F19-901C-96C1AF64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87C340-D4C0-0109-2C42-53143CAB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D5A5B2-B3E7-AA80-E565-D1B1BAA2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4C1CB5E-8CE1-DD0F-C210-2676ADBD7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31065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D8A4A00-7D07-0679-0135-A594053CD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183B6E-1435-8AAE-C225-9752A8873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54628B-6C3D-6EB0-5AA5-D793557B0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41730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B0809-4D3C-EAA3-83FE-7429B243A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B06CEE-37FB-2DEC-1B9C-D071F235B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08723E-969D-D7F4-9D04-88EB627C9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BF155F-25FD-D698-1B7D-311B2B041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82F52B-CD19-6632-2FF4-D72C07086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15CE3C-B4F2-AA6C-EAF4-EDE31345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93442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3BC4E-17C6-DA54-3517-917282A8D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FA8EF1E-7989-69A9-F903-6657B65344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85785A-5652-DFD5-F6E3-973590FD8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12871B-1798-D4D3-6B32-F52E9CA9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FC1BF8-37D3-D97C-8589-10700B805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57C953-EFAE-ACD1-E5D3-D0C86B2E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375898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E2155-EFEB-2A79-14EC-719AAFEE4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BA9F3D-5BAB-F9C0-F10A-73034A0ED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31B08B-CAF2-B0F3-70EE-BADBF553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AE9CC9-E28B-A851-8636-E39E02A9F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375648-3A9C-97B2-AECC-F5BABC4AC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59225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F3E169-D4EE-8E64-7A84-CD820F8B8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179C25-BAFF-A119-A6AB-7F701B86B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AAE125-96C6-8C2C-E5F1-9BF35582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DD3AA5-DE22-7C4C-A5B1-DB079270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296592-4F7D-E1C0-FFE0-ADE791DD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383803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69B1299-3A4E-B4E7-FA49-AFDC62EEF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927084-C226-E697-ABEB-56D69CA82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B20A32-8934-7FBA-B4F0-4551C6531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7121E-511B-EE21-14C0-43EDE979E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2F5365-5164-19E8-CCAF-A0E9F9744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42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57013FB-75A7-2CF0-16AC-F87581E49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2352" y="1178801"/>
            <a:ext cx="6485952" cy="29397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089652" y="1743349"/>
            <a:ext cx="5888737" cy="337130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159882B-685A-DED9-5F44-EA594B60B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099" y="5791200"/>
            <a:ext cx="7212411" cy="58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2458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288773" y="529774"/>
            <a:ext cx="77960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>
                <a:solidFill>
                  <a:schemeClr val="bg1"/>
                </a:solidFill>
              </a:rPr>
              <a:t>Descuentos condicionados en Derecho de la competencia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7146315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cap="small">
                <a:solidFill>
                  <a:srgbClr val="302D56"/>
                </a:solidFill>
              </a:rPr>
              <a:t>Índice</a:t>
            </a:r>
          </a:p>
          <a:p>
            <a:endParaRPr lang="es-ES" sz="1400">
              <a:solidFill>
                <a:srgbClr val="302D56"/>
              </a:solidFill>
            </a:endParaRPr>
          </a:p>
          <a:p>
            <a:r>
              <a:rPr lang="es-ES" sz="1400">
                <a:solidFill>
                  <a:srgbClr val="302D56"/>
                </a:solidFill>
              </a:rPr>
              <a:t>Descuentos condicionados: concepto</a:t>
            </a:r>
          </a:p>
          <a:p>
            <a:endParaRPr lang="es-ES" sz="1400">
              <a:solidFill>
                <a:srgbClr val="302D56"/>
              </a:solidFill>
            </a:endParaRPr>
          </a:p>
          <a:p>
            <a:r>
              <a:rPr lang="es-ES" sz="1400">
                <a:solidFill>
                  <a:srgbClr val="302D56"/>
                </a:solidFill>
              </a:rPr>
              <a:t>Definición de mercado</a:t>
            </a:r>
          </a:p>
          <a:p>
            <a:endParaRPr lang="es-ES" sz="1400">
              <a:solidFill>
                <a:srgbClr val="302D56"/>
              </a:solidFill>
            </a:endParaRPr>
          </a:p>
          <a:p>
            <a:r>
              <a:rPr lang="es-ES" sz="1400">
                <a:solidFill>
                  <a:srgbClr val="302D56"/>
                </a:solidFill>
              </a:rPr>
              <a:t>Carácter abusivo de la conducta</a:t>
            </a:r>
          </a:p>
          <a:p>
            <a:endParaRPr lang="es-ES" sz="1400">
              <a:solidFill>
                <a:srgbClr val="302D56"/>
              </a:solidFill>
            </a:endParaRPr>
          </a:p>
          <a:p>
            <a:r>
              <a:rPr lang="es-ES" sz="1400">
                <a:solidFill>
                  <a:srgbClr val="302D56"/>
                </a:solidFill>
              </a:rPr>
              <a:t>La Resolución AbbVie y su influencia:</a:t>
            </a:r>
          </a:p>
          <a:p>
            <a:pPr lvl="1">
              <a:lnSpc>
                <a:spcPct val="150000"/>
              </a:lnSpc>
            </a:pPr>
            <a:r>
              <a:rPr lang="es-ES" sz="1400">
                <a:solidFill>
                  <a:srgbClr val="302D56"/>
                </a:solidFill>
              </a:rPr>
              <a:t>Mercado relevante</a:t>
            </a:r>
          </a:p>
          <a:p>
            <a:pPr lvl="1">
              <a:lnSpc>
                <a:spcPct val="150000"/>
              </a:lnSpc>
            </a:pPr>
            <a:r>
              <a:rPr lang="es-ES" sz="1400">
                <a:solidFill>
                  <a:srgbClr val="302D56"/>
                </a:solidFill>
              </a:rPr>
              <a:t>El supuesto abusivo</a:t>
            </a:r>
          </a:p>
          <a:p>
            <a:pPr lvl="1">
              <a:lnSpc>
                <a:spcPct val="150000"/>
              </a:lnSpc>
            </a:pPr>
            <a:r>
              <a:rPr lang="es-ES" sz="1400">
                <a:solidFill>
                  <a:srgbClr val="302D56"/>
                </a:solidFill>
              </a:rPr>
              <a:t>Implicaciones de la Resolución AbbVie en la valoración de descuentos condicionales</a:t>
            </a:r>
          </a:p>
          <a:p>
            <a:r>
              <a:rPr lang="es-ES" sz="1400">
                <a:solidFill>
                  <a:srgbClr val="302D56"/>
                </a:solidFill>
              </a:rPr>
              <a:t> </a:t>
            </a:r>
          </a:p>
          <a:p>
            <a:endParaRPr lang="es-ES" sz="140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1988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Descuentos condicionados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5012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Concepto: “Descuentos que están condicionados a que las compras del cliente durante un determinado período de referencia superen un cierto umbral, y se conceden ya sea sobre todas las compras (descuento retroactivo) o únicamente sobre aquellas que superan el umbral (descuento sobre compras incrementales)”. “Se conceden a los clientes para recompensarlos por una determinada pauta de conducta de compra”.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Aspectos positivos vs efecto de cierre de mercado.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45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Análisis desde doctrina de abuso de posición de dominio. Naturaleza exclusionaria. </a:t>
            </a:r>
          </a:p>
          <a:p>
            <a:pPr algn="just"/>
            <a:endParaRPr lang="es-ES" sz="145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Regulados en Orientaciones de la CE sobre conductas excluyentes de febrero 2009.  No se condena existencia de posición de dominio, sino abuso. Responsabilidad especial.</a:t>
            </a:r>
          </a:p>
          <a:p>
            <a:pPr algn="just"/>
            <a:endParaRPr lang="es-ES" sz="1450">
              <a:solidFill>
                <a:srgbClr val="302D56"/>
              </a:solidFill>
            </a:endParaRPr>
          </a:p>
          <a:p>
            <a:pPr algn="just"/>
            <a:r>
              <a:rPr lang="es-ES" sz="1450">
                <a:solidFill>
                  <a:srgbClr val="302D56"/>
                </a:solidFill>
              </a:rPr>
              <a:t>Análisis sobre abusos en general y estructurado en dos pasos consecutivos:  </a:t>
            </a:r>
          </a:p>
          <a:p>
            <a:pPr algn="just"/>
            <a:endParaRPr lang="es-ES" sz="800">
              <a:solidFill>
                <a:srgbClr val="302D56"/>
              </a:solidFill>
            </a:endParaRPr>
          </a:p>
          <a:p>
            <a:pPr marL="901700" indent="-901700" algn="just">
              <a:buAutoNum type="arabicPeriod"/>
            </a:pPr>
            <a:r>
              <a:rPr lang="es-ES" sz="1450">
                <a:solidFill>
                  <a:srgbClr val="302D56"/>
                </a:solidFill>
              </a:rPr>
              <a:t>Valoración del grado de poder de mercado para determinar si goza de una posición dominante; y</a:t>
            </a:r>
          </a:p>
          <a:p>
            <a:pPr algn="just"/>
            <a:endParaRPr lang="es-ES" sz="700">
              <a:solidFill>
                <a:srgbClr val="302D56"/>
              </a:solidFill>
            </a:endParaRPr>
          </a:p>
          <a:p>
            <a:pPr marL="901700" indent="-901700" algn="just"/>
            <a:r>
              <a:rPr lang="es-ES" sz="1450">
                <a:solidFill>
                  <a:srgbClr val="302D56"/>
                </a:solidFill>
              </a:rPr>
              <a:t>2.	Análisis de si la empresa con posición de dominio ha abusado de la misma.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0050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Definición de mercado relevante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4824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 dirty="0">
                <a:solidFill>
                  <a:srgbClr val="302D56"/>
                </a:solidFill>
              </a:rPr>
              <a:t>Mercado de producto/servicio – mercado geográfico.</a:t>
            </a:r>
          </a:p>
          <a:p>
            <a:pPr algn="just"/>
            <a:endParaRPr lang="es-ES" sz="800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 dirty="0">
                <a:solidFill>
                  <a:srgbClr val="302D56"/>
                </a:solidFill>
              </a:rPr>
              <a:t>Permite determinar los límites del </a:t>
            </a:r>
            <a:r>
              <a:rPr lang="es-ES" sz="1450" u="sng" dirty="0">
                <a:solidFill>
                  <a:srgbClr val="302D56"/>
                </a:solidFill>
              </a:rPr>
              <a:t>mercado</a:t>
            </a:r>
            <a:r>
              <a:rPr lang="es-ES" sz="1450" dirty="0">
                <a:solidFill>
                  <a:srgbClr val="302D56"/>
                </a:solidFill>
              </a:rPr>
              <a:t> que es donde se produce competencia, y determinar presiones competitivas. </a:t>
            </a:r>
          </a:p>
          <a:p>
            <a:pPr algn="just"/>
            <a:endParaRPr lang="es-ES" sz="800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 dirty="0">
                <a:solidFill>
                  <a:srgbClr val="302D56"/>
                </a:solidFill>
              </a:rPr>
              <a:t>Particularidades del sector pueden afectar a su definición. En el Sector farmacéutico son relevantes (i) el marco regulatorio, (</a:t>
            </a:r>
            <a:r>
              <a:rPr lang="es-ES" sz="1450" dirty="0" err="1">
                <a:solidFill>
                  <a:srgbClr val="302D56"/>
                </a:solidFill>
              </a:rPr>
              <a:t>ii</a:t>
            </a:r>
            <a:r>
              <a:rPr lang="es-ES" sz="1450" dirty="0">
                <a:solidFill>
                  <a:srgbClr val="302D56"/>
                </a:solidFill>
              </a:rPr>
              <a:t>) los derechos de propiedad industrial, (</a:t>
            </a:r>
            <a:r>
              <a:rPr lang="es-ES" sz="1450" dirty="0" err="1">
                <a:solidFill>
                  <a:srgbClr val="302D56"/>
                </a:solidFill>
              </a:rPr>
              <a:t>iii</a:t>
            </a:r>
            <a:r>
              <a:rPr lang="es-ES" sz="1450" dirty="0">
                <a:solidFill>
                  <a:srgbClr val="302D56"/>
                </a:solidFill>
              </a:rPr>
              <a:t>) la regulación de precios, (</a:t>
            </a:r>
            <a:r>
              <a:rPr lang="es-ES" sz="1450" dirty="0" err="1">
                <a:solidFill>
                  <a:srgbClr val="302D56"/>
                </a:solidFill>
              </a:rPr>
              <a:t>iv</a:t>
            </a:r>
            <a:r>
              <a:rPr lang="es-ES" sz="1450" dirty="0">
                <a:solidFill>
                  <a:srgbClr val="302D56"/>
                </a:solidFill>
              </a:rPr>
              <a:t>) las políticas públicas de fomento de medicamentos genéricos, (v) las actividades de promoción y (vi) las licitaciones de clientes hospitalarios), etc.</a:t>
            </a:r>
          </a:p>
          <a:p>
            <a:pPr algn="just"/>
            <a:endParaRPr lang="es-ES" sz="800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 dirty="0">
                <a:solidFill>
                  <a:srgbClr val="302D56"/>
                </a:solidFill>
              </a:rPr>
              <a:t>Resulta asimismo particular del Sector que (i) productos pueden tener </a:t>
            </a:r>
            <a:r>
              <a:rPr lang="es-ES" sz="1450">
                <a:solidFill>
                  <a:srgbClr val="302D56"/>
                </a:solidFill>
              </a:rPr>
              <a:t>diversas indicaciones (</a:t>
            </a:r>
            <a:r>
              <a:rPr lang="es-ES" sz="1450" dirty="0">
                <a:solidFill>
                  <a:srgbClr val="302D56"/>
                </a:solidFill>
              </a:rPr>
              <a:t>lo que afecta a sustituibilidad), y (</a:t>
            </a:r>
            <a:r>
              <a:rPr lang="es-ES" sz="1450" dirty="0" err="1">
                <a:solidFill>
                  <a:srgbClr val="302D56"/>
                </a:solidFill>
              </a:rPr>
              <a:t>ii</a:t>
            </a:r>
            <a:r>
              <a:rPr lang="es-ES" sz="1450" dirty="0">
                <a:solidFill>
                  <a:srgbClr val="302D56"/>
                </a:solidFill>
              </a:rPr>
              <a:t>) el consumidor no suele elegir o pagar el producto. </a:t>
            </a:r>
          </a:p>
          <a:p>
            <a:pPr algn="just"/>
            <a:endParaRPr lang="es-ES" sz="800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 dirty="0">
                <a:solidFill>
                  <a:srgbClr val="302D56"/>
                </a:solidFill>
              </a:rPr>
              <a:t>En mercados farmacéuticos la definición suele comenzar por la Clasificación ATC. El nivel ATC3 es considerado el más apropiado, si bien a veces el nivel ATC4 (subgrupos químico, terapéutico o farmacológico) o, incluso, al ATC5 (molécula o principio activo).</a:t>
            </a:r>
          </a:p>
          <a:p>
            <a:pPr algn="just"/>
            <a:endParaRPr lang="es-ES" sz="800" dirty="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 dirty="0">
                <a:solidFill>
                  <a:srgbClr val="302D56"/>
                </a:solidFill>
              </a:rPr>
              <a:t>Otros aspectos asimismo considerados (como patrones de prescripción) para apartarse de las clases ATC para definir los mercados de referencia a nivel nacional.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08437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Carácter abusivo de la conducta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551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La estructura más habitual de los descuentos condicionados: concedido sobre todas las compras (descuentos retroactivos) o sólo sobre el exceso (descuentos incrementales).</a:t>
            </a:r>
          </a:p>
          <a:p>
            <a:pPr algn="just"/>
            <a:endParaRPr lang="es-ES" sz="80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Sentencia TGUE asunto Intel (Asunto T-286/09): prima el análisis económico de los efectos reales de la conducta (incluso en conductas abusivas más obvias).</a:t>
            </a:r>
          </a:p>
          <a:p>
            <a:pPr algn="just"/>
            <a:endParaRPr lang="es-ES" sz="80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El análisis desde una perspectiva económica debe cubrir el efecto previsible en el mercado concreto, así como su capacidad real de exclusión de competidores.</a:t>
            </a:r>
          </a:p>
          <a:p>
            <a:pPr algn="just"/>
            <a:endParaRPr lang="es-ES" sz="80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Circunstancias a considerar en el análisis: (i) alcance de la posición dominante en el mercado de referencia; (ii) cuota de mercado cubierta por la práctica, (iii) condiciones de concesión de los descuentos, duración e importe, y (iv) existencia de estrategia de exclusión. </a:t>
            </a:r>
          </a:p>
          <a:p>
            <a:pPr algn="just"/>
            <a:endParaRPr lang="es-ES" sz="80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Valoración por Orientaciones de la capacidad de exclusión: evaluación de si competidor podría igualar el mismo valor de descuento sobre su menor volumen de ventas, y seguir vendiendo de forma rentable a ese cliente.  </a:t>
            </a:r>
          </a:p>
          <a:p>
            <a:pPr algn="just"/>
            <a:endParaRPr lang="es-ES" sz="80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Valoración de costes debe ser la del operador dominante (no la del competidor).  </a:t>
            </a:r>
          </a:p>
          <a:p>
            <a:pPr algn="just"/>
            <a:endParaRPr lang="es-ES" sz="80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Incluso si es susceptible de resultar abusiva, la conducta puede defenderse desde justificación objetiva o defensa de eficiencia (de difícil aceptación por autoridades).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6605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La Resolución AbbVie y su influencia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Resoluciones del Consejo CNMC de 20 de abril de 2021 (expedientes S/0024/19 AbbVie y S/0027/19 Inhaladores AstraZeneca).</a:t>
            </a:r>
          </a:p>
          <a:p>
            <a:pPr algn="just"/>
            <a:endParaRPr lang="es-ES" sz="80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El expediente administrativo se inició en marzo de 2019 con denuncia de Amgen.</a:t>
            </a:r>
          </a:p>
          <a:p>
            <a:pPr algn="just"/>
            <a:endParaRPr lang="es-ES" sz="80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Supuesto abuso de posición de dominio de </a:t>
            </a:r>
            <a:r>
              <a:rPr lang="es-ES" sz="1450" i="1">
                <a:solidFill>
                  <a:srgbClr val="302D56"/>
                </a:solidFill>
              </a:rPr>
              <a:t>Oferta Humira </a:t>
            </a:r>
            <a:r>
              <a:rPr lang="es-ES" sz="1450">
                <a:solidFill>
                  <a:srgbClr val="302D56"/>
                </a:solidFill>
              </a:rPr>
              <a:t>a hospitales.</a:t>
            </a:r>
          </a:p>
          <a:p>
            <a:pPr algn="just"/>
            <a:endParaRPr lang="es-ES" sz="1450">
              <a:solidFill>
                <a:srgbClr val="302D56"/>
              </a:solidFill>
            </a:endParaRPr>
          </a:p>
          <a:p>
            <a:pPr algn="just"/>
            <a:r>
              <a:rPr lang="es-ES" sz="1450" b="1" u="sng">
                <a:solidFill>
                  <a:srgbClr val="302D56"/>
                </a:solidFill>
              </a:rPr>
              <a:t>Análisis de la CNMC del Mercado relevante</a:t>
            </a:r>
          </a:p>
          <a:p>
            <a:pPr algn="just"/>
            <a:endParaRPr lang="es-ES" sz="800" b="1" u="sng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Mercados relevantes no sólo se definen en atención a clasificación ATC, sino también por la “práctica clínica efectiva” y el contexto (la utilización prevista, e incluso, de las condiciones individuales de cada paciente).</a:t>
            </a:r>
          </a:p>
          <a:p>
            <a:pPr algn="just"/>
            <a:endParaRPr lang="es-ES" sz="80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Finalmente define mercado a ATC5 (el del adalimumab) y no el ATC3 (los medicamentos inmunosupresores) o el ATC4 (de medicamentos inhibidores del factor de necrosis tumoral alfa o anti-TNF’s), parece que por intercambiabilidad funcional. </a:t>
            </a:r>
          </a:p>
          <a:p>
            <a:pPr algn="just"/>
            <a:endParaRPr lang="es-ES" sz="80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Combina análisis estático y dinámico (importancia de degradación rápida de cuotas tras entrada de genéricos).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1718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La Resolución AbbVie y su influencia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4824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50" b="1" u="sng">
                <a:solidFill>
                  <a:srgbClr val="302D56"/>
                </a:solidFill>
              </a:rPr>
              <a:t>El supuesto abuso de AbbVie</a:t>
            </a:r>
          </a:p>
          <a:p>
            <a:pPr algn="just"/>
            <a:endParaRPr lang="es-ES" sz="800" b="1" u="sng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Para práctica ser abusiva deben darse tres condiciones: (a) conducta de naturaleza objetivamente abusiva; (b) carezca de justificación / intención de expulsión del competidor; y (c) que genere un efecto de cierre del mercado.  </a:t>
            </a:r>
          </a:p>
          <a:p>
            <a:pPr algn="just"/>
            <a:endParaRPr lang="es-ES" sz="80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Para último aspecto es preciso valorar: (a) posición de la empresa dominante;  (b) condiciones de entrada y expansión del mercado (economías de escala y/o de alcance, efectos de red); (c) posición de los competidores; (d) posición de los clientes o proveedores; (e) alcance de la conducta; (f) posibles pruebas de cierre del mercado, y (g) pruebas de estrategia de cierre.</a:t>
            </a:r>
          </a:p>
          <a:p>
            <a:pPr algn="just"/>
            <a:endParaRPr lang="es-ES" sz="80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Necesidad de tomar en consideración elementos que determinan el contexto en que se produce la práctica (tanto para definir el mercado como su naturaleza abusiva). </a:t>
            </a:r>
          </a:p>
          <a:p>
            <a:pPr algn="just"/>
            <a:endParaRPr lang="es-ES" sz="80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Recuerda que cabe competencia sobre propios méritos (</a:t>
            </a:r>
            <a:r>
              <a:rPr lang="es-ES" sz="1450" i="1" err="1">
                <a:solidFill>
                  <a:srgbClr val="302D56"/>
                </a:solidFill>
              </a:rPr>
              <a:t>competition on the merits</a:t>
            </a:r>
            <a:r>
              <a:rPr lang="es-ES" sz="1450">
                <a:solidFill>
                  <a:srgbClr val="302D56"/>
                </a:solidFill>
              </a:rPr>
              <a:t>), aunque se expulse a competidores menos eficientes.</a:t>
            </a:r>
          </a:p>
          <a:p>
            <a:pPr algn="just"/>
            <a:endParaRPr lang="es-ES" sz="800">
              <a:solidFill>
                <a:srgbClr val="302D56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50">
                <a:solidFill>
                  <a:srgbClr val="302D56"/>
                </a:solidFill>
              </a:rPr>
              <a:t>CNMC tiene en cuenta: (i)  ausencia de exclusividad (al no estar condicionada a que el hospital no adquiriera productos competidores); (ii) corta duración/falta de efectos (estuvo vigente un mes); (iii) carácter reactivo (a previas ofertas de competencia).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28801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La Resolución AbbVie y su influencia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285330"/>
            <a:ext cx="6231467" cy="4278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50" b="1">
                <a:solidFill>
                  <a:srgbClr val="302D56"/>
                </a:solidFill>
              </a:rPr>
              <a:t>Implicaciones de la Resolución AbbVie en la valoración de descuentos condicionales: recomendaciones prácticas</a:t>
            </a:r>
            <a:endParaRPr lang="es-ES" sz="800">
              <a:solidFill>
                <a:srgbClr val="302D56"/>
              </a:solidFill>
            </a:endParaRPr>
          </a:p>
          <a:p>
            <a:pPr algn="just"/>
            <a:endParaRPr lang="es-ES" sz="700">
              <a:solidFill>
                <a:srgbClr val="302D56"/>
              </a:solidFill>
            </a:endParaRPr>
          </a:p>
          <a:p>
            <a:pPr algn="just"/>
            <a:r>
              <a:rPr lang="es-ES" sz="1450">
                <a:solidFill>
                  <a:srgbClr val="302D56"/>
                </a:solidFill>
              </a:rPr>
              <a:t>Aspectos de interés en análisis futuro de esquemas de descuentos condicionados:  </a:t>
            </a:r>
          </a:p>
          <a:p>
            <a:pPr algn="just"/>
            <a:endParaRPr lang="es-ES" sz="700">
              <a:solidFill>
                <a:srgbClr val="302D56"/>
              </a:solidFill>
            </a:endParaRPr>
          </a:p>
          <a:p>
            <a:pPr indent="360363" algn="just"/>
            <a:r>
              <a:rPr lang="es-ES" sz="1450" b="1">
                <a:solidFill>
                  <a:srgbClr val="302D56"/>
                </a:solidFill>
              </a:rPr>
              <a:t>(a)</a:t>
            </a:r>
            <a:r>
              <a:rPr lang="es-ES" sz="1450">
                <a:solidFill>
                  <a:srgbClr val="302D56"/>
                </a:solidFill>
              </a:rPr>
              <a:t>	</a:t>
            </a:r>
            <a:r>
              <a:rPr lang="es-ES" sz="1450" b="1" u="sng">
                <a:solidFill>
                  <a:srgbClr val="302D56"/>
                </a:solidFill>
              </a:rPr>
              <a:t>Sobre definición de los mercados relevantes</a:t>
            </a:r>
            <a:r>
              <a:rPr lang="es-ES" sz="1450">
                <a:solidFill>
                  <a:srgbClr val="302D56"/>
                </a:solidFill>
              </a:rPr>
              <a:t>:</a:t>
            </a:r>
          </a:p>
          <a:p>
            <a:pPr indent="360363" algn="just"/>
            <a:endParaRPr lang="es-ES" sz="700">
              <a:solidFill>
                <a:srgbClr val="302D56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lphaLcPeriod"/>
            </a:pPr>
            <a:r>
              <a:rPr lang="es-ES" sz="1450">
                <a:solidFill>
                  <a:srgbClr val="302D56"/>
                </a:solidFill>
              </a:rPr>
              <a:t>Relativización de la cuota de mercado como elemento de la dominancia.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lphaLcPeriod"/>
            </a:pPr>
            <a:r>
              <a:rPr lang="es-ES" sz="1450">
                <a:solidFill>
                  <a:srgbClr val="302D56"/>
                </a:solidFill>
              </a:rPr>
              <a:t>Análisis de la cuota debe combinarse con análisis estático y dinámico.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lphaLcPeriod"/>
            </a:pPr>
            <a:r>
              <a:rPr lang="es-ES" sz="1450">
                <a:solidFill>
                  <a:srgbClr val="302D56"/>
                </a:solidFill>
              </a:rPr>
              <a:t>Guías terapéuticas gozan de una renovada importancia. </a:t>
            </a:r>
          </a:p>
          <a:p>
            <a:pPr algn="just"/>
            <a:endParaRPr lang="es-ES" sz="700">
              <a:solidFill>
                <a:srgbClr val="302D56"/>
              </a:solidFill>
            </a:endParaRPr>
          </a:p>
          <a:p>
            <a:pPr indent="360363" algn="just"/>
            <a:r>
              <a:rPr lang="es-ES" sz="1450" b="1">
                <a:solidFill>
                  <a:srgbClr val="302D56"/>
                </a:solidFill>
              </a:rPr>
              <a:t>(b)</a:t>
            </a:r>
            <a:r>
              <a:rPr lang="es-ES" sz="1450">
                <a:solidFill>
                  <a:srgbClr val="302D56"/>
                </a:solidFill>
              </a:rPr>
              <a:t>	</a:t>
            </a:r>
            <a:r>
              <a:rPr lang="es-ES" sz="1450" b="1" u="sng">
                <a:solidFill>
                  <a:srgbClr val="302D56"/>
                </a:solidFill>
              </a:rPr>
              <a:t>Sobre potencial abusividad de la conducta</a:t>
            </a:r>
            <a:r>
              <a:rPr lang="es-ES" sz="1450" b="1">
                <a:solidFill>
                  <a:srgbClr val="302D56"/>
                </a:solidFill>
              </a:rPr>
              <a:t>:</a:t>
            </a:r>
            <a:endParaRPr lang="es-ES" sz="1450">
              <a:solidFill>
                <a:srgbClr val="302D56"/>
              </a:solidFill>
            </a:endParaRPr>
          </a:p>
          <a:p>
            <a:pPr indent="360363" algn="just"/>
            <a:endParaRPr lang="es-ES" sz="700">
              <a:solidFill>
                <a:srgbClr val="302D56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lphaLcPeriod"/>
            </a:pPr>
            <a:r>
              <a:rPr lang="es-ES" sz="1450">
                <a:solidFill>
                  <a:srgbClr val="302D56"/>
                </a:solidFill>
              </a:rPr>
              <a:t>Aptitud real para producir un cierre efectivo del mercado (y la expulsión de los competidores) es un requisito esencial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lphaLcPeriod"/>
            </a:pPr>
            <a:r>
              <a:rPr lang="es-ES" sz="1450">
                <a:solidFill>
                  <a:srgbClr val="302D56"/>
                </a:solidFill>
              </a:rPr>
              <a:t>Descuentos generales resultan más justificables que los específicos de un cliente.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6444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La Resolución AbbVie y su influencia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285330"/>
            <a:ext cx="6231467" cy="3070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lphaLcPeriod" startAt="3"/>
            </a:pPr>
            <a:r>
              <a:rPr lang="es-ES" sz="1450">
                <a:solidFill>
                  <a:srgbClr val="302D56"/>
                </a:solidFill>
              </a:rPr>
              <a:t>Relevancia de naturaleza reactiva (o activa) de la conducta.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lphaLcPeriod" startAt="3"/>
            </a:pPr>
            <a:r>
              <a:rPr lang="es-ES" sz="1450">
                <a:solidFill>
                  <a:srgbClr val="302D56"/>
                </a:solidFill>
              </a:rPr>
              <a:t>Deben evitarse exclusividades (directas o indirectas) que condicionen la obtención de los descuentos. 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lphaLcPeriod" startAt="3"/>
            </a:pPr>
            <a:r>
              <a:rPr lang="es-ES" sz="1450">
                <a:solidFill>
                  <a:srgbClr val="302D56"/>
                </a:solidFill>
              </a:rPr>
              <a:t>Debe evitarse aplicación retroactiva a unidades compradas antes de alcanzar el nivel en cuestión.  Generan incentivos perversos.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lphaLcPeriod" startAt="3"/>
            </a:pPr>
            <a:r>
              <a:rPr lang="es-ES" sz="1450">
                <a:solidFill>
                  <a:srgbClr val="302D56"/>
                </a:solidFill>
              </a:rPr>
              <a:t>Duración de los esquemas debe valorarse con cuidado.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lphaLcPeriod" startAt="3"/>
            </a:pPr>
            <a:r>
              <a:rPr lang="es-ES" sz="1450">
                <a:solidFill>
                  <a:srgbClr val="302D56"/>
                </a:solidFill>
              </a:rPr>
              <a:t>Cuantía de los descuentos debe justifique por razones objetivas (ahorro de costes de gestión, transporte, etc.) y no ser excesiva respecto al precio final.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lphaLcPeriod" startAt="3"/>
            </a:pPr>
            <a:r>
              <a:rPr lang="es-ES" sz="1450">
                <a:solidFill>
                  <a:srgbClr val="302D56"/>
                </a:solidFill>
              </a:rPr>
              <a:t>Debe evitarse condicionar descuentos a adquisición de otros productos.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0314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B9F28E9A-C2A8-451D-8B16-63B32413E6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2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2976034" y="5215469"/>
            <a:ext cx="6447367" cy="728131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634997" y="5157477"/>
            <a:ext cx="4224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</a:rPr>
              <a:t>GRACIAS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E08DBEF-7287-FF16-2396-90760E723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233" y="1083736"/>
            <a:ext cx="7696200" cy="36449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95F05AB-5F78-FF46-6699-ED1DCCF69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566" y="5288943"/>
            <a:ext cx="7481130" cy="60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0226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9042.0"/>
  <p:tag name="AS_RELEASE_DATE" val="2018.09.12"/>
  <p:tag name="AS_TITLE" val="Aspose.Slides for .NET 4.0"/>
  <p:tag name="AS_VERSION" val="18.9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1262</Words>
  <Application>Microsoft Office PowerPoint</Application>
  <PresentationFormat>Panorámica</PresentationFormat>
  <Paragraphs>102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Nuria García García</dc:creator>
  <cp:lastModifiedBy>Nuria García García</cp:lastModifiedBy>
  <cp:revision>2</cp:revision>
  <dcterms:created xsi:type="dcterms:W3CDTF">2022-09-23T14:11:36Z</dcterms:created>
  <dcterms:modified xsi:type="dcterms:W3CDTF">2022-09-27T18:15:01Z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DOCS AutoSave">
    <vt:lpwstr>20220923160559270</vt:lpwstr>
  </property>
</Properties>
</file>