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7" r:id="rId4"/>
    <p:sldId id="259" r:id="rId5"/>
    <p:sldId id="268" r:id="rId6"/>
    <p:sldId id="260" r:id="rId7"/>
    <p:sldId id="265" r:id="rId8"/>
    <p:sldId id="266" r:id="rId9"/>
    <p:sldId id="262" r:id="rId10"/>
    <p:sldId id="269" r:id="rId11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C25F"/>
    <a:srgbClr val="4123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3"/>
    <p:restoredTop sz="94641"/>
  </p:normalViewPr>
  <p:slideViewPr>
    <p:cSldViewPr snapToGrid="0" snapToObjects="1">
      <p:cViewPr varScale="1">
        <p:scale>
          <a:sx n="113" d="100"/>
          <a:sy n="113" d="100"/>
        </p:scale>
        <p:origin x="58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8109" y="3274868"/>
            <a:ext cx="5407891" cy="9646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40B4A57-5291-41C3-B3FF-ECD7699E2F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155" y="694170"/>
            <a:ext cx="4800315" cy="217573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E9A23A-0C40-4D7D-97EF-C1256743BA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5295351" y="1320811"/>
            <a:ext cx="4585329" cy="253484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B1DA9ED-6EE2-460D-8B10-CC427528DA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8109" y="4378438"/>
            <a:ext cx="5407891" cy="47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33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F17A19F-2A26-4ECC-A363-B82721CCE3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8000"/>
          </a:blip>
          <a:stretch>
            <a:fillRect/>
          </a:stretch>
        </p:blipFill>
        <p:spPr>
          <a:xfrm rot="16200000">
            <a:off x="5138024" y="1247156"/>
            <a:ext cx="4171188" cy="2944653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63E099-17BB-9620-42FB-DF38FF5FA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6C3B38-B0CB-6DF4-A271-9B6CA39E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12/09/2022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BDBDAE-6A27-A36C-5307-6ABAA23F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AA29B7-3A63-0F8F-1429-1FD401397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5C4D892-FA85-4AAF-9F88-0B63800D6D93}"/>
              </a:ext>
            </a:extLst>
          </p:cNvPr>
          <p:cNvSpPr/>
          <p:nvPr userDrawn="1"/>
        </p:nvSpPr>
        <p:spPr>
          <a:xfrm>
            <a:off x="1" y="251875"/>
            <a:ext cx="4803392" cy="635093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489E971-F485-4389-963B-8625535021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63363" y="420320"/>
            <a:ext cx="3594815" cy="290165"/>
          </a:xfrm>
          <a:prstGeom prst="rect">
            <a:avLst/>
          </a:prstGeom>
        </p:spPr>
      </p:pic>
      <p:sp>
        <p:nvSpPr>
          <p:cNvPr id="14" name="Subtítulo 2">
            <a:extLst>
              <a:ext uri="{FF2B5EF4-FFF2-40B4-BE49-F238E27FC236}">
                <a16:creationId xmlns:a16="http://schemas.microsoft.com/office/drawing/2014/main" id="{EBEF15B5-80CA-4ADC-9976-B0685575E2E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65176" y="266057"/>
            <a:ext cx="4379977" cy="620911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52184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074ADCA4-48AA-4FC3-B1AC-F0A8A8FC15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2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5261890-B61B-4303-910E-E3A17FD9EFB9}"/>
              </a:ext>
            </a:extLst>
          </p:cNvPr>
          <p:cNvSpPr/>
          <p:nvPr userDrawn="1"/>
        </p:nvSpPr>
        <p:spPr>
          <a:xfrm>
            <a:off x="0" y="5215469"/>
            <a:ext cx="3471333" cy="728131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744B3C5-CA4A-4005-98D1-D6C4B0C738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56566" y="1163931"/>
            <a:ext cx="7526867" cy="356470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915DCA9-052F-42B1-8D84-E5B7024F4D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6566" y="5288943"/>
            <a:ext cx="7481130" cy="603858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ECC3E134-7F10-4D58-AAB4-064328221F2A}"/>
              </a:ext>
            </a:extLst>
          </p:cNvPr>
          <p:cNvSpPr txBox="1"/>
          <p:nvPr userDrawn="1"/>
        </p:nvSpPr>
        <p:spPr>
          <a:xfrm>
            <a:off x="634998" y="5157477"/>
            <a:ext cx="2836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chemeClr val="bg1"/>
                </a:solidFill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124398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-2078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9B224-EE22-C548-967A-E5FBDEF4A91B}" type="datetimeFigureOut">
              <a:rPr lang="es-ES" smtClean="0"/>
              <a:t>12/09/2022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9313E-BCF6-9847-8ABE-9CF08BDD2ABE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49B2AFD-F3CA-4351-B173-610FE848FE4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248912" y="4991100"/>
            <a:ext cx="490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ctr"/>
            <a:r>
              <a:rPr lang="es-ES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</a:t>
            </a:r>
          </a:p>
        </p:txBody>
      </p:sp>
    </p:spTree>
    <p:extLst>
      <p:ext uri="{BB962C8B-B14F-4D97-AF65-F5344CB8AC3E}">
        <p14:creationId xmlns:p14="http://schemas.microsoft.com/office/powerpoint/2010/main" val="313572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2800" b="1" i="0" kern="1200">
          <a:solidFill>
            <a:schemeClr val="bg1"/>
          </a:solidFill>
          <a:latin typeface="Gotham" charset="0"/>
          <a:ea typeface="Gotham" charset="0"/>
          <a:cs typeface="Gotham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41230F"/>
          </a:solidFill>
          <a:latin typeface="Gotham Book" charset="0"/>
          <a:ea typeface="Gotham Book" charset="0"/>
          <a:cs typeface="Gotham Book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otham Book" charset="0"/>
          <a:ea typeface="Gotham Book" charset="0"/>
          <a:cs typeface="Gotham Book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otham Book" charset="0"/>
          <a:ea typeface="Gotham Book" charset="0"/>
          <a:cs typeface="Gotham Book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otham Book" charset="0"/>
          <a:ea typeface="Gotham Book" charset="0"/>
          <a:cs typeface="Gotham Book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Gotham Book" charset="0"/>
          <a:ea typeface="Gotham Book" charset="0"/>
          <a:cs typeface="Gotham Book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125169"/>
            <a:ext cx="4484255" cy="131445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s-ES" sz="2400" b="1" dirty="0"/>
              <a:t>La CNMC y el sector Farmacéutico</a:t>
            </a:r>
          </a:p>
          <a:p>
            <a:pPr>
              <a:spcBef>
                <a:spcPts val="0"/>
              </a:spcBef>
            </a:pPr>
            <a:endParaRPr lang="es-ES" sz="600" b="1" dirty="0"/>
          </a:p>
          <a:p>
            <a:pPr algn="r">
              <a:spcBef>
                <a:spcPts val="0"/>
              </a:spcBef>
            </a:pPr>
            <a:r>
              <a:rPr lang="es-ES" sz="1200" b="1" dirty="0"/>
              <a:t>Sergio Sinovas Caballero</a:t>
            </a:r>
          </a:p>
          <a:p>
            <a:pPr algn="r">
              <a:spcBef>
                <a:spcPts val="0"/>
              </a:spcBef>
            </a:pPr>
            <a:r>
              <a:rPr lang="es-ES" sz="1200" dirty="0"/>
              <a:t>Subdirector de Industria y Energía</a:t>
            </a:r>
          </a:p>
          <a:p>
            <a:pPr algn="r">
              <a:spcBef>
                <a:spcPts val="0"/>
              </a:spcBef>
            </a:pPr>
            <a:r>
              <a:rPr lang="es-ES" sz="1200" dirty="0"/>
              <a:t>Dirección de Competencia. CNMC</a:t>
            </a:r>
          </a:p>
        </p:txBody>
      </p:sp>
    </p:spTree>
    <p:extLst>
      <p:ext uri="{BB962C8B-B14F-4D97-AF65-F5344CB8AC3E}">
        <p14:creationId xmlns:p14="http://schemas.microsoft.com/office/powerpoint/2010/main" val="93473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ítulo 18">
            <a:extLst>
              <a:ext uri="{FF2B5EF4-FFF2-40B4-BE49-F238E27FC236}">
                <a16:creationId xmlns:a16="http://schemas.microsoft.com/office/drawing/2014/main" id="{63B0F61C-7A64-4C5A-9179-A5EF5786763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r>
              <a:rPr lang="es-ES_tradnl" dirty="0"/>
              <a:t>POLÍTICA DE COMPETENCIA</a:t>
            </a:r>
            <a:endParaRPr lang="es-ES" dirty="0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AFCEE638-D7DA-4CC1-859E-5767CAFAC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1275" y="2407658"/>
            <a:ext cx="4140627" cy="338536"/>
          </a:xfrm>
          <a:prstGeom prst="rect">
            <a:avLst/>
          </a:prstGeom>
          <a:noFill/>
          <a:ln w="9525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miter lim="800000"/>
            <a:headEnd/>
            <a:tailEnd/>
          </a:ln>
          <a:effectLst/>
        </p:spPr>
        <p:txBody>
          <a:bodyPr wrap="square" lIns="91420" tIns="45711" rIns="91420" bIns="45711">
            <a:spAutoFit/>
          </a:bodyPr>
          <a:lstStyle>
            <a:lvl1pPr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marL="476250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marL="714375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marL="952500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marL="1190625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16478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1050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25622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0194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s-ES" altLang="es-ES" sz="1600" b="1" dirty="0">
                <a:solidFill>
                  <a:srgbClr val="5F5F5F"/>
                </a:solidFill>
              </a:rPr>
              <a:t> Principales herramientas </a:t>
            </a: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4BBD5869-D9EF-436E-8178-70C617B67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8510" y="3476597"/>
            <a:ext cx="2626560" cy="954089"/>
          </a:xfrm>
          <a:prstGeom prst="rect">
            <a:avLst/>
          </a:prstGeom>
          <a:noFill/>
          <a:ln w="9525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miter lim="800000"/>
            <a:headEnd/>
            <a:tailEnd/>
          </a:ln>
          <a:effectLst/>
        </p:spPr>
        <p:txBody>
          <a:bodyPr lIns="91420" tIns="45711" rIns="91420" bIns="45711">
            <a:spAutoFit/>
          </a:bodyPr>
          <a:lstStyle>
            <a:lvl1pPr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marL="476250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marL="714375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marL="952500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marL="1190625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16478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1050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25622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0194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s-ES" altLang="es-ES" sz="1600" b="1" dirty="0">
                <a:solidFill>
                  <a:srgbClr val="5F5F5F"/>
                </a:solidFill>
              </a:rPr>
              <a:t>PROCEDIMIENTO SANCIONADOR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s-ES" altLang="es-ES" sz="1400" b="1" dirty="0">
                <a:solidFill>
                  <a:srgbClr val="F79646"/>
                </a:solidFill>
              </a:rPr>
              <a:t>EX POST</a:t>
            </a:r>
            <a:r>
              <a:rPr lang="es-ES" altLang="es-ES" sz="1600" b="1" dirty="0">
                <a:solidFill>
                  <a:srgbClr val="F79646"/>
                </a:solidFill>
              </a:rPr>
              <a:t> </a:t>
            </a:r>
          </a:p>
        </p:txBody>
      </p:sp>
      <p:sp>
        <p:nvSpPr>
          <p:cNvPr id="6" name="Line 7">
            <a:extLst>
              <a:ext uri="{FF2B5EF4-FFF2-40B4-BE49-F238E27FC236}">
                <a16:creationId xmlns:a16="http://schemas.microsoft.com/office/drawing/2014/main" id="{A4498446-8742-4F46-9F32-04905807F6C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73950" y="2776232"/>
            <a:ext cx="1294560" cy="6480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defTabSz="407484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2411B3B7-EF99-4FB0-A6BD-0EA3C0D18F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1588" y="2776232"/>
            <a:ext cx="0" cy="6480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defTabSz="407484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s-ES" b="1" dirty="0">
              <a:solidFill>
                <a:srgbClr val="FFFFFF"/>
              </a:solidFill>
            </a:endParaRPr>
          </a:p>
        </p:txBody>
      </p:sp>
      <p:sp>
        <p:nvSpPr>
          <p:cNvPr id="8" name="Line 10">
            <a:extLst>
              <a:ext uri="{FF2B5EF4-FFF2-40B4-BE49-F238E27FC236}">
                <a16:creationId xmlns:a16="http://schemas.microsoft.com/office/drawing/2014/main" id="{CCE25E3B-F8C3-4952-8CDE-A136F1B3655E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8003" y="2811516"/>
            <a:ext cx="1512000" cy="57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defTabSz="407484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9" name="Text Box 11">
            <a:extLst>
              <a:ext uri="{FF2B5EF4-FFF2-40B4-BE49-F238E27FC236}">
                <a16:creationId xmlns:a16="http://schemas.microsoft.com/office/drawing/2014/main" id="{ECB27F6B-113B-4AF7-95E3-2443F7CF9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4003" y="3476596"/>
            <a:ext cx="2389273" cy="954089"/>
          </a:xfrm>
          <a:prstGeom prst="rect">
            <a:avLst/>
          </a:prstGeom>
          <a:noFill/>
          <a:ln w="9525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miter lim="800000"/>
            <a:headEnd/>
            <a:tailEnd/>
          </a:ln>
          <a:effectLst/>
        </p:spPr>
        <p:txBody>
          <a:bodyPr wrap="square" lIns="91420" tIns="45711" rIns="91420" bIns="45711">
            <a:spAutoFit/>
          </a:bodyPr>
          <a:lstStyle>
            <a:lvl1pPr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marL="476250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marL="714375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marL="952500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marL="1190625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16478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1050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25622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0194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s-ES" altLang="es-ES" sz="1600" b="1" dirty="0">
                <a:solidFill>
                  <a:srgbClr val="5F5F5F"/>
                </a:solidFill>
              </a:rPr>
              <a:t>PROMOCIÓN DE LA COMPETENCIA</a:t>
            </a:r>
          </a:p>
          <a:p>
            <a:pPr lvl="0" algn="ctr" defTabSz="457200" fontAlgn="base">
              <a:spcBef>
                <a:spcPct val="50000"/>
              </a:spcBef>
              <a:spcAft>
                <a:spcPct val="0"/>
              </a:spcAft>
            </a:pPr>
            <a:r>
              <a:rPr lang="es-ES" altLang="es-ES" sz="1400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 POST</a:t>
            </a:r>
            <a:r>
              <a:rPr lang="es-ES" altLang="es-ES" sz="1600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657E1D82-FB80-482A-B4C3-43761A267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043" y="3485961"/>
            <a:ext cx="2877120" cy="1046422"/>
          </a:xfrm>
          <a:prstGeom prst="rect">
            <a:avLst/>
          </a:prstGeom>
          <a:noFill/>
          <a:ln w="9525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miter lim="800000"/>
            <a:headEnd/>
            <a:tailEnd/>
          </a:ln>
          <a:effectLst/>
        </p:spPr>
        <p:txBody>
          <a:bodyPr lIns="91420" tIns="45711" rIns="91420" bIns="45711">
            <a:spAutoFit/>
          </a:bodyPr>
          <a:lstStyle>
            <a:lvl1pPr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marL="476250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marL="714375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marL="952500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marL="1190625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16478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1050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25622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0194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1600" b="1" dirty="0">
                <a:solidFill>
                  <a:srgbClr val="5F5F5F"/>
                </a:solidFill>
              </a:rPr>
              <a:t>CONTROL DE CONCENTRACIONES</a:t>
            </a:r>
            <a:r>
              <a:rPr lang="es-ES" altLang="es-ES" sz="1600" b="1" dirty="0">
                <a:solidFill>
                  <a:srgbClr val="DD1536"/>
                </a:solidFill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s-ES" sz="1600" dirty="0">
              <a:solidFill>
                <a:srgbClr val="DD1536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1400" b="1" dirty="0">
                <a:solidFill>
                  <a:srgbClr val="F79646"/>
                </a:solidFill>
              </a:rPr>
              <a:t>EX ANTE</a:t>
            </a:r>
          </a:p>
        </p:txBody>
      </p:sp>
      <p:sp>
        <p:nvSpPr>
          <p:cNvPr id="11" name="Text Box 9">
            <a:extLst>
              <a:ext uri="{FF2B5EF4-FFF2-40B4-BE49-F238E27FC236}">
                <a16:creationId xmlns:a16="http://schemas.microsoft.com/office/drawing/2014/main" id="{C48A679A-403F-4F5E-BB5D-3540EFE33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6143" y="1221187"/>
            <a:ext cx="5641698" cy="707868"/>
          </a:xfrm>
          <a:prstGeom prst="rect">
            <a:avLst/>
          </a:prstGeom>
          <a:noFill/>
          <a:ln w="9525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miter lim="800000"/>
            <a:headEnd/>
            <a:tailEnd/>
          </a:ln>
          <a:effectLst/>
        </p:spPr>
        <p:txBody>
          <a:bodyPr wrap="square" lIns="91420" tIns="45711" rIns="91420" bIns="45711">
            <a:spAutoFit/>
          </a:bodyPr>
          <a:lstStyle>
            <a:lvl1pPr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marL="476250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marL="714375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marL="952500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marL="1190625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16478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1050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25622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0194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s-ES" sz="2000" dirty="0" err="1">
                <a:solidFill>
                  <a:srgbClr val="5F5F5F"/>
                </a:solidFill>
              </a:rPr>
              <a:t>Persecución</a:t>
            </a:r>
            <a:r>
              <a:rPr lang="en-US" altLang="es-ES" sz="2000" dirty="0">
                <a:solidFill>
                  <a:srgbClr val="5F5F5F"/>
                </a:solidFill>
              </a:rPr>
              <a:t> de las </a:t>
            </a:r>
            <a:r>
              <a:rPr lang="en-US" altLang="es-ES" sz="2000" dirty="0" err="1">
                <a:solidFill>
                  <a:srgbClr val="5F5F5F"/>
                </a:solidFill>
              </a:rPr>
              <a:t>prácticas</a:t>
            </a:r>
            <a:r>
              <a:rPr lang="en-US" altLang="es-ES" sz="2000" dirty="0">
                <a:solidFill>
                  <a:srgbClr val="5F5F5F"/>
                </a:solidFill>
              </a:rPr>
              <a:t> que </a:t>
            </a:r>
            <a:r>
              <a:rPr lang="en-US" altLang="es-ES" sz="2000" dirty="0" err="1">
                <a:solidFill>
                  <a:srgbClr val="5F5F5F"/>
                </a:solidFill>
              </a:rPr>
              <a:t>reducen</a:t>
            </a:r>
            <a:r>
              <a:rPr lang="en-US" altLang="es-ES" sz="2000" dirty="0">
                <a:solidFill>
                  <a:srgbClr val="5F5F5F"/>
                </a:solidFill>
              </a:rPr>
              <a:t> el </a:t>
            </a:r>
            <a:r>
              <a:rPr lang="en-US" altLang="es-ES" sz="2000" dirty="0" err="1">
                <a:solidFill>
                  <a:srgbClr val="5F5F5F"/>
                </a:solidFill>
              </a:rPr>
              <a:t>bienestar</a:t>
            </a:r>
            <a:r>
              <a:rPr lang="en-US" altLang="es-ES" sz="2000" dirty="0">
                <a:solidFill>
                  <a:srgbClr val="5F5F5F"/>
                </a:solidFill>
              </a:rPr>
              <a:t> del </a:t>
            </a:r>
            <a:r>
              <a:rPr lang="en-US" altLang="es-ES" sz="2000" dirty="0" err="1">
                <a:solidFill>
                  <a:srgbClr val="5F5F5F"/>
                </a:solidFill>
              </a:rPr>
              <a:t>consumidor</a:t>
            </a:r>
            <a:endParaRPr lang="en-US" altLang="es-ES" sz="2000" dirty="0">
              <a:solidFill>
                <a:srgbClr val="5F5F5F"/>
              </a:solidFill>
            </a:endParaRP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39492B15-DA75-49B6-812F-A918F18FC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159" y="1221186"/>
            <a:ext cx="2713960" cy="1338810"/>
          </a:xfrm>
          <a:prstGeom prst="rect">
            <a:avLst/>
          </a:prstGeom>
          <a:noFill/>
          <a:ln w="9525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miter lim="800000"/>
            <a:headEnd/>
            <a:tailEnd/>
          </a:ln>
          <a:effectLst/>
        </p:spPr>
        <p:txBody>
          <a:bodyPr vert="horz" wrap="square" lIns="91420" tIns="45711" rIns="91420" bIns="45711" rtlCol="0">
            <a:spAutoFit/>
          </a:bodyPr>
          <a:lstStyle>
            <a:lvl1pPr marL="342900" indent="-342900" algn="l" defTabSz="4953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0000"/>
                </a:solidFill>
                <a:latin typeface="Arial" charset="0"/>
                <a:ea typeface="Gotham Book" charset="0"/>
                <a:cs typeface="Arial" charset="0"/>
              </a:defRPr>
            </a:lvl1pPr>
            <a:lvl2pPr marL="476250" indent="-238125" algn="l" defTabSz="4953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000000"/>
                </a:solidFill>
                <a:latin typeface="Arial" charset="0"/>
                <a:ea typeface="Gotham Book" charset="0"/>
                <a:cs typeface="Arial" charset="0"/>
              </a:defRPr>
            </a:lvl2pPr>
            <a:lvl3pPr marL="714375" indent="-238125" algn="l" defTabSz="4953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000000"/>
                </a:solidFill>
                <a:latin typeface="Arial" charset="0"/>
                <a:ea typeface="Gotham Book" charset="0"/>
                <a:cs typeface="Arial" charset="0"/>
              </a:defRPr>
            </a:lvl3pPr>
            <a:lvl4pPr marL="952500" indent="-238125" algn="l" defTabSz="4953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0000"/>
                </a:solidFill>
                <a:latin typeface="Arial" charset="0"/>
                <a:ea typeface="Gotham Book" charset="0"/>
                <a:cs typeface="Arial" charset="0"/>
              </a:defRPr>
            </a:lvl4pPr>
            <a:lvl5pPr marL="1190625" indent="-238125" algn="l" defTabSz="4953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0000"/>
                </a:solidFill>
                <a:latin typeface="Arial" charset="0"/>
                <a:ea typeface="Gotham Book" charset="0"/>
                <a:cs typeface="Arial" charset="0"/>
              </a:defRPr>
            </a:lvl5pPr>
            <a:lvl6pPr marL="1647825" indent="-238125" algn="l" defTabSz="495300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6pPr>
            <a:lvl7pPr marL="2105025" indent="-238125" algn="l" defTabSz="495300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7pPr>
            <a:lvl8pPr marL="2562225" indent="-238125" algn="l" defTabSz="495300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8pPr>
            <a:lvl9pPr marL="3019425" indent="-238125" algn="l" defTabSz="495300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s-ES" altLang="es-ES" sz="1800" b="1" dirty="0">
                <a:solidFill>
                  <a:srgbClr val="5F5F5F"/>
                </a:solidFill>
              </a:rPr>
              <a:t>CNMC:  DIRECCIÓN DE COMPETENCIA </a:t>
            </a:r>
          </a:p>
          <a:p>
            <a:pPr mar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s-ES" altLang="es-ES" sz="1800" b="1" dirty="0">
                <a:solidFill>
                  <a:srgbClr val="5F5F5F"/>
                </a:solidFill>
              </a:rPr>
              <a:t>DIRECCIÓN DE PROMOCIÓN</a:t>
            </a:r>
          </a:p>
        </p:txBody>
      </p:sp>
    </p:spTree>
    <p:extLst>
      <p:ext uri="{BB962C8B-B14F-4D97-AF65-F5344CB8AC3E}">
        <p14:creationId xmlns:p14="http://schemas.microsoft.com/office/powerpoint/2010/main" val="206334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btítulo 13">
            <a:extLst>
              <a:ext uri="{FF2B5EF4-FFF2-40B4-BE49-F238E27FC236}">
                <a16:creationId xmlns:a16="http://schemas.microsoft.com/office/drawing/2014/main" id="{3B314B43-DA5E-4623-88F8-6EB690D441C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r>
              <a:rPr lang="es-ES_tradnl" dirty="0"/>
              <a:t>POLÍTICA DE COMPETENCIA</a:t>
            </a:r>
            <a:endParaRPr lang="es-ES" dirty="0"/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4BBD5869-D9EF-436E-8178-70C617B67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998" y="2861154"/>
            <a:ext cx="2626560" cy="954089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</a:ln>
          <a:effectLst/>
        </p:spPr>
        <p:txBody>
          <a:bodyPr lIns="91420" tIns="45711" rIns="91420" bIns="45711">
            <a:spAutoFit/>
          </a:bodyPr>
          <a:lstStyle>
            <a:lvl1pPr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marL="476250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marL="714375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marL="952500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marL="1190625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16478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1050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25622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0194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s-ES" sz="1600" b="1" dirty="0">
                <a:solidFill>
                  <a:srgbClr val="F79646"/>
                </a:solidFill>
              </a:rPr>
              <a:t>ART 2 LDC 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s-ES" altLang="es-ES" sz="1600" b="1" dirty="0">
                <a:solidFill>
                  <a:srgbClr val="5F5F5F"/>
                </a:solidFill>
              </a:rPr>
              <a:t>ABUSOS DE POSICIÓN DOMINANTE </a:t>
            </a:r>
          </a:p>
        </p:txBody>
      </p:sp>
      <p:sp>
        <p:nvSpPr>
          <p:cNvPr id="6" name="Line 7">
            <a:extLst>
              <a:ext uri="{FF2B5EF4-FFF2-40B4-BE49-F238E27FC236}">
                <a16:creationId xmlns:a16="http://schemas.microsoft.com/office/drawing/2014/main" id="{A4498446-8742-4F46-9F32-04905807F6C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86289" y="1849435"/>
            <a:ext cx="1105597" cy="95484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defTabSz="407484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2411B3B7-EF99-4FB0-A6BD-0EA3C0D18F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0214" y="1955607"/>
            <a:ext cx="0" cy="8600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defTabSz="407484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s-ES" b="1" dirty="0">
              <a:solidFill>
                <a:srgbClr val="FFFFFF"/>
              </a:solidFill>
            </a:endParaRPr>
          </a:p>
        </p:txBody>
      </p:sp>
      <p:sp>
        <p:nvSpPr>
          <p:cNvPr id="8" name="Line 10">
            <a:extLst>
              <a:ext uri="{FF2B5EF4-FFF2-40B4-BE49-F238E27FC236}">
                <a16:creationId xmlns:a16="http://schemas.microsoft.com/office/drawing/2014/main" id="{CCE25E3B-F8C3-4952-8CDE-A136F1B3655E}"/>
              </a:ext>
            </a:extLst>
          </p:cNvPr>
          <p:cNvSpPr>
            <a:spLocks noChangeShapeType="1"/>
          </p:cNvSpPr>
          <p:nvPr/>
        </p:nvSpPr>
        <p:spPr bwMode="auto">
          <a:xfrm>
            <a:off x="5908528" y="1894933"/>
            <a:ext cx="1372762" cy="8486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defTabSz="407484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9" name="Text Box 11">
            <a:extLst>
              <a:ext uri="{FF2B5EF4-FFF2-40B4-BE49-F238E27FC236}">
                <a16:creationId xmlns:a16="http://schemas.microsoft.com/office/drawing/2014/main" id="{ECB27F6B-113B-4AF7-95E3-2443F7CF9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5837" y="2815655"/>
            <a:ext cx="2737440" cy="1815864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</a:ln>
          <a:effectLst/>
        </p:spPr>
        <p:txBody>
          <a:bodyPr lIns="91420" tIns="45711" rIns="91420" bIns="45711">
            <a:spAutoFit/>
          </a:bodyPr>
          <a:lstStyle>
            <a:lvl1pPr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marL="476250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marL="714375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marL="952500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marL="1190625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16478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1050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25622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0194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s-ES" sz="1600" b="1" dirty="0">
                <a:solidFill>
                  <a:srgbClr val="F79646"/>
                </a:solidFill>
              </a:rPr>
              <a:t>ART 3 LDC 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s-ES" altLang="es-ES" sz="1600" b="1" dirty="0">
                <a:solidFill>
                  <a:srgbClr val="5F5F5F"/>
                </a:solidFill>
              </a:rPr>
              <a:t>FALSEAMIENTO DE LA COMPETENCIA POR ACTOS DE COMPETENCIA DESLEAL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s-ES" altLang="es-ES" sz="1600" dirty="0">
              <a:solidFill>
                <a:srgbClr val="5F5F5F"/>
              </a:solidFill>
            </a:endParaRPr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657E1D82-FB80-482A-B4C3-43761A267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180" y="2815655"/>
            <a:ext cx="2877120" cy="1538865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</a:ln>
          <a:effectLst/>
        </p:spPr>
        <p:txBody>
          <a:bodyPr lIns="91420" tIns="45711" rIns="91420" bIns="45711">
            <a:spAutoFit/>
          </a:bodyPr>
          <a:lstStyle>
            <a:lvl1pPr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 marL="476250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marL="714375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marL="952500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marL="1190625" indent="-238125" algn="l" defTabSz="495300"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16478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1050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25622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019425" indent="-238125" defTabSz="4953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sz="1600" b="1" dirty="0">
                <a:solidFill>
                  <a:srgbClr val="F79646"/>
                </a:solidFill>
              </a:rPr>
              <a:t>ART 1 LDC </a:t>
            </a:r>
            <a:endParaRPr lang="en-US" altLang="es-ES" sz="1400" b="1" dirty="0">
              <a:solidFill>
                <a:srgbClr val="F79646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s-ES" sz="1400" b="1" dirty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1600" b="1" dirty="0">
                <a:solidFill>
                  <a:srgbClr val="5F5F5F"/>
                </a:solidFill>
              </a:rPr>
              <a:t>ACUERDOS ENTRE COMPETIDORES,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1600" b="1" dirty="0">
                <a:solidFill>
                  <a:srgbClr val="5F5F5F"/>
                </a:solidFill>
              </a:rPr>
              <a:t>RECOMENDACIONES,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1600" b="1" dirty="0">
                <a:solidFill>
                  <a:srgbClr val="5F5F5F"/>
                </a:solidFill>
              </a:rPr>
              <a:t>PRÁCTICA CONCERTADA</a:t>
            </a:r>
            <a:endParaRPr lang="es-ES" altLang="es-ES" sz="1600" dirty="0">
              <a:solidFill>
                <a:srgbClr val="DD1536"/>
              </a:solidFill>
            </a:endParaRP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39492B15-DA75-49B6-812F-A918F18FC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7204" y="1480121"/>
            <a:ext cx="6764410" cy="369314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</a:ln>
          <a:effectLst/>
        </p:spPr>
        <p:txBody>
          <a:bodyPr vert="horz" wrap="square" lIns="91420" tIns="45711" rIns="91420" bIns="45711" rtlCol="0">
            <a:spAutoFit/>
          </a:bodyPr>
          <a:lstStyle>
            <a:lvl1pPr marL="342900" indent="-342900" algn="l" defTabSz="4953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0000"/>
                </a:solidFill>
                <a:latin typeface="Arial" charset="0"/>
                <a:ea typeface="Gotham Book" charset="0"/>
                <a:cs typeface="Arial" charset="0"/>
              </a:defRPr>
            </a:lvl1pPr>
            <a:lvl2pPr marL="476250" indent="-238125" algn="l" defTabSz="4953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000000"/>
                </a:solidFill>
                <a:latin typeface="Arial" charset="0"/>
                <a:ea typeface="Gotham Book" charset="0"/>
                <a:cs typeface="Arial" charset="0"/>
              </a:defRPr>
            </a:lvl2pPr>
            <a:lvl3pPr marL="714375" indent="-238125" algn="l" defTabSz="4953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000000"/>
                </a:solidFill>
                <a:latin typeface="Arial" charset="0"/>
                <a:ea typeface="Gotham Book" charset="0"/>
                <a:cs typeface="Arial" charset="0"/>
              </a:defRPr>
            </a:lvl3pPr>
            <a:lvl4pPr marL="952500" indent="-238125" algn="l" defTabSz="4953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0000"/>
                </a:solidFill>
                <a:latin typeface="Arial" charset="0"/>
                <a:ea typeface="Gotham Book" charset="0"/>
                <a:cs typeface="Arial" charset="0"/>
              </a:defRPr>
            </a:lvl4pPr>
            <a:lvl5pPr marL="1190625" indent="-238125" algn="l" defTabSz="4953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0000"/>
                </a:solidFill>
                <a:latin typeface="Arial" charset="0"/>
                <a:ea typeface="Gotham Book" charset="0"/>
                <a:cs typeface="Arial" charset="0"/>
              </a:defRPr>
            </a:lvl5pPr>
            <a:lvl6pPr marL="1647825" indent="-238125" algn="l" defTabSz="495300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6pPr>
            <a:lvl7pPr marL="2105025" indent="-238125" algn="l" defTabSz="495300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7pPr>
            <a:lvl8pPr marL="2562225" indent="-238125" algn="l" defTabSz="495300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8pPr>
            <a:lvl9pPr marL="3019425" indent="-238125" algn="l" defTabSz="495300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s-ES" altLang="es-ES" sz="1800" b="1" dirty="0">
                <a:solidFill>
                  <a:srgbClr val="5F5F5F"/>
                </a:solidFill>
              </a:rPr>
              <a:t>INFRACCIONES DERECHO DE LA COMPETENCIA</a:t>
            </a:r>
          </a:p>
        </p:txBody>
      </p:sp>
    </p:spTree>
    <p:extLst>
      <p:ext uri="{BB962C8B-B14F-4D97-AF65-F5344CB8AC3E}">
        <p14:creationId xmlns:p14="http://schemas.microsoft.com/office/powerpoint/2010/main" val="35247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8178D4-79CD-4529-A15C-23994593E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23888" indent="-360363" algn="just">
              <a:buFont typeface="Arial" pitchFamily="34" charset="0"/>
              <a:buChar char="•"/>
            </a:pPr>
            <a:r>
              <a:rPr lang="es-ES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Origen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Expediente de oficio </a:t>
            </a:r>
            <a:endParaRPr lang="pt-BR" sz="2400" dirty="0">
              <a:solidFill>
                <a:prstClr val="black">
                  <a:lumMod val="75000"/>
                  <a:lumOff val="25000"/>
                </a:prstClr>
              </a:solidFill>
              <a:latin typeface="Gotham Book"/>
              <a:cs typeface="Arial" panose="020B0604020202020204" pitchFamily="34" charset="0"/>
            </a:endParaRPr>
          </a:p>
          <a:p>
            <a:pPr marL="623888" indent="-360363" algn="just">
              <a:buFont typeface="Arial" pitchFamily="34" charset="0"/>
              <a:buChar char="•"/>
            </a:pPr>
            <a:r>
              <a:rPr lang="es-ES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Inspecciones: 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Sedes de AAA y CURIUM 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pt-BR" sz="2400" u="sng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Conducta</a:t>
            </a: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Fijación de precios, Reparto mercados (clientes) e Intercambios de información  (Art 1 LDC)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es-ES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Mercado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Fabricación y comercialización de PET 18-FDG</a:t>
            </a:r>
          </a:p>
          <a:p>
            <a:pPr marL="1081088" lvl="1" indent="-360363" algn="just">
              <a:buFont typeface="Arial" pitchFamily="34" charset="0"/>
              <a:buChar char="•"/>
            </a:pPr>
            <a:r>
              <a:rPr lang="es-E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Ofertas de cobertura, abstención o suministro cruzado.</a:t>
            </a:r>
          </a:p>
          <a:p>
            <a:pPr marL="1081088" lvl="1" indent="-360363" algn="just">
              <a:buFont typeface="Arial" pitchFamily="34" charset="0"/>
              <a:buChar char="•"/>
            </a:pPr>
            <a:r>
              <a:rPr lang="es-E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Venta Hospitales con Cámaras PET (Licitaciones publicas y privados)</a:t>
            </a:r>
          </a:p>
          <a:p>
            <a:pPr marL="1081088" lvl="1" indent="-360363" algn="just">
              <a:buFont typeface="Arial" pitchFamily="34" charset="0"/>
              <a:buChar char="•"/>
            </a:pPr>
            <a:r>
              <a:rPr lang="es-E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Evolución de las cuotas, ciclotrones y entrada competidores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es-ES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Conclusión: 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Infracción y Sanción a directivos (46.000 €) y empresas (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1.523.421 + 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4.244.584 €)</a:t>
            </a:r>
          </a:p>
          <a:p>
            <a:pPr marL="623888" indent="-360363" algn="just">
              <a:buFont typeface="Arial" pitchFamily="34" charset="0"/>
              <a:buChar char="•"/>
            </a:pPr>
            <a:endParaRPr lang="es-ES" sz="2400" dirty="0">
              <a:solidFill>
                <a:prstClr val="black">
                  <a:lumMod val="75000"/>
                  <a:lumOff val="25000"/>
                </a:prstClr>
              </a:solidFill>
              <a:latin typeface="Gotham Book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BCC9AF6D-134F-4AD0-A438-514929328F7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CÁRTEL ENTRE COMPETIDORES:</a:t>
            </a:r>
            <a:br>
              <a:rPr lang="es-ES" dirty="0"/>
            </a:br>
            <a:r>
              <a:rPr lang="es-ES" dirty="0" err="1"/>
              <a:t>Expte</a:t>
            </a:r>
            <a:r>
              <a:rPr lang="es-ES" dirty="0"/>
              <a:t> 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Book"/>
                <a:cs typeface="Arial" panose="020B0604020202020204" pitchFamily="34" charset="0"/>
              </a:rPr>
              <a:t>(S/0027/19) </a:t>
            </a:r>
            <a:r>
              <a:rPr lang="es-ES" dirty="0"/>
              <a:t>RADIOFÁRMACOS</a:t>
            </a:r>
          </a:p>
        </p:txBody>
      </p:sp>
    </p:spTree>
    <p:extLst>
      <p:ext uri="{BB962C8B-B14F-4D97-AF65-F5344CB8AC3E}">
        <p14:creationId xmlns:p14="http://schemas.microsoft.com/office/powerpoint/2010/main" val="286794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8178D4-79CD-4529-A15C-23994593E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23888" indent="-360363" algn="just">
              <a:buFont typeface="Arial" pitchFamily="34" charset="0"/>
              <a:buChar char="•"/>
            </a:pPr>
            <a:r>
              <a:rPr lang="es-ES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Origen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denuncia de TEVA PHARMA, S.L.U. a </a:t>
            </a: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ASTRAZENECA FARMACEUTICA SPAIN, S.A. (2-12-2016)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es-ES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Inspecciones: 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Sedes de AZ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pt-BR" sz="2400" u="sng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Conducta</a:t>
            </a: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Precios predatorios SYMBICORT (Art 2 LDC)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es-ES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Mercado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</a:t>
            </a:r>
          </a:p>
          <a:p>
            <a:pPr marL="1081088" lvl="1" indent="-360363" algn="just">
              <a:buFont typeface="Arial" pitchFamily="34" charset="0"/>
              <a:buChar char="•"/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Combinaciones ICS/LABA para tratar el asma y la EPOC  en España</a:t>
            </a:r>
          </a:p>
          <a:p>
            <a:pPr marL="1081088" lvl="1" indent="-360363" algn="just">
              <a:buFont typeface="Arial" pitchFamily="34" charset="0"/>
              <a:buChar char="•"/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Evolución de las Cuotas </a:t>
            </a:r>
          </a:p>
          <a:p>
            <a:pPr marL="1081088" lvl="1" indent="-360363" algn="just">
              <a:buFont typeface="Arial" pitchFamily="34" charset="0"/>
              <a:buChar char="•"/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Canal de Venta: Hospitales y Farmacias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es-ES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Conclusión: 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Archivo del expediente ( 20-04-2021)</a:t>
            </a:r>
            <a:endParaRPr lang="es-ES" dirty="0">
              <a:solidFill>
                <a:prstClr val="black">
                  <a:lumMod val="75000"/>
                  <a:lumOff val="25000"/>
                </a:prstClr>
              </a:solidFill>
              <a:latin typeface="Gotham Book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1F0F6092-CB5D-4548-AC8D-93647E69E45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/>
              <a:t>ABUSO DE POSICION DE DOMINIO:</a:t>
            </a:r>
            <a:br>
              <a:rPr lang="es-ES" dirty="0"/>
            </a:br>
            <a:r>
              <a:rPr lang="es-ES" dirty="0" err="1"/>
              <a:t>Expte</a:t>
            </a:r>
            <a:r>
              <a:rPr lang="es-ES" dirty="0"/>
              <a:t> (S/0027/19) INHALADORES ASTRAZENECA </a:t>
            </a:r>
          </a:p>
        </p:txBody>
      </p:sp>
    </p:spTree>
    <p:extLst>
      <p:ext uri="{BB962C8B-B14F-4D97-AF65-F5344CB8AC3E}">
        <p14:creationId xmlns:p14="http://schemas.microsoft.com/office/powerpoint/2010/main" val="28815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C3DB09-9113-4EA7-92C8-244080D71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23888" indent="-360363" algn="just">
              <a:buFont typeface="Arial" pitchFamily="34" charset="0"/>
              <a:buChar char="•"/>
            </a:pPr>
            <a:r>
              <a:rPr lang="pt-BR" sz="2400" u="sng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Origen</a:t>
            </a:r>
            <a:r>
              <a:rPr lang="pt-BR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Denuncia de AMGEN contra la empresa ABBVIE</a:t>
            </a: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 (11-03-2019)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pt-BR" sz="2400" u="sng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Inspecciones</a:t>
            </a: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Sede de ABBVIE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pt-BR" sz="2400" u="sng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Conducta</a:t>
            </a: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Descuentos </a:t>
            </a:r>
            <a:r>
              <a:rPr lang="es-E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exclusionarios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 HUMIRA (Art 2 LDC)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es-ES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Mercado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</a:t>
            </a:r>
          </a:p>
          <a:p>
            <a:pPr marL="1081088" lvl="1" indent="-360363" algn="just">
              <a:buFont typeface="Arial" pitchFamily="34" charset="0"/>
              <a:buChar char="•"/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Medicamentos con </a:t>
            </a:r>
            <a:r>
              <a:rPr lang="es-E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adalimumab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  </a:t>
            </a:r>
            <a:r>
              <a:rPr lang="es-E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Humira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 y Biosimilares)</a:t>
            </a:r>
          </a:p>
          <a:p>
            <a:pPr marL="1081088" lvl="1" indent="-360363" algn="just">
              <a:buFont typeface="Arial" pitchFamily="34" charset="0"/>
              <a:buChar char="•"/>
            </a:pPr>
            <a:r>
              <a:rPr lang="es-E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Hosp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. y </a:t>
            </a:r>
            <a:r>
              <a:rPr lang="es-E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Serv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. Autonómicos: Compra directa y licitaciones principio activo (ADA)</a:t>
            </a:r>
          </a:p>
          <a:p>
            <a:pPr marL="1081088" lvl="1" indent="-360363" algn="just">
              <a:buFont typeface="Arial" pitchFamily="34" charset="0"/>
              <a:buChar char="•"/>
            </a:pP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Evolución de las Cuotas y entrada Biosimilares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es-ES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Conclusión: 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Archivo del expediente ( 20-04-2021)</a:t>
            </a:r>
            <a:endParaRPr lang="es-ES" sz="1600" dirty="0">
              <a:solidFill>
                <a:prstClr val="black">
                  <a:lumMod val="75000"/>
                  <a:lumOff val="25000"/>
                </a:prstClr>
              </a:solidFill>
              <a:latin typeface="Gotham Book"/>
              <a:cs typeface="Arial" panose="020B0604020202020204" pitchFamily="34" charset="0"/>
            </a:endParaRPr>
          </a:p>
          <a:p>
            <a:endParaRPr lang="es-ES" sz="1600" dirty="0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CD630E1D-2660-410C-9AAB-9E1944EA571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ABUSO DE POSICION DE DOMINIO:</a:t>
            </a:r>
            <a:br>
              <a:rPr lang="es-ES" dirty="0"/>
            </a:br>
            <a:r>
              <a:rPr lang="es-ES" dirty="0" err="1"/>
              <a:t>Expte</a:t>
            </a:r>
            <a:r>
              <a:rPr lang="es-ES" dirty="0"/>
              <a:t> (S/0024/19) ABBVIE</a:t>
            </a:r>
          </a:p>
        </p:txBody>
      </p:sp>
    </p:spTree>
    <p:extLst>
      <p:ext uri="{BB962C8B-B14F-4D97-AF65-F5344CB8AC3E}">
        <p14:creationId xmlns:p14="http://schemas.microsoft.com/office/powerpoint/2010/main" val="285705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C3DB09-9113-4EA7-92C8-244080D71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3888" indent="-360363" algn="just">
              <a:buFont typeface="Arial" pitchFamily="34" charset="0"/>
              <a:buChar char="•"/>
            </a:pPr>
            <a:r>
              <a:rPr lang="pt-BR" sz="2400" u="sng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Origen</a:t>
            </a:r>
            <a:r>
              <a:rPr lang="pt-BR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</a:t>
            </a: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D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enuncia presentada ante la CNMC </a:t>
            </a:r>
            <a:endParaRPr lang="pt-BR" sz="2400" dirty="0">
              <a:solidFill>
                <a:prstClr val="black">
                  <a:lumMod val="75000"/>
                  <a:lumOff val="25000"/>
                </a:prstClr>
              </a:solidFill>
              <a:latin typeface="Gotham Book"/>
              <a:cs typeface="Arial" panose="020B0604020202020204" pitchFamily="34" charset="0"/>
            </a:endParaRPr>
          </a:p>
          <a:p>
            <a:pPr marL="623888" indent="-360363" algn="just">
              <a:buFont typeface="Arial" pitchFamily="34" charset="0"/>
              <a:buChar char="•"/>
            </a:pPr>
            <a:r>
              <a:rPr lang="pt-BR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Inspecciones</a:t>
            </a: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Sede de MSD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es-ES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Incoación: 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20-11-2019 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pt-BR" sz="2400" u="sng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Conducta</a:t>
            </a: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Mecanismos </a:t>
            </a:r>
            <a:r>
              <a:rPr lang="pt-B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judiciales</a:t>
            </a: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 para r</a:t>
            </a:r>
            <a:r>
              <a:rPr lang="es-E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etrasar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/dificultar la entrada de terceros (Art 2 LDC)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es-ES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Mercado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anticonceptivos hormonales combinados (AHC)</a:t>
            </a:r>
            <a:b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</a:b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 de tipo anillo vaginal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es-ES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En fase Resolución: 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Tras recalificación por el Consejo CNMC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000EB2B7-3AF2-43C4-93DB-DE91F79D22C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ABUSO DE POSICION DE DOMINIO:</a:t>
            </a:r>
            <a:br>
              <a:rPr lang="es-ES" dirty="0"/>
            </a:br>
            <a:r>
              <a:rPr lang="es-ES" dirty="0" err="1"/>
              <a:t>Expte</a:t>
            </a:r>
            <a:r>
              <a:rPr lang="es-ES" dirty="0"/>
              <a:t> (S/0026/19) </a:t>
            </a:r>
            <a:r>
              <a:rPr lang="en-US" dirty="0"/>
              <a:t>MERCK SHARP DOME S.A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453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C3DB09-9113-4EA7-92C8-244080D71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3888" indent="-360363" algn="just">
              <a:buFont typeface="Arial" pitchFamily="34" charset="0"/>
              <a:buChar char="•"/>
            </a:pPr>
            <a:r>
              <a:rPr lang="es-ES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Origen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Denuncia de OCU y escrito Ministerio Sanidad contra la empresa LEADIANT</a:t>
            </a: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 (6-2019)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pt-BR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Inspecciones </a:t>
            </a:r>
            <a:r>
              <a:rPr lang="pt-BR" sz="2400" u="sng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internacionales</a:t>
            </a:r>
            <a:r>
              <a:rPr lang="pt-BR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 (IT)</a:t>
            </a: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Sedes de LEADIANT UK y </a:t>
            </a:r>
            <a:r>
              <a:rPr lang="pt-BR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Alemania</a:t>
            </a:r>
            <a:endParaRPr lang="pt-BR" sz="2400" dirty="0">
              <a:solidFill>
                <a:prstClr val="black">
                  <a:lumMod val="75000"/>
                  <a:lumOff val="25000"/>
                </a:prstClr>
              </a:solidFill>
              <a:latin typeface="Gotham Book"/>
              <a:cs typeface="Arial" panose="020B0604020202020204" pitchFamily="34" charset="0"/>
            </a:endParaRPr>
          </a:p>
          <a:p>
            <a:pPr marL="623888" indent="-360363" algn="just">
              <a:buFont typeface="Arial" pitchFamily="34" charset="0"/>
              <a:buChar char="•"/>
            </a:pPr>
            <a:r>
              <a:rPr lang="pt-BR" sz="2400" u="sng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Conducta</a:t>
            </a: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Precios excesivos (Art 2 LDC)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es-ES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Mercado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Fabricación y suministro del medicamento  huérfano CDCA-</a:t>
            </a:r>
            <a:r>
              <a:rPr lang="es-E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Leadiant</a:t>
            </a:r>
            <a:r>
              <a:rPr lang="es-E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.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es-ES" sz="24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En fase Resolución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219BACA0-24C3-49FE-A17F-10A73487FC9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ABUSO DE POSICION DE DOMINIO:</a:t>
            </a:r>
            <a:br>
              <a:rPr lang="es-ES" dirty="0"/>
            </a:br>
            <a:r>
              <a:rPr lang="es-ES" dirty="0" err="1"/>
              <a:t>Expte</a:t>
            </a:r>
            <a:r>
              <a:rPr lang="es-ES" dirty="0"/>
              <a:t> (S/0028/20)</a:t>
            </a:r>
            <a:r>
              <a:rPr lang="en-US" dirty="0"/>
              <a:t>LEADIANT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397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F59A9B-B264-41FB-A901-6B7E8BFDC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Book"/>
                <a:cs typeface="Arial" panose="020B0604020202020204" pitchFamily="34" charset="0"/>
              </a:rPr>
              <a:t>COMFORT LETTERS UE:</a:t>
            </a:r>
          </a:p>
          <a:p>
            <a:pPr algn="just">
              <a:spcAft>
                <a:spcPts val="600"/>
              </a:spcAft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“Temporary Framework for Assessment of Cooperative Arrangements and Informal”</a:t>
            </a:r>
            <a:endParaRPr lang="es-ES" dirty="0">
              <a:solidFill>
                <a:prstClr val="black">
                  <a:lumMod val="75000"/>
                  <a:lumOff val="25000"/>
                </a:prstClr>
              </a:solidFill>
              <a:latin typeface="Gotham Book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Book"/>
                <a:cs typeface="Arial" panose="020B0604020202020204" pitchFamily="34" charset="0"/>
              </a:rPr>
              <a:t>Investigaciones durante pandemia: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es-ES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Origen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ex oficio y denuncias al buzón </a:t>
            </a:r>
            <a:r>
              <a:rPr lang="es-ES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covid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 de la CNMC.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pt-BR" u="sng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Conducta</a:t>
            </a:r>
            <a:r>
              <a:rPr lang="pt-BR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P</a:t>
            </a:r>
            <a:r>
              <a:rPr lang="es-ES" dirty="0" err="1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osibles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 prácticas concertadas (Art 1 LDC) y precios excesivos (Art 2 LDC) </a:t>
            </a:r>
          </a:p>
          <a:p>
            <a:pPr marL="623888" indent="-360363" algn="just">
              <a:buFont typeface="Arial" pitchFamily="34" charset="0"/>
              <a:buChar char="•"/>
            </a:pPr>
            <a:r>
              <a:rPr lang="es-ES" u="sng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Mercado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Gotham Book"/>
                <a:cs typeface="Arial" panose="020B0604020202020204" pitchFamily="34" charset="0"/>
              </a:rPr>
              <a:t>: Sector de productos sanitarios y biocidas (mascarillas, respiradores y geles hidro-alcohólicos).</a:t>
            </a:r>
          </a:p>
          <a:p>
            <a:pPr marL="263525" indent="0" algn="just">
              <a:buNone/>
            </a:pPr>
            <a:endParaRPr lang="es-ES" dirty="0"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Book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BFF4879E-EF8E-49D7-8323-8EAAF53988A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PRÁCTICAS CNMC durante pandemia COVID-19</a:t>
            </a:r>
          </a:p>
        </p:txBody>
      </p:sp>
    </p:spTree>
    <p:extLst>
      <p:ext uri="{BB962C8B-B14F-4D97-AF65-F5344CB8AC3E}">
        <p14:creationId xmlns:p14="http://schemas.microsoft.com/office/powerpoint/2010/main" val="427408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377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predetermin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predeterminado</Template>
  <TotalTime>1091</TotalTime>
  <Words>578</Words>
  <Application>Microsoft Office PowerPoint</Application>
  <PresentationFormat>Presentación en pantalla (16:9)</PresentationFormat>
  <Paragraphs>75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Gotham</vt:lpstr>
      <vt:lpstr>Gotham Book</vt:lpstr>
      <vt:lpstr>Wingdings</vt:lpstr>
      <vt:lpstr>Tema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Sinovas Caballero, Sergio</cp:lastModifiedBy>
  <cp:revision>38</cp:revision>
  <dcterms:created xsi:type="dcterms:W3CDTF">2021-05-14T07:48:08Z</dcterms:created>
  <dcterms:modified xsi:type="dcterms:W3CDTF">2022-09-12T07:55:48Z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58aaffc-186e-450b-9166-22662fc28ad1_Enabled">
    <vt:lpwstr>true</vt:lpwstr>
  </property>
  <property fmtid="{D5CDD505-2E9C-101B-9397-08002B2CF9AE}" pid="3" name="MSIP_Label_858aaffc-186e-450b-9166-22662fc28ad1_SetDate">
    <vt:lpwstr>2022-09-08T11:10:02Z</vt:lpwstr>
  </property>
  <property fmtid="{D5CDD505-2E9C-101B-9397-08002B2CF9AE}" pid="4" name="MSIP_Label_858aaffc-186e-450b-9166-22662fc28ad1_Method">
    <vt:lpwstr>Privileged</vt:lpwstr>
  </property>
  <property fmtid="{D5CDD505-2E9C-101B-9397-08002B2CF9AE}" pid="5" name="MSIP_Label_858aaffc-186e-450b-9166-22662fc28ad1_Name">
    <vt:lpwstr>INTERNA</vt:lpwstr>
  </property>
  <property fmtid="{D5CDD505-2E9C-101B-9397-08002B2CF9AE}" pid="6" name="MSIP_Label_858aaffc-186e-450b-9166-22662fc28ad1_SiteId">
    <vt:lpwstr>6aa9af7d-66e3-4309-b8d7-e4aef08e5761</vt:lpwstr>
  </property>
  <property fmtid="{D5CDD505-2E9C-101B-9397-08002B2CF9AE}" pid="7" name="MSIP_Label_858aaffc-186e-450b-9166-22662fc28ad1_ActionId">
    <vt:lpwstr>ee82be55-d7de-4486-afe0-5ffaee31ddcc</vt:lpwstr>
  </property>
  <property fmtid="{D5CDD505-2E9C-101B-9397-08002B2CF9AE}" pid="8" name="MSIP_Label_858aaffc-186e-450b-9166-22662fc28ad1_ContentBits">
    <vt:lpwstr>2</vt:lpwstr>
  </property>
  <property fmtid="{D5CDD505-2E9C-101B-9397-08002B2CF9AE}" pid="9" name="ClassificationContentMarkingFooterLocations">
    <vt:lpwstr>Tema predeterminado:8</vt:lpwstr>
  </property>
  <property fmtid="{D5CDD505-2E9C-101B-9397-08002B2CF9AE}" pid="10" name="ClassificationContentMarkingFooterText">
    <vt:lpwstr>INTERNA</vt:lpwstr>
  </property>
</Properties>
</file>