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sldIdLst>
    <p:sldId id="256" r:id="rId2"/>
    <p:sldId id="271" r:id="rId3"/>
    <p:sldId id="272" r:id="rId4"/>
    <p:sldId id="257" r:id="rId5"/>
    <p:sldId id="274" r:id="rId6"/>
    <p:sldId id="1555" r:id="rId7"/>
    <p:sldId id="1556" r:id="rId8"/>
    <p:sldId id="258"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3B"/>
    <a:srgbClr val="302D56"/>
    <a:srgbClr val="44A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98" d="100"/>
          <a:sy n="98" d="100"/>
        </p:scale>
        <p:origin x="1002" y="78"/>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90A944-1FA1-4DA0-B1A1-BA9EA1668B4F}" type="doc">
      <dgm:prSet loTypeId="urn:microsoft.com/office/officeart/2005/8/layout/cycle5" loCatId="cycle" qsTypeId="urn:microsoft.com/office/officeart/2005/8/quickstyle/simple1" qsCatId="simple" csTypeId="urn:microsoft.com/office/officeart/2005/8/colors/colorful3" csCatId="colorful" phldr="1"/>
      <dgm:spPr/>
      <dgm:t>
        <a:bodyPr/>
        <a:lstStyle/>
        <a:p>
          <a:endParaRPr lang="es-ES"/>
        </a:p>
      </dgm:t>
    </dgm:pt>
    <dgm:pt modelId="{DAE9B52A-D84C-463E-8ABA-B161FC4040A4}">
      <dgm:prSet phldrT="[Texto]" custT="1"/>
      <dgm:spPr/>
      <dgm:t>
        <a:bodyPr/>
        <a:lstStyle/>
        <a:p>
          <a:pPr>
            <a:buClrTx/>
            <a:buSzTx/>
            <a:buFontTx/>
            <a:buChar char="-"/>
          </a:pPr>
          <a:r>
            <a:rPr kumimoji="0" lang="es-ES" sz="1150" b="0" i="0" u="none" strike="noStrike" cap="none" spc="0" normalizeH="0" baseline="0" noProof="0" dirty="0">
              <a:ln/>
              <a:solidFill>
                <a:srgbClr val="FFFF00"/>
              </a:solidFill>
              <a:effectLst/>
              <a:uLnTx/>
              <a:uFillTx/>
              <a:latin typeface="HelveticaNeueLT Std" panose="020B0604020202020204" pitchFamily="34" charset="0"/>
            </a:rPr>
            <a:t>Actualizar la normativa vigente, incorporando a la misma los cambios jurídicos producidos en los últimos años</a:t>
          </a:r>
          <a:endParaRPr lang="es-ES" sz="1150" dirty="0">
            <a:solidFill>
              <a:srgbClr val="FFFF00"/>
            </a:solidFill>
          </a:endParaRPr>
        </a:p>
      </dgm:t>
    </dgm:pt>
    <dgm:pt modelId="{CE8FEECB-5DD1-48E1-B084-E04C45D5BBBF}" type="parTrans" cxnId="{C61AB152-D092-4356-B979-F5E73E710BF0}">
      <dgm:prSet/>
      <dgm:spPr/>
      <dgm:t>
        <a:bodyPr/>
        <a:lstStyle/>
        <a:p>
          <a:endParaRPr lang="es-ES"/>
        </a:p>
      </dgm:t>
    </dgm:pt>
    <dgm:pt modelId="{A33FDF89-D67B-4268-BC18-5FFE95E858C9}" type="sibTrans" cxnId="{C61AB152-D092-4356-B979-F5E73E710BF0}">
      <dgm:prSet/>
      <dgm:spPr/>
      <dgm:t>
        <a:bodyPr/>
        <a:lstStyle/>
        <a:p>
          <a:endParaRPr lang="es-ES"/>
        </a:p>
      </dgm:t>
    </dgm:pt>
    <dgm:pt modelId="{EF757CC7-D598-4EDA-A2F8-13E08E5EFE9B}">
      <dgm:prSet phldrT="[Texto]" custT="1"/>
      <dgm:spPr/>
      <dgm:t>
        <a:bodyPr/>
        <a:lstStyle/>
        <a:p>
          <a:pPr>
            <a:buFontTx/>
            <a:buChar char="-"/>
          </a:pPr>
          <a:r>
            <a:rPr lang="es-ES" sz="1150" b="0" i="0" u="none" strike="noStrike" baseline="0" dirty="0">
              <a:solidFill>
                <a:srgbClr val="FFFF00"/>
              </a:solidFill>
              <a:latin typeface="HelveticaNeueLT Std" panose="020B0604020202020204" pitchFamily="34" charset="0"/>
            </a:rPr>
            <a:t>Acometer una regulación integral de la publicidad de los medicamentos de uso humano y los productos sanitarios en su doble vertiente de público en general y profesionales sanitarios </a:t>
          </a:r>
          <a:endParaRPr lang="es-ES" sz="1150" dirty="0">
            <a:solidFill>
              <a:srgbClr val="FFFF00"/>
            </a:solidFill>
          </a:endParaRPr>
        </a:p>
      </dgm:t>
    </dgm:pt>
    <dgm:pt modelId="{FD39BF01-CD7F-44BA-A0EC-A04D66B4B32A}" type="parTrans" cxnId="{F651217C-AFB3-4331-8DFA-EF7C752C6418}">
      <dgm:prSet/>
      <dgm:spPr/>
      <dgm:t>
        <a:bodyPr/>
        <a:lstStyle/>
        <a:p>
          <a:endParaRPr lang="es-ES"/>
        </a:p>
      </dgm:t>
    </dgm:pt>
    <dgm:pt modelId="{BA8D60DB-1E9C-4735-96D0-E07B86351FA2}" type="sibTrans" cxnId="{F651217C-AFB3-4331-8DFA-EF7C752C6418}">
      <dgm:prSet/>
      <dgm:spPr/>
      <dgm:t>
        <a:bodyPr/>
        <a:lstStyle/>
        <a:p>
          <a:endParaRPr lang="es-ES"/>
        </a:p>
      </dgm:t>
    </dgm:pt>
    <dgm:pt modelId="{E7DF937F-4E24-4A3F-BFE6-6D185AE9B26F}">
      <dgm:prSet phldrT="[Texto]" custT="1"/>
      <dgm:spPr/>
      <dgm:t>
        <a:bodyPr/>
        <a:lstStyle/>
        <a:p>
          <a:pPr>
            <a:buFontTx/>
            <a:buChar char="-"/>
          </a:pPr>
          <a:r>
            <a:rPr lang="es-ES" sz="1150" b="0" i="0" u="none" strike="noStrike" baseline="0" dirty="0">
              <a:solidFill>
                <a:srgbClr val="FFFF00"/>
              </a:solidFill>
              <a:latin typeface="HelveticaNeueLT Std" panose="020B0604020202020204" pitchFamily="34" charset="0"/>
            </a:rPr>
            <a:t>Definir las competencias del Estado y de las Comunidades Autónomas en los diferentes ámbitos de actuación en materia de publicidad </a:t>
          </a:r>
          <a:endParaRPr lang="es-ES" sz="1150" dirty="0">
            <a:solidFill>
              <a:srgbClr val="FFFF00"/>
            </a:solidFill>
          </a:endParaRPr>
        </a:p>
      </dgm:t>
    </dgm:pt>
    <dgm:pt modelId="{949AB813-DED3-42E3-A54B-3BE8703C2B69}" type="parTrans" cxnId="{AD3844B5-B8B7-49EC-99A1-E85B492AAC2C}">
      <dgm:prSet/>
      <dgm:spPr/>
      <dgm:t>
        <a:bodyPr/>
        <a:lstStyle/>
        <a:p>
          <a:endParaRPr lang="es-ES"/>
        </a:p>
      </dgm:t>
    </dgm:pt>
    <dgm:pt modelId="{6CEEAAF3-B620-42CF-86B0-830C318D043C}" type="sibTrans" cxnId="{AD3844B5-B8B7-49EC-99A1-E85B492AAC2C}">
      <dgm:prSet/>
      <dgm:spPr/>
      <dgm:t>
        <a:bodyPr/>
        <a:lstStyle/>
        <a:p>
          <a:endParaRPr lang="es-ES"/>
        </a:p>
      </dgm:t>
    </dgm:pt>
    <dgm:pt modelId="{127073AD-E522-45D7-8113-5C0710E950D3}">
      <dgm:prSet phldrT="[Texto]" custT="1"/>
      <dgm:spPr/>
      <dgm:t>
        <a:bodyPr/>
        <a:lstStyle/>
        <a:p>
          <a:r>
            <a:rPr lang="es-ES" sz="1200" b="0" i="0" u="none" strike="noStrike" baseline="0" dirty="0">
              <a:solidFill>
                <a:srgbClr val="FFFF00"/>
              </a:solidFill>
              <a:latin typeface="HelveticaNeueLT Std" panose="020B0604020202020204" pitchFamily="34" charset="0"/>
            </a:rPr>
            <a:t>Adaptar la normativa a los avances tecnológicos, en particular a la predominancia de los medios digitales y audiovisuales</a:t>
          </a:r>
          <a:endParaRPr lang="es-ES" sz="1200" dirty="0">
            <a:solidFill>
              <a:srgbClr val="FFFF00"/>
            </a:solidFill>
          </a:endParaRPr>
        </a:p>
      </dgm:t>
    </dgm:pt>
    <dgm:pt modelId="{6151F04E-87DD-4F83-BAD6-FB518E3767C9}" type="parTrans" cxnId="{EA06A1E5-59CC-4D93-9DAF-F64BF8025EA9}">
      <dgm:prSet/>
      <dgm:spPr/>
      <dgm:t>
        <a:bodyPr/>
        <a:lstStyle/>
        <a:p>
          <a:endParaRPr lang="es-ES"/>
        </a:p>
      </dgm:t>
    </dgm:pt>
    <dgm:pt modelId="{363AA41D-C41A-4BFF-B243-3248629810FA}" type="sibTrans" cxnId="{EA06A1E5-59CC-4D93-9DAF-F64BF8025EA9}">
      <dgm:prSet/>
      <dgm:spPr/>
      <dgm:t>
        <a:bodyPr/>
        <a:lstStyle/>
        <a:p>
          <a:endParaRPr lang="es-ES"/>
        </a:p>
      </dgm:t>
    </dgm:pt>
    <dgm:pt modelId="{91EEA5A7-E9D8-422D-A631-F6E82E2ABCCA}" type="pres">
      <dgm:prSet presAssocID="{E890A944-1FA1-4DA0-B1A1-BA9EA1668B4F}" presName="cycle" presStyleCnt="0">
        <dgm:presLayoutVars>
          <dgm:dir/>
          <dgm:resizeHandles val="exact"/>
        </dgm:presLayoutVars>
      </dgm:prSet>
      <dgm:spPr/>
    </dgm:pt>
    <dgm:pt modelId="{3FB9C21E-2841-49E7-856C-417B9295B027}" type="pres">
      <dgm:prSet presAssocID="{DAE9B52A-D84C-463E-8ABA-B161FC4040A4}" presName="node" presStyleLbl="node1" presStyleIdx="0" presStyleCnt="4" custScaleX="109893" custScaleY="100144" custRadScaleRad="92773" custRadScaleInc="-2718">
        <dgm:presLayoutVars>
          <dgm:bulletEnabled val="1"/>
        </dgm:presLayoutVars>
      </dgm:prSet>
      <dgm:spPr/>
    </dgm:pt>
    <dgm:pt modelId="{B99E098E-A642-4A2C-88FC-E677FBA82615}" type="pres">
      <dgm:prSet presAssocID="{DAE9B52A-D84C-463E-8ABA-B161FC4040A4}" presName="spNode" presStyleCnt="0"/>
      <dgm:spPr/>
    </dgm:pt>
    <dgm:pt modelId="{05BB912F-D189-4294-8CA9-C51ABCA37670}" type="pres">
      <dgm:prSet presAssocID="{A33FDF89-D67B-4268-BC18-5FFE95E858C9}" presName="sibTrans" presStyleLbl="sibTrans1D1" presStyleIdx="0" presStyleCnt="4"/>
      <dgm:spPr/>
    </dgm:pt>
    <dgm:pt modelId="{53BEB82C-744B-45A3-85E8-C6F3787C2F77}" type="pres">
      <dgm:prSet presAssocID="{EF757CC7-D598-4EDA-A2F8-13E08E5EFE9B}" presName="node" presStyleLbl="node1" presStyleIdx="1" presStyleCnt="4" custScaleX="117448" custScaleY="103867" custRadScaleRad="113641" custRadScaleInc="-29149">
        <dgm:presLayoutVars>
          <dgm:bulletEnabled val="1"/>
        </dgm:presLayoutVars>
      </dgm:prSet>
      <dgm:spPr/>
    </dgm:pt>
    <dgm:pt modelId="{D51662F7-86B3-4D12-96F4-779BA6F5FB32}" type="pres">
      <dgm:prSet presAssocID="{EF757CC7-D598-4EDA-A2F8-13E08E5EFE9B}" presName="spNode" presStyleCnt="0"/>
      <dgm:spPr/>
    </dgm:pt>
    <dgm:pt modelId="{6425BF8B-3651-4A6B-AC7E-37E4967D69A2}" type="pres">
      <dgm:prSet presAssocID="{BA8D60DB-1E9C-4735-96D0-E07B86351FA2}" presName="sibTrans" presStyleLbl="sibTrans1D1" presStyleIdx="1" presStyleCnt="4"/>
      <dgm:spPr/>
    </dgm:pt>
    <dgm:pt modelId="{15D70C01-C81E-4A1B-90E4-C36A8D13618D}" type="pres">
      <dgm:prSet presAssocID="{E7DF937F-4E24-4A3F-BFE6-6D185AE9B26F}" presName="node" presStyleLbl="node1" presStyleIdx="2" presStyleCnt="4" custScaleX="109893" custScaleY="100144" custRadScaleRad="70937" custRadScaleInc="176">
        <dgm:presLayoutVars>
          <dgm:bulletEnabled val="1"/>
        </dgm:presLayoutVars>
      </dgm:prSet>
      <dgm:spPr/>
    </dgm:pt>
    <dgm:pt modelId="{00F979B9-DD4B-423F-B407-48A9CA9D467E}" type="pres">
      <dgm:prSet presAssocID="{E7DF937F-4E24-4A3F-BFE6-6D185AE9B26F}" presName="spNode" presStyleCnt="0"/>
      <dgm:spPr/>
    </dgm:pt>
    <dgm:pt modelId="{EC8608A2-F768-47EF-A631-A4ACC922787B}" type="pres">
      <dgm:prSet presAssocID="{6CEEAAF3-B620-42CF-86B0-830C318D043C}" presName="sibTrans" presStyleLbl="sibTrans1D1" presStyleIdx="2" presStyleCnt="4"/>
      <dgm:spPr/>
    </dgm:pt>
    <dgm:pt modelId="{EC2CBD70-7287-4980-930C-5CD3FF72FDD6}" type="pres">
      <dgm:prSet presAssocID="{127073AD-E522-45D7-8113-5C0710E950D3}" presName="node" presStyleLbl="node1" presStyleIdx="3" presStyleCnt="4" custScaleX="109893" custRadScaleRad="111193" custRadScaleInc="26540">
        <dgm:presLayoutVars>
          <dgm:bulletEnabled val="1"/>
        </dgm:presLayoutVars>
      </dgm:prSet>
      <dgm:spPr/>
    </dgm:pt>
    <dgm:pt modelId="{568BA431-F23A-43B9-A1DF-2EB01BBD3E52}" type="pres">
      <dgm:prSet presAssocID="{127073AD-E522-45D7-8113-5C0710E950D3}" presName="spNode" presStyleCnt="0"/>
      <dgm:spPr/>
    </dgm:pt>
    <dgm:pt modelId="{F3521686-A676-4850-8D77-5109663893A1}" type="pres">
      <dgm:prSet presAssocID="{363AA41D-C41A-4BFF-B243-3248629810FA}" presName="sibTrans" presStyleLbl="sibTrans1D1" presStyleIdx="3" presStyleCnt="4"/>
      <dgm:spPr/>
    </dgm:pt>
  </dgm:ptLst>
  <dgm:cxnLst>
    <dgm:cxn modelId="{439AC016-B437-4F75-8F60-698BD04A9556}" type="presOf" srcId="{EF757CC7-D598-4EDA-A2F8-13E08E5EFE9B}" destId="{53BEB82C-744B-45A3-85E8-C6F3787C2F77}" srcOrd="0" destOrd="0" presId="urn:microsoft.com/office/officeart/2005/8/layout/cycle5"/>
    <dgm:cxn modelId="{5AE75D1F-E248-4CDB-85F8-B656AB831B55}" type="presOf" srcId="{E7DF937F-4E24-4A3F-BFE6-6D185AE9B26F}" destId="{15D70C01-C81E-4A1B-90E4-C36A8D13618D}" srcOrd="0" destOrd="0" presId="urn:microsoft.com/office/officeart/2005/8/layout/cycle5"/>
    <dgm:cxn modelId="{C61AB152-D092-4356-B979-F5E73E710BF0}" srcId="{E890A944-1FA1-4DA0-B1A1-BA9EA1668B4F}" destId="{DAE9B52A-D84C-463E-8ABA-B161FC4040A4}" srcOrd="0" destOrd="0" parTransId="{CE8FEECB-5DD1-48E1-B084-E04C45D5BBBF}" sibTransId="{A33FDF89-D67B-4268-BC18-5FFE95E858C9}"/>
    <dgm:cxn modelId="{49378174-C9BA-4B78-B8C6-FB572A91D412}" type="presOf" srcId="{127073AD-E522-45D7-8113-5C0710E950D3}" destId="{EC2CBD70-7287-4980-930C-5CD3FF72FDD6}" srcOrd="0" destOrd="0" presId="urn:microsoft.com/office/officeart/2005/8/layout/cycle5"/>
    <dgm:cxn modelId="{F651217C-AFB3-4331-8DFA-EF7C752C6418}" srcId="{E890A944-1FA1-4DA0-B1A1-BA9EA1668B4F}" destId="{EF757CC7-D598-4EDA-A2F8-13E08E5EFE9B}" srcOrd="1" destOrd="0" parTransId="{FD39BF01-CD7F-44BA-A0EC-A04D66B4B32A}" sibTransId="{BA8D60DB-1E9C-4735-96D0-E07B86351FA2}"/>
    <dgm:cxn modelId="{96AA039E-F7DE-4A34-938E-F42A975A61F9}" type="presOf" srcId="{DAE9B52A-D84C-463E-8ABA-B161FC4040A4}" destId="{3FB9C21E-2841-49E7-856C-417B9295B027}" srcOrd="0" destOrd="0" presId="urn:microsoft.com/office/officeart/2005/8/layout/cycle5"/>
    <dgm:cxn modelId="{57081DA3-2001-4124-BF48-D9B4C5202567}" type="presOf" srcId="{BA8D60DB-1E9C-4735-96D0-E07B86351FA2}" destId="{6425BF8B-3651-4A6B-AC7E-37E4967D69A2}" srcOrd="0" destOrd="0" presId="urn:microsoft.com/office/officeart/2005/8/layout/cycle5"/>
    <dgm:cxn modelId="{CA138AA5-9470-4360-A395-F8F105BBCA1F}" type="presOf" srcId="{6CEEAAF3-B620-42CF-86B0-830C318D043C}" destId="{EC8608A2-F768-47EF-A631-A4ACC922787B}" srcOrd="0" destOrd="0" presId="urn:microsoft.com/office/officeart/2005/8/layout/cycle5"/>
    <dgm:cxn modelId="{AD3844B5-B8B7-49EC-99A1-E85B492AAC2C}" srcId="{E890A944-1FA1-4DA0-B1A1-BA9EA1668B4F}" destId="{E7DF937F-4E24-4A3F-BFE6-6D185AE9B26F}" srcOrd="2" destOrd="0" parTransId="{949AB813-DED3-42E3-A54B-3BE8703C2B69}" sibTransId="{6CEEAAF3-B620-42CF-86B0-830C318D043C}"/>
    <dgm:cxn modelId="{CA8F5DC1-CB3A-4E98-BDDF-760CB9D9BE02}" type="presOf" srcId="{363AA41D-C41A-4BFF-B243-3248629810FA}" destId="{F3521686-A676-4850-8D77-5109663893A1}" srcOrd="0" destOrd="0" presId="urn:microsoft.com/office/officeart/2005/8/layout/cycle5"/>
    <dgm:cxn modelId="{468A97D1-5A4E-4AD8-B764-CA6BC5E8A077}" type="presOf" srcId="{E890A944-1FA1-4DA0-B1A1-BA9EA1668B4F}" destId="{91EEA5A7-E9D8-422D-A631-F6E82E2ABCCA}" srcOrd="0" destOrd="0" presId="urn:microsoft.com/office/officeart/2005/8/layout/cycle5"/>
    <dgm:cxn modelId="{3369DED3-8243-410E-99FA-5D862F79B36A}" type="presOf" srcId="{A33FDF89-D67B-4268-BC18-5FFE95E858C9}" destId="{05BB912F-D189-4294-8CA9-C51ABCA37670}" srcOrd="0" destOrd="0" presId="urn:microsoft.com/office/officeart/2005/8/layout/cycle5"/>
    <dgm:cxn modelId="{EA06A1E5-59CC-4D93-9DAF-F64BF8025EA9}" srcId="{E890A944-1FA1-4DA0-B1A1-BA9EA1668B4F}" destId="{127073AD-E522-45D7-8113-5C0710E950D3}" srcOrd="3" destOrd="0" parTransId="{6151F04E-87DD-4F83-BAD6-FB518E3767C9}" sibTransId="{363AA41D-C41A-4BFF-B243-3248629810FA}"/>
    <dgm:cxn modelId="{9C26703A-B093-4D8A-B5A7-BCA715C020FE}" type="presParOf" srcId="{91EEA5A7-E9D8-422D-A631-F6E82E2ABCCA}" destId="{3FB9C21E-2841-49E7-856C-417B9295B027}" srcOrd="0" destOrd="0" presId="urn:microsoft.com/office/officeart/2005/8/layout/cycle5"/>
    <dgm:cxn modelId="{916BF95F-9B50-4BB5-9F0E-FD18FFE9F67B}" type="presParOf" srcId="{91EEA5A7-E9D8-422D-A631-F6E82E2ABCCA}" destId="{B99E098E-A642-4A2C-88FC-E677FBA82615}" srcOrd="1" destOrd="0" presId="urn:microsoft.com/office/officeart/2005/8/layout/cycle5"/>
    <dgm:cxn modelId="{287E90BC-D9B3-42B6-85C9-0E6FD167EF19}" type="presParOf" srcId="{91EEA5A7-E9D8-422D-A631-F6E82E2ABCCA}" destId="{05BB912F-D189-4294-8CA9-C51ABCA37670}" srcOrd="2" destOrd="0" presId="urn:microsoft.com/office/officeart/2005/8/layout/cycle5"/>
    <dgm:cxn modelId="{12E857C8-94E1-40F3-90E0-61DBCE3C0EB5}" type="presParOf" srcId="{91EEA5A7-E9D8-422D-A631-F6E82E2ABCCA}" destId="{53BEB82C-744B-45A3-85E8-C6F3787C2F77}" srcOrd="3" destOrd="0" presId="urn:microsoft.com/office/officeart/2005/8/layout/cycle5"/>
    <dgm:cxn modelId="{E7198BC6-8738-44C0-99D9-2F14A3299B0B}" type="presParOf" srcId="{91EEA5A7-E9D8-422D-A631-F6E82E2ABCCA}" destId="{D51662F7-86B3-4D12-96F4-779BA6F5FB32}" srcOrd="4" destOrd="0" presId="urn:microsoft.com/office/officeart/2005/8/layout/cycle5"/>
    <dgm:cxn modelId="{CAF34006-8FEE-4DAE-A1DA-BCCA368F21ED}" type="presParOf" srcId="{91EEA5A7-E9D8-422D-A631-F6E82E2ABCCA}" destId="{6425BF8B-3651-4A6B-AC7E-37E4967D69A2}" srcOrd="5" destOrd="0" presId="urn:microsoft.com/office/officeart/2005/8/layout/cycle5"/>
    <dgm:cxn modelId="{4F3A595B-BB55-4A51-9CE2-1A9EC46E5F3F}" type="presParOf" srcId="{91EEA5A7-E9D8-422D-A631-F6E82E2ABCCA}" destId="{15D70C01-C81E-4A1B-90E4-C36A8D13618D}" srcOrd="6" destOrd="0" presId="urn:microsoft.com/office/officeart/2005/8/layout/cycle5"/>
    <dgm:cxn modelId="{86916C80-88B5-4477-87BD-B00E6F8B9571}" type="presParOf" srcId="{91EEA5A7-E9D8-422D-A631-F6E82E2ABCCA}" destId="{00F979B9-DD4B-423F-B407-48A9CA9D467E}" srcOrd="7" destOrd="0" presId="urn:microsoft.com/office/officeart/2005/8/layout/cycle5"/>
    <dgm:cxn modelId="{7CE20CDC-20AA-4951-A715-2701E8C780F6}" type="presParOf" srcId="{91EEA5A7-E9D8-422D-A631-F6E82E2ABCCA}" destId="{EC8608A2-F768-47EF-A631-A4ACC922787B}" srcOrd="8" destOrd="0" presId="urn:microsoft.com/office/officeart/2005/8/layout/cycle5"/>
    <dgm:cxn modelId="{9C814FE8-AF8E-48B5-AC3F-EFF6F4E1A8D7}" type="presParOf" srcId="{91EEA5A7-E9D8-422D-A631-F6E82E2ABCCA}" destId="{EC2CBD70-7287-4980-930C-5CD3FF72FDD6}" srcOrd="9" destOrd="0" presId="urn:microsoft.com/office/officeart/2005/8/layout/cycle5"/>
    <dgm:cxn modelId="{E08EC48D-F8F8-461C-9648-B531E40B39FA}" type="presParOf" srcId="{91EEA5A7-E9D8-422D-A631-F6E82E2ABCCA}" destId="{568BA431-F23A-43B9-A1DF-2EB01BBD3E52}" srcOrd="10" destOrd="0" presId="urn:microsoft.com/office/officeart/2005/8/layout/cycle5"/>
    <dgm:cxn modelId="{160EAE9F-8306-48A0-B94F-1F07FA433C2D}" type="presParOf" srcId="{91EEA5A7-E9D8-422D-A631-F6E82E2ABCCA}" destId="{F3521686-A676-4850-8D77-5109663893A1}" srcOrd="11"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9C21E-2841-49E7-856C-417B9295B027}">
      <dsp:nvSpPr>
        <dsp:cNvPr id="0" name=""/>
        <dsp:cNvSpPr/>
      </dsp:nvSpPr>
      <dsp:spPr>
        <a:xfrm>
          <a:off x="3281088" y="144942"/>
          <a:ext cx="2041621" cy="120932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11175">
            <a:lnSpc>
              <a:spcPct val="90000"/>
            </a:lnSpc>
            <a:spcBef>
              <a:spcPct val="0"/>
            </a:spcBef>
            <a:spcAft>
              <a:spcPct val="35000"/>
            </a:spcAft>
            <a:buClrTx/>
            <a:buSzTx/>
            <a:buFontTx/>
            <a:buNone/>
          </a:pPr>
          <a:r>
            <a:rPr kumimoji="0" lang="es-ES" sz="1150" b="0" i="0" u="none" strike="noStrike" kern="1200" cap="none" spc="0" normalizeH="0" baseline="0" noProof="0" dirty="0">
              <a:ln/>
              <a:solidFill>
                <a:srgbClr val="FFFF00"/>
              </a:solidFill>
              <a:effectLst/>
              <a:uLnTx/>
              <a:uFillTx/>
              <a:latin typeface="HelveticaNeueLT Std" panose="020B0604020202020204" pitchFamily="34" charset="0"/>
            </a:rPr>
            <a:t>Actualizar la normativa vigente, incorporando a la misma los cambios jurídicos producidos en los últimos años</a:t>
          </a:r>
          <a:endParaRPr lang="es-ES" sz="1150" kern="1200" dirty="0">
            <a:solidFill>
              <a:srgbClr val="FFFF00"/>
            </a:solidFill>
          </a:endParaRPr>
        </a:p>
      </dsp:txBody>
      <dsp:txXfrm>
        <a:off x="3340122" y="203976"/>
        <a:ext cx="1923553" cy="1091258"/>
      </dsp:txXfrm>
    </dsp:sp>
    <dsp:sp modelId="{05BB912F-D189-4294-8CA9-C51ABCA37670}">
      <dsp:nvSpPr>
        <dsp:cNvPr id="0" name=""/>
        <dsp:cNvSpPr/>
      </dsp:nvSpPr>
      <dsp:spPr>
        <a:xfrm>
          <a:off x="2926081" y="998470"/>
          <a:ext cx="3991195" cy="3991195"/>
        </a:xfrm>
        <a:custGeom>
          <a:avLst/>
          <a:gdLst/>
          <a:ahLst/>
          <a:cxnLst/>
          <a:rect l="0" t="0" r="0" b="0"/>
          <a:pathLst>
            <a:path>
              <a:moveTo>
                <a:pt x="2629825" y="103465"/>
              </a:moveTo>
              <a:arcTo wR="1995597" hR="1995597" stAng="17311844" swAng="1281975"/>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3BEB82C-744B-45A3-85E8-C6F3787C2F77}">
      <dsp:nvSpPr>
        <dsp:cNvPr id="0" name=""/>
        <dsp:cNvSpPr/>
      </dsp:nvSpPr>
      <dsp:spPr>
        <a:xfrm>
          <a:off x="5478711" y="1628870"/>
          <a:ext cx="2181980" cy="1254284"/>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11175">
            <a:lnSpc>
              <a:spcPct val="90000"/>
            </a:lnSpc>
            <a:spcBef>
              <a:spcPct val="0"/>
            </a:spcBef>
            <a:spcAft>
              <a:spcPct val="35000"/>
            </a:spcAft>
            <a:buFontTx/>
            <a:buNone/>
          </a:pPr>
          <a:r>
            <a:rPr lang="es-ES" sz="1150" b="0" i="0" u="none" strike="noStrike" kern="1200" baseline="0" dirty="0">
              <a:solidFill>
                <a:srgbClr val="FFFF00"/>
              </a:solidFill>
              <a:latin typeface="HelveticaNeueLT Std" panose="020B0604020202020204" pitchFamily="34" charset="0"/>
            </a:rPr>
            <a:t>Acometer una regulación integral de la publicidad de los medicamentos de uso humano y los productos sanitarios en su doble vertiente de público en general y profesionales sanitarios </a:t>
          </a:r>
          <a:endParaRPr lang="es-ES" sz="1150" kern="1200" dirty="0">
            <a:solidFill>
              <a:srgbClr val="FFFF00"/>
            </a:solidFill>
          </a:endParaRPr>
        </a:p>
      </dsp:txBody>
      <dsp:txXfrm>
        <a:off x="5539940" y="1690099"/>
        <a:ext cx="2059522" cy="1131826"/>
      </dsp:txXfrm>
    </dsp:sp>
    <dsp:sp modelId="{6425BF8B-3651-4A6B-AC7E-37E4967D69A2}">
      <dsp:nvSpPr>
        <dsp:cNvPr id="0" name=""/>
        <dsp:cNvSpPr/>
      </dsp:nvSpPr>
      <dsp:spPr>
        <a:xfrm>
          <a:off x="3045218" y="-384526"/>
          <a:ext cx="3991195" cy="3991195"/>
        </a:xfrm>
        <a:custGeom>
          <a:avLst/>
          <a:gdLst/>
          <a:ahLst/>
          <a:cxnLst/>
          <a:rect l="0" t="0" r="0" b="0"/>
          <a:pathLst>
            <a:path>
              <a:moveTo>
                <a:pt x="3337866" y="3472326"/>
              </a:moveTo>
              <a:arcTo wR="1995597" hR="1995597" stAng="2863849" swAng="1517540"/>
            </a:path>
          </a:pathLst>
        </a:custGeom>
        <a:noFill/>
        <a:ln w="6350" cap="flat" cmpd="sng" algn="ctr">
          <a:solidFill>
            <a:schemeClr val="accent3">
              <a:hueOff val="903533"/>
              <a:satOff val="33333"/>
              <a:lumOff val="-49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5D70C01-C81E-4A1B-90E4-C36A8D13618D}">
      <dsp:nvSpPr>
        <dsp:cNvPr id="0" name=""/>
        <dsp:cNvSpPr/>
      </dsp:nvSpPr>
      <dsp:spPr>
        <a:xfrm>
          <a:off x="3306130" y="3411747"/>
          <a:ext cx="2041621" cy="1209326"/>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11175">
            <a:lnSpc>
              <a:spcPct val="90000"/>
            </a:lnSpc>
            <a:spcBef>
              <a:spcPct val="0"/>
            </a:spcBef>
            <a:spcAft>
              <a:spcPct val="35000"/>
            </a:spcAft>
            <a:buFontTx/>
            <a:buNone/>
          </a:pPr>
          <a:r>
            <a:rPr lang="es-ES" sz="1150" b="0" i="0" u="none" strike="noStrike" kern="1200" baseline="0" dirty="0">
              <a:solidFill>
                <a:srgbClr val="FFFF00"/>
              </a:solidFill>
              <a:latin typeface="HelveticaNeueLT Std" panose="020B0604020202020204" pitchFamily="34" charset="0"/>
            </a:rPr>
            <a:t>Definir las competencias del Estado y de las Comunidades Autónomas en los diferentes ámbitos de actuación en materia de publicidad </a:t>
          </a:r>
          <a:endParaRPr lang="es-ES" sz="1150" kern="1200" dirty="0">
            <a:solidFill>
              <a:srgbClr val="FFFF00"/>
            </a:solidFill>
          </a:endParaRPr>
        </a:p>
      </dsp:txBody>
      <dsp:txXfrm>
        <a:off x="3365164" y="3470781"/>
        <a:ext cx="1923553" cy="1091258"/>
      </dsp:txXfrm>
    </dsp:sp>
    <dsp:sp modelId="{EC8608A2-F768-47EF-A631-A4ACC922787B}">
      <dsp:nvSpPr>
        <dsp:cNvPr id="0" name=""/>
        <dsp:cNvSpPr/>
      </dsp:nvSpPr>
      <dsp:spPr>
        <a:xfrm>
          <a:off x="1663647" y="-379497"/>
          <a:ext cx="3991195" cy="3991195"/>
        </a:xfrm>
        <a:custGeom>
          <a:avLst/>
          <a:gdLst/>
          <a:ahLst/>
          <a:cxnLst/>
          <a:rect l="0" t="0" r="0" b="0"/>
          <a:pathLst>
            <a:path>
              <a:moveTo>
                <a:pt x="1378731" y="3893461"/>
              </a:moveTo>
              <a:arcTo wR="1995597" hR="1995597" stAng="6480350" swAng="1454463"/>
            </a:path>
          </a:pathLst>
        </a:custGeom>
        <a:noFill/>
        <a:ln w="6350" cap="flat" cmpd="sng" algn="ctr">
          <a:solidFill>
            <a:schemeClr val="accent3">
              <a:hueOff val="1807066"/>
              <a:satOff val="66667"/>
              <a:lumOff val="-980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C2CBD70-7287-4980-930C-5CD3FF72FDD6}">
      <dsp:nvSpPr>
        <dsp:cNvPr id="0" name=""/>
        <dsp:cNvSpPr/>
      </dsp:nvSpPr>
      <dsp:spPr>
        <a:xfrm>
          <a:off x="1109860" y="1689637"/>
          <a:ext cx="2041621" cy="1207587"/>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0" i="0" u="none" strike="noStrike" kern="1200" baseline="0" dirty="0">
              <a:solidFill>
                <a:srgbClr val="FFFF00"/>
              </a:solidFill>
              <a:latin typeface="HelveticaNeueLT Std" panose="020B0604020202020204" pitchFamily="34" charset="0"/>
            </a:rPr>
            <a:t>Adaptar la normativa a los avances tecnológicos, en particular a la predominancia de los medios digitales y audiovisuales</a:t>
          </a:r>
          <a:endParaRPr lang="es-ES" sz="1200" kern="1200" dirty="0">
            <a:solidFill>
              <a:srgbClr val="FFFF00"/>
            </a:solidFill>
          </a:endParaRPr>
        </a:p>
      </dsp:txBody>
      <dsp:txXfrm>
        <a:off x="1168810" y="1748587"/>
        <a:ext cx="1923721" cy="1089687"/>
      </dsp:txXfrm>
    </dsp:sp>
    <dsp:sp modelId="{F3521686-A676-4850-8D77-5109663893A1}">
      <dsp:nvSpPr>
        <dsp:cNvPr id="0" name=""/>
        <dsp:cNvSpPr/>
      </dsp:nvSpPr>
      <dsp:spPr>
        <a:xfrm>
          <a:off x="1816529" y="1002061"/>
          <a:ext cx="3991195" cy="3991195"/>
        </a:xfrm>
        <a:custGeom>
          <a:avLst/>
          <a:gdLst/>
          <a:ahLst/>
          <a:cxnLst/>
          <a:rect l="0" t="0" r="0" b="0"/>
          <a:pathLst>
            <a:path>
              <a:moveTo>
                <a:pt x="649465" y="522390"/>
              </a:moveTo>
              <a:arcTo wR="1995597" hR="1995597" stAng="13654844" swAng="1221598"/>
            </a:path>
          </a:pathLst>
        </a:custGeom>
        <a:noFill/>
        <a:ln w="6350" cap="flat" cmpd="sng" algn="ctr">
          <a:solidFill>
            <a:schemeClr val="accent3">
              <a:hueOff val="2710599"/>
              <a:satOff val="100000"/>
              <a:lumOff val="-1470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09/09/2022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09/09/2022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emf"/><Relationship Id="rId7" Type="http://schemas.openxmlformats.org/officeDocument/2006/relationships/diagramColors" Target="../diagrams/colors1.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87A6931C-ECA9-0079-5FAC-8733DC1492A3}"/>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14" name="Rectángulo 13">
            <a:extLst>
              <a:ext uri="{FF2B5EF4-FFF2-40B4-BE49-F238E27FC236}">
                <a16:creationId xmlns:a16="http://schemas.microsoft.com/office/drawing/2014/main" id="{8EB3F290-3D00-E623-7E0B-1D3074D0D145}"/>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84FE40C6-EF8C-8E16-9AC0-27C2563CBA30}"/>
              </a:ext>
            </a:extLst>
          </p:cNvPr>
          <p:cNvSpPr txBox="1"/>
          <p:nvPr/>
        </p:nvSpPr>
        <p:spPr>
          <a:xfrm>
            <a:off x="770464" y="557917"/>
            <a:ext cx="6231467" cy="338554"/>
          </a:xfrm>
          <a:prstGeom prst="rect">
            <a:avLst/>
          </a:prstGeom>
          <a:noFill/>
        </p:spPr>
        <p:txBody>
          <a:bodyPr wrap="square" rtlCol="0">
            <a:spAutoFit/>
          </a:bodyPr>
          <a:lstStyle/>
          <a:p>
            <a:r>
              <a:rPr lang="es-ES" sz="1600" b="1" dirty="0">
                <a:solidFill>
                  <a:schemeClr val="bg1"/>
                </a:solidFill>
              </a:rPr>
              <a:t>Posibles cambios en la Regulación de la Promoción de Medicamento</a:t>
            </a:r>
          </a:p>
        </p:txBody>
      </p:sp>
      <p:pic>
        <p:nvPicPr>
          <p:cNvPr id="17" name="Imagen 16">
            <a:extLst>
              <a:ext uri="{FF2B5EF4-FFF2-40B4-BE49-F238E27FC236}">
                <a16:creationId xmlns:a16="http://schemas.microsoft.com/office/drawing/2014/main" id="{376C3C11-4D16-E11F-59DC-CEC65ADB025A}"/>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8" name="CuadroTexto 17">
            <a:extLst>
              <a:ext uri="{FF2B5EF4-FFF2-40B4-BE49-F238E27FC236}">
                <a16:creationId xmlns:a16="http://schemas.microsoft.com/office/drawing/2014/main" id="{58E12AF2-F86A-49BF-A70A-69942BA2F647}"/>
              </a:ext>
            </a:extLst>
          </p:cNvPr>
          <p:cNvSpPr txBox="1"/>
          <p:nvPr/>
        </p:nvSpPr>
        <p:spPr>
          <a:xfrm>
            <a:off x="5061258" y="5278437"/>
            <a:ext cx="5052563" cy="916020"/>
          </a:xfrm>
          <a:prstGeom prst="rect">
            <a:avLst/>
          </a:prstGeom>
          <a:noFill/>
        </p:spPr>
        <p:txBody>
          <a:bodyPr wrap="square">
            <a:spAutoFit/>
          </a:bodyPr>
          <a:lstStyle/>
          <a:p>
            <a:pPr algn="just" defTabSz="457200">
              <a:lnSpc>
                <a:spcPct val="115000"/>
              </a:lnSpc>
              <a:spcAft>
                <a:spcPts val="600"/>
              </a:spcAft>
              <a:defRPr/>
            </a:pPr>
            <a:r>
              <a:rPr lang="es-ES" sz="1600" i="1" dirty="0">
                <a:solidFill>
                  <a:srgbClr val="FFFFFF"/>
                </a:solidFill>
                <a:latin typeface="HelveticaNeueLT Std" panose="020B0604020202020204" pitchFamily="34" charset="0"/>
                <a:ea typeface="Calibri" panose="020F0502020204030204" pitchFamily="34" charset="0"/>
                <a:cs typeface="Times New Roman" panose="02020603050405020304" pitchFamily="18" charset="0"/>
              </a:rPr>
              <a:t>Las compañías farmacéuticas establecerán un procedimiento para aprobar este tipo de colaboraciones con carácter previo a su desarrollo.</a:t>
            </a:r>
            <a:endParaRPr lang="es-ES" sz="1400" i="1" dirty="0">
              <a:solidFill>
                <a:srgbClr val="FFFFFF"/>
              </a:solidFill>
              <a:latin typeface="HelveticaNeueLT Std" panose="020B0604020202020204" pitchFamily="34" charset="0"/>
              <a:ea typeface="Calibri" panose="020F050202020403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A7A082AB-FDF1-4F80-8347-32DF5AB6FCC8}"/>
              </a:ext>
            </a:extLst>
          </p:cNvPr>
          <p:cNvSpPr txBox="1"/>
          <p:nvPr/>
        </p:nvSpPr>
        <p:spPr>
          <a:xfrm>
            <a:off x="1180427" y="1351288"/>
            <a:ext cx="8336132" cy="923330"/>
          </a:xfrm>
          <a:prstGeom prst="rect">
            <a:avLst/>
          </a:prstGeom>
          <a:noFill/>
        </p:spPr>
        <p:txBody>
          <a:bodyPr wrap="square">
            <a:spAutoFit/>
          </a:bodyPr>
          <a:lstStyle/>
          <a:p>
            <a:pPr algn="ctr"/>
            <a:r>
              <a:rPr lang="es-ES" b="1" i="1" dirty="0">
                <a:latin typeface="HelveticaNeueLT Std" panose="020B0604020202020204" pitchFamily="34" charset="0"/>
                <a:cs typeface="Times New Roman" panose="02020603050405020304" pitchFamily="18" charset="0"/>
              </a:rPr>
              <a:t>REAL DECRETO POR EL QUE SE REGULA LA PUBLICIDAD DE LOS MEDICAMENTOS DE USO HUMANO Y DE LOS PRODUCTOS SANITARIOS	</a:t>
            </a:r>
          </a:p>
        </p:txBody>
      </p:sp>
      <p:sp>
        <p:nvSpPr>
          <p:cNvPr id="20" name="CuadroTexto 19">
            <a:extLst>
              <a:ext uri="{FF2B5EF4-FFF2-40B4-BE49-F238E27FC236}">
                <a16:creationId xmlns:a16="http://schemas.microsoft.com/office/drawing/2014/main" id="{0F62D80D-9EB5-4110-BD0A-8A4118BDA040}"/>
              </a:ext>
            </a:extLst>
          </p:cNvPr>
          <p:cNvSpPr txBox="1"/>
          <p:nvPr/>
        </p:nvSpPr>
        <p:spPr>
          <a:xfrm>
            <a:off x="1728666" y="913527"/>
            <a:ext cx="5858873" cy="523220"/>
          </a:xfrm>
          <a:prstGeom prst="rect">
            <a:avLst/>
          </a:prstGeom>
          <a:noFill/>
        </p:spPr>
        <p:txBody>
          <a:bodyPr wrap="square">
            <a:spAutoFit/>
          </a:bodyPr>
          <a:lstStyle/>
          <a:p>
            <a:pPr algn="l"/>
            <a:r>
              <a:rPr lang="es-ES" sz="1050" dirty="0">
                <a:solidFill>
                  <a:srgbClr val="000000"/>
                </a:solidFill>
                <a:latin typeface="Franklin Gothic Heavy" panose="020B0903020102020204" pitchFamily="34" charset="0"/>
              </a:rPr>
              <a:t> </a:t>
            </a:r>
            <a:r>
              <a:rPr lang="es-ES" sz="2800" b="1" dirty="0">
                <a:solidFill>
                  <a:schemeClr val="accent3"/>
                </a:solidFill>
                <a:latin typeface="HelveticaNeueLT Std" panose="020B0604020202020204" pitchFamily="34" charset="0"/>
                <a:cs typeface="Times New Roman" panose="02020603050405020304" pitchFamily="18" charset="0"/>
              </a:rPr>
              <a:t>PLAN ANUAL NORMATIVO 2022</a:t>
            </a:r>
          </a:p>
        </p:txBody>
      </p:sp>
      <p:graphicFrame>
        <p:nvGraphicFramePr>
          <p:cNvPr id="24" name="Diagrama 23">
            <a:extLst>
              <a:ext uri="{FF2B5EF4-FFF2-40B4-BE49-F238E27FC236}">
                <a16:creationId xmlns:a16="http://schemas.microsoft.com/office/drawing/2014/main" id="{191A6655-A80F-496E-B26F-CB12483BEE3B}"/>
              </a:ext>
            </a:extLst>
          </p:cNvPr>
          <p:cNvGraphicFramePr/>
          <p:nvPr>
            <p:extLst>
              <p:ext uri="{D42A27DB-BD31-4B8C-83A1-F6EECF244321}">
                <p14:modId xmlns:p14="http://schemas.microsoft.com/office/powerpoint/2010/main" val="210733082"/>
              </p:ext>
            </p:extLst>
          </p:nvPr>
        </p:nvGraphicFramePr>
        <p:xfrm>
          <a:off x="1005157" y="2062066"/>
          <a:ext cx="8726671" cy="52015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5" name="CuadroTexto 24">
            <a:extLst>
              <a:ext uri="{FF2B5EF4-FFF2-40B4-BE49-F238E27FC236}">
                <a16:creationId xmlns:a16="http://schemas.microsoft.com/office/drawing/2014/main" id="{C902CE0A-895A-42F3-AC37-41C02D64942F}"/>
              </a:ext>
            </a:extLst>
          </p:cNvPr>
          <p:cNvSpPr txBox="1"/>
          <p:nvPr/>
        </p:nvSpPr>
        <p:spPr>
          <a:xfrm>
            <a:off x="4338381" y="4137311"/>
            <a:ext cx="2063008" cy="461665"/>
          </a:xfrm>
          <a:prstGeom prst="rect">
            <a:avLst/>
          </a:prstGeom>
          <a:noFill/>
        </p:spPr>
        <p:txBody>
          <a:bodyPr wrap="square" rtlCol="0">
            <a:spAutoFit/>
          </a:bodyPr>
          <a:lstStyle/>
          <a:p>
            <a:pPr algn="ctr"/>
            <a:r>
              <a:rPr lang="es-ES" sz="2400" b="1" dirty="0">
                <a:solidFill>
                  <a:schemeClr val="accent6"/>
                </a:solidFill>
                <a:latin typeface="HelveticaNeueLT Std" panose="020B0604020202020204" pitchFamily="34" charset="0"/>
              </a:rPr>
              <a:t>OBJETIVOS</a:t>
            </a:r>
          </a:p>
        </p:txBody>
      </p:sp>
    </p:spTree>
    <p:extLst>
      <p:ext uri="{BB962C8B-B14F-4D97-AF65-F5344CB8AC3E}">
        <p14:creationId xmlns:p14="http://schemas.microsoft.com/office/powerpoint/2010/main" val="243522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16E6AAE-CCB7-E52A-462B-FD5CF0B5D1F1}"/>
              </a:ext>
            </a:extLst>
          </p:cNvPr>
          <p:cNvSpPr txBox="1"/>
          <p:nvPr/>
        </p:nvSpPr>
        <p:spPr>
          <a:xfrm>
            <a:off x="467769" y="1149909"/>
            <a:ext cx="9144000" cy="646331"/>
          </a:xfrm>
          <a:prstGeom prst="rect">
            <a:avLst/>
          </a:prstGeom>
          <a:noFill/>
        </p:spPr>
        <p:txBody>
          <a:bodyPr wrap="square" rtlCol="0">
            <a:spAutoFit/>
          </a:bodyPr>
          <a:lstStyle/>
          <a:p>
            <a:pPr algn="ctr"/>
            <a:r>
              <a:rPr lang="es-ES" b="1" dirty="0">
                <a:solidFill>
                  <a:schemeClr val="accent1"/>
                </a:solidFill>
                <a:latin typeface="HelveticaNeueLT Std" panose="020B0604020202020204" pitchFamily="34" charset="0"/>
              </a:rPr>
              <a:t>PROYECTO DE RD POR EL QUE SE REGULA LA PUBLICIDAD DE LOS MEDICAMENTOS Y DE LOS PRODUCTOS SANITARIOS DE USO HUMANO</a:t>
            </a:r>
          </a:p>
        </p:txBody>
      </p:sp>
      <p:sp>
        <p:nvSpPr>
          <p:cNvPr id="3" name="CuadroTexto 2">
            <a:extLst>
              <a:ext uri="{FF2B5EF4-FFF2-40B4-BE49-F238E27FC236}">
                <a16:creationId xmlns:a16="http://schemas.microsoft.com/office/drawing/2014/main" id="{FA902E16-01AC-D138-8F1F-3F50FCDC5BF4}"/>
              </a:ext>
            </a:extLst>
          </p:cNvPr>
          <p:cNvSpPr txBox="1"/>
          <p:nvPr/>
        </p:nvSpPr>
        <p:spPr>
          <a:xfrm>
            <a:off x="586681" y="1908275"/>
            <a:ext cx="8611340" cy="4647426"/>
          </a:xfrm>
          <a:prstGeom prst="rect">
            <a:avLst/>
          </a:prstGeom>
          <a:noFill/>
        </p:spPr>
        <p:txBody>
          <a:bodyPr wrap="square" rtlCol="0">
            <a:spAutoFit/>
          </a:bodyPr>
          <a:lstStyle/>
          <a:p>
            <a:pPr algn="just"/>
            <a:r>
              <a:rPr lang="es-ES" sz="1400" b="1" dirty="0">
                <a:latin typeface="HelveticaNeueLT Std" panose="020B0604020202020204" pitchFamily="34" charset="0"/>
                <a:ea typeface="Times New Roman" panose="02020603050405020304" pitchFamily="18" charset="0"/>
                <a:cs typeface="Tahoma" panose="020B0604030504040204" pitchFamily="34" charset="0"/>
              </a:rPr>
              <a:t>ANTECEDENTES:</a:t>
            </a:r>
          </a:p>
          <a:p>
            <a:pPr algn="just"/>
            <a:endParaRPr lang="es-ES" sz="1400" b="1" dirty="0">
              <a:latin typeface="HelveticaNeueLT Std" panose="020B0604020202020204" pitchFamily="34" charset="0"/>
              <a:ea typeface="Times New Roman" panose="02020603050405020304" pitchFamily="18" charset="0"/>
              <a:cs typeface="Tahoma" panose="020B0604030504040204" pitchFamily="34" charset="0"/>
            </a:endParaRPr>
          </a:p>
          <a:p>
            <a:pPr marL="285750" indent="-285750" algn="just">
              <a:buFont typeface="Wingdings" panose="05000000000000000000" pitchFamily="2" charset="2"/>
              <a:buChar char="q"/>
            </a:pPr>
            <a:r>
              <a:rPr lang="es-ES" sz="1400" dirty="0">
                <a:latin typeface="HelveticaNeueLT Std" panose="020B0604020202020204" pitchFamily="34" charset="0"/>
                <a:ea typeface="Times New Roman" panose="02020603050405020304" pitchFamily="18" charset="0"/>
                <a:cs typeface="Tahoma" panose="020B0604030504040204" pitchFamily="34" charset="0"/>
              </a:rPr>
              <a:t>En </a:t>
            </a:r>
            <a:r>
              <a:rPr lang="es-ES" sz="1400" b="1" dirty="0">
                <a:solidFill>
                  <a:schemeClr val="accent1"/>
                </a:solidFill>
                <a:latin typeface="HelveticaNeueLT Std" panose="020B0604020202020204" pitchFamily="34" charset="0"/>
                <a:ea typeface="Times New Roman" panose="02020603050405020304" pitchFamily="18" charset="0"/>
                <a:cs typeface="Tahoma" panose="020B0604030504040204" pitchFamily="34" charset="0"/>
              </a:rPr>
              <a:t>agosto de 2018</a:t>
            </a:r>
            <a:r>
              <a:rPr lang="es-ES" sz="1400" b="1" dirty="0">
                <a:latin typeface="HelveticaNeueLT Std" panose="020B0604020202020204" pitchFamily="34" charset="0"/>
                <a:ea typeface="Times New Roman" panose="02020603050405020304" pitchFamily="18" charset="0"/>
                <a:cs typeface="Tahoma" panose="020B0604030504040204" pitchFamily="34" charset="0"/>
              </a:rPr>
              <a:t> </a:t>
            </a:r>
            <a:r>
              <a:rPr lang="es-ES" sz="1400" dirty="0">
                <a:latin typeface="HelveticaNeueLT Std" panose="020B0604020202020204" pitchFamily="34" charset="0"/>
                <a:ea typeface="Times New Roman" panose="02020603050405020304" pitchFamily="18" charset="0"/>
                <a:cs typeface="Tahoma" panose="020B0604030504040204" pitchFamily="34" charset="0"/>
              </a:rPr>
              <a:t>se llevó a cabo el trámite de </a:t>
            </a:r>
            <a:r>
              <a:rPr lang="es-ES" sz="1400" b="1" dirty="0">
                <a:solidFill>
                  <a:schemeClr val="accent1"/>
                </a:solidFill>
                <a:latin typeface="HelveticaNeueLT Std" panose="020B0604020202020204" pitchFamily="34" charset="0"/>
                <a:ea typeface="Times New Roman" panose="02020603050405020304" pitchFamily="18" charset="0"/>
                <a:cs typeface="Tahoma" panose="020B0604030504040204" pitchFamily="34" charset="0"/>
              </a:rPr>
              <a:t>consulta pública previa </a:t>
            </a:r>
            <a:r>
              <a:rPr lang="es-ES" sz="1400" dirty="0">
                <a:latin typeface="HelveticaNeueLT Std" panose="020B0604020202020204" pitchFamily="34" charset="0"/>
                <a:ea typeface="Times New Roman" panose="02020603050405020304" pitchFamily="18" charset="0"/>
                <a:cs typeface="Tahoma" panose="020B0604030504040204" pitchFamily="34" charset="0"/>
              </a:rPr>
              <a:t>para actualizar el Real Decreto 1416/94. Farmaindustria solicitó el reconocimiento del Sistema de Autorregulación y que se aclararan las competencias en el ámbito de la publicidad entre el Ministerio de Sanidad y las Comunidades Autónomas.</a:t>
            </a:r>
          </a:p>
          <a:p>
            <a:pPr marL="285750" indent="-285750" algn="just">
              <a:buFont typeface="Wingdings" panose="05000000000000000000" pitchFamily="2" charset="2"/>
              <a:buChar char="q"/>
            </a:pPr>
            <a:endParaRPr lang="es-ES" sz="1400" dirty="0">
              <a:latin typeface="HelveticaNeueLT Std" panose="020B0604020202020204" pitchFamily="34" charset="0"/>
              <a:ea typeface="Times New Roman" panose="02020603050405020304" pitchFamily="18" charset="0"/>
              <a:cs typeface="Tahoma" panose="020B0604030504040204" pitchFamily="34" charset="0"/>
            </a:endParaRPr>
          </a:p>
          <a:p>
            <a:pPr marL="285750" indent="-285750" algn="just">
              <a:buFont typeface="Wingdings" panose="05000000000000000000" pitchFamily="2" charset="2"/>
              <a:buChar char="q"/>
            </a:pPr>
            <a:endParaRPr lang="es-ES" sz="1400" b="1" dirty="0">
              <a:latin typeface="HelveticaNeueLT Std" panose="020B0604020202020204" pitchFamily="34" charset="0"/>
              <a:cs typeface="Tahoma" panose="020B0604030504040204" pitchFamily="34" charset="0"/>
            </a:endParaRPr>
          </a:p>
          <a:p>
            <a:pPr marL="285750" indent="-285750" algn="just">
              <a:buClr>
                <a:schemeClr val="accent6"/>
              </a:buClr>
              <a:buFont typeface="Wingdings" panose="05000000000000000000" pitchFamily="2" charset="2"/>
              <a:buChar char="q"/>
            </a:pPr>
            <a:r>
              <a:rPr lang="es-ES" sz="1400" b="1" dirty="0">
                <a:solidFill>
                  <a:schemeClr val="accent1"/>
                </a:solidFill>
                <a:latin typeface="HelveticaNeueLT Std" panose="020B0604020202020204" pitchFamily="34" charset="0"/>
                <a:ea typeface="Times New Roman" panose="02020603050405020304" pitchFamily="18" charset="0"/>
                <a:cs typeface="Tahoma" panose="020B0604030504040204" pitchFamily="34" charset="0"/>
              </a:rPr>
              <a:t>Desde finales de 2019 </a:t>
            </a:r>
            <a:r>
              <a:rPr lang="es-ES" sz="1400" dirty="0">
                <a:latin typeface="HelveticaNeueLT Std" panose="020B0604020202020204" pitchFamily="34" charset="0"/>
                <a:ea typeface="Times New Roman" panose="02020603050405020304" pitchFamily="18" charset="0"/>
                <a:cs typeface="Tahoma" panose="020B0604030504040204" pitchFamily="34" charset="0"/>
              </a:rPr>
              <a:t>el Ministerio de Sanidad está trabajando en actualizar el RD, contando con la participación activa de las Comunidades Autónomas, especialmente de Madrid y </a:t>
            </a:r>
            <a:r>
              <a:rPr lang="es-ES" sz="1400" dirty="0">
                <a:latin typeface="HelveticaNeueLT Std" panose="020B0604020202020204" pitchFamily="34" charset="0"/>
                <a:cs typeface="Tahoma" panose="020B0604030504040204" pitchFamily="34" charset="0"/>
              </a:rPr>
              <a:t>Cataluña con las que hemos mantenido diversos contactos sobre esta cuestión.</a:t>
            </a:r>
          </a:p>
          <a:p>
            <a:pPr algn="just"/>
            <a:endParaRPr lang="es-ES" sz="1400" b="1" dirty="0">
              <a:latin typeface="HelveticaNeueLT Std" panose="020B0604020202020204" pitchFamily="34" charset="0"/>
              <a:cs typeface="Tahoma" panose="020B0604030504040204" pitchFamily="34" charset="0"/>
            </a:endParaRPr>
          </a:p>
          <a:p>
            <a:pPr marL="285750" indent="-285750" algn="just">
              <a:spcBef>
                <a:spcPts val="1200"/>
              </a:spcBef>
              <a:spcAft>
                <a:spcPts val="600"/>
              </a:spcAft>
              <a:buFont typeface="Wingdings" panose="05000000000000000000" pitchFamily="2" charset="2"/>
              <a:buChar char="q"/>
            </a:pPr>
            <a:r>
              <a:rPr lang="es-ES" sz="1400" dirty="0">
                <a:latin typeface="HelveticaNeueLT Std" panose="020B0604020202020204" pitchFamily="34" charset="0"/>
                <a:cs typeface="Tahoma" panose="020B0604030504040204" pitchFamily="34" charset="0"/>
              </a:rPr>
              <a:t>En </a:t>
            </a:r>
            <a:r>
              <a:rPr lang="es-ES" sz="1400" b="1" dirty="0">
                <a:solidFill>
                  <a:schemeClr val="accent1"/>
                </a:solidFill>
                <a:latin typeface="HelveticaNeueLT Std" panose="020B0604020202020204" pitchFamily="34" charset="0"/>
                <a:cs typeface="Tahoma" panose="020B0604030504040204" pitchFamily="34" charset="0"/>
              </a:rPr>
              <a:t>julio de 2020 </a:t>
            </a:r>
            <a:r>
              <a:rPr lang="es-ES" sz="1400" dirty="0">
                <a:latin typeface="HelveticaNeueLT Std" panose="020B0604020202020204" pitchFamily="34" charset="0"/>
                <a:cs typeface="Tahoma" panose="020B0604030504040204" pitchFamily="34" charset="0"/>
              </a:rPr>
              <a:t>el Congreso de los Diputados aprobó </a:t>
            </a:r>
            <a:r>
              <a:rPr lang="es-ES" sz="1400" b="1" dirty="0">
                <a:solidFill>
                  <a:schemeClr val="accent1"/>
                </a:solidFill>
                <a:latin typeface="HelveticaNeueLT Std" panose="020B0604020202020204" pitchFamily="34" charset="0"/>
                <a:cs typeface="Tahoma" panose="020B0604030504040204" pitchFamily="34" charset="0"/>
              </a:rPr>
              <a:t>el Dictamen de la Comisión para la Reconstrucción Social y Económica</a:t>
            </a:r>
            <a:r>
              <a:rPr lang="es-ES" sz="1400" dirty="0">
                <a:solidFill>
                  <a:schemeClr val="accent1"/>
                </a:solidFill>
                <a:latin typeface="HelveticaNeueLT Std" panose="020B0604020202020204" pitchFamily="34" charset="0"/>
                <a:cs typeface="Tahoma" panose="020B0604030504040204" pitchFamily="34" charset="0"/>
              </a:rPr>
              <a:t>.</a:t>
            </a:r>
            <a:r>
              <a:rPr lang="es-ES" sz="1400" b="1" dirty="0">
                <a:latin typeface="HelveticaNeueLT Std" panose="020B0604020202020204" pitchFamily="34" charset="0"/>
                <a:cs typeface="Tahoma" panose="020B0604030504040204" pitchFamily="34" charset="0"/>
              </a:rPr>
              <a:t> </a:t>
            </a:r>
            <a:r>
              <a:rPr lang="es-ES" sz="1400" u="sng" dirty="0">
                <a:latin typeface="HelveticaNeueLT Std" panose="020B0604020202020204" pitchFamily="34" charset="0"/>
                <a:cs typeface="Tahoma" panose="020B0604030504040204" pitchFamily="34" charset="0"/>
              </a:rPr>
              <a:t>El punto 47.2 establece: </a:t>
            </a:r>
          </a:p>
          <a:p>
            <a:pPr marL="269875" algn="just">
              <a:spcBef>
                <a:spcPts val="1200"/>
              </a:spcBef>
              <a:spcAft>
                <a:spcPts val="600"/>
              </a:spcAft>
            </a:pPr>
            <a:r>
              <a:rPr lang="es-ES" sz="1400" i="1" dirty="0">
                <a:latin typeface="HelveticaNeueLT Std" panose="020B0604020202020204" pitchFamily="34" charset="0"/>
                <a:cs typeface="Tahoma" panose="020B0604030504040204" pitchFamily="34" charset="0"/>
              </a:rPr>
              <a:t>“47.2. Tomar medidas para financiación pública de formación continuada de los profesionales sanitarios a cargo de las administraciones públicas, y para investigación independiente, divulgación/educación sanitaria y patrocinio de actividades de asociaciones de pacientes. Se prohibirá financiación de estas actividades, directa o indirectamente, por la industria.”</a:t>
            </a:r>
          </a:p>
          <a:p>
            <a:pPr algn="just"/>
            <a:endParaRPr lang="es-ES" sz="1400" b="1" dirty="0">
              <a:solidFill>
                <a:schemeClr val="accent6"/>
              </a:solidFill>
              <a:latin typeface="HelveticaNeueLT Std" panose="020B0604020202020204" pitchFamily="34" charset="0"/>
              <a:cs typeface="Tahoma" panose="020B0604030504040204" pitchFamily="34" charset="0"/>
            </a:endParaRPr>
          </a:p>
        </p:txBody>
      </p:sp>
      <p:pic>
        <p:nvPicPr>
          <p:cNvPr id="4" name="Imagen 3">
            <a:extLst>
              <a:ext uri="{FF2B5EF4-FFF2-40B4-BE49-F238E27FC236}">
                <a16:creationId xmlns:a16="http://schemas.microsoft.com/office/drawing/2014/main" id="{03ABA052-B923-6160-C7DD-694B3DCE35B1}"/>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5" name="Rectángulo 4">
            <a:extLst>
              <a:ext uri="{FF2B5EF4-FFF2-40B4-BE49-F238E27FC236}">
                <a16:creationId xmlns:a16="http://schemas.microsoft.com/office/drawing/2014/main" id="{F6256070-3EEF-9DA1-7E5F-4690880A1C76}"/>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83DF2210-8A9C-150B-7415-22EFA349ED58}"/>
              </a:ext>
            </a:extLst>
          </p:cNvPr>
          <p:cNvPicPr>
            <a:picLocks noChangeAspect="1"/>
          </p:cNvPicPr>
          <p:nvPr/>
        </p:nvPicPr>
        <p:blipFill>
          <a:blip r:embed="rId3"/>
          <a:stretch>
            <a:fillRect/>
          </a:stretch>
        </p:blipFill>
        <p:spPr>
          <a:xfrm>
            <a:off x="7215226" y="575737"/>
            <a:ext cx="4793086" cy="386886"/>
          </a:xfrm>
          <a:prstGeom prst="rect">
            <a:avLst/>
          </a:prstGeom>
        </p:spPr>
      </p:pic>
      <p:sp>
        <p:nvSpPr>
          <p:cNvPr id="9" name="CuadroTexto 8">
            <a:extLst>
              <a:ext uri="{FF2B5EF4-FFF2-40B4-BE49-F238E27FC236}">
                <a16:creationId xmlns:a16="http://schemas.microsoft.com/office/drawing/2014/main" id="{28B3F48C-63E6-07BD-1B3D-E577F90B00C7}"/>
              </a:ext>
            </a:extLst>
          </p:cNvPr>
          <p:cNvSpPr txBox="1"/>
          <p:nvPr/>
        </p:nvSpPr>
        <p:spPr>
          <a:xfrm>
            <a:off x="770464" y="557917"/>
            <a:ext cx="6231467" cy="338554"/>
          </a:xfrm>
          <a:prstGeom prst="rect">
            <a:avLst/>
          </a:prstGeom>
          <a:noFill/>
        </p:spPr>
        <p:txBody>
          <a:bodyPr wrap="square" rtlCol="0">
            <a:spAutoFit/>
          </a:bodyPr>
          <a:lstStyle/>
          <a:p>
            <a:r>
              <a:rPr lang="es-ES" sz="1600" b="1" dirty="0">
                <a:solidFill>
                  <a:schemeClr val="bg1"/>
                </a:solidFill>
              </a:rPr>
              <a:t>Posibles cambios en la Regulación de la Promoción de Medicamento</a:t>
            </a:r>
          </a:p>
        </p:txBody>
      </p:sp>
    </p:spTree>
    <p:extLst>
      <p:ext uri="{BB962C8B-B14F-4D97-AF65-F5344CB8AC3E}">
        <p14:creationId xmlns:p14="http://schemas.microsoft.com/office/powerpoint/2010/main" val="42007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67F28AD-1DED-4B25-BB24-C113AD108B16}"/>
              </a:ext>
            </a:extLst>
          </p:cNvPr>
          <p:cNvSpPr txBox="1"/>
          <p:nvPr/>
        </p:nvSpPr>
        <p:spPr>
          <a:xfrm>
            <a:off x="655116" y="1062709"/>
            <a:ext cx="8705462" cy="2031325"/>
          </a:xfrm>
          <a:prstGeom prst="rect">
            <a:avLst/>
          </a:prstGeom>
          <a:noFill/>
        </p:spPr>
        <p:txBody>
          <a:bodyPr wrap="square">
            <a:spAutoFit/>
          </a:bodyPr>
          <a:lstStyle/>
          <a:p>
            <a:pPr algn="just"/>
            <a:r>
              <a:rPr lang="es-ES" b="1" dirty="0">
                <a:solidFill>
                  <a:schemeClr val="bg1">
                    <a:lumMod val="10000"/>
                  </a:schemeClr>
                </a:solidFill>
                <a:latin typeface="HelveticaNeueLT Std" panose="020B0604020202020204" pitchFamily="34" charset="0"/>
                <a:ea typeface="Calibri" panose="020F0502020204030204" pitchFamily="34" charset="0"/>
              </a:rPr>
              <a:t>Sentencia del TSJ del País Vasco de 30 de junio de 2021</a:t>
            </a:r>
            <a:r>
              <a:rPr lang="es-ES" dirty="0">
                <a:solidFill>
                  <a:schemeClr val="bg1">
                    <a:lumMod val="10000"/>
                  </a:schemeClr>
                </a:solidFill>
                <a:latin typeface="HelveticaNeueLT Std" panose="020B0604020202020204" pitchFamily="34" charset="0"/>
                <a:ea typeface="Calibri" panose="020F0502020204030204" pitchFamily="34" charset="0"/>
              </a:rPr>
              <a:t>, dictada en el recurso contencioso-administrativo ( PO 696/2020) interpuesto por Farmaindustria contra la Orden 10 de febrero de 2020 por el Departamento de Salud de la Administración Autonómica del País Vasco mediante la que se regula la visita médica de los delegados de la industria farmacéutica y representantes de fabricantes, distribuidores o comercializadores de productos y tecnologías sanitarias en las organizaciones de servicios sanitarios del sistema sanitario de Euskadi. </a:t>
            </a:r>
            <a:endParaRPr lang="es-ES" dirty="0">
              <a:solidFill>
                <a:schemeClr val="bg1">
                  <a:lumMod val="10000"/>
                </a:schemeClr>
              </a:solidFill>
              <a:latin typeface="Calibri" panose="020F0502020204030204" pitchFamily="34" charset="0"/>
              <a:ea typeface="Calibri" panose="020F0502020204030204" pitchFamily="34" charset="0"/>
            </a:endParaRPr>
          </a:p>
        </p:txBody>
      </p:sp>
      <p:sp>
        <p:nvSpPr>
          <p:cNvPr id="4" name="CuadroTexto 3">
            <a:extLst>
              <a:ext uri="{FF2B5EF4-FFF2-40B4-BE49-F238E27FC236}">
                <a16:creationId xmlns:a16="http://schemas.microsoft.com/office/drawing/2014/main" id="{F39716E1-5205-450A-9D4D-9D61478B6C73}"/>
              </a:ext>
            </a:extLst>
          </p:cNvPr>
          <p:cNvSpPr txBox="1"/>
          <p:nvPr/>
        </p:nvSpPr>
        <p:spPr>
          <a:xfrm>
            <a:off x="641120" y="3270772"/>
            <a:ext cx="8705462" cy="3385542"/>
          </a:xfrm>
          <a:prstGeom prst="rect">
            <a:avLst/>
          </a:prstGeom>
          <a:noFill/>
        </p:spPr>
        <p:txBody>
          <a:bodyPr wrap="square">
            <a:spAutoFit/>
          </a:bodyPr>
          <a:lstStyle/>
          <a:p>
            <a:pPr algn="just"/>
            <a:r>
              <a:rPr lang="es-ES" dirty="0">
                <a:solidFill>
                  <a:schemeClr val="bg1">
                    <a:lumMod val="10000"/>
                  </a:schemeClr>
                </a:solidFill>
                <a:latin typeface="HelveticaNeueLT Std" panose="020B0604020202020204" pitchFamily="34" charset="0"/>
              </a:rPr>
              <a:t>La sentencia estima parcialmente el recurso y contiene diversos pronunciamientos de especial relevancia:</a:t>
            </a:r>
          </a:p>
          <a:p>
            <a:pPr algn="just"/>
            <a:endParaRPr lang="es-ES" dirty="0">
              <a:solidFill>
                <a:schemeClr val="bg1">
                  <a:lumMod val="10000"/>
                </a:schemeClr>
              </a:solidFill>
              <a:latin typeface="HelveticaNeueLT Std" panose="020B0604020202020204" pitchFamily="34" charset="0"/>
            </a:endParaRPr>
          </a:p>
          <a:p>
            <a:pPr indent="-342900" algn="just">
              <a:buFont typeface="+mj-lt"/>
              <a:buAutoNum type="arabicPeriod"/>
            </a:pPr>
            <a:r>
              <a:rPr lang="es-ES" sz="1600" dirty="0">
                <a:solidFill>
                  <a:schemeClr val="bg1">
                    <a:lumMod val="10000"/>
                  </a:schemeClr>
                </a:solidFill>
                <a:latin typeface="HelveticaNeueLT Std" panose="020B0604020202020204" pitchFamily="34" charset="0"/>
              </a:rPr>
              <a:t>Legitimación activa de Farmaindustria para recurrir la Orden de visita médica.</a:t>
            </a:r>
          </a:p>
          <a:p>
            <a:pPr indent="-342900" algn="just">
              <a:buFont typeface="+mj-lt"/>
              <a:buAutoNum type="arabicPeriod"/>
            </a:pPr>
            <a:r>
              <a:rPr lang="es-ES" sz="1600" b="1" u="sng" dirty="0">
                <a:solidFill>
                  <a:srgbClr val="FF0000"/>
                </a:solidFill>
                <a:latin typeface="HelveticaNeueLT Std" panose="020B0604020202020204" pitchFamily="34" charset="0"/>
              </a:rPr>
              <a:t>La promoción del medicamento puede hacerse desde la autorización de comercialización, aunque no cuente aún o no vaya a contar con una decisión de financiación</a:t>
            </a:r>
            <a:r>
              <a:rPr lang="es-ES" sz="1600" b="1" dirty="0">
                <a:solidFill>
                  <a:schemeClr val="bg1">
                    <a:lumMod val="10000"/>
                  </a:schemeClr>
                </a:solidFill>
                <a:latin typeface="HelveticaNeueLT Std" panose="020B0604020202020204" pitchFamily="34" charset="0"/>
              </a:rPr>
              <a:t>.</a:t>
            </a:r>
          </a:p>
          <a:p>
            <a:pPr indent="-342900" algn="just">
              <a:buFont typeface="+mj-lt"/>
              <a:buAutoNum type="arabicPeriod"/>
            </a:pPr>
            <a:r>
              <a:rPr lang="es-ES" sz="1600" dirty="0">
                <a:solidFill>
                  <a:schemeClr val="bg1">
                    <a:lumMod val="10000"/>
                  </a:schemeClr>
                </a:solidFill>
                <a:latin typeface="HelveticaNeueLT Std" panose="020B0604020202020204" pitchFamily="34" charset="0"/>
              </a:rPr>
              <a:t>La elaboración de los calendarios de visitas corresponde a la Administración y no a las asociaciones o sindicatos territoriales de visitadores </a:t>
            </a:r>
          </a:p>
          <a:p>
            <a:pPr indent="-342900" algn="just">
              <a:buFont typeface="+mj-lt"/>
              <a:buAutoNum type="arabicPeriod"/>
            </a:pPr>
            <a:r>
              <a:rPr lang="es-ES" sz="1600" dirty="0">
                <a:solidFill>
                  <a:schemeClr val="bg1">
                    <a:lumMod val="10000"/>
                  </a:schemeClr>
                </a:solidFill>
                <a:latin typeface="HelveticaNeueLT Std" panose="020B0604020202020204" pitchFamily="34" charset="0"/>
              </a:rPr>
              <a:t>Improcedencia de equiparar  la visita médica y cualquier publicidad realizada mediante comunicaciones electrónicas, imponiendo a estas los mismos límites que a la visita</a:t>
            </a:r>
          </a:p>
          <a:p>
            <a:pPr indent="-342900" algn="just">
              <a:buFont typeface="+mj-lt"/>
              <a:buAutoNum type="arabicPeriod"/>
            </a:pPr>
            <a:r>
              <a:rPr lang="es-ES" sz="1600" dirty="0">
                <a:solidFill>
                  <a:schemeClr val="bg1">
                    <a:lumMod val="10000"/>
                  </a:schemeClr>
                </a:solidFill>
                <a:latin typeface="HelveticaNeueLT Std" panose="020B0604020202020204" pitchFamily="34" charset="0"/>
              </a:rPr>
              <a:t>Contravención de la normativa estatal sobre entrega de muestras gratuitas </a:t>
            </a:r>
          </a:p>
          <a:p>
            <a:pPr indent="-342900" algn="just">
              <a:buFont typeface="+mj-lt"/>
              <a:buAutoNum type="arabicPeriod"/>
            </a:pPr>
            <a:r>
              <a:rPr lang="es-ES" sz="1600" dirty="0">
                <a:solidFill>
                  <a:schemeClr val="bg1">
                    <a:lumMod val="10000"/>
                  </a:schemeClr>
                </a:solidFill>
                <a:latin typeface="HelveticaNeueLT Std" panose="020B0604020202020204" pitchFamily="34" charset="0"/>
              </a:rPr>
              <a:t>Limitaciones a la visita médica</a:t>
            </a:r>
          </a:p>
        </p:txBody>
      </p:sp>
      <p:pic>
        <p:nvPicPr>
          <p:cNvPr id="2" name="Imagen 1">
            <a:extLst>
              <a:ext uri="{FF2B5EF4-FFF2-40B4-BE49-F238E27FC236}">
                <a16:creationId xmlns:a16="http://schemas.microsoft.com/office/drawing/2014/main" id="{A04952A3-7AE7-CC84-6107-3D00B9C63928}"/>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5" name="Rectángulo 4">
            <a:extLst>
              <a:ext uri="{FF2B5EF4-FFF2-40B4-BE49-F238E27FC236}">
                <a16:creationId xmlns:a16="http://schemas.microsoft.com/office/drawing/2014/main" id="{D7D36A0E-245B-C288-02F0-DC1E475C76DB}"/>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1FED2566-D147-3C80-69D7-D72581688263}"/>
              </a:ext>
            </a:extLst>
          </p:cNvPr>
          <p:cNvPicPr>
            <a:picLocks noChangeAspect="1"/>
          </p:cNvPicPr>
          <p:nvPr/>
        </p:nvPicPr>
        <p:blipFill>
          <a:blip r:embed="rId3"/>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id="{FD25B7A1-ADDB-8D91-A683-6E9D0C58CE86}"/>
              </a:ext>
            </a:extLst>
          </p:cNvPr>
          <p:cNvSpPr txBox="1"/>
          <p:nvPr/>
        </p:nvSpPr>
        <p:spPr>
          <a:xfrm>
            <a:off x="770464" y="557917"/>
            <a:ext cx="6231467" cy="338554"/>
          </a:xfrm>
          <a:prstGeom prst="rect">
            <a:avLst/>
          </a:prstGeom>
          <a:noFill/>
        </p:spPr>
        <p:txBody>
          <a:bodyPr wrap="square" rtlCol="0">
            <a:spAutoFit/>
          </a:bodyPr>
          <a:lstStyle/>
          <a:p>
            <a:r>
              <a:rPr lang="es-ES" sz="1600" b="1" dirty="0">
                <a:solidFill>
                  <a:schemeClr val="bg1"/>
                </a:solidFill>
              </a:rPr>
              <a:t>Posibles cambios en la Regulación de la Promoción de Medicamento</a:t>
            </a:r>
          </a:p>
        </p:txBody>
      </p:sp>
    </p:spTree>
    <p:extLst>
      <p:ext uri="{BB962C8B-B14F-4D97-AF65-F5344CB8AC3E}">
        <p14:creationId xmlns:p14="http://schemas.microsoft.com/office/powerpoint/2010/main" val="1124208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39716E1-5205-450A-9D4D-9D61478B6C73}"/>
              </a:ext>
            </a:extLst>
          </p:cNvPr>
          <p:cNvSpPr txBox="1"/>
          <p:nvPr/>
        </p:nvSpPr>
        <p:spPr>
          <a:xfrm>
            <a:off x="655116" y="1082212"/>
            <a:ext cx="8705462" cy="830997"/>
          </a:xfrm>
          <a:prstGeom prst="rect">
            <a:avLst/>
          </a:prstGeom>
          <a:noFill/>
        </p:spPr>
        <p:txBody>
          <a:bodyPr wrap="square">
            <a:spAutoFit/>
          </a:bodyPr>
          <a:lstStyle/>
          <a:p>
            <a:pPr lvl="0" algn="just"/>
            <a:r>
              <a:rPr lang="es-ES" sz="1600" b="1" dirty="0">
                <a:solidFill>
                  <a:schemeClr val="bg1">
                    <a:lumMod val="10000"/>
                  </a:schemeClr>
                </a:solidFill>
                <a:latin typeface="HelveticaNeueLT Std" panose="020B0604020202020204" pitchFamily="34" charset="0"/>
              </a:rPr>
              <a:t>La promoción del medicamento puede hacerse desde la autorización de comercialización, aunque no cuente aún o no vaya a contar con una decisión de financiación.</a:t>
            </a:r>
            <a:endParaRPr lang="es-ES" sz="1600" dirty="0">
              <a:solidFill>
                <a:schemeClr val="bg1">
                  <a:lumMod val="10000"/>
                </a:schemeClr>
              </a:solidFill>
              <a:latin typeface="HelveticaNeueLT Std" panose="020B0604020202020204" pitchFamily="34" charset="0"/>
            </a:endParaRPr>
          </a:p>
        </p:txBody>
      </p:sp>
      <p:sp>
        <p:nvSpPr>
          <p:cNvPr id="5" name="CuadroTexto 4">
            <a:extLst>
              <a:ext uri="{FF2B5EF4-FFF2-40B4-BE49-F238E27FC236}">
                <a16:creationId xmlns:a16="http://schemas.microsoft.com/office/drawing/2014/main" id="{544C9F0F-4446-4F96-B1FF-DD9786504C94}"/>
              </a:ext>
            </a:extLst>
          </p:cNvPr>
          <p:cNvSpPr txBox="1"/>
          <p:nvPr/>
        </p:nvSpPr>
        <p:spPr>
          <a:xfrm>
            <a:off x="615359" y="1927830"/>
            <a:ext cx="8705462" cy="4708981"/>
          </a:xfrm>
          <a:prstGeom prst="rect">
            <a:avLst/>
          </a:prstGeom>
          <a:noFill/>
        </p:spPr>
        <p:txBody>
          <a:bodyPr wrap="square">
            <a:spAutoFit/>
          </a:bodyPr>
          <a:lstStyle/>
          <a:p>
            <a:pPr algn="just"/>
            <a:r>
              <a:rPr lang="es-ES" sz="1200" i="1" dirty="0">
                <a:solidFill>
                  <a:schemeClr val="bg1">
                    <a:lumMod val="10000"/>
                  </a:schemeClr>
                </a:solidFill>
                <a:latin typeface="HelveticaNeueLT Std" panose="020B0604020202020204" pitchFamily="34" charset="0"/>
              </a:rPr>
              <a:t>“Siendo la expuesta en los arts. 1.2 y 10.2 transcritos la </a:t>
            </a:r>
            <a:r>
              <a:rPr lang="es-ES" sz="1200" b="1" i="1" u="sng" dirty="0">
                <a:solidFill>
                  <a:srgbClr val="FF0000"/>
                </a:solidFill>
                <a:latin typeface="HelveticaNeueLT Std" panose="020B0604020202020204" pitchFamily="34" charset="0"/>
              </a:rPr>
              <a:t>finalidad de la publicidad </a:t>
            </a:r>
            <a:r>
              <a:rPr lang="es-ES" sz="1200" i="1" dirty="0">
                <a:solidFill>
                  <a:schemeClr val="bg1">
                    <a:lumMod val="10000"/>
                  </a:schemeClr>
                </a:solidFill>
                <a:latin typeface="HelveticaNeueLT Std" panose="020B0604020202020204" pitchFamily="34" charset="0"/>
              </a:rPr>
              <a:t>actuada a través de las visitas médicas, y como antes ya dijimos, </a:t>
            </a:r>
            <a:r>
              <a:rPr lang="es-ES" sz="1200" b="1" i="1" u="sng" dirty="0">
                <a:solidFill>
                  <a:srgbClr val="FF0000"/>
                </a:solidFill>
                <a:latin typeface="HelveticaNeueLT Std" panose="020B0604020202020204" pitchFamily="34" charset="0"/>
              </a:rPr>
              <a:t>ha de extenderse para lograr su objetivo natural a todo medicamento que haya obtenido la autorización pertinente para su comercialización </a:t>
            </a:r>
            <a:r>
              <a:rPr lang="es-ES" sz="1200" i="1" dirty="0">
                <a:solidFill>
                  <a:schemeClr val="bg1">
                    <a:lumMod val="10000"/>
                  </a:schemeClr>
                </a:solidFill>
                <a:latin typeface="HelveticaNeueLT Std" panose="020B0604020202020204" pitchFamily="34" charset="0"/>
              </a:rPr>
              <a:t>(el art. 2 del Real Decreto prohíbe expresamente la publicidad de un medicamento que no haya obtenido la misma) </a:t>
            </a:r>
            <a:r>
              <a:rPr lang="es-ES" sz="1200" b="1" i="1" u="sng" dirty="0">
                <a:solidFill>
                  <a:srgbClr val="FF0000"/>
                </a:solidFill>
                <a:latin typeface="HelveticaNeueLT Std" panose="020B0604020202020204" pitchFamily="34" charset="0"/>
              </a:rPr>
              <a:t>aunque no cuente aún o no vaya a contar con financiación del Sistema Nacional de Salud</a:t>
            </a:r>
            <a:r>
              <a:rPr lang="es-ES" sz="1200" i="1" dirty="0">
                <a:solidFill>
                  <a:schemeClr val="bg1">
                    <a:lumMod val="10000"/>
                  </a:schemeClr>
                </a:solidFill>
                <a:latin typeface="HelveticaNeueLT Std" panose="020B0604020202020204" pitchFamily="34" charset="0"/>
              </a:rPr>
              <a:t>. Esta es la interpretación razonable a la luz del tenor de la norma en lo relativo a la finalidad de la publicidad y se ve confirmada si tenemos en cuenta que los apartados </a:t>
            </a:r>
            <a:r>
              <a:rPr lang="es-ES" sz="1200" i="1" dirty="0" err="1">
                <a:solidFill>
                  <a:schemeClr val="bg1">
                    <a:lumMod val="10000"/>
                  </a:schemeClr>
                </a:solidFill>
                <a:latin typeface="HelveticaNeueLT Std" panose="020B0604020202020204" pitchFamily="34" charset="0"/>
              </a:rPr>
              <a:t>nº</a:t>
            </a:r>
            <a:r>
              <a:rPr lang="es-ES" sz="1200" i="1" dirty="0">
                <a:solidFill>
                  <a:schemeClr val="bg1">
                    <a:lumMod val="10000"/>
                  </a:schemeClr>
                </a:solidFill>
                <a:latin typeface="HelveticaNeueLT Std" panose="020B0604020202020204" pitchFamily="34" charset="0"/>
              </a:rPr>
              <a:t> 2 y 3 del artículo 10 recogen como contenido de la información a proporcionar por los visitadores la relativa a las condiciones de financiación aludidas </a:t>
            </a:r>
            <a:r>
              <a:rPr lang="es-ES" sz="1200" b="1" i="1" u="sng" dirty="0">
                <a:solidFill>
                  <a:srgbClr val="FF0000"/>
                </a:solidFill>
                <a:latin typeface="HelveticaNeueLT Std" panose="020B0604020202020204" pitchFamily="34" charset="0"/>
              </a:rPr>
              <a:t>pero no lo hacen de modo que si no se cuenta con ellas no se pueda desarrollar la visita sino que se debe proporcionar tal información “en su caso”, esto es, si es que está disponible ya….</a:t>
            </a:r>
          </a:p>
          <a:p>
            <a:pPr algn="just"/>
            <a:r>
              <a:rPr lang="es-ES" sz="1200" dirty="0">
                <a:solidFill>
                  <a:schemeClr val="bg1">
                    <a:lumMod val="10000"/>
                  </a:schemeClr>
                </a:solidFill>
                <a:latin typeface="HelveticaNeueLT Std" panose="020B0604020202020204" pitchFamily="34" charset="0"/>
              </a:rPr>
              <a:t> </a:t>
            </a:r>
          </a:p>
          <a:p>
            <a:pPr algn="just"/>
            <a:r>
              <a:rPr lang="es-ES" sz="1200" i="1" dirty="0">
                <a:solidFill>
                  <a:schemeClr val="bg1">
                    <a:lumMod val="10000"/>
                  </a:schemeClr>
                </a:solidFill>
                <a:latin typeface="HelveticaNeueLT Std" panose="020B0604020202020204" pitchFamily="34" charset="0"/>
              </a:rPr>
              <a:t>…“El apartado </a:t>
            </a:r>
            <a:r>
              <a:rPr lang="es-ES" sz="1200" i="1" dirty="0" err="1">
                <a:solidFill>
                  <a:schemeClr val="bg1">
                    <a:lumMod val="10000"/>
                  </a:schemeClr>
                </a:solidFill>
                <a:latin typeface="HelveticaNeueLT Std" panose="020B0604020202020204" pitchFamily="34" charset="0"/>
              </a:rPr>
              <a:t>nº</a:t>
            </a:r>
            <a:r>
              <a:rPr lang="es-ES" sz="1200" i="1" dirty="0">
                <a:solidFill>
                  <a:schemeClr val="bg1">
                    <a:lumMod val="10000"/>
                  </a:schemeClr>
                </a:solidFill>
                <a:latin typeface="HelveticaNeueLT Std" panose="020B0604020202020204" pitchFamily="34" charset="0"/>
              </a:rPr>
              <a:t> 2 del art. 2 no contiene una norma imperativa del cariz que se describe en la demanda. </a:t>
            </a:r>
            <a:r>
              <a:rPr lang="es-ES" sz="1200" b="1" i="1" u="sng" dirty="0">
                <a:solidFill>
                  <a:srgbClr val="FF0000"/>
                </a:solidFill>
                <a:latin typeface="HelveticaNeueLT Std" panose="020B0604020202020204" pitchFamily="34" charset="0"/>
              </a:rPr>
              <a:t>No se establece la ineluctable necesidad de informar en todo caso de las condiciones de financiación</a:t>
            </a:r>
            <a:r>
              <a:rPr lang="es-ES" sz="1200" i="1" dirty="0">
                <a:solidFill>
                  <a:schemeClr val="bg1">
                    <a:lumMod val="10000"/>
                  </a:schemeClr>
                </a:solidFill>
                <a:latin typeface="HelveticaNeueLT Std" panose="020B0604020202020204" pitchFamily="34" charset="0"/>
              </a:rPr>
              <a:t>. El precepto establece que se deberá informar de estas condiciones pero se refiere a las “aprobadas” y no solo no se infiere de la literalidad de la norma que no podrá efectuarse labor divulgativa de los medicamentos que no cuenten aún con dichas condiciones aprobadas sino que al remitirse al resto de las circunstancias señaladas en el art. 4 de la propia Orden ( artículo este en el que se concreta el objeto de la visita médica y más exactamente de los aspectos del medicamento sobre los que el visitador ha de informar ) </a:t>
            </a:r>
            <a:r>
              <a:rPr lang="es-ES" sz="1200" i="1" u="sng" dirty="0">
                <a:solidFill>
                  <a:schemeClr val="bg1">
                    <a:lumMod val="10000"/>
                  </a:schemeClr>
                </a:solidFill>
                <a:latin typeface="HelveticaNeueLT Std" panose="020B0604020202020204" pitchFamily="34" charset="0"/>
              </a:rPr>
              <a:t>está permitiendo que en los supuestos en los que dichas condiciones no hayan sido aún aprobadas se pueda desarrollar la visita</a:t>
            </a:r>
            <a:r>
              <a:rPr lang="es-ES" sz="1200" i="1" dirty="0">
                <a:solidFill>
                  <a:schemeClr val="bg1">
                    <a:lumMod val="10000"/>
                  </a:schemeClr>
                </a:solidFill>
                <a:latin typeface="HelveticaNeueLT Std" panose="020B0604020202020204" pitchFamily="34" charset="0"/>
              </a:rPr>
              <a:t>; en este sentido véase que el art. 4 recoge que en la visita se han de acompañar los datos del medicamento de que se trate y que entre estos datos se encuentran “las informaciones sobre precio, condiciones de la prestación farmacéutica del Sistema Nacional de Salud, en su caso</a:t>
            </a:r>
            <a:r>
              <a:rPr lang="es-ES" sz="1200" b="1" dirty="0">
                <a:solidFill>
                  <a:srgbClr val="FF0000"/>
                </a:solidFill>
                <a:latin typeface="HelveticaNeueLT Std" panose="020B0604020202020204" pitchFamily="34" charset="0"/>
              </a:rPr>
              <a:t>…”. </a:t>
            </a:r>
            <a:r>
              <a:rPr lang="es-ES" sz="1200" b="1" u="sng" dirty="0">
                <a:solidFill>
                  <a:srgbClr val="FF0000"/>
                </a:solidFill>
                <a:latin typeface="HelveticaNeueLT Std" panose="020B0604020202020204" pitchFamily="34" charset="0"/>
              </a:rPr>
              <a:t>Esta precisión última, “en su caso”, referida indudablemente a la información sobre las condiciones de la prestación farmacéutica del Sistema Nacional de Salud, no deja duda respecto a que en la visita se ha de informar sobre la financiación a cargo de la Seguridad Social únicamente en el supuesto en el que está ya haya sido aprobada pero no se condicionan las visitas a la necesidad de tal aprobación previa</a:t>
            </a:r>
            <a:r>
              <a:rPr lang="es-ES" sz="1200" i="1" dirty="0">
                <a:solidFill>
                  <a:schemeClr val="bg1">
                    <a:lumMod val="10000"/>
                  </a:schemeClr>
                </a:solidFill>
                <a:latin typeface="HelveticaNeueLT Std" panose="020B0604020202020204" pitchFamily="34" charset="0"/>
              </a:rPr>
              <a:t>. Este condicionamiento, además, sería contrario a la esencia finalista de la propia visita como líneas más arriba hemos tenido ocasión de explicar.</a:t>
            </a:r>
          </a:p>
        </p:txBody>
      </p:sp>
      <p:pic>
        <p:nvPicPr>
          <p:cNvPr id="2" name="Imagen 1">
            <a:extLst>
              <a:ext uri="{FF2B5EF4-FFF2-40B4-BE49-F238E27FC236}">
                <a16:creationId xmlns:a16="http://schemas.microsoft.com/office/drawing/2014/main" id="{3B9AC63D-F6ED-E79A-92CB-C9D19D9394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54F23CFA-EB4E-8761-20E9-E523FE5CC626}"/>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66BC9069-5D66-9BAF-F975-59D7750017B0}"/>
              </a:ext>
            </a:extLst>
          </p:cNvPr>
          <p:cNvPicPr>
            <a:picLocks noChangeAspect="1"/>
          </p:cNvPicPr>
          <p:nvPr/>
        </p:nvPicPr>
        <p:blipFill>
          <a:blip r:embed="rId3"/>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id="{9DF13177-2740-0A82-71C2-2743B4A41AA4}"/>
              </a:ext>
            </a:extLst>
          </p:cNvPr>
          <p:cNvSpPr txBox="1"/>
          <p:nvPr/>
        </p:nvSpPr>
        <p:spPr>
          <a:xfrm>
            <a:off x="770464" y="557917"/>
            <a:ext cx="6231467" cy="338554"/>
          </a:xfrm>
          <a:prstGeom prst="rect">
            <a:avLst/>
          </a:prstGeom>
          <a:noFill/>
        </p:spPr>
        <p:txBody>
          <a:bodyPr wrap="square" rtlCol="0">
            <a:spAutoFit/>
          </a:bodyPr>
          <a:lstStyle/>
          <a:p>
            <a:r>
              <a:rPr lang="es-ES" sz="1600" b="1" dirty="0">
                <a:solidFill>
                  <a:schemeClr val="bg1"/>
                </a:solidFill>
              </a:rPr>
              <a:t>Posibles cambios en la Regulación de la Promoción de Medicamento</a:t>
            </a:r>
          </a:p>
        </p:txBody>
      </p:sp>
    </p:spTree>
    <p:extLst>
      <p:ext uri="{BB962C8B-B14F-4D97-AF65-F5344CB8AC3E}">
        <p14:creationId xmlns:p14="http://schemas.microsoft.com/office/powerpoint/2010/main" val="2905526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67F28AD-1DED-4B25-BB24-C113AD108B16}"/>
              </a:ext>
            </a:extLst>
          </p:cNvPr>
          <p:cNvSpPr txBox="1"/>
          <p:nvPr/>
        </p:nvSpPr>
        <p:spPr>
          <a:xfrm>
            <a:off x="655116" y="1004879"/>
            <a:ext cx="8705462" cy="5625899"/>
          </a:xfrm>
          <a:prstGeom prst="rect">
            <a:avLst/>
          </a:prstGeom>
          <a:noFill/>
        </p:spPr>
        <p:txBody>
          <a:bodyPr wrap="square">
            <a:spAutoFit/>
          </a:bodyPr>
          <a:lstStyle/>
          <a:p>
            <a:pPr algn="just">
              <a:lnSpc>
                <a:spcPct val="115000"/>
              </a:lnSpc>
              <a:spcAft>
                <a:spcPts val="1000"/>
              </a:spcAft>
            </a:pPr>
            <a:r>
              <a:rPr lang="es-ES" sz="2000" b="1" dirty="0">
                <a:effectLst/>
                <a:latin typeface="HelveticaNeueLT Std Lt" panose="020B0403020202020204" pitchFamily="34" charset="0"/>
                <a:ea typeface="Calibri" panose="020F0502020204030204" pitchFamily="34" charset="0"/>
                <a:cs typeface="Times New Roman" panose="02020603050405020304" pitchFamily="18" charset="0"/>
              </a:rPr>
              <a:t>Sentencia de 17 de junio de 2022 dictada por el Tribunal Superior de Justicia (TSJ) de Madrid</a:t>
            </a:r>
            <a:r>
              <a:rPr lang="es-ES" sz="2000" dirty="0">
                <a:effectLst/>
                <a:latin typeface="HelveticaNeueLT Std Lt" panose="020B0403020202020204" pitchFamily="34" charset="0"/>
                <a:ea typeface="Calibri" panose="020F0502020204030204" pitchFamily="34" charset="0"/>
                <a:cs typeface="Times New Roman" panose="02020603050405020304" pitchFamily="18" charset="0"/>
              </a:rPr>
              <a:t> por la que se desestima el recurso interpuesto por </a:t>
            </a:r>
            <a:r>
              <a:rPr lang="es-ES" sz="2000" b="1" dirty="0">
                <a:effectLst/>
                <a:latin typeface="HelveticaNeueLT Std Lt" panose="020B0403020202020204" pitchFamily="34" charset="0"/>
                <a:ea typeface="Calibri" panose="020F0502020204030204" pitchFamily="34" charset="0"/>
                <a:cs typeface="Times New Roman" panose="02020603050405020304" pitchFamily="18" charset="0"/>
              </a:rPr>
              <a:t>ALNYLAM PHARMACEUTICALS SPAIN, S.L</a:t>
            </a:r>
            <a:r>
              <a:rPr lang="es-ES" sz="2000" dirty="0">
                <a:effectLst/>
                <a:latin typeface="HelveticaNeueLT Std Lt" panose="020B0403020202020204" pitchFamily="34" charset="0"/>
                <a:ea typeface="Calibri" panose="020F0502020204030204" pitchFamily="34" charset="0"/>
                <a:cs typeface="Times New Roman" panose="02020603050405020304" pitchFamily="18" charset="0"/>
              </a:rPr>
              <a:t>., contra la Orden 498/2021, de 26 de abril de la Comunidad de Madrid (Consejería de Sanidad), por la que se impuso una sanción de 90.001,00 euros, por la comisión de una</a:t>
            </a:r>
            <a:r>
              <a:rPr lang="es-ES" sz="2000" b="1" dirty="0">
                <a:effectLst/>
                <a:latin typeface="HelveticaNeueLT Std Lt" panose="020B0403020202020204" pitchFamily="34" charset="0"/>
                <a:ea typeface="Calibri" panose="020F0502020204030204" pitchFamily="34" charset="0"/>
                <a:cs typeface="Times New Roman" panose="02020603050405020304" pitchFamily="18" charset="0"/>
              </a:rPr>
              <a:t> infracción muy grave prevista en el artículo 111.2.c).16ª de la Ley de Garantías:</a:t>
            </a:r>
            <a:r>
              <a:rPr lang="es-ES" sz="2000" dirty="0">
                <a:effectLst/>
                <a:latin typeface="HelveticaNeueLT Std Lt" panose="020B0403020202020204" pitchFamily="34" charset="0"/>
                <a:ea typeface="Calibri" panose="020F0502020204030204" pitchFamily="34" charset="0"/>
                <a:cs typeface="Times New Roman" panose="02020603050405020304" pitchFamily="18" charset="0"/>
              </a:rPr>
              <a:t> </a:t>
            </a:r>
            <a:r>
              <a:rPr lang="es-ES" sz="2000" i="1" dirty="0">
                <a:effectLst/>
                <a:latin typeface="HelveticaNeueLT Std Lt" panose="020B0403020202020204" pitchFamily="34" charset="0"/>
                <a:ea typeface="Calibri" panose="020F0502020204030204" pitchFamily="34" charset="0"/>
                <a:cs typeface="Times New Roman" panose="02020603050405020304" pitchFamily="18" charset="0"/>
              </a:rPr>
              <a:t>"</a:t>
            </a:r>
            <a:r>
              <a:rPr lang="es-ES" sz="2000" b="1" i="1" dirty="0">
                <a:solidFill>
                  <a:srgbClr val="FF0000"/>
                </a:solidFill>
                <a:effectLst/>
                <a:latin typeface="HelveticaNeueLT Std Lt" panose="020B0403020202020204" pitchFamily="34" charset="0"/>
                <a:ea typeface="Calibri" panose="020F0502020204030204" pitchFamily="34" charset="0"/>
                <a:cs typeface="Times New Roman" panose="02020603050405020304" pitchFamily="18" charset="0"/>
              </a:rPr>
              <a:t>Realizar publicidad del medicamento "</a:t>
            </a:r>
            <a:r>
              <a:rPr lang="es-ES" sz="2000" b="1" i="1" dirty="0" err="1">
                <a:solidFill>
                  <a:srgbClr val="FF0000"/>
                </a:solidFill>
                <a:effectLst/>
                <a:latin typeface="HelveticaNeueLT Std Lt" panose="020B0403020202020204" pitchFamily="34" charset="0"/>
                <a:ea typeface="Calibri" panose="020F0502020204030204" pitchFamily="34" charset="0"/>
                <a:cs typeface="Times New Roman" panose="02020603050405020304" pitchFamily="18" charset="0"/>
              </a:rPr>
              <a:t>Onpattro</a:t>
            </a:r>
            <a:r>
              <a:rPr lang="es-ES" sz="2000" b="1" i="1" dirty="0">
                <a:solidFill>
                  <a:srgbClr val="FF0000"/>
                </a:solidFill>
                <a:effectLst/>
                <a:latin typeface="HelveticaNeueLT Std Lt" panose="020B0403020202020204" pitchFamily="34" charset="0"/>
                <a:ea typeface="Calibri" panose="020F0502020204030204" pitchFamily="34" charset="0"/>
                <a:cs typeface="Times New Roman" panose="02020603050405020304" pitchFamily="18" charset="0"/>
              </a:rPr>
              <a:t>(r)" antes de obtener la resolución de precio y condiciones de financiación en España, imprescindible para realizar la promoción del mismo, ya que los datos de precio y la inclusión o no en la prestación farmacéutica del SNS forman parte del contenido mínimo obligatorio de la publicidad destinada a las personas facultadas para prescribir o dispensar medicamentos</a:t>
            </a:r>
            <a:r>
              <a:rPr lang="es-ES" sz="2000" i="1" dirty="0">
                <a:effectLst/>
                <a:latin typeface="HelveticaNeueLT Std Lt" panose="020B0403020202020204" pitchFamily="34" charset="0"/>
                <a:ea typeface="Calibri" panose="020F0502020204030204" pitchFamily="34" charset="0"/>
                <a:cs typeface="Times New Roman" panose="02020603050405020304" pitchFamily="18" charset="0"/>
              </a:rPr>
              <a:t>”. </a:t>
            </a:r>
          </a:p>
          <a:p>
            <a:pPr algn="just">
              <a:lnSpc>
                <a:spcPct val="115000"/>
              </a:lnSpc>
              <a:spcAft>
                <a:spcPts val="1000"/>
              </a:spcAft>
            </a:pPr>
            <a:endParaRPr lang="es-ES" sz="2000" i="1" dirty="0">
              <a:latin typeface="HelveticaNeueLT Std Lt" panose="020B0403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s-ES" sz="2000" b="1" u="sng" dirty="0">
                <a:effectLst/>
                <a:latin typeface="HelveticaNeueLT Std Lt" panose="020B0403020202020204" pitchFamily="34" charset="0"/>
                <a:ea typeface="Calibri" panose="020F0502020204030204" pitchFamily="34" charset="0"/>
                <a:cs typeface="Times New Roman" panose="02020603050405020304" pitchFamily="18" charset="0"/>
              </a:rPr>
              <a:t>La sentencia no es firme </a:t>
            </a:r>
            <a:r>
              <a:rPr lang="es-ES" sz="2000" dirty="0">
                <a:effectLst/>
                <a:latin typeface="HelveticaNeueLT Std Lt" panose="020B0403020202020204" pitchFamily="34" charset="0"/>
                <a:ea typeface="Calibri" panose="020F0502020204030204" pitchFamily="34" charset="0"/>
                <a:cs typeface="Times New Roman" panose="02020603050405020304" pitchFamily="18" charset="0"/>
              </a:rPr>
              <a:t>pendiente de posible recurso de casación ante el Tribunal Supremo</a:t>
            </a:r>
          </a:p>
        </p:txBody>
      </p:sp>
      <p:pic>
        <p:nvPicPr>
          <p:cNvPr id="2" name="Imagen 1">
            <a:extLst>
              <a:ext uri="{FF2B5EF4-FFF2-40B4-BE49-F238E27FC236}">
                <a16:creationId xmlns:a16="http://schemas.microsoft.com/office/drawing/2014/main" id="{B005450E-B463-25CE-7818-ED4F9376178B}"/>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4" name="Rectángulo 3">
            <a:extLst>
              <a:ext uri="{FF2B5EF4-FFF2-40B4-BE49-F238E27FC236}">
                <a16:creationId xmlns:a16="http://schemas.microsoft.com/office/drawing/2014/main" id="{2D1F2BA3-064F-877D-3AB0-EADB3D03C756}"/>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6" name="Imagen 5">
            <a:extLst>
              <a:ext uri="{FF2B5EF4-FFF2-40B4-BE49-F238E27FC236}">
                <a16:creationId xmlns:a16="http://schemas.microsoft.com/office/drawing/2014/main" id="{266328BF-4518-E5FA-FEEC-26A20F43A29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C0449FC7-6DF0-3258-CE5B-9D12F7FDB15D}"/>
              </a:ext>
            </a:extLst>
          </p:cNvPr>
          <p:cNvSpPr txBox="1"/>
          <p:nvPr/>
        </p:nvSpPr>
        <p:spPr>
          <a:xfrm>
            <a:off x="770464" y="557917"/>
            <a:ext cx="6231467" cy="338554"/>
          </a:xfrm>
          <a:prstGeom prst="rect">
            <a:avLst/>
          </a:prstGeom>
          <a:noFill/>
        </p:spPr>
        <p:txBody>
          <a:bodyPr wrap="square" rtlCol="0">
            <a:spAutoFit/>
          </a:bodyPr>
          <a:lstStyle/>
          <a:p>
            <a:r>
              <a:rPr lang="es-ES" sz="1600" b="1" dirty="0">
                <a:solidFill>
                  <a:schemeClr val="bg1"/>
                </a:solidFill>
              </a:rPr>
              <a:t>Posibles cambios en la Regulación de la Promoción de Medicamento</a:t>
            </a:r>
          </a:p>
        </p:txBody>
      </p:sp>
    </p:spTree>
    <p:extLst>
      <p:ext uri="{BB962C8B-B14F-4D97-AF65-F5344CB8AC3E}">
        <p14:creationId xmlns:p14="http://schemas.microsoft.com/office/powerpoint/2010/main" val="124211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39716E1-5205-450A-9D4D-9D61478B6C73}"/>
              </a:ext>
            </a:extLst>
          </p:cNvPr>
          <p:cNvSpPr txBox="1"/>
          <p:nvPr/>
        </p:nvSpPr>
        <p:spPr>
          <a:xfrm>
            <a:off x="548469" y="920940"/>
            <a:ext cx="8705462" cy="5324535"/>
          </a:xfrm>
          <a:prstGeom prst="rect">
            <a:avLst/>
          </a:prstGeom>
          <a:noFill/>
        </p:spPr>
        <p:txBody>
          <a:bodyPr wrap="square">
            <a:spAutoFit/>
          </a:bodyPr>
          <a:lstStyle/>
          <a:p>
            <a:pPr algn="just">
              <a:spcAft>
                <a:spcPts val="1200"/>
              </a:spcAft>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Los pronunciamientos más relevantes de la sentencia son los siguientes: </a:t>
            </a:r>
            <a:endParaRPr lang="es-ES"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Obligación de incluir en la publicidad el precio de venta al público del medicamento ex artículo 10.2 del Real Decreto de publicidad. </a:t>
            </a:r>
            <a:endParaRPr lang="es-ES"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No se vulnera el principio de tipicidad. La promoción de medicamentos previa a la decisión de financiación y precio está sancionada como infracción muy grave en el art. 111.2.c). 16ª de la Ley de Garantías.</a:t>
            </a:r>
            <a:endParaRPr lang="es-ES"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La normativa nacional no es contraria a la Directiva sobre comercialización que contempla que los Estados Miembros puedan exigir que la publicidad incluya el precio de venta y condiciones de reembolso.</a:t>
            </a:r>
            <a:endParaRPr lang="es-ES"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La salud pública es el objetivo esencial de la Directiva y de nuestro ordenamiento interno.</a:t>
            </a:r>
            <a:endParaRPr lang="es-ES"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La sentencia del TSJ del País Vasco no resulta de aplicación al referirse a una Orden del País Vasco que regula la visita médica y no la publicidad documental.</a:t>
            </a:r>
            <a:endParaRPr lang="es-ES"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es-ES" sz="1800" dirty="0">
                <a:effectLst/>
                <a:latin typeface="HelveticaNeueLT Std" panose="020B0604020202020204" pitchFamily="34" charset="0"/>
                <a:ea typeface="Times New Roman" panose="02020603050405020304" pitchFamily="18" charset="0"/>
                <a:cs typeface="Times New Roman" panose="02020603050405020304" pitchFamily="18" charset="0"/>
              </a:rPr>
              <a:t>Inexistencia de violación del principio de culpabilidad </a:t>
            </a:r>
            <a:r>
              <a:rPr lang="es-ES" sz="1400" dirty="0">
                <a:effectLst/>
                <a:latin typeface="HelveticaNeueLT Std" panose="020B0604020202020204" pitchFamily="34" charset="0"/>
                <a:ea typeface="Times New Roman" panose="02020603050405020304" pitchFamily="18" charset="0"/>
                <a:cs typeface="Times New Roman" panose="02020603050405020304" pitchFamily="18" charset="0"/>
              </a:rPr>
              <a:t>(</a:t>
            </a:r>
            <a:r>
              <a:rPr lang="es-ES" sz="1400" dirty="0">
                <a:effectLst/>
                <a:latin typeface="HelveticaNeueLT Std Lt" panose="020B0403020202020204" pitchFamily="34" charset="0"/>
                <a:ea typeface="Calibri" panose="020F0502020204030204" pitchFamily="34" charset="0"/>
                <a:cs typeface="Times New Roman" panose="02020603050405020304" pitchFamily="18" charset="0"/>
              </a:rPr>
              <a:t>la actividad promocional se realizó en enero de 2020 y la Sentencia en la que pretende amparar su decisión de publicitar el medicamento que no tenía fijado un precio no se dictó hasta un año y medio más tarde, esto es, en junio de 2021).</a:t>
            </a:r>
            <a:endParaRPr lang="es-ES" sz="14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0F25C248-FCED-0F83-9DD6-FAD508A987B4}"/>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id="{997ED368-9BF6-DBC7-FD3B-B24957743070}"/>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6" name="Imagen 5">
            <a:extLst>
              <a:ext uri="{FF2B5EF4-FFF2-40B4-BE49-F238E27FC236}">
                <a16:creationId xmlns:a16="http://schemas.microsoft.com/office/drawing/2014/main" id="{7E2BD7AD-40CB-0320-321C-CAC914C7AC64}"/>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A512334B-DB84-50A5-5B90-662AA18B858F}"/>
              </a:ext>
            </a:extLst>
          </p:cNvPr>
          <p:cNvSpPr txBox="1"/>
          <p:nvPr/>
        </p:nvSpPr>
        <p:spPr>
          <a:xfrm>
            <a:off x="770464" y="557917"/>
            <a:ext cx="6231467" cy="338554"/>
          </a:xfrm>
          <a:prstGeom prst="rect">
            <a:avLst/>
          </a:prstGeom>
          <a:noFill/>
        </p:spPr>
        <p:txBody>
          <a:bodyPr wrap="square" rtlCol="0">
            <a:spAutoFit/>
          </a:bodyPr>
          <a:lstStyle/>
          <a:p>
            <a:r>
              <a:rPr lang="es-ES" sz="1600" b="1" dirty="0">
                <a:solidFill>
                  <a:schemeClr val="bg1"/>
                </a:solidFill>
              </a:rPr>
              <a:t>Posibles cambios en la Regulación de la Promoción de Medicamento</a:t>
            </a:r>
          </a:p>
        </p:txBody>
      </p:sp>
    </p:spTree>
    <p:extLst>
      <p:ext uri="{BB962C8B-B14F-4D97-AF65-F5344CB8AC3E}">
        <p14:creationId xmlns:p14="http://schemas.microsoft.com/office/powerpoint/2010/main" val="2414183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1499</Words>
  <Application>Microsoft Office PowerPoint</Application>
  <PresentationFormat>Panorámica</PresentationFormat>
  <Paragraphs>48</Paragraphs>
  <Slides>8</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8</vt:i4>
      </vt:variant>
    </vt:vector>
  </HeadingPairs>
  <TitlesOfParts>
    <vt:vector size="18" baseType="lpstr">
      <vt:lpstr>Arial</vt:lpstr>
      <vt:lpstr>Calibri</vt:lpstr>
      <vt:lpstr>Calibri Light</vt:lpstr>
      <vt:lpstr>Franklin Gothic Heavy</vt:lpstr>
      <vt:lpstr>HelveticaNeueLT Std</vt:lpstr>
      <vt:lpstr>HelveticaNeueLT Std Lt</vt:lpstr>
      <vt:lpstr>Symbol</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José Zamarriego</cp:lastModifiedBy>
  <cp:revision>11</cp:revision>
  <dcterms:created xsi:type="dcterms:W3CDTF">2022-09-05T16:45:50Z</dcterms:created>
  <dcterms:modified xsi:type="dcterms:W3CDTF">2022-09-09T08:44:28Z</dcterms:modified>
</cp:coreProperties>
</file>