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71" r:id="rId4"/>
    <p:sldId id="272" r:id="rId5"/>
    <p:sldId id="274" r:id="rId6"/>
    <p:sldId id="267" r:id="rId7"/>
    <p:sldId id="260" r:id="rId8"/>
    <p:sldId id="269" r:id="rId9"/>
    <p:sldId id="278" r:id="rId10"/>
    <p:sldId id="265" r:id="rId11"/>
    <p:sldId id="262" r:id="rId12"/>
    <p:sldId id="263" r:id="rId13"/>
    <p:sldId id="284" r:id="rId14"/>
    <p:sldId id="257" r:id="rId15"/>
    <p:sldId id="268" r:id="rId16"/>
    <p:sldId id="279" r:id="rId17"/>
    <p:sldId id="280" r:id="rId18"/>
    <p:sldId id="281" r:id="rId19"/>
    <p:sldId id="273" r:id="rId20"/>
    <p:sldId id="282" r:id="rId21"/>
    <p:sldId id="285" r:id="rId22"/>
    <p:sldId id="258" r:id="rId23"/>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3B1"/>
    <a:srgbClr val="3BA6AB"/>
    <a:srgbClr val="5A848C"/>
    <a:srgbClr val="5C8A82"/>
    <a:srgbClr val="529489"/>
    <a:srgbClr val="6AA343"/>
    <a:srgbClr val="34D0E0"/>
    <a:srgbClr val="44AFCF"/>
    <a:srgbClr val="269229"/>
    <a:srgbClr val="2929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100" d="100"/>
          <a:sy n="100" d="100"/>
        </p:scale>
        <p:origin x="-870"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A0A01F-1B56-49B2-B166-19C37239342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73A3E4E2-DE9B-45CD-A854-3F97300F01FB}">
      <dgm:prSet phldrT="[Texto]"/>
      <dgm:spPr/>
      <dgm:t>
        <a:bodyPr/>
        <a:lstStyle/>
        <a:p>
          <a:r>
            <a:rPr lang="es-ES" dirty="0" smtClean="0"/>
            <a:t>Establecerá normas claras y justas  sobre acceso a datos </a:t>
          </a:r>
          <a:endParaRPr lang="es-ES" dirty="0"/>
        </a:p>
      </dgm:t>
    </dgm:pt>
    <dgm:pt modelId="{A2EC507E-5E52-4828-A482-5B593A6B829A}" type="parTrans" cxnId="{9D68C08C-2F77-4D95-81A8-EB4EC6FE3AAC}">
      <dgm:prSet/>
      <dgm:spPr/>
      <dgm:t>
        <a:bodyPr/>
        <a:lstStyle/>
        <a:p>
          <a:endParaRPr lang="es-ES"/>
        </a:p>
      </dgm:t>
    </dgm:pt>
    <dgm:pt modelId="{9C86BEAA-16C9-40FC-9824-BE133E87404F}" type="sibTrans" cxnId="{9D68C08C-2F77-4D95-81A8-EB4EC6FE3AAC}">
      <dgm:prSet/>
      <dgm:spPr/>
      <dgm:t>
        <a:bodyPr/>
        <a:lstStyle/>
        <a:p>
          <a:endParaRPr lang="es-ES"/>
        </a:p>
      </dgm:t>
    </dgm:pt>
    <dgm:pt modelId="{B2E05458-F645-4598-BF8F-72E6CCD4508A}">
      <dgm:prSet phldrT="[Texto]"/>
      <dgm:spPr/>
      <dgm:t>
        <a:bodyPr/>
        <a:lstStyle/>
        <a:p>
          <a:r>
            <a:rPr lang="es-ES" dirty="0" smtClean="0"/>
            <a:t>Invertirá en herramientas e infraestructuras  de próxima generación para almacenar y tratar datos</a:t>
          </a:r>
          <a:endParaRPr lang="es-ES" dirty="0"/>
        </a:p>
      </dgm:t>
    </dgm:pt>
    <dgm:pt modelId="{8DF9224E-873E-4D26-B43F-464D9A7F62CE}" type="parTrans" cxnId="{E3EB3A3A-731A-41E1-85E1-B043C1D83405}">
      <dgm:prSet/>
      <dgm:spPr/>
      <dgm:t>
        <a:bodyPr/>
        <a:lstStyle/>
        <a:p>
          <a:endParaRPr lang="es-ES"/>
        </a:p>
      </dgm:t>
    </dgm:pt>
    <dgm:pt modelId="{4B75B470-77EF-4E20-B2BE-0EE56871BA3F}" type="sibTrans" cxnId="{E3EB3A3A-731A-41E1-85E1-B043C1D83405}">
      <dgm:prSet/>
      <dgm:spPr/>
      <dgm:t>
        <a:bodyPr/>
        <a:lstStyle/>
        <a:p>
          <a:endParaRPr lang="es-ES"/>
        </a:p>
      </dgm:t>
    </dgm:pt>
    <dgm:pt modelId="{53717509-7A92-4E1A-864F-07A7756C08D5}">
      <dgm:prSet phldrT="[Texto]"/>
      <dgm:spPr/>
      <dgm:t>
        <a:bodyPr/>
        <a:lstStyle/>
        <a:p>
          <a:r>
            <a:rPr lang="es-ES" dirty="0" smtClean="0"/>
            <a:t>Aunará fuerzas en la capacidad europea de computación en nube</a:t>
          </a:r>
          <a:endParaRPr lang="es-ES" dirty="0"/>
        </a:p>
      </dgm:t>
    </dgm:pt>
    <dgm:pt modelId="{C7A6F4B1-CD53-458D-9FCB-2FED9A94E060}" type="parTrans" cxnId="{7F3E5763-03B7-40FD-B8A7-0F4A7067D4E8}">
      <dgm:prSet/>
      <dgm:spPr/>
      <dgm:t>
        <a:bodyPr/>
        <a:lstStyle/>
        <a:p>
          <a:endParaRPr lang="es-ES"/>
        </a:p>
      </dgm:t>
    </dgm:pt>
    <dgm:pt modelId="{9F6B012C-56B6-4D21-BD85-2749CA884409}" type="sibTrans" cxnId="{7F3E5763-03B7-40FD-B8A7-0F4A7067D4E8}">
      <dgm:prSet/>
      <dgm:spPr/>
      <dgm:t>
        <a:bodyPr/>
        <a:lstStyle/>
        <a:p>
          <a:endParaRPr lang="es-ES"/>
        </a:p>
      </dgm:t>
    </dgm:pt>
    <dgm:pt modelId="{9387059E-2D62-40B2-91C0-C7DDCA548E5C}">
      <dgm:prSet phldrT="[Texto]"/>
      <dgm:spPr/>
      <dgm:t>
        <a:bodyPr/>
        <a:lstStyle/>
        <a:p>
          <a:r>
            <a:rPr lang="es-ES" dirty="0" smtClean="0"/>
            <a:t>Dotará a los usuarios de derechos, herramientas y capacidades para mantener el pleno control de sus datos</a:t>
          </a:r>
          <a:endParaRPr lang="es-ES" dirty="0"/>
        </a:p>
      </dgm:t>
    </dgm:pt>
    <dgm:pt modelId="{287C610B-D78C-41D5-A8BE-6D8814F4C335}" type="parTrans" cxnId="{B3C420A4-5FBB-4410-8D57-4FF44768EAB5}">
      <dgm:prSet/>
      <dgm:spPr/>
      <dgm:t>
        <a:bodyPr/>
        <a:lstStyle/>
        <a:p>
          <a:endParaRPr lang="es-ES"/>
        </a:p>
      </dgm:t>
    </dgm:pt>
    <dgm:pt modelId="{ADC61460-ABF2-4EF9-9B72-0D980458D77E}" type="sibTrans" cxnId="{B3C420A4-5FBB-4410-8D57-4FF44768EAB5}">
      <dgm:prSet/>
      <dgm:spPr/>
      <dgm:t>
        <a:bodyPr/>
        <a:lstStyle/>
        <a:p>
          <a:endParaRPr lang="es-ES"/>
        </a:p>
      </dgm:t>
    </dgm:pt>
    <dgm:pt modelId="{8D14A0CB-1FEE-450D-97A1-B57D9B46AE32}">
      <dgm:prSet phldrT="[Texto]"/>
      <dgm:spPr/>
      <dgm:t>
        <a:bodyPr/>
        <a:lstStyle/>
        <a:p>
          <a:r>
            <a:rPr lang="es-ES" dirty="0" smtClean="0"/>
            <a:t>Creará espacios comunes e interoperables en sectores clave</a:t>
          </a:r>
          <a:endParaRPr lang="es-ES" dirty="0"/>
        </a:p>
      </dgm:t>
    </dgm:pt>
    <dgm:pt modelId="{C76BCC79-DAA3-45E3-8C32-32DD313BC5E5}" type="parTrans" cxnId="{51A79D92-9CF2-4E7F-B483-89E131DFE020}">
      <dgm:prSet/>
      <dgm:spPr/>
      <dgm:t>
        <a:bodyPr/>
        <a:lstStyle/>
        <a:p>
          <a:endParaRPr lang="es-ES"/>
        </a:p>
      </dgm:t>
    </dgm:pt>
    <dgm:pt modelId="{57C529B1-0CB9-482F-ABB5-0DA5FA04867F}" type="sibTrans" cxnId="{51A79D92-9CF2-4E7F-B483-89E131DFE020}">
      <dgm:prSet/>
      <dgm:spPr/>
      <dgm:t>
        <a:bodyPr/>
        <a:lstStyle/>
        <a:p>
          <a:endParaRPr lang="es-ES"/>
        </a:p>
      </dgm:t>
    </dgm:pt>
    <dgm:pt modelId="{D9BC84F8-C983-4797-B8F4-671A4E6B84D5}" type="pres">
      <dgm:prSet presAssocID="{3EA0A01F-1B56-49B2-B166-19C372393424}" presName="diagram" presStyleCnt="0">
        <dgm:presLayoutVars>
          <dgm:dir/>
          <dgm:resizeHandles val="exact"/>
        </dgm:presLayoutVars>
      </dgm:prSet>
      <dgm:spPr/>
      <dgm:t>
        <a:bodyPr/>
        <a:lstStyle/>
        <a:p>
          <a:endParaRPr lang="es-ES"/>
        </a:p>
      </dgm:t>
    </dgm:pt>
    <dgm:pt modelId="{F1DF88EC-EE5F-408E-BBBB-FAE41FDA5FE7}" type="pres">
      <dgm:prSet presAssocID="{73A3E4E2-DE9B-45CD-A854-3F97300F01FB}" presName="node" presStyleLbl="node1" presStyleIdx="0" presStyleCnt="5" custLinFactNeighborX="-1118" custLinFactNeighborY="994">
        <dgm:presLayoutVars>
          <dgm:bulletEnabled val="1"/>
        </dgm:presLayoutVars>
      </dgm:prSet>
      <dgm:spPr/>
      <dgm:t>
        <a:bodyPr/>
        <a:lstStyle/>
        <a:p>
          <a:endParaRPr lang="es-ES"/>
        </a:p>
      </dgm:t>
    </dgm:pt>
    <dgm:pt modelId="{767DD470-3E5C-4E2A-80AA-65CBD7EF7539}" type="pres">
      <dgm:prSet presAssocID="{9C86BEAA-16C9-40FC-9824-BE133E87404F}" presName="sibTrans" presStyleCnt="0"/>
      <dgm:spPr/>
    </dgm:pt>
    <dgm:pt modelId="{422B741C-FD3D-4AFF-A647-FF22AFC92824}" type="pres">
      <dgm:prSet presAssocID="{B2E05458-F645-4598-BF8F-72E6CCD4508A}" presName="node" presStyleLbl="node1" presStyleIdx="1" presStyleCnt="5">
        <dgm:presLayoutVars>
          <dgm:bulletEnabled val="1"/>
        </dgm:presLayoutVars>
      </dgm:prSet>
      <dgm:spPr/>
      <dgm:t>
        <a:bodyPr/>
        <a:lstStyle/>
        <a:p>
          <a:endParaRPr lang="es-ES"/>
        </a:p>
      </dgm:t>
    </dgm:pt>
    <dgm:pt modelId="{44D7184B-8AAB-4196-872B-C1B68DD170EE}" type="pres">
      <dgm:prSet presAssocID="{4B75B470-77EF-4E20-B2BE-0EE56871BA3F}" presName="sibTrans" presStyleCnt="0"/>
      <dgm:spPr/>
    </dgm:pt>
    <dgm:pt modelId="{D1EB033E-1B74-4468-9CD4-9DFBB3CF0819}" type="pres">
      <dgm:prSet presAssocID="{53717509-7A92-4E1A-864F-07A7756C08D5}" presName="node" presStyleLbl="node1" presStyleIdx="2" presStyleCnt="5">
        <dgm:presLayoutVars>
          <dgm:bulletEnabled val="1"/>
        </dgm:presLayoutVars>
      </dgm:prSet>
      <dgm:spPr/>
      <dgm:t>
        <a:bodyPr/>
        <a:lstStyle/>
        <a:p>
          <a:endParaRPr lang="es-ES"/>
        </a:p>
      </dgm:t>
    </dgm:pt>
    <dgm:pt modelId="{604FAC29-0724-45A5-834F-89298F4267C7}" type="pres">
      <dgm:prSet presAssocID="{9F6B012C-56B6-4D21-BD85-2749CA884409}" presName="sibTrans" presStyleCnt="0"/>
      <dgm:spPr/>
    </dgm:pt>
    <dgm:pt modelId="{1BA69CC0-9402-437B-81B4-B205730BCF25}" type="pres">
      <dgm:prSet presAssocID="{9387059E-2D62-40B2-91C0-C7DDCA548E5C}" presName="node" presStyleLbl="node1" presStyleIdx="3" presStyleCnt="5">
        <dgm:presLayoutVars>
          <dgm:bulletEnabled val="1"/>
        </dgm:presLayoutVars>
      </dgm:prSet>
      <dgm:spPr/>
      <dgm:t>
        <a:bodyPr/>
        <a:lstStyle/>
        <a:p>
          <a:endParaRPr lang="es-ES"/>
        </a:p>
      </dgm:t>
    </dgm:pt>
    <dgm:pt modelId="{0A15FCF4-5BE6-491D-B8C5-20819FA9B494}" type="pres">
      <dgm:prSet presAssocID="{ADC61460-ABF2-4EF9-9B72-0D980458D77E}" presName="sibTrans" presStyleCnt="0"/>
      <dgm:spPr/>
    </dgm:pt>
    <dgm:pt modelId="{FF6F8FAE-1BE3-4BC5-91CD-D1D27EDDACE6}" type="pres">
      <dgm:prSet presAssocID="{8D14A0CB-1FEE-450D-97A1-B57D9B46AE32}" presName="node" presStyleLbl="node1" presStyleIdx="4" presStyleCnt="5">
        <dgm:presLayoutVars>
          <dgm:bulletEnabled val="1"/>
        </dgm:presLayoutVars>
      </dgm:prSet>
      <dgm:spPr/>
      <dgm:t>
        <a:bodyPr/>
        <a:lstStyle/>
        <a:p>
          <a:endParaRPr lang="es-ES"/>
        </a:p>
      </dgm:t>
    </dgm:pt>
  </dgm:ptLst>
  <dgm:cxnLst>
    <dgm:cxn modelId="{4B0AB9C8-AC0C-4B85-B2BB-A30215BE8EA0}" type="presOf" srcId="{B2E05458-F645-4598-BF8F-72E6CCD4508A}" destId="{422B741C-FD3D-4AFF-A647-FF22AFC92824}" srcOrd="0" destOrd="0" presId="urn:microsoft.com/office/officeart/2005/8/layout/default"/>
    <dgm:cxn modelId="{ABA86885-C20F-4D70-B2E7-5607A257B266}" type="presOf" srcId="{9387059E-2D62-40B2-91C0-C7DDCA548E5C}" destId="{1BA69CC0-9402-437B-81B4-B205730BCF25}" srcOrd="0" destOrd="0" presId="urn:microsoft.com/office/officeart/2005/8/layout/default"/>
    <dgm:cxn modelId="{B3C420A4-5FBB-4410-8D57-4FF44768EAB5}" srcId="{3EA0A01F-1B56-49B2-B166-19C372393424}" destId="{9387059E-2D62-40B2-91C0-C7DDCA548E5C}" srcOrd="3" destOrd="0" parTransId="{287C610B-D78C-41D5-A8BE-6D8814F4C335}" sibTransId="{ADC61460-ABF2-4EF9-9B72-0D980458D77E}"/>
    <dgm:cxn modelId="{E3EB3A3A-731A-41E1-85E1-B043C1D83405}" srcId="{3EA0A01F-1B56-49B2-B166-19C372393424}" destId="{B2E05458-F645-4598-BF8F-72E6CCD4508A}" srcOrd="1" destOrd="0" parTransId="{8DF9224E-873E-4D26-B43F-464D9A7F62CE}" sibTransId="{4B75B470-77EF-4E20-B2BE-0EE56871BA3F}"/>
    <dgm:cxn modelId="{7F3E5763-03B7-40FD-B8A7-0F4A7067D4E8}" srcId="{3EA0A01F-1B56-49B2-B166-19C372393424}" destId="{53717509-7A92-4E1A-864F-07A7756C08D5}" srcOrd="2" destOrd="0" parTransId="{C7A6F4B1-CD53-458D-9FCB-2FED9A94E060}" sibTransId="{9F6B012C-56B6-4D21-BD85-2749CA884409}"/>
    <dgm:cxn modelId="{EED0D336-636B-4546-9DE9-41F22B5EF0E4}" type="presOf" srcId="{73A3E4E2-DE9B-45CD-A854-3F97300F01FB}" destId="{F1DF88EC-EE5F-408E-BBBB-FAE41FDA5FE7}" srcOrd="0" destOrd="0" presId="urn:microsoft.com/office/officeart/2005/8/layout/default"/>
    <dgm:cxn modelId="{51A79D92-9CF2-4E7F-B483-89E131DFE020}" srcId="{3EA0A01F-1B56-49B2-B166-19C372393424}" destId="{8D14A0CB-1FEE-450D-97A1-B57D9B46AE32}" srcOrd="4" destOrd="0" parTransId="{C76BCC79-DAA3-45E3-8C32-32DD313BC5E5}" sibTransId="{57C529B1-0CB9-482F-ABB5-0DA5FA04867F}"/>
    <dgm:cxn modelId="{97242EC4-13F5-47EF-BA7D-76E1963E2D5A}" type="presOf" srcId="{8D14A0CB-1FEE-450D-97A1-B57D9B46AE32}" destId="{FF6F8FAE-1BE3-4BC5-91CD-D1D27EDDACE6}" srcOrd="0" destOrd="0" presId="urn:microsoft.com/office/officeart/2005/8/layout/default"/>
    <dgm:cxn modelId="{9D68C08C-2F77-4D95-81A8-EB4EC6FE3AAC}" srcId="{3EA0A01F-1B56-49B2-B166-19C372393424}" destId="{73A3E4E2-DE9B-45CD-A854-3F97300F01FB}" srcOrd="0" destOrd="0" parTransId="{A2EC507E-5E52-4828-A482-5B593A6B829A}" sibTransId="{9C86BEAA-16C9-40FC-9824-BE133E87404F}"/>
    <dgm:cxn modelId="{01D0F2D8-7577-45E2-9714-AD5691979859}" type="presOf" srcId="{3EA0A01F-1B56-49B2-B166-19C372393424}" destId="{D9BC84F8-C983-4797-B8F4-671A4E6B84D5}" srcOrd="0" destOrd="0" presId="urn:microsoft.com/office/officeart/2005/8/layout/default"/>
    <dgm:cxn modelId="{12D88A72-2041-4738-AE57-712703FE3B5D}" type="presOf" srcId="{53717509-7A92-4E1A-864F-07A7756C08D5}" destId="{D1EB033E-1B74-4468-9CD4-9DFBB3CF0819}" srcOrd="0" destOrd="0" presId="urn:microsoft.com/office/officeart/2005/8/layout/default"/>
    <dgm:cxn modelId="{388CBDC0-4533-4D7F-8D38-41F55774ACF1}" type="presParOf" srcId="{D9BC84F8-C983-4797-B8F4-671A4E6B84D5}" destId="{F1DF88EC-EE5F-408E-BBBB-FAE41FDA5FE7}" srcOrd="0" destOrd="0" presId="urn:microsoft.com/office/officeart/2005/8/layout/default"/>
    <dgm:cxn modelId="{46E73771-C02B-4420-85B9-8E146E0B03A2}" type="presParOf" srcId="{D9BC84F8-C983-4797-B8F4-671A4E6B84D5}" destId="{767DD470-3E5C-4E2A-80AA-65CBD7EF7539}" srcOrd="1" destOrd="0" presId="urn:microsoft.com/office/officeart/2005/8/layout/default"/>
    <dgm:cxn modelId="{C42BC3E6-D3D7-470D-A66D-C653A0D3160E}" type="presParOf" srcId="{D9BC84F8-C983-4797-B8F4-671A4E6B84D5}" destId="{422B741C-FD3D-4AFF-A647-FF22AFC92824}" srcOrd="2" destOrd="0" presId="urn:microsoft.com/office/officeart/2005/8/layout/default"/>
    <dgm:cxn modelId="{B72638AA-A003-40A4-BBCC-B49BD250461D}" type="presParOf" srcId="{D9BC84F8-C983-4797-B8F4-671A4E6B84D5}" destId="{44D7184B-8AAB-4196-872B-C1B68DD170EE}" srcOrd="3" destOrd="0" presId="urn:microsoft.com/office/officeart/2005/8/layout/default"/>
    <dgm:cxn modelId="{5E56ABE4-E8A5-409E-BBC8-8DBC33BE467F}" type="presParOf" srcId="{D9BC84F8-C983-4797-B8F4-671A4E6B84D5}" destId="{D1EB033E-1B74-4468-9CD4-9DFBB3CF0819}" srcOrd="4" destOrd="0" presId="urn:microsoft.com/office/officeart/2005/8/layout/default"/>
    <dgm:cxn modelId="{3A3BF385-5093-4DC2-8507-6EAF44048BC4}" type="presParOf" srcId="{D9BC84F8-C983-4797-B8F4-671A4E6B84D5}" destId="{604FAC29-0724-45A5-834F-89298F4267C7}" srcOrd="5" destOrd="0" presId="urn:microsoft.com/office/officeart/2005/8/layout/default"/>
    <dgm:cxn modelId="{39C0CC02-9236-4239-B15F-769FD47ACB46}" type="presParOf" srcId="{D9BC84F8-C983-4797-B8F4-671A4E6B84D5}" destId="{1BA69CC0-9402-437B-81B4-B205730BCF25}" srcOrd="6" destOrd="0" presId="urn:microsoft.com/office/officeart/2005/8/layout/default"/>
    <dgm:cxn modelId="{25029DC9-6EAF-4B0A-8381-DE722CC97BE3}" type="presParOf" srcId="{D9BC84F8-C983-4797-B8F4-671A4E6B84D5}" destId="{0A15FCF4-5BE6-491D-B8C5-20819FA9B494}" srcOrd="7" destOrd="0" presId="urn:microsoft.com/office/officeart/2005/8/layout/default"/>
    <dgm:cxn modelId="{D75E167B-2EC1-4550-A0E5-8B7014C15547}" type="presParOf" srcId="{D9BC84F8-C983-4797-B8F4-671A4E6B84D5}" destId="{FF6F8FAE-1BE3-4BC5-91CD-D1D27EDDACE6}"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87C28C-9F2D-46C1-81B9-4E8958F2AC3D}"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s-ES"/>
        </a:p>
      </dgm:t>
    </dgm:pt>
    <dgm:pt modelId="{B4975965-9B60-4584-A4B0-64865793BB96}">
      <dgm:prSet phldrT="[Texto]" custT="1"/>
      <dgm:spPr/>
      <dgm:t>
        <a:bodyPr/>
        <a:lstStyle/>
        <a:p>
          <a:r>
            <a:rPr lang="es-ES" sz="1800" dirty="0" smtClean="0"/>
            <a:t>Los investigadores, los innovadores, y los responsables políticos podrán utilizar estos datos sanitarios electrónicos de una manera fiable y segura que respete la privacidad</a:t>
          </a:r>
          <a:endParaRPr lang="es-ES" sz="1800" dirty="0"/>
        </a:p>
      </dgm:t>
    </dgm:pt>
    <dgm:pt modelId="{82DE4FF6-8024-43C8-9776-5967BD719386}" type="parTrans" cxnId="{CC04A446-A7EE-4EDB-81BD-1FACBD3B071D}">
      <dgm:prSet/>
      <dgm:spPr/>
      <dgm:t>
        <a:bodyPr/>
        <a:lstStyle/>
        <a:p>
          <a:endParaRPr lang="es-ES"/>
        </a:p>
      </dgm:t>
    </dgm:pt>
    <dgm:pt modelId="{7ACF2B09-32B0-4D28-9362-4684FE572E2F}" type="sibTrans" cxnId="{CC04A446-A7EE-4EDB-81BD-1FACBD3B071D}">
      <dgm:prSet/>
      <dgm:spPr/>
      <dgm:t>
        <a:bodyPr/>
        <a:lstStyle/>
        <a:p>
          <a:endParaRPr lang="es-ES"/>
        </a:p>
      </dgm:t>
    </dgm:pt>
    <dgm:pt modelId="{1B1D9DF8-9A10-4079-A232-A730F04EA288}" type="pres">
      <dgm:prSet presAssocID="{DB87C28C-9F2D-46C1-81B9-4E8958F2AC3D}" presName="layout" presStyleCnt="0">
        <dgm:presLayoutVars>
          <dgm:chMax/>
          <dgm:chPref/>
          <dgm:dir/>
          <dgm:animOne val="branch"/>
          <dgm:animLvl val="lvl"/>
          <dgm:resizeHandles/>
        </dgm:presLayoutVars>
      </dgm:prSet>
      <dgm:spPr/>
      <dgm:t>
        <a:bodyPr/>
        <a:lstStyle/>
        <a:p>
          <a:endParaRPr lang="es-ES"/>
        </a:p>
      </dgm:t>
    </dgm:pt>
    <dgm:pt modelId="{8E45DEAC-7BEE-4D80-B400-E755A4EDD123}" type="pres">
      <dgm:prSet presAssocID="{B4975965-9B60-4584-A4B0-64865793BB96}" presName="root" presStyleCnt="0">
        <dgm:presLayoutVars>
          <dgm:chMax/>
          <dgm:chPref val="4"/>
        </dgm:presLayoutVars>
      </dgm:prSet>
      <dgm:spPr/>
    </dgm:pt>
    <dgm:pt modelId="{55CC2218-0036-4669-BCF9-B39BACB43A51}" type="pres">
      <dgm:prSet presAssocID="{B4975965-9B60-4584-A4B0-64865793BB96}" presName="rootComposite" presStyleCnt="0">
        <dgm:presLayoutVars/>
      </dgm:prSet>
      <dgm:spPr/>
    </dgm:pt>
    <dgm:pt modelId="{6F735695-2639-42FB-8384-EA51AE9E435C}" type="pres">
      <dgm:prSet presAssocID="{B4975965-9B60-4584-A4B0-64865793BB96}" presName="rootText" presStyleLbl="node0" presStyleIdx="0" presStyleCnt="1" custScaleY="52292">
        <dgm:presLayoutVars>
          <dgm:chMax/>
          <dgm:chPref val="4"/>
        </dgm:presLayoutVars>
      </dgm:prSet>
      <dgm:spPr/>
      <dgm:t>
        <a:bodyPr/>
        <a:lstStyle/>
        <a:p>
          <a:endParaRPr lang="es-ES"/>
        </a:p>
      </dgm:t>
    </dgm:pt>
    <dgm:pt modelId="{61C2A231-8E13-425F-887E-3924B2075639}" type="pres">
      <dgm:prSet presAssocID="{B4975965-9B60-4584-A4B0-64865793BB96}" presName="childShape" presStyleCnt="0">
        <dgm:presLayoutVars>
          <dgm:chMax val="0"/>
          <dgm:chPref val="0"/>
        </dgm:presLayoutVars>
      </dgm:prSet>
      <dgm:spPr/>
    </dgm:pt>
  </dgm:ptLst>
  <dgm:cxnLst>
    <dgm:cxn modelId="{CC04A446-A7EE-4EDB-81BD-1FACBD3B071D}" srcId="{DB87C28C-9F2D-46C1-81B9-4E8958F2AC3D}" destId="{B4975965-9B60-4584-A4B0-64865793BB96}" srcOrd="0" destOrd="0" parTransId="{82DE4FF6-8024-43C8-9776-5967BD719386}" sibTransId="{7ACF2B09-32B0-4D28-9362-4684FE572E2F}"/>
    <dgm:cxn modelId="{78A44A07-9D38-4AFB-BF24-CB65799DE1A6}" type="presOf" srcId="{DB87C28C-9F2D-46C1-81B9-4E8958F2AC3D}" destId="{1B1D9DF8-9A10-4079-A232-A730F04EA288}" srcOrd="0" destOrd="0" presId="urn:microsoft.com/office/officeart/2008/layout/PictureAccentList"/>
    <dgm:cxn modelId="{A910379C-E9D2-46E7-BB83-59F53A62D430}" type="presOf" srcId="{B4975965-9B60-4584-A4B0-64865793BB96}" destId="{6F735695-2639-42FB-8384-EA51AE9E435C}" srcOrd="0" destOrd="0" presId="urn:microsoft.com/office/officeart/2008/layout/PictureAccentList"/>
    <dgm:cxn modelId="{76D11113-2345-4608-B6F6-159DF58161C8}" type="presParOf" srcId="{1B1D9DF8-9A10-4079-A232-A730F04EA288}" destId="{8E45DEAC-7BEE-4D80-B400-E755A4EDD123}" srcOrd="0" destOrd="0" presId="urn:microsoft.com/office/officeart/2008/layout/PictureAccentList"/>
    <dgm:cxn modelId="{FE0163C3-B7AD-4BCF-8471-E2753A75F3BF}" type="presParOf" srcId="{8E45DEAC-7BEE-4D80-B400-E755A4EDD123}" destId="{55CC2218-0036-4669-BCF9-B39BACB43A51}" srcOrd="0" destOrd="0" presId="urn:microsoft.com/office/officeart/2008/layout/PictureAccentList"/>
    <dgm:cxn modelId="{D8B33BB8-755D-4D77-87AC-1D16C6861507}" type="presParOf" srcId="{55CC2218-0036-4669-BCF9-B39BACB43A51}" destId="{6F735695-2639-42FB-8384-EA51AE9E435C}" srcOrd="0" destOrd="0" presId="urn:microsoft.com/office/officeart/2008/layout/PictureAccentList"/>
    <dgm:cxn modelId="{89DBB604-03D5-4881-B6A2-808041305975}" type="presParOf" srcId="{8E45DEAC-7BEE-4D80-B400-E755A4EDD123}" destId="{61C2A231-8E13-425F-887E-3924B2075639}"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A6FBA0-831A-415D-B2BF-1364106A26A6}"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s-ES"/>
        </a:p>
      </dgm:t>
    </dgm:pt>
    <dgm:pt modelId="{03D26E21-92F3-4138-9A80-84E828C599B4}">
      <dgm:prSet phldrT="[Texto]"/>
      <dgm:spPr/>
      <dgm:t>
        <a:bodyPr/>
        <a:lstStyle/>
        <a:p>
          <a:r>
            <a:rPr lang="es-ES" dirty="0" smtClean="0"/>
            <a:t>Los datos sanitarios electrónicos ya existen y están siendo recogidos por los prestadores de asistencia sanitaria, las asociaciones profesionales , las instituciones públicas, los investigadores, …</a:t>
          </a:r>
          <a:endParaRPr lang="es-ES" dirty="0"/>
        </a:p>
      </dgm:t>
    </dgm:pt>
    <dgm:pt modelId="{994A4AC6-1973-44CA-9BFF-819283CB9EBB}" type="parTrans" cxnId="{864EFD64-E720-4FFB-ABC3-FFD54D716BDB}">
      <dgm:prSet/>
      <dgm:spPr/>
      <dgm:t>
        <a:bodyPr/>
        <a:lstStyle/>
        <a:p>
          <a:endParaRPr lang="es-ES"/>
        </a:p>
      </dgm:t>
    </dgm:pt>
    <dgm:pt modelId="{37881043-1D8F-4A65-8BAF-76E58A1522C0}" type="sibTrans" cxnId="{864EFD64-E720-4FFB-ABC3-FFD54D716BDB}">
      <dgm:prSet/>
      <dgm:spPr/>
      <dgm:t>
        <a:bodyPr/>
        <a:lstStyle/>
        <a:p>
          <a:endParaRPr lang="es-ES"/>
        </a:p>
      </dgm:t>
    </dgm:pt>
    <dgm:pt modelId="{F6618F3F-D434-4C57-ACC2-AC76593F2148}">
      <dgm:prSet phldrT="[Texto]"/>
      <dgm:spPr/>
      <dgm:t>
        <a:bodyPr/>
        <a:lstStyle/>
        <a:p>
          <a:r>
            <a:rPr lang="es-ES" dirty="0" smtClean="0"/>
            <a:t>Algunas categorías de datos se recogen principalmente para la prestación de asistencia sanitaria (historiales médicos electrónicos, datos genéticos, datos de reclamaciones,..), fines de investigación, estadística, seguridad de los pacientes, actividades reglamentarias,…Sin embargo, los datos sanitarios existentes no se facilitan para fines distintos de aquellos que se recogieron </a:t>
          </a:r>
          <a:endParaRPr lang="es-ES" dirty="0"/>
        </a:p>
      </dgm:t>
    </dgm:pt>
    <dgm:pt modelId="{46D08BD8-C5F0-4420-A0AC-F0569C4A31CC}" type="parTrans" cxnId="{B982819F-815D-4FE8-822A-90FE1419F28C}">
      <dgm:prSet/>
      <dgm:spPr/>
      <dgm:t>
        <a:bodyPr/>
        <a:lstStyle/>
        <a:p>
          <a:endParaRPr lang="es-ES"/>
        </a:p>
      </dgm:t>
    </dgm:pt>
    <dgm:pt modelId="{D2926BF3-2D71-419B-A6DA-32A17B3F93F4}" type="sibTrans" cxnId="{B982819F-815D-4FE8-822A-90FE1419F28C}">
      <dgm:prSet/>
      <dgm:spPr/>
      <dgm:t>
        <a:bodyPr/>
        <a:lstStyle/>
        <a:p>
          <a:endParaRPr lang="es-ES"/>
        </a:p>
      </dgm:t>
    </dgm:pt>
    <dgm:pt modelId="{FB5E4A37-7768-40FB-833A-6BFB64EBE713}">
      <dgm:prSet phldrT="[Texto]"/>
      <dgm:spPr/>
      <dgm:t>
        <a:bodyPr/>
        <a:lstStyle/>
        <a:p>
          <a:r>
            <a:rPr lang="es-ES" dirty="0" smtClean="0"/>
            <a:t>Con vistas a utilizar plenamente los beneficios del usos secundario de los datos sanitarios electrónicos, todos los titulares de datos deben contribuir a establecer diferentes categorías en los datos sanitarios para su uso secundario.</a:t>
          </a:r>
          <a:endParaRPr lang="es-ES" dirty="0"/>
        </a:p>
      </dgm:t>
    </dgm:pt>
    <dgm:pt modelId="{30E916D4-584F-4F8C-967A-22622119E54A}" type="parTrans" cxnId="{745992A4-F4D0-442E-BAE3-944C1AA6F022}">
      <dgm:prSet/>
      <dgm:spPr/>
      <dgm:t>
        <a:bodyPr/>
        <a:lstStyle/>
        <a:p>
          <a:endParaRPr lang="es-ES"/>
        </a:p>
      </dgm:t>
    </dgm:pt>
    <dgm:pt modelId="{4E9B89AC-5602-48D4-B614-EC0BE4E7244A}" type="sibTrans" cxnId="{745992A4-F4D0-442E-BAE3-944C1AA6F022}">
      <dgm:prSet/>
      <dgm:spPr/>
      <dgm:t>
        <a:bodyPr/>
        <a:lstStyle/>
        <a:p>
          <a:endParaRPr lang="es-ES"/>
        </a:p>
      </dgm:t>
    </dgm:pt>
    <dgm:pt modelId="{0DF4B355-2856-41EA-A45E-FA07F85AEB3B}" type="pres">
      <dgm:prSet presAssocID="{0CA6FBA0-831A-415D-B2BF-1364106A26A6}" presName="Name0" presStyleCnt="0">
        <dgm:presLayoutVars>
          <dgm:chMax val="7"/>
          <dgm:chPref val="7"/>
          <dgm:dir/>
        </dgm:presLayoutVars>
      </dgm:prSet>
      <dgm:spPr/>
      <dgm:t>
        <a:bodyPr/>
        <a:lstStyle/>
        <a:p>
          <a:endParaRPr lang="es-ES"/>
        </a:p>
      </dgm:t>
    </dgm:pt>
    <dgm:pt modelId="{D40B4ACD-05F1-4955-895B-54CEC32D1B1D}" type="pres">
      <dgm:prSet presAssocID="{0CA6FBA0-831A-415D-B2BF-1364106A26A6}" presName="Name1" presStyleCnt="0"/>
      <dgm:spPr/>
    </dgm:pt>
    <dgm:pt modelId="{421E6FDF-4A44-4A31-9CAB-4AAC81EDB60B}" type="pres">
      <dgm:prSet presAssocID="{0CA6FBA0-831A-415D-B2BF-1364106A26A6}" presName="cycle" presStyleCnt="0"/>
      <dgm:spPr/>
    </dgm:pt>
    <dgm:pt modelId="{9C8B3559-92FC-42B5-ABCF-C922073DF530}" type="pres">
      <dgm:prSet presAssocID="{0CA6FBA0-831A-415D-B2BF-1364106A26A6}" presName="srcNode" presStyleLbl="node1" presStyleIdx="0" presStyleCnt="3"/>
      <dgm:spPr/>
    </dgm:pt>
    <dgm:pt modelId="{448E892B-7079-45CB-A7A1-F7E20E9E79EC}" type="pres">
      <dgm:prSet presAssocID="{0CA6FBA0-831A-415D-B2BF-1364106A26A6}" presName="conn" presStyleLbl="parChTrans1D2" presStyleIdx="0" presStyleCnt="1"/>
      <dgm:spPr/>
      <dgm:t>
        <a:bodyPr/>
        <a:lstStyle/>
        <a:p>
          <a:endParaRPr lang="es-ES"/>
        </a:p>
      </dgm:t>
    </dgm:pt>
    <dgm:pt modelId="{7209DF25-ABB3-4BF9-845E-18A02CD54FF3}" type="pres">
      <dgm:prSet presAssocID="{0CA6FBA0-831A-415D-B2BF-1364106A26A6}" presName="extraNode" presStyleLbl="node1" presStyleIdx="0" presStyleCnt="3"/>
      <dgm:spPr/>
    </dgm:pt>
    <dgm:pt modelId="{DF93F602-4CC3-4C28-BD1A-ACA528EA77D9}" type="pres">
      <dgm:prSet presAssocID="{0CA6FBA0-831A-415D-B2BF-1364106A26A6}" presName="dstNode" presStyleLbl="node1" presStyleIdx="0" presStyleCnt="3"/>
      <dgm:spPr/>
    </dgm:pt>
    <dgm:pt modelId="{7BEDC6C2-96E5-4EEC-9450-11B9A6812975}" type="pres">
      <dgm:prSet presAssocID="{03D26E21-92F3-4138-9A80-84E828C599B4}" presName="text_1" presStyleLbl="node1" presStyleIdx="0" presStyleCnt="3">
        <dgm:presLayoutVars>
          <dgm:bulletEnabled val="1"/>
        </dgm:presLayoutVars>
      </dgm:prSet>
      <dgm:spPr/>
      <dgm:t>
        <a:bodyPr/>
        <a:lstStyle/>
        <a:p>
          <a:endParaRPr lang="es-ES"/>
        </a:p>
      </dgm:t>
    </dgm:pt>
    <dgm:pt modelId="{9F4D773F-8A33-482D-9B48-C37B5BED12E6}" type="pres">
      <dgm:prSet presAssocID="{03D26E21-92F3-4138-9A80-84E828C599B4}" presName="accent_1" presStyleCnt="0"/>
      <dgm:spPr/>
    </dgm:pt>
    <dgm:pt modelId="{F2A337D7-93E9-4BEB-9918-3ED239A41F7C}" type="pres">
      <dgm:prSet presAssocID="{03D26E21-92F3-4138-9A80-84E828C599B4}" presName="accentRepeatNode" presStyleLbl="solidFgAcc1" presStyleIdx="0" presStyleCnt="3"/>
      <dgm:spPr/>
    </dgm:pt>
    <dgm:pt modelId="{D685248A-320B-4964-AA82-40F1E097C27E}" type="pres">
      <dgm:prSet presAssocID="{F6618F3F-D434-4C57-ACC2-AC76593F2148}" presName="text_2" presStyleLbl="node1" presStyleIdx="1" presStyleCnt="3">
        <dgm:presLayoutVars>
          <dgm:bulletEnabled val="1"/>
        </dgm:presLayoutVars>
      </dgm:prSet>
      <dgm:spPr/>
      <dgm:t>
        <a:bodyPr/>
        <a:lstStyle/>
        <a:p>
          <a:endParaRPr lang="es-ES"/>
        </a:p>
      </dgm:t>
    </dgm:pt>
    <dgm:pt modelId="{35484869-E3EF-4701-B3BF-DAC37768E0EC}" type="pres">
      <dgm:prSet presAssocID="{F6618F3F-D434-4C57-ACC2-AC76593F2148}" presName="accent_2" presStyleCnt="0"/>
      <dgm:spPr/>
    </dgm:pt>
    <dgm:pt modelId="{3317EC98-0F92-45D0-9761-942930A8CF54}" type="pres">
      <dgm:prSet presAssocID="{F6618F3F-D434-4C57-ACC2-AC76593F2148}" presName="accentRepeatNode" presStyleLbl="solidFgAcc1" presStyleIdx="1" presStyleCnt="3"/>
      <dgm:spPr/>
    </dgm:pt>
    <dgm:pt modelId="{EE27857C-754E-4FC8-8686-95DEF220E072}" type="pres">
      <dgm:prSet presAssocID="{FB5E4A37-7768-40FB-833A-6BFB64EBE713}" presName="text_3" presStyleLbl="node1" presStyleIdx="2" presStyleCnt="3">
        <dgm:presLayoutVars>
          <dgm:bulletEnabled val="1"/>
        </dgm:presLayoutVars>
      </dgm:prSet>
      <dgm:spPr/>
      <dgm:t>
        <a:bodyPr/>
        <a:lstStyle/>
        <a:p>
          <a:endParaRPr lang="es-ES"/>
        </a:p>
      </dgm:t>
    </dgm:pt>
    <dgm:pt modelId="{A19EC41E-D967-460E-8BFB-EE7A2C24994D}" type="pres">
      <dgm:prSet presAssocID="{FB5E4A37-7768-40FB-833A-6BFB64EBE713}" presName="accent_3" presStyleCnt="0"/>
      <dgm:spPr/>
    </dgm:pt>
    <dgm:pt modelId="{7FB27479-A4F7-45FE-ACFB-86AA6290C96A}" type="pres">
      <dgm:prSet presAssocID="{FB5E4A37-7768-40FB-833A-6BFB64EBE713}" presName="accentRepeatNode" presStyleLbl="solidFgAcc1" presStyleIdx="2" presStyleCnt="3"/>
      <dgm:spPr/>
    </dgm:pt>
  </dgm:ptLst>
  <dgm:cxnLst>
    <dgm:cxn modelId="{B982819F-815D-4FE8-822A-90FE1419F28C}" srcId="{0CA6FBA0-831A-415D-B2BF-1364106A26A6}" destId="{F6618F3F-D434-4C57-ACC2-AC76593F2148}" srcOrd="1" destOrd="0" parTransId="{46D08BD8-C5F0-4420-A0AC-F0569C4A31CC}" sibTransId="{D2926BF3-2D71-419B-A6DA-32A17B3F93F4}"/>
    <dgm:cxn modelId="{248A0FD5-F305-4ABC-AD9A-876649081F05}" type="presOf" srcId="{0CA6FBA0-831A-415D-B2BF-1364106A26A6}" destId="{0DF4B355-2856-41EA-A45E-FA07F85AEB3B}" srcOrd="0" destOrd="0" presId="urn:microsoft.com/office/officeart/2008/layout/VerticalCurvedList"/>
    <dgm:cxn modelId="{A740F0CC-8449-4ACD-80F6-A6C7E531E7B6}" type="presOf" srcId="{F6618F3F-D434-4C57-ACC2-AC76593F2148}" destId="{D685248A-320B-4964-AA82-40F1E097C27E}" srcOrd="0" destOrd="0" presId="urn:microsoft.com/office/officeart/2008/layout/VerticalCurvedList"/>
    <dgm:cxn modelId="{F845AA35-A0CD-4496-A6F2-234150FB9FF5}" type="presOf" srcId="{03D26E21-92F3-4138-9A80-84E828C599B4}" destId="{7BEDC6C2-96E5-4EEC-9450-11B9A6812975}" srcOrd="0" destOrd="0" presId="urn:microsoft.com/office/officeart/2008/layout/VerticalCurvedList"/>
    <dgm:cxn modelId="{5348D5E2-DA91-452B-901D-1E0772C7D557}" type="presOf" srcId="{FB5E4A37-7768-40FB-833A-6BFB64EBE713}" destId="{EE27857C-754E-4FC8-8686-95DEF220E072}" srcOrd="0" destOrd="0" presId="urn:microsoft.com/office/officeart/2008/layout/VerticalCurvedList"/>
    <dgm:cxn modelId="{745992A4-F4D0-442E-BAE3-944C1AA6F022}" srcId="{0CA6FBA0-831A-415D-B2BF-1364106A26A6}" destId="{FB5E4A37-7768-40FB-833A-6BFB64EBE713}" srcOrd="2" destOrd="0" parTransId="{30E916D4-584F-4F8C-967A-22622119E54A}" sibTransId="{4E9B89AC-5602-48D4-B614-EC0BE4E7244A}"/>
    <dgm:cxn modelId="{238007F5-C560-4239-B76C-9A752C1416E9}" type="presOf" srcId="{37881043-1D8F-4A65-8BAF-76E58A1522C0}" destId="{448E892B-7079-45CB-A7A1-F7E20E9E79EC}" srcOrd="0" destOrd="0" presId="urn:microsoft.com/office/officeart/2008/layout/VerticalCurvedList"/>
    <dgm:cxn modelId="{864EFD64-E720-4FFB-ABC3-FFD54D716BDB}" srcId="{0CA6FBA0-831A-415D-B2BF-1364106A26A6}" destId="{03D26E21-92F3-4138-9A80-84E828C599B4}" srcOrd="0" destOrd="0" parTransId="{994A4AC6-1973-44CA-9BFF-819283CB9EBB}" sibTransId="{37881043-1D8F-4A65-8BAF-76E58A1522C0}"/>
    <dgm:cxn modelId="{CFC099EB-1241-4ED9-AC0C-481AB47FDBA0}" type="presParOf" srcId="{0DF4B355-2856-41EA-A45E-FA07F85AEB3B}" destId="{D40B4ACD-05F1-4955-895B-54CEC32D1B1D}" srcOrd="0" destOrd="0" presId="urn:microsoft.com/office/officeart/2008/layout/VerticalCurvedList"/>
    <dgm:cxn modelId="{71D18F3A-C298-4F17-80D6-2B776520AF14}" type="presParOf" srcId="{D40B4ACD-05F1-4955-895B-54CEC32D1B1D}" destId="{421E6FDF-4A44-4A31-9CAB-4AAC81EDB60B}" srcOrd="0" destOrd="0" presId="urn:microsoft.com/office/officeart/2008/layout/VerticalCurvedList"/>
    <dgm:cxn modelId="{4BFFAC26-8837-4E3B-8BE5-F31E9775F5E8}" type="presParOf" srcId="{421E6FDF-4A44-4A31-9CAB-4AAC81EDB60B}" destId="{9C8B3559-92FC-42B5-ABCF-C922073DF530}" srcOrd="0" destOrd="0" presId="urn:microsoft.com/office/officeart/2008/layout/VerticalCurvedList"/>
    <dgm:cxn modelId="{FA207B00-77C6-4D01-86EA-9C3B5E136301}" type="presParOf" srcId="{421E6FDF-4A44-4A31-9CAB-4AAC81EDB60B}" destId="{448E892B-7079-45CB-A7A1-F7E20E9E79EC}" srcOrd="1" destOrd="0" presId="urn:microsoft.com/office/officeart/2008/layout/VerticalCurvedList"/>
    <dgm:cxn modelId="{010787AE-8188-452C-B2DE-9571B2805397}" type="presParOf" srcId="{421E6FDF-4A44-4A31-9CAB-4AAC81EDB60B}" destId="{7209DF25-ABB3-4BF9-845E-18A02CD54FF3}" srcOrd="2" destOrd="0" presId="urn:microsoft.com/office/officeart/2008/layout/VerticalCurvedList"/>
    <dgm:cxn modelId="{AA63EDD5-59F0-471F-A56A-9DFB20A77618}" type="presParOf" srcId="{421E6FDF-4A44-4A31-9CAB-4AAC81EDB60B}" destId="{DF93F602-4CC3-4C28-BD1A-ACA528EA77D9}" srcOrd="3" destOrd="0" presId="urn:microsoft.com/office/officeart/2008/layout/VerticalCurvedList"/>
    <dgm:cxn modelId="{94DE99BF-6679-4AF9-A0AC-C5BE88651C95}" type="presParOf" srcId="{D40B4ACD-05F1-4955-895B-54CEC32D1B1D}" destId="{7BEDC6C2-96E5-4EEC-9450-11B9A6812975}" srcOrd="1" destOrd="0" presId="urn:microsoft.com/office/officeart/2008/layout/VerticalCurvedList"/>
    <dgm:cxn modelId="{BDD85A19-36A8-4E04-8313-53BD23DE5EBE}" type="presParOf" srcId="{D40B4ACD-05F1-4955-895B-54CEC32D1B1D}" destId="{9F4D773F-8A33-482D-9B48-C37B5BED12E6}" srcOrd="2" destOrd="0" presId="urn:microsoft.com/office/officeart/2008/layout/VerticalCurvedList"/>
    <dgm:cxn modelId="{4B2B632A-0440-4C34-92C1-1382253FF379}" type="presParOf" srcId="{9F4D773F-8A33-482D-9B48-C37B5BED12E6}" destId="{F2A337D7-93E9-4BEB-9918-3ED239A41F7C}" srcOrd="0" destOrd="0" presId="urn:microsoft.com/office/officeart/2008/layout/VerticalCurvedList"/>
    <dgm:cxn modelId="{80A511E9-2D33-4874-A8E5-EF274C871358}" type="presParOf" srcId="{D40B4ACD-05F1-4955-895B-54CEC32D1B1D}" destId="{D685248A-320B-4964-AA82-40F1E097C27E}" srcOrd="3" destOrd="0" presId="urn:microsoft.com/office/officeart/2008/layout/VerticalCurvedList"/>
    <dgm:cxn modelId="{50E50997-22B4-466D-A998-A40AAE7BF1A7}" type="presParOf" srcId="{D40B4ACD-05F1-4955-895B-54CEC32D1B1D}" destId="{35484869-E3EF-4701-B3BF-DAC37768E0EC}" srcOrd="4" destOrd="0" presId="urn:microsoft.com/office/officeart/2008/layout/VerticalCurvedList"/>
    <dgm:cxn modelId="{06AE3C41-B24A-47D2-BEFE-44C38D504577}" type="presParOf" srcId="{35484869-E3EF-4701-B3BF-DAC37768E0EC}" destId="{3317EC98-0F92-45D0-9761-942930A8CF54}" srcOrd="0" destOrd="0" presId="urn:microsoft.com/office/officeart/2008/layout/VerticalCurvedList"/>
    <dgm:cxn modelId="{F5A08CE6-3953-409E-997A-D1D3180BDEE1}" type="presParOf" srcId="{D40B4ACD-05F1-4955-895B-54CEC32D1B1D}" destId="{EE27857C-754E-4FC8-8686-95DEF220E072}" srcOrd="5" destOrd="0" presId="urn:microsoft.com/office/officeart/2008/layout/VerticalCurvedList"/>
    <dgm:cxn modelId="{C5003CE5-0FE2-449E-B5FF-3DE91721E0C6}" type="presParOf" srcId="{D40B4ACD-05F1-4955-895B-54CEC32D1B1D}" destId="{A19EC41E-D967-460E-8BFB-EE7A2C24994D}" srcOrd="6" destOrd="0" presId="urn:microsoft.com/office/officeart/2008/layout/VerticalCurvedList"/>
    <dgm:cxn modelId="{6B186183-6538-4E72-8FDE-CE1FFAAE161A}" type="presParOf" srcId="{A19EC41E-D967-460E-8BFB-EE7A2C24994D}" destId="{7FB27479-A4F7-45FE-ACFB-86AA6290C96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F88EC-EE5F-408E-BBBB-FAE41FDA5FE7}">
      <dsp:nvSpPr>
        <dsp:cNvPr id="0" name=""/>
        <dsp:cNvSpPr/>
      </dsp:nvSpPr>
      <dsp:spPr>
        <a:xfrm>
          <a:off x="0" y="570671"/>
          <a:ext cx="1857374" cy="1114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Establecerá normas claras y justas  sobre acceso a datos </a:t>
          </a:r>
          <a:endParaRPr lang="es-ES" sz="1300" kern="1200" dirty="0"/>
        </a:p>
      </dsp:txBody>
      <dsp:txXfrm>
        <a:off x="0" y="570671"/>
        <a:ext cx="1857374" cy="1114424"/>
      </dsp:txXfrm>
    </dsp:sp>
    <dsp:sp modelId="{422B741C-FD3D-4AFF-A647-FF22AFC92824}">
      <dsp:nvSpPr>
        <dsp:cNvPr id="0" name=""/>
        <dsp:cNvSpPr/>
      </dsp:nvSpPr>
      <dsp:spPr>
        <a:xfrm>
          <a:off x="2043112" y="559593"/>
          <a:ext cx="1857374" cy="1114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Invertirá en herramientas e infraestructuras  de próxima generación para almacenar y tratar datos</a:t>
          </a:r>
          <a:endParaRPr lang="es-ES" sz="1300" kern="1200" dirty="0"/>
        </a:p>
      </dsp:txBody>
      <dsp:txXfrm>
        <a:off x="2043112" y="559593"/>
        <a:ext cx="1857374" cy="1114424"/>
      </dsp:txXfrm>
    </dsp:sp>
    <dsp:sp modelId="{D1EB033E-1B74-4468-9CD4-9DFBB3CF0819}">
      <dsp:nvSpPr>
        <dsp:cNvPr id="0" name=""/>
        <dsp:cNvSpPr/>
      </dsp:nvSpPr>
      <dsp:spPr>
        <a:xfrm>
          <a:off x="4086224" y="559593"/>
          <a:ext cx="1857374" cy="1114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Aunará fuerzas en la capacidad europea de computación en nube</a:t>
          </a:r>
          <a:endParaRPr lang="es-ES" sz="1300" kern="1200" dirty="0"/>
        </a:p>
      </dsp:txBody>
      <dsp:txXfrm>
        <a:off x="4086224" y="559593"/>
        <a:ext cx="1857374" cy="1114424"/>
      </dsp:txXfrm>
    </dsp:sp>
    <dsp:sp modelId="{1BA69CC0-9402-437B-81B4-B205730BCF25}">
      <dsp:nvSpPr>
        <dsp:cNvPr id="0" name=""/>
        <dsp:cNvSpPr/>
      </dsp:nvSpPr>
      <dsp:spPr>
        <a:xfrm>
          <a:off x="1021556" y="1859756"/>
          <a:ext cx="1857374" cy="1114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Dotará a los usuarios de derechos, herramientas y capacidades para mantener el pleno control de sus datos</a:t>
          </a:r>
          <a:endParaRPr lang="es-ES" sz="1300" kern="1200" dirty="0"/>
        </a:p>
      </dsp:txBody>
      <dsp:txXfrm>
        <a:off x="1021556" y="1859756"/>
        <a:ext cx="1857374" cy="1114424"/>
      </dsp:txXfrm>
    </dsp:sp>
    <dsp:sp modelId="{FF6F8FAE-1BE3-4BC5-91CD-D1D27EDDACE6}">
      <dsp:nvSpPr>
        <dsp:cNvPr id="0" name=""/>
        <dsp:cNvSpPr/>
      </dsp:nvSpPr>
      <dsp:spPr>
        <a:xfrm>
          <a:off x="3064668" y="1859756"/>
          <a:ext cx="1857374" cy="1114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s-ES" sz="1300" kern="1200" dirty="0" smtClean="0"/>
            <a:t>Creará espacios comunes e interoperables en sectores clave</a:t>
          </a:r>
          <a:endParaRPr lang="es-ES" sz="1300" kern="1200" dirty="0"/>
        </a:p>
      </dsp:txBody>
      <dsp:txXfrm>
        <a:off x="3064668" y="1859756"/>
        <a:ext cx="1857374" cy="1114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35695-2639-42FB-8384-EA51AE9E435C}">
      <dsp:nvSpPr>
        <dsp:cNvPr id="0" name=""/>
        <dsp:cNvSpPr/>
      </dsp:nvSpPr>
      <dsp:spPr>
        <a:xfrm>
          <a:off x="0" y="2355142"/>
          <a:ext cx="8128000" cy="7083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S" sz="1800" kern="1200" dirty="0" smtClean="0"/>
            <a:t>Los investigadores, los innovadores, y los responsables políticos podrán utilizar estos datos sanitarios electrónicos de una manera fiable y segura que respete la privacidad</a:t>
          </a:r>
          <a:endParaRPr lang="es-ES" sz="1800" kern="1200" dirty="0"/>
        </a:p>
      </dsp:txBody>
      <dsp:txXfrm>
        <a:off x="20748" y="2375890"/>
        <a:ext cx="8086504" cy="666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E892B-7079-45CB-A7A1-F7E20E9E79EC}">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EDC6C2-96E5-4EEC-9450-11B9A6812975}">
      <dsp:nvSpPr>
        <dsp:cNvPr id="0" name=""/>
        <dsp:cNvSpPr/>
      </dsp:nvSpPr>
      <dsp:spPr>
        <a:xfrm>
          <a:off x="752110" y="541866"/>
          <a:ext cx="7301111" cy="10837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35560" rIns="35560" bIns="35560" numCol="1" spcCol="1270" anchor="ctr" anchorCtr="0">
          <a:noAutofit/>
        </a:bodyPr>
        <a:lstStyle/>
        <a:p>
          <a:pPr lvl="0" algn="l" defTabSz="622300">
            <a:lnSpc>
              <a:spcPct val="90000"/>
            </a:lnSpc>
            <a:spcBef>
              <a:spcPct val="0"/>
            </a:spcBef>
            <a:spcAft>
              <a:spcPct val="35000"/>
            </a:spcAft>
          </a:pPr>
          <a:r>
            <a:rPr lang="es-ES" sz="1400" kern="1200" dirty="0" smtClean="0"/>
            <a:t>Los datos sanitarios electrónicos ya existen y están siendo recogidos por los prestadores de asistencia sanitaria, las asociaciones profesionales , las instituciones públicas, los investigadores, …</a:t>
          </a:r>
          <a:endParaRPr lang="es-ES" sz="1400" kern="1200" dirty="0"/>
        </a:p>
      </dsp:txBody>
      <dsp:txXfrm>
        <a:off x="752110" y="541866"/>
        <a:ext cx="7301111" cy="1083733"/>
      </dsp:txXfrm>
    </dsp:sp>
    <dsp:sp modelId="{F2A337D7-93E9-4BEB-9918-3ED239A41F7C}">
      <dsp:nvSpPr>
        <dsp:cNvPr id="0" name=""/>
        <dsp:cNvSpPr/>
      </dsp:nvSpPr>
      <dsp:spPr>
        <a:xfrm>
          <a:off x="74777" y="406400"/>
          <a:ext cx="1354666" cy="135466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85248A-320B-4964-AA82-40F1E097C27E}">
      <dsp:nvSpPr>
        <dsp:cNvPr id="0" name=""/>
        <dsp:cNvSpPr/>
      </dsp:nvSpPr>
      <dsp:spPr>
        <a:xfrm>
          <a:off x="1146048" y="2167466"/>
          <a:ext cx="6907174" cy="1083733"/>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35560" rIns="35560" bIns="35560" numCol="1" spcCol="1270" anchor="ctr" anchorCtr="0">
          <a:noAutofit/>
        </a:bodyPr>
        <a:lstStyle/>
        <a:p>
          <a:pPr lvl="0" algn="l" defTabSz="622300">
            <a:lnSpc>
              <a:spcPct val="90000"/>
            </a:lnSpc>
            <a:spcBef>
              <a:spcPct val="0"/>
            </a:spcBef>
            <a:spcAft>
              <a:spcPct val="35000"/>
            </a:spcAft>
          </a:pPr>
          <a:r>
            <a:rPr lang="es-ES" sz="1400" kern="1200" dirty="0" smtClean="0"/>
            <a:t>Algunas categorías de datos se recogen principalmente para la prestación de asistencia sanitaria (historiales médicos electrónicos, datos genéticos, datos de reclamaciones,..), fines de investigación, estadística, seguridad de los pacientes, actividades reglamentarias,…Sin embargo, los datos sanitarios existentes no se facilitan para fines distintos de aquellos que se recogieron </a:t>
          </a:r>
          <a:endParaRPr lang="es-ES" sz="1400" kern="1200" dirty="0"/>
        </a:p>
      </dsp:txBody>
      <dsp:txXfrm>
        <a:off x="1146048" y="2167466"/>
        <a:ext cx="6907174" cy="1083733"/>
      </dsp:txXfrm>
    </dsp:sp>
    <dsp:sp modelId="{3317EC98-0F92-45D0-9761-942930A8CF54}">
      <dsp:nvSpPr>
        <dsp:cNvPr id="0" name=""/>
        <dsp:cNvSpPr/>
      </dsp:nvSpPr>
      <dsp:spPr>
        <a:xfrm>
          <a:off x="468714" y="2032000"/>
          <a:ext cx="1354666" cy="1354666"/>
        </a:xfrm>
        <a:prstGeom prst="ellipse">
          <a:avLst/>
        </a:prstGeom>
        <a:solidFill>
          <a:schemeClr val="lt1">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27857C-754E-4FC8-8686-95DEF220E072}">
      <dsp:nvSpPr>
        <dsp:cNvPr id="0" name=""/>
        <dsp:cNvSpPr/>
      </dsp:nvSpPr>
      <dsp:spPr>
        <a:xfrm>
          <a:off x="752110" y="3793066"/>
          <a:ext cx="7301111" cy="108373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35560" rIns="35560" bIns="35560" numCol="1" spcCol="1270" anchor="ctr" anchorCtr="0">
          <a:noAutofit/>
        </a:bodyPr>
        <a:lstStyle/>
        <a:p>
          <a:pPr lvl="0" algn="l" defTabSz="622300">
            <a:lnSpc>
              <a:spcPct val="90000"/>
            </a:lnSpc>
            <a:spcBef>
              <a:spcPct val="0"/>
            </a:spcBef>
            <a:spcAft>
              <a:spcPct val="35000"/>
            </a:spcAft>
          </a:pPr>
          <a:r>
            <a:rPr lang="es-ES" sz="1400" kern="1200" dirty="0" smtClean="0"/>
            <a:t>Con vistas a utilizar plenamente los beneficios del usos secundario de los datos sanitarios electrónicos, todos los titulares de datos deben contribuir a establecer diferentes categorías en los datos sanitarios para su uso secundario.</a:t>
          </a:r>
          <a:endParaRPr lang="es-ES" sz="1400" kern="1200" dirty="0"/>
        </a:p>
      </dsp:txBody>
      <dsp:txXfrm>
        <a:off x="752110" y="3793066"/>
        <a:ext cx="7301111" cy="1083733"/>
      </dsp:txXfrm>
    </dsp:sp>
    <dsp:sp modelId="{7FB27479-A4F7-45FE-ACFB-86AA6290C96A}">
      <dsp:nvSpPr>
        <dsp:cNvPr id="0" name=""/>
        <dsp:cNvSpPr/>
      </dsp:nvSpPr>
      <dsp:spPr>
        <a:xfrm>
          <a:off x="74777" y="3657600"/>
          <a:ext cx="1354666" cy="1354666"/>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766A9E6E-9252-14EA-93E9-F5D579AD21ED}"/>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AA6C3B38-B0CB-6DF4-A271-9B6CA39E7F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6BA904C4-F594-6C2A-B75D-459D14037AA1}"/>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5C02D798-1086-7609-B91B-D49CB0DDFE9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xmlns=""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E1091287-EED3-8409-A4FA-9DED755302FF}"/>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8" name="Marcador de pie de página 7">
            <a:extLst>
              <a:ext uri="{FF2B5EF4-FFF2-40B4-BE49-F238E27FC236}">
                <a16:creationId xmlns:a16="http://schemas.microsoft.com/office/drawing/2014/main" xmlns=""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1887C340-D4C0-0109-2C42-53143CAB5055}"/>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4" name="Marcador de pie de página 3">
            <a:extLst>
              <a:ext uri="{FF2B5EF4-FFF2-40B4-BE49-F238E27FC236}">
                <a16:creationId xmlns:a16="http://schemas.microsoft.com/office/drawing/2014/main" xmlns=""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2D8A4A00-7D07-0679-0135-A594053CD667}"/>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3" name="Marcador de pie de página 2">
            <a:extLst>
              <a:ext uri="{FF2B5EF4-FFF2-40B4-BE49-F238E27FC236}">
                <a16:creationId xmlns:a16="http://schemas.microsoft.com/office/drawing/2014/main" xmlns=""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F8BF155F-25FD-D698-1B7D-311B2B0416D3}"/>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xmlns=""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8812871B-1798-D4D3-6B32-F52E9CA9B2BE}"/>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6" name="Marcador de pie de página 5">
            <a:extLst>
              <a:ext uri="{FF2B5EF4-FFF2-40B4-BE49-F238E27FC236}">
                <a16:creationId xmlns:a16="http://schemas.microsoft.com/office/drawing/2014/main" xmlns=""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B431B08B-CAF2-B0F3-70EE-BADBF553166B}"/>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11AAE125-96C6-8C2C-E5F1-9BF35582AF19}"/>
              </a:ext>
            </a:extLst>
          </p:cNvPr>
          <p:cNvSpPr>
            <a:spLocks noGrp="1"/>
          </p:cNvSpPr>
          <p:nvPr>
            <p:ph type="dt" sz="half" idx="10"/>
          </p:nvPr>
        </p:nvSpPr>
        <p:spPr/>
        <p:txBody>
          <a:body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19/09/2022</a:t>
            </a:fld>
            <a:endParaRPr lang="es-ES"/>
          </a:p>
        </p:txBody>
      </p:sp>
      <p:sp>
        <p:nvSpPr>
          <p:cNvPr id="5" name="Marcador de pie de página 4">
            <a:extLst>
              <a:ext uri="{FF2B5EF4-FFF2-40B4-BE49-F238E27FC236}">
                <a16:creationId xmlns:a16="http://schemas.microsoft.com/office/drawing/2014/main" xmlns=""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emf"/><Relationship Id="rId7" Type="http://schemas.openxmlformats.org/officeDocument/2006/relationships/diagramColors" Target="../diagrams/colors1.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emf"/><Relationship Id="rId7" Type="http://schemas.openxmlformats.org/officeDocument/2006/relationships/diagramColors" Target="../diagrams/colors2.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emf"/><Relationship Id="rId7" Type="http://schemas.openxmlformats.org/officeDocument/2006/relationships/diagramColors" Target="../diagrams/colors3.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xmlns=""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 y="1286916"/>
            <a:ext cx="10887075" cy="4628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smtClean="0">
                <a:solidFill>
                  <a:schemeClr val="bg1"/>
                </a:solidFill>
              </a:rPr>
              <a:t>El futuro de la investigación en salud:   </a:t>
            </a:r>
            <a:endParaRPr lang="es-ES" sz="2400" b="1" dirty="0">
              <a:solidFill>
                <a:schemeClr val="bg1"/>
              </a:solidFill>
            </a:endParaRPr>
          </a:p>
        </p:txBody>
      </p:sp>
      <p:sp>
        <p:nvSpPr>
          <p:cNvPr id="7" name="Rectángulo 2">
            <a:extLst>
              <a:ext uri="{FF2B5EF4-FFF2-40B4-BE49-F238E27FC236}">
                <a16:creationId xmlns:a16="http://schemas.microsoft.com/office/drawing/2014/main" xmlns="" id="{3E779B69-152E-E0A3-7CB9-492EA9C18C62}"/>
              </a:ext>
            </a:extLst>
          </p:cNvPr>
          <p:cNvSpPr/>
          <p:nvPr/>
        </p:nvSpPr>
        <p:spPr>
          <a:xfrm>
            <a:off x="-1515537" y="878703"/>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6">
            <a:extLst>
              <a:ext uri="{FF2B5EF4-FFF2-40B4-BE49-F238E27FC236}">
                <a16:creationId xmlns:a16="http://schemas.microsoft.com/office/drawing/2014/main" xmlns="" id="{3F034A42-B52E-5915-8160-A4199C496E76}"/>
              </a:ext>
            </a:extLst>
          </p:cNvPr>
          <p:cNvSpPr txBox="1"/>
          <p:nvPr/>
        </p:nvSpPr>
        <p:spPr>
          <a:xfrm>
            <a:off x="770463" y="825251"/>
            <a:ext cx="6231467" cy="461665"/>
          </a:xfrm>
          <a:prstGeom prst="rect">
            <a:avLst/>
          </a:prstGeom>
          <a:noFill/>
        </p:spPr>
        <p:txBody>
          <a:bodyPr wrap="square" rtlCol="0">
            <a:spAutoFit/>
          </a:bodyPr>
          <a:lstStyle/>
          <a:p>
            <a:r>
              <a:rPr lang="es-ES" sz="2400" b="1" dirty="0">
                <a:solidFill>
                  <a:schemeClr val="bg1"/>
                </a:solidFill>
              </a:rPr>
              <a:t>l</a:t>
            </a:r>
            <a:r>
              <a:rPr lang="es-ES" sz="2400" b="1" dirty="0" smtClean="0">
                <a:solidFill>
                  <a:schemeClr val="bg1"/>
                </a:solidFill>
              </a:rPr>
              <a:t>a </a:t>
            </a:r>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383319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770464" y="1771636"/>
            <a:ext cx="8317430" cy="2246769"/>
          </a:xfrm>
          <a:prstGeom prst="rect">
            <a:avLst/>
          </a:prstGeom>
          <a:noFill/>
        </p:spPr>
        <p:txBody>
          <a:bodyPr wrap="square" rtlCol="0">
            <a:spAutoFit/>
          </a:bodyPr>
          <a:lstStyle/>
          <a:p>
            <a:r>
              <a:rPr lang="es-ES" sz="1400" dirty="0" smtClean="0"/>
              <a:t>La UE está creando un </a:t>
            </a:r>
            <a:r>
              <a:rPr lang="es-ES" sz="1400" b="1" dirty="0" smtClean="0"/>
              <a:t>mercado único de datos </a:t>
            </a:r>
            <a:r>
              <a:rPr lang="es-ES" sz="1400" dirty="0" smtClean="0"/>
              <a:t>en el que:</a:t>
            </a:r>
          </a:p>
          <a:p>
            <a:endParaRPr lang="es-ES" sz="1400" dirty="0"/>
          </a:p>
          <a:p>
            <a:pPr marL="285750" indent="-285750" algn="ctr">
              <a:buFontTx/>
              <a:buChar char="-"/>
            </a:pPr>
            <a:endParaRPr lang="es-ES" sz="1400" dirty="0"/>
          </a:p>
          <a:p>
            <a:pPr marL="285750" indent="-285750">
              <a:buFontTx/>
              <a:buChar char="-"/>
            </a:pPr>
            <a:r>
              <a:rPr lang="es-ES" sz="1400" dirty="0" smtClean="0"/>
              <a:t>Los datos puedan circular por toda la UE y entre sectores, en beneficio de todos.</a:t>
            </a:r>
          </a:p>
          <a:p>
            <a:pPr marL="285750" indent="-285750">
              <a:buFontTx/>
              <a:buChar char="-"/>
            </a:pPr>
            <a:endParaRPr lang="es-ES" sz="1400" dirty="0"/>
          </a:p>
          <a:p>
            <a:pPr marL="285750" indent="-285750">
              <a:buFontTx/>
              <a:buChar char="-"/>
            </a:pPr>
            <a:r>
              <a:rPr lang="es-ES" sz="1400" dirty="0" smtClean="0"/>
              <a:t>Se respeten </a:t>
            </a:r>
            <a:r>
              <a:rPr lang="es-ES" sz="1400" dirty="0" err="1" smtClean="0"/>
              <a:t>plenamante</a:t>
            </a:r>
            <a:r>
              <a:rPr lang="es-ES" sz="1400" dirty="0" smtClean="0"/>
              <a:t> las normas europeas, en particular en materia de privacidad y protección de datos, así como la legislación sobre competencia.</a:t>
            </a:r>
          </a:p>
          <a:p>
            <a:endParaRPr lang="es-ES" sz="1400" dirty="0" smtClean="0"/>
          </a:p>
          <a:p>
            <a:pPr marL="285750" indent="-285750">
              <a:buFontTx/>
              <a:buChar char="-"/>
            </a:pPr>
            <a:endParaRPr lang="es-ES" sz="1400" dirty="0"/>
          </a:p>
          <a:p>
            <a:endParaRPr lang="es-ES" sz="1400" dirty="0"/>
          </a:p>
        </p:txBody>
      </p:sp>
      <p:graphicFrame>
        <p:nvGraphicFramePr>
          <p:cNvPr id="2" name="1 Diagrama"/>
          <p:cNvGraphicFramePr/>
          <p:nvPr>
            <p:extLst>
              <p:ext uri="{D42A27DB-BD31-4B8C-83A1-F6EECF244321}">
                <p14:modId xmlns:p14="http://schemas.microsoft.com/office/powerpoint/2010/main" val="711996229"/>
              </p:ext>
            </p:extLst>
          </p:nvPr>
        </p:nvGraphicFramePr>
        <p:xfrm>
          <a:off x="1890704" y="3000375"/>
          <a:ext cx="5943600" cy="35337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7">
            <a:extLst>
              <a:ext uri="{FF2B5EF4-FFF2-40B4-BE49-F238E27FC236}">
                <a16:creationId xmlns:a16="http://schemas.microsoft.com/office/drawing/2014/main" xmlns="" id="{EE4CCA9F-41D8-6FBA-FC6E-760F8199D52C}"/>
              </a:ext>
            </a:extLst>
          </p:cNvPr>
          <p:cNvSpPr txBox="1"/>
          <p:nvPr/>
        </p:nvSpPr>
        <p:spPr>
          <a:xfrm>
            <a:off x="770463" y="1116643"/>
            <a:ext cx="6231467" cy="461665"/>
          </a:xfrm>
          <a:prstGeom prst="rect">
            <a:avLst/>
          </a:prstGeom>
          <a:noFill/>
        </p:spPr>
        <p:txBody>
          <a:bodyPr wrap="square" rtlCol="0">
            <a:spAutoFit/>
          </a:bodyPr>
          <a:lstStyle/>
          <a:p>
            <a:r>
              <a:rPr lang="es-ES" sz="2400" b="1" dirty="0" smtClean="0">
                <a:solidFill>
                  <a:srgbClr val="0070C0"/>
                </a:solidFill>
              </a:rPr>
              <a:t>Estrategia Europea de Datos </a:t>
            </a:r>
            <a:endParaRPr lang="es-ES" sz="2400" b="1" dirty="0">
              <a:solidFill>
                <a:srgbClr val="0070C0"/>
              </a:solidFill>
            </a:endParaRPr>
          </a:p>
        </p:txBody>
      </p:sp>
      <p:sp>
        <p:nvSpPr>
          <p:cNvPr id="12"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042825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xmlns="" id="{EE4CCA9F-41D8-6FBA-FC6E-760F8199D52C}"/>
              </a:ext>
            </a:extLst>
          </p:cNvPr>
          <p:cNvSpPr txBox="1"/>
          <p:nvPr/>
        </p:nvSpPr>
        <p:spPr>
          <a:xfrm>
            <a:off x="770463" y="1116643"/>
            <a:ext cx="6231467" cy="461665"/>
          </a:xfrm>
          <a:prstGeom prst="rect">
            <a:avLst/>
          </a:prstGeom>
          <a:noFill/>
        </p:spPr>
        <p:txBody>
          <a:bodyPr wrap="square" rtlCol="0">
            <a:spAutoFit/>
          </a:bodyPr>
          <a:lstStyle/>
          <a:p>
            <a:r>
              <a:rPr lang="es-ES" sz="2400" b="1" dirty="0" smtClean="0">
                <a:solidFill>
                  <a:srgbClr val="0070C0"/>
                </a:solidFill>
              </a:rPr>
              <a:t>Estrategia Europea de Datos </a:t>
            </a:r>
            <a:endParaRPr lang="es-ES" sz="2400" b="1" dirty="0">
              <a:solidFill>
                <a:srgbClr val="0070C0"/>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846664" y="1914511"/>
            <a:ext cx="8317430" cy="3539430"/>
          </a:xfrm>
          <a:prstGeom prst="rect">
            <a:avLst/>
          </a:prstGeom>
          <a:noFill/>
        </p:spPr>
        <p:txBody>
          <a:bodyPr wrap="square" rtlCol="0">
            <a:spAutoFit/>
          </a:bodyPr>
          <a:lstStyle/>
          <a:p>
            <a:pPr algn="ctr"/>
            <a:endParaRPr lang="es-ES" sz="1400" dirty="0" smtClean="0"/>
          </a:p>
          <a:p>
            <a:pPr marL="285750" indent="-285750" algn="ctr">
              <a:buFontTx/>
              <a:buChar char="-"/>
            </a:pPr>
            <a:endParaRPr lang="es-ES" sz="1400" dirty="0"/>
          </a:p>
          <a:p>
            <a:pPr marL="285750" indent="-285750">
              <a:buFontTx/>
              <a:buChar char="-"/>
            </a:pPr>
            <a:r>
              <a:rPr lang="es-ES" sz="1400" dirty="0" smtClean="0"/>
              <a:t>El </a:t>
            </a:r>
            <a:r>
              <a:rPr lang="es-ES" sz="1400" b="1" dirty="0" smtClean="0"/>
              <a:t>Espacio Europeo de Datos Sanitarios (EEDS) </a:t>
            </a:r>
            <a:r>
              <a:rPr lang="es-ES" sz="1400" dirty="0" smtClean="0"/>
              <a:t>creará un espacio común en el que las personas físicas podrán controlar fácilmente sus datos sanitarios electrónicos.</a:t>
            </a:r>
          </a:p>
          <a:p>
            <a:pPr marL="285750" indent="-285750">
              <a:buFontTx/>
              <a:buChar char="-"/>
            </a:pPr>
            <a:endParaRPr lang="es-ES" sz="1400" dirty="0"/>
          </a:p>
          <a:p>
            <a:pPr marL="285750" indent="-285750">
              <a:buFontTx/>
              <a:buChar char="-"/>
            </a:pPr>
            <a:r>
              <a:rPr lang="es-ES" sz="1400" dirty="0" smtClean="0"/>
              <a:t>Apoyará el trabajo de:</a:t>
            </a:r>
          </a:p>
          <a:p>
            <a:pPr marL="285750" indent="-285750">
              <a:buFontTx/>
              <a:buChar char="-"/>
            </a:pPr>
            <a:endParaRPr lang="es-ES" sz="1400" dirty="0"/>
          </a:p>
          <a:p>
            <a:pPr marL="742950" lvl="1" indent="-285750">
              <a:buFontTx/>
              <a:buChar char="-"/>
            </a:pPr>
            <a:r>
              <a:rPr lang="es-ES" sz="1400" dirty="0" smtClean="0"/>
              <a:t>la Autoridad Europea de Preparación y Respuesta ante Emergencias Sanitarias (HERA)</a:t>
            </a:r>
          </a:p>
          <a:p>
            <a:pPr marL="742950" lvl="1" indent="-285750">
              <a:buFontTx/>
              <a:buChar char="-"/>
            </a:pPr>
            <a:r>
              <a:rPr lang="es-ES" sz="1400" dirty="0"/>
              <a:t>e</a:t>
            </a:r>
            <a:r>
              <a:rPr lang="es-ES" sz="1400" dirty="0" smtClean="0"/>
              <a:t>l Plan Europeo de la Lucha contra el Cáncer </a:t>
            </a:r>
          </a:p>
          <a:p>
            <a:pPr marL="742950" lvl="1" indent="-285750">
              <a:buFontTx/>
              <a:buChar char="-"/>
            </a:pPr>
            <a:r>
              <a:rPr lang="es-ES" sz="1400" dirty="0" smtClean="0"/>
              <a:t>la Estrategia Farmacéutica para Europa</a:t>
            </a:r>
          </a:p>
          <a:p>
            <a:pPr marL="742950" lvl="1" indent="-285750">
              <a:buFontTx/>
              <a:buChar char="-"/>
            </a:pPr>
            <a:endParaRPr lang="es-ES" sz="1400" dirty="0"/>
          </a:p>
          <a:p>
            <a:pPr marL="285750" indent="-285750">
              <a:buFontTx/>
              <a:buChar char="-"/>
            </a:pPr>
            <a:r>
              <a:rPr lang="es-ES" sz="1400" dirty="0" smtClean="0"/>
              <a:t>Creará un entorno jurídico y técnico que apoyará el desarrollo de medicamentos y vacunas innovadores, productos sanitarios y diagnósticos </a:t>
            </a:r>
            <a:r>
              <a:rPr lang="es-ES" sz="1400" i="1" dirty="0" smtClean="0"/>
              <a:t>in vitro</a:t>
            </a:r>
            <a:r>
              <a:rPr lang="es-ES" sz="1400" dirty="0" smtClean="0"/>
              <a:t>.</a:t>
            </a:r>
          </a:p>
          <a:p>
            <a:pPr marL="285750" indent="-285750">
              <a:buFontTx/>
              <a:buChar char="-"/>
            </a:pPr>
            <a:endParaRPr lang="es-ES" sz="1400" dirty="0"/>
          </a:p>
          <a:p>
            <a:endParaRPr lang="es-ES" sz="1400" dirty="0" smtClean="0"/>
          </a:p>
          <a:p>
            <a:endParaRPr lang="es-ES" sz="1400" dirty="0"/>
          </a:p>
        </p:txBody>
      </p:sp>
      <p:graphicFrame>
        <p:nvGraphicFramePr>
          <p:cNvPr id="5" name="4 Diagrama"/>
          <p:cNvGraphicFramePr/>
          <p:nvPr>
            <p:extLst>
              <p:ext uri="{D42A27DB-BD31-4B8C-83A1-F6EECF244321}">
                <p14:modId xmlns:p14="http://schemas.microsoft.com/office/powerpoint/2010/main" val="4205101697"/>
              </p:ext>
            </p:extLst>
          </p:nvPr>
        </p:nvGraphicFramePr>
        <p:xfrm>
          <a:off x="770464" y="3098799"/>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7">
            <a:extLst>
              <a:ext uri="{FF2B5EF4-FFF2-40B4-BE49-F238E27FC236}">
                <a16:creationId xmlns:a16="http://schemas.microsoft.com/office/drawing/2014/main" xmlns="" id="{EE4CCA9F-41D8-6FBA-FC6E-760F8199D52C}"/>
              </a:ext>
            </a:extLst>
          </p:cNvPr>
          <p:cNvSpPr txBox="1"/>
          <p:nvPr/>
        </p:nvSpPr>
        <p:spPr>
          <a:xfrm>
            <a:off x="846664" y="1683678"/>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Espacio Europeo de Datos Sanitarios (EEDS)</a:t>
            </a:r>
            <a:endParaRPr lang="es-ES" sz="2400" b="1" dirty="0">
              <a:solidFill>
                <a:schemeClr val="accent1">
                  <a:lumMod val="60000"/>
                  <a:lumOff val="40000"/>
                </a:schemeClr>
              </a:solidFill>
            </a:endParaRPr>
          </a:p>
        </p:txBody>
      </p:sp>
      <p:sp>
        <p:nvSpPr>
          <p:cNvPr id="12"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3347869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6"/>
            <a:ext cx="6231467" cy="461665"/>
          </a:xfrm>
          <a:prstGeom prst="rect">
            <a:avLst/>
          </a:prstGeom>
          <a:noFill/>
        </p:spPr>
        <p:txBody>
          <a:bodyPr wrap="square" rtlCol="0">
            <a:spAutoFit/>
          </a:bodyPr>
          <a:lstStyle/>
          <a:p>
            <a:r>
              <a:rPr lang="es-ES" sz="2400" b="1" dirty="0" smtClean="0">
                <a:solidFill>
                  <a:srgbClr val="0070C0"/>
                </a:solidFill>
              </a:rPr>
              <a:t>Espacio Europeo de Datos Sanitarios (EEDS)</a:t>
            </a:r>
            <a:endParaRPr lang="es-ES" sz="2400" b="1" dirty="0">
              <a:solidFill>
                <a:srgbClr val="0070C0"/>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graphicFrame>
        <p:nvGraphicFramePr>
          <p:cNvPr id="6" name="5 Diagrama"/>
          <p:cNvGraphicFramePr/>
          <p:nvPr>
            <p:extLst>
              <p:ext uri="{D42A27DB-BD31-4B8C-83A1-F6EECF244321}">
                <p14:modId xmlns:p14="http://schemas.microsoft.com/office/powerpoint/2010/main" val="3476648800"/>
              </p:ext>
            </p:extLst>
          </p:nvPr>
        </p:nvGraphicFramePr>
        <p:xfrm>
          <a:off x="1308100" y="1501871"/>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2842920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73" y="2280926"/>
            <a:ext cx="4248148" cy="3355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660893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xmlns=""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xmlns=""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5"/>
            <a:ext cx="7171037" cy="3477875"/>
          </a:xfrm>
          <a:prstGeom prst="rect">
            <a:avLst/>
          </a:prstGeom>
          <a:noFill/>
        </p:spPr>
        <p:txBody>
          <a:bodyPr wrap="square" rtlCol="0">
            <a:spAutoFit/>
          </a:bodyPr>
          <a:lstStyle/>
          <a:p>
            <a:endParaRPr lang="es-ES" sz="1400" dirty="0" smtClean="0"/>
          </a:p>
          <a:p>
            <a:r>
              <a:rPr lang="es-ES" sz="1600" dirty="0" smtClean="0"/>
              <a:t>La propuesta establece :</a:t>
            </a:r>
          </a:p>
          <a:p>
            <a:endParaRPr lang="es-ES" sz="1600" dirty="0">
              <a:solidFill>
                <a:schemeClr val="bg1">
                  <a:lumMod val="50000"/>
                </a:schemeClr>
              </a:solidFill>
            </a:endParaRPr>
          </a:p>
          <a:p>
            <a:pPr marL="285750" indent="-285750">
              <a:buFontTx/>
              <a:buChar char="-"/>
            </a:pPr>
            <a:r>
              <a:rPr lang="es-ES" sz="1600" dirty="0" smtClean="0"/>
              <a:t>Condiciones de uso de los datos del sector público.</a:t>
            </a:r>
          </a:p>
          <a:p>
            <a:endParaRPr lang="es-ES" sz="1600" dirty="0" smtClean="0"/>
          </a:p>
          <a:p>
            <a:pPr marL="285750" indent="-285750">
              <a:buFontTx/>
              <a:buChar char="-"/>
            </a:pPr>
            <a:r>
              <a:rPr lang="es-ES" sz="1600" dirty="0"/>
              <a:t>Obligaciones de los proveedores de </a:t>
            </a:r>
            <a:r>
              <a:rPr lang="es-ES" sz="1600" dirty="0" smtClean="0"/>
              <a:t>servicios </a:t>
            </a:r>
            <a:r>
              <a:rPr lang="es-ES" sz="1600" dirty="0"/>
              <a:t>de intercambio de </a:t>
            </a:r>
            <a:r>
              <a:rPr lang="es-ES" sz="1600" dirty="0" smtClean="0"/>
              <a:t>datos.</a:t>
            </a:r>
          </a:p>
          <a:p>
            <a:endParaRPr lang="es-ES" sz="1600" dirty="0" smtClean="0"/>
          </a:p>
          <a:p>
            <a:pPr marL="285750" indent="-285750">
              <a:buFontTx/>
              <a:buChar char="-"/>
            </a:pPr>
            <a:r>
              <a:rPr lang="es-ES" sz="1600" dirty="0" smtClean="0"/>
              <a:t>Introducción </a:t>
            </a:r>
            <a:r>
              <a:rPr lang="es-ES" sz="1600" dirty="0"/>
              <a:t>del concepto de altruismo de datos y la posibilidad para que las organizaciones se registren como “Organización altruista de datos” reconocido en la Unión</a:t>
            </a:r>
            <a:r>
              <a:rPr lang="es-ES" sz="1600" dirty="0" smtClean="0"/>
              <a:t>.</a:t>
            </a:r>
          </a:p>
          <a:p>
            <a:endParaRPr lang="es-ES" sz="1600" dirty="0" smtClean="0"/>
          </a:p>
          <a:p>
            <a:pPr marL="285750" indent="-285750">
              <a:buFontTx/>
              <a:buChar char="-"/>
            </a:pPr>
            <a:r>
              <a:rPr lang="es-ES" sz="1600" dirty="0"/>
              <a:t>Establecimiento de un Consejo Europeo de Innovación de Datos, un nuevo grupo formal de expertos presidido por la Comisión Europea</a:t>
            </a:r>
            <a:r>
              <a:rPr lang="es-ES" sz="1600" dirty="0" smtClean="0"/>
              <a:t>.</a:t>
            </a:r>
          </a:p>
          <a:p>
            <a:endParaRPr lang="es-ES" sz="1400" dirty="0"/>
          </a:p>
        </p:txBody>
      </p:sp>
      <p:pic>
        <p:nvPicPr>
          <p:cNvPr id="10" name="Imagen 9">
            <a:extLst>
              <a:ext uri="{FF2B5EF4-FFF2-40B4-BE49-F238E27FC236}">
                <a16:creationId xmlns:a16="http://schemas.microsoft.com/office/drawing/2014/main" xmlns=""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9"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2434808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2" y="1714500"/>
            <a:ext cx="615315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238845"/>
            <a:ext cx="6231467" cy="461665"/>
          </a:xfrm>
          <a:prstGeom prst="rect">
            <a:avLst/>
          </a:prstGeom>
          <a:noFill/>
        </p:spPr>
        <p:txBody>
          <a:bodyPr wrap="square" rtlCol="0">
            <a:spAutoFit/>
          </a:bodyPr>
          <a:lstStyle/>
          <a:p>
            <a:r>
              <a:rPr lang="es-ES" sz="2400" b="1" dirty="0" smtClean="0">
                <a:solidFill>
                  <a:srgbClr val="0070C0"/>
                </a:solidFill>
              </a:rPr>
              <a:t>Recomendaciones: Modelo de Gobernanza</a:t>
            </a:r>
            <a:endParaRPr lang="es-ES" sz="2400" b="1" dirty="0">
              <a:solidFill>
                <a:srgbClr val="0070C0"/>
              </a:solidFill>
            </a:endParaRPr>
          </a:p>
        </p:txBody>
      </p:sp>
      <p:sp>
        <p:nvSpPr>
          <p:cNvPr id="10"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2848040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2" y="1714500"/>
            <a:ext cx="6153150"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228711"/>
            <a:ext cx="6231467" cy="461665"/>
          </a:xfrm>
          <a:prstGeom prst="rect">
            <a:avLst/>
          </a:prstGeom>
          <a:noFill/>
        </p:spPr>
        <p:txBody>
          <a:bodyPr wrap="square" rtlCol="0">
            <a:spAutoFit/>
          </a:bodyPr>
          <a:lstStyle/>
          <a:p>
            <a:r>
              <a:rPr lang="es-ES" sz="2400" b="1" dirty="0" smtClean="0">
                <a:solidFill>
                  <a:srgbClr val="0070C0"/>
                </a:solidFill>
              </a:rPr>
              <a:t>Gobernanza </a:t>
            </a:r>
            <a:r>
              <a:rPr lang="es-ES" sz="2400" b="1" dirty="0" err="1" smtClean="0">
                <a:solidFill>
                  <a:srgbClr val="0070C0"/>
                </a:solidFill>
              </a:rPr>
              <a:t>biobancos</a:t>
            </a:r>
            <a:endParaRPr lang="es-ES" sz="2400" b="1" dirty="0">
              <a:solidFill>
                <a:srgbClr val="0070C0"/>
              </a:solidFill>
            </a:endParaRPr>
          </a:p>
        </p:txBody>
      </p:sp>
      <p:sp>
        <p:nvSpPr>
          <p:cNvPr id="11" name="Elipse 5">
            <a:extLst>
              <a:ext uri="{FF2B5EF4-FFF2-40B4-BE49-F238E27FC236}">
                <a16:creationId xmlns:a16="http://schemas.microsoft.com/office/drawing/2014/main" xmlns="" id="{90F02CF5-3849-94D9-6F06-D3B40DE85233}"/>
              </a:ext>
            </a:extLst>
          </p:cNvPr>
          <p:cNvSpPr/>
          <p:nvPr/>
        </p:nvSpPr>
        <p:spPr>
          <a:xfrm>
            <a:off x="4240614" y="3438525"/>
            <a:ext cx="1272366" cy="757704"/>
          </a:xfrm>
          <a:prstGeom prst="ellipse">
            <a:avLst/>
          </a:prstGeom>
          <a:solidFill>
            <a:srgbClr val="3593B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1400" b="1" dirty="0" err="1" smtClean="0">
                <a:cs typeface="Calibri"/>
              </a:rPr>
              <a:t>Biobank</a:t>
            </a:r>
            <a:r>
              <a:rPr lang="es-ES" sz="1400" b="1" dirty="0" smtClean="0">
                <a:cs typeface="Calibri"/>
              </a:rPr>
              <a:t> </a:t>
            </a:r>
            <a:endParaRPr lang="es-ES" sz="1400" b="1" dirty="0"/>
          </a:p>
        </p:txBody>
      </p:sp>
      <p:sp>
        <p:nvSpPr>
          <p:cNvPr id="12" name="Elipse 5">
            <a:extLst>
              <a:ext uri="{FF2B5EF4-FFF2-40B4-BE49-F238E27FC236}">
                <a16:creationId xmlns:a16="http://schemas.microsoft.com/office/drawing/2014/main" xmlns="" id="{90F02CF5-3849-94D9-6F06-D3B40DE85233}"/>
              </a:ext>
            </a:extLst>
          </p:cNvPr>
          <p:cNvSpPr/>
          <p:nvPr/>
        </p:nvSpPr>
        <p:spPr>
          <a:xfrm>
            <a:off x="4104167" y="4678326"/>
            <a:ext cx="1552353" cy="924945"/>
          </a:xfrm>
          <a:prstGeom prst="ellipse">
            <a:avLst/>
          </a:prstGeom>
          <a:solidFill>
            <a:srgbClr val="34D0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1400" b="1" dirty="0" err="1" smtClean="0">
                <a:solidFill>
                  <a:schemeClr val="tx1"/>
                </a:solidFill>
                <a:cs typeface="Calibri"/>
              </a:rPr>
              <a:t>Ethical</a:t>
            </a:r>
            <a:r>
              <a:rPr lang="es-ES" sz="1400" b="1" dirty="0" smtClean="0">
                <a:solidFill>
                  <a:schemeClr val="tx1"/>
                </a:solidFill>
                <a:cs typeface="Calibri"/>
              </a:rPr>
              <a:t> </a:t>
            </a:r>
            <a:r>
              <a:rPr lang="es-ES" sz="1400" b="1" dirty="0" err="1" smtClean="0">
                <a:solidFill>
                  <a:schemeClr val="tx1"/>
                </a:solidFill>
                <a:cs typeface="Calibri"/>
              </a:rPr>
              <a:t>Committee</a:t>
            </a:r>
            <a:r>
              <a:rPr lang="es-ES" sz="1400" b="1" dirty="0" smtClean="0">
                <a:solidFill>
                  <a:schemeClr val="tx1"/>
                </a:solidFill>
                <a:cs typeface="Calibri"/>
              </a:rPr>
              <a:t> </a:t>
            </a:r>
            <a:endParaRPr lang="es-ES" sz="1400" b="1" dirty="0">
              <a:solidFill>
                <a:schemeClr val="tx1"/>
              </a:solidFill>
            </a:endParaRPr>
          </a:p>
        </p:txBody>
      </p:sp>
      <p:sp>
        <p:nvSpPr>
          <p:cNvPr id="10"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33749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6"/>
            <a:ext cx="6231467" cy="461665"/>
          </a:xfrm>
          <a:prstGeom prst="rect">
            <a:avLst/>
          </a:prstGeom>
          <a:noFill/>
        </p:spPr>
        <p:txBody>
          <a:bodyPr wrap="square" rtlCol="0">
            <a:spAutoFit/>
          </a:bodyPr>
          <a:lstStyle/>
          <a:p>
            <a:r>
              <a:rPr lang="es-ES" sz="2400" b="1" dirty="0" err="1" smtClean="0">
                <a:solidFill>
                  <a:srgbClr val="0070C0"/>
                </a:solidFill>
              </a:rPr>
              <a:t>Honest</a:t>
            </a:r>
            <a:r>
              <a:rPr lang="es-ES" sz="2400" b="1" dirty="0" smtClean="0">
                <a:solidFill>
                  <a:srgbClr val="0070C0"/>
                </a:solidFill>
              </a:rPr>
              <a:t> </a:t>
            </a:r>
            <a:r>
              <a:rPr lang="es-ES" sz="2400" b="1" dirty="0" err="1" smtClean="0">
                <a:solidFill>
                  <a:srgbClr val="0070C0"/>
                </a:solidFill>
              </a:rPr>
              <a:t>Broker</a:t>
            </a:r>
            <a:endParaRPr lang="es-ES" sz="2400" b="1" dirty="0">
              <a:solidFill>
                <a:srgbClr val="0070C0"/>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2" name="CuadroTexto 7">
            <a:extLst>
              <a:ext uri="{FF2B5EF4-FFF2-40B4-BE49-F238E27FC236}">
                <a16:creationId xmlns:a16="http://schemas.microsoft.com/office/drawing/2014/main" xmlns="" id="{EE4CCA9F-41D8-6FBA-FC6E-760F8199D52C}"/>
              </a:ext>
            </a:extLst>
          </p:cNvPr>
          <p:cNvSpPr txBox="1"/>
          <p:nvPr/>
        </p:nvSpPr>
        <p:spPr>
          <a:xfrm>
            <a:off x="770464" y="2142418"/>
            <a:ext cx="7487711" cy="923330"/>
          </a:xfrm>
          <a:prstGeom prst="rect">
            <a:avLst/>
          </a:prstGeom>
          <a:noFill/>
        </p:spPr>
        <p:txBody>
          <a:bodyPr wrap="square" rtlCol="0">
            <a:spAutoFit/>
          </a:bodyPr>
          <a:lstStyle/>
          <a:p>
            <a:pPr algn="ctr"/>
            <a:r>
              <a:rPr lang="es-ES" dirty="0" smtClean="0"/>
              <a:t>Entidad que mantiene conjuntos de información privada pero distribuye parte de esos conjuntos a otras entidades que no deberían tener acceso a todo el conjunto.</a:t>
            </a:r>
            <a:endParaRPr lang="es-ES" dirty="0"/>
          </a:p>
        </p:txBody>
      </p:sp>
      <p:sp>
        <p:nvSpPr>
          <p:cNvPr id="5" name="AutoShape 4" descr="planners as honest brokers - nick wright plan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4700" y="3422991"/>
            <a:ext cx="2990849" cy="224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719959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1119348" y="1554279"/>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Tree>
    <p:extLst>
      <p:ext uri="{BB962C8B-B14F-4D97-AF65-F5344CB8AC3E}">
        <p14:creationId xmlns:p14="http://schemas.microsoft.com/office/powerpoint/2010/main" val="2185235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1119348" y="1554279"/>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
        <p:nvSpPr>
          <p:cNvPr id="8" name="CuadroTexto 7">
            <a:extLst>
              <a:ext uri="{FF2B5EF4-FFF2-40B4-BE49-F238E27FC236}">
                <a16:creationId xmlns:a16="http://schemas.microsoft.com/office/drawing/2014/main" xmlns="" id="{EE4CCA9F-41D8-6FBA-FC6E-760F8199D52C}"/>
              </a:ext>
            </a:extLst>
          </p:cNvPr>
          <p:cNvSpPr txBox="1"/>
          <p:nvPr/>
        </p:nvSpPr>
        <p:spPr>
          <a:xfrm>
            <a:off x="494238" y="3700419"/>
            <a:ext cx="7487711" cy="523220"/>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endParaRPr lang="es-ES" sz="1400" dirty="0"/>
          </a:p>
        </p:txBody>
      </p:sp>
      <p:sp>
        <p:nvSpPr>
          <p:cNvPr id="12" name="CuadroTexto 7">
            <a:extLst>
              <a:ext uri="{FF2B5EF4-FFF2-40B4-BE49-F238E27FC236}">
                <a16:creationId xmlns:a16="http://schemas.microsoft.com/office/drawing/2014/main" xmlns="" id="{EE4CCA9F-41D8-6FBA-FC6E-760F8199D52C}"/>
              </a:ext>
            </a:extLst>
          </p:cNvPr>
          <p:cNvSpPr txBox="1"/>
          <p:nvPr/>
        </p:nvSpPr>
        <p:spPr>
          <a:xfrm>
            <a:off x="1119348" y="2609227"/>
            <a:ext cx="7417626" cy="2985433"/>
          </a:xfrm>
          <a:prstGeom prst="rect">
            <a:avLst/>
          </a:prstGeom>
          <a:noFill/>
        </p:spPr>
        <p:txBody>
          <a:bodyPr wrap="square" rtlCol="0">
            <a:spAutoFit/>
          </a:bodyPr>
          <a:lstStyle/>
          <a:p>
            <a:endParaRPr lang="es-ES" sz="1400" dirty="0" smtClean="0"/>
          </a:p>
          <a:p>
            <a:pPr marL="285750" indent="-285750">
              <a:buFontTx/>
              <a:buChar char="-"/>
            </a:pPr>
            <a:r>
              <a:rPr lang="es-ES" sz="1600" b="1" dirty="0" smtClean="0"/>
              <a:t>89</a:t>
            </a:r>
            <a:r>
              <a:rPr lang="es-ES" sz="1600" b="1" dirty="0"/>
              <a:t>% apoyan la acción a escala de la UE para acelerar la investigación en el ámbito de la </a:t>
            </a:r>
            <a:r>
              <a:rPr lang="es-ES" sz="1600" b="1" dirty="0" smtClean="0"/>
              <a:t>salud.</a:t>
            </a:r>
          </a:p>
          <a:p>
            <a:endParaRPr lang="es-ES" sz="1600" b="1" dirty="0" smtClean="0"/>
          </a:p>
          <a:p>
            <a:pPr marL="285750" indent="-285750">
              <a:buFontTx/>
              <a:buChar char="-"/>
            </a:pPr>
            <a:r>
              <a:rPr lang="es-ES" sz="1600" dirty="0" smtClean="0"/>
              <a:t>88</a:t>
            </a:r>
            <a:r>
              <a:rPr lang="es-ES" sz="1600" dirty="0"/>
              <a:t>% apoyan promover el control de las personas físicas sobre sus propios datos </a:t>
            </a:r>
            <a:r>
              <a:rPr lang="es-ES" sz="1600" dirty="0" smtClean="0"/>
              <a:t>sanitarios</a:t>
            </a:r>
          </a:p>
          <a:p>
            <a:pPr marL="285750" indent="-285750">
              <a:buFontTx/>
              <a:buChar char="-"/>
            </a:pPr>
            <a:endParaRPr lang="es-ES" sz="1600" dirty="0"/>
          </a:p>
          <a:p>
            <a:pPr marL="285750" indent="-285750">
              <a:buFontTx/>
              <a:buChar char="-"/>
            </a:pPr>
            <a:r>
              <a:rPr lang="es-ES" sz="1600" dirty="0" smtClean="0"/>
              <a:t>83</a:t>
            </a:r>
            <a:r>
              <a:rPr lang="es-ES" sz="1600" dirty="0"/>
              <a:t>% apoyan facilitar la prestación transfronteriza de asistencia </a:t>
            </a:r>
            <a:r>
              <a:rPr lang="es-ES" sz="1600" dirty="0" smtClean="0"/>
              <a:t>sanitaria</a:t>
            </a:r>
          </a:p>
          <a:p>
            <a:pPr marL="285750" indent="-285750">
              <a:buFontTx/>
              <a:buChar char="-"/>
            </a:pPr>
            <a:endParaRPr lang="es-ES" sz="1600" dirty="0"/>
          </a:p>
          <a:p>
            <a:pPr marL="285750" indent="-285750">
              <a:buFontTx/>
              <a:buChar char="-"/>
            </a:pPr>
            <a:r>
              <a:rPr lang="es-ES" sz="1600" dirty="0" smtClean="0"/>
              <a:t>72</a:t>
            </a:r>
            <a:r>
              <a:rPr lang="es-ES" sz="1600" dirty="0"/>
              <a:t>% apoyan promover el acceso y el intercambio de datos sanitarios a través de una infraestructura digital.</a:t>
            </a:r>
          </a:p>
          <a:p>
            <a:endParaRPr lang="es-ES" sz="1400" dirty="0"/>
          </a:p>
        </p:txBody>
      </p:sp>
    </p:spTree>
    <p:extLst>
      <p:ext uri="{BB962C8B-B14F-4D97-AF65-F5344CB8AC3E}">
        <p14:creationId xmlns:p14="http://schemas.microsoft.com/office/powerpoint/2010/main" val="1653296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1119348" y="1230429"/>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
        <p:nvSpPr>
          <p:cNvPr id="11" name="CuadroTexto 7">
            <a:extLst>
              <a:ext uri="{FF2B5EF4-FFF2-40B4-BE49-F238E27FC236}">
                <a16:creationId xmlns:a16="http://schemas.microsoft.com/office/drawing/2014/main" xmlns="" id="{EE4CCA9F-41D8-6FBA-FC6E-760F8199D52C}"/>
              </a:ext>
            </a:extLst>
          </p:cNvPr>
          <p:cNvSpPr txBox="1"/>
          <p:nvPr/>
        </p:nvSpPr>
        <p:spPr>
          <a:xfrm>
            <a:off x="239338" y="1828781"/>
            <a:ext cx="9563100" cy="738664"/>
          </a:xfrm>
          <a:prstGeom prst="rect">
            <a:avLst/>
          </a:prstGeom>
          <a:noFill/>
        </p:spPr>
        <p:txBody>
          <a:bodyPr wrap="square" rtlCol="0">
            <a:spAutoFit/>
          </a:bodyPr>
          <a:lstStyle/>
          <a:p>
            <a:endParaRPr lang="es-ES" sz="1400" dirty="0" smtClean="0"/>
          </a:p>
          <a:p>
            <a:pPr algn="ctr"/>
            <a:r>
              <a:rPr lang="es-ES" sz="1400" b="1" dirty="0" smtClean="0"/>
              <a:t>El capítulo IV facilita el uso secundario de los datos sanitarios electrónicos para actividades de investigación, innovación, elaboración de políticas seguridad de los pacientes o actividades reglamentarias.</a:t>
            </a:r>
            <a:endParaRPr lang="es-ES" sz="1400" b="1" dirty="0"/>
          </a:p>
        </p:txBody>
      </p:sp>
      <p:sp>
        <p:nvSpPr>
          <p:cNvPr id="8" name="CuadroTexto 7">
            <a:extLst>
              <a:ext uri="{FF2B5EF4-FFF2-40B4-BE49-F238E27FC236}">
                <a16:creationId xmlns:a16="http://schemas.microsoft.com/office/drawing/2014/main" xmlns="" id="{EE4CCA9F-41D8-6FBA-FC6E-760F8199D52C}"/>
              </a:ext>
            </a:extLst>
          </p:cNvPr>
          <p:cNvSpPr txBox="1"/>
          <p:nvPr/>
        </p:nvSpPr>
        <p:spPr>
          <a:xfrm>
            <a:off x="494236" y="2456795"/>
            <a:ext cx="7487711" cy="4401205"/>
          </a:xfrm>
          <a:prstGeom prst="rect">
            <a:avLst/>
          </a:prstGeom>
          <a:noFill/>
        </p:spPr>
        <p:txBody>
          <a:bodyPr wrap="square" rtlCol="0">
            <a:spAutoFit/>
          </a:bodyPr>
          <a:lstStyle/>
          <a:p>
            <a:endParaRPr lang="es-ES" sz="1400" dirty="0" smtClean="0">
              <a:solidFill>
                <a:schemeClr val="bg2">
                  <a:lumMod val="75000"/>
                </a:schemeClr>
              </a:solidFill>
            </a:endParaRPr>
          </a:p>
          <a:p>
            <a:r>
              <a:rPr lang="es-ES" sz="1400" dirty="0" smtClean="0"/>
              <a:t>Categorías  mínimas de datos electrónicos para uso secundario:</a:t>
            </a:r>
          </a:p>
          <a:p>
            <a:pPr marL="800100" lvl="1" indent="-342900">
              <a:buFont typeface="+mj-lt"/>
              <a:buAutoNum type="alphaLcParenR"/>
            </a:pPr>
            <a:r>
              <a:rPr lang="es-ES" sz="1400" dirty="0"/>
              <a:t>h</a:t>
            </a:r>
            <a:r>
              <a:rPr lang="es-ES" sz="1400" dirty="0" smtClean="0"/>
              <a:t>istoriales médicos electrónicos;</a:t>
            </a:r>
          </a:p>
          <a:p>
            <a:pPr marL="800100" lvl="1" indent="-342900">
              <a:buFont typeface="+mj-lt"/>
              <a:buAutoNum type="alphaLcParenR"/>
            </a:pPr>
            <a:r>
              <a:rPr lang="es-ES" sz="1400" dirty="0" smtClean="0"/>
              <a:t>determinantes sociales, ambientales y de comportamiento relacionados con la salud; </a:t>
            </a:r>
          </a:p>
          <a:p>
            <a:pPr marL="800100" lvl="1" indent="-342900">
              <a:buFont typeface="+mj-lt"/>
              <a:buAutoNum type="alphaLcParenR"/>
            </a:pPr>
            <a:r>
              <a:rPr lang="es-ES" sz="1400" dirty="0"/>
              <a:t>d</a:t>
            </a:r>
            <a:r>
              <a:rPr lang="es-ES" sz="1400" dirty="0" smtClean="0"/>
              <a:t>atos genómicos pertenecientes sobre patógenos que repercuten en la salud humana;</a:t>
            </a:r>
          </a:p>
          <a:p>
            <a:pPr marL="800100" lvl="1" indent="-342900">
              <a:buFont typeface="+mj-lt"/>
              <a:buAutoNum type="alphaLcParenR"/>
            </a:pPr>
            <a:r>
              <a:rPr lang="es-ES" sz="1400" dirty="0"/>
              <a:t>d</a:t>
            </a:r>
            <a:r>
              <a:rPr lang="es-ES" sz="1400" dirty="0" smtClean="0"/>
              <a:t>atos administrativos relacionados con la salud; </a:t>
            </a:r>
          </a:p>
          <a:p>
            <a:pPr marL="800100" lvl="1" indent="-342900">
              <a:buFont typeface="+mj-lt"/>
              <a:buAutoNum type="alphaLcParenR"/>
            </a:pPr>
            <a:r>
              <a:rPr lang="es-ES" sz="1400" dirty="0"/>
              <a:t>d</a:t>
            </a:r>
            <a:r>
              <a:rPr lang="es-ES" sz="1400" dirty="0" smtClean="0"/>
              <a:t>atos genéticos, genómicos y </a:t>
            </a:r>
            <a:r>
              <a:rPr lang="es-ES" sz="1400" dirty="0" err="1" smtClean="0"/>
              <a:t>proteómicos</a:t>
            </a:r>
            <a:r>
              <a:rPr lang="es-ES" sz="1400" dirty="0" smtClean="0"/>
              <a:t> humanos;</a:t>
            </a:r>
          </a:p>
          <a:p>
            <a:pPr marL="800100" lvl="1" indent="-342900">
              <a:buFont typeface="+mj-lt"/>
              <a:buAutoNum type="alphaLcParenR"/>
            </a:pPr>
            <a:r>
              <a:rPr lang="es-ES" sz="1400" dirty="0"/>
              <a:t>d</a:t>
            </a:r>
            <a:r>
              <a:rPr lang="es-ES" sz="1400" dirty="0" smtClean="0"/>
              <a:t>atos  sanitarios electrónicos generados por personas, incluidos los productos sanitarios, las aplicaciones sobre bienestar u otras aplicaciones sanitarias digitales;</a:t>
            </a:r>
          </a:p>
          <a:p>
            <a:pPr marL="800100" lvl="1" indent="-342900">
              <a:buFont typeface="+mj-lt"/>
              <a:buAutoNum type="alphaLcParenR"/>
            </a:pPr>
            <a:r>
              <a:rPr lang="es-ES" sz="1400" dirty="0"/>
              <a:t>d</a:t>
            </a:r>
            <a:r>
              <a:rPr lang="es-ES" sz="1400" dirty="0" smtClean="0"/>
              <a:t>atos de identificación relacionados con los profesionales de la salud que dispensan tratamiento a una persona física;</a:t>
            </a:r>
          </a:p>
          <a:p>
            <a:pPr marL="800100" lvl="1" indent="-342900">
              <a:buFont typeface="+mj-lt"/>
              <a:buAutoNum type="alphaLcParenR"/>
            </a:pPr>
            <a:r>
              <a:rPr lang="es-ES" sz="1400" dirty="0"/>
              <a:t>r</a:t>
            </a:r>
            <a:r>
              <a:rPr lang="es-ES" sz="1400" dirty="0" smtClean="0"/>
              <a:t>egistros de datos sanitaros de toda la población (registros de salud pública)</a:t>
            </a:r>
          </a:p>
          <a:p>
            <a:pPr marL="800100" lvl="1" indent="-342900">
              <a:buFont typeface="+mj-lt"/>
              <a:buAutoNum type="alphaLcParenR"/>
            </a:pPr>
            <a:r>
              <a:rPr lang="es-ES" sz="1400" dirty="0"/>
              <a:t>d</a:t>
            </a:r>
            <a:r>
              <a:rPr lang="es-ES" sz="1400" dirty="0" smtClean="0"/>
              <a:t>atos sanitarios electrónicos procedentes de los registros médicos para enfermedades específicas;</a:t>
            </a:r>
          </a:p>
          <a:p>
            <a:pPr marL="800100" lvl="1" indent="-342900">
              <a:buFont typeface="+mj-lt"/>
              <a:buAutoNum type="alphaLcParenR"/>
            </a:pPr>
            <a:r>
              <a:rPr lang="es-ES" sz="1400" dirty="0"/>
              <a:t>d</a:t>
            </a:r>
            <a:r>
              <a:rPr lang="es-ES" sz="1400" dirty="0" smtClean="0"/>
              <a:t>atos sanitarios electrónicos procedentes de ensayos clínicos; </a:t>
            </a:r>
          </a:p>
          <a:p>
            <a:pPr marL="800100" lvl="1" indent="-342900">
              <a:buFont typeface="+mj-lt"/>
              <a:buAutoNum type="alphaLcParenR"/>
            </a:pPr>
            <a:r>
              <a:rPr lang="es-ES" sz="1400" dirty="0"/>
              <a:t>d</a:t>
            </a:r>
            <a:r>
              <a:rPr lang="es-ES" sz="1400" dirty="0" smtClean="0"/>
              <a:t>atos sanitarios electrónicos procedentes de productos sanitarios y de registros de medicamentos y de productos sanitarios; </a:t>
            </a:r>
          </a:p>
          <a:p>
            <a:pPr marL="800100" lvl="1" indent="-342900">
              <a:buFont typeface="+mj-lt"/>
              <a:buAutoNum type="alphaLcParenR"/>
            </a:pPr>
            <a:r>
              <a:rPr lang="es-ES" sz="1400" dirty="0" smtClean="0"/>
              <a:t>Grupos de investigación, cuestionarios y encuestas relacionadas con la salud </a:t>
            </a:r>
          </a:p>
          <a:p>
            <a:pPr marL="800100" lvl="1" indent="-342900">
              <a:buFont typeface="+mj-lt"/>
              <a:buAutoNum type="alphaLcParenR"/>
            </a:pPr>
            <a:r>
              <a:rPr lang="es-ES" sz="1400" dirty="0" smtClean="0"/>
              <a:t>Datos sanitarios electrónicos procedentes de </a:t>
            </a:r>
            <a:r>
              <a:rPr lang="es-ES" sz="1400" dirty="0" err="1" smtClean="0"/>
              <a:t>biobancos</a:t>
            </a:r>
            <a:r>
              <a:rPr lang="es-ES" sz="1400" dirty="0" smtClean="0"/>
              <a:t> y bases de datos específicas; […]</a:t>
            </a:r>
          </a:p>
          <a:p>
            <a:pPr marL="800100" lvl="1" indent="-342900">
              <a:buFont typeface="+mj-lt"/>
              <a:buAutoNum type="alphaLcParenR"/>
            </a:pPr>
            <a:endParaRPr lang="es-ES" sz="1400" dirty="0"/>
          </a:p>
        </p:txBody>
      </p:sp>
    </p:spTree>
    <p:extLst>
      <p:ext uri="{BB962C8B-B14F-4D97-AF65-F5344CB8AC3E}">
        <p14:creationId xmlns:p14="http://schemas.microsoft.com/office/powerpoint/2010/main" val="668568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xmlns=""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xmlns=""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5"/>
            <a:ext cx="7171037" cy="738664"/>
          </a:xfrm>
          <a:prstGeom prst="rect">
            <a:avLst/>
          </a:prstGeom>
          <a:noFill/>
        </p:spPr>
        <p:txBody>
          <a:bodyPr wrap="square" rtlCol="0">
            <a:spAutoFit/>
          </a:bodyPr>
          <a:lstStyle/>
          <a:p>
            <a:endParaRPr lang="es-ES" sz="1400" dirty="0" smtClean="0"/>
          </a:p>
          <a:p>
            <a:endParaRPr lang="es-ES" sz="1400" dirty="0"/>
          </a:p>
          <a:p>
            <a:endParaRPr lang="es-ES" sz="1400" dirty="0"/>
          </a:p>
        </p:txBody>
      </p:sp>
      <p:pic>
        <p:nvPicPr>
          <p:cNvPr id="10" name="Imagen 9">
            <a:extLst>
              <a:ext uri="{FF2B5EF4-FFF2-40B4-BE49-F238E27FC236}">
                <a16:creationId xmlns:a16="http://schemas.microsoft.com/office/drawing/2014/main" xmlns=""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9"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Organismos de acceso a los datos sanitarios</a:t>
            </a:r>
            <a:endParaRPr lang="es-ES" sz="2400" b="1" dirty="0">
              <a:solidFill>
                <a:schemeClr val="accent1">
                  <a:lumMod val="60000"/>
                  <a:lumOff val="40000"/>
                </a:schemeClr>
              </a:solidFill>
            </a:endParaRPr>
          </a:p>
        </p:txBody>
      </p:sp>
      <p:sp>
        <p:nvSpPr>
          <p:cNvPr id="13" name="CuadroTexto 7">
            <a:extLst>
              <a:ext uri="{FF2B5EF4-FFF2-40B4-BE49-F238E27FC236}">
                <a16:creationId xmlns:a16="http://schemas.microsoft.com/office/drawing/2014/main" xmlns="" id="{EE4CCA9F-41D8-6FBA-FC6E-760F8199D52C}"/>
              </a:ext>
            </a:extLst>
          </p:cNvPr>
          <p:cNvSpPr txBox="1"/>
          <p:nvPr/>
        </p:nvSpPr>
        <p:spPr>
          <a:xfrm>
            <a:off x="846664" y="2795544"/>
            <a:ext cx="7487711" cy="738664"/>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Los estados miembros designarán uno o varios organismos de acceso a los datos sanitarios responsables de conceder el acceso a los datos sanitarios electrónicos para el uso secundario. </a:t>
            </a:r>
            <a:endParaRPr lang="es-ES" sz="1400" dirty="0"/>
          </a:p>
        </p:txBody>
      </p:sp>
      <p:sp>
        <p:nvSpPr>
          <p:cNvPr id="15" name="CuadroTexto 7">
            <a:extLst>
              <a:ext uri="{FF2B5EF4-FFF2-40B4-BE49-F238E27FC236}">
                <a16:creationId xmlns:a16="http://schemas.microsoft.com/office/drawing/2014/main" xmlns="" id="{EE4CCA9F-41D8-6FBA-FC6E-760F8199D52C}"/>
              </a:ext>
            </a:extLst>
          </p:cNvPr>
          <p:cNvSpPr txBox="1"/>
          <p:nvPr/>
        </p:nvSpPr>
        <p:spPr>
          <a:xfrm>
            <a:off x="846663" y="3749651"/>
            <a:ext cx="7487711" cy="954107"/>
          </a:xfrm>
          <a:prstGeom prst="rect">
            <a:avLst/>
          </a:prstGeom>
          <a:noFill/>
        </p:spPr>
        <p:txBody>
          <a:bodyPr wrap="square" rtlCol="0">
            <a:spAutoFit/>
          </a:bodyPr>
          <a:lstStyle/>
          <a:p>
            <a:pPr marL="285750" indent="-285750">
              <a:buFont typeface="Arial" pitchFamily="34" charset="0"/>
              <a:buChar char="•"/>
            </a:pPr>
            <a:r>
              <a:rPr lang="es-ES" sz="1400" dirty="0"/>
              <a:t>Cuando un Estado miembro designe varios  organismos de acceso a los datos sanitarios, elegirá uno de ellos para actuar de coordinador, con la responsabilidad de coordinar las peticiones con los demás organismos de acceso a los datos sanitarios</a:t>
            </a:r>
            <a:r>
              <a:rPr lang="es-ES" sz="1400" dirty="0" smtClean="0"/>
              <a:t>.</a:t>
            </a:r>
          </a:p>
          <a:p>
            <a:endParaRPr lang="es-ES" sz="1400" dirty="0"/>
          </a:p>
        </p:txBody>
      </p:sp>
      <p:sp>
        <p:nvSpPr>
          <p:cNvPr id="16" name="CuadroTexto 7">
            <a:extLst>
              <a:ext uri="{FF2B5EF4-FFF2-40B4-BE49-F238E27FC236}">
                <a16:creationId xmlns:a16="http://schemas.microsoft.com/office/drawing/2014/main" xmlns="" id="{EE4CCA9F-41D8-6FBA-FC6E-760F8199D52C}"/>
              </a:ext>
            </a:extLst>
          </p:cNvPr>
          <p:cNvSpPr txBox="1"/>
          <p:nvPr/>
        </p:nvSpPr>
        <p:spPr>
          <a:xfrm>
            <a:off x="894286" y="4854550"/>
            <a:ext cx="7487711" cy="523220"/>
          </a:xfrm>
          <a:prstGeom prst="rect">
            <a:avLst/>
          </a:prstGeom>
          <a:noFill/>
        </p:spPr>
        <p:txBody>
          <a:bodyPr wrap="square" rtlCol="0">
            <a:spAutoFit/>
          </a:bodyPr>
          <a:lstStyle/>
          <a:p>
            <a:pPr marL="285750" indent="-285750">
              <a:buFont typeface="Arial" pitchFamily="34" charset="0"/>
              <a:buChar char="•"/>
            </a:pPr>
            <a:r>
              <a:rPr lang="es-ES" sz="1400" dirty="0" smtClean="0"/>
              <a:t>Cooperarán activamente con los representantes de las partes interesadas, especialmente con los representantes de los pacientes, los titulares de datos y los usuarios de los datos.</a:t>
            </a:r>
            <a:endParaRPr lang="es-ES" sz="1400" dirty="0"/>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992710"/>
            <a:ext cx="3550112" cy="238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redondeado"/>
          <p:cNvSpPr/>
          <p:nvPr/>
        </p:nvSpPr>
        <p:spPr>
          <a:xfrm>
            <a:off x="9757005" y="3962736"/>
            <a:ext cx="1034819" cy="1285540"/>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6">
            <a:extLst>
              <a:ext uri="{FF2B5EF4-FFF2-40B4-BE49-F238E27FC236}">
                <a16:creationId xmlns:a16="http://schemas.microsoft.com/office/drawing/2014/main" xmlns="" id="{3F034A42-B52E-5915-8160-A4199C496E76}"/>
              </a:ext>
            </a:extLst>
          </p:cNvPr>
          <p:cNvSpPr txBox="1"/>
          <p:nvPr/>
        </p:nvSpPr>
        <p:spPr>
          <a:xfrm>
            <a:off x="894286" y="511609"/>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
        <p:nvSpPr>
          <p:cNvPr id="20" name="CuadroTexto 7">
            <a:extLst>
              <a:ext uri="{FF2B5EF4-FFF2-40B4-BE49-F238E27FC236}">
                <a16:creationId xmlns:a16="http://schemas.microsoft.com/office/drawing/2014/main" xmlns="" id="{EE4CCA9F-41D8-6FBA-FC6E-760F8199D52C}"/>
              </a:ext>
            </a:extLst>
          </p:cNvPr>
          <p:cNvSpPr txBox="1"/>
          <p:nvPr/>
        </p:nvSpPr>
        <p:spPr>
          <a:xfrm>
            <a:off x="1119348" y="1230429"/>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Tree>
    <p:extLst>
      <p:ext uri="{BB962C8B-B14F-4D97-AF65-F5344CB8AC3E}">
        <p14:creationId xmlns:p14="http://schemas.microsoft.com/office/powerpoint/2010/main" val="19030734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Contexto: Opciones políticas</a:t>
            </a:r>
            <a:endParaRPr lang="es-ES" sz="2400" b="1" dirty="0">
              <a:solidFill>
                <a:schemeClr val="accent1">
                  <a:lumMod val="60000"/>
                  <a:lumOff val="40000"/>
                </a:schemeClr>
              </a:solidFill>
            </a:endParaRPr>
          </a:p>
        </p:txBody>
      </p:sp>
      <p:sp>
        <p:nvSpPr>
          <p:cNvPr id="12" name="CuadroTexto 7">
            <a:extLst>
              <a:ext uri="{FF2B5EF4-FFF2-40B4-BE49-F238E27FC236}">
                <a16:creationId xmlns:a16="http://schemas.microsoft.com/office/drawing/2014/main" xmlns="" id="{EE4CCA9F-41D8-6FBA-FC6E-760F8199D52C}"/>
              </a:ext>
            </a:extLst>
          </p:cNvPr>
          <p:cNvSpPr txBox="1"/>
          <p:nvPr/>
        </p:nvSpPr>
        <p:spPr>
          <a:xfrm>
            <a:off x="846664" y="3632152"/>
            <a:ext cx="7487711" cy="1384995"/>
          </a:xfrm>
          <a:prstGeom prst="rect">
            <a:avLst/>
          </a:prstGeom>
          <a:noFill/>
        </p:spPr>
        <p:txBody>
          <a:bodyPr wrap="square" rtlCol="0">
            <a:spAutoFit/>
          </a:bodyPr>
          <a:lstStyle/>
          <a:p>
            <a:endParaRPr lang="es-ES" sz="1400" dirty="0" smtClean="0"/>
          </a:p>
          <a:p>
            <a:r>
              <a:rPr lang="es-ES" sz="1400" b="1" dirty="0" smtClean="0"/>
              <a:t>Opción 2 y 2+:  intervención de mediana intensidad. </a:t>
            </a:r>
            <a:r>
              <a:rPr lang="es-ES" sz="1400" dirty="0" smtClean="0"/>
              <a:t>La gobernanza se basaría en los organismos nacionales para el uso primario y secundario de datos sanitarios y electrónicos que aplicarían las políticas a escala nacional y, a escala de la UE, apoyarían el desarrollo de requisitos adecuados. Dos infraestructuras digitales apoyarían el intercambio transfronterizo  y el uso secundario de datos sanitarios electrónicos.</a:t>
            </a:r>
            <a:endParaRPr lang="es-ES" sz="1400" dirty="0"/>
          </a:p>
        </p:txBody>
      </p:sp>
      <p:sp>
        <p:nvSpPr>
          <p:cNvPr id="13" name="CuadroTexto 7">
            <a:extLst>
              <a:ext uri="{FF2B5EF4-FFF2-40B4-BE49-F238E27FC236}">
                <a16:creationId xmlns:a16="http://schemas.microsoft.com/office/drawing/2014/main" xmlns="" id="{EE4CCA9F-41D8-6FBA-FC6E-760F8199D52C}"/>
              </a:ext>
            </a:extLst>
          </p:cNvPr>
          <p:cNvSpPr txBox="1"/>
          <p:nvPr/>
        </p:nvSpPr>
        <p:spPr>
          <a:xfrm>
            <a:off x="846663" y="5037539"/>
            <a:ext cx="7487711" cy="954107"/>
          </a:xfrm>
          <a:prstGeom prst="rect">
            <a:avLst/>
          </a:prstGeom>
          <a:noFill/>
        </p:spPr>
        <p:txBody>
          <a:bodyPr wrap="square" rtlCol="0">
            <a:spAutoFit/>
          </a:bodyPr>
          <a:lstStyle/>
          <a:p>
            <a:endParaRPr lang="es-ES" sz="1400" dirty="0" smtClean="0">
              <a:solidFill>
                <a:schemeClr val="bg2">
                  <a:lumMod val="75000"/>
                </a:schemeClr>
              </a:solidFill>
            </a:endParaRPr>
          </a:p>
          <a:p>
            <a:r>
              <a:rPr lang="es-ES" sz="1400" b="1" dirty="0" smtClean="0">
                <a:solidFill>
                  <a:schemeClr val="bg2">
                    <a:lumMod val="75000"/>
                  </a:schemeClr>
                </a:solidFill>
              </a:rPr>
              <a:t>Opción 3:  intervención de elevada intensidad. </a:t>
            </a:r>
            <a:r>
              <a:rPr lang="es-ES" sz="1400" dirty="0" smtClean="0">
                <a:solidFill>
                  <a:schemeClr val="bg2">
                    <a:lumMod val="75000"/>
                  </a:schemeClr>
                </a:solidFill>
              </a:rPr>
              <a:t>Se asignaría a un organismo de la UE ya existente o uno nuevo la definición de los requisitos a escala de la UE y el acceso a los datos sanitarios electrónicos transfronterizos.</a:t>
            </a:r>
            <a:endParaRPr lang="es-ES" sz="1400" dirty="0">
              <a:solidFill>
                <a:schemeClr val="bg2">
                  <a:lumMod val="75000"/>
                </a:schemeClr>
              </a:solidFill>
            </a:endParaRPr>
          </a:p>
        </p:txBody>
      </p:sp>
      <p:sp>
        <p:nvSpPr>
          <p:cNvPr id="11" name="CuadroTexto 7">
            <a:extLst>
              <a:ext uri="{FF2B5EF4-FFF2-40B4-BE49-F238E27FC236}">
                <a16:creationId xmlns:a16="http://schemas.microsoft.com/office/drawing/2014/main" xmlns="" id="{EE4CCA9F-41D8-6FBA-FC6E-760F8199D52C}"/>
              </a:ext>
            </a:extLst>
          </p:cNvPr>
          <p:cNvSpPr txBox="1"/>
          <p:nvPr/>
        </p:nvSpPr>
        <p:spPr>
          <a:xfrm>
            <a:off x="846664" y="2662194"/>
            <a:ext cx="7487711" cy="954107"/>
          </a:xfrm>
          <a:prstGeom prst="rect">
            <a:avLst/>
          </a:prstGeom>
          <a:noFill/>
        </p:spPr>
        <p:txBody>
          <a:bodyPr wrap="square" rtlCol="0">
            <a:spAutoFit/>
          </a:bodyPr>
          <a:lstStyle/>
          <a:p>
            <a:endParaRPr lang="es-ES" sz="1400" dirty="0" smtClean="0">
              <a:solidFill>
                <a:schemeClr val="bg2">
                  <a:lumMod val="75000"/>
                </a:schemeClr>
              </a:solidFill>
            </a:endParaRPr>
          </a:p>
          <a:p>
            <a:r>
              <a:rPr lang="es-ES" sz="1400" b="1" dirty="0" smtClean="0">
                <a:solidFill>
                  <a:schemeClr val="bg2">
                    <a:lumMod val="75000"/>
                  </a:schemeClr>
                </a:solidFill>
              </a:rPr>
              <a:t>Opción 1:  intervención de baja intensidad : </a:t>
            </a:r>
            <a:r>
              <a:rPr lang="es-ES" sz="1400" dirty="0" smtClean="0">
                <a:solidFill>
                  <a:schemeClr val="bg2">
                    <a:lumMod val="75000"/>
                  </a:schemeClr>
                </a:solidFill>
              </a:rPr>
              <a:t>Se basa en un mecanismo de cooperación reforzado  y en instrumentos voluntarios que abarcarían los productos y servicios sanitarios digitales y el uso secundario de los datos sanitarios electrónicos.</a:t>
            </a:r>
            <a:endParaRPr lang="es-ES" sz="1400" dirty="0">
              <a:solidFill>
                <a:schemeClr val="bg2">
                  <a:lumMod val="75000"/>
                </a:schemeClr>
              </a:solidFill>
            </a:endParaRPr>
          </a:p>
        </p:txBody>
      </p:sp>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
        <p:nvSpPr>
          <p:cNvPr id="15"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1371126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xmlns=""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xmlns=""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5"/>
            <a:ext cx="7171037" cy="738664"/>
          </a:xfrm>
          <a:prstGeom prst="rect">
            <a:avLst/>
          </a:prstGeom>
          <a:noFill/>
        </p:spPr>
        <p:txBody>
          <a:bodyPr wrap="square" rtlCol="0">
            <a:spAutoFit/>
          </a:bodyPr>
          <a:lstStyle/>
          <a:p>
            <a:endParaRPr lang="es-ES" sz="1400" dirty="0" smtClean="0"/>
          </a:p>
          <a:p>
            <a:endParaRPr lang="es-ES" sz="1400" dirty="0"/>
          </a:p>
          <a:p>
            <a:endParaRPr lang="es-ES" sz="1400" dirty="0"/>
          </a:p>
        </p:txBody>
      </p:sp>
      <p:pic>
        <p:nvPicPr>
          <p:cNvPr id="10" name="Imagen 9">
            <a:extLst>
              <a:ext uri="{FF2B5EF4-FFF2-40B4-BE49-F238E27FC236}">
                <a16:creationId xmlns:a16="http://schemas.microsoft.com/office/drawing/2014/main" xmlns=""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9"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Organismos de acceso a los datos sanitarios</a:t>
            </a:r>
            <a:endParaRPr lang="es-ES" sz="2400" b="1" dirty="0">
              <a:solidFill>
                <a:schemeClr val="accent1">
                  <a:lumMod val="60000"/>
                  <a:lumOff val="40000"/>
                </a:schemeClr>
              </a:solidFill>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992710"/>
            <a:ext cx="3550112" cy="238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redondeado"/>
          <p:cNvSpPr/>
          <p:nvPr/>
        </p:nvSpPr>
        <p:spPr>
          <a:xfrm>
            <a:off x="9757005" y="3962736"/>
            <a:ext cx="1034819" cy="1285540"/>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7">
            <a:extLst>
              <a:ext uri="{FF2B5EF4-FFF2-40B4-BE49-F238E27FC236}">
                <a16:creationId xmlns:a16="http://schemas.microsoft.com/office/drawing/2014/main" xmlns="" id="{EE4CCA9F-41D8-6FBA-FC6E-760F8199D52C}"/>
              </a:ext>
            </a:extLst>
          </p:cNvPr>
          <p:cNvSpPr txBox="1"/>
          <p:nvPr/>
        </p:nvSpPr>
        <p:spPr>
          <a:xfrm>
            <a:off x="846664" y="2574181"/>
            <a:ext cx="7487711" cy="2031325"/>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Desempeñarán  las funciones descritas en el Artículo 37, entre las que se encuentran:</a:t>
            </a:r>
          </a:p>
          <a:p>
            <a:endParaRPr lang="es-ES" sz="1400" dirty="0" smtClean="0"/>
          </a:p>
          <a:p>
            <a:pPr marL="742950" lvl="2" indent="-285750">
              <a:buFont typeface="Wingdings" pitchFamily="2" charset="2"/>
              <a:buChar char="ü"/>
            </a:pPr>
            <a:r>
              <a:rPr lang="es-ES" sz="1400" dirty="0" smtClean="0"/>
              <a:t>Decidir sobre las solicitudes de acceso a los datos, autorizar, expedir permisos de datos para acceder a los datos sanitarios electrónicos para usos secundario que sean de sus competencia nacional.</a:t>
            </a:r>
          </a:p>
          <a:p>
            <a:pPr marL="742950" lvl="2" indent="-285750">
              <a:buFont typeface="Wingdings" pitchFamily="2" charset="2"/>
              <a:buChar char="ü"/>
            </a:pPr>
            <a:r>
              <a:rPr lang="es-ES" sz="1400" dirty="0" smtClean="0"/>
              <a:t>[…]</a:t>
            </a:r>
          </a:p>
          <a:p>
            <a:pPr marL="742950" lvl="2" indent="-285750">
              <a:buFont typeface="Wingdings" pitchFamily="2" charset="2"/>
              <a:buChar char="ü"/>
            </a:pPr>
            <a:r>
              <a:rPr lang="es-ES" sz="1400" dirty="0" smtClean="0"/>
              <a:t>Contribuir a las actividades de cesión altruista de los datos de conformidad con </a:t>
            </a:r>
            <a:r>
              <a:rPr lang="es-ES" sz="1400" i="1" dirty="0" smtClean="0"/>
              <a:t>Art. 40</a:t>
            </a:r>
            <a:endParaRPr lang="es-ES" sz="1400" i="1" dirty="0"/>
          </a:p>
          <a:p>
            <a:endParaRPr lang="es-ES" sz="1400" dirty="0"/>
          </a:p>
        </p:txBody>
      </p:sp>
      <p:sp>
        <p:nvSpPr>
          <p:cNvPr id="19" name="CuadroTexto 7">
            <a:extLst>
              <a:ext uri="{FF2B5EF4-FFF2-40B4-BE49-F238E27FC236}">
                <a16:creationId xmlns:a16="http://schemas.microsoft.com/office/drawing/2014/main" xmlns="" id="{EE4CCA9F-41D8-6FBA-FC6E-760F8199D52C}"/>
              </a:ext>
            </a:extLst>
          </p:cNvPr>
          <p:cNvSpPr txBox="1"/>
          <p:nvPr/>
        </p:nvSpPr>
        <p:spPr>
          <a:xfrm>
            <a:off x="846664" y="4469829"/>
            <a:ext cx="7487711" cy="2031325"/>
          </a:xfrm>
          <a:prstGeom prst="rect">
            <a:avLst/>
          </a:prstGeom>
          <a:noFill/>
        </p:spPr>
        <p:txBody>
          <a:bodyPr wrap="square" rtlCol="0">
            <a:spAutoFit/>
          </a:bodyPr>
          <a:lstStyle/>
          <a:p>
            <a:endParaRPr lang="es-ES" sz="1400" dirty="0"/>
          </a:p>
          <a:p>
            <a:pPr marL="285750" indent="-285750">
              <a:buFont typeface="Arial" pitchFamily="34" charset="0"/>
              <a:buChar char="•"/>
            </a:pPr>
            <a:r>
              <a:rPr lang="es-ES" sz="1400" dirty="0" smtClean="0"/>
              <a:t>Solo darán acceso a los datos sanitarios electrónicos para las finalidades descritas en el </a:t>
            </a:r>
            <a:r>
              <a:rPr lang="es-ES" sz="1400" i="1" dirty="0" smtClean="0"/>
              <a:t>Artículo 34,</a:t>
            </a:r>
            <a:r>
              <a:rPr lang="es-ES" sz="1400" dirty="0" smtClean="0"/>
              <a:t> entre las que se encuentran:</a:t>
            </a:r>
          </a:p>
          <a:p>
            <a:endParaRPr lang="es-ES" sz="1400" dirty="0" smtClean="0"/>
          </a:p>
          <a:p>
            <a:pPr marL="742950" lvl="1" indent="-285750">
              <a:buFont typeface="Wingdings" pitchFamily="2" charset="2"/>
              <a:buChar char="ü"/>
            </a:pPr>
            <a:r>
              <a:rPr lang="es-ES" sz="1400" dirty="0" smtClean="0"/>
              <a:t>[…]</a:t>
            </a:r>
          </a:p>
          <a:p>
            <a:pPr marL="742950" lvl="1" indent="-285750">
              <a:buFont typeface="Wingdings" pitchFamily="2" charset="2"/>
              <a:buChar char="ü"/>
            </a:pPr>
            <a:r>
              <a:rPr lang="es-ES" sz="1400" dirty="0" smtClean="0"/>
              <a:t>La investigación científica relacionada con el sector sanitario o asistencial.</a:t>
            </a:r>
          </a:p>
          <a:p>
            <a:pPr marL="742950" lvl="1" indent="-285750">
              <a:buFont typeface="Wingdings" pitchFamily="2" charset="2"/>
              <a:buChar char="ü"/>
            </a:pPr>
            <a:r>
              <a:rPr lang="es-ES" sz="1400" dirty="0" smtClean="0"/>
              <a:t>Las actividades de desarrollo e innovación de productos o servicios que contribuyan a la salud pública o a la seguridad social, o que garanticen niveles elevados de seguridad de la asistencia sanitaria, de los medicamentos o de los productos sanitarios.</a:t>
            </a:r>
            <a:endParaRPr lang="es-ES" sz="1400" dirty="0"/>
          </a:p>
        </p:txBody>
      </p:sp>
      <p:sp>
        <p:nvSpPr>
          <p:cNvPr id="20"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
        <p:nvSpPr>
          <p:cNvPr id="21" name="CuadroTexto 7">
            <a:extLst>
              <a:ext uri="{FF2B5EF4-FFF2-40B4-BE49-F238E27FC236}">
                <a16:creationId xmlns:a16="http://schemas.microsoft.com/office/drawing/2014/main" xmlns="" id="{EE4CCA9F-41D8-6FBA-FC6E-760F8199D52C}"/>
              </a:ext>
            </a:extLst>
          </p:cNvPr>
          <p:cNvSpPr txBox="1"/>
          <p:nvPr/>
        </p:nvSpPr>
        <p:spPr>
          <a:xfrm>
            <a:off x="1119348" y="1230429"/>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Tree>
    <p:extLst>
      <p:ext uri="{BB962C8B-B14F-4D97-AF65-F5344CB8AC3E}">
        <p14:creationId xmlns:p14="http://schemas.microsoft.com/office/powerpoint/2010/main" val="5275619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xmlns=""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xmlns=""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5"/>
            <a:ext cx="7171037" cy="738664"/>
          </a:xfrm>
          <a:prstGeom prst="rect">
            <a:avLst/>
          </a:prstGeom>
          <a:noFill/>
        </p:spPr>
        <p:txBody>
          <a:bodyPr wrap="square" rtlCol="0">
            <a:spAutoFit/>
          </a:bodyPr>
          <a:lstStyle/>
          <a:p>
            <a:endParaRPr lang="es-ES" sz="1400" dirty="0" smtClean="0"/>
          </a:p>
          <a:p>
            <a:endParaRPr lang="es-ES" sz="1400" dirty="0"/>
          </a:p>
          <a:p>
            <a:endParaRPr lang="es-ES" sz="1400" dirty="0"/>
          </a:p>
        </p:txBody>
      </p:sp>
      <p:pic>
        <p:nvPicPr>
          <p:cNvPr id="10" name="Imagen 9">
            <a:extLst>
              <a:ext uri="{FF2B5EF4-FFF2-40B4-BE49-F238E27FC236}">
                <a16:creationId xmlns:a16="http://schemas.microsoft.com/office/drawing/2014/main" xmlns=""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992710"/>
            <a:ext cx="3550112" cy="238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redondeado"/>
          <p:cNvSpPr/>
          <p:nvPr/>
        </p:nvSpPr>
        <p:spPr>
          <a:xfrm>
            <a:off x="8458200" y="3896397"/>
            <a:ext cx="1034819" cy="642770"/>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Titular de los datos</a:t>
            </a:r>
            <a:endParaRPr lang="es-ES" sz="2400" b="1" dirty="0">
              <a:solidFill>
                <a:schemeClr val="accent1">
                  <a:lumMod val="60000"/>
                  <a:lumOff val="40000"/>
                </a:schemeClr>
              </a:solidFill>
            </a:endParaRPr>
          </a:p>
        </p:txBody>
      </p:sp>
      <p:sp>
        <p:nvSpPr>
          <p:cNvPr id="15" name="CuadroTexto 7">
            <a:extLst>
              <a:ext uri="{FF2B5EF4-FFF2-40B4-BE49-F238E27FC236}">
                <a16:creationId xmlns:a16="http://schemas.microsoft.com/office/drawing/2014/main" xmlns="" id="{EE4CCA9F-41D8-6FBA-FC6E-760F8199D52C}"/>
              </a:ext>
            </a:extLst>
          </p:cNvPr>
          <p:cNvSpPr txBox="1"/>
          <p:nvPr/>
        </p:nvSpPr>
        <p:spPr>
          <a:xfrm>
            <a:off x="846663" y="2561154"/>
            <a:ext cx="7487711" cy="2246769"/>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Cuando un titular de datos esté obligado a poner a disposición datos sanitarios electrónicos […] cooperará de buena fe con los organismos de acceso a los datos sanitarios, cuando proceda.</a:t>
            </a:r>
          </a:p>
          <a:p>
            <a:pPr marL="285750" indent="-285750">
              <a:buFont typeface="Arial" pitchFamily="34" charset="0"/>
              <a:buChar char="•"/>
            </a:pPr>
            <a:endParaRPr lang="es-ES" sz="1400" dirty="0"/>
          </a:p>
          <a:p>
            <a:pPr marL="285750" indent="-285750">
              <a:buFont typeface="Arial" pitchFamily="34" charset="0"/>
              <a:buChar char="•"/>
            </a:pPr>
            <a:r>
              <a:rPr lang="es-ES" sz="1400" dirty="0" smtClean="0"/>
              <a:t>El titular de los datos comunicará al organismo de acceso a los datos sanitarios una descripción general del conjunto de datos que posee [...]</a:t>
            </a:r>
          </a:p>
          <a:p>
            <a:pPr marL="285750" indent="-285750">
              <a:buFont typeface="Arial" pitchFamily="34" charset="0"/>
              <a:buChar char="•"/>
            </a:pPr>
            <a:endParaRPr lang="es-ES" sz="1400" dirty="0"/>
          </a:p>
          <a:p>
            <a:pPr marL="285750" indent="-285750">
              <a:buFont typeface="Arial" pitchFamily="34" charset="0"/>
              <a:buChar char="•"/>
            </a:pPr>
            <a:r>
              <a:rPr lang="es-ES" sz="1400" dirty="0" smtClean="0"/>
              <a:t>El titular de los datos pondrá a disposición del organismo de acceso a los datos sanitarios en un plazo de dos meses a partir de la recepción de la solicitud del organismo de acceso a los datos </a:t>
            </a:r>
            <a:r>
              <a:rPr lang="es-ES" sz="1400" dirty="0" err="1" smtClean="0"/>
              <a:t>saniarios</a:t>
            </a:r>
            <a:r>
              <a:rPr lang="es-ES" sz="1400" dirty="0" smtClean="0"/>
              <a:t>. </a:t>
            </a:r>
            <a:endParaRPr lang="es-ES" sz="1400" dirty="0"/>
          </a:p>
        </p:txBody>
      </p:sp>
      <p:sp>
        <p:nvSpPr>
          <p:cNvPr id="16"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31183598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xmlns=""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xmlns="" id="{B10804E0-6036-0F99-44BA-EC58570BC3C7}"/>
              </a:ext>
            </a:extLst>
          </p:cNvPr>
          <p:cNvPicPr>
            <a:picLocks noChangeAspect="1"/>
          </p:cNvPicPr>
          <p:nvPr/>
        </p:nvPicPr>
        <p:blipFill>
          <a:blip r:embed="rId2"/>
          <a:stretch>
            <a:fillRect/>
          </a:stretch>
        </p:blipFill>
        <p:spPr>
          <a:xfrm>
            <a:off x="7215226" y="575737"/>
            <a:ext cx="4793086" cy="386886"/>
          </a:xfrm>
          <a:prstGeom prst="rect">
            <a:avLst/>
          </a:prstGeom>
        </p:spPr>
      </p:pic>
      <p:sp>
        <p:nvSpPr>
          <p:cNvPr id="8" name="CuadroTexto 7">
            <a:extLst>
              <a:ext uri="{FF2B5EF4-FFF2-40B4-BE49-F238E27FC236}">
                <a16:creationId xmlns:a16="http://schemas.microsoft.com/office/drawing/2014/main" xmlns="" id="{EE4CCA9F-41D8-6FBA-FC6E-760F8199D52C}"/>
              </a:ext>
            </a:extLst>
          </p:cNvPr>
          <p:cNvSpPr txBox="1"/>
          <p:nvPr/>
        </p:nvSpPr>
        <p:spPr>
          <a:xfrm>
            <a:off x="770464" y="1347475"/>
            <a:ext cx="7171037" cy="738664"/>
          </a:xfrm>
          <a:prstGeom prst="rect">
            <a:avLst/>
          </a:prstGeom>
          <a:noFill/>
        </p:spPr>
        <p:txBody>
          <a:bodyPr wrap="square" rtlCol="0">
            <a:spAutoFit/>
          </a:bodyPr>
          <a:lstStyle/>
          <a:p>
            <a:endParaRPr lang="es-ES" sz="1400" dirty="0" smtClean="0"/>
          </a:p>
          <a:p>
            <a:endParaRPr lang="es-ES" sz="1400" dirty="0"/>
          </a:p>
          <a:p>
            <a:endParaRPr lang="es-ES" sz="1400" dirty="0"/>
          </a:p>
        </p:txBody>
      </p:sp>
      <p:pic>
        <p:nvPicPr>
          <p:cNvPr id="10" name="Imagen 9">
            <a:extLst>
              <a:ext uri="{FF2B5EF4-FFF2-40B4-BE49-F238E27FC236}">
                <a16:creationId xmlns:a16="http://schemas.microsoft.com/office/drawing/2014/main" xmlns="" id="{1D5DACF5-98FC-E1B6-93B2-157FEB4588A4}"/>
              </a:ext>
            </a:extLst>
          </p:cNvPr>
          <p:cNvPicPr>
            <a:picLocks noChangeAspect="1"/>
          </p:cNvPicPr>
          <p:nvPr/>
        </p:nvPicPr>
        <p:blipFill>
          <a:blip r:embed="rId3"/>
          <a:stretch>
            <a:fillRect/>
          </a:stretch>
        </p:blipFill>
        <p:spPr>
          <a:xfrm rot="20587255">
            <a:off x="5234765" y="4749800"/>
            <a:ext cx="7378700" cy="4216400"/>
          </a:xfrm>
          <a:prstGeom prst="rect">
            <a:avLst/>
          </a:prstGeom>
        </p:spPr>
      </p:pic>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992710"/>
            <a:ext cx="3550112" cy="2385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redondeado"/>
          <p:cNvSpPr/>
          <p:nvPr/>
        </p:nvSpPr>
        <p:spPr>
          <a:xfrm>
            <a:off x="11077575" y="3896397"/>
            <a:ext cx="930737" cy="642770"/>
          </a:xfrm>
          <a:prstGeom prst="roundRect">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Solicitudes de acceso</a:t>
            </a:r>
            <a:endParaRPr lang="es-ES" sz="2400" b="1" dirty="0">
              <a:solidFill>
                <a:schemeClr val="accent1">
                  <a:lumMod val="60000"/>
                  <a:lumOff val="40000"/>
                </a:schemeClr>
              </a:solidFill>
            </a:endParaRPr>
          </a:p>
        </p:txBody>
      </p:sp>
      <p:sp>
        <p:nvSpPr>
          <p:cNvPr id="15" name="CuadroTexto 7">
            <a:extLst>
              <a:ext uri="{FF2B5EF4-FFF2-40B4-BE49-F238E27FC236}">
                <a16:creationId xmlns:a16="http://schemas.microsoft.com/office/drawing/2014/main" xmlns="" id="{EE4CCA9F-41D8-6FBA-FC6E-760F8199D52C}"/>
              </a:ext>
            </a:extLst>
          </p:cNvPr>
          <p:cNvSpPr txBox="1"/>
          <p:nvPr/>
        </p:nvSpPr>
        <p:spPr>
          <a:xfrm>
            <a:off x="846663" y="2561154"/>
            <a:ext cx="7487711" cy="3970318"/>
          </a:xfrm>
          <a:prstGeom prst="rect">
            <a:avLst/>
          </a:prstGeom>
          <a:noFill/>
        </p:spPr>
        <p:txBody>
          <a:bodyPr wrap="square" rtlCol="0">
            <a:spAutoFit/>
          </a:bodyPr>
          <a:lstStyle/>
          <a:p>
            <a:r>
              <a:rPr lang="es-ES" sz="1400" dirty="0" smtClean="0"/>
              <a:t>La solicitud de acceso a los datos incluirá:</a:t>
            </a:r>
          </a:p>
          <a:p>
            <a:pPr marL="800100" lvl="1" indent="-342900">
              <a:buFont typeface="+mj-lt"/>
              <a:buAutoNum type="alphaLcParenR"/>
            </a:pPr>
            <a:r>
              <a:rPr lang="es-ES" sz="1400" dirty="0"/>
              <a:t>u</a:t>
            </a:r>
            <a:r>
              <a:rPr lang="es-ES" sz="1400" dirty="0" smtClean="0"/>
              <a:t>na explicación detallada del uso previsto de los datos sanitarios electrónicos;</a:t>
            </a:r>
          </a:p>
          <a:p>
            <a:pPr marL="800100" lvl="1" indent="-342900">
              <a:buFont typeface="+mj-lt"/>
              <a:buAutoNum type="alphaLcParenR"/>
            </a:pPr>
            <a:r>
              <a:rPr lang="es-ES" sz="1400" dirty="0"/>
              <a:t>u</a:t>
            </a:r>
            <a:r>
              <a:rPr lang="es-ES" sz="1400" dirty="0" smtClean="0"/>
              <a:t>na descripción de los datos sanitarios electrónicos solicitados, su formato y fuente de datos, cuando sea posible, incluida la cobertura geográfica cuando se </a:t>
            </a:r>
            <a:r>
              <a:rPr lang="es-ES" sz="1400" dirty="0" err="1" smtClean="0"/>
              <a:t>solicite¡n</a:t>
            </a:r>
            <a:r>
              <a:rPr lang="es-ES" sz="1400" dirty="0" smtClean="0"/>
              <a:t> datos de varios Estados miembros;</a:t>
            </a:r>
          </a:p>
          <a:p>
            <a:pPr marL="800100" lvl="1" indent="-342900">
              <a:buFont typeface="+mj-lt"/>
              <a:buAutoNum type="alphaLcParenR"/>
            </a:pPr>
            <a:r>
              <a:rPr lang="es-ES" sz="1400" dirty="0"/>
              <a:t>u</a:t>
            </a:r>
            <a:r>
              <a:rPr lang="es-ES" sz="1400" dirty="0" smtClean="0"/>
              <a:t>na indicación de si los datos sanitarios electrónicos deben facilitarse en un formato </a:t>
            </a:r>
            <a:r>
              <a:rPr lang="es-ES" sz="1400" dirty="0" err="1" smtClean="0"/>
              <a:t>anonimizado</a:t>
            </a:r>
            <a:r>
              <a:rPr lang="es-ES" sz="1400" dirty="0"/>
              <a:t>;</a:t>
            </a:r>
            <a:endParaRPr lang="es-ES" sz="1400" dirty="0" smtClean="0"/>
          </a:p>
          <a:p>
            <a:pPr marL="800100" lvl="1" indent="-342900">
              <a:buFont typeface="+mj-lt"/>
              <a:buAutoNum type="alphaLcParenR"/>
            </a:pPr>
            <a:r>
              <a:rPr lang="es-ES" sz="1400" dirty="0"/>
              <a:t>c</a:t>
            </a:r>
            <a:r>
              <a:rPr lang="es-ES" sz="1400" dirty="0" smtClean="0"/>
              <a:t>uando proceda una explicación de los motivos por los que se solicita el acceso a los datos sanitarios electrónicos en formato </a:t>
            </a:r>
            <a:r>
              <a:rPr lang="es-ES" sz="1400" dirty="0" err="1" smtClean="0"/>
              <a:t>seudoanonimizado</a:t>
            </a:r>
            <a:r>
              <a:rPr lang="es-ES" sz="1400" dirty="0" smtClean="0"/>
              <a:t>; </a:t>
            </a:r>
          </a:p>
          <a:p>
            <a:pPr marL="800100" lvl="1" indent="-342900">
              <a:buFont typeface="+mj-lt"/>
              <a:buAutoNum type="alphaLcParenR"/>
            </a:pPr>
            <a:r>
              <a:rPr lang="es-ES" sz="1400" dirty="0" smtClean="0"/>
              <a:t>Una descripción de las garantías previstas para evitar cualquier otro uso de los datos sanitarios electrónicos; </a:t>
            </a:r>
          </a:p>
          <a:p>
            <a:pPr marL="800100" lvl="1" indent="-342900">
              <a:buFont typeface="+mj-lt"/>
              <a:buAutoNum type="alphaLcParenR"/>
            </a:pPr>
            <a:r>
              <a:rPr lang="es-ES" sz="1400" dirty="0" err="1" smtClean="0"/>
              <a:t>Uan</a:t>
            </a:r>
            <a:r>
              <a:rPr lang="es-ES" sz="1400" dirty="0" smtClean="0"/>
              <a:t> descripción de las garantías previstas para proteger los derechos e </a:t>
            </a:r>
            <a:r>
              <a:rPr lang="es-ES" sz="1400" dirty="0" err="1" smtClean="0"/>
              <a:t>interseses</a:t>
            </a:r>
            <a:r>
              <a:rPr lang="es-ES" sz="1400" dirty="0" smtClean="0"/>
              <a:t> del titular de os datos y de las personas físicas afectadas;</a:t>
            </a:r>
          </a:p>
          <a:p>
            <a:pPr marL="800100" lvl="1" indent="-342900">
              <a:buFont typeface="+mj-lt"/>
              <a:buAutoNum type="alphaLcParenR"/>
            </a:pPr>
            <a:r>
              <a:rPr lang="es-ES" sz="1400" dirty="0" smtClean="0"/>
              <a:t>Una estimación del periodo de tiempo necesario para e tratamiento de los datos;</a:t>
            </a:r>
          </a:p>
          <a:p>
            <a:pPr marL="800100" lvl="1" indent="-342900">
              <a:buFont typeface="+mj-lt"/>
              <a:buAutoNum type="alphaLcParenR"/>
            </a:pPr>
            <a:r>
              <a:rPr lang="es-ES" sz="1400" dirty="0" smtClean="0"/>
              <a:t>Una descripción de las herramientas y los recursos informáticos necesarios para un entorno seguro.</a:t>
            </a:r>
          </a:p>
          <a:p>
            <a:pPr marL="800100" lvl="1" indent="-342900">
              <a:buFont typeface="+mj-lt"/>
              <a:buAutoNum type="alphaLcParenR"/>
            </a:pPr>
            <a:endParaRPr lang="es-ES" sz="1400" dirty="0" smtClean="0"/>
          </a:p>
          <a:p>
            <a:endParaRPr lang="es-ES" sz="1400" dirty="0" smtClean="0">
              <a:solidFill>
                <a:schemeClr val="bg2">
                  <a:lumMod val="75000"/>
                </a:schemeClr>
              </a:solidFill>
            </a:endParaRPr>
          </a:p>
        </p:txBody>
      </p:sp>
      <p:sp>
        <p:nvSpPr>
          <p:cNvPr id="16"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3497012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0" name="CuadroTexto 7">
            <a:extLst>
              <a:ext uri="{FF2B5EF4-FFF2-40B4-BE49-F238E27FC236}">
                <a16:creationId xmlns:a16="http://schemas.microsoft.com/office/drawing/2014/main" xmlns="" id="{EE4CCA9F-41D8-6FBA-FC6E-760F8199D52C}"/>
              </a:ext>
            </a:extLst>
          </p:cNvPr>
          <p:cNvSpPr txBox="1"/>
          <p:nvPr/>
        </p:nvSpPr>
        <p:spPr>
          <a:xfrm>
            <a:off x="846664" y="2057386"/>
            <a:ext cx="8317430" cy="461665"/>
          </a:xfrm>
          <a:prstGeom prst="rect">
            <a:avLst/>
          </a:prstGeom>
          <a:noFill/>
        </p:spPr>
        <p:txBody>
          <a:bodyPr wrap="square" rtlCol="0">
            <a:spAutoFit/>
          </a:bodyPr>
          <a:lstStyle/>
          <a:p>
            <a:pPr algn="ctr"/>
            <a:r>
              <a:rPr lang="es-ES" sz="2400" b="1" dirty="0" smtClean="0">
                <a:solidFill>
                  <a:schemeClr val="accent1">
                    <a:lumMod val="60000"/>
                    <a:lumOff val="40000"/>
                  </a:schemeClr>
                </a:solidFill>
              </a:rPr>
              <a:t>Fabricantes de Sistemas HME (</a:t>
            </a:r>
            <a:r>
              <a:rPr lang="es-ES" sz="2400" b="1" dirty="0">
                <a:solidFill>
                  <a:schemeClr val="accent1">
                    <a:lumMod val="60000"/>
                    <a:lumOff val="40000"/>
                  </a:schemeClr>
                </a:solidFill>
              </a:rPr>
              <a:t>H</a:t>
            </a:r>
            <a:r>
              <a:rPr lang="es-ES" sz="2400" b="1" dirty="0" smtClean="0">
                <a:solidFill>
                  <a:schemeClr val="accent1">
                    <a:lumMod val="60000"/>
                    <a:lumOff val="40000"/>
                  </a:schemeClr>
                </a:solidFill>
              </a:rPr>
              <a:t>istoriales </a:t>
            </a:r>
            <a:r>
              <a:rPr lang="es-ES" sz="2400" b="1" dirty="0">
                <a:solidFill>
                  <a:schemeClr val="accent1">
                    <a:lumMod val="60000"/>
                    <a:lumOff val="40000"/>
                  </a:schemeClr>
                </a:solidFill>
              </a:rPr>
              <a:t>M</a:t>
            </a:r>
            <a:r>
              <a:rPr lang="es-ES" sz="2400" b="1" dirty="0" smtClean="0">
                <a:solidFill>
                  <a:schemeClr val="accent1">
                    <a:lumMod val="60000"/>
                    <a:lumOff val="40000"/>
                  </a:schemeClr>
                </a:solidFill>
              </a:rPr>
              <a:t>édicos </a:t>
            </a:r>
            <a:r>
              <a:rPr lang="es-ES" sz="2400" b="1" dirty="0">
                <a:solidFill>
                  <a:schemeClr val="accent1">
                    <a:lumMod val="60000"/>
                    <a:lumOff val="40000"/>
                  </a:schemeClr>
                </a:solidFill>
              </a:rPr>
              <a:t>E</a:t>
            </a:r>
            <a:r>
              <a:rPr lang="es-ES" sz="2400" b="1" dirty="0" smtClean="0">
                <a:solidFill>
                  <a:schemeClr val="accent1">
                    <a:lumMod val="60000"/>
                    <a:lumOff val="40000"/>
                  </a:schemeClr>
                </a:solidFill>
              </a:rPr>
              <a:t>lectrónicos)</a:t>
            </a:r>
            <a:endParaRPr lang="es-ES" sz="2400" b="1" dirty="0">
              <a:solidFill>
                <a:schemeClr val="accent1">
                  <a:lumMod val="60000"/>
                  <a:lumOff val="40000"/>
                </a:schemeClr>
              </a:solidFill>
            </a:endParaRPr>
          </a:p>
        </p:txBody>
      </p:sp>
      <p:sp>
        <p:nvSpPr>
          <p:cNvPr id="11" name="CuadroTexto 7">
            <a:extLst>
              <a:ext uri="{FF2B5EF4-FFF2-40B4-BE49-F238E27FC236}">
                <a16:creationId xmlns:a16="http://schemas.microsoft.com/office/drawing/2014/main" xmlns="" id="{EE4CCA9F-41D8-6FBA-FC6E-760F8199D52C}"/>
              </a:ext>
            </a:extLst>
          </p:cNvPr>
          <p:cNvSpPr txBox="1"/>
          <p:nvPr/>
        </p:nvSpPr>
        <p:spPr>
          <a:xfrm>
            <a:off x="846664" y="2795544"/>
            <a:ext cx="7944911" cy="954107"/>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A fin de garantizar el respeto de los derechos de las personas físicas y los profesionales sanitarios , los sistemas HME comercializados en el mercado interior de la Unión deben poder almacenar y transmitir, de manera segura, datos sanitarios de calidad.</a:t>
            </a:r>
            <a:endParaRPr lang="es-ES" sz="1400" dirty="0"/>
          </a:p>
        </p:txBody>
      </p:sp>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830997"/>
          </a:xfrm>
          <a:prstGeom prst="rect">
            <a:avLst/>
          </a:prstGeom>
          <a:noFill/>
        </p:spPr>
        <p:txBody>
          <a:bodyPr wrap="square" rtlCol="0">
            <a:spAutoFit/>
          </a:bodyPr>
          <a:lstStyle/>
          <a:p>
            <a:pPr algn="ctr"/>
            <a:r>
              <a:rPr lang="es-ES" sz="2400" b="1" dirty="0" smtClean="0">
                <a:solidFill>
                  <a:srgbClr val="0070C0"/>
                </a:solidFill>
              </a:rPr>
              <a:t>Propuesta de REGLAMENTO EUROPEO Y DEL CONSEJO sobre el Espacio Europeo de Datos Sanitarios</a:t>
            </a:r>
            <a:endParaRPr lang="es-ES" sz="2400" b="1" dirty="0">
              <a:solidFill>
                <a:srgbClr val="0070C0"/>
              </a:solidFill>
            </a:endParaRPr>
          </a:p>
        </p:txBody>
      </p:sp>
      <p:sp>
        <p:nvSpPr>
          <p:cNvPr id="15" name="CuadroTexto 7">
            <a:extLst>
              <a:ext uri="{FF2B5EF4-FFF2-40B4-BE49-F238E27FC236}">
                <a16:creationId xmlns:a16="http://schemas.microsoft.com/office/drawing/2014/main" xmlns="" id="{EE4CCA9F-41D8-6FBA-FC6E-760F8199D52C}"/>
              </a:ext>
            </a:extLst>
          </p:cNvPr>
          <p:cNvSpPr txBox="1"/>
          <p:nvPr/>
        </p:nvSpPr>
        <p:spPr>
          <a:xfrm>
            <a:off x="846663" y="3749651"/>
            <a:ext cx="7859187" cy="738664"/>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Debe establecerse un esquema de </a:t>
            </a:r>
            <a:r>
              <a:rPr lang="es-ES" sz="1400" dirty="0" err="1" smtClean="0"/>
              <a:t>autocertificación</a:t>
            </a:r>
            <a:r>
              <a:rPr lang="es-ES" sz="1400" dirty="0" smtClean="0"/>
              <a:t> obligatorio para los sistemas HME que traten datos sanitarios electrónicos de una o más categorías prioritarias. </a:t>
            </a:r>
            <a:endParaRPr lang="es-ES" sz="1400" dirty="0"/>
          </a:p>
        </p:txBody>
      </p:sp>
      <p:sp>
        <p:nvSpPr>
          <p:cNvPr id="16" name="CuadroTexto 7">
            <a:extLst>
              <a:ext uri="{FF2B5EF4-FFF2-40B4-BE49-F238E27FC236}">
                <a16:creationId xmlns:a16="http://schemas.microsoft.com/office/drawing/2014/main" xmlns="" id="{EE4CCA9F-41D8-6FBA-FC6E-760F8199D52C}"/>
              </a:ext>
            </a:extLst>
          </p:cNvPr>
          <p:cNvSpPr txBox="1"/>
          <p:nvPr/>
        </p:nvSpPr>
        <p:spPr>
          <a:xfrm>
            <a:off x="903809" y="4516542"/>
            <a:ext cx="7802041" cy="738664"/>
          </a:xfrm>
          <a:prstGeom prst="rect">
            <a:avLst/>
          </a:prstGeom>
          <a:noFill/>
        </p:spPr>
        <p:txBody>
          <a:bodyPr wrap="square" rtlCol="0">
            <a:spAutoFit/>
          </a:bodyPr>
          <a:lstStyle/>
          <a:p>
            <a:endParaRPr lang="es-ES" sz="1400" dirty="0" smtClean="0">
              <a:solidFill>
                <a:schemeClr val="bg2">
                  <a:lumMod val="75000"/>
                </a:schemeClr>
              </a:solidFill>
            </a:endParaRPr>
          </a:p>
          <a:p>
            <a:pPr marL="285750" indent="-285750">
              <a:buFont typeface="Arial" pitchFamily="34" charset="0"/>
              <a:buChar char="•"/>
            </a:pPr>
            <a:r>
              <a:rPr lang="es-ES" sz="1400" dirty="0" smtClean="0"/>
              <a:t>Los fabricantes de HME deben demostrar el cumplimiento de los requisitos esenciales de interoperabilidad y seguridad establecidos a escala de la Unión.</a:t>
            </a:r>
            <a:endParaRPr lang="es-ES" sz="1400" dirty="0"/>
          </a:p>
        </p:txBody>
      </p:sp>
      <p:sp>
        <p:nvSpPr>
          <p:cNvPr id="18"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spTree>
    <p:extLst>
      <p:ext uri="{BB962C8B-B14F-4D97-AF65-F5344CB8AC3E}">
        <p14:creationId xmlns:p14="http://schemas.microsoft.com/office/powerpoint/2010/main" val="3863367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461665"/>
          </a:xfrm>
          <a:prstGeom prst="rect">
            <a:avLst/>
          </a:prstGeom>
          <a:noFill/>
        </p:spPr>
        <p:txBody>
          <a:bodyPr wrap="square" rtlCol="0">
            <a:spAutoFit/>
          </a:bodyPr>
          <a:lstStyle/>
          <a:p>
            <a:pPr algn="ctr"/>
            <a:r>
              <a:rPr lang="es-ES" sz="2400" b="1" dirty="0" smtClean="0">
                <a:solidFill>
                  <a:srgbClr val="0070C0"/>
                </a:solidFill>
              </a:rPr>
              <a:t>Interoperabilidad</a:t>
            </a:r>
            <a:endParaRPr lang="es-ES" sz="2400" b="1" dirty="0">
              <a:solidFill>
                <a:srgbClr val="0070C0"/>
              </a:solidFill>
            </a:endParaRPr>
          </a:p>
        </p:txBody>
      </p:sp>
      <p:sp>
        <p:nvSpPr>
          <p:cNvPr id="18"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grpSp>
        <p:nvGrpSpPr>
          <p:cNvPr id="13" name="Agrupar 3"/>
          <p:cNvGrpSpPr>
            <a:grpSpLocks/>
          </p:cNvGrpSpPr>
          <p:nvPr/>
        </p:nvGrpSpPr>
        <p:grpSpPr bwMode="auto">
          <a:xfrm>
            <a:off x="5933320" y="1820863"/>
            <a:ext cx="3398838" cy="3976687"/>
            <a:chOff x="4572000" y="1219200"/>
            <a:chExt cx="4343400" cy="5374690"/>
          </a:xfrm>
        </p:grpSpPr>
        <p:pic>
          <p:nvPicPr>
            <p:cNvPr id="17" name="16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600200"/>
              <a:ext cx="3429000" cy="499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Agrupar 5"/>
            <p:cNvGrpSpPr>
              <a:grpSpLocks/>
            </p:cNvGrpSpPr>
            <p:nvPr/>
          </p:nvGrpSpPr>
          <p:grpSpPr bwMode="auto">
            <a:xfrm>
              <a:off x="4572000" y="1219200"/>
              <a:ext cx="4343400" cy="3962895"/>
              <a:chOff x="4572000" y="1219200"/>
              <a:chExt cx="4343400" cy="3962895"/>
            </a:xfrm>
          </p:grpSpPr>
          <p:sp>
            <p:nvSpPr>
              <p:cNvPr id="20" name="19 Llamada ovalada"/>
              <p:cNvSpPr>
                <a:spLocks noChangeArrowheads="1"/>
              </p:cNvSpPr>
              <p:nvPr/>
            </p:nvSpPr>
            <p:spPr bwMode="auto">
              <a:xfrm>
                <a:off x="7239712" y="1219200"/>
                <a:ext cx="1675688" cy="609346"/>
              </a:xfrm>
              <a:prstGeom prst="wedgeEllipseCallout">
                <a:avLst>
                  <a:gd name="adj1" fmla="val -20833"/>
                  <a:gd name="adj2" fmla="val 62500"/>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a:solidFill>
                      <a:prstClr val="black"/>
                    </a:solidFill>
                    <a:latin typeface="+mn-lt"/>
                    <a:cs typeface="Arial" charset="0"/>
                  </a:rPr>
                  <a:t>Carcinoma </a:t>
                </a:r>
                <a:r>
                  <a:rPr lang="es-ES_tradnl" sz="1000" dirty="0" err="1">
                    <a:solidFill>
                      <a:prstClr val="black"/>
                    </a:solidFill>
                    <a:latin typeface="+mn-lt"/>
                    <a:cs typeface="Arial" charset="0"/>
                  </a:rPr>
                  <a:t>ductal</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infiltrante</a:t>
                </a:r>
                <a:endParaRPr lang="es-ES_tradnl" sz="1000" dirty="0">
                  <a:solidFill>
                    <a:prstClr val="black"/>
                  </a:solidFill>
                  <a:latin typeface="+mn-lt"/>
                  <a:cs typeface="Arial" charset="0"/>
                </a:endParaRPr>
              </a:p>
            </p:txBody>
          </p:sp>
          <p:sp>
            <p:nvSpPr>
              <p:cNvPr id="21" name="20 Llamada ovalada"/>
              <p:cNvSpPr>
                <a:spLocks noChangeArrowheads="1"/>
              </p:cNvSpPr>
              <p:nvPr/>
            </p:nvSpPr>
            <p:spPr bwMode="auto">
              <a:xfrm>
                <a:off x="5332755" y="1371536"/>
                <a:ext cx="1677716" cy="609346"/>
              </a:xfrm>
              <a:prstGeom prst="wedgeEllipseCallout">
                <a:avLst>
                  <a:gd name="adj1" fmla="val 27653"/>
                  <a:gd name="adj2" fmla="val 59722"/>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err="1">
                    <a:solidFill>
                      <a:prstClr val="black"/>
                    </a:solidFill>
                    <a:latin typeface="+mn-lt"/>
                    <a:cs typeface="Arial" charset="0"/>
                  </a:rPr>
                  <a:t>Infiltrating</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ductal</a:t>
                </a:r>
                <a:r>
                  <a:rPr lang="es-ES_tradnl" sz="1000" dirty="0">
                    <a:solidFill>
                      <a:prstClr val="black"/>
                    </a:solidFill>
                    <a:latin typeface="+mn-lt"/>
                    <a:cs typeface="Arial" charset="0"/>
                  </a:rPr>
                  <a:t> carcinoma</a:t>
                </a:r>
              </a:p>
            </p:txBody>
          </p:sp>
          <p:sp>
            <p:nvSpPr>
              <p:cNvPr id="22" name="21 Llamada ovalada"/>
              <p:cNvSpPr>
                <a:spLocks noChangeArrowheads="1"/>
              </p:cNvSpPr>
              <p:nvPr/>
            </p:nvSpPr>
            <p:spPr bwMode="auto">
              <a:xfrm>
                <a:off x="7087561" y="3276815"/>
                <a:ext cx="1675688" cy="609346"/>
              </a:xfrm>
              <a:prstGeom prst="wedgeEllipseCallout">
                <a:avLst>
                  <a:gd name="adj1" fmla="val -30935"/>
                  <a:gd name="adj2" fmla="val 70833"/>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err="1">
                    <a:solidFill>
                      <a:prstClr val="black"/>
                    </a:solidFill>
                    <a:latin typeface="+mn-lt"/>
                    <a:cs typeface="Arial" charset="0"/>
                  </a:rPr>
                  <a:t>Carcinome</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canalaire</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infiltrant</a:t>
                </a:r>
                <a:endParaRPr lang="es-ES_tradnl" sz="1000" dirty="0">
                  <a:solidFill>
                    <a:prstClr val="black"/>
                  </a:solidFill>
                  <a:latin typeface="+mn-lt"/>
                  <a:cs typeface="Arial" charset="0"/>
                </a:endParaRPr>
              </a:p>
            </p:txBody>
          </p:sp>
          <p:sp>
            <p:nvSpPr>
              <p:cNvPr id="23" name="22 Llamada ovalada"/>
              <p:cNvSpPr>
                <a:spLocks noChangeArrowheads="1"/>
              </p:cNvSpPr>
              <p:nvPr/>
            </p:nvSpPr>
            <p:spPr bwMode="auto">
              <a:xfrm>
                <a:off x="5332755" y="2133219"/>
                <a:ext cx="1677716" cy="609346"/>
              </a:xfrm>
              <a:prstGeom prst="wedgeEllipseCallout">
                <a:avLst>
                  <a:gd name="adj1" fmla="val 27653"/>
                  <a:gd name="adj2" fmla="val 59722"/>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a:solidFill>
                      <a:prstClr val="black"/>
                    </a:solidFill>
                    <a:latin typeface="+mn-lt"/>
                    <a:cs typeface="Arial" charset="0"/>
                  </a:rPr>
                  <a:t>Carcinoma </a:t>
                </a:r>
                <a:r>
                  <a:rPr lang="es-ES_tradnl" sz="1000" dirty="0" err="1">
                    <a:solidFill>
                      <a:prstClr val="black"/>
                    </a:solidFill>
                    <a:latin typeface="+mn-lt"/>
                    <a:cs typeface="Arial" charset="0"/>
                  </a:rPr>
                  <a:t>duttale</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infiltrante</a:t>
                </a:r>
                <a:endParaRPr lang="es-ES_tradnl" sz="1000" dirty="0">
                  <a:solidFill>
                    <a:prstClr val="black"/>
                  </a:solidFill>
                  <a:latin typeface="+mn-lt"/>
                  <a:cs typeface="Arial" charset="0"/>
                </a:endParaRPr>
              </a:p>
            </p:txBody>
          </p:sp>
          <p:sp>
            <p:nvSpPr>
              <p:cNvPr id="24" name="23 Llamada ovalada"/>
              <p:cNvSpPr>
                <a:spLocks noChangeArrowheads="1"/>
              </p:cNvSpPr>
              <p:nvPr/>
            </p:nvSpPr>
            <p:spPr bwMode="auto">
              <a:xfrm>
                <a:off x="5561995" y="2972142"/>
                <a:ext cx="1677717" cy="609346"/>
              </a:xfrm>
              <a:prstGeom prst="wedgeEllipseCallout">
                <a:avLst>
                  <a:gd name="adj1" fmla="val 27653"/>
                  <a:gd name="adj2" fmla="val 59722"/>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err="1">
                    <a:solidFill>
                      <a:prstClr val="black"/>
                    </a:solidFill>
                    <a:latin typeface="+mn-lt"/>
                    <a:cs typeface="Arial" charset="0"/>
                  </a:rPr>
                  <a:t>Infiltrierendes</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duktales</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karzinom</a:t>
                </a:r>
                <a:endParaRPr lang="es-ES_tradnl" sz="1000" dirty="0">
                  <a:solidFill>
                    <a:prstClr val="black"/>
                  </a:solidFill>
                  <a:latin typeface="+mn-lt"/>
                  <a:cs typeface="Arial" charset="0"/>
                </a:endParaRPr>
              </a:p>
            </p:txBody>
          </p:sp>
          <p:sp>
            <p:nvSpPr>
              <p:cNvPr id="25" name="24 Llamada ovalada"/>
              <p:cNvSpPr>
                <a:spLocks noChangeArrowheads="1"/>
              </p:cNvSpPr>
              <p:nvPr/>
            </p:nvSpPr>
            <p:spPr bwMode="auto">
              <a:xfrm>
                <a:off x="7162622" y="2058123"/>
                <a:ext cx="1675688" cy="609346"/>
              </a:xfrm>
              <a:prstGeom prst="wedgeEllipseCallout">
                <a:avLst>
                  <a:gd name="adj1" fmla="val -20833"/>
                  <a:gd name="adj2" fmla="val 62500"/>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eaLnBrk="1" hangingPunct="1">
                  <a:defRPr/>
                </a:pPr>
                <a:r>
                  <a:rPr lang="es-ES_tradnl" altLang="es-ES_tradnl" sz="1000" smtClean="0">
                    <a:latin typeface="Calibri" pitchFamily="34" charset="0"/>
                    <a:ea typeface="MS PGothic" pitchFamily="34" charset="-128"/>
                  </a:rPr>
                  <a:t>浸润性导管癌</a:t>
                </a:r>
                <a:endParaRPr lang="es-ES_tradnl" altLang="es-ES" sz="1000" smtClean="0">
                  <a:latin typeface="Calibri" pitchFamily="34" charset="0"/>
                  <a:ea typeface="MS PGothic" pitchFamily="34" charset="-128"/>
                </a:endParaRPr>
              </a:p>
            </p:txBody>
          </p:sp>
          <p:sp>
            <p:nvSpPr>
              <p:cNvPr id="26" name="25 Llamada ovalada"/>
              <p:cNvSpPr>
                <a:spLocks noChangeArrowheads="1"/>
              </p:cNvSpPr>
              <p:nvPr/>
            </p:nvSpPr>
            <p:spPr bwMode="auto">
              <a:xfrm>
                <a:off x="4572000" y="3811067"/>
                <a:ext cx="1675688" cy="609346"/>
              </a:xfrm>
              <a:prstGeom prst="wedgeEllipseCallout">
                <a:avLst>
                  <a:gd name="adj1" fmla="val 27653"/>
                  <a:gd name="adj2" fmla="val 59722"/>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err="1">
                    <a:solidFill>
                      <a:prstClr val="black"/>
                    </a:solidFill>
                    <a:latin typeface="+mn-lt"/>
                    <a:cs typeface="Arial" charset="0"/>
                  </a:rPr>
                  <a:t>Soluttautumalla</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ductal</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karsinooma</a:t>
                </a:r>
                <a:endParaRPr lang="es-ES_tradnl" sz="1000" dirty="0">
                  <a:solidFill>
                    <a:prstClr val="black"/>
                  </a:solidFill>
                  <a:latin typeface="+mn-lt"/>
                  <a:cs typeface="Arial" charset="0"/>
                </a:endParaRPr>
              </a:p>
            </p:txBody>
          </p:sp>
          <p:sp>
            <p:nvSpPr>
              <p:cNvPr id="27" name="26 Llamada ovalada"/>
              <p:cNvSpPr>
                <a:spLocks noChangeArrowheads="1"/>
              </p:cNvSpPr>
              <p:nvPr/>
            </p:nvSpPr>
            <p:spPr bwMode="auto">
              <a:xfrm>
                <a:off x="7162622" y="4038499"/>
                <a:ext cx="1675688" cy="609346"/>
              </a:xfrm>
              <a:prstGeom prst="wedgeEllipseCallout">
                <a:avLst>
                  <a:gd name="adj1" fmla="val -30935"/>
                  <a:gd name="adj2" fmla="val 70833"/>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defTabSz="457200" fontAlgn="auto">
                  <a:spcBef>
                    <a:spcPts val="0"/>
                  </a:spcBef>
                  <a:spcAft>
                    <a:spcPts val="0"/>
                  </a:spcAft>
                  <a:defRPr/>
                </a:pPr>
                <a:r>
                  <a:rPr lang="es-ES_tradnl" sz="1000" dirty="0" err="1">
                    <a:solidFill>
                      <a:prstClr val="black"/>
                    </a:solidFill>
                    <a:latin typeface="+mn-lt"/>
                    <a:cs typeface="Arial" charset="0"/>
                  </a:rPr>
                  <a:t>Infiltrerend</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ductaal</a:t>
                </a:r>
                <a:r>
                  <a:rPr lang="es-ES_tradnl" sz="1000" dirty="0">
                    <a:solidFill>
                      <a:prstClr val="black"/>
                    </a:solidFill>
                    <a:latin typeface="+mn-lt"/>
                    <a:cs typeface="Arial" charset="0"/>
                  </a:rPr>
                  <a:t> </a:t>
                </a:r>
                <a:r>
                  <a:rPr lang="es-ES_tradnl" sz="1000" dirty="0" err="1">
                    <a:solidFill>
                      <a:prstClr val="black"/>
                    </a:solidFill>
                    <a:latin typeface="+mn-lt"/>
                    <a:cs typeface="Arial" charset="0"/>
                  </a:rPr>
                  <a:t>carcinoom</a:t>
                </a:r>
                <a:endParaRPr lang="es-ES_tradnl" sz="1000" dirty="0">
                  <a:solidFill>
                    <a:prstClr val="black"/>
                  </a:solidFill>
                  <a:latin typeface="+mn-lt"/>
                  <a:cs typeface="Arial" charset="0"/>
                </a:endParaRPr>
              </a:p>
            </p:txBody>
          </p:sp>
          <p:sp>
            <p:nvSpPr>
              <p:cNvPr id="28" name="27 Llamada ovalada"/>
              <p:cNvSpPr>
                <a:spLocks noChangeArrowheads="1"/>
              </p:cNvSpPr>
              <p:nvPr/>
            </p:nvSpPr>
            <p:spPr bwMode="auto">
              <a:xfrm>
                <a:off x="5105543" y="4572749"/>
                <a:ext cx="1675688" cy="609346"/>
              </a:xfrm>
              <a:prstGeom prst="wedgeEllipseCallout">
                <a:avLst>
                  <a:gd name="adj1" fmla="val 27653"/>
                  <a:gd name="adj2" fmla="val 59722"/>
                </a:avLst>
              </a:prstGeom>
              <a:solidFill>
                <a:srgbClr val="B9CDE5">
                  <a:alpha val="50195"/>
                </a:srgbClr>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pPr eaLnBrk="1" hangingPunct="1">
                  <a:defRPr/>
                </a:pPr>
                <a:r>
                  <a:rPr lang="ar-SA" altLang="es-ES" sz="1000" smtClean="0">
                    <a:latin typeface="Calibri" pitchFamily="34" charset="0"/>
                    <a:ea typeface="MS PGothic" pitchFamily="34" charset="-128"/>
                  </a:rPr>
                  <a:t>تسلل سرطان الأقنية</a:t>
                </a:r>
                <a:endParaRPr lang="es-ES_tradnl" altLang="es-ES" sz="1000" smtClean="0">
                  <a:latin typeface="Calibri" pitchFamily="34" charset="0"/>
                  <a:ea typeface="MS PGothic" pitchFamily="34" charset="-128"/>
                </a:endParaRPr>
              </a:p>
            </p:txBody>
          </p:sp>
        </p:grpSp>
      </p:grpSp>
      <p:sp>
        <p:nvSpPr>
          <p:cNvPr id="29" name="CuadroTexto 17"/>
          <p:cNvSpPr txBox="1">
            <a:spLocks noChangeArrowheads="1"/>
          </p:cNvSpPr>
          <p:nvPr/>
        </p:nvSpPr>
        <p:spPr bwMode="auto">
          <a:xfrm>
            <a:off x="1830010" y="2497138"/>
            <a:ext cx="3733800"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800" kern="1200">
                <a:solidFill>
                  <a:srgbClr val="000000"/>
                </a:solidFill>
                <a:latin typeface="Gill Sans"/>
                <a:ea typeface="+mn-ea"/>
                <a:cs typeface="Arial" pitchFamily="34" charset="0"/>
                <a:sym typeface="Gill Sans"/>
              </a:defRPr>
            </a:lvl1pPr>
            <a:lvl2pPr marL="457200" algn="l" rtl="0" fontAlgn="base">
              <a:spcBef>
                <a:spcPct val="0"/>
              </a:spcBef>
              <a:spcAft>
                <a:spcPct val="0"/>
              </a:spcAft>
              <a:defRPr sz="2800" kern="1200">
                <a:solidFill>
                  <a:srgbClr val="000000"/>
                </a:solidFill>
                <a:latin typeface="Gill Sans"/>
                <a:ea typeface="+mn-ea"/>
                <a:cs typeface="Arial" pitchFamily="34" charset="0"/>
                <a:sym typeface="Gill Sans"/>
              </a:defRPr>
            </a:lvl2pPr>
            <a:lvl3pPr marL="914400" algn="l" rtl="0" fontAlgn="base">
              <a:spcBef>
                <a:spcPct val="0"/>
              </a:spcBef>
              <a:spcAft>
                <a:spcPct val="0"/>
              </a:spcAft>
              <a:defRPr sz="2800" kern="1200">
                <a:solidFill>
                  <a:srgbClr val="000000"/>
                </a:solidFill>
                <a:latin typeface="Gill Sans"/>
                <a:ea typeface="+mn-ea"/>
                <a:cs typeface="Arial" pitchFamily="34" charset="0"/>
                <a:sym typeface="Gill Sans"/>
              </a:defRPr>
            </a:lvl3pPr>
            <a:lvl4pPr marL="1371600" algn="l" rtl="0" fontAlgn="base">
              <a:spcBef>
                <a:spcPct val="0"/>
              </a:spcBef>
              <a:spcAft>
                <a:spcPct val="0"/>
              </a:spcAft>
              <a:defRPr sz="2800" kern="1200">
                <a:solidFill>
                  <a:srgbClr val="000000"/>
                </a:solidFill>
                <a:latin typeface="Gill Sans"/>
                <a:ea typeface="+mn-ea"/>
                <a:cs typeface="Arial" pitchFamily="34" charset="0"/>
                <a:sym typeface="Gill Sans"/>
              </a:defRPr>
            </a:lvl4pPr>
            <a:lvl5pPr marL="1828800" algn="l" rtl="0" fontAlgn="base">
              <a:spcBef>
                <a:spcPct val="0"/>
              </a:spcBef>
              <a:spcAft>
                <a:spcPct val="0"/>
              </a:spcAft>
              <a:defRPr sz="2800" kern="1200">
                <a:solidFill>
                  <a:srgbClr val="000000"/>
                </a:solidFill>
                <a:latin typeface="Gill Sans"/>
                <a:ea typeface="+mn-ea"/>
                <a:cs typeface="Arial" pitchFamily="34" charset="0"/>
                <a:sym typeface="Gill Sans"/>
              </a:defRPr>
            </a:lvl5pPr>
            <a:lvl6pPr marL="2286000" algn="l" defTabSz="914400" rtl="0" eaLnBrk="1" latinLnBrk="0" hangingPunct="1">
              <a:defRPr sz="2800" kern="1200">
                <a:solidFill>
                  <a:srgbClr val="000000"/>
                </a:solidFill>
                <a:latin typeface="Gill Sans"/>
                <a:ea typeface="+mn-ea"/>
                <a:cs typeface="Arial" pitchFamily="34" charset="0"/>
                <a:sym typeface="Gill Sans"/>
              </a:defRPr>
            </a:lvl6pPr>
            <a:lvl7pPr marL="2743200" algn="l" defTabSz="914400" rtl="0" eaLnBrk="1" latinLnBrk="0" hangingPunct="1">
              <a:defRPr sz="2800" kern="1200">
                <a:solidFill>
                  <a:srgbClr val="000000"/>
                </a:solidFill>
                <a:latin typeface="Gill Sans"/>
                <a:ea typeface="+mn-ea"/>
                <a:cs typeface="Arial" pitchFamily="34" charset="0"/>
                <a:sym typeface="Gill Sans"/>
              </a:defRPr>
            </a:lvl7pPr>
            <a:lvl8pPr marL="3200400" algn="l" defTabSz="914400" rtl="0" eaLnBrk="1" latinLnBrk="0" hangingPunct="1">
              <a:defRPr sz="2800" kern="1200">
                <a:solidFill>
                  <a:srgbClr val="000000"/>
                </a:solidFill>
                <a:latin typeface="Gill Sans"/>
                <a:ea typeface="+mn-ea"/>
                <a:cs typeface="Arial" pitchFamily="34" charset="0"/>
                <a:sym typeface="Gill Sans"/>
              </a:defRPr>
            </a:lvl8pPr>
            <a:lvl9pPr marL="3657600" algn="l" defTabSz="914400" rtl="0" eaLnBrk="1" latinLnBrk="0" hangingPunct="1">
              <a:defRPr sz="2800" kern="1200">
                <a:solidFill>
                  <a:srgbClr val="000000"/>
                </a:solidFill>
                <a:latin typeface="Gill Sans"/>
                <a:ea typeface="+mn-ea"/>
                <a:cs typeface="Arial" pitchFamily="34" charset="0"/>
                <a:sym typeface="Gill Sans"/>
              </a:defRPr>
            </a:lvl9pPr>
          </a:lstStyle>
          <a:p>
            <a:endParaRPr lang="es-ES_tradnl" altLang="es-ES" sz="1600" dirty="0">
              <a:solidFill>
                <a:srgbClr val="1F497D"/>
              </a:solidFill>
              <a:latin typeface="Calibri" pitchFamily="34" charset="0"/>
              <a:ea typeface="MS PGothic" pitchFamily="34" charset="-128"/>
            </a:endParaRPr>
          </a:p>
          <a:p>
            <a:endParaRPr lang="es-ES_tradnl" altLang="es-ES" sz="1600" dirty="0">
              <a:solidFill>
                <a:srgbClr val="1F497D"/>
              </a:solidFill>
              <a:latin typeface="Calibri" pitchFamily="34" charset="0"/>
              <a:ea typeface="MS PGothic" pitchFamily="34" charset="-128"/>
            </a:endParaRPr>
          </a:p>
          <a:p>
            <a:r>
              <a:rPr lang="es-ES_tradnl" altLang="es-ES" sz="1400" dirty="0">
                <a:solidFill>
                  <a:schemeClr val="tx1"/>
                </a:solidFill>
                <a:latin typeface="+mn-lt"/>
                <a:cs typeface="+mn-cs"/>
              </a:rPr>
              <a:t>ICD-10 (</a:t>
            </a:r>
            <a:r>
              <a:rPr lang="es-ES_tradnl" altLang="es-ES" sz="1400" dirty="0" err="1">
                <a:solidFill>
                  <a:schemeClr val="tx1"/>
                </a:solidFill>
                <a:latin typeface="+mn-lt"/>
                <a:cs typeface="+mn-cs"/>
              </a:rPr>
              <a:t>version</a:t>
            </a:r>
            <a:r>
              <a:rPr lang="es-ES_tradnl" altLang="es-ES" sz="1400" dirty="0">
                <a:solidFill>
                  <a:schemeClr val="tx1"/>
                </a:solidFill>
                <a:latin typeface="+mn-lt"/>
                <a:cs typeface="+mn-cs"/>
              </a:rPr>
              <a:t> 2010): C50.9</a:t>
            </a:r>
          </a:p>
          <a:p>
            <a:endParaRPr lang="es-ES_tradnl" altLang="es-ES" sz="1400" dirty="0">
              <a:solidFill>
                <a:schemeClr val="tx1"/>
              </a:solidFill>
              <a:latin typeface="+mn-lt"/>
              <a:cs typeface="+mn-cs"/>
            </a:endParaRPr>
          </a:p>
          <a:p>
            <a:r>
              <a:rPr lang="es-ES_tradnl" altLang="es-ES" sz="1400" dirty="0">
                <a:solidFill>
                  <a:schemeClr val="tx1"/>
                </a:solidFill>
                <a:latin typeface="+mn-lt"/>
                <a:cs typeface="+mn-cs"/>
              </a:rPr>
              <a:t>ICD-9-CM: 174</a:t>
            </a:r>
          </a:p>
          <a:p>
            <a:endParaRPr lang="es-ES_tradnl" altLang="es-ES" sz="1400" dirty="0">
              <a:solidFill>
                <a:schemeClr val="tx1"/>
              </a:solidFill>
              <a:latin typeface="+mn-lt"/>
              <a:cs typeface="+mn-cs"/>
            </a:endParaRPr>
          </a:p>
          <a:p>
            <a:r>
              <a:rPr lang="es-ES_tradnl" altLang="es-ES" sz="1400" dirty="0">
                <a:solidFill>
                  <a:schemeClr val="tx1"/>
                </a:solidFill>
                <a:latin typeface="+mn-lt"/>
                <a:cs typeface="+mn-cs"/>
              </a:rPr>
              <a:t>ICD-O: 8500/3</a:t>
            </a:r>
          </a:p>
          <a:p>
            <a:endParaRPr lang="es-ES_tradnl" altLang="es-ES" sz="1400" dirty="0">
              <a:solidFill>
                <a:schemeClr val="tx1"/>
              </a:solidFill>
              <a:latin typeface="+mn-lt"/>
              <a:cs typeface="+mn-cs"/>
            </a:endParaRPr>
          </a:p>
          <a:p>
            <a:r>
              <a:rPr lang="es-ES_tradnl" altLang="es-ES" sz="1400" dirty="0" err="1">
                <a:solidFill>
                  <a:schemeClr val="tx1"/>
                </a:solidFill>
                <a:latin typeface="+mn-lt"/>
                <a:cs typeface="+mn-cs"/>
              </a:rPr>
              <a:t>MeSH</a:t>
            </a:r>
            <a:r>
              <a:rPr lang="es-ES_tradnl" altLang="es-ES" sz="1400" dirty="0">
                <a:solidFill>
                  <a:schemeClr val="tx1"/>
                </a:solidFill>
                <a:latin typeface="+mn-lt"/>
                <a:cs typeface="+mn-cs"/>
              </a:rPr>
              <a:t>: D018270</a:t>
            </a:r>
          </a:p>
          <a:p>
            <a:endParaRPr lang="es-ES_tradnl" altLang="es-ES" sz="1400" dirty="0">
              <a:solidFill>
                <a:schemeClr val="tx1"/>
              </a:solidFill>
              <a:latin typeface="+mn-lt"/>
              <a:cs typeface="+mn-cs"/>
            </a:endParaRPr>
          </a:p>
          <a:p>
            <a:r>
              <a:rPr lang="es-ES_tradnl" altLang="es-ES" sz="1400" dirty="0">
                <a:solidFill>
                  <a:schemeClr val="tx1"/>
                </a:solidFill>
                <a:latin typeface="+mn-lt"/>
                <a:cs typeface="+mn-cs"/>
              </a:rPr>
              <a:t>SNOMED 2: R-0065C</a:t>
            </a:r>
          </a:p>
          <a:p>
            <a:endParaRPr lang="es-ES_tradnl" altLang="es-ES" sz="1400" dirty="0">
              <a:solidFill>
                <a:schemeClr val="tx1"/>
              </a:solidFill>
              <a:latin typeface="+mn-lt"/>
              <a:cs typeface="+mn-cs"/>
            </a:endParaRPr>
          </a:p>
          <a:p>
            <a:r>
              <a:rPr lang="es-ES_tradnl" altLang="es-ES" sz="1400" dirty="0">
                <a:solidFill>
                  <a:schemeClr val="tx1"/>
                </a:solidFill>
                <a:latin typeface="+mn-lt"/>
                <a:cs typeface="+mn-cs"/>
              </a:rPr>
              <a:t>SNOMED CT: 408643008</a:t>
            </a:r>
          </a:p>
          <a:p>
            <a:endParaRPr lang="es-ES_tradnl" altLang="es-ES" sz="1400" dirty="0">
              <a:solidFill>
                <a:schemeClr val="tx1"/>
              </a:solidFill>
              <a:latin typeface="+mn-lt"/>
              <a:cs typeface="+mn-cs"/>
            </a:endParaRPr>
          </a:p>
          <a:p>
            <a:endParaRPr lang="es-ES_tradnl" altLang="es-ES" sz="1400" dirty="0">
              <a:solidFill>
                <a:schemeClr val="tx1"/>
              </a:solidFill>
              <a:latin typeface="+mn-lt"/>
              <a:cs typeface="+mn-cs"/>
            </a:endParaRPr>
          </a:p>
        </p:txBody>
      </p:sp>
      <p:sp>
        <p:nvSpPr>
          <p:cNvPr id="2" name="1 Rectángulo"/>
          <p:cNvSpPr/>
          <p:nvPr/>
        </p:nvSpPr>
        <p:spPr>
          <a:xfrm>
            <a:off x="363636" y="2071052"/>
            <a:ext cx="5504905" cy="461665"/>
          </a:xfrm>
          <a:prstGeom prst="rect">
            <a:avLst/>
          </a:prstGeom>
        </p:spPr>
        <p:txBody>
          <a:bodyPr wrap="none">
            <a:spAutoFit/>
          </a:bodyPr>
          <a:lstStyle/>
          <a:p>
            <a:pPr>
              <a:defRPr/>
            </a:pPr>
            <a:r>
              <a:rPr lang="es-ES_tradnl" altLang="es-ES" sz="2400" b="1" dirty="0">
                <a:solidFill>
                  <a:schemeClr val="accent1">
                    <a:lumMod val="60000"/>
                    <a:lumOff val="40000"/>
                  </a:schemeClr>
                </a:solidFill>
              </a:rPr>
              <a:t>Ductal </a:t>
            </a:r>
            <a:r>
              <a:rPr lang="es-ES_tradnl" altLang="es-ES" sz="2400" b="1" dirty="0" err="1">
                <a:solidFill>
                  <a:schemeClr val="accent1">
                    <a:lumMod val="60000"/>
                    <a:lumOff val="40000"/>
                  </a:schemeClr>
                </a:solidFill>
              </a:rPr>
              <a:t>infiltrating</a:t>
            </a:r>
            <a:r>
              <a:rPr lang="es-ES_tradnl" altLang="es-ES" sz="2400" b="1" dirty="0">
                <a:solidFill>
                  <a:schemeClr val="accent1">
                    <a:lumMod val="60000"/>
                    <a:lumOff val="40000"/>
                  </a:schemeClr>
                </a:solidFill>
              </a:rPr>
              <a:t> carcinoma of </a:t>
            </a:r>
            <a:r>
              <a:rPr lang="es-ES_tradnl" altLang="es-ES" sz="2400" b="1" dirty="0" err="1">
                <a:solidFill>
                  <a:schemeClr val="accent1">
                    <a:lumMod val="60000"/>
                    <a:lumOff val="40000"/>
                  </a:schemeClr>
                </a:solidFill>
              </a:rPr>
              <a:t>the</a:t>
            </a:r>
            <a:r>
              <a:rPr lang="es-ES_tradnl" altLang="es-ES" sz="2400" b="1" dirty="0">
                <a:solidFill>
                  <a:schemeClr val="accent1">
                    <a:lumMod val="60000"/>
                    <a:lumOff val="40000"/>
                  </a:schemeClr>
                </a:solidFill>
              </a:rPr>
              <a:t> </a:t>
            </a:r>
            <a:r>
              <a:rPr lang="es-ES_tradnl" altLang="es-ES" sz="2400" b="1" dirty="0" err="1">
                <a:solidFill>
                  <a:schemeClr val="accent1">
                    <a:lumMod val="60000"/>
                    <a:lumOff val="40000"/>
                  </a:schemeClr>
                </a:solidFill>
              </a:rPr>
              <a:t>breast</a:t>
            </a:r>
            <a:endParaRPr lang="es-ES_tradnl" altLang="es-ES" sz="2400" b="1" dirty="0">
              <a:solidFill>
                <a:schemeClr val="accent1">
                  <a:lumMod val="60000"/>
                  <a:lumOff val="40000"/>
                </a:schemeClr>
              </a:solidFill>
            </a:endParaRPr>
          </a:p>
        </p:txBody>
      </p:sp>
    </p:spTree>
    <p:extLst>
      <p:ext uri="{BB962C8B-B14F-4D97-AF65-F5344CB8AC3E}">
        <p14:creationId xmlns:p14="http://schemas.microsoft.com/office/powerpoint/2010/main" val="840336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B4740EFD-59E0-A493-7A57-D23CCE0CC7FD}"/>
              </a:ext>
            </a:extLst>
          </p:cNvPr>
          <p:cNvPicPr>
            <a:picLocks noChangeAspect="1"/>
          </p:cNvPicPr>
          <p:nvPr/>
        </p:nvPicPr>
        <p:blipFill>
          <a:blip r:embed="rId2"/>
          <a:stretch>
            <a:fillRect/>
          </a:stretch>
        </p:blipFill>
        <p:spPr>
          <a:xfrm rot="16200000">
            <a:off x="7894680" y="1364298"/>
            <a:ext cx="6858000" cy="3926204"/>
          </a:xfrm>
          <a:prstGeom prst="rect">
            <a:avLst/>
          </a:prstGeom>
        </p:spPr>
      </p:pic>
      <p:sp>
        <p:nvSpPr>
          <p:cNvPr id="3" name="Rectángulo 2">
            <a:extLst>
              <a:ext uri="{FF2B5EF4-FFF2-40B4-BE49-F238E27FC236}">
                <a16:creationId xmlns:a16="http://schemas.microsoft.com/office/drawing/2014/main" xmlns="" id="{3E779B69-152E-E0A3-7CB9-492EA9C18C62}"/>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xmlns=""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sp>
        <p:nvSpPr>
          <p:cNvPr id="14" name="CuadroTexto 7">
            <a:extLst>
              <a:ext uri="{FF2B5EF4-FFF2-40B4-BE49-F238E27FC236}">
                <a16:creationId xmlns:a16="http://schemas.microsoft.com/office/drawing/2014/main" xmlns="" id="{EE4CCA9F-41D8-6FBA-FC6E-760F8199D52C}"/>
              </a:ext>
            </a:extLst>
          </p:cNvPr>
          <p:cNvSpPr txBox="1"/>
          <p:nvPr/>
        </p:nvSpPr>
        <p:spPr>
          <a:xfrm>
            <a:off x="1205073" y="1170311"/>
            <a:ext cx="8317430" cy="461665"/>
          </a:xfrm>
          <a:prstGeom prst="rect">
            <a:avLst/>
          </a:prstGeom>
          <a:noFill/>
        </p:spPr>
        <p:txBody>
          <a:bodyPr wrap="square" rtlCol="0">
            <a:spAutoFit/>
          </a:bodyPr>
          <a:lstStyle/>
          <a:p>
            <a:pPr algn="ctr"/>
            <a:r>
              <a:rPr lang="es-ES" sz="2400" b="1" dirty="0" smtClean="0">
                <a:solidFill>
                  <a:srgbClr val="0070C0"/>
                </a:solidFill>
              </a:rPr>
              <a:t>Interoperabilidad</a:t>
            </a:r>
            <a:endParaRPr lang="es-ES" sz="2400" b="1" dirty="0">
              <a:solidFill>
                <a:srgbClr val="0070C0"/>
              </a:solidFill>
            </a:endParaRPr>
          </a:p>
        </p:txBody>
      </p:sp>
      <p:sp>
        <p:nvSpPr>
          <p:cNvPr id="18" name="CuadroTexto 6">
            <a:extLst>
              <a:ext uri="{FF2B5EF4-FFF2-40B4-BE49-F238E27FC236}">
                <a16:creationId xmlns:a16="http://schemas.microsoft.com/office/drawing/2014/main" xmlns=""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dirty="0" err="1" smtClean="0">
                <a:solidFill>
                  <a:schemeClr val="bg1"/>
                </a:solidFill>
              </a:rPr>
              <a:t>European</a:t>
            </a:r>
            <a:r>
              <a:rPr lang="es-ES" sz="2400" b="1" dirty="0" smtClean="0">
                <a:solidFill>
                  <a:schemeClr val="bg1"/>
                </a:solidFill>
              </a:rPr>
              <a:t> </a:t>
            </a:r>
            <a:r>
              <a:rPr lang="es-ES" sz="2400" b="1" dirty="0" err="1" smtClean="0">
                <a:solidFill>
                  <a:schemeClr val="bg1"/>
                </a:solidFill>
              </a:rPr>
              <a:t>Health</a:t>
            </a:r>
            <a:r>
              <a:rPr lang="es-ES" sz="2400" b="1" dirty="0" smtClean="0">
                <a:solidFill>
                  <a:schemeClr val="bg1"/>
                </a:solidFill>
              </a:rPr>
              <a:t> Data </a:t>
            </a:r>
            <a:r>
              <a:rPr lang="es-ES" sz="2400" b="1" dirty="0" err="1" smtClean="0">
                <a:solidFill>
                  <a:schemeClr val="bg1"/>
                </a:solidFill>
              </a:rPr>
              <a:t>Space</a:t>
            </a:r>
            <a:r>
              <a:rPr lang="es-ES" sz="2400" b="1" dirty="0" smtClean="0">
                <a:solidFill>
                  <a:schemeClr val="bg1"/>
                </a:solidFill>
              </a:rPr>
              <a:t> </a:t>
            </a:r>
            <a:r>
              <a:rPr lang="es-ES" sz="2400" b="1" dirty="0" err="1" smtClean="0">
                <a:solidFill>
                  <a:schemeClr val="bg1"/>
                </a:solidFill>
              </a:rPr>
              <a:t>regulation</a:t>
            </a:r>
            <a:r>
              <a:rPr lang="es-ES" sz="2400" b="1" dirty="0" smtClean="0">
                <a:solidFill>
                  <a:schemeClr val="bg1"/>
                </a:solidFill>
              </a:rPr>
              <a:t> </a:t>
            </a:r>
            <a:endParaRPr lang="es-ES" sz="2400" b="1" dirty="0">
              <a:solidFill>
                <a:schemeClr val="bg1"/>
              </a:solidFill>
            </a:endParaRP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0103" y="2035175"/>
            <a:ext cx="5178425" cy="345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952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xmlns=""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xmlns=""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xmlns=""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xmlns=""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xmlns=""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1795</Words>
  <Application>Microsoft Office PowerPoint</Application>
  <PresentationFormat>Personalizado</PresentationFormat>
  <Paragraphs>182</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Jacobo Martínez Santamaria</cp:lastModifiedBy>
  <cp:revision>53</cp:revision>
  <cp:lastPrinted>2022-09-18T10:42:02Z</cp:lastPrinted>
  <dcterms:created xsi:type="dcterms:W3CDTF">2022-09-05T16:45:50Z</dcterms:created>
  <dcterms:modified xsi:type="dcterms:W3CDTF">2022-09-19T16:11:34Z</dcterms:modified>
</cp:coreProperties>
</file>