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9" r:id="rId3"/>
    <p:sldId id="265" r:id="rId4"/>
    <p:sldId id="266" r:id="rId5"/>
    <p:sldId id="267" r:id="rId6"/>
    <p:sldId id="268" r:id="rId7"/>
    <p:sldId id="286" r:id="rId8"/>
    <p:sldId id="273" r:id="rId9"/>
    <p:sldId id="274" r:id="rId10"/>
    <p:sldId id="275" r:id="rId11"/>
    <p:sldId id="276" r:id="rId12"/>
    <p:sldId id="277" r:id="rId13"/>
    <p:sldId id="278" r:id="rId14"/>
    <p:sldId id="279" r:id="rId15"/>
    <p:sldId id="280" r:id="rId16"/>
    <p:sldId id="281" r:id="rId17"/>
    <p:sldId id="282" r:id="rId18"/>
    <p:sldId id="270" r:id="rId19"/>
    <p:sldId id="272" r:id="rId20"/>
    <p:sldId id="271" r:id="rId21"/>
    <p:sldId id="283" r:id="rId22"/>
    <p:sldId id="285" r:id="rId23"/>
    <p:sldId id="284" r:id="rId24"/>
    <p:sldId id="258" r:id="rId2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AFCF"/>
    <a:srgbClr val="29293B"/>
    <a:srgbClr val="302D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86" d="100"/>
          <a:sy n="86" d="100"/>
        </p:scale>
        <p:origin x="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614286-A218-4897-9BFD-7E141642F128}" type="datetimeFigureOut">
              <a:rPr lang="es-ES" smtClean="0"/>
              <a:t>23/09/2022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1E3B2A-A97F-4BCB-9E4E-D4993DD00AD1}" type="slidenum">
              <a:rPr lang="es-ES" smtClean="0"/>
              <a:t>‹Nº›</a:t>
            </a:fld>
            <a:endParaRPr lang="es-ES"/>
          </a:p>
        </p:txBody>
      </p:sp>
    </p:spTree>
    <p:extLst>
      <p:ext uri="{BB962C8B-B14F-4D97-AF65-F5344CB8AC3E}">
        <p14:creationId xmlns:p14="http://schemas.microsoft.com/office/powerpoint/2010/main" val="273893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85D09-1058-9F01-A232-8AADCA9446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8E98756-0ED9-B3CE-2BB6-7843B766DF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66A9E6E-9252-14EA-93E9-F5D579AD21ED}"/>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2CDD601F-C558-8B20-BCBA-15AC4E52C46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8728C5-223A-59DF-FC19-65D39FC20E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69164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288D4-EDE2-431E-FAAB-573087F085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63E099-17BB-9620-42FB-DF38FF5FADC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6C3B38-B0CB-6DF4-A271-9B6CA39E7FFF}"/>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2FBDBDAE-6A27-A36C-5307-6ABAA23FBF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5AA29B7-3A63-0F8F-1429-1FD401397DD1}"/>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77290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EF461-B8F5-FCD0-E404-52EE37E710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3847D6-D4FA-CB88-429A-7EB5D0584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BA904C4-F594-6C2A-B75D-459D14037AA1}"/>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0A5B81E8-F61E-7D37-2381-8BF8514A33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BCC7FF-AE96-28FD-1CF3-5B0BB2C1A4C0}"/>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015192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92BAA-8F62-4DFA-1EE5-E9722BCB75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DC2D5E-D3B4-746B-F050-4175EE3ACB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9EA4C27-7E2E-D5E6-CDA9-3489041AD08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C02D798-1086-7609-B91B-D49CB0DDFE93}"/>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6" name="Marcador de pie de página 5">
            <a:extLst>
              <a:ext uri="{FF2B5EF4-FFF2-40B4-BE49-F238E27FC236}">
                <a16:creationId xmlns:a16="http://schemas.microsoft.com/office/drawing/2014/main" id="{DDBB17C0-B731-43B9-6CCD-AD54ED50D5F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FBB45D-E0A7-4033-BC75-E79C27C7BD27}"/>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4424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7BC3CD-F956-C444-E129-930E63DACF8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D7F1924-31BA-E657-53CF-33F2AEE7B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47BA52-D387-1E5E-E791-88D525E331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5EDBEA6-FEF5-75FA-E891-2D73877652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C36B17-84AF-915A-6041-644EB2F6D6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1091287-EED3-8409-A4FA-9DED755302FF}"/>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8" name="Marcador de pie de página 7">
            <a:extLst>
              <a:ext uri="{FF2B5EF4-FFF2-40B4-BE49-F238E27FC236}">
                <a16:creationId xmlns:a16="http://schemas.microsoft.com/office/drawing/2014/main" id="{FB1F13C5-4614-B63F-2C67-47A65CDDF4E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336D670-76EA-555D-5A9D-EFF05C68128D}"/>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5791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02515-500B-0F19-901C-96C1AF64647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887C340-D4C0-0109-2C42-53143CAB5055}"/>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4" name="Marcador de pie de página 3">
            <a:extLst>
              <a:ext uri="{FF2B5EF4-FFF2-40B4-BE49-F238E27FC236}">
                <a16:creationId xmlns:a16="http://schemas.microsoft.com/office/drawing/2014/main" id="{39D5A5B2-B3E7-AA80-E565-D1B1BAA2C53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C1CB5E-8CE1-DD0F-C210-2676ADBD7AA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73731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8A4A00-7D07-0679-0135-A594053CD667}"/>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3" name="Marcador de pie de página 2">
            <a:extLst>
              <a:ext uri="{FF2B5EF4-FFF2-40B4-BE49-F238E27FC236}">
                <a16:creationId xmlns:a16="http://schemas.microsoft.com/office/drawing/2014/main" id="{63183B6E-1435-8AAE-C225-9752A88730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E54628B-6C3D-6EB0-5AA5-D793557B0C1C}"/>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43141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B0809-4D3C-EAA3-83FE-7429B243A2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B06CEE-37FB-2DEC-1B9C-D071F235B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208723E-969D-D7F4-9D04-88EB627C9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BF155F-25FD-D698-1B7D-311B2B0416D3}"/>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6" name="Marcador de pie de página 5">
            <a:extLst>
              <a:ext uri="{FF2B5EF4-FFF2-40B4-BE49-F238E27FC236}">
                <a16:creationId xmlns:a16="http://schemas.microsoft.com/office/drawing/2014/main" id="{0E82F52B-CD19-6632-2FF4-D72C07086A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815CE3C-B4F2-AA6C-EAF4-EDE31345B2E4}"/>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6093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53BC4E-17C6-DA54-3517-917282A8D5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FA8EF1E-7989-69A9-F903-6657B653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585785A-5652-DFD5-F6E3-973590FD8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12871B-1798-D4D3-6B32-F52E9CA9B2BE}"/>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6" name="Marcador de pie de página 5">
            <a:extLst>
              <a:ext uri="{FF2B5EF4-FFF2-40B4-BE49-F238E27FC236}">
                <a16:creationId xmlns:a16="http://schemas.microsoft.com/office/drawing/2014/main" id="{D9FC1BF8-37D3-D97C-8589-10700B8057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E57C953-EFAE-ACD1-E5D3-D0C86B2E48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6375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E2155-EFEB-2A79-14EC-719AAFEE4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BA9F3D-5BAB-F9C0-F10A-73034A0EDA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31B08B-CAF2-B0F3-70EE-BADBF553166B}"/>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4AAE9CC9-E28B-A851-8636-E39E02A9FF5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375648-3A9C-97B2-AECC-F5BABC4AC408}"/>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22592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F3E169-D4EE-8E64-7A84-CD820F8B89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C179C25-BAFF-A119-A6AB-7F701B86B7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AAE125-96C6-8C2C-E5F1-9BF35582AF19}"/>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E6DD3AA5-DE22-7C4C-A5B1-DB07927067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6296592-4F7D-E1C0-FFE0-ADE791DDFE8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13383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9B1299-3A4E-B4E7-FA49-AFDC62EE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927084-C226-E697-ABEB-56D69CA82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B20A32-8934-7FBA-B4F0-4551C6531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7527121E-511B-EE21-14C0-43EDE979E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F2F5365-5164-19E8-CCAF-A0E9F9744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36787-5F16-AE44-A290-AA309B65E47A}" type="slidenum">
              <a:rPr lang="es-ES" smtClean="0"/>
              <a:t>‹Nº›</a:t>
            </a:fld>
            <a:endParaRPr lang="es-ES"/>
          </a:p>
        </p:txBody>
      </p:sp>
    </p:spTree>
    <p:extLst>
      <p:ext uri="{BB962C8B-B14F-4D97-AF65-F5344CB8AC3E}">
        <p14:creationId xmlns:p14="http://schemas.microsoft.com/office/powerpoint/2010/main" val="5584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3.emf"/><Relationship Id="rId5" Type="http://schemas.openxmlformats.org/officeDocument/2006/relationships/image" Target="../media/image19.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7013FB-75A7-2CF0-16AC-F87581E494FF}"/>
              </a:ext>
            </a:extLst>
          </p:cNvPr>
          <p:cNvPicPr>
            <a:picLocks noChangeAspect="1"/>
          </p:cNvPicPr>
          <p:nvPr/>
        </p:nvPicPr>
        <p:blipFill>
          <a:blip r:embed="rId2"/>
          <a:stretch>
            <a:fillRect/>
          </a:stretch>
        </p:blipFill>
        <p:spPr>
          <a:xfrm>
            <a:off x="-542352" y="1178801"/>
            <a:ext cx="6485952" cy="2939750"/>
          </a:xfrm>
          <a:prstGeom prst="rect">
            <a:avLst/>
          </a:prstGeom>
        </p:spPr>
      </p:pic>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3"/>
          <a:stretch>
            <a:fillRect/>
          </a:stretch>
        </p:blipFill>
        <p:spPr>
          <a:xfrm rot="16200000">
            <a:off x="7089652" y="1743349"/>
            <a:ext cx="5888737" cy="3371301"/>
          </a:xfrm>
          <a:prstGeom prst="rect">
            <a:avLst/>
          </a:prstGeom>
        </p:spPr>
      </p:pic>
      <p:pic>
        <p:nvPicPr>
          <p:cNvPr id="7" name="Imagen 6">
            <a:extLst>
              <a:ext uri="{FF2B5EF4-FFF2-40B4-BE49-F238E27FC236}">
                <a16:creationId xmlns:a16="http://schemas.microsoft.com/office/drawing/2014/main" id="{8159882B-685A-DED9-5F44-EA594B60B814}"/>
              </a:ext>
            </a:extLst>
          </p:cNvPr>
          <p:cNvPicPr>
            <a:picLocks noChangeAspect="1"/>
          </p:cNvPicPr>
          <p:nvPr/>
        </p:nvPicPr>
        <p:blipFill>
          <a:blip r:embed="rId4"/>
          <a:stretch>
            <a:fillRect/>
          </a:stretch>
        </p:blipFill>
        <p:spPr>
          <a:xfrm>
            <a:off x="927099" y="5791200"/>
            <a:ext cx="7212411" cy="582168"/>
          </a:xfrm>
          <a:prstGeom prst="rect">
            <a:avLst/>
          </a:prstGeom>
        </p:spPr>
      </p:pic>
    </p:spTree>
    <p:extLst>
      <p:ext uri="{BB962C8B-B14F-4D97-AF65-F5344CB8AC3E}">
        <p14:creationId xmlns:p14="http://schemas.microsoft.com/office/powerpoint/2010/main" val="140122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2341161" y="575735"/>
            <a:ext cx="9310131" cy="77174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0" y="517742"/>
            <a:ext cx="6968970" cy="830997"/>
          </a:xfrm>
          <a:prstGeom prst="rect">
            <a:avLst/>
          </a:prstGeom>
          <a:noFill/>
        </p:spPr>
        <p:txBody>
          <a:bodyPr wrap="square" rtlCol="0">
            <a:spAutoFit/>
          </a:bodyPr>
          <a:lstStyle/>
          <a:p>
            <a:r>
              <a:rPr lang="es-ES" sz="2400" b="1" dirty="0" smtClean="0">
                <a:solidFill>
                  <a:schemeClr val="bg1"/>
                </a:solidFill>
              </a:rPr>
              <a:t>Nuevas </a:t>
            </a:r>
            <a:r>
              <a:rPr lang="es-ES" sz="2400" b="1" dirty="0">
                <a:solidFill>
                  <a:schemeClr val="bg1"/>
                </a:solidFill>
              </a:rPr>
              <a:t>formas de reclutamiento en los </a:t>
            </a:r>
            <a:r>
              <a:rPr lang="es-ES" sz="2400" b="1" dirty="0" smtClean="0">
                <a:solidFill>
                  <a:schemeClr val="bg1"/>
                </a:solidFill>
              </a:rPr>
              <a:t>EC </a:t>
            </a:r>
          </a:p>
          <a:p>
            <a:r>
              <a:rPr lang="es-ES" sz="2400" b="1" dirty="0" smtClean="0">
                <a:solidFill>
                  <a:schemeClr val="bg1"/>
                </a:solidFill>
              </a:rPr>
              <a:t>Uso </a:t>
            </a:r>
            <a:r>
              <a:rPr lang="es-ES" sz="2400" b="1" dirty="0">
                <a:solidFill>
                  <a:schemeClr val="bg1"/>
                </a:solidFill>
              </a:rPr>
              <a:t>de webs/redes </a:t>
            </a:r>
            <a:r>
              <a:rPr lang="es-ES" sz="2400" b="1" dirty="0" smtClean="0">
                <a:solidFill>
                  <a:schemeClr val="bg1"/>
                </a:solidFill>
              </a:rPr>
              <a:t>sociales</a:t>
            </a:r>
            <a:endParaRPr lang="es-ES" sz="2400" b="1" dirty="0">
              <a:solidFill>
                <a:schemeClr val="bg1"/>
              </a:solidFill>
            </a:endParaRP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584775"/>
          </a:xfrm>
          <a:prstGeom prst="rect">
            <a:avLst/>
          </a:prstGeom>
          <a:noFill/>
        </p:spPr>
        <p:txBody>
          <a:bodyPr wrap="square" rtlCol="0">
            <a:spAutoFit/>
          </a:bodyPr>
          <a:lstStyle/>
          <a:p>
            <a:r>
              <a:rPr lang="es-ES" sz="1600" b="1" dirty="0" smtClean="0">
                <a:solidFill>
                  <a:srgbClr val="44AFCF"/>
                </a:solidFill>
              </a:rPr>
              <a:t>Miguel Ángel Lobo Álvarez </a:t>
            </a:r>
          </a:p>
          <a:p>
            <a:r>
              <a:rPr lang="es-ES" sz="1600" b="1" dirty="0" smtClean="0">
                <a:solidFill>
                  <a:srgbClr val="44AFCF"/>
                </a:solidFill>
              </a:rPr>
              <a:t>Secretario del </a:t>
            </a:r>
            <a:r>
              <a:rPr lang="es-ES" sz="1600" b="1" dirty="0" err="1" smtClean="0">
                <a:solidFill>
                  <a:srgbClr val="44AFCF"/>
                </a:solidFill>
              </a:rPr>
              <a:t>CEIm</a:t>
            </a:r>
            <a:r>
              <a:rPr lang="es-ES" sz="1600" b="1" dirty="0" smtClean="0">
                <a:solidFill>
                  <a:srgbClr val="44AFCF"/>
                </a:solidFill>
              </a:rPr>
              <a:t>-Regional de la Comunidad de Madrid </a:t>
            </a:r>
            <a:endParaRPr lang="es-ES" sz="1600" b="1" dirty="0">
              <a:solidFill>
                <a:srgbClr val="44AFCF"/>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pic>
        <p:nvPicPr>
          <p:cNvPr id="5" name="Imagen 4"/>
          <p:cNvPicPr>
            <a:picLocks noChangeAspect="1"/>
          </p:cNvPicPr>
          <p:nvPr/>
        </p:nvPicPr>
        <p:blipFill>
          <a:blip r:embed="rId4"/>
          <a:stretch>
            <a:fillRect/>
          </a:stretch>
        </p:blipFill>
        <p:spPr>
          <a:xfrm>
            <a:off x="-597988" y="1867525"/>
            <a:ext cx="9741988" cy="4990772"/>
          </a:xfrm>
          <a:prstGeom prst="rect">
            <a:avLst/>
          </a:prstGeom>
        </p:spPr>
      </p:pic>
    </p:spTree>
    <p:extLst>
      <p:ext uri="{BB962C8B-B14F-4D97-AF65-F5344CB8AC3E}">
        <p14:creationId xmlns:p14="http://schemas.microsoft.com/office/powerpoint/2010/main" val="13833198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6868927" y="-327549"/>
            <a:ext cx="8291279" cy="6181880"/>
          </a:xfrm>
          <a:prstGeom prst="rect">
            <a:avLst/>
          </a:prstGeom>
        </p:spPr>
      </p:pic>
      <p:sp>
        <p:nvSpPr>
          <p:cNvPr id="2" name="Rectángulo 1"/>
          <p:cNvSpPr/>
          <p:nvPr/>
        </p:nvSpPr>
        <p:spPr>
          <a:xfrm>
            <a:off x="508191" y="476372"/>
            <a:ext cx="11135607" cy="1569660"/>
          </a:xfrm>
          <a:prstGeom prst="rect">
            <a:avLst/>
          </a:prstGeom>
        </p:spPr>
        <p:txBody>
          <a:bodyPr wrap="square">
            <a:spAutoFit/>
          </a:bodyPr>
          <a:lstStyle/>
          <a:p>
            <a:r>
              <a:rPr lang="es-ES" sz="2400" dirty="0"/>
              <a:t>Las </a:t>
            </a:r>
            <a:r>
              <a:rPr lang="es-ES" sz="2400" b="1" dirty="0">
                <a:solidFill>
                  <a:srgbClr val="0070C0"/>
                </a:solidFill>
              </a:rPr>
              <a:t>redes sociales </a:t>
            </a:r>
            <a:r>
              <a:rPr lang="es-ES" sz="2400" dirty="0"/>
              <a:t>son plataformas digitales formadas por comunidades de </a:t>
            </a:r>
            <a:r>
              <a:rPr lang="es-ES" sz="2400" dirty="0" smtClean="0"/>
              <a:t>individuos con </a:t>
            </a:r>
            <a:r>
              <a:rPr lang="es-ES" sz="2400" dirty="0"/>
              <a:t>intereses, actividades o relaciones en común </a:t>
            </a:r>
            <a:r>
              <a:rPr lang="es-ES" sz="2400" dirty="0" smtClean="0"/>
              <a:t>(amistad</a:t>
            </a:r>
            <a:r>
              <a:rPr lang="es-ES" sz="2400" dirty="0"/>
              <a:t>, parentesco</a:t>
            </a:r>
            <a:r>
              <a:rPr lang="es-ES" sz="2400" dirty="0" smtClean="0"/>
              <a:t>, trabajo…). </a:t>
            </a:r>
          </a:p>
          <a:p>
            <a:r>
              <a:rPr lang="es-ES" sz="2400" dirty="0" smtClean="0"/>
              <a:t>Las </a:t>
            </a:r>
            <a:r>
              <a:rPr lang="es-ES" sz="2400" dirty="0"/>
              <a:t>redes sociales permiten el contacto entre personas y funcionan </a:t>
            </a:r>
            <a:r>
              <a:rPr lang="es-ES" sz="2400" dirty="0" smtClean="0"/>
              <a:t>como un </a:t>
            </a:r>
            <a:r>
              <a:rPr lang="es-ES" sz="2400" dirty="0"/>
              <a:t>medio para comunicarse e intercambiar información.</a:t>
            </a:r>
          </a:p>
        </p:txBody>
      </p:sp>
      <p:sp>
        <p:nvSpPr>
          <p:cNvPr id="3" name="Rectángulo 2"/>
          <p:cNvSpPr/>
          <p:nvPr/>
        </p:nvSpPr>
        <p:spPr>
          <a:xfrm>
            <a:off x="508191" y="2684232"/>
            <a:ext cx="11543469" cy="3170099"/>
          </a:xfrm>
          <a:prstGeom prst="rect">
            <a:avLst/>
          </a:prstGeom>
        </p:spPr>
        <p:txBody>
          <a:bodyPr wrap="square">
            <a:spAutoFit/>
          </a:bodyPr>
          <a:lstStyle/>
          <a:p>
            <a:r>
              <a:rPr lang="es-ES" sz="2000" dirty="0"/>
              <a:t>• </a:t>
            </a:r>
            <a:r>
              <a:rPr lang="es-ES" sz="2000" b="1" dirty="0"/>
              <a:t>Redes sociales horizontales o genéricas</a:t>
            </a:r>
            <a:r>
              <a:rPr lang="es-ES" sz="2000" dirty="0"/>
              <a:t>. </a:t>
            </a:r>
            <a:endParaRPr lang="es-ES" sz="2000" dirty="0" smtClean="0"/>
          </a:p>
          <a:p>
            <a:r>
              <a:rPr lang="es-ES" sz="2000" dirty="0" smtClean="0"/>
              <a:t>No poseen </a:t>
            </a:r>
            <a:r>
              <a:rPr lang="es-ES" sz="2000" dirty="0"/>
              <a:t>una temática determinada, sino que apuntan a todo tipo de usuarios.</a:t>
            </a:r>
          </a:p>
          <a:p>
            <a:r>
              <a:rPr lang="es-ES" sz="2000" dirty="0" smtClean="0"/>
              <a:t>Funcionan </a:t>
            </a:r>
            <a:r>
              <a:rPr lang="es-ES" sz="2000" dirty="0"/>
              <a:t>como medios de comunicación, información </a:t>
            </a:r>
            <a:r>
              <a:rPr lang="es-ES" sz="2000" dirty="0" smtClean="0"/>
              <a:t>o entretenimiento</a:t>
            </a:r>
            <a:r>
              <a:rPr lang="es-ES" sz="2000" dirty="0"/>
              <a:t>. </a:t>
            </a:r>
            <a:endParaRPr lang="es-ES" sz="2000" dirty="0" smtClean="0"/>
          </a:p>
          <a:p>
            <a:r>
              <a:rPr lang="es-ES" sz="2000" dirty="0" smtClean="0"/>
              <a:t>Son </a:t>
            </a:r>
            <a:r>
              <a:rPr lang="es-ES" sz="2000" dirty="0"/>
              <a:t>muy numerosas y populares, por ejemplo: </a:t>
            </a:r>
            <a:r>
              <a:rPr lang="es-ES" sz="2000" i="1" dirty="0"/>
              <a:t>Facebook</a:t>
            </a:r>
            <a:r>
              <a:rPr lang="es-ES" sz="2000" dirty="0"/>
              <a:t> </a:t>
            </a:r>
            <a:r>
              <a:rPr lang="es-ES" sz="2000" dirty="0" smtClean="0"/>
              <a:t>o </a:t>
            </a:r>
            <a:r>
              <a:rPr lang="es-ES" sz="2000" i="1" dirty="0" smtClean="0"/>
              <a:t>Twitter</a:t>
            </a:r>
            <a:r>
              <a:rPr lang="es-ES" sz="2000" dirty="0"/>
              <a:t>.</a:t>
            </a:r>
          </a:p>
          <a:p>
            <a:endParaRPr lang="es-ES" sz="2000" dirty="0" smtClean="0"/>
          </a:p>
          <a:p>
            <a:r>
              <a:rPr lang="es-ES" sz="2000" dirty="0" smtClean="0"/>
              <a:t>• </a:t>
            </a:r>
            <a:r>
              <a:rPr lang="es-ES" sz="2000" b="1" dirty="0"/>
              <a:t>Redes sociales verticales</a:t>
            </a:r>
            <a:r>
              <a:rPr lang="es-ES" sz="2000" dirty="0"/>
              <a:t>. </a:t>
            </a:r>
            <a:endParaRPr lang="es-ES" sz="2000" dirty="0" smtClean="0"/>
          </a:p>
          <a:p>
            <a:r>
              <a:rPr lang="es-ES" sz="2000" dirty="0" smtClean="0"/>
              <a:t>Relacionan personas con </a:t>
            </a:r>
            <a:r>
              <a:rPr lang="es-ES" sz="2000" dirty="0"/>
              <a:t>intereses específicos en común, como música, hobbies, deportes. </a:t>
            </a:r>
            <a:r>
              <a:rPr lang="es-ES" sz="2000" dirty="0" smtClean="0"/>
              <a:t>Ejemplo</a:t>
            </a:r>
            <a:r>
              <a:rPr lang="es-ES" sz="2000" dirty="0"/>
              <a:t>: </a:t>
            </a:r>
            <a:r>
              <a:rPr lang="es-ES" sz="2000" i="1" dirty="0" err="1"/>
              <a:t>Flickr</a:t>
            </a:r>
            <a:r>
              <a:rPr lang="es-ES" sz="2000" dirty="0"/>
              <a:t>, red social cuya temática es la fotografía. </a:t>
            </a:r>
            <a:endParaRPr lang="es-ES" sz="2000" dirty="0" smtClean="0"/>
          </a:p>
          <a:p>
            <a:r>
              <a:rPr lang="es-ES" sz="2000" dirty="0" smtClean="0"/>
              <a:t>Dentro </a:t>
            </a:r>
            <a:r>
              <a:rPr lang="es-ES" sz="2000" dirty="0"/>
              <a:t>de estas redes </a:t>
            </a:r>
            <a:r>
              <a:rPr lang="es-ES" sz="2000" dirty="0" smtClean="0"/>
              <a:t>se encuentran </a:t>
            </a:r>
            <a:r>
              <a:rPr lang="es-ES" sz="2000" dirty="0"/>
              <a:t>las redes verticales profesionales, como </a:t>
            </a:r>
            <a:r>
              <a:rPr lang="es-ES" sz="2000" i="1" dirty="0" err="1" smtClean="0"/>
              <a:t>Linkedln</a:t>
            </a:r>
            <a:r>
              <a:rPr lang="es-ES" sz="2000" dirty="0"/>
              <a:t>, que </a:t>
            </a:r>
            <a:r>
              <a:rPr lang="es-ES" sz="2000" dirty="0" smtClean="0"/>
              <a:t>involucra individuos </a:t>
            </a:r>
            <a:r>
              <a:rPr lang="es-ES" sz="2000" dirty="0"/>
              <a:t>que comparten el ámbito laboral o que buscan ampliar sus </a:t>
            </a:r>
            <a:r>
              <a:rPr lang="es-ES" sz="2000" dirty="0" smtClean="0"/>
              <a:t>fronteras laborales. </a:t>
            </a:r>
            <a:endParaRPr lang="es-ES" sz="2000" dirty="0"/>
          </a:p>
        </p:txBody>
      </p:sp>
      <p:pic>
        <p:nvPicPr>
          <p:cNvPr id="5" name="Imagen 4">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348396" y="34194"/>
            <a:ext cx="4793086" cy="386886"/>
          </a:xfrm>
          <a:prstGeom prst="rect">
            <a:avLst/>
          </a:prstGeom>
        </p:spPr>
      </p:pic>
    </p:spTree>
    <p:extLst>
      <p:ext uri="{BB962C8B-B14F-4D97-AF65-F5344CB8AC3E}">
        <p14:creationId xmlns:p14="http://schemas.microsoft.com/office/powerpoint/2010/main" val="47243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7995842" y="-1102379"/>
            <a:ext cx="8291279" cy="6181880"/>
          </a:xfrm>
          <a:prstGeom prst="rect">
            <a:avLst/>
          </a:prstGeom>
        </p:spPr>
      </p:pic>
      <p:sp>
        <p:nvSpPr>
          <p:cNvPr id="2" name="Rectángulo 1"/>
          <p:cNvSpPr/>
          <p:nvPr/>
        </p:nvSpPr>
        <p:spPr>
          <a:xfrm>
            <a:off x="604604" y="2880419"/>
            <a:ext cx="11401008" cy="369332"/>
          </a:xfrm>
          <a:prstGeom prst="rect">
            <a:avLst/>
          </a:prstGeom>
        </p:spPr>
        <p:txBody>
          <a:bodyPr wrap="square">
            <a:spAutoFit/>
          </a:bodyPr>
          <a:lstStyle/>
          <a:p>
            <a:r>
              <a:rPr lang="es-ES" dirty="0"/>
              <a:t>En 2003 </a:t>
            </a:r>
            <a:r>
              <a:rPr lang="es-ES" dirty="0" smtClean="0"/>
              <a:t>se </a:t>
            </a:r>
            <a:r>
              <a:rPr lang="es-ES" dirty="0"/>
              <a:t>creó </a:t>
            </a:r>
            <a:r>
              <a:rPr lang="es-ES" i="1" dirty="0" err="1"/>
              <a:t>Linkedln</a:t>
            </a:r>
            <a:r>
              <a:rPr lang="es-ES" dirty="0" smtClean="0"/>
              <a:t>, </a:t>
            </a:r>
            <a:r>
              <a:rPr lang="es-ES" dirty="0"/>
              <a:t>red social </a:t>
            </a:r>
            <a:r>
              <a:rPr lang="es-ES" dirty="0" smtClean="0"/>
              <a:t>laboral para </a:t>
            </a:r>
            <a:r>
              <a:rPr lang="es-ES" dirty="0"/>
              <a:t>buscar, recomendar u ofrecer un trabajo.</a:t>
            </a:r>
          </a:p>
        </p:txBody>
      </p:sp>
      <p:sp>
        <p:nvSpPr>
          <p:cNvPr id="3" name="Rectángulo 2"/>
          <p:cNvSpPr/>
          <p:nvPr/>
        </p:nvSpPr>
        <p:spPr>
          <a:xfrm>
            <a:off x="604604" y="3341006"/>
            <a:ext cx="11262861" cy="646331"/>
          </a:xfrm>
          <a:prstGeom prst="rect">
            <a:avLst/>
          </a:prstGeom>
        </p:spPr>
        <p:txBody>
          <a:bodyPr wrap="square">
            <a:spAutoFit/>
          </a:bodyPr>
          <a:lstStyle/>
          <a:p>
            <a:r>
              <a:rPr lang="es-ES" i="1" dirty="0"/>
              <a:t>Facebook</a:t>
            </a:r>
            <a:r>
              <a:rPr lang="es-ES" dirty="0"/>
              <a:t>, que </a:t>
            </a:r>
            <a:r>
              <a:rPr lang="es-ES" dirty="0" smtClean="0"/>
              <a:t>surgió en 2004 </a:t>
            </a:r>
            <a:r>
              <a:rPr lang="es-ES" dirty="0"/>
              <a:t>y tuvo gran popularidad debido a su plataforma, al creciente desarrollo </a:t>
            </a:r>
            <a:r>
              <a:rPr lang="es-ES" dirty="0" smtClean="0"/>
              <a:t>de Internet </a:t>
            </a:r>
            <a:r>
              <a:rPr lang="es-ES" dirty="0"/>
              <a:t>y a la aparición de dispositivos móviles con conexión a la red.</a:t>
            </a:r>
          </a:p>
        </p:txBody>
      </p:sp>
      <p:sp>
        <p:nvSpPr>
          <p:cNvPr id="4" name="Rectángulo 3"/>
          <p:cNvSpPr/>
          <p:nvPr/>
        </p:nvSpPr>
        <p:spPr>
          <a:xfrm>
            <a:off x="604604" y="4078592"/>
            <a:ext cx="11401008" cy="2031325"/>
          </a:xfrm>
          <a:prstGeom prst="rect">
            <a:avLst/>
          </a:prstGeom>
        </p:spPr>
        <p:txBody>
          <a:bodyPr wrap="square">
            <a:spAutoFit/>
          </a:bodyPr>
          <a:lstStyle/>
          <a:p>
            <a:r>
              <a:rPr lang="es-ES" dirty="0"/>
              <a:t>En 2005 surgió la plataforma de videos </a:t>
            </a:r>
            <a:r>
              <a:rPr lang="es-ES" i="1" dirty="0" err="1"/>
              <a:t>YoUTube</a:t>
            </a:r>
            <a:r>
              <a:rPr lang="es-ES" dirty="0"/>
              <a:t>, que fue adquirida por Google </a:t>
            </a:r>
            <a:r>
              <a:rPr lang="es-ES" dirty="0" smtClean="0"/>
              <a:t>en 2006</a:t>
            </a:r>
            <a:r>
              <a:rPr lang="es-ES" dirty="0"/>
              <a:t>. </a:t>
            </a:r>
            <a:endParaRPr lang="es-ES" dirty="0" smtClean="0"/>
          </a:p>
          <a:p>
            <a:r>
              <a:rPr lang="es-ES" dirty="0" smtClean="0"/>
              <a:t>En </a:t>
            </a:r>
            <a:r>
              <a:rPr lang="es-ES" dirty="0"/>
              <a:t>2006 apareció </a:t>
            </a:r>
            <a:r>
              <a:rPr lang="es-ES" i="1" dirty="0"/>
              <a:t>Twitter</a:t>
            </a:r>
            <a:r>
              <a:rPr lang="es-ES" dirty="0"/>
              <a:t>, red social de </a:t>
            </a:r>
            <a:r>
              <a:rPr lang="es-ES" dirty="0" err="1"/>
              <a:t>microblogging</a:t>
            </a:r>
            <a:r>
              <a:rPr lang="es-ES" dirty="0"/>
              <a:t>. </a:t>
            </a:r>
            <a:r>
              <a:rPr lang="es-ES" dirty="0" smtClean="0"/>
              <a:t>Permite </a:t>
            </a:r>
            <a:r>
              <a:rPr lang="es-ES" dirty="0"/>
              <a:t>publicar textos cortos (de 140 caracteres), que son popularmente conocidos como "tuits“ y que aparecen en la página principal del usuario que los publica. Cada individuo subscripto a la red, puede elegir "seguir" a otros usuarios y ver el contenido de sus publicaciones.</a:t>
            </a:r>
          </a:p>
          <a:p>
            <a:endParaRPr lang="es-ES" dirty="0" smtClean="0"/>
          </a:p>
          <a:p>
            <a:r>
              <a:rPr lang="es-ES" dirty="0" smtClean="0"/>
              <a:t>En </a:t>
            </a:r>
            <a:r>
              <a:rPr lang="es-ES" dirty="0"/>
              <a:t>2010 se </a:t>
            </a:r>
            <a:r>
              <a:rPr lang="es-ES" dirty="0" smtClean="0"/>
              <a:t>creó </a:t>
            </a:r>
            <a:r>
              <a:rPr lang="es-ES" i="1" dirty="0" err="1" smtClean="0"/>
              <a:t>lnstagram</a:t>
            </a:r>
            <a:r>
              <a:rPr lang="es-ES" dirty="0"/>
              <a:t>, que permite compartir videos y fotos; y </a:t>
            </a:r>
            <a:r>
              <a:rPr lang="es-ES" i="1" dirty="0"/>
              <a:t>Pinterest</a:t>
            </a:r>
            <a:r>
              <a:rPr lang="es-ES" dirty="0"/>
              <a:t>, que permite a </a:t>
            </a:r>
            <a:r>
              <a:rPr lang="es-ES" dirty="0" smtClean="0"/>
              <a:t>los usuarios </a:t>
            </a:r>
            <a:r>
              <a:rPr lang="es-ES" dirty="0"/>
              <a:t>crear tableros personales con imágenes, escritos y videos</a:t>
            </a:r>
            <a:r>
              <a:rPr lang="es-ES" dirty="0" smtClean="0"/>
              <a:t>. </a:t>
            </a:r>
            <a:endParaRPr lang="es-ES" dirty="0"/>
          </a:p>
        </p:txBody>
      </p:sp>
      <p:sp>
        <p:nvSpPr>
          <p:cNvPr id="5" name="Rectángulo 4"/>
          <p:cNvSpPr/>
          <p:nvPr/>
        </p:nvSpPr>
        <p:spPr>
          <a:xfrm>
            <a:off x="604605" y="1357464"/>
            <a:ext cx="11262860" cy="1477328"/>
          </a:xfrm>
          <a:prstGeom prst="rect">
            <a:avLst/>
          </a:prstGeom>
        </p:spPr>
        <p:txBody>
          <a:bodyPr wrap="square">
            <a:spAutoFit/>
          </a:bodyPr>
          <a:lstStyle/>
          <a:p>
            <a:r>
              <a:rPr lang="es-ES" dirty="0" smtClean="0"/>
              <a:t>En 1994 nace </a:t>
            </a:r>
            <a:r>
              <a:rPr lang="es-ES" dirty="0" err="1" smtClean="0"/>
              <a:t>Geocities</a:t>
            </a:r>
            <a:r>
              <a:rPr lang="es-ES" dirty="0" smtClean="0"/>
              <a:t>, sistema </a:t>
            </a:r>
            <a:r>
              <a:rPr lang="es-ES" dirty="0"/>
              <a:t>de clasificación de webs </a:t>
            </a:r>
            <a:r>
              <a:rPr lang="es-ES" dirty="0" err="1"/>
              <a:t>geolocalizado</a:t>
            </a:r>
            <a:r>
              <a:rPr lang="es-ES" dirty="0"/>
              <a:t>, </a:t>
            </a:r>
            <a:r>
              <a:rPr lang="es-ES" dirty="0" smtClean="0"/>
              <a:t>simple pero eficaz. </a:t>
            </a:r>
          </a:p>
          <a:p>
            <a:r>
              <a:rPr lang="es-ES" dirty="0" smtClean="0"/>
              <a:t>En 1995 se crea </a:t>
            </a:r>
            <a:r>
              <a:rPr lang="es-ES" dirty="0" err="1" smtClean="0"/>
              <a:t>Clasmattes</a:t>
            </a:r>
            <a:r>
              <a:rPr lang="es-ES" dirty="0" smtClean="0"/>
              <a:t>, con el objetivo de </a:t>
            </a:r>
            <a:r>
              <a:rPr lang="es-ES" dirty="0"/>
              <a:t>poner en contacto ex compañeros de </a:t>
            </a:r>
            <a:r>
              <a:rPr lang="es-ES" dirty="0" smtClean="0"/>
              <a:t>estudios. </a:t>
            </a:r>
          </a:p>
          <a:p>
            <a:r>
              <a:rPr lang="es-ES" dirty="0" smtClean="0"/>
              <a:t>En 1997 aparece </a:t>
            </a:r>
            <a:r>
              <a:rPr lang="es-ES" dirty="0" err="1"/>
              <a:t>SixDegrees</a:t>
            </a:r>
            <a:r>
              <a:rPr lang="es-ES" dirty="0"/>
              <a:t>, basada en la Teoría de los Seis Grados y la primera en permitir crear un perfil social y una lista de amigo. </a:t>
            </a:r>
            <a:endParaRPr lang="es-ES" dirty="0" smtClean="0"/>
          </a:p>
          <a:p>
            <a:r>
              <a:rPr lang="es-ES" dirty="0" err="1" smtClean="0"/>
              <a:t>Livejournal</a:t>
            </a:r>
            <a:r>
              <a:rPr lang="es-ES" dirty="0"/>
              <a:t>, Ryze.com, </a:t>
            </a:r>
            <a:r>
              <a:rPr lang="es-ES" dirty="0" err="1"/>
              <a:t>Friendster</a:t>
            </a:r>
            <a:r>
              <a:rPr lang="es-ES" dirty="0"/>
              <a:t> y </a:t>
            </a:r>
            <a:r>
              <a:rPr lang="es-ES" dirty="0" err="1"/>
              <a:t>LunarStorm</a:t>
            </a:r>
            <a:r>
              <a:rPr lang="es-ES" dirty="0"/>
              <a:t> son otros de los pioneros que abrieron el camino 2.0.</a:t>
            </a:r>
          </a:p>
        </p:txBody>
      </p:sp>
      <p:sp>
        <p:nvSpPr>
          <p:cNvPr id="6" name="CuadroTexto 5"/>
          <p:cNvSpPr txBox="1"/>
          <p:nvPr/>
        </p:nvSpPr>
        <p:spPr>
          <a:xfrm>
            <a:off x="604604" y="481378"/>
            <a:ext cx="10838459" cy="461665"/>
          </a:xfrm>
          <a:prstGeom prst="rect">
            <a:avLst/>
          </a:prstGeom>
          <a:noFill/>
        </p:spPr>
        <p:txBody>
          <a:bodyPr wrap="square" rtlCol="0">
            <a:spAutoFit/>
          </a:bodyPr>
          <a:lstStyle/>
          <a:p>
            <a:r>
              <a:rPr lang="es-ES" sz="2400" b="1" dirty="0" smtClean="0">
                <a:solidFill>
                  <a:srgbClr val="44AFCF"/>
                </a:solidFill>
              </a:rPr>
              <a:t>Cronología de las redes sociales </a:t>
            </a:r>
            <a:endParaRPr lang="es-ES" sz="2400" b="1" dirty="0">
              <a:solidFill>
                <a:srgbClr val="44AFCF"/>
              </a:solidFill>
            </a:endParaRPr>
          </a:p>
        </p:txBody>
      </p:sp>
      <p:pic>
        <p:nvPicPr>
          <p:cNvPr id="7" name="Imagen 6">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348396" y="34194"/>
            <a:ext cx="4793086" cy="386886"/>
          </a:xfrm>
          <a:prstGeom prst="rect">
            <a:avLst/>
          </a:prstGeom>
        </p:spPr>
      </p:pic>
    </p:spTree>
    <p:extLst>
      <p:ext uri="{BB962C8B-B14F-4D97-AF65-F5344CB8AC3E}">
        <p14:creationId xmlns:p14="http://schemas.microsoft.com/office/powerpoint/2010/main" val="2130201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6504943" y="3290266"/>
            <a:ext cx="8291279" cy="6181880"/>
          </a:xfrm>
          <a:prstGeom prst="rect">
            <a:avLst/>
          </a:prstGeom>
        </p:spPr>
      </p:pic>
      <p:sp>
        <p:nvSpPr>
          <p:cNvPr id="2" name="Rectángulo 1"/>
          <p:cNvSpPr/>
          <p:nvPr/>
        </p:nvSpPr>
        <p:spPr>
          <a:xfrm>
            <a:off x="391886" y="230072"/>
            <a:ext cx="11738528" cy="6017032"/>
          </a:xfrm>
          <a:prstGeom prst="rect">
            <a:avLst/>
          </a:prstGeom>
        </p:spPr>
        <p:txBody>
          <a:bodyPr wrap="square">
            <a:spAutoFit/>
          </a:bodyPr>
          <a:lstStyle/>
          <a:p>
            <a:r>
              <a:rPr lang="es-ES" sz="2400" b="1" dirty="0">
                <a:solidFill>
                  <a:srgbClr val="44AFCF"/>
                </a:solidFill>
              </a:rPr>
              <a:t>Ventajas de las redes sociales</a:t>
            </a:r>
          </a:p>
          <a:p>
            <a:endParaRPr lang="es-ES" sz="1900" dirty="0" smtClean="0"/>
          </a:p>
          <a:p>
            <a:r>
              <a:rPr lang="es-ES" sz="1900" dirty="0" smtClean="0"/>
              <a:t>• </a:t>
            </a:r>
            <a:r>
              <a:rPr lang="es-ES" sz="1900" dirty="0"/>
              <a:t>Son </a:t>
            </a:r>
            <a:r>
              <a:rPr lang="es-ES" sz="1900" b="1" i="1" dirty="0" smtClean="0"/>
              <a:t>inmediatas</a:t>
            </a:r>
            <a:r>
              <a:rPr lang="es-ES" sz="1900" dirty="0"/>
              <a:t>,</a:t>
            </a:r>
            <a:r>
              <a:rPr lang="es-ES" sz="1900" dirty="0" smtClean="0"/>
              <a:t> funcionan </a:t>
            </a:r>
            <a:r>
              <a:rPr lang="es-ES" sz="1900" dirty="0"/>
              <a:t>en tiempo real. La información, </a:t>
            </a:r>
            <a:r>
              <a:rPr lang="es-ES" sz="1900" dirty="0" smtClean="0"/>
              <a:t>los videos</a:t>
            </a:r>
            <a:r>
              <a:rPr lang="es-ES" sz="1900" dirty="0"/>
              <a:t>, las imágenes y las opiniones que se comparten en las redes </a:t>
            </a:r>
            <a:r>
              <a:rPr lang="es-ES" sz="1900" dirty="0" smtClean="0"/>
              <a:t>suelen hacerse </a:t>
            </a:r>
            <a:r>
              <a:rPr lang="es-ES" sz="1900" b="1" dirty="0"/>
              <a:t>públicas</a:t>
            </a:r>
            <a:r>
              <a:rPr lang="es-ES" sz="1900" dirty="0"/>
              <a:t> y pueden ser conocidas por cualquier usuario de la red en </a:t>
            </a:r>
            <a:r>
              <a:rPr lang="es-ES" sz="1900" dirty="0" smtClean="0"/>
              <a:t>casi cualquier </a:t>
            </a:r>
            <a:r>
              <a:rPr lang="es-ES" sz="1900" dirty="0"/>
              <a:t>punto del globo de manera inmediata. En algunas plataformas </a:t>
            </a:r>
            <a:r>
              <a:rPr lang="es-ES" sz="1900" dirty="0" smtClean="0"/>
              <a:t>como Twitter</a:t>
            </a:r>
            <a:r>
              <a:rPr lang="es-ES" sz="1900" dirty="0"/>
              <a:t>, los acontecimientos sociales, culturales, políticos o económicos, </a:t>
            </a:r>
            <a:r>
              <a:rPr lang="es-ES" sz="1900" dirty="0" smtClean="0"/>
              <a:t>zonales o </a:t>
            </a:r>
            <a:r>
              <a:rPr lang="es-ES" sz="1900" dirty="0"/>
              <a:t>mundiales, son conocidos por todos sus usuarios de manera instantánea.</a:t>
            </a:r>
          </a:p>
          <a:p>
            <a:r>
              <a:rPr lang="es-ES" sz="1900" dirty="0"/>
              <a:t>• Son </a:t>
            </a:r>
            <a:r>
              <a:rPr lang="es-ES" sz="1900" b="1" i="1" dirty="0"/>
              <a:t>masivas</a:t>
            </a:r>
            <a:r>
              <a:rPr lang="es-ES" sz="1900" dirty="0"/>
              <a:t>. </a:t>
            </a:r>
            <a:r>
              <a:rPr lang="es-ES" sz="1900" dirty="0" smtClean="0"/>
              <a:t>Han </a:t>
            </a:r>
            <a:r>
              <a:rPr lang="es-ES" sz="1900" dirty="0"/>
              <a:t>derribado barreras culturales y etarias </a:t>
            </a:r>
            <a:r>
              <a:rPr lang="es-ES" sz="1900" dirty="0" smtClean="0"/>
              <a:t>ya que </a:t>
            </a:r>
            <a:r>
              <a:rPr lang="es-ES" sz="1900" dirty="0"/>
              <a:t>llegan a una gran porción de la población.</a:t>
            </a:r>
          </a:p>
          <a:p>
            <a:r>
              <a:rPr lang="es-ES" sz="1900" dirty="0"/>
              <a:t>• </a:t>
            </a:r>
            <a:r>
              <a:rPr lang="es-ES" sz="1900" b="1" i="1" dirty="0"/>
              <a:t>Acortan distancias</a:t>
            </a:r>
            <a:r>
              <a:rPr lang="es-ES" sz="1900" dirty="0"/>
              <a:t>. Las redes sociales permiten comunicarse con amigos</a:t>
            </a:r>
            <a:r>
              <a:rPr lang="es-ES" sz="1900" dirty="0" smtClean="0"/>
              <a:t>, familiares </a:t>
            </a:r>
            <a:r>
              <a:rPr lang="es-ES" sz="1900" dirty="0"/>
              <a:t>y cualquier usuario de la red sin importar la distancia geográfica.</a:t>
            </a:r>
          </a:p>
          <a:p>
            <a:r>
              <a:rPr lang="es-ES" sz="1900" dirty="0"/>
              <a:t>• Aumentan la </a:t>
            </a:r>
            <a:r>
              <a:rPr lang="es-ES" sz="1900" b="1" i="1" dirty="0"/>
              <a:t>visibilidad</a:t>
            </a:r>
            <a:r>
              <a:rPr lang="es-ES" sz="1900" dirty="0"/>
              <a:t> de las </a:t>
            </a:r>
            <a:r>
              <a:rPr lang="es-ES" sz="1900" dirty="0" smtClean="0"/>
              <a:t>marcas e intereses profesionales, corporativos o de otro tipo. </a:t>
            </a:r>
            <a:r>
              <a:rPr lang="es-ES" sz="1900" dirty="0"/>
              <a:t>En los últimos años, la </a:t>
            </a:r>
            <a:r>
              <a:rPr lang="es-ES" sz="1900" dirty="0" err="1" smtClean="0"/>
              <a:t>la</a:t>
            </a:r>
            <a:r>
              <a:rPr lang="es-ES" sz="1900" dirty="0" smtClean="0"/>
              <a:t> creación </a:t>
            </a:r>
            <a:r>
              <a:rPr lang="es-ES" sz="1900" dirty="0"/>
              <a:t>de perfiles </a:t>
            </a:r>
            <a:r>
              <a:rPr lang="es-ES" sz="1900" dirty="0" smtClean="0"/>
              <a:t>de diverso tipo han </a:t>
            </a:r>
            <a:r>
              <a:rPr lang="es-ES" sz="1900" dirty="0"/>
              <a:t>hecho de las redes sociales </a:t>
            </a:r>
            <a:r>
              <a:rPr lang="es-ES" sz="1900" dirty="0" smtClean="0"/>
              <a:t>un nuevo medio de transmisión de información y publicidad dirigidos a grupos seleccionados, permitiendo además la interacción entre sus promotores y las poblaciones diana. </a:t>
            </a:r>
            <a:endParaRPr lang="es-ES" sz="1900" dirty="0"/>
          </a:p>
          <a:p>
            <a:r>
              <a:rPr lang="es-ES" sz="1900" dirty="0"/>
              <a:t>• Funcionan como un canal de </a:t>
            </a:r>
            <a:r>
              <a:rPr lang="es-ES" sz="1900" b="1" i="1" dirty="0"/>
              <a:t>aprendizaje</a:t>
            </a:r>
            <a:r>
              <a:rPr lang="es-ES" sz="1900" dirty="0"/>
              <a:t>, </a:t>
            </a:r>
            <a:r>
              <a:rPr lang="es-ES" sz="1900" b="1" i="1" dirty="0"/>
              <a:t>entretenimiento</a:t>
            </a:r>
            <a:r>
              <a:rPr lang="es-ES" sz="1900" dirty="0"/>
              <a:t> e </a:t>
            </a:r>
            <a:r>
              <a:rPr lang="es-ES" sz="1900" b="1" i="1" dirty="0"/>
              <a:t>información</a:t>
            </a:r>
            <a:r>
              <a:rPr lang="es-ES" sz="1900" dirty="0"/>
              <a:t>. </a:t>
            </a:r>
            <a:r>
              <a:rPr lang="es-ES" sz="1900" dirty="0" smtClean="0"/>
              <a:t>Las redes </a:t>
            </a:r>
            <a:r>
              <a:rPr lang="es-ES" sz="1900" dirty="0"/>
              <a:t>sociales funcionan como medios para </a:t>
            </a:r>
            <a:r>
              <a:rPr lang="es-ES" sz="1900" dirty="0" err="1"/>
              <a:t>viralizar</a:t>
            </a:r>
            <a:r>
              <a:rPr lang="es-ES" sz="1900" dirty="0"/>
              <a:t> determinada información</a:t>
            </a:r>
            <a:r>
              <a:rPr lang="es-ES" sz="1900" dirty="0" smtClean="0"/>
              <a:t>. Según </a:t>
            </a:r>
            <a:r>
              <a:rPr lang="es-ES" sz="1900" dirty="0"/>
              <a:t>el contenido en el que esté interesado el usuario, podrá aprender</a:t>
            </a:r>
            <a:r>
              <a:rPr lang="es-ES" sz="1900" dirty="0" smtClean="0"/>
              <a:t>, entretenerse </a:t>
            </a:r>
            <a:r>
              <a:rPr lang="es-ES" sz="1900" dirty="0"/>
              <a:t>o informarse.</a:t>
            </a:r>
          </a:p>
          <a:p>
            <a:r>
              <a:rPr lang="es-ES" sz="1900" dirty="0"/>
              <a:t>• Permiten </a:t>
            </a:r>
            <a:r>
              <a:rPr lang="es-ES" sz="1900" b="1" i="1" dirty="0"/>
              <a:t>compartir información</a:t>
            </a:r>
            <a:r>
              <a:rPr lang="es-ES" sz="1900" dirty="0"/>
              <a:t>. Las redes permiten compartir archivos </a:t>
            </a:r>
            <a:r>
              <a:rPr lang="es-ES" sz="1900" dirty="0" smtClean="0"/>
              <a:t>de manera </a:t>
            </a:r>
            <a:r>
              <a:rPr lang="es-ES" sz="1900" dirty="0"/>
              <a:t>instantánea y sencilla: documentos, música, fotografías, videos</a:t>
            </a:r>
            <a:r>
              <a:rPr lang="es-ES" sz="1900" dirty="0" smtClean="0"/>
              <a:t>. </a:t>
            </a:r>
            <a:endParaRPr lang="es-ES" sz="1900" dirty="0"/>
          </a:p>
          <a:p>
            <a:r>
              <a:rPr lang="es-ES" sz="1900" dirty="0"/>
              <a:t>• Brindan </a:t>
            </a:r>
            <a:r>
              <a:rPr lang="es-ES" sz="1900" b="1" i="1" dirty="0"/>
              <a:t>oportunidades laborales</a:t>
            </a:r>
            <a:r>
              <a:rPr lang="es-ES" sz="1900" dirty="0"/>
              <a:t>. Existen redes que permiten dar a conocer </a:t>
            </a:r>
            <a:r>
              <a:rPr lang="es-ES" sz="1900" dirty="0" smtClean="0"/>
              <a:t>el perfil </a:t>
            </a:r>
            <a:r>
              <a:rPr lang="es-ES" sz="1900" dirty="0"/>
              <a:t>laboral de los usuarios. Algunas, como </a:t>
            </a:r>
            <a:r>
              <a:rPr lang="es-ES" sz="1900" dirty="0" err="1"/>
              <a:t>Linkedln</a:t>
            </a:r>
            <a:r>
              <a:rPr lang="es-ES" sz="1900" dirty="0"/>
              <a:t>, se crearon con el </a:t>
            </a:r>
            <a:r>
              <a:rPr lang="es-ES" sz="1900" dirty="0" smtClean="0"/>
              <a:t>objetivo específico </a:t>
            </a:r>
            <a:r>
              <a:rPr lang="es-ES" sz="1900" dirty="0"/>
              <a:t>de formar comunidades de profesionales. </a:t>
            </a:r>
          </a:p>
        </p:txBody>
      </p:sp>
      <p:pic>
        <p:nvPicPr>
          <p:cNvPr id="4" name="Imagen 3">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348396" y="34194"/>
            <a:ext cx="4793086" cy="386886"/>
          </a:xfrm>
          <a:prstGeom prst="rect">
            <a:avLst/>
          </a:prstGeom>
        </p:spPr>
      </p:pic>
    </p:spTree>
    <p:extLst>
      <p:ext uri="{BB962C8B-B14F-4D97-AF65-F5344CB8AC3E}">
        <p14:creationId xmlns:p14="http://schemas.microsoft.com/office/powerpoint/2010/main" val="3208325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6504943" y="3290266"/>
            <a:ext cx="8291279" cy="6181880"/>
          </a:xfrm>
          <a:prstGeom prst="rect">
            <a:avLst/>
          </a:prstGeom>
        </p:spPr>
      </p:pic>
      <p:sp>
        <p:nvSpPr>
          <p:cNvPr id="2" name="Rectángulo 1"/>
          <p:cNvSpPr/>
          <p:nvPr/>
        </p:nvSpPr>
        <p:spPr>
          <a:xfrm>
            <a:off x="566056" y="248793"/>
            <a:ext cx="11182997" cy="5078313"/>
          </a:xfrm>
          <a:prstGeom prst="rect">
            <a:avLst/>
          </a:prstGeom>
        </p:spPr>
        <p:txBody>
          <a:bodyPr wrap="square">
            <a:spAutoFit/>
          </a:bodyPr>
          <a:lstStyle/>
          <a:p>
            <a:r>
              <a:rPr lang="es-ES" sz="2400" b="1" dirty="0">
                <a:solidFill>
                  <a:srgbClr val="44AFCF"/>
                </a:solidFill>
              </a:rPr>
              <a:t>Aspectos negativos de las redes sociales</a:t>
            </a:r>
          </a:p>
          <a:p>
            <a:endParaRPr lang="es-ES" sz="2000" dirty="0" smtClean="0"/>
          </a:p>
          <a:p>
            <a:r>
              <a:rPr lang="es-ES" sz="2000" dirty="0" smtClean="0"/>
              <a:t>• </a:t>
            </a:r>
            <a:r>
              <a:rPr lang="es-ES" sz="2000" dirty="0"/>
              <a:t>El </a:t>
            </a:r>
            <a:r>
              <a:rPr lang="es-ES" sz="2000" b="1" i="1" dirty="0" err="1"/>
              <a:t>ciberacoso</a:t>
            </a:r>
            <a:r>
              <a:rPr lang="es-ES" sz="2000" dirty="0"/>
              <a:t>. Es uno de los principales riesgos de las redes sociales y </a:t>
            </a:r>
            <a:r>
              <a:rPr lang="es-ES" sz="2000" dirty="0" smtClean="0"/>
              <a:t>ocurre cuando </a:t>
            </a:r>
            <a:r>
              <a:rPr lang="es-ES" sz="2000" dirty="0"/>
              <a:t>un individuo o grupo de </a:t>
            </a:r>
            <a:r>
              <a:rPr lang="es-ES" sz="2000" dirty="0" smtClean="0"/>
              <a:t>individuos acosa </a:t>
            </a:r>
            <a:r>
              <a:rPr lang="es-ES" sz="2000" dirty="0"/>
              <a:t>u hostiga a otro mediante </a:t>
            </a:r>
            <a:r>
              <a:rPr lang="es-ES" sz="2000" dirty="0" smtClean="0"/>
              <a:t>las redes </a:t>
            </a:r>
            <a:r>
              <a:rPr lang="es-ES" sz="2000" dirty="0"/>
              <a:t>sociales. Esto puede darse mediante insultos, </a:t>
            </a:r>
            <a:r>
              <a:rPr lang="es-ES" sz="2000" dirty="0" err="1"/>
              <a:t>viralización</a:t>
            </a:r>
            <a:r>
              <a:rPr lang="es-ES" sz="2000" dirty="0"/>
              <a:t> de </a:t>
            </a:r>
            <a:r>
              <a:rPr lang="es-ES" sz="2000" dirty="0" smtClean="0"/>
              <a:t>información privada</a:t>
            </a:r>
            <a:r>
              <a:rPr lang="es-ES" sz="2000" dirty="0"/>
              <a:t>, entre otras formas</a:t>
            </a:r>
            <a:r>
              <a:rPr lang="es-ES" sz="2000" dirty="0" smtClean="0"/>
              <a:t>. </a:t>
            </a:r>
            <a:endParaRPr lang="es-ES" sz="2000" dirty="0"/>
          </a:p>
          <a:p>
            <a:r>
              <a:rPr lang="es-ES" sz="2000" dirty="0"/>
              <a:t>• El </a:t>
            </a:r>
            <a:r>
              <a:rPr lang="es-ES" sz="2000" b="1" i="1" dirty="0" err="1"/>
              <a:t>grooming</a:t>
            </a:r>
            <a:r>
              <a:rPr lang="es-ES" sz="2000" dirty="0"/>
              <a:t>. </a:t>
            </a:r>
            <a:r>
              <a:rPr lang="es-ES" sz="2000" dirty="0" smtClean="0"/>
              <a:t>También llamado </a:t>
            </a:r>
            <a:r>
              <a:rPr lang="es-ES" sz="2000" dirty="0"/>
              <a:t>"engaño pederasta", consiste en el acoso de adultos hacia menores </a:t>
            </a:r>
            <a:r>
              <a:rPr lang="es-ES" sz="2000" dirty="0" smtClean="0"/>
              <a:t>de edad </a:t>
            </a:r>
            <a:r>
              <a:rPr lang="es-ES" sz="2000" dirty="0"/>
              <a:t>por medio de las redes sociales. El </a:t>
            </a:r>
            <a:r>
              <a:rPr lang="es-ES" sz="2000" dirty="0" err="1"/>
              <a:t>grooming</a:t>
            </a:r>
            <a:r>
              <a:rPr lang="es-ES" sz="2000" dirty="0"/>
              <a:t> es un delito penal y debe </a:t>
            </a:r>
            <a:r>
              <a:rPr lang="es-ES" sz="2000" dirty="0" smtClean="0"/>
              <a:t>ser denunciado</a:t>
            </a:r>
            <a:r>
              <a:rPr lang="es-ES" sz="2000" dirty="0"/>
              <a:t>.</a:t>
            </a:r>
          </a:p>
          <a:p>
            <a:r>
              <a:rPr lang="es-ES" sz="2000" dirty="0"/>
              <a:t>• Las </a:t>
            </a:r>
            <a:r>
              <a:rPr lang="es-ES" sz="2000" b="1" i="1" dirty="0" err="1"/>
              <a:t>fake</a:t>
            </a:r>
            <a:r>
              <a:rPr lang="es-ES" sz="2000" b="1" i="1" dirty="0"/>
              <a:t> </a:t>
            </a:r>
            <a:r>
              <a:rPr lang="es-ES" sz="2000" b="1" i="1" dirty="0" err="1"/>
              <a:t>news</a:t>
            </a:r>
            <a:r>
              <a:rPr lang="es-ES" sz="2000" dirty="0"/>
              <a:t>. Es la información falsa o sin chequear que circula gracias </a:t>
            </a:r>
            <a:r>
              <a:rPr lang="es-ES" sz="2000" dirty="0" smtClean="0"/>
              <a:t>al exceso </a:t>
            </a:r>
            <a:r>
              <a:rPr lang="es-ES" sz="2000" dirty="0"/>
              <a:t>de información que hay en Internet. </a:t>
            </a:r>
          </a:p>
          <a:p>
            <a:r>
              <a:rPr lang="es-ES" sz="2000" dirty="0"/>
              <a:t>• El </a:t>
            </a:r>
            <a:r>
              <a:rPr lang="es-ES" sz="2000" b="1" i="1" dirty="0"/>
              <a:t>acceso indiscriminado a contenidos sensibles</a:t>
            </a:r>
            <a:r>
              <a:rPr lang="es-ES" sz="2000" dirty="0"/>
              <a:t>. Existe en las redes </a:t>
            </a:r>
            <a:r>
              <a:rPr lang="es-ES" sz="2000" dirty="0" smtClean="0"/>
              <a:t>contenido de </a:t>
            </a:r>
            <a:r>
              <a:rPr lang="es-ES" sz="2000" dirty="0"/>
              <a:t>tipo sexual o violento, que muchas veces resulta inadecuado, sobre todo </a:t>
            </a:r>
            <a:r>
              <a:rPr lang="es-ES" sz="2000" dirty="0" smtClean="0"/>
              <a:t>para grupos </a:t>
            </a:r>
            <a:r>
              <a:rPr lang="es-ES" sz="2000" dirty="0"/>
              <a:t>sociales vulnerables como los niños.</a:t>
            </a:r>
          </a:p>
          <a:p>
            <a:r>
              <a:rPr lang="es-ES" sz="2000" dirty="0"/>
              <a:t>• El </a:t>
            </a:r>
            <a:r>
              <a:rPr lang="es-ES" sz="2000" b="1" i="1" dirty="0"/>
              <a:t>abuso en el uso </a:t>
            </a:r>
            <a:r>
              <a:rPr lang="es-ES" sz="2000" dirty="0"/>
              <a:t>de las redes sociales. El uso excesivo de redes sociales </a:t>
            </a:r>
            <a:r>
              <a:rPr lang="es-ES" sz="2000" dirty="0" smtClean="0"/>
              <a:t>puede llevar </a:t>
            </a:r>
            <a:r>
              <a:rPr lang="es-ES" sz="2000" dirty="0"/>
              <a:t>a la pérdida de contacto con el mundo tangible y provocar </a:t>
            </a:r>
            <a:r>
              <a:rPr lang="es-ES" sz="2000" b="1" dirty="0"/>
              <a:t>adicción</a:t>
            </a:r>
            <a:r>
              <a:rPr lang="es-ES" sz="2000" dirty="0"/>
              <a:t>.</a:t>
            </a:r>
          </a:p>
          <a:p>
            <a:r>
              <a:rPr lang="es-ES" sz="2000" dirty="0"/>
              <a:t>• La </a:t>
            </a:r>
            <a:r>
              <a:rPr lang="es-ES" sz="2000" b="1" i="1" dirty="0" err="1"/>
              <a:t>viralización</a:t>
            </a:r>
            <a:r>
              <a:rPr lang="es-ES" sz="2000" dirty="0"/>
              <a:t> de información. Es la reproducción masiva de información</a:t>
            </a:r>
            <a:r>
              <a:rPr lang="es-ES" sz="2000" dirty="0" smtClean="0"/>
              <a:t>. Puede </a:t>
            </a:r>
            <a:r>
              <a:rPr lang="es-ES" sz="2000" dirty="0"/>
              <a:t>ser un aspecto positivo cuando la información que se </a:t>
            </a:r>
            <a:r>
              <a:rPr lang="es-ES" sz="2000" dirty="0" err="1" smtClean="0"/>
              <a:t>viraliza</a:t>
            </a:r>
            <a:r>
              <a:rPr lang="es-ES" sz="2000" dirty="0" smtClean="0"/>
              <a:t> </a:t>
            </a:r>
            <a:r>
              <a:rPr lang="es-ES" sz="2000"/>
              <a:t>es </a:t>
            </a:r>
            <a:r>
              <a:rPr lang="es-ES" sz="2000" smtClean="0"/>
              <a:t>favorable para </a:t>
            </a:r>
            <a:r>
              <a:rPr lang="es-ES" sz="2000" dirty="0"/>
              <a:t>el individuo, pero puede ser negativo cuando se </a:t>
            </a:r>
            <a:r>
              <a:rPr lang="es-ES" sz="2000" dirty="0" err="1"/>
              <a:t>viraliza</a:t>
            </a:r>
            <a:r>
              <a:rPr lang="es-ES" sz="2000" dirty="0"/>
              <a:t> </a:t>
            </a:r>
            <a:r>
              <a:rPr lang="es-ES" sz="2000" b="1" dirty="0" smtClean="0"/>
              <a:t>información confidencial </a:t>
            </a:r>
            <a:r>
              <a:rPr lang="es-ES" sz="2000" dirty="0"/>
              <a:t>o que daña de algún modo a un individuo al perderse </a:t>
            </a:r>
            <a:r>
              <a:rPr lang="es-ES" sz="2000" dirty="0" smtClean="0"/>
              <a:t>su privacidad. </a:t>
            </a:r>
            <a:endParaRPr lang="es-ES" sz="2000" dirty="0"/>
          </a:p>
        </p:txBody>
      </p:sp>
      <p:pic>
        <p:nvPicPr>
          <p:cNvPr id="4" name="Imagen 3">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348396" y="34194"/>
            <a:ext cx="4793086" cy="386886"/>
          </a:xfrm>
          <a:prstGeom prst="rect">
            <a:avLst/>
          </a:prstGeom>
        </p:spPr>
      </p:pic>
    </p:spTree>
    <p:extLst>
      <p:ext uri="{BB962C8B-B14F-4D97-AF65-F5344CB8AC3E}">
        <p14:creationId xmlns:p14="http://schemas.microsoft.com/office/powerpoint/2010/main" val="29406919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5599299" y="2003004"/>
            <a:ext cx="8291279" cy="6181880"/>
          </a:xfrm>
          <a:prstGeom prst="rect">
            <a:avLst/>
          </a:prstGeom>
        </p:spPr>
      </p:pic>
      <p:sp>
        <p:nvSpPr>
          <p:cNvPr id="2" name="Rectángulo 1"/>
          <p:cNvSpPr/>
          <p:nvPr/>
        </p:nvSpPr>
        <p:spPr>
          <a:xfrm>
            <a:off x="496194" y="2601375"/>
            <a:ext cx="11182997" cy="769441"/>
          </a:xfrm>
          <a:prstGeom prst="rect">
            <a:avLst/>
          </a:prstGeom>
        </p:spPr>
        <p:txBody>
          <a:bodyPr wrap="square">
            <a:spAutoFit/>
          </a:bodyPr>
          <a:lstStyle/>
          <a:p>
            <a:pPr algn="ctr"/>
            <a:r>
              <a:rPr lang="es-ES" sz="2400" b="1" dirty="0" smtClean="0">
                <a:solidFill>
                  <a:srgbClr val="44AFCF"/>
                </a:solidFill>
              </a:rPr>
              <a:t>Ejemplos de diversos tipos de anuncios en redes </a:t>
            </a:r>
            <a:r>
              <a:rPr lang="es-ES" sz="2400" b="1" dirty="0">
                <a:solidFill>
                  <a:srgbClr val="44AFCF"/>
                </a:solidFill>
              </a:rPr>
              <a:t>sociales</a:t>
            </a:r>
          </a:p>
          <a:p>
            <a:pPr algn="ctr"/>
            <a:endParaRPr lang="es-ES" sz="2000" dirty="0" smtClean="0"/>
          </a:p>
        </p:txBody>
      </p:sp>
      <p:pic>
        <p:nvPicPr>
          <p:cNvPr id="4" name="Imagen 3">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348396" y="34194"/>
            <a:ext cx="4793086" cy="386886"/>
          </a:xfrm>
          <a:prstGeom prst="rect">
            <a:avLst/>
          </a:prstGeom>
        </p:spPr>
      </p:pic>
    </p:spTree>
    <p:extLst>
      <p:ext uri="{BB962C8B-B14F-4D97-AF65-F5344CB8AC3E}">
        <p14:creationId xmlns:p14="http://schemas.microsoft.com/office/powerpoint/2010/main" val="37136706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52400" y="-142240"/>
            <a:ext cx="12801600" cy="7200900"/>
          </a:xfrm>
          <a:prstGeom prst="rect">
            <a:avLst/>
          </a:prstGeom>
        </p:spPr>
      </p:pic>
      <p:sp>
        <p:nvSpPr>
          <p:cNvPr id="3" name="Rectángulo 2"/>
          <p:cNvSpPr/>
          <p:nvPr/>
        </p:nvSpPr>
        <p:spPr>
          <a:xfrm>
            <a:off x="3534032" y="815546"/>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2953265" y="3628767"/>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177113" y="6421395"/>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p:cNvSpPr txBox="1"/>
          <p:nvPr/>
        </p:nvSpPr>
        <p:spPr>
          <a:xfrm>
            <a:off x="177113" y="1419497"/>
            <a:ext cx="3210521" cy="1384995"/>
          </a:xfrm>
          <a:prstGeom prst="rect">
            <a:avLst/>
          </a:prstGeom>
          <a:solidFill>
            <a:schemeClr val="bg1"/>
          </a:solidFill>
        </p:spPr>
        <p:txBody>
          <a:bodyPr wrap="square" rtlCol="0">
            <a:spAutoFit/>
          </a:bodyPr>
          <a:lstStyle/>
          <a:p>
            <a:r>
              <a:rPr lang="es-ES" sz="2800" b="1" dirty="0" smtClean="0">
                <a:solidFill>
                  <a:srgbClr val="FF0000"/>
                </a:solidFill>
                <a:effectLst>
                  <a:outerShdw blurRad="38100" dist="38100" dir="2700000" algn="tl">
                    <a:srgbClr val="000000">
                      <a:alpha val="43137"/>
                    </a:srgbClr>
                  </a:outerShdw>
                </a:effectLst>
              </a:rPr>
              <a:t>Anuncio sobre una web de información sobre EECC</a:t>
            </a:r>
            <a:endParaRPr lang="es-ES" sz="2800" b="1" dirty="0">
              <a:solidFill>
                <a:srgbClr val="FF0000"/>
              </a:solidFill>
              <a:effectLst>
                <a:outerShdw blurRad="38100" dist="38100" dir="2700000" algn="tl">
                  <a:srgbClr val="000000">
                    <a:alpha val="43137"/>
                  </a:srgbClr>
                </a:outerShdw>
              </a:effectLst>
            </a:endParaRPr>
          </a:p>
        </p:txBody>
      </p:sp>
      <p:pic>
        <p:nvPicPr>
          <p:cNvPr id="7" name="Imagen 6">
            <a:extLst>
              <a:ext uri="{FF2B5EF4-FFF2-40B4-BE49-F238E27FC236}">
                <a16:creationId xmlns:a16="http://schemas.microsoft.com/office/drawing/2014/main" id="{B10804E0-6036-0F99-44BA-EC58570BC3C7}"/>
              </a:ext>
            </a:extLst>
          </p:cNvPr>
          <p:cNvPicPr>
            <a:picLocks noChangeAspect="1"/>
          </p:cNvPicPr>
          <p:nvPr/>
        </p:nvPicPr>
        <p:blipFill>
          <a:blip r:embed="rId4"/>
          <a:stretch>
            <a:fillRect/>
          </a:stretch>
        </p:blipFill>
        <p:spPr>
          <a:xfrm>
            <a:off x="7348396" y="34194"/>
            <a:ext cx="4793086" cy="386886"/>
          </a:xfrm>
          <a:prstGeom prst="rect">
            <a:avLst/>
          </a:prstGeom>
          <a:solidFill>
            <a:schemeClr val="bg1"/>
          </a:solidFill>
        </p:spPr>
      </p:pic>
    </p:spTree>
    <p:extLst>
      <p:ext uri="{BB962C8B-B14F-4D97-AF65-F5344CB8AC3E}">
        <p14:creationId xmlns:p14="http://schemas.microsoft.com/office/powerpoint/2010/main" val="35409953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67360" y="-342900"/>
            <a:ext cx="12801600" cy="7200900"/>
          </a:xfrm>
          <a:prstGeom prst="rect">
            <a:avLst/>
          </a:prstGeom>
        </p:spPr>
      </p:pic>
      <p:sp>
        <p:nvSpPr>
          <p:cNvPr id="3" name="Rectángulo 2"/>
          <p:cNvSpPr/>
          <p:nvPr/>
        </p:nvSpPr>
        <p:spPr>
          <a:xfrm>
            <a:off x="4160108" y="6005384"/>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238897" y="6223686"/>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2825579" y="1408671"/>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p:cNvSpPr txBox="1"/>
          <p:nvPr/>
        </p:nvSpPr>
        <p:spPr>
          <a:xfrm>
            <a:off x="177113" y="1419497"/>
            <a:ext cx="3210521" cy="2246769"/>
          </a:xfrm>
          <a:prstGeom prst="rect">
            <a:avLst/>
          </a:prstGeom>
          <a:solidFill>
            <a:schemeClr val="bg1"/>
          </a:solidFill>
        </p:spPr>
        <p:txBody>
          <a:bodyPr wrap="square" rtlCol="0">
            <a:spAutoFit/>
          </a:bodyPr>
          <a:lstStyle/>
          <a:p>
            <a:r>
              <a:rPr lang="es-ES" sz="2800" b="1" dirty="0" smtClean="0">
                <a:solidFill>
                  <a:srgbClr val="FF0000"/>
                </a:solidFill>
                <a:effectLst>
                  <a:outerShdw blurRad="38100" dist="38100" dir="2700000" algn="tl">
                    <a:srgbClr val="000000">
                      <a:alpha val="43137"/>
                    </a:srgbClr>
                  </a:outerShdw>
                </a:effectLst>
              </a:rPr>
              <a:t>Anuncio sobre una aplicación para facultativos para buscar fármacos en investigación</a:t>
            </a:r>
            <a:endParaRPr lang="es-ES" sz="2800" b="1" dirty="0">
              <a:solidFill>
                <a:srgbClr val="FF0000"/>
              </a:solidFill>
              <a:effectLst>
                <a:outerShdw blurRad="38100" dist="38100" dir="2700000" algn="tl">
                  <a:srgbClr val="000000">
                    <a:alpha val="43137"/>
                  </a:srgbClr>
                </a:outerShdw>
              </a:effectLst>
            </a:endParaRPr>
          </a:p>
        </p:txBody>
      </p:sp>
      <p:pic>
        <p:nvPicPr>
          <p:cNvPr id="7" name="Imagen 6">
            <a:extLst>
              <a:ext uri="{FF2B5EF4-FFF2-40B4-BE49-F238E27FC236}">
                <a16:creationId xmlns:a16="http://schemas.microsoft.com/office/drawing/2014/main" id="{B10804E0-6036-0F99-44BA-EC58570BC3C7}"/>
              </a:ext>
            </a:extLst>
          </p:cNvPr>
          <p:cNvPicPr>
            <a:picLocks noChangeAspect="1"/>
          </p:cNvPicPr>
          <p:nvPr/>
        </p:nvPicPr>
        <p:blipFill>
          <a:blip r:embed="rId4"/>
          <a:stretch>
            <a:fillRect/>
          </a:stretch>
        </p:blipFill>
        <p:spPr>
          <a:xfrm>
            <a:off x="7348396" y="34194"/>
            <a:ext cx="4793086" cy="386886"/>
          </a:xfrm>
          <a:prstGeom prst="rect">
            <a:avLst/>
          </a:prstGeom>
          <a:solidFill>
            <a:schemeClr val="bg1"/>
          </a:solidFill>
        </p:spPr>
      </p:pic>
    </p:spTree>
    <p:extLst>
      <p:ext uri="{BB962C8B-B14F-4D97-AF65-F5344CB8AC3E}">
        <p14:creationId xmlns:p14="http://schemas.microsoft.com/office/powerpoint/2010/main" val="2442917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84480" y="-342900"/>
            <a:ext cx="12801600" cy="7200900"/>
          </a:xfrm>
          <a:prstGeom prst="rect">
            <a:avLst/>
          </a:prstGeom>
        </p:spPr>
      </p:pic>
      <p:sp>
        <p:nvSpPr>
          <p:cNvPr id="3" name="Rectángulo 2"/>
          <p:cNvSpPr/>
          <p:nvPr/>
        </p:nvSpPr>
        <p:spPr>
          <a:xfrm>
            <a:off x="3525794" y="543697"/>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222421" y="6236043"/>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p:cNvSpPr txBox="1"/>
          <p:nvPr/>
        </p:nvSpPr>
        <p:spPr>
          <a:xfrm>
            <a:off x="177113" y="1419497"/>
            <a:ext cx="3210521" cy="954107"/>
          </a:xfrm>
          <a:prstGeom prst="rect">
            <a:avLst/>
          </a:prstGeom>
          <a:solidFill>
            <a:schemeClr val="bg1"/>
          </a:solidFill>
        </p:spPr>
        <p:txBody>
          <a:bodyPr wrap="square" rtlCol="0">
            <a:spAutoFit/>
          </a:bodyPr>
          <a:lstStyle/>
          <a:p>
            <a:r>
              <a:rPr lang="es-ES" sz="2800" b="1" dirty="0" smtClean="0">
                <a:solidFill>
                  <a:srgbClr val="FF0000"/>
                </a:solidFill>
                <a:effectLst>
                  <a:outerShdw blurRad="38100" dist="38100" dir="2700000" algn="tl">
                    <a:srgbClr val="000000">
                      <a:alpha val="43137"/>
                    </a:srgbClr>
                  </a:outerShdw>
                </a:effectLst>
              </a:rPr>
              <a:t>Transmisión de información </a:t>
            </a:r>
            <a:endParaRPr lang="es-ES" sz="2800" b="1" dirty="0">
              <a:solidFill>
                <a:srgbClr val="FF0000"/>
              </a:solidFill>
              <a:effectLst>
                <a:outerShdw blurRad="38100" dist="38100" dir="2700000" algn="tl">
                  <a:srgbClr val="000000">
                    <a:alpha val="43137"/>
                  </a:srgbClr>
                </a:outerShdw>
              </a:effectLst>
            </a:endParaRPr>
          </a:p>
        </p:txBody>
      </p:sp>
      <p:pic>
        <p:nvPicPr>
          <p:cNvPr id="6" name="Imagen 5">
            <a:extLst>
              <a:ext uri="{FF2B5EF4-FFF2-40B4-BE49-F238E27FC236}">
                <a16:creationId xmlns:a16="http://schemas.microsoft.com/office/drawing/2014/main" id="{B10804E0-6036-0F99-44BA-EC58570BC3C7}"/>
              </a:ext>
            </a:extLst>
          </p:cNvPr>
          <p:cNvPicPr>
            <a:picLocks noChangeAspect="1"/>
          </p:cNvPicPr>
          <p:nvPr/>
        </p:nvPicPr>
        <p:blipFill>
          <a:blip r:embed="rId4"/>
          <a:stretch>
            <a:fillRect/>
          </a:stretch>
        </p:blipFill>
        <p:spPr>
          <a:xfrm>
            <a:off x="7348396" y="34194"/>
            <a:ext cx="4793086" cy="386886"/>
          </a:xfrm>
          <a:prstGeom prst="rect">
            <a:avLst/>
          </a:prstGeom>
          <a:solidFill>
            <a:schemeClr val="bg1"/>
          </a:solidFill>
        </p:spPr>
      </p:pic>
    </p:spTree>
    <p:extLst>
      <p:ext uri="{BB962C8B-B14F-4D97-AF65-F5344CB8AC3E}">
        <p14:creationId xmlns:p14="http://schemas.microsoft.com/office/powerpoint/2010/main" val="7360582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96240" y="-342900"/>
            <a:ext cx="12801600" cy="7200900"/>
          </a:xfrm>
          <a:prstGeom prst="rect">
            <a:avLst/>
          </a:prstGeom>
        </p:spPr>
      </p:pic>
      <p:sp>
        <p:nvSpPr>
          <p:cNvPr id="3" name="Rectángulo 2"/>
          <p:cNvSpPr/>
          <p:nvPr/>
        </p:nvSpPr>
        <p:spPr>
          <a:xfrm>
            <a:off x="3443416" y="683740"/>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74140" y="6260757"/>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3542270" y="5329881"/>
            <a:ext cx="4275438" cy="1243914"/>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p:cNvSpPr txBox="1"/>
          <p:nvPr/>
        </p:nvSpPr>
        <p:spPr>
          <a:xfrm>
            <a:off x="177113" y="1419497"/>
            <a:ext cx="3210521" cy="1384995"/>
          </a:xfrm>
          <a:prstGeom prst="rect">
            <a:avLst/>
          </a:prstGeom>
          <a:solidFill>
            <a:schemeClr val="bg1"/>
          </a:solidFill>
        </p:spPr>
        <p:txBody>
          <a:bodyPr wrap="square" rtlCol="0">
            <a:spAutoFit/>
          </a:bodyPr>
          <a:lstStyle/>
          <a:p>
            <a:r>
              <a:rPr lang="es-ES" sz="2800" b="1" dirty="0" smtClean="0">
                <a:solidFill>
                  <a:srgbClr val="FF0000"/>
                </a:solidFill>
                <a:effectLst>
                  <a:outerShdw blurRad="38100" dist="38100" dir="2700000" algn="tl">
                    <a:srgbClr val="000000">
                      <a:alpha val="43137"/>
                    </a:srgbClr>
                  </a:outerShdw>
                </a:effectLst>
              </a:rPr>
              <a:t>Transmisión de información veraz sobre EECC</a:t>
            </a:r>
            <a:endParaRPr lang="es-ES" sz="2800" b="1" dirty="0">
              <a:solidFill>
                <a:srgbClr val="FF0000"/>
              </a:solidFill>
              <a:effectLst>
                <a:outerShdw blurRad="38100" dist="38100" dir="2700000" algn="tl">
                  <a:srgbClr val="000000">
                    <a:alpha val="43137"/>
                  </a:srgbClr>
                </a:outerShdw>
              </a:effectLst>
            </a:endParaRPr>
          </a:p>
        </p:txBody>
      </p:sp>
      <p:pic>
        <p:nvPicPr>
          <p:cNvPr id="7" name="Imagen 6">
            <a:extLst>
              <a:ext uri="{FF2B5EF4-FFF2-40B4-BE49-F238E27FC236}">
                <a16:creationId xmlns:a16="http://schemas.microsoft.com/office/drawing/2014/main" id="{B10804E0-6036-0F99-44BA-EC58570BC3C7}"/>
              </a:ext>
            </a:extLst>
          </p:cNvPr>
          <p:cNvPicPr>
            <a:picLocks noChangeAspect="1"/>
          </p:cNvPicPr>
          <p:nvPr/>
        </p:nvPicPr>
        <p:blipFill>
          <a:blip r:embed="rId4"/>
          <a:stretch>
            <a:fillRect/>
          </a:stretch>
        </p:blipFill>
        <p:spPr>
          <a:xfrm>
            <a:off x="7348396" y="34194"/>
            <a:ext cx="4793086" cy="386886"/>
          </a:xfrm>
          <a:prstGeom prst="rect">
            <a:avLst/>
          </a:prstGeom>
          <a:solidFill>
            <a:schemeClr val="bg1"/>
          </a:solidFill>
        </p:spPr>
      </p:pic>
    </p:spTree>
    <p:extLst>
      <p:ext uri="{BB962C8B-B14F-4D97-AF65-F5344CB8AC3E}">
        <p14:creationId xmlns:p14="http://schemas.microsoft.com/office/powerpoint/2010/main" val="42101000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97840" y="-271780"/>
            <a:ext cx="12801600" cy="7200900"/>
          </a:xfrm>
          <a:prstGeom prst="rect">
            <a:avLst/>
          </a:prstGeom>
        </p:spPr>
      </p:pic>
      <p:sp>
        <p:nvSpPr>
          <p:cNvPr id="3" name="Rectángulo 2"/>
          <p:cNvSpPr/>
          <p:nvPr/>
        </p:nvSpPr>
        <p:spPr>
          <a:xfrm>
            <a:off x="3220995" y="691978"/>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0" y="6277232"/>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p:cNvSpPr txBox="1"/>
          <p:nvPr/>
        </p:nvSpPr>
        <p:spPr>
          <a:xfrm>
            <a:off x="177113" y="1419497"/>
            <a:ext cx="3210521" cy="2246769"/>
          </a:xfrm>
          <a:prstGeom prst="rect">
            <a:avLst/>
          </a:prstGeom>
          <a:solidFill>
            <a:schemeClr val="bg1"/>
          </a:solidFill>
        </p:spPr>
        <p:txBody>
          <a:bodyPr wrap="square" rtlCol="0">
            <a:spAutoFit/>
          </a:bodyPr>
          <a:lstStyle/>
          <a:p>
            <a:r>
              <a:rPr lang="es-ES" sz="2800" b="1" dirty="0" smtClean="0">
                <a:solidFill>
                  <a:srgbClr val="FF0000"/>
                </a:solidFill>
                <a:effectLst>
                  <a:outerShdw blurRad="38100" dist="38100" dir="2700000" algn="tl">
                    <a:srgbClr val="000000">
                      <a:alpha val="43137"/>
                    </a:srgbClr>
                  </a:outerShdw>
                </a:effectLst>
              </a:rPr>
              <a:t>Transmisión de información veraz sobre aspectos relevantes de Salud Pública </a:t>
            </a:r>
            <a:endParaRPr lang="es-ES" sz="2800" b="1" dirty="0">
              <a:solidFill>
                <a:srgbClr val="FF0000"/>
              </a:solidFill>
              <a:effectLst>
                <a:outerShdw blurRad="38100" dist="38100" dir="2700000" algn="tl">
                  <a:srgbClr val="000000">
                    <a:alpha val="43137"/>
                  </a:srgbClr>
                </a:outerShdw>
              </a:effectLst>
            </a:endParaRPr>
          </a:p>
        </p:txBody>
      </p:sp>
      <p:pic>
        <p:nvPicPr>
          <p:cNvPr id="7" name="Imagen 6">
            <a:extLst>
              <a:ext uri="{FF2B5EF4-FFF2-40B4-BE49-F238E27FC236}">
                <a16:creationId xmlns:a16="http://schemas.microsoft.com/office/drawing/2014/main" id="{B10804E0-6036-0F99-44BA-EC58570BC3C7}"/>
              </a:ext>
            </a:extLst>
          </p:cNvPr>
          <p:cNvPicPr>
            <a:picLocks noChangeAspect="1"/>
          </p:cNvPicPr>
          <p:nvPr/>
        </p:nvPicPr>
        <p:blipFill>
          <a:blip r:embed="rId4"/>
          <a:stretch>
            <a:fillRect/>
          </a:stretch>
        </p:blipFill>
        <p:spPr>
          <a:xfrm>
            <a:off x="7348396" y="34194"/>
            <a:ext cx="4793086" cy="386886"/>
          </a:xfrm>
          <a:prstGeom prst="rect">
            <a:avLst/>
          </a:prstGeom>
          <a:solidFill>
            <a:schemeClr val="bg1"/>
          </a:solidFill>
        </p:spPr>
      </p:pic>
    </p:spTree>
    <p:extLst>
      <p:ext uri="{BB962C8B-B14F-4D97-AF65-F5344CB8AC3E}">
        <p14:creationId xmlns:p14="http://schemas.microsoft.com/office/powerpoint/2010/main" val="9057247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25120" y="-271780"/>
            <a:ext cx="12801600" cy="7200900"/>
          </a:xfrm>
          <a:prstGeom prst="rect">
            <a:avLst/>
          </a:prstGeom>
        </p:spPr>
      </p:pic>
      <p:sp>
        <p:nvSpPr>
          <p:cNvPr id="3" name="Rectángulo 2"/>
          <p:cNvSpPr/>
          <p:nvPr/>
        </p:nvSpPr>
        <p:spPr>
          <a:xfrm>
            <a:off x="3410464" y="716691"/>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0" y="6277233"/>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3641123" y="4794421"/>
            <a:ext cx="4341341" cy="1754660"/>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p:cNvSpPr txBox="1"/>
          <p:nvPr/>
        </p:nvSpPr>
        <p:spPr>
          <a:xfrm>
            <a:off x="177113" y="1419497"/>
            <a:ext cx="3210521" cy="1815882"/>
          </a:xfrm>
          <a:prstGeom prst="rect">
            <a:avLst/>
          </a:prstGeom>
          <a:solidFill>
            <a:schemeClr val="bg1"/>
          </a:solidFill>
        </p:spPr>
        <p:txBody>
          <a:bodyPr wrap="square" rtlCol="0">
            <a:spAutoFit/>
          </a:bodyPr>
          <a:lstStyle/>
          <a:p>
            <a:r>
              <a:rPr lang="es-ES" sz="2800" b="1" dirty="0" smtClean="0">
                <a:solidFill>
                  <a:srgbClr val="FF0000"/>
                </a:solidFill>
                <a:effectLst>
                  <a:outerShdw blurRad="38100" dist="38100" dir="2700000" algn="tl">
                    <a:srgbClr val="000000">
                      <a:alpha val="43137"/>
                    </a:srgbClr>
                  </a:outerShdw>
                </a:effectLst>
              </a:rPr>
              <a:t>Anuncio para reclutar participantes en  EECC</a:t>
            </a:r>
            <a:endParaRPr lang="es-ES" sz="2800" b="1" dirty="0">
              <a:solidFill>
                <a:srgbClr val="FF0000"/>
              </a:solidFill>
              <a:effectLst>
                <a:outerShdw blurRad="38100" dist="38100" dir="2700000" algn="tl">
                  <a:srgbClr val="000000">
                    <a:alpha val="43137"/>
                  </a:srgbClr>
                </a:outerShdw>
              </a:effectLst>
            </a:endParaRPr>
          </a:p>
        </p:txBody>
      </p:sp>
      <p:pic>
        <p:nvPicPr>
          <p:cNvPr id="7" name="Imagen 6">
            <a:extLst>
              <a:ext uri="{FF2B5EF4-FFF2-40B4-BE49-F238E27FC236}">
                <a16:creationId xmlns:a16="http://schemas.microsoft.com/office/drawing/2014/main" id="{B10804E0-6036-0F99-44BA-EC58570BC3C7}"/>
              </a:ext>
            </a:extLst>
          </p:cNvPr>
          <p:cNvPicPr>
            <a:picLocks noChangeAspect="1"/>
          </p:cNvPicPr>
          <p:nvPr/>
        </p:nvPicPr>
        <p:blipFill>
          <a:blip r:embed="rId4"/>
          <a:stretch>
            <a:fillRect/>
          </a:stretch>
        </p:blipFill>
        <p:spPr>
          <a:xfrm>
            <a:off x="7348396" y="34194"/>
            <a:ext cx="4793086" cy="386886"/>
          </a:xfrm>
          <a:prstGeom prst="rect">
            <a:avLst/>
          </a:prstGeom>
          <a:solidFill>
            <a:schemeClr val="bg1"/>
          </a:solidFill>
        </p:spPr>
      </p:pic>
    </p:spTree>
    <p:extLst>
      <p:ext uri="{BB962C8B-B14F-4D97-AF65-F5344CB8AC3E}">
        <p14:creationId xmlns:p14="http://schemas.microsoft.com/office/powerpoint/2010/main" val="41084249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35280" y="-200660"/>
            <a:ext cx="12801600" cy="7200900"/>
          </a:xfrm>
          <a:prstGeom prst="rect">
            <a:avLst/>
          </a:prstGeom>
        </p:spPr>
      </p:pic>
      <p:sp>
        <p:nvSpPr>
          <p:cNvPr id="3" name="Rectángulo 2"/>
          <p:cNvSpPr/>
          <p:nvPr/>
        </p:nvSpPr>
        <p:spPr>
          <a:xfrm>
            <a:off x="3385750" y="757881"/>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0" y="6260757"/>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p:cNvSpPr txBox="1"/>
          <p:nvPr/>
        </p:nvSpPr>
        <p:spPr>
          <a:xfrm>
            <a:off x="177113" y="1419497"/>
            <a:ext cx="3210521" cy="1384995"/>
          </a:xfrm>
          <a:prstGeom prst="rect">
            <a:avLst/>
          </a:prstGeom>
          <a:solidFill>
            <a:schemeClr val="bg1"/>
          </a:solidFill>
        </p:spPr>
        <p:txBody>
          <a:bodyPr wrap="square" rtlCol="0">
            <a:spAutoFit/>
          </a:bodyPr>
          <a:lstStyle/>
          <a:p>
            <a:r>
              <a:rPr lang="es-ES" sz="2800" b="1" dirty="0" smtClean="0">
                <a:solidFill>
                  <a:srgbClr val="FF0000"/>
                </a:solidFill>
                <a:effectLst>
                  <a:outerShdw blurRad="38100" dist="38100" dir="2700000" algn="tl">
                    <a:srgbClr val="000000">
                      <a:alpha val="43137"/>
                    </a:srgbClr>
                  </a:outerShdw>
                </a:effectLst>
              </a:rPr>
              <a:t>Anuncios para promocionar la investigación </a:t>
            </a:r>
            <a:endParaRPr lang="es-ES" sz="2800" b="1" dirty="0">
              <a:solidFill>
                <a:srgbClr val="FF0000"/>
              </a:solidFill>
              <a:effectLst>
                <a:outerShdw blurRad="38100" dist="38100" dir="2700000" algn="tl">
                  <a:srgbClr val="000000">
                    <a:alpha val="43137"/>
                  </a:srgbClr>
                </a:outerShdw>
              </a:effectLst>
            </a:endParaRPr>
          </a:p>
        </p:txBody>
      </p:sp>
      <p:pic>
        <p:nvPicPr>
          <p:cNvPr id="6" name="Imagen 5">
            <a:extLst>
              <a:ext uri="{FF2B5EF4-FFF2-40B4-BE49-F238E27FC236}">
                <a16:creationId xmlns:a16="http://schemas.microsoft.com/office/drawing/2014/main" id="{B10804E0-6036-0F99-44BA-EC58570BC3C7}"/>
              </a:ext>
            </a:extLst>
          </p:cNvPr>
          <p:cNvPicPr>
            <a:picLocks noChangeAspect="1"/>
          </p:cNvPicPr>
          <p:nvPr/>
        </p:nvPicPr>
        <p:blipFill>
          <a:blip r:embed="rId4"/>
          <a:stretch>
            <a:fillRect/>
          </a:stretch>
        </p:blipFill>
        <p:spPr>
          <a:xfrm>
            <a:off x="7348396" y="34194"/>
            <a:ext cx="4793086" cy="386886"/>
          </a:xfrm>
          <a:prstGeom prst="rect">
            <a:avLst/>
          </a:prstGeom>
          <a:solidFill>
            <a:schemeClr val="bg1"/>
          </a:solidFill>
        </p:spPr>
      </p:pic>
    </p:spTree>
    <p:extLst>
      <p:ext uri="{BB962C8B-B14F-4D97-AF65-F5344CB8AC3E}">
        <p14:creationId xmlns:p14="http://schemas.microsoft.com/office/powerpoint/2010/main" val="14584969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25120" y="-342900"/>
            <a:ext cx="12801600" cy="7200900"/>
          </a:xfrm>
          <a:prstGeom prst="rect">
            <a:avLst/>
          </a:prstGeom>
        </p:spPr>
      </p:pic>
      <p:sp>
        <p:nvSpPr>
          <p:cNvPr id="3" name="Rectángulo 2"/>
          <p:cNvSpPr/>
          <p:nvPr/>
        </p:nvSpPr>
        <p:spPr>
          <a:xfrm>
            <a:off x="3171567" y="617838"/>
            <a:ext cx="3352801" cy="1210962"/>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107091" y="6293708"/>
            <a:ext cx="3064476" cy="436605"/>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3227308" y="5857103"/>
            <a:ext cx="4606875" cy="873210"/>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p:cNvSpPr txBox="1"/>
          <p:nvPr/>
        </p:nvSpPr>
        <p:spPr>
          <a:xfrm>
            <a:off x="177113" y="1419497"/>
            <a:ext cx="3210521" cy="1815882"/>
          </a:xfrm>
          <a:prstGeom prst="rect">
            <a:avLst/>
          </a:prstGeom>
          <a:solidFill>
            <a:schemeClr val="bg1"/>
          </a:solidFill>
        </p:spPr>
        <p:txBody>
          <a:bodyPr wrap="square" rtlCol="0">
            <a:spAutoFit/>
          </a:bodyPr>
          <a:lstStyle/>
          <a:p>
            <a:r>
              <a:rPr lang="es-ES" sz="2800" b="1" dirty="0" smtClean="0">
                <a:solidFill>
                  <a:srgbClr val="FF0000"/>
                </a:solidFill>
                <a:effectLst>
                  <a:outerShdw blurRad="38100" dist="38100" dir="2700000" algn="tl">
                    <a:srgbClr val="000000">
                      <a:alpha val="43137"/>
                    </a:srgbClr>
                  </a:outerShdw>
                </a:effectLst>
              </a:rPr>
              <a:t>Anuncios de congresos relacionados con EECC</a:t>
            </a:r>
            <a:endParaRPr lang="es-ES" sz="2800" b="1" dirty="0">
              <a:solidFill>
                <a:srgbClr val="FF0000"/>
              </a:solidFill>
              <a:effectLst>
                <a:outerShdw blurRad="38100" dist="38100" dir="2700000" algn="tl">
                  <a:srgbClr val="000000">
                    <a:alpha val="43137"/>
                  </a:srgbClr>
                </a:outerShdw>
              </a:effectLst>
            </a:endParaRPr>
          </a:p>
        </p:txBody>
      </p:sp>
      <p:pic>
        <p:nvPicPr>
          <p:cNvPr id="7" name="Imagen 6">
            <a:extLst>
              <a:ext uri="{FF2B5EF4-FFF2-40B4-BE49-F238E27FC236}">
                <a16:creationId xmlns:a16="http://schemas.microsoft.com/office/drawing/2014/main" id="{B10804E0-6036-0F99-44BA-EC58570BC3C7}"/>
              </a:ext>
            </a:extLst>
          </p:cNvPr>
          <p:cNvPicPr>
            <a:picLocks noChangeAspect="1"/>
          </p:cNvPicPr>
          <p:nvPr/>
        </p:nvPicPr>
        <p:blipFill>
          <a:blip r:embed="rId4"/>
          <a:stretch>
            <a:fillRect/>
          </a:stretch>
        </p:blipFill>
        <p:spPr>
          <a:xfrm>
            <a:off x="7348396" y="34194"/>
            <a:ext cx="4793086" cy="386886"/>
          </a:xfrm>
          <a:prstGeom prst="rect">
            <a:avLst/>
          </a:prstGeom>
          <a:solidFill>
            <a:schemeClr val="bg1"/>
          </a:solidFill>
        </p:spPr>
      </p:pic>
    </p:spTree>
    <p:extLst>
      <p:ext uri="{BB962C8B-B14F-4D97-AF65-F5344CB8AC3E}">
        <p14:creationId xmlns:p14="http://schemas.microsoft.com/office/powerpoint/2010/main" val="8298830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3417" r="16334"/>
          <a:stretch/>
        </p:blipFill>
        <p:spPr>
          <a:xfrm>
            <a:off x="0" y="-1851660"/>
            <a:ext cx="12192000" cy="9139932"/>
          </a:xfrm>
          <a:prstGeom prst="rect">
            <a:avLst/>
          </a:prstGeom>
        </p:spPr>
      </p:pic>
      <p:pic>
        <p:nvPicPr>
          <p:cNvPr id="3" name="Imagen 2"/>
          <p:cNvPicPr>
            <a:picLocks noChangeAspect="1"/>
          </p:cNvPicPr>
          <p:nvPr/>
        </p:nvPicPr>
        <p:blipFill rotWithShape="1">
          <a:blip r:embed="rId2"/>
          <a:srcRect t="12667" r="73167" b="80371"/>
          <a:stretch/>
        </p:blipFill>
        <p:spPr>
          <a:xfrm>
            <a:off x="0" y="-99060"/>
            <a:ext cx="4907280" cy="716280"/>
          </a:xfrm>
          <a:prstGeom prst="rect">
            <a:avLst/>
          </a:prstGeom>
        </p:spPr>
      </p:pic>
      <p:pic>
        <p:nvPicPr>
          <p:cNvPr id="4" name="Imagen 3"/>
          <p:cNvPicPr>
            <a:picLocks noChangeAspect="1"/>
          </p:cNvPicPr>
          <p:nvPr/>
        </p:nvPicPr>
        <p:blipFill>
          <a:blip r:embed="rId3"/>
          <a:stretch>
            <a:fillRect/>
          </a:stretch>
        </p:blipFill>
        <p:spPr>
          <a:xfrm>
            <a:off x="2581275" y="2289681"/>
            <a:ext cx="3067050" cy="428625"/>
          </a:xfrm>
          <a:prstGeom prst="rect">
            <a:avLst/>
          </a:prstGeom>
        </p:spPr>
      </p:pic>
      <p:pic>
        <p:nvPicPr>
          <p:cNvPr id="5" name="Imagen 4"/>
          <p:cNvPicPr>
            <a:picLocks noChangeAspect="1"/>
          </p:cNvPicPr>
          <p:nvPr/>
        </p:nvPicPr>
        <p:blipFill>
          <a:blip r:embed="rId3"/>
          <a:stretch>
            <a:fillRect/>
          </a:stretch>
        </p:blipFill>
        <p:spPr>
          <a:xfrm>
            <a:off x="6096000" y="4692967"/>
            <a:ext cx="3067050" cy="428625"/>
          </a:xfrm>
          <a:prstGeom prst="rect">
            <a:avLst/>
          </a:prstGeom>
        </p:spPr>
      </p:pic>
      <p:sp>
        <p:nvSpPr>
          <p:cNvPr id="6" name="CuadroTexto 5"/>
          <p:cNvSpPr txBox="1"/>
          <p:nvPr/>
        </p:nvSpPr>
        <p:spPr>
          <a:xfrm>
            <a:off x="976014" y="3866605"/>
            <a:ext cx="3839826" cy="707886"/>
          </a:xfrm>
          <a:prstGeom prst="rect">
            <a:avLst/>
          </a:prstGeom>
          <a:solidFill>
            <a:schemeClr val="bg1"/>
          </a:solidFill>
        </p:spPr>
        <p:txBody>
          <a:bodyPr wrap="square" rtlCol="0">
            <a:spAutoFit/>
          </a:bodyPr>
          <a:lstStyle/>
          <a:p>
            <a:r>
              <a:rPr lang="es-ES" sz="4000" b="1" dirty="0" smtClean="0">
                <a:solidFill>
                  <a:srgbClr val="FF0000"/>
                </a:solidFill>
                <a:effectLst>
                  <a:outerShdw blurRad="38100" dist="38100" dir="2700000" algn="tl">
                    <a:srgbClr val="000000">
                      <a:alpha val="43137"/>
                    </a:srgbClr>
                  </a:outerShdw>
                </a:effectLst>
              </a:rPr>
              <a:t>Pero también…</a:t>
            </a:r>
            <a:endParaRPr lang="es-ES" sz="4000" b="1" dirty="0">
              <a:solidFill>
                <a:srgbClr val="FF0000"/>
              </a:solidFill>
              <a:effectLst>
                <a:outerShdw blurRad="38100" dist="38100" dir="2700000" algn="tl">
                  <a:srgbClr val="000000">
                    <a:alpha val="43137"/>
                  </a:srgbClr>
                </a:outerShdw>
              </a:effectLst>
            </a:endParaRPr>
          </a:p>
        </p:txBody>
      </p:sp>
      <p:pic>
        <p:nvPicPr>
          <p:cNvPr id="7" name="Imagen 6">
            <a:extLst>
              <a:ext uri="{FF2B5EF4-FFF2-40B4-BE49-F238E27FC236}">
                <a16:creationId xmlns:a16="http://schemas.microsoft.com/office/drawing/2014/main" id="{B10804E0-6036-0F99-44BA-EC58570BC3C7}"/>
              </a:ext>
            </a:extLst>
          </p:cNvPr>
          <p:cNvPicPr>
            <a:picLocks noChangeAspect="1"/>
          </p:cNvPicPr>
          <p:nvPr/>
        </p:nvPicPr>
        <p:blipFill>
          <a:blip r:embed="rId4"/>
          <a:stretch>
            <a:fillRect/>
          </a:stretch>
        </p:blipFill>
        <p:spPr>
          <a:xfrm>
            <a:off x="7348396" y="34194"/>
            <a:ext cx="4793086" cy="386886"/>
          </a:xfrm>
          <a:prstGeom prst="rect">
            <a:avLst/>
          </a:prstGeom>
          <a:solidFill>
            <a:schemeClr val="bg1"/>
          </a:solidFill>
        </p:spPr>
      </p:pic>
    </p:spTree>
    <p:extLst>
      <p:ext uri="{BB962C8B-B14F-4D97-AF65-F5344CB8AC3E}">
        <p14:creationId xmlns:p14="http://schemas.microsoft.com/office/powerpoint/2010/main" val="25274030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5501" r="17833" b="24518"/>
          <a:stretch/>
        </p:blipFill>
        <p:spPr>
          <a:xfrm>
            <a:off x="0" y="-906780"/>
            <a:ext cx="12192000" cy="7764780"/>
          </a:xfrm>
          <a:prstGeom prst="rect">
            <a:avLst/>
          </a:prstGeom>
        </p:spPr>
      </p:pic>
      <p:pic>
        <p:nvPicPr>
          <p:cNvPr id="3" name="Imagen 2"/>
          <p:cNvPicPr>
            <a:picLocks noChangeAspect="1"/>
          </p:cNvPicPr>
          <p:nvPr/>
        </p:nvPicPr>
        <p:blipFill rotWithShape="1">
          <a:blip r:embed="rId3"/>
          <a:srcRect l="16750" t="37852" r="17334" b="52222"/>
          <a:stretch/>
        </p:blipFill>
        <p:spPr>
          <a:xfrm>
            <a:off x="22860" y="624840"/>
            <a:ext cx="12054840" cy="1021080"/>
          </a:xfrm>
          <a:prstGeom prst="rect">
            <a:avLst/>
          </a:prstGeom>
        </p:spPr>
      </p:pic>
      <p:pic>
        <p:nvPicPr>
          <p:cNvPr id="4" name="Imagen 3"/>
          <p:cNvPicPr>
            <a:picLocks noChangeAspect="1"/>
          </p:cNvPicPr>
          <p:nvPr/>
        </p:nvPicPr>
        <p:blipFill rotWithShape="1">
          <a:blip r:embed="rId4"/>
          <a:srcRect t="12667" r="73167" b="80371"/>
          <a:stretch/>
        </p:blipFill>
        <p:spPr>
          <a:xfrm>
            <a:off x="0" y="-91440"/>
            <a:ext cx="4907280" cy="716280"/>
          </a:xfrm>
          <a:prstGeom prst="rect">
            <a:avLst/>
          </a:prstGeom>
        </p:spPr>
      </p:pic>
      <p:sp>
        <p:nvSpPr>
          <p:cNvPr id="5" name="Rectángulo 4"/>
          <p:cNvSpPr/>
          <p:nvPr/>
        </p:nvSpPr>
        <p:spPr>
          <a:xfrm>
            <a:off x="4907280" y="-152400"/>
            <a:ext cx="7284720" cy="71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rotWithShape="1">
          <a:blip r:embed="rId5"/>
          <a:srcRect l="38000" t="34000" r="28083" b="25407"/>
          <a:stretch/>
        </p:blipFill>
        <p:spPr>
          <a:xfrm>
            <a:off x="7101840" y="2925892"/>
            <a:ext cx="5455920" cy="3673027"/>
          </a:xfrm>
          <a:prstGeom prst="rect">
            <a:avLst/>
          </a:prstGeom>
        </p:spPr>
      </p:pic>
      <p:sp>
        <p:nvSpPr>
          <p:cNvPr id="7" name="Rectángulo 6"/>
          <p:cNvSpPr/>
          <p:nvPr/>
        </p:nvSpPr>
        <p:spPr>
          <a:xfrm>
            <a:off x="6705600" y="4236720"/>
            <a:ext cx="259080" cy="1722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p:cNvSpPr txBox="1"/>
          <p:nvPr/>
        </p:nvSpPr>
        <p:spPr>
          <a:xfrm>
            <a:off x="3302019" y="1166782"/>
            <a:ext cx="3882552" cy="1815882"/>
          </a:xfrm>
          <a:prstGeom prst="rect">
            <a:avLst/>
          </a:prstGeom>
          <a:solidFill>
            <a:schemeClr val="bg1"/>
          </a:solidFill>
        </p:spPr>
        <p:txBody>
          <a:bodyPr wrap="square" rtlCol="0">
            <a:spAutoFit/>
          </a:bodyPr>
          <a:lstStyle/>
          <a:p>
            <a:r>
              <a:rPr lang="es-ES" sz="2800" b="1" dirty="0" smtClean="0">
                <a:solidFill>
                  <a:srgbClr val="FF0000"/>
                </a:solidFill>
                <a:effectLst>
                  <a:outerShdw blurRad="38100" dist="38100" dir="2700000" algn="tl">
                    <a:srgbClr val="000000">
                      <a:alpha val="43137"/>
                    </a:srgbClr>
                  </a:outerShdw>
                </a:effectLst>
              </a:rPr>
              <a:t>Transmisión de información veraz sobre temas de interés en Salud Pública </a:t>
            </a:r>
            <a:endParaRPr lang="es-ES" sz="2800" b="1" dirty="0">
              <a:solidFill>
                <a:srgbClr val="FF0000"/>
              </a:solidFill>
              <a:effectLst>
                <a:outerShdw blurRad="38100" dist="38100" dir="2700000" algn="tl">
                  <a:srgbClr val="000000">
                    <a:alpha val="43137"/>
                  </a:srgbClr>
                </a:outerShdw>
              </a:effectLst>
            </a:endParaRPr>
          </a:p>
        </p:txBody>
      </p:sp>
      <p:pic>
        <p:nvPicPr>
          <p:cNvPr id="9" name="Imagen 8">
            <a:extLst>
              <a:ext uri="{FF2B5EF4-FFF2-40B4-BE49-F238E27FC236}">
                <a16:creationId xmlns:a16="http://schemas.microsoft.com/office/drawing/2014/main" id="{B10804E0-6036-0F99-44BA-EC58570BC3C7}"/>
              </a:ext>
            </a:extLst>
          </p:cNvPr>
          <p:cNvPicPr>
            <a:picLocks noChangeAspect="1"/>
          </p:cNvPicPr>
          <p:nvPr/>
        </p:nvPicPr>
        <p:blipFill>
          <a:blip r:embed="rId6"/>
          <a:stretch>
            <a:fillRect/>
          </a:stretch>
        </p:blipFill>
        <p:spPr>
          <a:xfrm>
            <a:off x="7348396" y="34194"/>
            <a:ext cx="4793086" cy="386886"/>
          </a:xfrm>
          <a:prstGeom prst="rect">
            <a:avLst/>
          </a:prstGeom>
          <a:solidFill>
            <a:schemeClr val="bg1"/>
          </a:solidFill>
        </p:spPr>
      </p:pic>
    </p:spTree>
    <p:extLst>
      <p:ext uri="{BB962C8B-B14F-4D97-AF65-F5344CB8AC3E}">
        <p14:creationId xmlns:p14="http://schemas.microsoft.com/office/powerpoint/2010/main" val="9103275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2218" y="604544"/>
            <a:ext cx="11573690" cy="830997"/>
          </a:xfrm>
          <a:prstGeom prst="rect">
            <a:avLst/>
          </a:prstGeom>
        </p:spPr>
        <p:txBody>
          <a:bodyPr wrap="square">
            <a:spAutoFit/>
          </a:bodyPr>
          <a:lstStyle/>
          <a:p>
            <a:r>
              <a:rPr lang="es-ES" sz="2400" b="1" dirty="0">
                <a:solidFill>
                  <a:srgbClr val="44AFCF"/>
                </a:solidFill>
              </a:rPr>
              <a:t>Anexos de instrucciones de la Agencia </a:t>
            </a:r>
            <a:r>
              <a:rPr lang="es-ES" sz="2400" b="1" dirty="0" smtClean="0">
                <a:solidFill>
                  <a:srgbClr val="44AFCF"/>
                </a:solidFill>
              </a:rPr>
              <a:t>Española </a:t>
            </a:r>
            <a:r>
              <a:rPr lang="es-ES" sz="2400" b="1" dirty="0">
                <a:solidFill>
                  <a:srgbClr val="44AFCF"/>
                </a:solidFill>
              </a:rPr>
              <a:t>de Medicamentos y Productos Sanitarios para la </a:t>
            </a:r>
            <a:r>
              <a:rPr lang="es-ES" sz="2400" b="1" dirty="0" smtClean="0">
                <a:solidFill>
                  <a:srgbClr val="44AFCF"/>
                </a:solidFill>
              </a:rPr>
              <a:t>realización </a:t>
            </a:r>
            <a:r>
              <a:rPr lang="es-ES" sz="2400" b="1" dirty="0">
                <a:solidFill>
                  <a:srgbClr val="44AFCF"/>
                </a:solidFill>
              </a:rPr>
              <a:t>de ensayos </a:t>
            </a:r>
            <a:r>
              <a:rPr lang="es-ES" sz="2400" b="1" dirty="0" smtClean="0">
                <a:solidFill>
                  <a:srgbClr val="44AFCF"/>
                </a:solidFill>
              </a:rPr>
              <a:t>clínicos </a:t>
            </a:r>
            <a:r>
              <a:rPr lang="es-ES" sz="2400" b="1" dirty="0">
                <a:solidFill>
                  <a:srgbClr val="44AFCF"/>
                </a:solidFill>
              </a:rPr>
              <a:t>en </a:t>
            </a:r>
            <a:r>
              <a:rPr lang="es-ES" sz="2400" b="1" dirty="0" smtClean="0">
                <a:solidFill>
                  <a:srgbClr val="44AFCF"/>
                </a:solidFill>
              </a:rPr>
              <a:t>España</a:t>
            </a:r>
            <a:endParaRPr lang="es-ES" sz="2400" b="1" dirty="0">
              <a:solidFill>
                <a:srgbClr val="44AFCF"/>
              </a:solidFill>
            </a:endParaRPr>
          </a:p>
        </p:txBody>
      </p:sp>
      <p:sp>
        <p:nvSpPr>
          <p:cNvPr id="3" name="Rectángulo 2"/>
          <p:cNvSpPr/>
          <p:nvPr/>
        </p:nvSpPr>
        <p:spPr>
          <a:xfrm>
            <a:off x="322217" y="1422704"/>
            <a:ext cx="11364685" cy="400110"/>
          </a:xfrm>
          <a:prstGeom prst="rect">
            <a:avLst/>
          </a:prstGeom>
        </p:spPr>
        <p:txBody>
          <a:bodyPr wrap="square">
            <a:spAutoFit/>
          </a:bodyPr>
          <a:lstStyle/>
          <a:p>
            <a:r>
              <a:rPr lang="es-ES" sz="2000" dirty="0">
                <a:solidFill>
                  <a:srgbClr val="0070C0"/>
                </a:solidFill>
              </a:rPr>
              <a:t>Anexo </a:t>
            </a:r>
            <a:r>
              <a:rPr lang="es-ES" sz="2000" dirty="0" smtClean="0">
                <a:solidFill>
                  <a:srgbClr val="0070C0"/>
                </a:solidFill>
              </a:rPr>
              <a:t>I: Documentación </a:t>
            </a:r>
            <a:r>
              <a:rPr lang="es-ES" sz="2000" dirty="0">
                <a:solidFill>
                  <a:srgbClr val="0070C0"/>
                </a:solidFill>
              </a:rPr>
              <a:t>del ensayo e identificación de los documentos al cargarlos en el Portal ECM</a:t>
            </a:r>
          </a:p>
        </p:txBody>
      </p:sp>
      <p:sp>
        <p:nvSpPr>
          <p:cNvPr id="4" name="Rectángulo 3"/>
          <p:cNvSpPr/>
          <p:nvPr/>
        </p:nvSpPr>
        <p:spPr>
          <a:xfrm>
            <a:off x="322216" y="1792036"/>
            <a:ext cx="5414174" cy="400110"/>
          </a:xfrm>
          <a:prstGeom prst="rect">
            <a:avLst/>
          </a:prstGeom>
        </p:spPr>
        <p:txBody>
          <a:bodyPr wrap="none">
            <a:spAutoFit/>
          </a:bodyPr>
          <a:lstStyle/>
          <a:p>
            <a:r>
              <a:rPr lang="es-ES" sz="2000" dirty="0">
                <a:solidFill>
                  <a:srgbClr val="0070C0"/>
                </a:solidFill>
              </a:rPr>
              <a:t>Documentos de la parte II para enviar solo al </a:t>
            </a:r>
            <a:r>
              <a:rPr lang="es-ES" sz="2000" dirty="0" err="1">
                <a:solidFill>
                  <a:srgbClr val="0070C0"/>
                </a:solidFill>
              </a:rPr>
              <a:t>CEIm</a:t>
            </a:r>
            <a:endParaRPr lang="es-ES" sz="2000" dirty="0">
              <a:solidFill>
                <a:srgbClr val="0070C0"/>
              </a:solidFill>
            </a:endParaRPr>
          </a:p>
        </p:txBody>
      </p:sp>
      <p:sp>
        <p:nvSpPr>
          <p:cNvPr id="5" name="Rectángulo 4"/>
          <p:cNvSpPr/>
          <p:nvPr/>
        </p:nvSpPr>
        <p:spPr>
          <a:xfrm>
            <a:off x="322216" y="2161368"/>
            <a:ext cx="11216639" cy="400110"/>
          </a:xfrm>
          <a:prstGeom prst="rect">
            <a:avLst/>
          </a:prstGeom>
        </p:spPr>
        <p:txBody>
          <a:bodyPr wrap="square">
            <a:spAutoFit/>
          </a:bodyPr>
          <a:lstStyle/>
          <a:p>
            <a:r>
              <a:rPr lang="es-ES" sz="2000" dirty="0"/>
              <a:t>1. Documentos en relación a los procedimientos y material utilizado para el reclutamiento de los sujetos.</a:t>
            </a:r>
          </a:p>
        </p:txBody>
      </p:sp>
      <p:pic>
        <p:nvPicPr>
          <p:cNvPr id="7" name="Imagen 6">
            <a:extLst>
              <a:ext uri="{FF2B5EF4-FFF2-40B4-BE49-F238E27FC236}">
                <a16:creationId xmlns:a16="http://schemas.microsoft.com/office/drawing/2014/main" id="{1D5DACF5-98FC-E1B6-93B2-157FEB4588A4}"/>
              </a:ext>
            </a:extLst>
          </p:cNvPr>
          <p:cNvPicPr>
            <a:picLocks noChangeAspect="1"/>
          </p:cNvPicPr>
          <p:nvPr/>
        </p:nvPicPr>
        <p:blipFill>
          <a:blip r:embed="rId2"/>
          <a:stretch>
            <a:fillRect/>
          </a:stretch>
        </p:blipFill>
        <p:spPr>
          <a:xfrm rot="20587255">
            <a:off x="6915520" y="3974738"/>
            <a:ext cx="7378700" cy="4216400"/>
          </a:xfrm>
          <a:prstGeom prst="rect">
            <a:avLst/>
          </a:prstGeom>
        </p:spPr>
      </p:pic>
      <p:sp>
        <p:nvSpPr>
          <p:cNvPr id="6" name="Rectángulo 5"/>
          <p:cNvSpPr/>
          <p:nvPr/>
        </p:nvSpPr>
        <p:spPr>
          <a:xfrm>
            <a:off x="687978" y="2834929"/>
            <a:ext cx="11129554" cy="3970318"/>
          </a:xfrm>
          <a:prstGeom prst="rect">
            <a:avLst/>
          </a:prstGeom>
        </p:spPr>
        <p:txBody>
          <a:bodyPr wrap="square">
            <a:spAutoFit/>
          </a:bodyPr>
          <a:lstStyle/>
          <a:p>
            <a:r>
              <a:rPr lang="es-ES" sz="2100" dirty="0"/>
              <a:t>Los materiales de reclutamiento incluyen cartas, llamadas telefónicas, folletos publicitarios, </a:t>
            </a:r>
            <a:r>
              <a:rPr lang="es-ES" sz="2100" dirty="0" err="1"/>
              <a:t>pósters</a:t>
            </a:r>
            <a:r>
              <a:rPr lang="es-ES" sz="2100" dirty="0"/>
              <a:t>, anuncios y sucedáneos</a:t>
            </a:r>
            <a:r>
              <a:rPr lang="es-ES" sz="2100" b="1" dirty="0"/>
              <a:t>, independientemente del medio utilizado </a:t>
            </a:r>
            <a:r>
              <a:rPr lang="es-ES" sz="2100" dirty="0"/>
              <a:t>para su uso (internet, radio, diarios, TV, etcétera). </a:t>
            </a:r>
            <a:endParaRPr lang="es-ES" sz="2100" dirty="0" smtClean="0"/>
          </a:p>
          <a:p>
            <a:r>
              <a:rPr lang="es-ES" sz="2100" dirty="0" smtClean="0"/>
              <a:t>Debe </a:t>
            </a:r>
            <a:r>
              <a:rPr lang="es-ES" sz="2100" dirty="0"/>
              <a:t>indicarse cómo y dónde se usará cada uno de los materiales de reclutamiento presentados. </a:t>
            </a:r>
            <a:endParaRPr lang="es-ES" sz="2100" dirty="0" smtClean="0"/>
          </a:p>
          <a:p>
            <a:endParaRPr lang="es-ES" sz="2100" dirty="0" smtClean="0"/>
          </a:p>
          <a:p>
            <a:r>
              <a:rPr lang="es-ES" sz="2100" dirty="0" smtClean="0"/>
              <a:t>Si </a:t>
            </a:r>
            <a:r>
              <a:rPr lang="es-ES" sz="2100" dirty="0"/>
              <a:t>la selección de sujetos de ensayo incluye </a:t>
            </a:r>
            <a:r>
              <a:rPr lang="es-ES" sz="2100" b="1" dirty="0"/>
              <a:t>publicidad</a:t>
            </a:r>
            <a:r>
              <a:rPr lang="es-ES" sz="2100" dirty="0"/>
              <a:t>, se presentarán copias del material publicitario, ya sea impreso, grabaciones audio o vídeo o </a:t>
            </a:r>
            <a:r>
              <a:rPr lang="es-ES" sz="2100" b="1" dirty="0"/>
              <a:t>material para la web</a:t>
            </a:r>
            <a:r>
              <a:rPr lang="es-ES" sz="2100" dirty="0"/>
              <a:t>. Se expondrán los procedimientos propuestos para gestionar las </a:t>
            </a:r>
            <a:r>
              <a:rPr lang="es-ES" sz="2100" b="1" dirty="0"/>
              <a:t>respuestas</a:t>
            </a:r>
            <a:r>
              <a:rPr lang="es-ES" sz="2100" dirty="0"/>
              <a:t> a los anuncios, incluidas las copias de las comunicaciones utilizadas para invitar a los sujetos a participar en el ensayo clínico y lo previsto para informar o asesorar a las personas consideradas </a:t>
            </a:r>
            <a:r>
              <a:rPr lang="es-ES" sz="2100" b="1" dirty="0"/>
              <a:t>no aptas </a:t>
            </a:r>
            <a:r>
              <a:rPr lang="es-ES" sz="2100" dirty="0"/>
              <a:t>para el ensayo clínico</a:t>
            </a:r>
            <a:r>
              <a:rPr lang="es-ES" sz="2100" dirty="0" smtClean="0"/>
              <a:t>. </a:t>
            </a:r>
            <a:endParaRPr lang="es-ES" sz="2100" dirty="0"/>
          </a:p>
          <a:p>
            <a:r>
              <a:rPr lang="es-ES" sz="2100" dirty="0"/>
              <a:t>El promotor deberá tener en cuenta la </a:t>
            </a:r>
            <a:r>
              <a:rPr lang="es-ES" sz="2100" b="1" dirty="0"/>
              <a:t>guía de la Comisión Europea</a:t>
            </a:r>
            <a:r>
              <a:rPr lang="es-ES" sz="2100" dirty="0"/>
              <a:t> en relación a la información que deben contener los anuncios utilizados en el reclutamiento</a:t>
            </a:r>
            <a:r>
              <a:rPr lang="es-ES" sz="2100" dirty="0" smtClean="0"/>
              <a:t>. </a:t>
            </a:r>
            <a:endParaRPr lang="es-ES" sz="2100" dirty="0"/>
          </a:p>
        </p:txBody>
      </p:sp>
      <p:pic>
        <p:nvPicPr>
          <p:cNvPr id="8" name="Imagen 7">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348396" y="16436"/>
            <a:ext cx="4793086" cy="386886"/>
          </a:xfrm>
          <a:prstGeom prst="rect">
            <a:avLst/>
          </a:prstGeom>
        </p:spPr>
      </p:pic>
    </p:spTree>
    <p:extLst>
      <p:ext uri="{BB962C8B-B14F-4D97-AF65-F5344CB8AC3E}">
        <p14:creationId xmlns:p14="http://schemas.microsoft.com/office/powerpoint/2010/main" val="1342415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7712305" y="-402844"/>
            <a:ext cx="8291279" cy="6181880"/>
          </a:xfrm>
          <a:prstGeom prst="rect">
            <a:avLst/>
          </a:prstGeom>
        </p:spPr>
      </p:pic>
      <p:sp>
        <p:nvSpPr>
          <p:cNvPr id="2" name="Rectángulo 1"/>
          <p:cNvSpPr/>
          <p:nvPr/>
        </p:nvSpPr>
        <p:spPr>
          <a:xfrm>
            <a:off x="477109" y="1742732"/>
            <a:ext cx="11207932" cy="4555093"/>
          </a:xfrm>
          <a:prstGeom prst="rect">
            <a:avLst/>
          </a:prstGeom>
        </p:spPr>
        <p:txBody>
          <a:bodyPr wrap="square">
            <a:spAutoFit/>
          </a:bodyPr>
          <a:lstStyle/>
          <a:p>
            <a:pPr>
              <a:spcBef>
                <a:spcPts val="600"/>
              </a:spcBef>
            </a:pPr>
            <a:endParaRPr lang="es-ES" sz="2000" dirty="0" smtClean="0"/>
          </a:p>
          <a:p>
            <a:pPr>
              <a:spcBef>
                <a:spcPts val="600"/>
              </a:spcBef>
            </a:pPr>
            <a:r>
              <a:rPr lang="es-ES" sz="2000" dirty="0" smtClean="0"/>
              <a:t>• </a:t>
            </a:r>
            <a:r>
              <a:rPr lang="es-ES" sz="2000" dirty="0"/>
              <a:t>Dejar claro que se trata de un </a:t>
            </a:r>
            <a:r>
              <a:rPr lang="es-ES" sz="2000" dirty="0" smtClean="0"/>
              <a:t>proyecto de </a:t>
            </a:r>
            <a:r>
              <a:rPr lang="es-ES" sz="2000" dirty="0" smtClean="0"/>
              <a:t>investigación;</a:t>
            </a:r>
            <a:endParaRPr lang="es-ES" sz="2000" dirty="0"/>
          </a:p>
          <a:p>
            <a:pPr>
              <a:spcBef>
                <a:spcPts val="600"/>
              </a:spcBef>
            </a:pPr>
            <a:r>
              <a:rPr lang="es-ES" sz="2000" dirty="0"/>
              <a:t>• El ámbito del ensayo;</a:t>
            </a:r>
          </a:p>
          <a:p>
            <a:pPr>
              <a:spcBef>
                <a:spcPts val="600"/>
              </a:spcBef>
            </a:pPr>
            <a:r>
              <a:rPr lang="es-ES" sz="2000" dirty="0"/>
              <a:t>• El tipo/grupo de sujetos que </a:t>
            </a:r>
            <a:r>
              <a:rPr lang="es-ES" sz="2000" dirty="0" smtClean="0"/>
              <a:t>podrían ser </a:t>
            </a:r>
            <a:r>
              <a:rPr lang="es-ES" sz="2000" dirty="0"/>
              <a:t>incluidos en el ensayo;</a:t>
            </a:r>
          </a:p>
          <a:p>
            <a:pPr>
              <a:spcBef>
                <a:spcPts val="600"/>
              </a:spcBef>
            </a:pPr>
            <a:r>
              <a:rPr lang="es-ES" sz="2000" dirty="0"/>
              <a:t>• El responsable de la </a:t>
            </a:r>
            <a:r>
              <a:rPr lang="es-ES" sz="2000" dirty="0" smtClean="0"/>
              <a:t>investigación desde </a:t>
            </a:r>
            <a:r>
              <a:rPr lang="es-ES" sz="2000" dirty="0"/>
              <a:t>un punto de vista clínico</a:t>
            </a:r>
            <a:r>
              <a:rPr lang="es-ES" sz="2000" dirty="0" smtClean="0"/>
              <a:t>/ científico</a:t>
            </a:r>
            <a:r>
              <a:rPr lang="es-ES" sz="2000" dirty="0"/>
              <a:t>, si fuese posible;</a:t>
            </a:r>
          </a:p>
          <a:p>
            <a:pPr>
              <a:spcBef>
                <a:spcPts val="600"/>
              </a:spcBef>
            </a:pPr>
            <a:r>
              <a:rPr lang="es-ES" sz="2000" dirty="0"/>
              <a:t>• La persona, nombre, dirección </a:t>
            </a:r>
            <a:r>
              <a:rPr lang="es-ES" sz="2000" dirty="0" smtClean="0"/>
              <a:t>u organización </a:t>
            </a:r>
            <a:r>
              <a:rPr lang="es-ES" sz="2000" dirty="0"/>
              <a:t>de contacto;</a:t>
            </a:r>
          </a:p>
          <a:p>
            <a:pPr>
              <a:spcBef>
                <a:spcPts val="600"/>
              </a:spcBef>
            </a:pPr>
            <a:r>
              <a:rPr lang="es-ES" sz="2000" dirty="0"/>
              <a:t>• El procedimiento de contacto </a:t>
            </a:r>
            <a:r>
              <a:rPr lang="es-ES" sz="2000" dirty="0" smtClean="0"/>
              <a:t>para los </a:t>
            </a:r>
            <a:r>
              <a:rPr lang="es-ES" sz="2000" dirty="0"/>
              <a:t>sujetos interesados</a:t>
            </a:r>
            <a:r>
              <a:rPr lang="es-ES" sz="2000" dirty="0" smtClean="0"/>
              <a:t>; </a:t>
            </a:r>
          </a:p>
          <a:p>
            <a:pPr>
              <a:spcBef>
                <a:spcPts val="600"/>
              </a:spcBef>
            </a:pPr>
            <a:r>
              <a:rPr lang="es-ES" sz="2000" dirty="0"/>
              <a:t>• </a:t>
            </a:r>
            <a:r>
              <a:rPr lang="es-ES" sz="2000" dirty="0" smtClean="0"/>
              <a:t>Que la persona que contacte será </a:t>
            </a:r>
            <a:r>
              <a:rPr lang="es-ES" sz="2000" dirty="0" smtClean="0"/>
              <a:t>registrada, de algún modo, en una base de datos; </a:t>
            </a:r>
            <a:endParaRPr lang="es-ES" sz="2000" dirty="0"/>
          </a:p>
          <a:p>
            <a:pPr>
              <a:spcBef>
                <a:spcPts val="600"/>
              </a:spcBef>
            </a:pPr>
            <a:r>
              <a:rPr lang="es-ES" sz="2000" dirty="0"/>
              <a:t>• La compensación por </a:t>
            </a:r>
            <a:r>
              <a:rPr lang="es-ES" sz="2000" dirty="0" smtClean="0"/>
              <a:t>gastos que pudieran producirse; </a:t>
            </a:r>
            <a:r>
              <a:rPr lang="es-ES" sz="2000" dirty="0"/>
              <a:t>y</a:t>
            </a:r>
          </a:p>
          <a:p>
            <a:pPr>
              <a:spcBef>
                <a:spcPts val="600"/>
              </a:spcBef>
            </a:pPr>
            <a:r>
              <a:rPr lang="es-ES" sz="2000" dirty="0"/>
              <a:t>• Establecer que la respuesta de </a:t>
            </a:r>
            <a:r>
              <a:rPr lang="es-ES" sz="2000" dirty="0" smtClean="0"/>
              <a:t>un sujeto </a:t>
            </a:r>
            <a:r>
              <a:rPr lang="es-ES" sz="2000" dirty="0"/>
              <a:t>potencialmente </a:t>
            </a:r>
            <a:r>
              <a:rPr lang="es-ES" sz="2000" dirty="0" smtClean="0"/>
              <a:t>interesado en </a:t>
            </a:r>
            <a:r>
              <a:rPr lang="es-ES" sz="2000" dirty="0"/>
              <a:t>el ensayo sólo significa </a:t>
            </a:r>
            <a:r>
              <a:rPr lang="es-ES" sz="2000" dirty="0" smtClean="0"/>
              <a:t>que está </a:t>
            </a:r>
            <a:r>
              <a:rPr lang="es-ES" sz="2000" dirty="0"/>
              <a:t>interesado en obtener </a:t>
            </a:r>
            <a:r>
              <a:rPr lang="es-ES" sz="2000" dirty="0" smtClean="0"/>
              <a:t>más información</a:t>
            </a:r>
            <a:r>
              <a:rPr lang="es-ES" sz="2000" dirty="0"/>
              <a:t>.</a:t>
            </a:r>
          </a:p>
          <a:p>
            <a:pPr>
              <a:spcBef>
                <a:spcPts val="600"/>
              </a:spcBef>
            </a:pPr>
            <a:endParaRPr lang="es-ES" sz="2000" dirty="0" smtClean="0"/>
          </a:p>
        </p:txBody>
      </p:sp>
      <p:sp>
        <p:nvSpPr>
          <p:cNvPr id="3" name="Rectángulo 2"/>
          <p:cNvSpPr/>
          <p:nvPr/>
        </p:nvSpPr>
        <p:spPr>
          <a:xfrm>
            <a:off x="381738" y="476418"/>
            <a:ext cx="11748116" cy="1015663"/>
          </a:xfrm>
          <a:prstGeom prst="rect">
            <a:avLst/>
          </a:prstGeom>
        </p:spPr>
        <p:txBody>
          <a:bodyPr wrap="square">
            <a:spAutoFit/>
          </a:bodyPr>
          <a:lstStyle/>
          <a:p>
            <a:r>
              <a:rPr lang="en-US" sz="2000" b="1" dirty="0">
                <a:solidFill>
                  <a:srgbClr val="44AFCF"/>
                </a:solidFill>
              </a:rPr>
              <a:t>Detailed guidance on the application format and documentation to be submitted in an application for an Ethics Committee opinion on the clinical trial on medicinal products for human use. </a:t>
            </a:r>
            <a:r>
              <a:rPr lang="en-US" sz="2000" b="1" dirty="0" err="1">
                <a:solidFill>
                  <a:srgbClr val="44AFCF"/>
                </a:solidFill>
              </a:rPr>
              <a:t>EudraLex</a:t>
            </a:r>
            <a:r>
              <a:rPr lang="en-US" sz="2000" b="1" dirty="0">
                <a:solidFill>
                  <a:srgbClr val="44AFCF"/>
                </a:solidFill>
              </a:rPr>
              <a:t> </a:t>
            </a:r>
            <a:r>
              <a:rPr lang="en-US" sz="2000" b="1" dirty="0" err="1">
                <a:solidFill>
                  <a:srgbClr val="44AFCF"/>
                </a:solidFill>
              </a:rPr>
              <a:t>vol</a:t>
            </a:r>
            <a:r>
              <a:rPr lang="en-US" sz="2000" b="1" dirty="0">
                <a:solidFill>
                  <a:srgbClr val="44AFCF"/>
                </a:solidFill>
              </a:rPr>
              <a:t> 10. Feb 2006</a:t>
            </a:r>
          </a:p>
          <a:p>
            <a:r>
              <a:rPr lang="en-US" sz="2000" b="1" dirty="0">
                <a:solidFill>
                  <a:srgbClr val="0070C0"/>
                </a:solidFill>
              </a:rPr>
              <a:t>Attachment 5: Advertising for trial subjects </a:t>
            </a:r>
          </a:p>
        </p:txBody>
      </p:sp>
      <p:pic>
        <p:nvPicPr>
          <p:cNvPr id="5" name="Imagen 4">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348396" y="34194"/>
            <a:ext cx="4793086" cy="386886"/>
          </a:xfrm>
          <a:prstGeom prst="rect">
            <a:avLst/>
          </a:prstGeom>
        </p:spPr>
      </p:pic>
    </p:spTree>
    <p:extLst>
      <p:ext uri="{BB962C8B-B14F-4D97-AF65-F5344CB8AC3E}">
        <p14:creationId xmlns:p14="http://schemas.microsoft.com/office/powerpoint/2010/main" val="35211764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6504943" y="3290266"/>
            <a:ext cx="8291279" cy="6181880"/>
          </a:xfrm>
          <a:prstGeom prst="rect">
            <a:avLst/>
          </a:prstGeom>
        </p:spPr>
      </p:pic>
      <p:sp>
        <p:nvSpPr>
          <p:cNvPr id="2" name="Rectángulo 1"/>
          <p:cNvSpPr/>
          <p:nvPr/>
        </p:nvSpPr>
        <p:spPr>
          <a:xfrm>
            <a:off x="566057" y="2211245"/>
            <a:ext cx="10850880" cy="4016484"/>
          </a:xfrm>
          <a:prstGeom prst="rect">
            <a:avLst/>
          </a:prstGeom>
        </p:spPr>
        <p:txBody>
          <a:bodyPr wrap="square">
            <a:spAutoFit/>
          </a:bodyPr>
          <a:lstStyle/>
          <a:p>
            <a:pPr>
              <a:spcBef>
                <a:spcPts val="600"/>
              </a:spcBef>
            </a:pPr>
            <a:r>
              <a:rPr lang="es-ES" sz="2000" dirty="0"/>
              <a:t>Se debe informar al Comité de Ética sobre los procedimientos </a:t>
            </a:r>
            <a:r>
              <a:rPr lang="es-ES" sz="2000" dirty="0" smtClean="0"/>
              <a:t>que se implementarán para </a:t>
            </a:r>
            <a:r>
              <a:rPr lang="es-ES" sz="2000" dirty="0"/>
              <a:t>el manejo de las </a:t>
            </a:r>
            <a:r>
              <a:rPr lang="es-ES" sz="2000" b="1" dirty="0"/>
              <a:t>respuestas</a:t>
            </a:r>
            <a:r>
              <a:rPr lang="es-ES" sz="2000" dirty="0"/>
              <a:t> al anuncio</a:t>
            </a:r>
            <a:r>
              <a:rPr lang="es-ES" sz="2000" dirty="0" smtClean="0"/>
              <a:t>. </a:t>
            </a:r>
          </a:p>
          <a:p>
            <a:pPr>
              <a:spcBef>
                <a:spcPts val="600"/>
              </a:spcBef>
            </a:pPr>
            <a:r>
              <a:rPr lang="es-ES" sz="2000" dirty="0" smtClean="0"/>
              <a:t>Entre otras cuestiones, es importante indicar la </a:t>
            </a:r>
            <a:r>
              <a:rPr lang="es-ES" sz="2000" b="1" dirty="0" smtClean="0"/>
              <a:t>cualificación</a:t>
            </a:r>
            <a:r>
              <a:rPr lang="es-ES" sz="2000" dirty="0" smtClean="0"/>
              <a:t> de </a:t>
            </a:r>
            <a:r>
              <a:rPr lang="es-ES" sz="2000" dirty="0"/>
              <a:t>la persona que será responsable del primer contacto con los </a:t>
            </a:r>
            <a:r>
              <a:rPr lang="es-ES" sz="2000" dirty="0" smtClean="0"/>
              <a:t>sujetos (por ejemplo, una enfermera). </a:t>
            </a:r>
            <a:r>
              <a:rPr lang="es-ES" sz="2000" dirty="0"/>
              <a:t>Esto es especialmente importante cuando </a:t>
            </a:r>
            <a:r>
              <a:rPr lang="es-ES" sz="2000" dirty="0" smtClean="0"/>
              <a:t>se trata de pacientes o de voluntarios </a:t>
            </a:r>
            <a:r>
              <a:rPr lang="es-ES" sz="2000" dirty="0"/>
              <a:t>no </a:t>
            </a:r>
            <a:r>
              <a:rPr lang="es-ES" sz="2000" dirty="0" smtClean="0"/>
              <a:t>sanos. </a:t>
            </a:r>
          </a:p>
          <a:p>
            <a:pPr>
              <a:spcBef>
                <a:spcPts val="600"/>
              </a:spcBef>
            </a:pPr>
            <a:r>
              <a:rPr lang="es-ES" sz="2000" dirty="0" smtClean="0"/>
              <a:t>Deben indicarse los recursos y procedimientos diseñados para informar adecuadamente y proteger a las personas que responden al anuncio y que, finalmente, </a:t>
            </a:r>
            <a:r>
              <a:rPr lang="es-ES" sz="2000" b="1" dirty="0" smtClean="0"/>
              <a:t>no son aptos </a:t>
            </a:r>
            <a:r>
              <a:rPr lang="es-ES" sz="2000" dirty="0" smtClean="0"/>
              <a:t>para su inclusión en el estudio. Debe describirse cómo se procederá con ellos, especialmente si han sido sometidos a una fase de selección o </a:t>
            </a:r>
            <a:r>
              <a:rPr lang="es-ES" sz="2000" dirty="0" err="1" smtClean="0"/>
              <a:t>screening</a:t>
            </a:r>
            <a:r>
              <a:rPr lang="es-ES" sz="2000" dirty="0" smtClean="0"/>
              <a:t>. </a:t>
            </a:r>
          </a:p>
          <a:p>
            <a:pPr>
              <a:spcBef>
                <a:spcPts val="600"/>
              </a:spcBef>
            </a:pPr>
            <a:r>
              <a:rPr lang="es-ES" sz="2000" dirty="0" smtClean="0"/>
              <a:t>También debe quedar clara la manera en que se asesorará a los no aptos y se les ofrecerá ayuda para ponerse en contacto con algún centro sanitario especializado no relacionado con el ensayo clínico o con el centro que le corresponda en su sistema de Público de Sanidad. </a:t>
            </a:r>
            <a:endParaRPr lang="es-ES" sz="2000" dirty="0"/>
          </a:p>
        </p:txBody>
      </p:sp>
      <p:sp>
        <p:nvSpPr>
          <p:cNvPr id="3" name="Rectángulo 2"/>
          <p:cNvSpPr/>
          <p:nvPr/>
        </p:nvSpPr>
        <p:spPr>
          <a:xfrm>
            <a:off x="566057" y="671726"/>
            <a:ext cx="11025052" cy="1323439"/>
          </a:xfrm>
          <a:prstGeom prst="rect">
            <a:avLst/>
          </a:prstGeom>
        </p:spPr>
        <p:txBody>
          <a:bodyPr wrap="square">
            <a:spAutoFit/>
          </a:bodyPr>
          <a:lstStyle/>
          <a:p>
            <a:r>
              <a:rPr lang="en-US" sz="2000" b="1" dirty="0">
                <a:solidFill>
                  <a:srgbClr val="44AFCF"/>
                </a:solidFill>
              </a:rPr>
              <a:t>Detailed guidance on the application format and documentation to be submitted in an application for an Ethics Committee opinion on the clinical trial on medicinal products for human use. </a:t>
            </a:r>
            <a:r>
              <a:rPr lang="en-US" sz="2000" b="1" dirty="0" err="1">
                <a:solidFill>
                  <a:srgbClr val="44AFCF"/>
                </a:solidFill>
              </a:rPr>
              <a:t>EudraLex</a:t>
            </a:r>
            <a:r>
              <a:rPr lang="en-US" sz="2000" b="1" dirty="0">
                <a:solidFill>
                  <a:srgbClr val="44AFCF"/>
                </a:solidFill>
              </a:rPr>
              <a:t> </a:t>
            </a:r>
            <a:r>
              <a:rPr lang="en-US" sz="2000" b="1" dirty="0" err="1">
                <a:solidFill>
                  <a:srgbClr val="44AFCF"/>
                </a:solidFill>
              </a:rPr>
              <a:t>vol</a:t>
            </a:r>
            <a:r>
              <a:rPr lang="en-US" sz="2000" b="1" dirty="0">
                <a:solidFill>
                  <a:srgbClr val="44AFCF"/>
                </a:solidFill>
              </a:rPr>
              <a:t> 10. Feb 2006</a:t>
            </a:r>
          </a:p>
          <a:p>
            <a:r>
              <a:rPr lang="en-US" sz="2000" b="1" dirty="0">
                <a:solidFill>
                  <a:srgbClr val="0070C0"/>
                </a:solidFill>
              </a:rPr>
              <a:t>Attachment 5: Advertising for trial subjects </a:t>
            </a:r>
          </a:p>
        </p:txBody>
      </p:sp>
      <p:pic>
        <p:nvPicPr>
          <p:cNvPr id="6" name="Imagen 5">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348396" y="34194"/>
            <a:ext cx="4793086" cy="386886"/>
          </a:xfrm>
          <a:prstGeom prst="rect">
            <a:avLst/>
          </a:prstGeom>
        </p:spPr>
      </p:pic>
    </p:spTree>
    <p:extLst>
      <p:ext uri="{BB962C8B-B14F-4D97-AF65-F5344CB8AC3E}">
        <p14:creationId xmlns:p14="http://schemas.microsoft.com/office/powerpoint/2010/main" val="1085954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14103" y="853509"/>
            <a:ext cx="10833463" cy="5139869"/>
          </a:xfrm>
          <a:prstGeom prst="rect">
            <a:avLst/>
          </a:prstGeom>
        </p:spPr>
        <p:txBody>
          <a:bodyPr wrap="square">
            <a:spAutoFit/>
          </a:bodyPr>
          <a:lstStyle/>
          <a:p>
            <a:pPr algn="just"/>
            <a:r>
              <a:rPr lang="es-ES" sz="2200" b="1" dirty="0" smtClean="0">
                <a:solidFill>
                  <a:srgbClr val="00B0F0"/>
                </a:solidFill>
              </a:rPr>
              <a:t>Aspectos a considerar por los </a:t>
            </a:r>
            <a:r>
              <a:rPr lang="es-ES" sz="2200" b="1" dirty="0" err="1">
                <a:solidFill>
                  <a:srgbClr val="00B0F0"/>
                </a:solidFill>
              </a:rPr>
              <a:t>CEIm</a:t>
            </a:r>
            <a:r>
              <a:rPr lang="es-ES" sz="2200" b="1" dirty="0">
                <a:solidFill>
                  <a:srgbClr val="00B0F0"/>
                </a:solidFill>
              </a:rPr>
              <a:t> que evalúan los protocolos que proponen reclutar a través de las redes </a:t>
            </a:r>
            <a:r>
              <a:rPr lang="es-ES" sz="2200" b="1" dirty="0" smtClean="0">
                <a:solidFill>
                  <a:srgbClr val="00B0F0"/>
                </a:solidFill>
              </a:rPr>
              <a:t>sociales </a:t>
            </a:r>
            <a:r>
              <a:rPr lang="es-ES" sz="2200" b="1" dirty="0" smtClean="0">
                <a:solidFill>
                  <a:srgbClr val="00B0F0"/>
                </a:solidFill>
              </a:rPr>
              <a:t>– I </a:t>
            </a:r>
          </a:p>
          <a:p>
            <a:pPr algn="just"/>
            <a:endParaRPr lang="es-ES" sz="2200" b="1" dirty="0">
              <a:solidFill>
                <a:srgbClr val="00B0F0"/>
              </a:solidFill>
            </a:endParaRPr>
          </a:p>
          <a:p>
            <a:pPr algn="just"/>
            <a:endParaRPr lang="es-ES" sz="2200" b="1" dirty="0" smtClean="0">
              <a:solidFill>
                <a:srgbClr val="00B0F0"/>
              </a:solidFill>
            </a:endParaRPr>
          </a:p>
          <a:p>
            <a:pPr algn="just">
              <a:spcBef>
                <a:spcPts val="600"/>
              </a:spcBef>
            </a:pPr>
            <a:endParaRPr lang="es-ES" sz="2200" b="1" dirty="0">
              <a:solidFill>
                <a:srgbClr val="00B0F0"/>
              </a:solidFill>
            </a:endParaRPr>
          </a:p>
          <a:p>
            <a:pPr algn="just">
              <a:spcBef>
                <a:spcPts val="600"/>
              </a:spcBef>
            </a:pPr>
            <a:r>
              <a:rPr lang="es-ES" sz="2200" dirty="0" smtClean="0"/>
              <a:t>1.Considerar </a:t>
            </a:r>
            <a:r>
              <a:rPr lang="es-ES" sz="2200" dirty="0"/>
              <a:t>que el uso de las redes sociales (RRSS) es válido para el reclutamiento de participantes en EECC. </a:t>
            </a:r>
          </a:p>
          <a:p>
            <a:pPr algn="just">
              <a:spcBef>
                <a:spcPts val="600"/>
              </a:spcBef>
            </a:pPr>
            <a:r>
              <a:rPr lang="es-ES" sz="2200" dirty="0" smtClean="0"/>
              <a:t>2.Para </a:t>
            </a:r>
            <a:r>
              <a:rPr lang="es-ES" sz="2200" dirty="0"/>
              <a:t>entender la estrategia de comunicación en redes sociales que se plantea se recomienda establecer analogías entre el anuncio propuesto y una situación equivalente mediante procedimientos tradicionales. </a:t>
            </a:r>
          </a:p>
          <a:p>
            <a:pPr algn="just">
              <a:spcBef>
                <a:spcPts val="600"/>
              </a:spcBef>
            </a:pPr>
            <a:r>
              <a:rPr lang="es-ES" sz="2200" dirty="0" smtClean="0"/>
              <a:t>3.Asegurarse </a:t>
            </a:r>
            <a:r>
              <a:rPr lang="es-ES" sz="2200" dirty="0"/>
              <a:t>de que la estrategia de reclutamiento en línea que se propone cumple con todas las leyes relacionadas con investigación, con ensayos clínicos, con uso de medicamentos y con protección de datos. </a:t>
            </a:r>
          </a:p>
          <a:p>
            <a:pPr algn="just"/>
            <a:r>
              <a:rPr lang="es-ES" sz="2200" dirty="0" smtClean="0"/>
              <a:t> </a:t>
            </a:r>
            <a:endParaRPr lang="es-ES" sz="2200" dirty="0"/>
          </a:p>
        </p:txBody>
      </p:sp>
      <p:sp>
        <p:nvSpPr>
          <p:cNvPr id="3" name="CuadroTexto 2"/>
          <p:cNvSpPr txBox="1"/>
          <p:nvPr/>
        </p:nvSpPr>
        <p:spPr>
          <a:xfrm>
            <a:off x="7080069" y="6453051"/>
            <a:ext cx="5042262" cy="369332"/>
          </a:xfrm>
          <a:prstGeom prst="rect">
            <a:avLst/>
          </a:prstGeom>
          <a:noFill/>
        </p:spPr>
        <p:txBody>
          <a:bodyPr wrap="square" rtlCol="0">
            <a:spAutoFit/>
          </a:bodyPr>
          <a:lstStyle/>
          <a:p>
            <a:r>
              <a:rPr lang="en-US" dirty="0" err="1" smtClean="0">
                <a:solidFill>
                  <a:srgbClr val="00B0F0"/>
                </a:solidFill>
              </a:rPr>
              <a:t>Gelinas</a:t>
            </a:r>
            <a:r>
              <a:rPr lang="en-US" dirty="0" smtClean="0">
                <a:solidFill>
                  <a:srgbClr val="00B0F0"/>
                </a:solidFill>
              </a:rPr>
              <a:t> L. Am </a:t>
            </a:r>
            <a:r>
              <a:rPr lang="en-US" dirty="0">
                <a:solidFill>
                  <a:srgbClr val="00B0F0"/>
                </a:solidFill>
              </a:rPr>
              <a:t>J </a:t>
            </a:r>
            <a:r>
              <a:rPr lang="en-US" dirty="0" err="1">
                <a:solidFill>
                  <a:srgbClr val="00B0F0"/>
                </a:solidFill>
              </a:rPr>
              <a:t>Bioeth</a:t>
            </a:r>
            <a:r>
              <a:rPr lang="en-US" dirty="0">
                <a:solidFill>
                  <a:srgbClr val="00B0F0"/>
                </a:solidFill>
              </a:rPr>
              <a:t>. 2017 March ; 17(3): 3–14.</a:t>
            </a:r>
            <a:endParaRPr lang="es-ES" dirty="0">
              <a:solidFill>
                <a:srgbClr val="00B0F0"/>
              </a:solidFill>
            </a:endParaRPr>
          </a:p>
        </p:txBody>
      </p:sp>
      <p:pic>
        <p:nvPicPr>
          <p:cNvPr id="4" name="Imagen 3">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348396" y="34194"/>
            <a:ext cx="4793086" cy="386886"/>
          </a:xfrm>
          <a:prstGeom prst="rect">
            <a:avLst/>
          </a:prstGeom>
        </p:spPr>
      </p:pic>
    </p:spTree>
    <p:extLst>
      <p:ext uri="{BB962C8B-B14F-4D97-AF65-F5344CB8AC3E}">
        <p14:creationId xmlns:p14="http://schemas.microsoft.com/office/powerpoint/2010/main" val="40405621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35726" y="1210560"/>
            <a:ext cx="10833463" cy="4493538"/>
          </a:xfrm>
          <a:prstGeom prst="rect">
            <a:avLst/>
          </a:prstGeom>
        </p:spPr>
        <p:txBody>
          <a:bodyPr wrap="square">
            <a:spAutoFit/>
          </a:bodyPr>
          <a:lstStyle/>
          <a:p>
            <a:pPr algn="just"/>
            <a:r>
              <a:rPr lang="es-ES" sz="2200" b="1" dirty="0" smtClean="0">
                <a:solidFill>
                  <a:srgbClr val="00B0F0"/>
                </a:solidFill>
              </a:rPr>
              <a:t>Aspectos a considerar por los </a:t>
            </a:r>
            <a:r>
              <a:rPr lang="es-ES" sz="2200" b="1" dirty="0" err="1">
                <a:solidFill>
                  <a:srgbClr val="00B0F0"/>
                </a:solidFill>
              </a:rPr>
              <a:t>CEIm</a:t>
            </a:r>
            <a:r>
              <a:rPr lang="es-ES" sz="2200" b="1" dirty="0">
                <a:solidFill>
                  <a:srgbClr val="00B0F0"/>
                </a:solidFill>
              </a:rPr>
              <a:t> que evalúan los protocolos que proponen reclutar a través de las redes </a:t>
            </a:r>
            <a:r>
              <a:rPr lang="es-ES" sz="2200" b="1" dirty="0" smtClean="0">
                <a:solidFill>
                  <a:srgbClr val="00B0F0"/>
                </a:solidFill>
              </a:rPr>
              <a:t>sociales </a:t>
            </a:r>
            <a:r>
              <a:rPr lang="es-ES" sz="2200" b="1" dirty="0" smtClean="0">
                <a:solidFill>
                  <a:srgbClr val="00B0F0"/>
                </a:solidFill>
              </a:rPr>
              <a:t>– II </a:t>
            </a:r>
          </a:p>
          <a:p>
            <a:pPr algn="just"/>
            <a:endParaRPr lang="es-ES" sz="2200" b="1" dirty="0">
              <a:solidFill>
                <a:srgbClr val="00B0F0"/>
              </a:solidFill>
            </a:endParaRPr>
          </a:p>
          <a:p>
            <a:pPr algn="just"/>
            <a:endParaRPr lang="es-ES" sz="2200" b="1" dirty="0">
              <a:solidFill>
                <a:srgbClr val="00B0F0"/>
              </a:solidFill>
            </a:endParaRPr>
          </a:p>
          <a:p>
            <a:pPr algn="just"/>
            <a:r>
              <a:rPr lang="es-ES" sz="2200" dirty="0" smtClean="0"/>
              <a:t>4.Verificar </a:t>
            </a:r>
            <a:r>
              <a:rPr lang="es-ES" sz="2200" dirty="0"/>
              <a:t>que se cumplen las políticas de uso de las redes que se van a utilizar o, en su caso, que existe una excepción o justificación para no cumplirlas completamente. En determinados casos puede ser necesario valorar la implementación de una estrategia de reclutamiento que pueda entrar en conflicto con las políticas y los términos de uso de un sitio web, solicitando que el investigador requiera al responsable de dicho sitio una excepción por escrito. En otros casos podría ser necesario que el investigador explique por qué debe ser aceptada por el </a:t>
            </a:r>
            <a:r>
              <a:rPr lang="es-ES" sz="2200" dirty="0" err="1"/>
              <a:t>CEIm</a:t>
            </a:r>
            <a:r>
              <a:rPr lang="es-ES" sz="2200" dirty="0"/>
              <a:t> una estrategia que no cumple las políticas de la red social, no contando con la aceptación de la excepción por parte del responsable de la red, para lo que podría necesitarse el apoyo de un asesor legal. </a:t>
            </a:r>
          </a:p>
        </p:txBody>
      </p:sp>
      <p:sp>
        <p:nvSpPr>
          <p:cNvPr id="3" name="CuadroTexto 2"/>
          <p:cNvSpPr txBox="1"/>
          <p:nvPr/>
        </p:nvSpPr>
        <p:spPr>
          <a:xfrm>
            <a:off x="7080069" y="6453051"/>
            <a:ext cx="5042262" cy="369332"/>
          </a:xfrm>
          <a:prstGeom prst="rect">
            <a:avLst/>
          </a:prstGeom>
          <a:noFill/>
        </p:spPr>
        <p:txBody>
          <a:bodyPr wrap="square" rtlCol="0">
            <a:spAutoFit/>
          </a:bodyPr>
          <a:lstStyle/>
          <a:p>
            <a:r>
              <a:rPr lang="en-US" dirty="0" err="1" smtClean="0">
                <a:solidFill>
                  <a:srgbClr val="00B0F0"/>
                </a:solidFill>
              </a:rPr>
              <a:t>Gelinas</a:t>
            </a:r>
            <a:r>
              <a:rPr lang="en-US" dirty="0" smtClean="0">
                <a:solidFill>
                  <a:srgbClr val="00B0F0"/>
                </a:solidFill>
              </a:rPr>
              <a:t> L. Am </a:t>
            </a:r>
            <a:r>
              <a:rPr lang="en-US" dirty="0">
                <a:solidFill>
                  <a:srgbClr val="00B0F0"/>
                </a:solidFill>
              </a:rPr>
              <a:t>J </a:t>
            </a:r>
            <a:r>
              <a:rPr lang="en-US" dirty="0" err="1">
                <a:solidFill>
                  <a:srgbClr val="00B0F0"/>
                </a:solidFill>
              </a:rPr>
              <a:t>Bioeth</a:t>
            </a:r>
            <a:r>
              <a:rPr lang="en-US" dirty="0">
                <a:solidFill>
                  <a:srgbClr val="00B0F0"/>
                </a:solidFill>
              </a:rPr>
              <a:t>. 2017 March ; 17(3): 3–14.</a:t>
            </a:r>
            <a:endParaRPr lang="es-ES" dirty="0">
              <a:solidFill>
                <a:srgbClr val="00B0F0"/>
              </a:solidFill>
            </a:endParaRPr>
          </a:p>
        </p:txBody>
      </p:sp>
      <p:pic>
        <p:nvPicPr>
          <p:cNvPr id="4" name="Imagen 3">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348396" y="34194"/>
            <a:ext cx="4793086" cy="386886"/>
          </a:xfrm>
          <a:prstGeom prst="rect">
            <a:avLst/>
          </a:prstGeom>
        </p:spPr>
      </p:pic>
    </p:spTree>
    <p:extLst>
      <p:ext uri="{BB962C8B-B14F-4D97-AF65-F5344CB8AC3E}">
        <p14:creationId xmlns:p14="http://schemas.microsoft.com/office/powerpoint/2010/main" val="17199002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70560" y="827382"/>
            <a:ext cx="10833463" cy="5078313"/>
          </a:xfrm>
          <a:prstGeom prst="rect">
            <a:avLst/>
          </a:prstGeom>
        </p:spPr>
        <p:txBody>
          <a:bodyPr wrap="square">
            <a:spAutoFit/>
          </a:bodyPr>
          <a:lstStyle/>
          <a:p>
            <a:pPr algn="just">
              <a:spcBef>
                <a:spcPts val="600"/>
              </a:spcBef>
            </a:pPr>
            <a:r>
              <a:rPr lang="es-ES" sz="2200" b="1" dirty="0" smtClean="0">
                <a:solidFill>
                  <a:srgbClr val="00B0F0"/>
                </a:solidFill>
              </a:rPr>
              <a:t>Aspectos a considerar por los </a:t>
            </a:r>
            <a:r>
              <a:rPr lang="es-ES" sz="2200" b="1" dirty="0" err="1">
                <a:solidFill>
                  <a:srgbClr val="00B0F0"/>
                </a:solidFill>
              </a:rPr>
              <a:t>CEIm</a:t>
            </a:r>
            <a:r>
              <a:rPr lang="es-ES" sz="2200" b="1" dirty="0">
                <a:solidFill>
                  <a:srgbClr val="00B0F0"/>
                </a:solidFill>
              </a:rPr>
              <a:t> que evalúan los protocolos que proponen reclutar a través de las redes </a:t>
            </a:r>
            <a:r>
              <a:rPr lang="es-ES" sz="2200" b="1" dirty="0" smtClean="0">
                <a:solidFill>
                  <a:srgbClr val="00B0F0"/>
                </a:solidFill>
              </a:rPr>
              <a:t>sociales – </a:t>
            </a:r>
            <a:r>
              <a:rPr lang="es-ES" sz="2200" b="1" dirty="0" smtClean="0">
                <a:solidFill>
                  <a:srgbClr val="00B0F0"/>
                </a:solidFill>
              </a:rPr>
              <a:t>III  </a:t>
            </a:r>
            <a:endParaRPr lang="es-ES" sz="2200" b="1" dirty="0" smtClean="0">
              <a:solidFill>
                <a:srgbClr val="00B0F0"/>
              </a:solidFill>
            </a:endParaRPr>
          </a:p>
          <a:p>
            <a:pPr algn="just">
              <a:spcBef>
                <a:spcPts val="600"/>
              </a:spcBef>
            </a:pPr>
            <a:endParaRPr lang="es-ES" sz="2200" b="1" dirty="0">
              <a:solidFill>
                <a:srgbClr val="00B0F0"/>
              </a:solidFill>
            </a:endParaRPr>
          </a:p>
          <a:p>
            <a:pPr algn="just">
              <a:spcBef>
                <a:spcPts val="600"/>
              </a:spcBef>
              <a:spcAft>
                <a:spcPts val="600"/>
              </a:spcAft>
            </a:pPr>
            <a:endParaRPr lang="es-ES" sz="2200" b="1" dirty="0">
              <a:solidFill>
                <a:srgbClr val="00B0F0"/>
              </a:solidFill>
            </a:endParaRPr>
          </a:p>
          <a:p>
            <a:pPr algn="just">
              <a:spcBef>
                <a:spcPts val="600"/>
              </a:spcBef>
              <a:spcAft>
                <a:spcPts val="600"/>
              </a:spcAft>
            </a:pPr>
            <a:r>
              <a:rPr lang="es-ES" sz="2200" dirty="0" smtClean="0"/>
              <a:t>5.Debe </a:t>
            </a:r>
            <a:r>
              <a:rPr lang="es-ES" sz="2200" dirty="0"/>
              <a:t>presentarse adecuadamente y con precisión el ensayo que se anuncia. </a:t>
            </a:r>
          </a:p>
          <a:p>
            <a:pPr algn="just">
              <a:spcBef>
                <a:spcPts val="600"/>
              </a:spcBef>
              <a:spcAft>
                <a:spcPts val="600"/>
              </a:spcAft>
            </a:pPr>
            <a:r>
              <a:rPr lang="es-ES" sz="2200" dirty="0"/>
              <a:t>6</a:t>
            </a:r>
            <a:r>
              <a:rPr lang="es-ES" sz="2200" dirty="0" smtClean="0"/>
              <a:t>.Debe </a:t>
            </a:r>
            <a:r>
              <a:rPr lang="es-ES" sz="2200" dirty="0"/>
              <a:t>garantizarse que el reclutamiento propuesto no implica el engaño o la fabricación de identidades en línea. </a:t>
            </a:r>
          </a:p>
          <a:p>
            <a:pPr algn="just">
              <a:spcBef>
                <a:spcPts val="600"/>
              </a:spcBef>
              <a:spcAft>
                <a:spcPts val="600"/>
              </a:spcAft>
            </a:pPr>
            <a:r>
              <a:rPr lang="es-ES" sz="2200" dirty="0" smtClean="0"/>
              <a:t>7.Deben </a:t>
            </a:r>
            <a:r>
              <a:rPr lang="es-ES" sz="2200" dirty="0"/>
              <a:t>rechazarse estrategias que supongan una captación agresiva de potenciales participantes mediante técnicas más propias del ámbito comercial. </a:t>
            </a:r>
          </a:p>
          <a:p>
            <a:pPr algn="just">
              <a:spcBef>
                <a:spcPts val="600"/>
              </a:spcBef>
              <a:spcAft>
                <a:spcPts val="600"/>
              </a:spcAft>
            </a:pPr>
            <a:r>
              <a:rPr lang="es-ES" sz="2200" dirty="0" smtClean="0"/>
              <a:t>8.Deben </a:t>
            </a:r>
            <a:r>
              <a:rPr lang="es-ES" sz="2200" dirty="0"/>
              <a:t>rechazarse estrategias que impliquen la estigmatización de los posibles participantes. </a:t>
            </a:r>
          </a:p>
          <a:p>
            <a:pPr algn="just">
              <a:spcBef>
                <a:spcPts val="600"/>
              </a:spcBef>
              <a:spcAft>
                <a:spcPts val="600"/>
              </a:spcAft>
            </a:pPr>
            <a:r>
              <a:rPr lang="es-ES" sz="2200" dirty="0" smtClean="0"/>
              <a:t>9.Debe </a:t>
            </a:r>
            <a:r>
              <a:rPr lang="es-ES" sz="2200" dirty="0"/>
              <a:t>garantizarse la existencia de un plan de comunicación en línea de los participantes inscritos que impida cualquier amenaza a la integridad del estudio. </a:t>
            </a:r>
          </a:p>
        </p:txBody>
      </p:sp>
      <p:sp>
        <p:nvSpPr>
          <p:cNvPr id="3" name="CuadroTexto 2"/>
          <p:cNvSpPr txBox="1"/>
          <p:nvPr/>
        </p:nvSpPr>
        <p:spPr>
          <a:xfrm>
            <a:off x="7080069" y="6453051"/>
            <a:ext cx="5042262" cy="369332"/>
          </a:xfrm>
          <a:prstGeom prst="rect">
            <a:avLst/>
          </a:prstGeom>
          <a:noFill/>
        </p:spPr>
        <p:txBody>
          <a:bodyPr wrap="square" rtlCol="0">
            <a:spAutoFit/>
          </a:bodyPr>
          <a:lstStyle/>
          <a:p>
            <a:r>
              <a:rPr lang="en-US" dirty="0" err="1" smtClean="0">
                <a:solidFill>
                  <a:srgbClr val="00B0F0"/>
                </a:solidFill>
              </a:rPr>
              <a:t>Gelinas</a:t>
            </a:r>
            <a:r>
              <a:rPr lang="en-US" dirty="0" smtClean="0">
                <a:solidFill>
                  <a:srgbClr val="00B0F0"/>
                </a:solidFill>
              </a:rPr>
              <a:t> L. Am </a:t>
            </a:r>
            <a:r>
              <a:rPr lang="en-US" dirty="0">
                <a:solidFill>
                  <a:srgbClr val="00B0F0"/>
                </a:solidFill>
              </a:rPr>
              <a:t>J </a:t>
            </a:r>
            <a:r>
              <a:rPr lang="en-US" dirty="0" err="1">
                <a:solidFill>
                  <a:srgbClr val="00B0F0"/>
                </a:solidFill>
              </a:rPr>
              <a:t>Bioeth</a:t>
            </a:r>
            <a:r>
              <a:rPr lang="en-US" dirty="0">
                <a:solidFill>
                  <a:srgbClr val="00B0F0"/>
                </a:solidFill>
              </a:rPr>
              <a:t>. 2017 March ; 17(3): 3–14.</a:t>
            </a:r>
            <a:endParaRPr lang="es-ES" dirty="0">
              <a:solidFill>
                <a:srgbClr val="00B0F0"/>
              </a:solidFill>
            </a:endParaRPr>
          </a:p>
        </p:txBody>
      </p:sp>
      <p:pic>
        <p:nvPicPr>
          <p:cNvPr id="4" name="Imagen 3">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348396" y="34194"/>
            <a:ext cx="4793086" cy="386886"/>
          </a:xfrm>
          <a:prstGeom prst="rect">
            <a:avLst/>
          </a:prstGeom>
        </p:spPr>
      </p:pic>
    </p:spTree>
    <p:extLst>
      <p:ext uri="{BB962C8B-B14F-4D97-AF65-F5344CB8AC3E}">
        <p14:creationId xmlns:p14="http://schemas.microsoft.com/office/powerpoint/2010/main" val="5795045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9F28E9A-C2A8-451D-8B16-63B32413E688}"/>
              </a:ext>
            </a:extLst>
          </p:cNvPr>
          <p:cNvSpPr/>
          <p:nvPr/>
        </p:nvSpPr>
        <p:spPr>
          <a:xfrm>
            <a:off x="0" y="0"/>
            <a:ext cx="12192000" cy="6858000"/>
          </a:xfrm>
          <a:prstGeom prst="rect">
            <a:avLst/>
          </a:prstGeom>
          <a:solidFill>
            <a:srgbClr val="292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3E779B69-152E-E0A3-7CB9-492EA9C18C62}"/>
              </a:ext>
            </a:extLst>
          </p:cNvPr>
          <p:cNvSpPr/>
          <p:nvPr/>
        </p:nvSpPr>
        <p:spPr>
          <a:xfrm>
            <a:off x="-2976034" y="5215469"/>
            <a:ext cx="6447367" cy="7281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34997" y="5157477"/>
            <a:ext cx="4224869" cy="830997"/>
          </a:xfrm>
          <a:prstGeom prst="rect">
            <a:avLst/>
          </a:prstGeom>
          <a:noFill/>
        </p:spPr>
        <p:txBody>
          <a:bodyPr wrap="square" rtlCol="0">
            <a:spAutoFit/>
          </a:bodyPr>
          <a:lstStyle/>
          <a:p>
            <a:r>
              <a:rPr lang="es-ES" sz="4800" b="1" dirty="0">
                <a:solidFill>
                  <a:schemeClr val="bg1"/>
                </a:solidFill>
              </a:rPr>
              <a:t>GRACIAS</a:t>
            </a:r>
          </a:p>
        </p:txBody>
      </p:sp>
      <p:pic>
        <p:nvPicPr>
          <p:cNvPr id="6" name="Imagen 5">
            <a:extLst>
              <a:ext uri="{FF2B5EF4-FFF2-40B4-BE49-F238E27FC236}">
                <a16:creationId xmlns:a16="http://schemas.microsoft.com/office/drawing/2014/main" id="{9E08DBEF-7287-FF16-2396-90760E723211}"/>
              </a:ext>
            </a:extLst>
          </p:cNvPr>
          <p:cNvPicPr>
            <a:picLocks noChangeAspect="1"/>
          </p:cNvPicPr>
          <p:nvPr/>
        </p:nvPicPr>
        <p:blipFill>
          <a:blip r:embed="rId2"/>
          <a:stretch>
            <a:fillRect/>
          </a:stretch>
        </p:blipFill>
        <p:spPr>
          <a:xfrm>
            <a:off x="4202145" y="1083736"/>
            <a:ext cx="7696200" cy="3644900"/>
          </a:xfrm>
          <a:prstGeom prst="rect">
            <a:avLst/>
          </a:prstGeom>
        </p:spPr>
      </p:pic>
      <p:pic>
        <p:nvPicPr>
          <p:cNvPr id="10" name="Imagen 9">
            <a:extLst>
              <a:ext uri="{FF2B5EF4-FFF2-40B4-BE49-F238E27FC236}">
                <a16:creationId xmlns:a16="http://schemas.microsoft.com/office/drawing/2014/main" id="{295F05AB-5F78-FF46-6699-ED1DCCF6948D}"/>
              </a:ext>
            </a:extLst>
          </p:cNvPr>
          <p:cNvPicPr>
            <a:picLocks noChangeAspect="1"/>
          </p:cNvPicPr>
          <p:nvPr/>
        </p:nvPicPr>
        <p:blipFill>
          <a:blip r:embed="rId3"/>
          <a:stretch>
            <a:fillRect/>
          </a:stretch>
        </p:blipFill>
        <p:spPr>
          <a:xfrm>
            <a:off x="3856566" y="5288943"/>
            <a:ext cx="7481130" cy="603858"/>
          </a:xfrm>
          <a:prstGeom prst="rect">
            <a:avLst/>
          </a:prstGeom>
        </p:spPr>
      </p:pic>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5496" y="1083736"/>
            <a:ext cx="6074649" cy="3644789"/>
          </a:xfrm>
          <a:prstGeom prst="rect">
            <a:avLst/>
          </a:prstGeom>
        </p:spPr>
      </p:pic>
      <p:pic>
        <p:nvPicPr>
          <p:cNvPr id="8" name="Imagen 7"/>
          <p:cNvPicPr>
            <a:picLocks noChangeAspect="1"/>
          </p:cNvPicPr>
          <p:nvPr/>
        </p:nvPicPr>
        <p:blipFill rotWithShape="1">
          <a:blip r:embed="rId4">
            <a:extLst>
              <a:ext uri="{28A0092B-C50C-407E-A947-70E740481C1C}">
                <a14:useLocalDpi xmlns:a14="http://schemas.microsoft.com/office/drawing/2010/main" val="0"/>
              </a:ext>
            </a:extLst>
          </a:blip>
          <a:srcRect l="13166" r="10693" b="73997"/>
          <a:stretch/>
        </p:blipFill>
        <p:spPr>
          <a:xfrm>
            <a:off x="-115410" y="1236137"/>
            <a:ext cx="4305688" cy="882286"/>
          </a:xfrm>
          <a:prstGeom prst="rect">
            <a:avLst/>
          </a:prstGeom>
        </p:spPr>
      </p:pic>
    </p:spTree>
    <p:extLst>
      <p:ext uri="{BB962C8B-B14F-4D97-AF65-F5344CB8AC3E}">
        <p14:creationId xmlns:p14="http://schemas.microsoft.com/office/powerpoint/2010/main" val="184080226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5082</TotalTime>
  <Words>2048</Words>
  <Application>Microsoft Office PowerPoint</Application>
  <PresentationFormat>Panorámica</PresentationFormat>
  <Paragraphs>104</Paragraphs>
  <Slides>24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24</vt:i4>
      </vt:variant>
    </vt:vector>
  </HeadingPairs>
  <TitlesOfParts>
    <vt:vector size="28"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martin</dc:creator>
  <cp:lastModifiedBy>Lobo Alvarez.Miguel Angel</cp:lastModifiedBy>
  <cp:revision>58</cp:revision>
  <dcterms:created xsi:type="dcterms:W3CDTF">2022-09-05T16:45:50Z</dcterms:created>
  <dcterms:modified xsi:type="dcterms:W3CDTF">2022-09-23T20:57:38Z</dcterms:modified>
</cp:coreProperties>
</file>