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4"/>
  </p:notesMasterIdLst>
  <p:sldIdLst>
    <p:sldId id="256" r:id="rId2"/>
    <p:sldId id="266" r:id="rId3"/>
    <p:sldId id="259" r:id="rId4"/>
    <p:sldId id="257" r:id="rId5"/>
    <p:sldId id="260" r:id="rId6"/>
    <p:sldId id="261" r:id="rId7"/>
    <p:sldId id="263" r:id="rId8"/>
    <p:sldId id="262" r:id="rId9"/>
    <p:sldId id="264" r:id="rId10"/>
    <p:sldId id="265" r:id="rId11"/>
    <p:sldId id="267" r:id="rId12"/>
    <p:sldId id="258"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2D56"/>
    <a:srgbClr val="9899AA"/>
    <a:srgbClr val="44AFCF"/>
    <a:srgbClr val="2929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D3007-DA9F-429C-AB1F-563C80D34336}" type="datetimeFigureOut">
              <a:rPr lang="es-ES" smtClean="0"/>
              <a:t>26/09/2022</a:t>
            </a:fld>
            <a:endParaRPr lang="es-E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648396-A767-4952-BC93-380F27CC7584}" type="slidenum">
              <a:rPr lang="es-ES" smtClean="0"/>
              <a:t>‹#›</a:t>
            </a:fld>
            <a:endParaRPr lang="es-ES" dirty="0"/>
          </a:p>
        </p:txBody>
      </p:sp>
    </p:spTree>
    <p:extLst>
      <p:ext uri="{BB962C8B-B14F-4D97-AF65-F5344CB8AC3E}">
        <p14:creationId xmlns:p14="http://schemas.microsoft.com/office/powerpoint/2010/main" val="797259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3E648396-A767-4952-BC93-380F27CC7584}" type="slidenum">
              <a:rPr lang="es-ES" smtClean="0"/>
              <a:t>8</a:t>
            </a:fld>
            <a:endParaRPr lang="es-ES" dirty="0"/>
          </a:p>
        </p:txBody>
      </p:sp>
    </p:spTree>
    <p:extLst>
      <p:ext uri="{BB962C8B-B14F-4D97-AF65-F5344CB8AC3E}">
        <p14:creationId xmlns:p14="http://schemas.microsoft.com/office/powerpoint/2010/main" val="457566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a:t>
            </a:fld>
            <a:endParaRPr lang="es-ES" dirty="0"/>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26/09/2022</a:t>
            </a:fld>
            <a:endParaRPr lang="es-ES" dirty="0"/>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a:t>
            </a:fld>
            <a:endParaRPr lang="es-ES" dirty="0"/>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0"/>
            <a:ext cx="6485952" cy="2858943"/>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6">
            <a:extLst>
              <a:ext uri="{FF2B5EF4-FFF2-40B4-BE49-F238E27FC236}">
                <a16:creationId xmlns:a16="http://schemas.microsoft.com/office/drawing/2014/main" id="{EC3F157E-66AF-49AE-95F5-D826C285760A}"/>
              </a:ext>
            </a:extLst>
          </p:cNvPr>
          <p:cNvPicPr>
            <a:picLocks noChangeAspect="1"/>
          </p:cNvPicPr>
          <p:nvPr/>
        </p:nvPicPr>
        <p:blipFill>
          <a:blip r:embed="rId2"/>
          <a:stretch>
            <a:fillRect/>
          </a:stretch>
        </p:blipFill>
        <p:spPr>
          <a:xfrm>
            <a:off x="4510271" y="5865627"/>
            <a:ext cx="7212411" cy="582168"/>
          </a:xfrm>
          <a:prstGeom prst="rect">
            <a:avLst/>
          </a:prstGeom>
        </p:spPr>
      </p:pic>
      <p:pic>
        <p:nvPicPr>
          <p:cNvPr id="6" name="Imagen 3">
            <a:extLst>
              <a:ext uri="{FF2B5EF4-FFF2-40B4-BE49-F238E27FC236}">
                <a16:creationId xmlns:a16="http://schemas.microsoft.com/office/drawing/2014/main" id="{71103D00-5A5A-4546-B6A7-8F8AAD4C9C13}"/>
              </a:ext>
            </a:extLst>
          </p:cNvPr>
          <p:cNvPicPr>
            <a:picLocks noChangeAspect="1"/>
          </p:cNvPicPr>
          <p:nvPr/>
        </p:nvPicPr>
        <p:blipFill>
          <a:blip r:embed="rId3">
            <a:alphaModFix amt="45000"/>
            <a:extLst>
              <a:ext uri="{BEBA8EAE-BF5A-486C-A8C5-ECC9F3942E4B}">
                <a14:imgProps xmlns:a14="http://schemas.microsoft.com/office/drawing/2010/main">
                  <a14:imgLayer r:embed="rId4">
                    <a14:imgEffect>
                      <a14:brightnessContrast contrast="-1000"/>
                    </a14:imgEffect>
                  </a14:imgLayer>
                </a14:imgProps>
              </a:ext>
            </a:extLst>
          </a:blip>
          <a:stretch>
            <a:fillRect/>
          </a:stretch>
        </p:blipFill>
        <p:spPr>
          <a:xfrm rot="16200000">
            <a:off x="6799898" y="1465898"/>
            <a:ext cx="6858000" cy="3926204"/>
          </a:xfrm>
          <a:prstGeom prst="rect">
            <a:avLst/>
          </a:prstGeom>
        </p:spPr>
      </p:pic>
      <p:sp>
        <p:nvSpPr>
          <p:cNvPr id="2" name="Title 1">
            <a:extLst>
              <a:ext uri="{FF2B5EF4-FFF2-40B4-BE49-F238E27FC236}">
                <a16:creationId xmlns:a16="http://schemas.microsoft.com/office/drawing/2014/main" id="{8405A542-206F-4EA5-A296-696A1E303F6D}"/>
              </a:ext>
            </a:extLst>
          </p:cNvPr>
          <p:cNvSpPr>
            <a:spLocks noGrp="1"/>
          </p:cNvSpPr>
          <p:nvPr>
            <p:ph type="ctrTitle"/>
          </p:nvPr>
        </p:nvSpPr>
        <p:spPr>
          <a:xfrm>
            <a:off x="1524000" y="1122363"/>
            <a:ext cx="9144000" cy="1785224"/>
          </a:xfrm>
          <a:solidFill>
            <a:schemeClr val="bg1"/>
          </a:solidFill>
          <a:ln w="19050">
            <a:solidFill>
              <a:schemeClr val="accent1"/>
            </a:solidFill>
          </a:ln>
        </p:spPr>
        <p:txBody>
          <a:bodyPr/>
          <a:lstStyle/>
          <a:p>
            <a:r>
              <a:rPr lang="es-ES" dirty="0">
                <a:solidFill>
                  <a:srgbClr val="302D56"/>
                </a:solidFill>
                <a:effectLst>
                  <a:outerShdw blurRad="38100" dist="38100" dir="2700000" algn="tl">
                    <a:srgbClr val="000000">
                      <a:alpha val="43137"/>
                    </a:srgbClr>
                  </a:outerShdw>
                </a:effectLst>
                <a:latin typeface="Calibri "/>
              </a:rPr>
              <a:t>ACUERDOS DE COMPRA CONJUNTA</a:t>
            </a:r>
          </a:p>
        </p:txBody>
      </p:sp>
      <p:sp>
        <p:nvSpPr>
          <p:cNvPr id="4" name="Title 1">
            <a:extLst>
              <a:ext uri="{FF2B5EF4-FFF2-40B4-BE49-F238E27FC236}">
                <a16:creationId xmlns:a16="http://schemas.microsoft.com/office/drawing/2014/main" id="{5EAD4447-B052-4FA9-8F96-8068B54DF75D}"/>
              </a:ext>
            </a:extLst>
          </p:cNvPr>
          <p:cNvSpPr txBox="1">
            <a:spLocks/>
          </p:cNvSpPr>
          <p:nvPr/>
        </p:nvSpPr>
        <p:spPr>
          <a:xfrm>
            <a:off x="1524000" y="3429000"/>
            <a:ext cx="9144000" cy="1785224"/>
          </a:xfrm>
          <a:prstGeom prst="rect">
            <a:avLst/>
          </a:prstGeom>
          <a:ln w="19050">
            <a:solidFill>
              <a:schemeClr val="accent1"/>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dirty="0">
                <a:solidFill>
                  <a:srgbClr val="302D56"/>
                </a:solidFill>
                <a:effectLst>
                  <a:outerShdw blurRad="38100" dist="38100" dir="2700000" algn="tl">
                    <a:srgbClr val="000000">
                      <a:alpha val="43137"/>
                    </a:srgbClr>
                  </a:outerShdw>
                </a:effectLst>
                <a:latin typeface="Calibri "/>
              </a:rPr>
              <a:t>ACUERDOS DE ADQUISICIÓN ANTICIPADA</a:t>
            </a:r>
          </a:p>
        </p:txBody>
      </p:sp>
    </p:spTree>
    <p:extLst>
      <p:ext uri="{BB962C8B-B14F-4D97-AF65-F5344CB8AC3E}">
        <p14:creationId xmlns:p14="http://schemas.microsoft.com/office/powerpoint/2010/main" val="77976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2280764" y="500958"/>
            <a:ext cx="6231467" cy="461665"/>
          </a:xfrm>
          <a:prstGeom prst="rect">
            <a:avLst/>
          </a:prstGeom>
          <a:noFill/>
        </p:spPr>
        <p:txBody>
          <a:bodyPr wrap="square" rtlCol="0">
            <a:spAutoFit/>
          </a:bodyPr>
          <a:lstStyle/>
          <a:p>
            <a:r>
              <a:rPr lang="es-ES" sz="2400" b="1" dirty="0">
                <a:solidFill>
                  <a:schemeClr val="bg1"/>
                </a:solidFill>
              </a:rPr>
              <a:t>ÍNDICE</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1807535" y="1122709"/>
            <a:ext cx="7460889" cy="5414431"/>
          </a:xfrm>
          <a:prstGeom prst="rect">
            <a:avLst/>
          </a:prstGeom>
          <a:noFill/>
        </p:spPr>
        <p:txBody>
          <a:bodyPr wrap="square" rtlCol="0">
            <a:spAutoFit/>
          </a:bodyPr>
          <a:lstStyle/>
          <a:p>
            <a:pPr algn="just">
              <a:lnSpc>
                <a:spcPct val="200000"/>
              </a:lnSpc>
            </a:pPr>
            <a:r>
              <a:rPr lang="es-ES" sz="2200" b="1" dirty="0">
                <a:solidFill>
                  <a:srgbClr val="302D56"/>
                </a:solidFill>
              </a:rPr>
              <a:t>I. INTRODUCCIÓN</a:t>
            </a:r>
          </a:p>
          <a:p>
            <a:pPr algn="just">
              <a:lnSpc>
                <a:spcPct val="200000"/>
              </a:lnSpc>
            </a:pPr>
            <a:r>
              <a:rPr lang="es-ES" sz="2200" b="1" dirty="0">
                <a:solidFill>
                  <a:srgbClr val="302D56"/>
                </a:solidFill>
              </a:rPr>
              <a:t>II. CONCEPTOS</a:t>
            </a:r>
          </a:p>
          <a:p>
            <a:pPr algn="just">
              <a:lnSpc>
                <a:spcPct val="200000"/>
              </a:lnSpc>
            </a:pPr>
            <a:r>
              <a:rPr lang="es-ES" sz="2200" b="1" dirty="0">
                <a:solidFill>
                  <a:srgbClr val="302D56"/>
                </a:solidFill>
              </a:rPr>
              <a:t>III. EVOLUCIÓN</a:t>
            </a:r>
          </a:p>
          <a:p>
            <a:pPr algn="just">
              <a:lnSpc>
                <a:spcPct val="200000"/>
              </a:lnSpc>
            </a:pPr>
            <a:r>
              <a:rPr lang="es-ES" sz="2200" b="1" dirty="0">
                <a:solidFill>
                  <a:srgbClr val="302D56"/>
                </a:solidFill>
              </a:rPr>
              <a:t>IV. ACC: DECISIÓN</a:t>
            </a:r>
            <a:r>
              <a:rPr lang="es-ES" sz="2200" b="1" dirty="0">
                <a:solidFill>
                  <a:srgbClr val="302D56"/>
                </a:solidFill>
                <a:effectLst/>
                <a:ea typeface="Times New Roman" panose="02020603050405020304" pitchFamily="18" charset="0"/>
              </a:rPr>
              <a:t> 1082/2013/UE </a:t>
            </a:r>
          </a:p>
          <a:p>
            <a:pPr algn="just">
              <a:lnSpc>
                <a:spcPct val="200000"/>
              </a:lnSpc>
            </a:pPr>
            <a:r>
              <a:rPr lang="es-ES" sz="2200" b="1" dirty="0">
                <a:solidFill>
                  <a:srgbClr val="302D56"/>
                </a:solidFill>
                <a:ea typeface="Times New Roman" panose="02020603050405020304" pitchFamily="18" charset="0"/>
              </a:rPr>
              <a:t>V. ACC: </a:t>
            </a:r>
            <a:r>
              <a:rPr lang="es-ES" sz="2200" b="1" dirty="0">
                <a:solidFill>
                  <a:srgbClr val="302D56"/>
                </a:solidFill>
                <a:effectLst/>
                <a:ea typeface="Calibri" panose="020F0502020204030204" pitchFamily="34" charset="0"/>
                <a:cs typeface="Times New Roman" panose="02020603050405020304" pitchFamily="18" charset="0"/>
              </a:rPr>
              <a:t>ACUERDO DE 20 DE 20 DE JUNIO DE 2014</a:t>
            </a:r>
            <a:endParaRPr lang="es-ES" sz="2200" b="1" dirty="0">
              <a:solidFill>
                <a:srgbClr val="302D56"/>
              </a:solidFill>
              <a:effectLst/>
              <a:ea typeface="Times New Roman" panose="02020603050405020304" pitchFamily="18" charset="0"/>
            </a:endParaRPr>
          </a:p>
          <a:p>
            <a:pPr algn="just">
              <a:lnSpc>
                <a:spcPct val="200000"/>
              </a:lnSpc>
            </a:pPr>
            <a:r>
              <a:rPr lang="es-ES" sz="2200" b="1" dirty="0">
                <a:solidFill>
                  <a:srgbClr val="302D56"/>
                </a:solidFill>
              </a:rPr>
              <a:t>VI. AAA: MEDIDAS ADOPTADAS FRENTE A LA COVID-19</a:t>
            </a:r>
          </a:p>
          <a:p>
            <a:pPr algn="just">
              <a:lnSpc>
                <a:spcPct val="200000"/>
              </a:lnSpc>
            </a:pPr>
            <a:r>
              <a:rPr lang="es-ES" sz="2200" b="1" dirty="0">
                <a:solidFill>
                  <a:srgbClr val="302D56"/>
                </a:solidFill>
              </a:rPr>
              <a:t>VII. AAA: REGLAMENTO </a:t>
            </a:r>
            <a:r>
              <a:rPr lang="es-ES" sz="2200" b="1" dirty="0">
                <a:solidFill>
                  <a:srgbClr val="302D56"/>
                </a:solidFill>
                <a:effectLst/>
                <a:ea typeface="Times New Roman" panose="02020603050405020304" pitchFamily="18" charset="0"/>
                <a:cs typeface="Times New Roman" panose="02020603050405020304" pitchFamily="18" charset="0"/>
              </a:rPr>
              <a:t>(UE) 2020/521 DE 14 ABRIL 2020</a:t>
            </a:r>
          </a:p>
          <a:p>
            <a:pPr algn="just">
              <a:lnSpc>
                <a:spcPct val="200000"/>
              </a:lnSpc>
            </a:pPr>
            <a:r>
              <a:rPr lang="es-ES" sz="2200" b="1" dirty="0">
                <a:solidFill>
                  <a:srgbClr val="302D56"/>
                </a:solidFill>
                <a:cs typeface="Times New Roman" panose="02020603050405020304" pitchFamily="18" charset="0"/>
              </a:rPr>
              <a:t>VIII. HERA</a:t>
            </a:r>
            <a:endParaRPr lang="es-ES" sz="2200" b="1"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Tree>
    <p:extLst>
      <p:ext uri="{BB962C8B-B14F-4D97-AF65-F5344CB8AC3E}">
        <p14:creationId xmlns:p14="http://schemas.microsoft.com/office/powerpoint/2010/main" val="1383319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1705151" y="500958"/>
            <a:ext cx="6231467" cy="461665"/>
          </a:xfrm>
          <a:prstGeom prst="rect">
            <a:avLst/>
          </a:prstGeom>
          <a:noFill/>
        </p:spPr>
        <p:txBody>
          <a:bodyPr wrap="square" rtlCol="0">
            <a:spAutoFit/>
          </a:bodyPr>
          <a:lstStyle/>
          <a:p>
            <a:r>
              <a:rPr lang="es-ES" sz="2400" b="1" dirty="0">
                <a:solidFill>
                  <a:schemeClr val="bg1"/>
                </a:solidFill>
              </a:rPr>
              <a:t>I. INTRODUCCIÓN</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5274069" y="4174063"/>
            <a:ext cx="7378700" cy="4216400"/>
          </a:xfrm>
          <a:prstGeom prst="rect">
            <a:avLst/>
          </a:prstGeom>
        </p:spPr>
      </p:pic>
      <p:sp>
        <p:nvSpPr>
          <p:cNvPr id="8" name="CuadroTexto 7">
            <a:extLst>
              <a:ext uri="{FF2B5EF4-FFF2-40B4-BE49-F238E27FC236}">
                <a16:creationId xmlns:a16="http://schemas.microsoft.com/office/drawing/2014/main" id="{EE4CCA9F-41D8-6FBA-FC6E-760F8199D52C}"/>
              </a:ext>
            </a:extLst>
          </p:cNvPr>
          <p:cNvSpPr txBox="1"/>
          <p:nvPr/>
        </p:nvSpPr>
        <p:spPr>
          <a:xfrm>
            <a:off x="581867" y="1486440"/>
            <a:ext cx="7647733" cy="3414461"/>
          </a:xfrm>
          <a:prstGeom prst="rect">
            <a:avLst/>
          </a:prstGeom>
          <a:noFill/>
          <a:ln>
            <a:noFill/>
          </a:ln>
        </p:spPr>
        <p:txBody>
          <a:bodyPr wrap="square" rtlCol="0">
            <a:spAutoFit/>
          </a:bodyPr>
          <a:lstStyle/>
          <a:p>
            <a:pPr algn="just">
              <a:lnSpc>
                <a:spcPct val="130000"/>
              </a:lnSpc>
              <a:spcBef>
                <a:spcPts val="600"/>
              </a:spcBef>
              <a:spcAft>
                <a:spcPts val="300"/>
              </a:spcAft>
            </a:pPr>
            <a:r>
              <a:rPr lang="es-ES" sz="2400" dirty="0">
                <a:effectLst/>
                <a:ea typeface="Calibri" panose="020F0502020204030204" pitchFamily="34" charset="0"/>
                <a:cs typeface="Times New Roman" panose="02020603050405020304" pitchFamily="18" charset="0"/>
              </a:rPr>
              <a:t>Los primeros pasos hacia la creación de un instrumento de agregación de demandas transfronterizas en el ámbito sanitario se remontan a la pandemia de gripe A del año 2009. La gestión de aquella crisis puso de manifiesto la debilidad de acceso y de poder de compra de los Estados Miembros para obtener vacunas y medicamentos en situaciones en las que la oferta es inferior a la demanda. </a:t>
            </a:r>
          </a:p>
        </p:txBody>
      </p:sp>
    </p:spTree>
    <p:extLst>
      <p:ext uri="{BB962C8B-B14F-4D97-AF65-F5344CB8AC3E}">
        <p14:creationId xmlns:p14="http://schemas.microsoft.com/office/powerpoint/2010/main" val="1903073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4E6CF95-2E0D-4D8A-8445-39AAC47F8765}"/>
              </a:ext>
            </a:extLst>
          </p:cNvPr>
          <p:cNvSpPr>
            <a:spLocks noGrp="1"/>
          </p:cNvSpPr>
          <p:nvPr>
            <p:ph type="body" idx="1"/>
          </p:nvPr>
        </p:nvSpPr>
        <p:spPr>
          <a:xfrm>
            <a:off x="426626" y="746663"/>
            <a:ext cx="5389545" cy="823912"/>
          </a:xfrm>
        </p:spPr>
        <p:txBody>
          <a:bodyPr>
            <a:normAutofit lnSpcReduction="10000"/>
          </a:bodyPr>
          <a:lstStyle/>
          <a:p>
            <a:pPr algn="ctr"/>
            <a:r>
              <a:rPr lang="es-ES" dirty="0"/>
              <a:t>Acuerdos de Compra Conjunta </a:t>
            </a:r>
          </a:p>
          <a:p>
            <a:pPr algn="ctr"/>
            <a:r>
              <a:rPr lang="es-ES" dirty="0"/>
              <a:t>(“ACC”)</a:t>
            </a:r>
          </a:p>
        </p:txBody>
      </p:sp>
      <p:sp>
        <p:nvSpPr>
          <p:cNvPr id="6" name="Content Placeholder 5">
            <a:extLst>
              <a:ext uri="{FF2B5EF4-FFF2-40B4-BE49-F238E27FC236}">
                <a16:creationId xmlns:a16="http://schemas.microsoft.com/office/drawing/2014/main" id="{2D3FB4B0-AD9D-4865-9846-FFCF0C438707}"/>
              </a:ext>
            </a:extLst>
          </p:cNvPr>
          <p:cNvSpPr>
            <a:spLocks noGrp="1"/>
          </p:cNvSpPr>
          <p:nvPr>
            <p:ph sz="half" idx="2"/>
          </p:nvPr>
        </p:nvSpPr>
        <p:spPr>
          <a:xfrm>
            <a:off x="363127" y="1678413"/>
            <a:ext cx="5453044" cy="4800470"/>
          </a:xfrm>
          <a:ln>
            <a:solidFill>
              <a:srgbClr val="29293B"/>
            </a:solidFill>
          </a:ln>
        </p:spPr>
        <p:txBody>
          <a:bodyPr>
            <a:normAutofit fontScale="25000" lnSpcReduction="20000"/>
          </a:bodyPr>
          <a:lstStyle/>
          <a:p>
            <a:pPr marL="0" indent="0" algn="just">
              <a:lnSpc>
                <a:spcPct val="170000"/>
              </a:lnSpc>
              <a:spcAft>
                <a:spcPts val="800"/>
              </a:spcAft>
              <a:buNone/>
            </a:pPr>
            <a:r>
              <a:rPr lang="es-ES" sz="7200" dirty="0">
                <a:effectLst/>
                <a:latin typeface="Calibri "/>
                <a:ea typeface="Calibri" panose="020F0502020204030204" pitchFamily="34" charset="0"/>
              </a:rPr>
              <a:t>Mecanismo que tiene por </a:t>
            </a:r>
            <a:r>
              <a:rPr lang="es-ES" sz="7200" dirty="0">
                <a:effectLst/>
                <a:latin typeface="Calibri "/>
                <a:ea typeface="Times New Roman" panose="02020603050405020304" pitchFamily="18" charset="0"/>
              </a:rPr>
              <a:t>objeto asegurar un acceso más equitativo a determinados productos médicos de respuesta sanitaria, mejorar la seguridad del suministro y ofrecer precios más equilibrados. </a:t>
            </a:r>
          </a:p>
          <a:p>
            <a:pPr marL="0" indent="0" algn="just">
              <a:lnSpc>
                <a:spcPct val="170000"/>
              </a:lnSpc>
              <a:spcAft>
                <a:spcPts val="800"/>
              </a:spcAft>
              <a:buNone/>
            </a:pPr>
            <a:r>
              <a:rPr lang="es-ES" sz="7200" dirty="0">
                <a:effectLst/>
                <a:latin typeface="Calibri "/>
                <a:ea typeface="Times New Roman" panose="02020603050405020304" pitchFamily="18" charset="0"/>
              </a:rPr>
              <a:t>Para poder responder a amenazas transfronterizas, las instituciones de la UE y los países firmantes de un acuerdo de compra conjunta pueden participar en un mismo procedimiento para conseguir</a:t>
            </a:r>
            <a:r>
              <a:rPr lang="es-ES" sz="7200" dirty="0">
                <a:latin typeface="Calibri "/>
                <a:ea typeface="Times New Roman" panose="02020603050405020304" pitchFamily="18" charset="0"/>
              </a:rPr>
              <a:t> </a:t>
            </a:r>
            <a:r>
              <a:rPr lang="es-ES" sz="7200" dirty="0">
                <a:effectLst/>
                <a:latin typeface="Calibri "/>
                <a:ea typeface="Times New Roman" panose="02020603050405020304" pitchFamily="18" charset="0"/>
                <a:cs typeface="Times New Roman" panose="02020603050405020304" pitchFamily="18" charset="0"/>
              </a:rPr>
              <a:t>vacunas</a:t>
            </a:r>
            <a:r>
              <a:rPr lang="es-ES" sz="7200" dirty="0">
                <a:latin typeface="Calibri "/>
                <a:ea typeface="Times New Roman" panose="02020603050405020304" pitchFamily="18" charset="0"/>
                <a:cs typeface="Times New Roman" panose="02020603050405020304" pitchFamily="18" charset="0"/>
              </a:rPr>
              <a:t>, </a:t>
            </a:r>
            <a:r>
              <a:rPr lang="es-ES" sz="7200" dirty="0">
                <a:effectLst/>
                <a:latin typeface="Calibri "/>
                <a:ea typeface="Times New Roman" panose="02020603050405020304" pitchFamily="18" charset="0"/>
                <a:cs typeface="Times New Roman" panose="02020603050405020304" pitchFamily="18" charset="0"/>
              </a:rPr>
              <a:t>antivíricos</a:t>
            </a:r>
            <a:r>
              <a:rPr lang="es-ES" sz="7200" dirty="0">
                <a:latin typeface="Calibri "/>
                <a:ea typeface="Times New Roman" panose="02020603050405020304" pitchFamily="18" charset="0"/>
                <a:cs typeface="Times New Roman" panose="02020603050405020304" pitchFamily="18" charset="0"/>
              </a:rPr>
              <a:t> y </a:t>
            </a:r>
            <a:r>
              <a:rPr lang="es-ES" sz="7200" dirty="0">
                <a:effectLst/>
                <a:latin typeface="Calibri "/>
                <a:ea typeface="Times New Roman" panose="02020603050405020304" pitchFamily="18" charset="0"/>
                <a:cs typeface="Times New Roman" panose="02020603050405020304" pitchFamily="18" charset="0"/>
              </a:rPr>
              <a:t>productos médicos de respuesta sanitaria contra amenazas transfronterizas graves para la salud.</a:t>
            </a:r>
            <a:endParaRPr lang="es-ES" sz="7200" dirty="0">
              <a:effectLst/>
              <a:latin typeface="Calibri "/>
              <a:ea typeface="Calibri" panose="020F0502020204030204" pitchFamily="34" charset="0"/>
              <a:cs typeface="Times New Roman" panose="02020603050405020304" pitchFamily="18" charset="0"/>
            </a:endParaRPr>
          </a:p>
          <a:p>
            <a:endParaRPr lang="es-ES" dirty="0"/>
          </a:p>
        </p:txBody>
      </p:sp>
      <p:sp>
        <p:nvSpPr>
          <p:cNvPr id="7" name="Text Placeholder 6">
            <a:extLst>
              <a:ext uri="{FF2B5EF4-FFF2-40B4-BE49-F238E27FC236}">
                <a16:creationId xmlns:a16="http://schemas.microsoft.com/office/drawing/2014/main" id="{3EA32E5C-F340-42E2-8592-08CDAA15089F}"/>
              </a:ext>
            </a:extLst>
          </p:cNvPr>
          <p:cNvSpPr>
            <a:spLocks noGrp="1"/>
          </p:cNvSpPr>
          <p:nvPr>
            <p:ph type="body" sz="quarter" idx="3"/>
          </p:nvPr>
        </p:nvSpPr>
        <p:spPr>
          <a:xfrm>
            <a:off x="6375828" y="753587"/>
            <a:ext cx="5183188" cy="823912"/>
          </a:xfrm>
        </p:spPr>
        <p:txBody>
          <a:bodyPr>
            <a:normAutofit lnSpcReduction="10000"/>
          </a:bodyPr>
          <a:lstStyle/>
          <a:p>
            <a:pPr algn="ctr"/>
            <a:r>
              <a:rPr lang="es-ES" dirty="0"/>
              <a:t>Acuerdos de Adquisición Anticipada (“AAA”)</a:t>
            </a:r>
          </a:p>
        </p:txBody>
      </p:sp>
      <p:sp>
        <p:nvSpPr>
          <p:cNvPr id="8" name="Content Placeholder 7">
            <a:extLst>
              <a:ext uri="{FF2B5EF4-FFF2-40B4-BE49-F238E27FC236}">
                <a16:creationId xmlns:a16="http://schemas.microsoft.com/office/drawing/2014/main" id="{F6CD8AED-EC3B-43BE-BCAF-2DE71715F3C1}"/>
              </a:ext>
            </a:extLst>
          </p:cNvPr>
          <p:cNvSpPr>
            <a:spLocks noGrp="1"/>
          </p:cNvSpPr>
          <p:nvPr>
            <p:ph sz="quarter" idx="4"/>
          </p:nvPr>
        </p:nvSpPr>
        <p:spPr>
          <a:xfrm>
            <a:off x="6375828" y="1678413"/>
            <a:ext cx="5453045" cy="4800470"/>
          </a:xfrm>
          <a:ln>
            <a:solidFill>
              <a:srgbClr val="29293B"/>
            </a:solidFill>
          </a:ln>
        </p:spPr>
        <p:txBody>
          <a:bodyPr>
            <a:noAutofit/>
          </a:bodyPr>
          <a:lstStyle/>
          <a:p>
            <a:pPr marL="0" indent="0">
              <a:lnSpc>
                <a:spcPct val="150000"/>
              </a:lnSpc>
              <a:buNone/>
            </a:pPr>
            <a:r>
              <a:rPr lang="es-ES" sz="1800" dirty="0">
                <a:effectLst/>
                <a:ea typeface="Calibri" panose="020F0502020204030204" pitchFamily="34" charset="0"/>
                <a:cs typeface="Times New Roman" panose="02020603050405020304" pitchFamily="18" charset="0"/>
              </a:rPr>
              <a:t>Acuerdo entre la Comisión y los Estados </a:t>
            </a:r>
            <a:r>
              <a:rPr lang="es-ES" sz="1800" dirty="0">
                <a:ea typeface="Calibri" panose="020F0502020204030204" pitchFamily="34" charset="0"/>
                <a:cs typeface="Times New Roman" panose="02020603050405020304" pitchFamily="18" charset="0"/>
              </a:rPr>
              <a:t>Miembros </a:t>
            </a:r>
            <a:r>
              <a:rPr lang="es-ES" sz="1800" dirty="0">
                <a:effectLst/>
                <a:ea typeface="Calibri" panose="020F0502020204030204" pitchFamily="34" charset="0"/>
                <a:cs typeface="Times New Roman" panose="02020603050405020304" pitchFamily="18" charset="0"/>
              </a:rPr>
              <a:t>adherentes para la financiación de la </a:t>
            </a:r>
            <a:r>
              <a:rPr lang="es-ES" sz="1800" dirty="0">
                <a:ea typeface="Calibri" panose="020F0502020204030204" pitchFamily="34" charset="0"/>
                <a:cs typeface="Times New Roman" panose="02020603050405020304" pitchFamily="18" charset="0"/>
              </a:rPr>
              <a:t>UE </a:t>
            </a:r>
            <a:r>
              <a:rPr lang="es-ES" sz="1800" dirty="0">
                <a:effectLst/>
                <a:ea typeface="Calibri" panose="020F0502020204030204" pitchFamily="34" charset="0"/>
                <a:cs typeface="Times New Roman" panose="02020603050405020304" pitchFamily="18" charset="0"/>
              </a:rPr>
              <a:t>a las compañías farmacéuticas, por adelantado, con el fin de aumentar la velocidad y la escala de la fabricación de medicamentos y garantizar su suministro en la UE en un momento de gran demanda. </a:t>
            </a:r>
          </a:p>
          <a:p>
            <a:pPr marL="0" indent="0">
              <a:lnSpc>
                <a:spcPct val="150000"/>
              </a:lnSpc>
              <a:buNone/>
            </a:pPr>
            <a:r>
              <a:rPr lang="es-ES" sz="1800" dirty="0">
                <a:effectLst/>
                <a:ea typeface="Calibri" panose="020F0502020204030204" pitchFamily="34" charset="0"/>
                <a:cs typeface="Times New Roman" panose="02020603050405020304" pitchFamily="18" charset="0"/>
              </a:rPr>
              <a:t>A cambio, los acuerdos de adquisición anticipada supondrán el derecho o, en circunstancias específicas, el compromiso de los Estados Miembros de comprar un número concreto de dosis de vacuna dentro de un plazo y a un precio determinado.</a:t>
            </a:r>
          </a:p>
        </p:txBody>
      </p:sp>
      <p:sp>
        <p:nvSpPr>
          <p:cNvPr id="9" name="Rectángulo 10">
            <a:extLst>
              <a:ext uri="{FF2B5EF4-FFF2-40B4-BE49-F238E27FC236}">
                <a16:creationId xmlns:a16="http://schemas.microsoft.com/office/drawing/2014/main" id="{3568C6CD-329D-432C-A841-D85862F1B976}"/>
              </a:ext>
            </a:extLst>
          </p:cNvPr>
          <p:cNvSpPr/>
          <p:nvPr/>
        </p:nvSpPr>
        <p:spPr>
          <a:xfrm>
            <a:off x="-71919" y="30418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CuadroTexto 6">
            <a:extLst>
              <a:ext uri="{FF2B5EF4-FFF2-40B4-BE49-F238E27FC236}">
                <a16:creationId xmlns:a16="http://schemas.microsoft.com/office/drawing/2014/main" id="{C0119A08-4046-4A85-814F-2A17A4F7C00E}"/>
              </a:ext>
            </a:extLst>
          </p:cNvPr>
          <p:cNvSpPr txBox="1"/>
          <p:nvPr/>
        </p:nvSpPr>
        <p:spPr>
          <a:xfrm>
            <a:off x="363127" y="245956"/>
            <a:ext cx="6231467" cy="461665"/>
          </a:xfrm>
          <a:prstGeom prst="rect">
            <a:avLst/>
          </a:prstGeom>
          <a:noFill/>
        </p:spPr>
        <p:txBody>
          <a:bodyPr wrap="square" rtlCol="0">
            <a:spAutoFit/>
          </a:bodyPr>
          <a:lstStyle/>
          <a:p>
            <a:r>
              <a:rPr lang="es-ES" sz="2400" b="1" dirty="0">
                <a:solidFill>
                  <a:schemeClr val="bg1"/>
                </a:solidFill>
              </a:rPr>
              <a:t>II. CONCEPTOS</a:t>
            </a:r>
          </a:p>
        </p:txBody>
      </p:sp>
    </p:spTree>
    <p:extLst>
      <p:ext uri="{BB962C8B-B14F-4D97-AF65-F5344CB8AC3E}">
        <p14:creationId xmlns:p14="http://schemas.microsoft.com/office/powerpoint/2010/main" val="1061833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0">
            <a:extLst>
              <a:ext uri="{FF2B5EF4-FFF2-40B4-BE49-F238E27FC236}">
                <a16:creationId xmlns:a16="http://schemas.microsoft.com/office/drawing/2014/main" id="{24FBA1C8-2EC3-474E-AD18-0A87CDD8FDC4}"/>
              </a:ext>
            </a:extLst>
          </p:cNvPr>
          <p:cNvSpPr/>
          <p:nvPr/>
        </p:nvSpPr>
        <p:spPr>
          <a:xfrm>
            <a:off x="0" y="448730"/>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chemeClr val="bg1"/>
                </a:solidFill>
              </a:rPr>
              <a:t>     III. EVOLUCIÓN</a:t>
            </a:r>
          </a:p>
        </p:txBody>
      </p:sp>
      <p:sp>
        <p:nvSpPr>
          <p:cNvPr id="5" name="Title 4">
            <a:extLst>
              <a:ext uri="{FF2B5EF4-FFF2-40B4-BE49-F238E27FC236}">
                <a16:creationId xmlns:a16="http://schemas.microsoft.com/office/drawing/2014/main" id="{9B27EA6E-B29D-47D4-B112-7CA799BCCF1E}"/>
              </a:ext>
            </a:extLst>
          </p:cNvPr>
          <p:cNvSpPr>
            <a:spLocks noGrp="1"/>
          </p:cNvSpPr>
          <p:nvPr>
            <p:ph type="title"/>
          </p:nvPr>
        </p:nvSpPr>
        <p:spPr>
          <a:xfrm>
            <a:off x="646710" y="1093391"/>
            <a:ext cx="10515600" cy="356834"/>
          </a:xfrm>
          <a:ln>
            <a:solidFill>
              <a:srgbClr val="29293B"/>
            </a:solidFill>
          </a:ln>
        </p:spPr>
        <p:txBody>
          <a:bodyPr>
            <a:noAutofit/>
          </a:bodyPr>
          <a:lstStyle/>
          <a:p>
            <a:pPr algn="ctr"/>
            <a:r>
              <a:rPr lang="es-ES" sz="2400" b="1" dirty="0"/>
              <a:t>Evolución</a:t>
            </a:r>
          </a:p>
        </p:txBody>
      </p:sp>
      <p:sp>
        <p:nvSpPr>
          <p:cNvPr id="8" name="Arrow: Right 7">
            <a:extLst>
              <a:ext uri="{FF2B5EF4-FFF2-40B4-BE49-F238E27FC236}">
                <a16:creationId xmlns:a16="http://schemas.microsoft.com/office/drawing/2014/main" id="{637D05AF-90C6-4B17-ADAF-7D6AB35FEE2A}"/>
              </a:ext>
            </a:extLst>
          </p:cNvPr>
          <p:cNvSpPr/>
          <p:nvPr/>
        </p:nvSpPr>
        <p:spPr>
          <a:xfrm>
            <a:off x="0" y="1406982"/>
            <a:ext cx="11926179" cy="81522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Straight Arrow Connector 9">
            <a:extLst>
              <a:ext uri="{FF2B5EF4-FFF2-40B4-BE49-F238E27FC236}">
                <a16:creationId xmlns:a16="http://schemas.microsoft.com/office/drawing/2014/main" id="{9B39B310-4BCC-499B-936F-BE9AD5169DFF}"/>
              </a:ext>
            </a:extLst>
          </p:cNvPr>
          <p:cNvCxnSpPr>
            <a:cxnSpLocks/>
          </p:cNvCxnSpPr>
          <p:nvPr/>
        </p:nvCxnSpPr>
        <p:spPr>
          <a:xfrm>
            <a:off x="946300" y="2036134"/>
            <a:ext cx="0" cy="754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98863E3-D481-4C6E-969D-77BCD3AB5C93}"/>
              </a:ext>
            </a:extLst>
          </p:cNvPr>
          <p:cNvCxnSpPr>
            <a:cxnSpLocks/>
          </p:cNvCxnSpPr>
          <p:nvPr/>
        </p:nvCxnSpPr>
        <p:spPr>
          <a:xfrm>
            <a:off x="2707555" y="2036132"/>
            <a:ext cx="0" cy="754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5C64C98-6735-4EF2-95FD-761C791F3F4E}"/>
              </a:ext>
            </a:extLst>
          </p:cNvPr>
          <p:cNvCxnSpPr>
            <a:cxnSpLocks/>
          </p:cNvCxnSpPr>
          <p:nvPr/>
        </p:nvCxnSpPr>
        <p:spPr>
          <a:xfrm>
            <a:off x="10894391" y="2075411"/>
            <a:ext cx="0" cy="731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DE9941D-D7AE-4FEC-8593-1E03DB778556}"/>
              </a:ext>
            </a:extLst>
          </p:cNvPr>
          <p:cNvCxnSpPr>
            <a:cxnSpLocks/>
          </p:cNvCxnSpPr>
          <p:nvPr/>
        </p:nvCxnSpPr>
        <p:spPr>
          <a:xfrm>
            <a:off x="8795524" y="2075411"/>
            <a:ext cx="0" cy="759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A83AC9A-EFD0-41EE-91B1-666C9F6EEDE3}"/>
              </a:ext>
            </a:extLst>
          </p:cNvPr>
          <p:cNvCxnSpPr>
            <a:cxnSpLocks/>
          </p:cNvCxnSpPr>
          <p:nvPr/>
        </p:nvCxnSpPr>
        <p:spPr>
          <a:xfrm>
            <a:off x="5721845" y="2036132"/>
            <a:ext cx="0" cy="777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A37CBB6-19AD-467F-A402-51B000BEAA5B}"/>
              </a:ext>
            </a:extLst>
          </p:cNvPr>
          <p:cNvCxnSpPr>
            <a:cxnSpLocks/>
          </p:cNvCxnSpPr>
          <p:nvPr/>
        </p:nvCxnSpPr>
        <p:spPr>
          <a:xfrm>
            <a:off x="4446287" y="2047637"/>
            <a:ext cx="0" cy="754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AC7AA62-1A78-4B61-B95B-F92308589A14}"/>
              </a:ext>
            </a:extLst>
          </p:cNvPr>
          <p:cNvSpPr txBox="1"/>
          <p:nvPr/>
        </p:nvSpPr>
        <p:spPr>
          <a:xfrm>
            <a:off x="586568" y="2814057"/>
            <a:ext cx="719463" cy="369332"/>
          </a:xfrm>
          <a:prstGeom prst="rect">
            <a:avLst/>
          </a:prstGeom>
          <a:noFill/>
          <a:ln>
            <a:solidFill>
              <a:schemeClr val="accent1"/>
            </a:solidFill>
          </a:ln>
        </p:spPr>
        <p:txBody>
          <a:bodyPr wrap="square" rtlCol="0">
            <a:spAutoFit/>
          </a:bodyPr>
          <a:lstStyle/>
          <a:p>
            <a:pPr algn="ctr"/>
            <a:r>
              <a:rPr lang="es-ES" b="1" dirty="0"/>
              <a:t>2009</a:t>
            </a:r>
          </a:p>
        </p:txBody>
      </p:sp>
      <p:sp>
        <p:nvSpPr>
          <p:cNvPr id="17" name="TextBox 16">
            <a:extLst>
              <a:ext uri="{FF2B5EF4-FFF2-40B4-BE49-F238E27FC236}">
                <a16:creationId xmlns:a16="http://schemas.microsoft.com/office/drawing/2014/main" id="{4394E2A0-DBDE-4115-A0B5-2AE0357208BE}"/>
              </a:ext>
            </a:extLst>
          </p:cNvPr>
          <p:cNvSpPr txBox="1"/>
          <p:nvPr/>
        </p:nvSpPr>
        <p:spPr>
          <a:xfrm>
            <a:off x="2387696" y="2800205"/>
            <a:ext cx="659220" cy="369332"/>
          </a:xfrm>
          <a:prstGeom prst="rect">
            <a:avLst/>
          </a:prstGeom>
          <a:noFill/>
          <a:ln>
            <a:solidFill>
              <a:schemeClr val="accent1"/>
            </a:solidFill>
          </a:ln>
        </p:spPr>
        <p:txBody>
          <a:bodyPr wrap="square" rtlCol="0">
            <a:spAutoFit/>
          </a:bodyPr>
          <a:lstStyle/>
          <a:p>
            <a:r>
              <a:rPr lang="es-ES" b="1" dirty="0"/>
              <a:t>2013</a:t>
            </a:r>
          </a:p>
        </p:txBody>
      </p:sp>
      <p:sp>
        <p:nvSpPr>
          <p:cNvPr id="18" name="TextBox 17">
            <a:extLst>
              <a:ext uri="{FF2B5EF4-FFF2-40B4-BE49-F238E27FC236}">
                <a16:creationId xmlns:a16="http://schemas.microsoft.com/office/drawing/2014/main" id="{AE94B9ED-7C18-458F-90B7-1DD96929769B}"/>
              </a:ext>
            </a:extLst>
          </p:cNvPr>
          <p:cNvSpPr txBox="1"/>
          <p:nvPr/>
        </p:nvSpPr>
        <p:spPr>
          <a:xfrm>
            <a:off x="5478752" y="2927061"/>
            <a:ext cx="669852" cy="369332"/>
          </a:xfrm>
          <a:prstGeom prst="rect">
            <a:avLst/>
          </a:prstGeom>
          <a:noFill/>
          <a:ln>
            <a:solidFill>
              <a:schemeClr val="accent1"/>
            </a:solidFill>
          </a:ln>
        </p:spPr>
        <p:txBody>
          <a:bodyPr wrap="square" rtlCol="0">
            <a:spAutoFit/>
          </a:bodyPr>
          <a:lstStyle/>
          <a:p>
            <a:r>
              <a:rPr lang="es-ES" b="1" dirty="0"/>
              <a:t>2016</a:t>
            </a:r>
          </a:p>
        </p:txBody>
      </p:sp>
      <p:sp>
        <p:nvSpPr>
          <p:cNvPr id="19" name="TextBox 18">
            <a:extLst>
              <a:ext uri="{FF2B5EF4-FFF2-40B4-BE49-F238E27FC236}">
                <a16:creationId xmlns:a16="http://schemas.microsoft.com/office/drawing/2014/main" id="{C83C5319-38CB-4520-9D9A-88D2C866527A}"/>
              </a:ext>
            </a:extLst>
          </p:cNvPr>
          <p:cNvSpPr txBox="1"/>
          <p:nvPr/>
        </p:nvSpPr>
        <p:spPr>
          <a:xfrm>
            <a:off x="4060840" y="2800205"/>
            <a:ext cx="704396" cy="369332"/>
          </a:xfrm>
          <a:prstGeom prst="rect">
            <a:avLst/>
          </a:prstGeom>
          <a:noFill/>
          <a:ln>
            <a:solidFill>
              <a:schemeClr val="accent1"/>
            </a:solidFill>
          </a:ln>
        </p:spPr>
        <p:txBody>
          <a:bodyPr wrap="square" rtlCol="0">
            <a:spAutoFit/>
          </a:bodyPr>
          <a:lstStyle/>
          <a:p>
            <a:r>
              <a:rPr lang="es-ES" b="1" dirty="0"/>
              <a:t>2014</a:t>
            </a:r>
          </a:p>
        </p:txBody>
      </p:sp>
      <p:sp>
        <p:nvSpPr>
          <p:cNvPr id="20" name="TextBox 19">
            <a:extLst>
              <a:ext uri="{FF2B5EF4-FFF2-40B4-BE49-F238E27FC236}">
                <a16:creationId xmlns:a16="http://schemas.microsoft.com/office/drawing/2014/main" id="{C0ABDA3A-D280-4470-812B-9CD5CFCB9BD5}"/>
              </a:ext>
            </a:extLst>
          </p:cNvPr>
          <p:cNvSpPr txBox="1"/>
          <p:nvPr/>
        </p:nvSpPr>
        <p:spPr>
          <a:xfrm>
            <a:off x="8447679" y="2894267"/>
            <a:ext cx="669852" cy="369332"/>
          </a:xfrm>
          <a:prstGeom prst="rect">
            <a:avLst/>
          </a:prstGeom>
          <a:noFill/>
          <a:ln>
            <a:solidFill>
              <a:schemeClr val="accent1"/>
            </a:solidFill>
          </a:ln>
        </p:spPr>
        <p:txBody>
          <a:bodyPr wrap="square" rtlCol="0">
            <a:spAutoFit/>
          </a:bodyPr>
          <a:lstStyle/>
          <a:p>
            <a:r>
              <a:rPr lang="es-ES" b="1" dirty="0"/>
              <a:t>2019</a:t>
            </a:r>
          </a:p>
        </p:txBody>
      </p:sp>
      <p:sp>
        <p:nvSpPr>
          <p:cNvPr id="21" name="TextBox 20">
            <a:extLst>
              <a:ext uri="{FF2B5EF4-FFF2-40B4-BE49-F238E27FC236}">
                <a16:creationId xmlns:a16="http://schemas.microsoft.com/office/drawing/2014/main" id="{6810EFBC-71CE-45C0-93C8-8CA525524923}"/>
              </a:ext>
            </a:extLst>
          </p:cNvPr>
          <p:cNvSpPr txBox="1"/>
          <p:nvPr/>
        </p:nvSpPr>
        <p:spPr>
          <a:xfrm>
            <a:off x="10501174" y="2894952"/>
            <a:ext cx="726558" cy="369332"/>
          </a:xfrm>
          <a:prstGeom prst="rect">
            <a:avLst/>
          </a:prstGeom>
          <a:noFill/>
          <a:ln>
            <a:solidFill>
              <a:schemeClr val="accent1"/>
            </a:solidFill>
          </a:ln>
        </p:spPr>
        <p:txBody>
          <a:bodyPr wrap="square" rtlCol="0">
            <a:spAutoFit/>
          </a:bodyPr>
          <a:lstStyle/>
          <a:p>
            <a:r>
              <a:rPr lang="es-ES" b="1" dirty="0"/>
              <a:t>2020</a:t>
            </a:r>
          </a:p>
        </p:txBody>
      </p:sp>
      <p:sp>
        <p:nvSpPr>
          <p:cNvPr id="22" name="TextBox 21">
            <a:extLst>
              <a:ext uri="{FF2B5EF4-FFF2-40B4-BE49-F238E27FC236}">
                <a16:creationId xmlns:a16="http://schemas.microsoft.com/office/drawing/2014/main" id="{C209B278-894F-4F2E-9959-DD5B22FC4D95}"/>
              </a:ext>
            </a:extLst>
          </p:cNvPr>
          <p:cNvSpPr txBox="1"/>
          <p:nvPr/>
        </p:nvSpPr>
        <p:spPr>
          <a:xfrm>
            <a:off x="0" y="3981372"/>
            <a:ext cx="1917260" cy="2554545"/>
          </a:xfrm>
          <a:prstGeom prst="rect">
            <a:avLst/>
          </a:prstGeom>
          <a:noFill/>
          <a:ln>
            <a:solidFill>
              <a:schemeClr val="accent1"/>
            </a:solidFill>
          </a:ln>
        </p:spPr>
        <p:txBody>
          <a:bodyPr wrap="square" rtlCol="0">
            <a:spAutoFit/>
          </a:bodyPr>
          <a:lstStyle/>
          <a:p>
            <a:r>
              <a:rPr lang="es-ES" sz="1600" dirty="0"/>
              <a:t>G</a:t>
            </a:r>
            <a:r>
              <a:rPr lang="es-ES" sz="1600" b="0" i="0" dirty="0">
                <a:effectLst/>
              </a:rPr>
              <a:t>ripe H1N1</a:t>
            </a:r>
            <a:r>
              <a:rPr lang="es-ES" sz="1600" dirty="0"/>
              <a:t> (gripe A)</a:t>
            </a:r>
            <a:endParaRPr lang="es-ES" sz="1600" dirty="0">
              <a:effectLst/>
              <a:ea typeface="Times New Roman" panose="02020603050405020304" pitchFamily="18" charset="0"/>
            </a:endParaRPr>
          </a:p>
          <a:p>
            <a:r>
              <a:rPr lang="es-ES" sz="1600" dirty="0">
                <a:effectLst/>
                <a:ea typeface="Times New Roman" panose="02020603050405020304" pitchFamily="18" charset="0"/>
              </a:rPr>
              <a:t>Dejó al descubierto las deficiencias de acceso y poder adquisitivo de los países de la para obtener vacunas y medicamentos contra las pandemias.</a:t>
            </a:r>
            <a:endParaRPr lang="es-ES" sz="1600" dirty="0"/>
          </a:p>
        </p:txBody>
      </p:sp>
      <p:cxnSp>
        <p:nvCxnSpPr>
          <p:cNvPr id="23" name="Straight Arrow Connector 22">
            <a:extLst>
              <a:ext uri="{FF2B5EF4-FFF2-40B4-BE49-F238E27FC236}">
                <a16:creationId xmlns:a16="http://schemas.microsoft.com/office/drawing/2014/main" id="{4B548A33-D837-4074-BDE1-9D6F95E98976}"/>
              </a:ext>
            </a:extLst>
          </p:cNvPr>
          <p:cNvCxnSpPr>
            <a:cxnSpLocks/>
            <a:stCxn id="16" idx="2"/>
          </p:cNvCxnSpPr>
          <p:nvPr/>
        </p:nvCxnSpPr>
        <p:spPr>
          <a:xfrm flipH="1">
            <a:off x="946299" y="3183389"/>
            <a:ext cx="1" cy="831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E145521-9CB0-4A79-B374-362DF898C9D8}"/>
              </a:ext>
            </a:extLst>
          </p:cNvPr>
          <p:cNvSpPr txBox="1"/>
          <p:nvPr/>
        </p:nvSpPr>
        <p:spPr>
          <a:xfrm>
            <a:off x="1998202" y="3973140"/>
            <a:ext cx="1568873" cy="1815882"/>
          </a:xfrm>
          <a:prstGeom prst="rect">
            <a:avLst/>
          </a:prstGeom>
          <a:noFill/>
          <a:ln>
            <a:solidFill>
              <a:schemeClr val="accent1"/>
            </a:solidFill>
          </a:ln>
        </p:spPr>
        <p:txBody>
          <a:bodyPr wrap="square" rtlCol="0">
            <a:spAutoFit/>
          </a:bodyPr>
          <a:lstStyle/>
          <a:p>
            <a:pPr algn="ctr"/>
            <a:r>
              <a:rPr lang="es-ES" sz="1600" b="1" dirty="0">
                <a:effectLst/>
                <a:ea typeface="Times New Roman" panose="02020603050405020304" pitchFamily="18" charset="0"/>
              </a:rPr>
              <a:t>Decisión 1082/2013/UE </a:t>
            </a:r>
            <a:r>
              <a:rPr lang="es-ES" sz="1600" dirty="0">
                <a:effectLst/>
                <a:ea typeface="Times New Roman" panose="02020603050405020304" pitchFamily="18" charset="0"/>
              </a:rPr>
              <a:t>sobre las amenazas transfronterizas graves para la salud.</a:t>
            </a:r>
            <a:endParaRPr lang="es-ES" sz="1600" dirty="0"/>
          </a:p>
        </p:txBody>
      </p:sp>
      <p:cxnSp>
        <p:nvCxnSpPr>
          <p:cNvPr id="33" name="Straight Arrow Connector 32">
            <a:extLst>
              <a:ext uri="{FF2B5EF4-FFF2-40B4-BE49-F238E27FC236}">
                <a16:creationId xmlns:a16="http://schemas.microsoft.com/office/drawing/2014/main" id="{47BEB9C8-FEE4-4BC5-B648-E962FB082220}"/>
              </a:ext>
            </a:extLst>
          </p:cNvPr>
          <p:cNvCxnSpPr>
            <a:cxnSpLocks/>
            <a:stCxn id="17" idx="2"/>
          </p:cNvCxnSpPr>
          <p:nvPr/>
        </p:nvCxnSpPr>
        <p:spPr>
          <a:xfrm flipH="1">
            <a:off x="2707555" y="3169537"/>
            <a:ext cx="9751" cy="794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BA18BD1-DB1C-4799-890C-4C9C8C2231A3}"/>
              </a:ext>
            </a:extLst>
          </p:cNvPr>
          <p:cNvSpPr txBox="1"/>
          <p:nvPr/>
        </p:nvSpPr>
        <p:spPr>
          <a:xfrm>
            <a:off x="3649574" y="3963978"/>
            <a:ext cx="1613028" cy="1077218"/>
          </a:xfrm>
          <a:prstGeom prst="rect">
            <a:avLst/>
          </a:prstGeom>
          <a:noFill/>
          <a:ln>
            <a:solidFill>
              <a:schemeClr val="accent1"/>
            </a:solidFill>
          </a:ln>
        </p:spPr>
        <p:txBody>
          <a:bodyPr wrap="square" rtlCol="0">
            <a:spAutoFit/>
          </a:bodyPr>
          <a:lstStyle/>
          <a:p>
            <a:pPr algn="ctr"/>
            <a:r>
              <a:rPr lang="es-ES" sz="1600" b="1" dirty="0">
                <a:effectLst/>
                <a:latin typeface="Calibri" panose="020F0502020204030204" pitchFamily="34" charset="0"/>
                <a:ea typeface="Calibri" panose="020F0502020204030204" pitchFamily="34" charset="0"/>
                <a:cs typeface="Times New Roman" panose="02020603050405020304" pitchFamily="18" charset="0"/>
              </a:rPr>
              <a:t>ACC de contramedidas médicas el 20 de junio de 2014</a:t>
            </a:r>
            <a:r>
              <a:rPr lang="es-ES" sz="1600" dirty="0">
                <a:effectLst/>
                <a:latin typeface="Calibri" panose="020F0502020204030204" pitchFamily="34" charset="0"/>
                <a:ea typeface="Calibri" panose="020F0502020204030204" pitchFamily="34" charset="0"/>
                <a:cs typeface="Times New Roman" panose="02020603050405020304" pitchFamily="18" charset="0"/>
              </a:rPr>
              <a:t>. </a:t>
            </a:r>
            <a:endParaRPr lang="es-ES" sz="1600" dirty="0"/>
          </a:p>
        </p:txBody>
      </p:sp>
      <p:cxnSp>
        <p:nvCxnSpPr>
          <p:cNvPr id="36" name="Straight Arrow Connector 35">
            <a:extLst>
              <a:ext uri="{FF2B5EF4-FFF2-40B4-BE49-F238E27FC236}">
                <a16:creationId xmlns:a16="http://schemas.microsoft.com/office/drawing/2014/main" id="{28076BBB-2A9C-4848-A621-308A7D50C81A}"/>
              </a:ext>
            </a:extLst>
          </p:cNvPr>
          <p:cNvCxnSpPr>
            <a:cxnSpLocks/>
          </p:cNvCxnSpPr>
          <p:nvPr/>
        </p:nvCxnSpPr>
        <p:spPr>
          <a:xfrm>
            <a:off x="4444608" y="3205864"/>
            <a:ext cx="0" cy="758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1E652A7-96F7-4629-B328-5F9AC9EA0068}"/>
              </a:ext>
            </a:extLst>
          </p:cNvPr>
          <p:cNvSpPr txBox="1"/>
          <p:nvPr/>
        </p:nvSpPr>
        <p:spPr>
          <a:xfrm>
            <a:off x="5345100" y="3949241"/>
            <a:ext cx="1168623" cy="1815882"/>
          </a:xfrm>
          <a:prstGeom prst="rect">
            <a:avLst/>
          </a:prstGeom>
          <a:noFill/>
          <a:ln>
            <a:solidFill>
              <a:schemeClr val="accent1"/>
            </a:solidFill>
          </a:ln>
        </p:spPr>
        <p:txBody>
          <a:bodyPr wrap="square" rtlCol="0">
            <a:spAutoFit/>
          </a:bodyPr>
          <a:lstStyle/>
          <a:p>
            <a:pPr algn="ctr"/>
            <a:r>
              <a:rPr lang="es-ES" sz="1600" dirty="0">
                <a:latin typeface="Calibri" panose="020F0502020204030204" pitchFamily="34" charset="0"/>
                <a:ea typeface="Calibri" panose="020F0502020204030204" pitchFamily="34" charset="0"/>
                <a:cs typeface="Times New Roman" panose="02020603050405020304" pitchFamily="18" charset="0"/>
              </a:rPr>
              <a:t>P</a:t>
            </a:r>
            <a:r>
              <a:rPr lang="es-ES" sz="1600" dirty="0">
                <a:effectLst/>
                <a:latin typeface="Calibri" panose="020F0502020204030204" pitchFamily="34" charset="0"/>
                <a:ea typeface="Calibri" panose="020F0502020204030204" pitchFamily="34" charset="0"/>
                <a:cs typeface="Times New Roman" panose="02020603050405020304" pitchFamily="18" charset="0"/>
              </a:rPr>
              <a:t>or primera vez se </a:t>
            </a:r>
            <a:r>
              <a:rPr lang="es-ES" sz="1600" dirty="0">
                <a:latin typeface="Calibri" panose="020F0502020204030204" pitchFamily="34" charset="0"/>
                <a:ea typeface="Calibri" panose="020F0502020204030204" pitchFamily="34" charset="0"/>
                <a:cs typeface="Times New Roman" panose="02020603050405020304" pitchFamily="18" charset="0"/>
              </a:rPr>
              <a:t>adopta</a:t>
            </a:r>
            <a:r>
              <a:rPr lang="es-ES" sz="1600" dirty="0">
                <a:effectLst/>
                <a:latin typeface="Calibri" panose="020F0502020204030204" pitchFamily="34" charset="0"/>
                <a:ea typeface="Calibri" panose="020F0502020204030204" pitchFamily="34" charset="0"/>
                <a:cs typeface="Times New Roman" panose="02020603050405020304" pitchFamily="18" charset="0"/>
              </a:rPr>
              <a:t> </a:t>
            </a:r>
            <a:r>
              <a:rPr lang="es-ES" sz="1600" dirty="0">
                <a:latin typeface="Calibri" panose="020F0502020204030204" pitchFamily="34" charset="0"/>
                <a:ea typeface="Calibri" panose="020F0502020204030204" pitchFamily="34" charset="0"/>
                <a:cs typeface="Times New Roman" panose="02020603050405020304" pitchFamily="18" charset="0"/>
              </a:rPr>
              <a:t>un </a:t>
            </a:r>
            <a:r>
              <a:rPr lang="es-ES" sz="1600" b="1" dirty="0">
                <a:latin typeface="Calibri" panose="020F0502020204030204" pitchFamily="34" charset="0"/>
                <a:ea typeface="Calibri" panose="020F0502020204030204" pitchFamily="34" charset="0"/>
                <a:cs typeface="Times New Roman" panose="02020603050405020304" pitchFamily="18" charset="0"/>
              </a:rPr>
              <a:t>ACC</a:t>
            </a:r>
            <a:r>
              <a:rPr lang="es-ES" sz="1600" dirty="0">
                <a:latin typeface="Calibri" panose="020F0502020204030204" pitchFamily="34" charset="0"/>
                <a:ea typeface="Calibri" panose="020F0502020204030204" pitchFamily="34" charset="0"/>
                <a:cs typeface="Times New Roman" panose="02020603050405020304" pitchFamily="18" charset="0"/>
              </a:rPr>
              <a:t>, </a:t>
            </a:r>
            <a:r>
              <a:rPr lang="es-ES" sz="1600" dirty="0">
                <a:effectLst/>
                <a:latin typeface="Calibri" panose="020F0502020204030204" pitchFamily="34" charset="0"/>
                <a:ea typeface="Calibri" panose="020F0502020204030204" pitchFamily="34" charset="0"/>
                <a:cs typeface="Times New Roman" panose="02020603050405020304" pitchFamily="18" charset="0"/>
              </a:rPr>
              <a:t>para adquirir toxina botulínica.</a:t>
            </a:r>
            <a:endParaRPr lang="es-ES" sz="1600" dirty="0"/>
          </a:p>
        </p:txBody>
      </p:sp>
      <p:cxnSp>
        <p:nvCxnSpPr>
          <p:cNvPr id="51" name="Straight Arrow Connector 50">
            <a:extLst>
              <a:ext uri="{FF2B5EF4-FFF2-40B4-BE49-F238E27FC236}">
                <a16:creationId xmlns:a16="http://schemas.microsoft.com/office/drawing/2014/main" id="{3A2A1387-8D62-4A46-8651-FABAC2312FF4}"/>
              </a:ext>
            </a:extLst>
          </p:cNvPr>
          <p:cNvCxnSpPr>
            <a:cxnSpLocks/>
          </p:cNvCxnSpPr>
          <p:nvPr/>
        </p:nvCxnSpPr>
        <p:spPr>
          <a:xfrm>
            <a:off x="5817186" y="3309567"/>
            <a:ext cx="0" cy="599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EF7C4212-992D-45F1-B295-5591E2D5AC5E}"/>
              </a:ext>
            </a:extLst>
          </p:cNvPr>
          <p:cNvCxnSpPr>
            <a:cxnSpLocks/>
          </p:cNvCxnSpPr>
          <p:nvPr/>
        </p:nvCxnSpPr>
        <p:spPr>
          <a:xfrm>
            <a:off x="8822070" y="3296393"/>
            <a:ext cx="0" cy="582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37287BF-1AF5-467F-86BA-AFEC8897375B}"/>
              </a:ext>
            </a:extLst>
          </p:cNvPr>
          <p:cNvSpPr txBox="1"/>
          <p:nvPr/>
        </p:nvSpPr>
        <p:spPr>
          <a:xfrm>
            <a:off x="8206611" y="3879236"/>
            <a:ext cx="1464896" cy="2715295"/>
          </a:xfrm>
          <a:prstGeom prst="rect">
            <a:avLst/>
          </a:prstGeom>
          <a:noFill/>
          <a:ln>
            <a:solidFill>
              <a:schemeClr val="accent1"/>
            </a:solidFill>
          </a:ln>
        </p:spPr>
        <p:txBody>
          <a:bodyPr wrap="square" rtlCol="0">
            <a:spAutoFit/>
          </a:bodyPr>
          <a:lstStyle/>
          <a:p>
            <a:pPr algn="ctr">
              <a:lnSpc>
                <a:spcPct val="107000"/>
              </a:lnSpc>
              <a:spcAft>
                <a:spcPts val="800"/>
              </a:spcAft>
            </a:pPr>
            <a:r>
              <a:rPr lang="es-ES" sz="1600" b="1" dirty="0">
                <a:latin typeface="Calibri" panose="020F0502020204030204" pitchFamily="34" charset="0"/>
                <a:ea typeface="Calibri" panose="020F0502020204030204" pitchFamily="34" charset="0"/>
                <a:cs typeface="Times New Roman" panose="02020603050405020304" pitchFamily="18" charset="0"/>
              </a:rPr>
              <a:t>ACC</a:t>
            </a:r>
            <a:r>
              <a:rPr lang="es-ES" sz="1600" dirty="0">
                <a:latin typeface="Calibri" panose="020F0502020204030204" pitchFamily="34" charset="0"/>
                <a:ea typeface="Calibri" panose="020F0502020204030204" pitchFamily="34" charset="0"/>
                <a:cs typeface="Times New Roman" panose="02020603050405020304" pitchFamily="18" charset="0"/>
              </a:rPr>
              <a:t>: </a:t>
            </a:r>
            <a:r>
              <a:rPr lang="es-ES" sz="1600" dirty="0">
                <a:effectLst/>
                <a:latin typeface="Calibri" panose="020F0502020204030204" pitchFamily="34" charset="0"/>
                <a:ea typeface="Calibri" panose="020F0502020204030204" pitchFamily="34" charset="0"/>
                <a:cs typeface="Times New Roman" panose="02020603050405020304" pitchFamily="18" charset="0"/>
              </a:rPr>
              <a:t>para adquirir material sanitario como guantes, respiradores, vías y productos para cuidados intensivos. </a:t>
            </a:r>
          </a:p>
        </p:txBody>
      </p:sp>
      <p:sp>
        <p:nvSpPr>
          <p:cNvPr id="64" name="TextBox 63">
            <a:extLst>
              <a:ext uri="{FF2B5EF4-FFF2-40B4-BE49-F238E27FC236}">
                <a16:creationId xmlns:a16="http://schemas.microsoft.com/office/drawing/2014/main" id="{9408B738-2C5D-43F7-BC51-6229A5BF020E}"/>
              </a:ext>
            </a:extLst>
          </p:cNvPr>
          <p:cNvSpPr txBox="1"/>
          <p:nvPr/>
        </p:nvSpPr>
        <p:spPr>
          <a:xfrm>
            <a:off x="9736555" y="3878843"/>
            <a:ext cx="2455446" cy="2633350"/>
          </a:xfrm>
          <a:prstGeom prst="rect">
            <a:avLst/>
          </a:prstGeom>
          <a:noFill/>
          <a:ln>
            <a:solidFill>
              <a:schemeClr val="accent1"/>
            </a:solidFill>
          </a:ln>
        </p:spPr>
        <p:txBody>
          <a:bodyPr wrap="square" rtlCol="0">
            <a:spAutoFit/>
          </a:bodyPr>
          <a:lstStyle/>
          <a:p>
            <a:pPr algn="just">
              <a:lnSpc>
                <a:spcPct val="107000"/>
              </a:lnSpc>
              <a:spcAft>
                <a:spcPts val="800"/>
              </a:spcAft>
            </a:pPr>
            <a:r>
              <a:rPr lang="es-ES" sz="1600" b="1" dirty="0">
                <a:solidFill>
                  <a:srgbClr val="000000"/>
                </a:solidFill>
                <a:ea typeface="Times New Roman" panose="02020603050405020304" pitchFamily="18" charset="0"/>
                <a:cs typeface="Times New Roman" panose="02020603050405020304" pitchFamily="18" charset="0"/>
              </a:rPr>
              <a:t>AAA:</a:t>
            </a:r>
            <a:endParaRPr lang="es-ES" sz="1600" b="1" dirty="0">
              <a:solidFill>
                <a:srgbClr val="000000"/>
              </a:solidFill>
              <a:effectLst/>
              <a:ea typeface="Times New Roman" panose="02020603050405020304" pitchFamily="18" charset="0"/>
              <a:cs typeface="Times New Roman" panose="02020603050405020304" pitchFamily="18" charset="0"/>
            </a:endParaRPr>
          </a:p>
          <a:p>
            <a:pPr marL="285750" indent="-285750">
              <a:spcAft>
                <a:spcPts val="800"/>
              </a:spcAft>
              <a:buFont typeface="Arial" panose="020B0604020202020204" pitchFamily="34" charset="0"/>
              <a:buChar char="•"/>
            </a:pPr>
            <a:r>
              <a:rPr lang="es-ES" sz="1600" b="1" dirty="0">
                <a:solidFill>
                  <a:srgbClr val="000000"/>
                </a:solidFill>
                <a:effectLst/>
                <a:ea typeface="Times New Roman" panose="02020603050405020304" pitchFamily="18" charset="0"/>
                <a:cs typeface="Times New Roman" panose="02020603050405020304" pitchFamily="18" charset="0"/>
              </a:rPr>
              <a:t>Reglamento (UE) 2020/521 del Consejo 14 abril 2020.</a:t>
            </a:r>
            <a:endParaRPr lang="es-ES" sz="1600" b="1" dirty="0">
              <a:solidFill>
                <a:srgbClr val="000000"/>
              </a:solidFill>
              <a:ea typeface="Times New Roman" panose="02020603050405020304" pitchFamily="18" charset="0"/>
              <a:cs typeface="Times New Roman" panose="02020603050405020304" pitchFamily="18" charset="0"/>
            </a:endParaRPr>
          </a:p>
          <a:p>
            <a:pPr marL="285750" indent="-285750">
              <a:spcAft>
                <a:spcPts val="800"/>
              </a:spcAft>
              <a:buFont typeface="Arial" panose="020B0604020202020204" pitchFamily="34" charset="0"/>
              <a:buChar char="•"/>
            </a:pPr>
            <a:r>
              <a:rPr lang="es-ES" sz="1600" b="1" dirty="0">
                <a:effectLst/>
                <a:ea typeface="Calibri" panose="020F0502020204030204" pitchFamily="34" charset="0"/>
                <a:cs typeface="Times New Roman" panose="02020603050405020304" pitchFamily="18" charset="0"/>
              </a:rPr>
              <a:t>Decisión 18 junio 2020.</a:t>
            </a:r>
          </a:p>
          <a:p>
            <a:pPr marL="285750" indent="-285750">
              <a:spcAft>
                <a:spcPts val="800"/>
              </a:spcAft>
              <a:buFont typeface="Arial" panose="020B0604020202020204" pitchFamily="34" charset="0"/>
              <a:buChar char="•"/>
            </a:pPr>
            <a:r>
              <a:rPr lang="es-ES" sz="1600" b="1" dirty="0">
                <a:solidFill>
                  <a:srgbClr val="000000"/>
                </a:solidFill>
                <a:effectLst/>
                <a:ea typeface="Times New Roman" panose="02020603050405020304" pitchFamily="18" charset="0"/>
                <a:cs typeface="Times New Roman" panose="02020603050405020304" pitchFamily="18" charset="0"/>
              </a:rPr>
              <a:t>Acuerdo entre la Comisión Europea y los Estados </a:t>
            </a:r>
            <a:r>
              <a:rPr lang="es-ES" sz="1600" b="1" dirty="0">
                <a:solidFill>
                  <a:srgbClr val="000000"/>
                </a:solidFill>
                <a:ea typeface="Times New Roman" panose="02020603050405020304" pitchFamily="18" charset="0"/>
                <a:cs typeface="Times New Roman" panose="02020603050405020304" pitchFamily="18" charset="0"/>
              </a:rPr>
              <a:t>M</a:t>
            </a:r>
            <a:r>
              <a:rPr lang="es-ES" sz="1600" b="1" dirty="0">
                <a:solidFill>
                  <a:srgbClr val="000000"/>
                </a:solidFill>
                <a:effectLst/>
                <a:ea typeface="Times New Roman" panose="02020603050405020304" pitchFamily="18" charset="0"/>
                <a:cs typeface="Times New Roman" panose="02020603050405020304" pitchFamily="18" charset="0"/>
              </a:rPr>
              <a:t>iembros de 20 de julio de 2020.</a:t>
            </a:r>
            <a:endParaRPr lang="es-ES" sz="1600" b="1" dirty="0">
              <a:effectLst/>
              <a:ea typeface="Calibri" panose="020F0502020204030204" pitchFamily="34" charset="0"/>
              <a:cs typeface="Times New Roman" panose="02020603050405020304" pitchFamily="18" charset="0"/>
            </a:endParaRPr>
          </a:p>
        </p:txBody>
      </p:sp>
      <p:cxnSp>
        <p:nvCxnSpPr>
          <p:cNvPr id="68" name="Straight Arrow Connector 67">
            <a:extLst>
              <a:ext uri="{FF2B5EF4-FFF2-40B4-BE49-F238E27FC236}">
                <a16:creationId xmlns:a16="http://schemas.microsoft.com/office/drawing/2014/main" id="{17A6BD37-0BAA-4BC2-B471-67DBCF17307D}"/>
              </a:ext>
            </a:extLst>
          </p:cNvPr>
          <p:cNvCxnSpPr>
            <a:cxnSpLocks/>
          </p:cNvCxnSpPr>
          <p:nvPr/>
        </p:nvCxnSpPr>
        <p:spPr>
          <a:xfrm>
            <a:off x="10894391" y="3309567"/>
            <a:ext cx="0" cy="375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B6CF69B7-0094-4D3C-A1AE-052FDB2128D4}"/>
              </a:ext>
            </a:extLst>
          </p:cNvPr>
          <p:cNvCxnSpPr>
            <a:cxnSpLocks/>
          </p:cNvCxnSpPr>
          <p:nvPr/>
        </p:nvCxnSpPr>
        <p:spPr>
          <a:xfrm>
            <a:off x="7299896" y="2075412"/>
            <a:ext cx="0" cy="759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7B95F3C-E8E2-4672-82FE-C28E7C500FD0}"/>
              </a:ext>
            </a:extLst>
          </p:cNvPr>
          <p:cNvSpPr txBox="1"/>
          <p:nvPr/>
        </p:nvSpPr>
        <p:spPr>
          <a:xfrm>
            <a:off x="6594666" y="3909552"/>
            <a:ext cx="1531003" cy="1815882"/>
          </a:xfrm>
          <a:prstGeom prst="rect">
            <a:avLst/>
          </a:prstGeom>
          <a:noFill/>
          <a:ln>
            <a:solidFill>
              <a:schemeClr val="accent1"/>
            </a:solidFill>
          </a:ln>
        </p:spPr>
        <p:txBody>
          <a:bodyPr wrap="square" rtlCol="0">
            <a:spAutoFit/>
          </a:bodyPr>
          <a:lstStyle/>
          <a:p>
            <a:pPr algn="ctr"/>
            <a:r>
              <a:rPr lang="es-ES" sz="1600" b="1" dirty="0">
                <a:effectLst/>
                <a:latin typeface="Calibri "/>
                <a:ea typeface="Calibri" panose="020F0502020204030204" pitchFamily="34" charset="0"/>
              </a:rPr>
              <a:t>Reglamento 2018/1046</a:t>
            </a:r>
            <a:r>
              <a:rPr lang="es-ES" sz="1600" dirty="0">
                <a:effectLst/>
                <a:latin typeface="Calibri "/>
                <a:ea typeface="Calibri" panose="020F0502020204030204" pitchFamily="34" charset="0"/>
              </a:rPr>
              <a:t>. </a:t>
            </a:r>
            <a:r>
              <a:rPr lang="es-ES" sz="1600" dirty="0">
                <a:latin typeface="Calibri "/>
                <a:ea typeface="Calibri" panose="020F0502020204030204" pitchFamily="34" charset="0"/>
              </a:rPr>
              <a:t>I</a:t>
            </a:r>
            <a:r>
              <a:rPr lang="es-ES" sz="1600" dirty="0">
                <a:effectLst/>
                <a:latin typeface="Calibri "/>
                <a:ea typeface="Calibri" panose="020F0502020204030204" pitchFamily="34" charset="0"/>
              </a:rPr>
              <a:t>ncorpora un catálogo de procedimientos de adjudicación. </a:t>
            </a:r>
            <a:endParaRPr lang="es-ES" sz="1600" dirty="0">
              <a:latin typeface="Calibri "/>
            </a:endParaRPr>
          </a:p>
        </p:txBody>
      </p:sp>
      <p:sp>
        <p:nvSpPr>
          <p:cNvPr id="72" name="TextBox 71">
            <a:extLst>
              <a:ext uri="{FF2B5EF4-FFF2-40B4-BE49-F238E27FC236}">
                <a16:creationId xmlns:a16="http://schemas.microsoft.com/office/drawing/2014/main" id="{372743BE-1003-4CAA-8849-F61EA086F6F3}"/>
              </a:ext>
            </a:extLst>
          </p:cNvPr>
          <p:cNvSpPr txBox="1"/>
          <p:nvPr/>
        </p:nvSpPr>
        <p:spPr>
          <a:xfrm>
            <a:off x="6947698" y="2821119"/>
            <a:ext cx="704396" cy="369332"/>
          </a:xfrm>
          <a:prstGeom prst="rect">
            <a:avLst/>
          </a:prstGeom>
          <a:noFill/>
          <a:ln>
            <a:solidFill>
              <a:schemeClr val="accent1"/>
            </a:solidFill>
          </a:ln>
        </p:spPr>
        <p:txBody>
          <a:bodyPr wrap="square" rtlCol="0">
            <a:spAutoFit/>
          </a:bodyPr>
          <a:lstStyle/>
          <a:p>
            <a:r>
              <a:rPr lang="es-ES" b="1" dirty="0"/>
              <a:t>2018</a:t>
            </a:r>
          </a:p>
        </p:txBody>
      </p:sp>
      <p:cxnSp>
        <p:nvCxnSpPr>
          <p:cNvPr id="74" name="Straight Arrow Connector 73">
            <a:extLst>
              <a:ext uri="{FF2B5EF4-FFF2-40B4-BE49-F238E27FC236}">
                <a16:creationId xmlns:a16="http://schemas.microsoft.com/office/drawing/2014/main" id="{D4232023-B2C2-425A-B649-AB936551BD53}"/>
              </a:ext>
            </a:extLst>
          </p:cNvPr>
          <p:cNvCxnSpPr>
            <a:cxnSpLocks/>
          </p:cNvCxnSpPr>
          <p:nvPr/>
        </p:nvCxnSpPr>
        <p:spPr>
          <a:xfrm flipH="1">
            <a:off x="7293689" y="3169537"/>
            <a:ext cx="12414" cy="740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3376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53EB51-F529-4ACA-97B2-C65BE895C619}"/>
              </a:ext>
            </a:extLst>
          </p:cNvPr>
          <p:cNvSpPr>
            <a:spLocks noGrp="1"/>
          </p:cNvSpPr>
          <p:nvPr>
            <p:ph idx="1"/>
          </p:nvPr>
        </p:nvSpPr>
        <p:spPr>
          <a:xfrm>
            <a:off x="457201" y="977416"/>
            <a:ext cx="10983432" cy="4670869"/>
          </a:xfrm>
        </p:spPr>
        <p:txBody>
          <a:bodyPr>
            <a:normAutofit fontScale="25000" lnSpcReduction="20000"/>
          </a:bodyPr>
          <a:lstStyle/>
          <a:p>
            <a:pPr marL="342900" indent="-342900" algn="just">
              <a:lnSpc>
                <a:spcPct val="170000"/>
              </a:lnSpc>
              <a:spcAft>
                <a:spcPts val="800"/>
              </a:spcAft>
              <a:buAutoNum type="arabicPeriod"/>
            </a:pPr>
            <a:r>
              <a:rPr lang="es-ES" sz="6400" dirty="0">
                <a:effectLst/>
                <a:latin typeface="Calibri" panose="020F0502020204030204" pitchFamily="34" charset="0"/>
                <a:ea typeface="Calibri" panose="020F0502020204030204" pitchFamily="34" charset="0"/>
                <a:cs typeface="Times New Roman" panose="02020603050405020304" pitchFamily="18" charset="0"/>
              </a:rPr>
              <a:t>Las instituciones de la Unión y todo Estado </a:t>
            </a:r>
            <a:r>
              <a:rPr lang="es-ES" sz="6400" dirty="0">
                <a:latin typeface="Calibri" panose="020F0502020204030204" pitchFamily="34" charset="0"/>
                <a:ea typeface="Calibri" panose="020F0502020204030204" pitchFamily="34" charset="0"/>
                <a:cs typeface="Times New Roman" panose="02020603050405020304" pitchFamily="18" charset="0"/>
              </a:rPr>
              <a:t>M</a:t>
            </a:r>
            <a:r>
              <a:rPr lang="es-ES" sz="6400" dirty="0">
                <a:effectLst/>
                <a:latin typeface="Calibri" panose="020F0502020204030204" pitchFamily="34" charset="0"/>
                <a:ea typeface="Calibri" panose="020F0502020204030204" pitchFamily="34" charset="0"/>
                <a:cs typeface="Times New Roman" panose="02020603050405020304" pitchFamily="18" charset="0"/>
              </a:rPr>
              <a:t>iembro que lo desee podrán participar en un </a:t>
            </a:r>
            <a:r>
              <a:rPr lang="es-ES" sz="6400" b="1" u="sng" dirty="0">
                <a:effectLst/>
                <a:latin typeface="Calibri" panose="020F0502020204030204" pitchFamily="34" charset="0"/>
                <a:ea typeface="Calibri" panose="020F0502020204030204" pitchFamily="34" charset="0"/>
                <a:cs typeface="Times New Roman" panose="02020603050405020304" pitchFamily="18" charset="0"/>
              </a:rPr>
              <a:t>procedimiento de adquisición conjunta </a:t>
            </a:r>
            <a:r>
              <a:rPr lang="es-ES" sz="6400" dirty="0">
                <a:effectLst/>
                <a:latin typeface="Calibri" panose="020F0502020204030204" pitchFamily="34" charset="0"/>
                <a:ea typeface="Calibri" panose="020F0502020204030204" pitchFamily="34" charset="0"/>
                <a:cs typeface="Times New Roman" panose="02020603050405020304" pitchFamily="18" charset="0"/>
              </a:rPr>
              <a:t>de acuerdo con el art- 104 del Reglamento (UE, Euratom) no 966/2012 del Parlamento Europeo y del Consejo, de 25 de octubre de 2012(…)</a:t>
            </a:r>
          </a:p>
          <a:p>
            <a:pPr marL="342900" indent="-342900" algn="just">
              <a:lnSpc>
                <a:spcPct val="170000"/>
              </a:lnSpc>
              <a:spcAft>
                <a:spcPts val="800"/>
              </a:spcAft>
              <a:buAutoNum type="arabicPeriod"/>
            </a:pPr>
            <a:r>
              <a:rPr lang="es-ES" sz="6400" dirty="0">
                <a:effectLst/>
                <a:latin typeface="Calibri" panose="020F0502020204030204" pitchFamily="34" charset="0"/>
                <a:ea typeface="Calibri" panose="020F0502020204030204" pitchFamily="34" charset="0"/>
                <a:cs typeface="Times New Roman" panose="02020603050405020304" pitchFamily="18" charset="0"/>
              </a:rPr>
              <a:t>El procedimiento de adquisición conjunta a que se hace referencia en el apartado 1 deberá cumplir las </a:t>
            </a:r>
            <a:r>
              <a:rPr lang="es-ES" sz="6400" b="1" u="sng" dirty="0">
                <a:effectLst/>
                <a:latin typeface="Calibri" panose="020F0502020204030204" pitchFamily="34" charset="0"/>
                <a:ea typeface="Calibri" panose="020F0502020204030204" pitchFamily="34" charset="0"/>
                <a:cs typeface="Times New Roman" panose="02020603050405020304" pitchFamily="18" charset="0"/>
              </a:rPr>
              <a:t>condiciones</a:t>
            </a:r>
            <a:r>
              <a:rPr lang="es-ES" sz="6400" dirty="0">
                <a:effectLst/>
                <a:latin typeface="Calibri" panose="020F0502020204030204" pitchFamily="34" charset="0"/>
                <a:ea typeface="Calibri" panose="020F0502020204030204" pitchFamily="34" charset="0"/>
                <a:cs typeface="Times New Roman" panose="02020603050405020304" pitchFamily="18" charset="0"/>
              </a:rPr>
              <a:t> siguientes:</a:t>
            </a:r>
          </a:p>
          <a:p>
            <a:pPr marL="800100" lvl="1" indent="-342900" algn="just">
              <a:lnSpc>
                <a:spcPct val="120000"/>
              </a:lnSpc>
              <a:spcAft>
                <a:spcPts val="800"/>
              </a:spcAft>
              <a:buAutoNum type="alphaLcParenR"/>
            </a:pPr>
            <a:r>
              <a:rPr lang="es-ES" sz="6400" dirty="0">
                <a:effectLst/>
                <a:latin typeface="Calibri" panose="020F0502020204030204" pitchFamily="34" charset="0"/>
                <a:ea typeface="Calibri" panose="020F0502020204030204" pitchFamily="34" charset="0"/>
                <a:cs typeface="Times New Roman" panose="02020603050405020304" pitchFamily="18" charset="0"/>
              </a:rPr>
              <a:t>participación en el procedimiento de adquisición conjunta </a:t>
            </a:r>
            <a:r>
              <a:rPr lang="es-ES" sz="6400" b="1" dirty="0">
                <a:effectLst/>
                <a:latin typeface="Calibri" panose="020F0502020204030204" pitchFamily="34" charset="0"/>
                <a:ea typeface="Calibri" panose="020F0502020204030204" pitchFamily="34" charset="0"/>
                <a:cs typeface="Times New Roman" panose="02020603050405020304" pitchFamily="18" charset="0"/>
              </a:rPr>
              <a:t>estará abierta a todos los Estados miembros</a:t>
            </a:r>
          </a:p>
          <a:p>
            <a:pPr marL="800100" lvl="1" indent="-342900" algn="just">
              <a:lnSpc>
                <a:spcPct val="120000"/>
              </a:lnSpc>
              <a:spcAft>
                <a:spcPts val="800"/>
              </a:spcAft>
              <a:buAutoNum type="alphaLcParenR"/>
            </a:pPr>
            <a:r>
              <a:rPr lang="es-ES" sz="6400" dirty="0">
                <a:effectLst/>
                <a:latin typeface="Calibri" panose="020F0502020204030204" pitchFamily="34" charset="0"/>
                <a:ea typeface="Calibri" panose="020F0502020204030204" pitchFamily="34" charset="0"/>
                <a:cs typeface="Times New Roman" panose="02020603050405020304" pitchFamily="18" charset="0"/>
              </a:rPr>
              <a:t>se</a:t>
            </a:r>
            <a:r>
              <a:rPr lang="es-ES" sz="6400" b="1" dirty="0">
                <a:effectLst/>
                <a:latin typeface="Calibri" panose="020F0502020204030204" pitchFamily="34" charset="0"/>
                <a:ea typeface="Calibri" panose="020F0502020204030204" pitchFamily="34" charset="0"/>
                <a:cs typeface="Times New Roman" panose="02020603050405020304" pitchFamily="18" charset="0"/>
              </a:rPr>
              <a:t> respetarán los derechos y las obligaciones de los Estados miembros que no participen </a:t>
            </a:r>
            <a:r>
              <a:rPr lang="es-ES" sz="6400" dirty="0">
                <a:effectLst/>
                <a:latin typeface="Calibri" panose="020F0502020204030204" pitchFamily="34" charset="0"/>
                <a:ea typeface="Calibri" panose="020F0502020204030204" pitchFamily="34" charset="0"/>
                <a:cs typeface="Times New Roman" panose="02020603050405020304" pitchFamily="18" charset="0"/>
              </a:rPr>
              <a:t>en la adquisición conjunta, en particular los relativos a la protección y la mejora de la salud humana</a:t>
            </a:r>
          </a:p>
          <a:p>
            <a:pPr marL="800100" lvl="1" indent="-342900" algn="just">
              <a:lnSpc>
                <a:spcPct val="120000"/>
              </a:lnSpc>
              <a:spcAft>
                <a:spcPts val="800"/>
              </a:spcAft>
              <a:buAutoNum type="alphaLcParenR"/>
            </a:pPr>
            <a:r>
              <a:rPr lang="es-ES" sz="6400" dirty="0">
                <a:effectLst/>
                <a:latin typeface="Calibri" panose="020F0502020204030204" pitchFamily="34" charset="0"/>
                <a:ea typeface="Calibri" panose="020F0502020204030204" pitchFamily="34" charset="0"/>
                <a:cs typeface="Times New Roman" panose="02020603050405020304" pitchFamily="18" charset="0"/>
              </a:rPr>
              <a:t> la </a:t>
            </a:r>
            <a:r>
              <a:rPr lang="es-ES" sz="6400" b="1" dirty="0">
                <a:effectLst/>
                <a:latin typeface="Calibri" panose="020F0502020204030204" pitchFamily="34" charset="0"/>
                <a:ea typeface="Calibri" panose="020F0502020204030204" pitchFamily="34" charset="0"/>
                <a:cs typeface="Times New Roman" panose="02020603050405020304" pitchFamily="18" charset="0"/>
              </a:rPr>
              <a:t>adquisición conjunta no afectará al mercado interior,</a:t>
            </a:r>
            <a:r>
              <a:rPr lang="es-ES" sz="6400" dirty="0">
                <a:effectLst/>
                <a:latin typeface="Calibri" panose="020F0502020204030204" pitchFamily="34" charset="0"/>
                <a:ea typeface="Calibri" panose="020F0502020204030204" pitchFamily="34" charset="0"/>
                <a:cs typeface="Times New Roman" panose="02020603050405020304" pitchFamily="18" charset="0"/>
              </a:rPr>
              <a:t> no será discriminatoria ni restringirá el comercio o causará distorsiones de la competencia.</a:t>
            </a:r>
          </a:p>
          <a:p>
            <a:pPr marL="800100" lvl="1" indent="-342900" algn="just">
              <a:lnSpc>
                <a:spcPct val="120000"/>
              </a:lnSpc>
              <a:spcAft>
                <a:spcPts val="800"/>
              </a:spcAft>
              <a:buAutoNum type="alphaLcParenR"/>
            </a:pPr>
            <a:r>
              <a:rPr lang="es-ES" sz="6400" dirty="0">
                <a:effectLst/>
                <a:latin typeface="Calibri" panose="020F0502020204030204" pitchFamily="34" charset="0"/>
                <a:ea typeface="Calibri" panose="020F0502020204030204" pitchFamily="34" charset="0"/>
                <a:cs typeface="Times New Roman" panose="02020603050405020304" pitchFamily="18" charset="0"/>
              </a:rPr>
              <a:t>la</a:t>
            </a:r>
            <a:r>
              <a:rPr lang="es-ES" sz="6400" b="1" dirty="0">
                <a:effectLst/>
                <a:latin typeface="Calibri" panose="020F0502020204030204" pitchFamily="34" charset="0"/>
                <a:ea typeface="Calibri" panose="020F0502020204030204" pitchFamily="34" charset="0"/>
                <a:cs typeface="Times New Roman" panose="02020603050405020304" pitchFamily="18" charset="0"/>
              </a:rPr>
              <a:t> adquisición conjunta no tendrá repercusión financiera directa </a:t>
            </a:r>
            <a:r>
              <a:rPr lang="es-ES" sz="6400" dirty="0">
                <a:effectLst/>
                <a:latin typeface="Calibri" panose="020F0502020204030204" pitchFamily="34" charset="0"/>
                <a:ea typeface="Calibri" panose="020F0502020204030204" pitchFamily="34" charset="0"/>
                <a:cs typeface="Times New Roman" panose="02020603050405020304" pitchFamily="18" charset="0"/>
              </a:rPr>
              <a:t>alguna en los presupuestos de los Estados miembros que no participen en la adquisición conjunta.</a:t>
            </a:r>
          </a:p>
          <a:p>
            <a:pPr marL="342900" indent="-342900">
              <a:lnSpc>
                <a:spcPct val="170000"/>
              </a:lnSpc>
              <a:spcAft>
                <a:spcPts val="800"/>
              </a:spcAft>
              <a:buAutoNum type="arabicPeriod"/>
            </a:pPr>
            <a:r>
              <a:rPr lang="es-ES" sz="6400" b="1" u="sng" dirty="0">
                <a:effectLst/>
                <a:latin typeface="Calibri" panose="020F0502020204030204" pitchFamily="34" charset="0"/>
                <a:ea typeface="Calibri" panose="020F0502020204030204" pitchFamily="34" charset="0"/>
                <a:cs typeface="Times New Roman" panose="02020603050405020304" pitchFamily="18" charset="0"/>
              </a:rPr>
              <a:t>El procedimiento de adquisición conjunta </a:t>
            </a:r>
            <a:r>
              <a:rPr lang="es-ES" sz="6400" dirty="0">
                <a:effectLst/>
                <a:latin typeface="Calibri" panose="020F0502020204030204" pitchFamily="34" charset="0"/>
                <a:ea typeface="Calibri" panose="020F0502020204030204" pitchFamily="34" charset="0"/>
                <a:cs typeface="Times New Roman" panose="02020603050405020304" pitchFamily="18" charset="0"/>
              </a:rPr>
              <a:t>a que se refiere el apartado 1 irá precedido de un acuerdo de adquisición conjunta entre las partes que determine las disposiciones prácticas relativas a dicho procedimiento y el proceso de adopción de decisiones relativas a la elección del procedimiento, la evaluación de las ofertas y la adjudicación del contrato.</a:t>
            </a:r>
          </a:p>
          <a:p>
            <a:endParaRPr lang="es-ES" dirty="0"/>
          </a:p>
        </p:txBody>
      </p:sp>
      <p:sp>
        <p:nvSpPr>
          <p:cNvPr id="4" name="Rectángulo 10">
            <a:extLst>
              <a:ext uri="{FF2B5EF4-FFF2-40B4-BE49-F238E27FC236}">
                <a16:creationId xmlns:a16="http://schemas.microsoft.com/office/drawing/2014/main" id="{8063F86E-3FE3-4B96-A438-20E290226A9C}"/>
              </a:ext>
            </a:extLst>
          </p:cNvPr>
          <p:cNvSpPr/>
          <p:nvPr/>
        </p:nvSpPr>
        <p:spPr>
          <a:xfrm>
            <a:off x="0" y="137747"/>
            <a:ext cx="11634188" cy="3693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b="1" dirty="0">
                <a:solidFill>
                  <a:schemeClr val="bg1"/>
                </a:solidFill>
              </a:rPr>
              <a:t>                                           </a:t>
            </a:r>
          </a:p>
          <a:p>
            <a:r>
              <a:rPr lang="es-ES" sz="1800" b="1" dirty="0">
                <a:solidFill>
                  <a:schemeClr val="bg1"/>
                </a:solidFill>
              </a:rPr>
              <a:t> </a:t>
            </a:r>
            <a:r>
              <a:rPr lang="es-ES" sz="2400" b="1" dirty="0">
                <a:solidFill>
                  <a:schemeClr val="bg1"/>
                </a:solidFill>
              </a:rPr>
              <a:t>IV. ACC: </a:t>
            </a:r>
            <a:r>
              <a:rPr lang="es-ES" sz="2400" b="1" dirty="0">
                <a:solidFill>
                  <a:schemeClr val="bg1"/>
                </a:solidFill>
                <a:effectLst/>
                <a:ea typeface="Times New Roman" panose="02020603050405020304" pitchFamily="18" charset="0"/>
              </a:rPr>
              <a:t>Decisión 1082/2013/UE sobre las amenazas transfronterizas graves para la salud</a:t>
            </a:r>
            <a:endParaRPr lang="es-ES" sz="2400" b="1" dirty="0">
              <a:solidFill>
                <a:schemeClr val="bg1"/>
              </a:solidFill>
            </a:endParaRPr>
          </a:p>
          <a:p>
            <a:endParaRPr lang="es-ES" sz="1800" b="1" dirty="0">
              <a:solidFill>
                <a:schemeClr val="bg1"/>
              </a:solidFill>
            </a:endParaRPr>
          </a:p>
        </p:txBody>
      </p:sp>
      <p:sp>
        <p:nvSpPr>
          <p:cNvPr id="5" name="TextBox 4">
            <a:extLst>
              <a:ext uri="{FF2B5EF4-FFF2-40B4-BE49-F238E27FC236}">
                <a16:creationId xmlns:a16="http://schemas.microsoft.com/office/drawing/2014/main" id="{11DF8495-61CD-4508-9A61-387C5492AF6B}"/>
              </a:ext>
            </a:extLst>
          </p:cNvPr>
          <p:cNvSpPr txBox="1"/>
          <p:nvPr/>
        </p:nvSpPr>
        <p:spPr>
          <a:xfrm>
            <a:off x="1993606" y="557581"/>
            <a:ext cx="7910622" cy="369332"/>
          </a:xfrm>
          <a:prstGeom prst="rect">
            <a:avLst/>
          </a:prstGeom>
          <a:noFill/>
        </p:spPr>
        <p:txBody>
          <a:bodyPr wrap="square" rtlCol="0">
            <a:spAutoFit/>
          </a:bodyPr>
          <a:lstStyle/>
          <a:p>
            <a:r>
              <a:rPr lang="es-ES" sz="1800" b="1" dirty="0">
                <a:solidFill>
                  <a:srgbClr val="302D56"/>
                </a:solidFill>
                <a:effectLst/>
                <a:latin typeface="Calibri" panose="020F0502020204030204" pitchFamily="34" charset="0"/>
                <a:ea typeface="Calibri" panose="020F0502020204030204" pitchFamily="34" charset="0"/>
                <a:cs typeface="Times New Roman" panose="02020603050405020304" pitchFamily="18" charset="0"/>
              </a:rPr>
              <a:t>Artículo 5. Adquisición conjunta de productos médicos de respuesta sanitaria:</a:t>
            </a:r>
            <a:endParaRPr lang="es-ES" b="1" dirty="0">
              <a:solidFill>
                <a:srgbClr val="302D56"/>
              </a:solidFill>
            </a:endParaRPr>
          </a:p>
        </p:txBody>
      </p:sp>
    </p:spTree>
    <p:extLst>
      <p:ext uri="{BB962C8B-B14F-4D97-AF65-F5344CB8AC3E}">
        <p14:creationId xmlns:p14="http://schemas.microsoft.com/office/powerpoint/2010/main" val="829789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C50D-4996-41B1-93FA-F724FA2B139F}"/>
              </a:ext>
            </a:extLst>
          </p:cNvPr>
          <p:cNvSpPr>
            <a:spLocks noGrp="1"/>
          </p:cNvSpPr>
          <p:nvPr>
            <p:ph type="title"/>
          </p:nvPr>
        </p:nvSpPr>
        <p:spPr>
          <a:xfrm>
            <a:off x="587223" y="663999"/>
            <a:ext cx="10620286" cy="782918"/>
          </a:xfrm>
        </p:spPr>
        <p:txBody>
          <a:bodyPr>
            <a:normAutofit/>
          </a:bodyPr>
          <a:lstStyle/>
          <a:p>
            <a:pPr algn="ctr"/>
            <a:r>
              <a:rPr lang="es-ES" sz="2000" dirty="0">
                <a:latin typeface="+mn-lt"/>
              </a:rPr>
              <a:t>El acuerdo prevé tanto la celebración de contratos marco entre la Comisión y los proveedores como la celebración de contratos directamente entre éstos y los Estados Miembros</a:t>
            </a:r>
          </a:p>
        </p:txBody>
      </p:sp>
      <p:sp>
        <p:nvSpPr>
          <p:cNvPr id="4" name="Content Placeholder 3">
            <a:extLst>
              <a:ext uri="{FF2B5EF4-FFF2-40B4-BE49-F238E27FC236}">
                <a16:creationId xmlns:a16="http://schemas.microsoft.com/office/drawing/2014/main" id="{5BEE15EF-D998-4EA5-AF63-1164002BE7DE}"/>
              </a:ext>
            </a:extLst>
          </p:cNvPr>
          <p:cNvSpPr>
            <a:spLocks noGrp="1"/>
          </p:cNvSpPr>
          <p:nvPr>
            <p:ph sz="half" idx="2"/>
          </p:nvPr>
        </p:nvSpPr>
        <p:spPr>
          <a:xfrm>
            <a:off x="287678" y="3040817"/>
            <a:ext cx="11722812" cy="2601930"/>
          </a:xfrm>
          <a:ln w="12700">
            <a:solidFill>
              <a:schemeClr val="accent1"/>
            </a:solidFill>
          </a:ln>
        </p:spPr>
        <p:txBody>
          <a:bodyPr>
            <a:normAutofit fontScale="25000" lnSpcReduction="20000"/>
          </a:bodyPr>
          <a:lstStyle/>
          <a:p>
            <a:pPr marL="0" indent="0" algn="just">
              <a:lnSpc>
                <a:spcPct val="150000"/>
              </a:lnSpc>
              <a:spcBef>
                <a:spcPts val="300"/>
              </a:spcBef>
              <a:spcAft>
                <a:spcPts val="300"/>
              </a:spcAft>
              <a:buNone/>
            </a:pPr>
            <a:r>
              <a:rPr lang="es-ES" sz="6400" b="1" dirty="0"/>
              <a:t>Tipos de ACC según el  artículo 1.5: </a:t>
            </a:r>
          </a:p>
          <a:p>
            <a:pPr algn="just">
              <a:lnSpc>
                <a:spcPct val="120000"/>
              </a:lnSpc>
              <a:spcBef>
                <a:spcPts val="300"/>
              </a:spcBef>
              <a:spcAft>
                <a:spcPts val="300"/>
              </a:spcAft>
            </a:pPr>
            <a:r>
              <a:rPr lang="es-ES" sz="6400" dirty="0"/>
              <a:t>Contratos de adquisición conjunta entre la Comisión Europea y los proveedores.</a:t>
            </a:r>
          </a:p>
          <a:p>
            <a:pPr algn="just">
              <a:lnSpc>
                <a:spcPct val="120000"/>
              </a:lnSpc>
              <a:spcBef>
                <a:spcPts val="300"/>
              </a:spcBef>
              <a:spcAft>
                <a:spcPts val="300"/>
              </a:spcAft>
            </a:pPr>
            <a:r>
              <a:rPr lang="es-ES" sz="6400" dirty="0"/>
              <a:t>Contratos marco entre los Estados Miembros y los proveedores.</a:t>
            </a:r>
          </a:p>
          <a:p>
            <a:pPr marL="0" indent="0" algn="just">
              <a:lnSpc>
                <a:spcPct val="150000"/>
              </a:lnSpc>
              <a:spcBef>
                <a:spcPts val="300"/>
              </a:spcBef>
              <a:spcAft>
                <a:spcPts val="300"/>
              </a:spcAft>
              <a:buNone/>
            </a:pPr>
            <a:r>
              <a:rPr lang="es-ES" sz="6400" b="1" dirty="0">
                <a:effectLst/>
                <a:ea typeface="Calibri" panose="020F0502020204030204" pitchFamily="34" charset="0"/>
                <a:cs typeface="Times New Roman" panose="02020603050405020304" pitchFamily="18" charset="0"/>
              </a:rPr>
              <a:t>Artículo 1.5: </a:t>
            </a:r>
            <a:r>
              <a:rPr lang="es-ES" sz="6400" dirty="0">
                <a:effectLst/>
                <a:ea typeface="Calibri" panose="020F0502020204030204" pitchFamily="34" charset="0"/>
                <a:cs typeface="Times New Roman" panose="02020603050405020304" pitchFamily="18" charset="0"/>
              </a:rPr>
              <a:t>“El presente acuerdo no conculcará el derecho de las partes contratantes a iniciar procedimientos al margen del mismo, aunque estos conlleven la adquisición de contramedidas médicas sometidas a un </a:t>
            </a:r>
            <a:r>
              <a:rPr lang="es-ES" sz="6400" b="1" u="sng" dirty="0">
                <a:effectLst/>
                <a:ea typeface="Calibri" panose="020F0502020204030204" pitchFamily="34" charset="0"/>
                <a:cs typeface="Times New Roman" panose="02020603050405020304" pitchFamily="18" charset="0"/>
              </a:rPr>
              <a:t>procedimiento conjunto de adquisición</a:t>
            </a:r>
            <a:r>
              <a:rPr lang="es-ES" sz="6400" dirty="0">
                <a:effectLst/>
                <a:ea typeface="Calibri" panose="020F0502020204030204" pitchFamily="34" charset="0"/>
                <a:cs typeface="Times New Roman" panose="02020603050405020304" pitchFamily="18" charset="0"/>
              </a:rPr>
              <a:t> o a un </a:t>
            </a:r>
            <a:r>
              <a:rPr lang="es-ES" sz="6400" b="1" u="sng" dirty="0">
                <a:effectLst/>
                <a:ea typeface="Calibri" panose="020F0502020204030204" pitchFamily="34" charset="0"/>
                <a:cs typeface="Times New Roman" panose="02020603050405020304" pitchFamily="18" charset="0"/>
              </a:rPr>
              <a:t>contrato marco</a:t>
            </a:r>
            <a:r>
              <a:rPr lang="es-ES" sz="6400" dirty="0">
                <a:effectLst/>
                <a:ea typeface="Calibri" panose="020F0502020204030204" pitchFamily="34" charset="0"/>
                <a:cs typeface="Times New Roman" panose="02020603050405020304" pitchFamily="18" charset="0"/>
              </a:rPr>
              <a:t>, o impliquen a operadores económicos o contratistas que hayan presentado una oferta o hayan firmado un contrato marco en virtud de una adquisición conjunta derivada del presente acuerdo”. </a:t>
            </a:r>
          </a:p>
          <a:p>
            <a:endParaRPr lang="es-ES" dirty="0"/>
          </a:p>
        </p:txBody>
      </p:sp>
      <p:sp>
        <p:nvSpPr>
          <p:cNvPr id="6" name="Content Placeholder 5">
            <a:extLst>
              <a:ext uri="{FF2B5EF4-FFF2-40B4-BE49-F238E27FC236}">
                <a16:creationId xmlns:a16="http://schemas.microsoft.com/office/drawing/2014/main" id="{E7A880C6-CA98-45D8-A094-B88860376EC1}"/>
              </a:ext>
            </a:extLst>
          </p:cNvPr>
          <p:cNvSpPr>
            <a:spLocks noGrp="1"/>
          </p:cNvSpPr>
          <p:nvPr>
            <p:ph sz="quarter" idx="4"/>
          </p:nvPr>
        </p:nvSpPr>
        <p:spPr>
          <a:xfrm>
            <a:off x="287677" y="1402677"/>
            <a:ext cx="11722812" cy="1617590"/>
          </a:xfrm>
          <a:ln w="12700">
            <a:solidFill>
              <a:schemeClr val="accent1"/>
            </a:solidFill>
          </a:ln>
        </p:spPr>
        <p:txBody>
          <a:bodyPr>
            <a:normAutofit fontScale="25000" lnSpcReduction="20000"/>
          </a:bodyPr>
          <a:lstStyle/>
          <a:p>
            <a:pPr marL="0" indent="0" algn="ctr">
              <a:lnSpc>
                <a:spcPct val="150000"/>
              </a:lnSpc>
              <a:spcBef>
                <a:spcPts val="300"/>
              </a:spcBef>
              <a:spcAft>
                <a:spcPts val="300"/>
              </a:spcAft>
              <a:buNone/>
            </a:pPr>
            <a:r>
              <a:rPr lang="es-ES" sz="6400" b="1" dirty="0"/>
              <a:t>Concepto de contramedidas médicas. Artículo 2:</a:t>
            </a:r>
            <a:endParaRPr lang="es-ES" sz="6400" b="1" dirty="0">
              <a:latin typeface="Calibri "/>
              <a:cs typeface="Times New Roman" panose="02020603050405020304" pitchFamily="18" charset="0"/>
            </a:endParaRPr>
          </a:p>
          <a:p>
            <a:pPr marL="0" indent="0">
              <a:lnSpc>
                <a:spcPct val="150000"/>
              </a:lnSpc>
              <a:spcBef>
                <a:spcPts val="300"/>
              </a:spcBef>
              <a:spcAft>
                <a:spcPts val="300"/>
              </a:spcAft>
              <a:buNone/>
            </a:pPr>
            <a:r>
              <a:rPr lang="es-ES" sz="6400" dirty="0">
                <a:effectLst/>
                <a:latin typeface="Calibri "/>
                <a:ea typeface="Calibri" panose="020F0502020204030204" pitchFamily="34" charset="0"/>
                <a:cs typeface="Times New Roman" panose="02020603050405020304" pitchFamily="18" charset="0"/>
              </a:rPr>
              <a:t>“A los fines del presente acuerdo, se entenderá por:</a:t>
            </a:r>
          </a:p>
          <a:p>
            <a:pPr marL="0" indent="0">
              <a:lnSpc>
                <a:spcPct val="150000"/>
              </a:lnSpc>
              <a:spcBef>
                <a:spcPts val="300"/>
              </a:spcBef>
              <a:spcAft>
                <a:spcPts val="300"/>
              </a:spcAft>
              <a:buNone/>
            </a:pPr>
            <a:r>
              <a:rPr lang="es-ES" sz="6400" dirty="0">
                <a:effectLst/>
                <a:latin typeface="Calibri "/>
                <a:ea typeface="Times New Roman" panose="02020603050405020304" pitchFamily="18" charset="0"/>
              </a:rPr>
              <a:t>a) </a:t>
            </a:r>
            <a:r>
              <a:rPr lang="es-ES" sz="6400" b="1" dirty="0">
                <a:effectLst/>
                <a:latin typeface="Calibri "/>
                <a:ea typeface="Times New Roman" panose="02020603050405020304" pitchFamily="18" charset="0"/>
              </a:rPr>
              <a:t>«contramedidas médicas» </a:t>
            </a:r>
            <a:r>
              <a:rPr lang="es-ES" sz="6400" dirty="0">
                <a:effectLst/>
                <a:latin typeface="Calibri "/>
                <a:ea typeface="Times New Roman" panose="02020603050405020304" pitchFamily="18" charset="0"/>
              </a:rPr>
              <a:t>cualesquiera medicamentos, productos sanitarios, bienes o servicios destinados a luchar contra las amenazas transfronterizas graves para la salud a las que hace referencia la Decisión n.° 1082/2013/UE”.</a:t>
            </a:r>
          </a:p>
          <a:p>
            <a:endParaRPr lang="es-ES" dirty="0"/>
          </a:p>
        </p:txBody>
      </p:sp>
      <p:sp>
        <p:nvSpPr>
          <p:cNvPr id="7" name="Rectángulo 10">
            <a:extLst>
              <a:ext uri="{FF2B5EF4-FFF2-40B4-BE49-F238E27FC236}">
                <a16:creationId xmlns:a16="http://schemas.microsoft.com/office/drawing/2014/main" id="{5C7247AE-A3DF-4E2F-A2CC-850E259A7816}"/>
              </a:ext>
            </a:extLst>
          </p:cNvPr>
          <p:cNvSpPr/>
          <p:nvPr/>
        </p:nvSpPr>
        <p:spPr>
          <a:xfrm>
            <a:off x="0" y="294668"/>
            <a:ext cx="11794733" cy="3693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b="1" dirty="0">
                <a:solidFill>
                  <a:schemeClr val="bg1"/>
                </a:solidFill>
              </a:rPr>
              <a:t>                                           </a:t>
            </a:r>
          </a:p>
          <a:p>
            <a:r>
              <a:rPr lang="es-ES" sz="2400" dirty="0">
                <a:solidFill>
                  <a:schemeClr val="bg1"/>
                </a:solidFill>
              </a:rPr>
              <a:t> </a:t>
            </a:r>
            <a:r>
              <a:rPr lang="es-ES" sz="2400" b="1" dirty="0">
                <a:solidFill>
                  <a:schemeClr val="bg1"/>
                </a:solidFill>
              </a:rPr>
              <a:t>V. ACC: </a:t>
            </a:r>
            <a:r>
              <a:rPr lang="es-ES" sz="2400" b="1" dirty="0">
                <a:effectLst/>
                <a:ea typeface="Calibri" panose="020F0502020204030204" pitchFamily="34" charset="0"/>
                <a:cs typeface="Times New Roman" panose="02020603050405020304" pitchFamily="18" charset="0"/>
              </a:rPr>
              <a:t>Acuerdo de </a:t>
            </a:r>
            <a:r>
              <a:rPr lang="es-ES" sz="2400" b="1" dirty="0">
                <a:ea typeface="Calibri" panose="020F0502020204030204" pitchFamily="34" charset="0"/>
                <a:cs typeface="Times New Roman" panose="02020603050405020304" pitchFamily="18" charset="0"/>
              </a:rPr>
              <a:t>c</a:t>
            </a:r>
            <a:r>
              <a:rPr lang="es-ES" sz="2400" b="1" dirty="0">
                <a:effectLst/>
                <a:ea typeface="Calibri" panose="020F0502020204030204" pitchFamily="34" charset="0"/>
                <a:cs typeface="Times New Roman" panose="02020603050405020304" pitchFamily="18" charset="0"/>
              </a:rPr>
              <a:t>ompra conjunta de contramedidas médicas el 20 de junio de 2014</a:t>
            </a:r>
            <a:endParaRPr lang="es-ES" sz="2400" b="1" dirty="0">
              <a:solidFill>
                <a:schemeClr val="bg1"/>
              </a:solidFill>
            </a:endParaRPr>
          </a:p>
          <a:p>
            <a:endParaRPr lang="es-ES" sz="1800" b="1" dirty="0">
              <a:solidFill>
                <a:schemeClr val="bg1"/>
              </a:solidFill>
            </a:endParaRPr>
          </a:p>
        </p:txBody>
      </p:sp>
      <p:sp>
        <p:nvSpPr>
          <p:cNvPr id="8" name="TextBox 7">
            <a:extLst>
              <a:ext uri="{FF2B5EF4-FFF2-40B4-BE49-F238E27FC236}">
                <a16:creationId xmlns:a16="http://schemas.microsoft.com/office/drawing/2014/main" id="{A5B4AA89-16A1-4DEE-AE36-C8EABB280728}"/>
              </a:ext>
            </a:extLst>
          </p:cNvPr>
          <p:cNvSpPr txBox="1"/>
          <p:nvPr/>
        </p:nvSpPr>
        <p:spPr>
          <a:xfrm>
            <a:off x="287678" y="5680655"/>
            <a:ext cx="11722812" cy="1026691"/>
          </a:xfrm>
          <a:prstGeom prst="rect">
            <a:avLst/>
          </a:prstGeom>
          <a:noFill/>
          <a:ln w="12700">
            <a:solidFill>
              <a:schemeClr val="accent1">
                <a:shade val="50000"/>
              </a:schemeClr>
            </a:solidFill>
          </a:ln>
        </p:spPr>
        <p:txBody>
          <a:bodyPr wrap="square" rtlCol="0">
            <a:spAutoFit/>
          </a:bodyPr>
          <a:lstStyle/>
          <a:p>
            <a:pPr algn="just">
              <a:lnSpc>
                <a:spcPct val="130000"/>
              </a:lnSpc>
            </a:pPr>
            <a:r>
              <a:rPr lang="es-ES" sz="1600" dirty="0">
                <a:effectLst/>
                <a:ea typeface="Calibri" panose="020F0502020204030204" pitchFamily="34" charset="0"/>
              </a:rPr>
              <a:t>En 2020 tuvo lugar un </a:t>
            </a:r>
            <a:r>
              <a:rPr lang="es-ES" sz="1600" b="1" dirty="0">
                <a:effectLst/>
                <a:ea typeface="Calibri" panose="020F0502020204030204" pitchFamily="34" charset="0"/>
              </a:rPr>
              <a:t>ACC de antivirales contra la COVID-19</a:t>
            </a:r>
            <a:r>
              <a:rPr lang="es-ES" sz="1600" dirty="0">
                <a:effectLst/>
                <a:ea typeface="Calibri" panose="020F0502020204030204" pitchFamily="34" charset="0"/>
              </a:rPr>
              <a:t>. El primero que se adquirió fue Remdesivir, en julio de dicho año. Más adelante, en 2021, también se ha empleado para adquirir el antiviral Molnupiravir y en febrero de 2022 comenzaron las negociaciones para la adquisición de </a:t>
            </a:r>
            <a:r>
              <a:rPr lang="es-ES" sz="1600" dirty="0" err="1">
                <a:effectLst/>
                <a:ea typeface="Calibri" panose="020F0502020204030204" pitchFamily="34" charset="0"/>
              </a:rPr>
              <a:t>Paxlovid</a:t>
            </a:r>
            <a:r>
              <a:rPr lang="es-ES" sz="1600" dirty="0">
                <a:effectLst/>
                <a:ea typeface="Calibri" panose="020F0502020204030204" pitchFamily="34" charset="0"/>
              </a:rPr>
              <a:t>.</a:t>
            </a:r>
            <a:endParaRPr lang="es-ES" sz="1600" dirty="0"/>
          </a:p>
        </p:txBody>
      </p:sp>
    </p:spTree>
    <p:extLst>
      <p:ext uri="{BB962C8B-B14F-4D97-AF65-F5344CB8AC3E}">
        <p14:creationId xmlns:p14="http://schemas.microsoft.com/office/powerpoint/2010/main" val="123322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79F94C-D29E-49E5-B58E-F652F7A83D81}"/>
              </a:ext>
            </a:extLst>
          </p:cNvPr>
          <p:cNvSpPr>
            <a:spLocks noGrp="1"/>
          </p:cNvSpPr>
          <p:nvPr>
            <p:ph idx="1"/>
          </p:nvPr>
        </p:nvSpPr>
        <p:spPr>
          <a:xfrm>
            <a:off x="704636" y="999923"/>
            <a:ext cx="10515600" cy="849526"/>
          </a:xfrm>
        </p:spPr>
        <p:txBody>
          <a:bodyPr>
            <a:normAutofit fontScale="32500" lnSpcReduction="20000"/>
          </a:bodyPr>
          <a:lstStyle/>
          <a:p>
            <a:pPr marL="0" indent="0">
              <a:lnSpc>
                <a:spcPct val="107000"/>
              </a:lnSpc>
              <a:spcAft>
                <a:spcPts val="800"/>
              </a:spcAft>
              <a:buNone/>
            </a:pPr>
            <a:r>
              <a:rPr lang="es-ES" sz="6400" dirty="0">
                <a:latin typeface="Calibri" panose="020F0502020204030204" pitchFamily="34" charset="0"/>
                <a:ea typeface="Calibri" panose="020F0502020204030204" pitchFamily="34" charset="0"/>
                <a:cs typeface="Times New Roman" panose="02020603050405020304" pitchFamily="18" charset="0"/>
              </a:rPr>
              <a:t>En </a:t>
            </a:r>
            <a:r>
              <a:rPr lang="es-ES" sz="6400" dirty="0">
                <a:effectLst/>
                <a:latin typeface="Calibri" panose="020F0502020204030204" pitchFamily="34" charset="0"/>
                <a:ea typeface="Calibri" panose="020F0502020204030204" pitchFamily="34" charset="0"/>
                <a:cs typeface="Times New Roman" panose="02020603050405020304" pitchFamily="18" charset="0"/>
              </a:rPr>
              <a:t>2020  la </a:t>
            </a:r>
            <a:r>
              <a:rPr lang="es-ES" sz="6400" dirty="0">
                <a:latin typeface="Calibri" panose="020F0502020204030204" pitchFamily="34" charset="0"/>
                <a:ea typeface="Calibri" panose="020F0502020204030204" pitchFamily="34" charset="0"/>
                <a:cs typeface="Times New Roman" panose="02020603050405020304" pitchFamily="18" charset="0"/>
              </a:rPr>
              <a:t>C</a:t>
            </a:r>
            <a:r>
              <a:rPr lang="es-ES" sz="6400" dirty="0">
                <a:effectLst/>
                <a:latin typeface="Calibri" panose="020F0502020204030204" pitchFamily="34" charset="0"/>
                <a:ea typeface="Calibri" panose="020F0502020204030204" pitchFamily="34" charset="0"/>
                <a:cs typeface="Times New Roman" panose="02020603050405020304" pitchFamily="18" charset="0"/>
              </a:rPr>
              <a:t>omisión desarrolla una nueva estrategia a través de la adquisición anticipada de vacunas ante la amenaza del COVID-19, basada en 3 pilares:</a:t>
            </a:r>
          </a:p>
          <a:p>
            <a:endParaRPr lang="es-ES" dirty="0"/>
          </a:p>
        </p:txBody>
      </p:sp>
      <p:sp>
        <p:nvSpPr>
          <p:cNvPr id="4" name="Rectángulo 10">
            <a:extLst>
              <a:ext uri="{FF2B5EF4-FFF2-40B4-BE49-F238E27FC236}">
                <a16:creationId xmlns:a16="http://schemas.microsoft.com/office/drawing/2014/main" id="{29F0FC98-4A6B-4F88-9BE5-663F2614BF31}"/>
              </a:ext>
            </a:extLst>
          </p:cNvPr>
          <p:cNvSpPr/>
          <p:nvPr/>
        </p:nvSpPr>
        <p:spPr>
          <a:xfrm>
            <a:off x="0" y="501647"/>
            <a:ext cx="11634188" cy="3693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b="1" dirty="0">
                <a:solidFill>
                  <a:schemeClr val="bg1"/>
                </a:solidFill>
              </a:rPr>
              <a:t>                                           </a:t>
            </a:r>
          </a:p>
          <a:p>
            <a:r>
              <a:rPr lang="es-ES" sz="1800" b="1" dirty="0">
                <a:solidFill>
                  <a:schemeClr val="bg1"/>
                </a:solidFill>
              </a:rPr>
              <a:t> </a:t>
            </a:r>
            <a:r>
              <a:rPr lang="es-ES" sz="2400" b="1" dirty="0">
                <a:solidFill>
                  <a:schemeClr val="bg1"/>
                </a:solidFill>
              </a:rPr>
              <a:t>VI. AAA: Medidas adoptadas frente a la COVID-19</a:t>
            </a:r>
          </a:p>
          <a:p>
            <a:endParaRPr lang="es-ES" sz="1800" b="1" dirty="0">
              <a:solidFill>
                <a:schemeClr val="bg1"/>
              </a:solidFill>
            </a:endParaRPr>
          </a:p>
        </p:txBody>
      </p:sp>
      <p:sp>
        <p:nvSpPr>
          <p:cNvPr id="8" name="Rectangle: Rounded Corners 7">
            <a:extLst>
              <a:ext uri="{FF2B5EF4-FFF2-40B4-BE49-F238E27FC236}">
                <a16:creationId xmlns:a16="http://schemas.microsoft.com/office/drawing/2014/main" id="{59C6CBD1-9BD6-44B8-906D-043BCD1DE96C}"/>
              </a:ext>
            </a:extLst>
          </p:cNvPr>
          <p:cNvSpPr/>
          <p:nvPr/>
        </p:nvSpPr>
        <p:spPr>
          <a:xfrm>
            <a:off x="1227760" y="1733849"/>
            <a:ext cx="2583951" cy="20470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07000"/>
              </a:lnSpc>
            </a:pPr>
            <a:r>
              <a:rPr lang="es-ES" sz="2000" b="1" dirty="0">
                <a:effectLst/>
                <a:latin typeface="Calibri" panose="020F0502020204030204" pitchFamily="34" charset="0"/>
                <a:ea typeface="Calibri" panose="020F0502020204030204" pitchFamily="34" charset="0"/>
                <a:cs typeface="Times New Roman" panose="02020603050405020304" pitchFamily="18" charset="0"/>
              </a:rPr>
              <a:t>Que sea equitativo y se satisfagan las necesidades de todos los Estados Miembros</a:t>
            </a:r>
          </a:p>
        </p:txBody>
      </p:sp>
      <p:sp>
        <p:nvSpPr>
          <p:cNvPr id="9" name="Rectangle: Rounded Corners 8">
            <a:extLst>
              <a:ext uri="{FF2B5EF4-FFF2-40B4-BE49-F238E27FC236}">
                <a16:creationId xmlns:a16="http://schemas.microsoft.com/office/drawing/2014/main" id="{9318CA0B-5A17-4361-BE3C-9DD7EADA085C}"/>
              </a:ext>
            </a:extLst>
          </p:cNvPr>
          <p:cNvSpPr/>
          <p:nvPr/>
        </p:nvSpPr>
        <p:spPr>
          <a:xfrm>
            <a:off x="4975687" y="1736614"/>
            <a:ext cx="2240623" cy="2044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effectLst/>
                <a:latin typeface="Calibri" panose="020F0502020204030204" pitchFamily="34" charset="0"/>
                <a:ea typeface="Calibri" panose="020F0502020204030204" pitchFamily="34" charset="0"/>
                <a:cs typeface="Times New Roman" panose="02020603050405020304" pitchFamily="18" charset="0"/>
              </a:rPr>
              <a:t>Fabricación de las vacunas en la UE</a:t>
            </a:r>
            <a:endParaRPr lang="es-ES" sz="2400" b="1" dirty="0"/>
          </a:p>
        </p:txBody>
      </p:sp>
      <p:sp>
        <p:nvSpPr>
          <p:cNvPr id="10" name="Rectangle: Rounded Corners 9">
            <a:extLst>
              <a:ext uri="{FF2B5EF4-FFF2-40B4-BE49-F238E27FC236}">
                <a16:creationId xmlns:a16="http://schemas.microsoft.com/office/drawing/2014/main" id="{AE7DA61E-0BA9-4CB6-B785-A06DC2BB4778}"/>
              </a:ext>
            </a:extLst>
          </p:cNvPr>
          <p:cNvSpPr/>
          <p:nvPr/>
        </p:nvSpPr>
        <p:spPr>
          <a:xfrm>
            <a:off x="8617235" y="1733848"/>
            <a:ext cx="1969214" cy="2044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07000"/>
              </a:lnSpc>
              <a:spcAft>
                <a:spcPts val="800"/>
              </a:spcAft>
            </a:pPr>
            <a:r>
              <a:rPr lang="es-ES" sz="2400" b="1" dirty="0">
                <a:effectLst/>
                <a:latin typeface="Calibri" panose="020F0502020204030204" pitchFamily="34" charset="0"/>
                <a:ea typeface="Calibri" panose="020F0502020204030204" pitchFamily="34" charset="0"/>
                <a:cs typeface="Times New Roman" panose="02020603050405020304" pitchFamily="18" charset="0"/>
              </a:rPr>
              <a:t>Solidaridad con el resto de países</a:t>
            </a:r>
          </a:p>
        </p:txBody>
      </p:sp>
      <p:sp>
        <p:nvSpPr>
          <p:cNvPr id="11" name="TextBox 10">
            <a:extLst>
              <a:ext uri="{FF2B5EF4-FFF2-40B4-BE49-F238E27FC236}">
                <a16:creationId xmlns:a16="http://schemas.microsoft.com/office/drawing/2014/main" id="{03E04E35-CA39-4BCE-9042-FB9AE8D97711}"/>
              </a:ext>
            </a:extLst>
          </p:cNvPr>
          <p:cNvSpPr txBox="1"/>
          <p:nvPr/>
        </p:nvSpPr>
        <p:spPr>
          <a:xfrm>
            <a:off x="0" y="3778125"/>
            <a:ext cx="12192000" cy="2985689"/>
          </a:xfrm>
          <a:prstGeom prst="rect">
            <a:avLst/>
          </a:prstGeom>
          <a:noFill/>
        </p:spPr>
        <p:txBody>
          <a:bodyPr wrap="square" rtlCol="0">
            <a:spAutoFit/>
          </a:bodyPr>
          <a:lstStyle/>
          <a:p>
            <a:pPr algn="ctr">
              <a:lnSpc>
                <a:spcPct val="150000"/>
              </a:lnSpc>
              <a:spcBef>
                <a:spcPts val="600"/>
              </a:spcBef>
              <a:spcAft>
                <a:spcPts val="300"/>
              </a:spcAft>
            </a:pPr>
            <a:r>
              <a:rPr lang="es-ES" sz="1600" b="1" dirty="0">
                <a:effectLst/>
                <a:ea typeface="Calibri" panose="020F0502020204030204" pitchFamily="34" charset="0"/>
                <a:cs typeface="Times New Roman" panose="02020603050405020304" pitchFamily="18" charset="0"/>
              </a:rPr>
              <a:t>Acuerdos de Adquisición </a:t>
            </a:r>
            <a:r>
              <a:rPr lang="es-ES" sz="1600" b="1" dirty="0">
                <a:ea typeface="Calibri" panose="020F0502020204030204" pitchFamily="34" charset="0"/>
                <a:cs typeface="Times New Roman" panose="02020603050405020304" pitchFamily="18" charset="0"/>
              </a:rPr>
              <a:t>A</a:t>
            </a:r>
            <a:r>
              <a:rPr lang="es-ES" sz="1600" b="1" dirty="0">
                <a:effectLst/>
                <a:ea typeface="Calibri" panose="020F0502020204030204" pitchFamily="34" charset="0"/>
                <a:cs typeface="Times New Roman" panose="02020603050405020304" pitchFamily="18" charset="0"/>
              </a:rPr>
              <a:t>nticipada (Advanced </a:t>
            </a:r>
            <a:r>
              <a:rPr lang="es-ES" sz="1600" b="1" dirty="0">
                <a:ea typeface="Calibri" panose="020F0502020204030204" pitchFamily="34" charset="0"/>
                <a:cs typeface="Times New Roman" panose="02020603050405020304" pitchFamily="18" charset="0"/>
              </a:rPr>
              <a:t>P</a:t>
            </a:r>
            <a:r>
              <a:rPr lang="es-ES" sz="1600" b="1" dirty="0">
                <a:effectLst/>
                <a:ea typeface="Calibri" panose="020F0502020204030204" pitchFamily="34" charset="0"/>
                <a:cs typeface="Times New Roman" panose="02020603050405020304" pitchFamily="18" charset="0"/>
              </a:rPr>
              <a:t>urchase </a:t>
            </a:r>
            <a:r>
              <a:rPr lang="es-ES" sz="1600" b="1" dirty="0">
                <a:ea typeface="Calibri" panose="020F0502020204030204" pitchFamily="34" charset="0"/>
                <a:cs typeface="Times New Roman" panose="02020603050405020304" pitchFamily="18" charset="0"/>
              </a:rPr>
              <a:t>A</a:t>
            </a:r>
            <a:r>
              <a:rPr lang="es-ES" sz="1600" b="1" dirty="0">
                <a:effectLst/>
                <a:ea typeface="Calibri" panose="020F0502020204030204" pitchFamily="34" charset="0"/>
                <a:cs typeface="Times New Roman" panose="02020603050405020304" pitchFamily="18" charset="0"/>
              </a:rPr>
              <a:t>greement)</a:t>
            </a:r>
            <a:r>
              <a:rPr lang="es-ES" sz="1600" b="1" dirty="0">
                <a:ea typeface="Calibri" panose="020F0502020204030204" pitchFamily="34" charset="0"/>
                <a:cs typeface="Times New Roman" panose="02020603050405020304" pitchFamily="18" charset="0"/>
              </a:rPr>
              <a:t>:</a:t>
            </a:r>
          </a:p>
          <a:p>
            <a:pPr algn="just">
              <a:lnSpc>
                <a:spcPct val="150000"/>
              </a:lnSpc>
              <a:spcBef>
                <a:spcPts val="600"/>
              </a:spcBef>
              <a:spcAft>
                <a:spcPts val="300"/>
              </a:spcAft>
            </a:pPr>
            <a:r>
              <a:rPr lang="es-ES" sz="1600" dirty="0">
                <a:ea typeface="Calibri" panose="020F0502020204030204" pitchFamily="34" charset="0"/>
                <a:cs typeface="Times New Roman" panose="02020603050405020304" pitchFamily="18" charset="0"/>
              </a:rPr>
              <a:t>- En primer lugar</a:t>
            </a:r>
            <a:r>
              <a:rPr lang="es-ES" sz="1600" dirty="0">
                <a:effectLst/>
                <a:ea typeface="Calibri" panose="020F0502020204030204" pitchFamily="34" charset="0"/>
                <a:cs typeface="Times New Roman" panose="02020603050405020304" pitchFamily="18" charset="0"/>
              </a:rPr>
              <a:t>, se reactivó el </a:t>
            </a:r>
            <a:r>
              <a:rPr lang="es-ES" sz="1600" b="1" dirty="0">
                <a:effectLst/>
                <a:ea typeface="Calibri" panose="020F0502020204030204" pitchFamily="34" charset="0"/>
                <a:cs typeface="Times New Roman" panose="02020603050405020304" pitchFamily="18" charset="0"/>
              </a:rPr>
              <a:t>Reglamento 2016/369</a:t>
            </a:r>
            <a:r>
              <a:rPr lang="es-ES" sz="1600" dirty="0">
                <a:effectLst/>
                <a:ea typeface="Calibri" panose="020F0502020204030204" pitchFamily="34" charset="0"/>
                <a:cs typeface="Times New Roman" panose="02020603050405020304" pitchFamily="18" charset="0"/>
              </a:rPr>
              <a:t> de prestación de asistencia urgente en caso de catástrofes humanas transfronterizas. </a:t>
            </a:r>
          </a:p>
          <a:p>
            <a:pPr algn="just">
              <a:lnSpc>
                <a:spcPct val="150000"/>
              </a:lnSpc>
              <a:spcBef>
                <a:spcPts val="600"/>
              </a:spcBef>
              <a:spcAft>
                <a:spcPts val="300"/>
              </a:spcAft>
            </a:pPr>
            <a:r>
              <a:rPr lang="es-ES" sz="1600" dirty="0">
                <a:effectLst/>
                <a:ea typeface="Calibri" panose="020F0502020204030204" pitchFamily="34" charset="0"/>
                <a:cs typeface="Times New Roman" panose="02020603050405020304" pitchFamily="18" charset="0"/>
              </a:rPr>
              <a:t>- Más adelante, se aprobó el </a:t>
            </a:r>
            <a:r>
              <a:rPr lang="es-ES" sz="1600" b="1">
                <a:effectLst/>
                <a:ea typeface="Calibri" panose="020F0502020204030204" pitchFamily="34" charset="0"/>
                <a:cs typeface="Times New Roman" panose="02020603050405020304" pitchFamily="18" charset="0"/>
              </a:rPr>
              <a:t>Reglamento 2020/521 </a:t>
            </a:r>
            <a:r>
              <a:rPr lang="es-ES" sz="1600" dirty="0">
                <a:effectLst/>
                <a:ea typeface="Calibri" panose="020F0502020204030204" pitchFamily="34" charset="0"/>
                <a:cs typeface="Times New Roman" panose="02020603050405020304" pitchFamily="18" charset="0"/>
              </a:rPr>
              <a:t>con el fin de que la Comisión pudiera adquirir las vacunas en nombre de los Estados Miembros, a los que se les invitó a participar en la </a:t>
            </a:r>
            <a:r>
              <a:rPr lang="es-ES" sz="1600" b="1" dirty="0">
                <a:effectLst/>
                <a:ea typeface="Calibri" panose="020F0502020204030204" pitchFamily="34" charset="0"/>
                <a:cs typeface="Times New Roman" panose="02020603050405020304" pitchFamily="18" charset="0"/>
              </a:rPr>
              <a:t>Decisión 18 Junio 2020</a:t>
            </a:r>
            <a:r>
              <a:rPr lang="es-ES" sz="1600" dirty="0">
                <a:effectLst/>
                <a:ea typeface="Calibri" panose="020F0502020204030204" pitchFamily="34" charset="0"/>
                <a:cs typeface="Times New Roman" panose="02020603050405020304" pitchFamily="18" charset="0"/>
              </a:rPr>
              <a:t>,</a:t>
            </a:r>
            <a:r>
              <a:rPr lang="es-ES" sz="1600" b="1" dirty="0">
                <a:effectLst/>
                <a:ea typeface="Calibri" panose="020F0502020204030204" pitchFamily="34" charset="0"/>
                <a:cs typeface="Times New Roman" panose="02020603050405020304" pitchFamily="18" charset="0"/>
              </a:rPr>
              <a:t> </a:t>
            </a:r>
            <a:r>
              <a:rPr lang="es-ES" sz="1600" dirty="0">
                <a:effectLst/>
                <a:ea typeface="Calibri" panose="020F0502020204030204" pitchFamily="34" charset="0"/>
                <a:cs typeface="Times New Roman" panose="02020603050405020304" pitchFamily="18" charset="0"/>
              </a:rPr>
              <a:t>en la que se acuerda la compra de vacunas.</a:t>
            </a:r>
            <a:endParaRPr lang="es-ES" sz="1600" dirty="0">
              <a:ea typeface="Calibri" panose="020F0502020204030204" pitchFamily="34" charset="0"/>
              <a:cs typeface="Times New Roman" panose="02020603050405020304" pitchFamily="18" charset="0"/>
            </a:endParaRPr>
          </a:p>
          <a:p>
            <a:pPr algn="just">
              <a:lnSpc>
                <a:spcPct val="150000"/>
              </a:lnSpc>
              <a:spcBef>
                <a:spcPts val="600"/>
              </a:spcBef>
              <a:spcAft>
                <a:spcPts val="300"/>
              </a:spcAft>
            </a:pPr>
            <a:r>
              <a:rPr lang="es-ES" sz="1600" dirty="0">
                <a:ea typeface="Calibri" panose="020F0502020204030204" pitchFamily="34" charset="0"/>
                <a:cs typeface="Times New Roman" panose="02020603050405020304" pitchFamily="18" charset="0"/>
              </a:rPr>
              <a:t>- Finalmente, la </a:t>
            </a:r>
            <a:r>
              <a:rPr lang="es-ES" sz="1600" dirty="0">
                <a:effectLst/>
                <a:ea typeface="Calibri" panose="020F0502020204030204" pitchFamily="34" charset="0"/>
                <a:cs typeface="Times New Roman" panose="02020603050405020304" pitchFamily="18" charset="0"/>
              </a:rPr>
              <a:t>adquisición de vacunas se abordó a través del AAA previstos ad hoc en el </a:t>
            </a:r>
            <a:r>
              <a:rPr lang="es-ES" sz="1600" b="1" dirty="0">
                <a:effectLst/>
                <a:ea typeface="Calibri" panose="020F0502020204030204" pitchFamily="34" charset="0"/>
                <a:cs typeface="Times New Roman" panose="02020603050405020304" pitchFamily="18" charset="0"/>
              </a:rPr>
              <a:t>Acuerdo entre la Comisión Europea y los Estados miembros sobre vacunas contra la COVID-19 de 20 de julio de 2020</a:t>
            </a:r>
            <a:r>
              <a:rPr lang="es-ES" sz="1600" dirty="0">
                <a:effectLst/>
                <a:ea typeface="Calibri" panose="020F0502020204030204" pitchFamily="34" charset="0"/>
                <a:cs typeface="Times New Roman" panose="02020603050405020304" pitchFamily="18" charset="0"/>
              </a:rPr>
              <a:t>, cuya base jurídica (y financiación) se encuentra en el </a:t>
            </a:r>
            <a:r>
              <a:rPr lang="es-ES" sz="1600" b="1" dirty="0">
                <a:effectLst/>
                <a:ea typeface="Calibri" panose="020F0502020204030204" pitchFamily="34" charset="0"/>
                <a:cs typeface="Times New Roman" panose="02020603050405020304" pitchFamily="18" charset="0"/>
              </a:rPr>
              <a:t>Reglamento </a:t>
            </a:r>
            <a:r>
              <a:rPr lang="es-ES" sz="1600" b="1" dirty="0">
                <a:ea typeface="Calibri" panose="020F0502020204030204" pitchFamily="34" charset="0"/>
                <a:cs typeface="Times New Roman" panose="02020603050405020304" pitchFamily="18" charset="0"/>
              </a:rPr>
              <a:t>2016/369 </a:t>
            </a:r>
            <a:r>
              <a:rPr lang="es-ES" sz="1600" dirty="0">
                <a:effectLst/>
                <a:ea typeface="Calibri" panose="020F0502020204030204" pitchFamily="34" charset="0"/>
                <a:cs typeface="Times New Roman" panose="02020603050405020304" pitchFamily="18" charset="0"/>
              </a:rPr>
              <a:t>(Art. 4.5.b).</a:t>
            </a:r>
          </a:p>
        </p:txBody>
      </p:sp>
    </p:spTree>
    <p:extLst>
      <p:ext uri="{BB962C8B-B14F-4D97-AF65-F5344CB8AC3E}">
        <p14:creationId xmlns:p14="http://schemas.microsoft.com/office/powerpoint/2010/main" val="1843536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7E1DBE-492B-4187-8740-BBCDB449D3BE}"/>
              </a:ext>
            </a:extLst>
          </p:cNvPr>
          <p:cNvSpPr>
            <a:spLocks noGrp="1"/>
          </p:cNvSpPr>
          <p:nvPr>
            <p:ph idx="1"/>
          </p:nvPr>
        </p:nvSpPr>
        <p:spPr>
          <a:xfrm>
            <a:off x="133564" y="1011737"/>
            <a:ext cx="11634188" cy="5563724"/>
          </a:xfrm>
        </p:spPr>
        <p:txBody>
          <a:bodyPr>
            <a:normAutofit fontScale="47500" lnSpcReduction="20000"/>
          </a:bodyPr>
          <a:lstStyle/>
          <a:p>
            <a:pPr marL="0" indent="0" algn="ctr">
              <a:lnSpc>
                <a:spcPct val="150000"/>
              </a:lnSpc>
              <a:spcBef>
                <a:spcPts val="600"/>
              </a:spcBef>
              <a:spcAft>
                <a:spcPts val="300"/>
              </a:spcAft>
              <a:buNone/>
            </a:pPr>
            <a:r>
              <a:rPr lang="es-ES" sz="3400" b="1" u="sng" dirty="0">
                <a:effectLst/>
                <a:latin typeface="Calibri" panose="020F0502020204030204" pitchFamily="34" charset="0"/>
                <a:ea typeface="Calibri" panose="020F0502020204030204" pitchFamily="34" charset="0"/>
                <a:cs typeface="Times New Roman" panose="02020603050405020304" pitchFamily="18" charset="0"/>
              </a:rPr>
              <a:t>Características</a:t>
            </a:r>
          </a:p>
          <a:p>
            <a:pPr marL="342900" lvl="0" indent="-342900" algn="just">
              <a:lnSpc>
                <a:spcPct val="150000"/>
              </a:lnSpc>
              <a:spcBef>
                <a:spcPts val="600"/>
              </a:spcBef>
              <a:spcAft>
                <a:spcPts val="300"/>
              </a:spcAft>
              <a:buAutoNum type="arabicPeriod"/>
            </a:pPr>
            <a:r>
              <a:rPr lang="es-ES" sz="3400" b="1" dirty="0">
                <a:effectLst/>
                <a:latin typeface="Calibri" panose="020F0502020204030204" pitchFamily="34" charset="0"/>
                <a:ea typeface="Calibri" panose="020F0502020204030204" pitchFamily="34" charset="0"/>
                <a:cs typeface="Times New Roman" panose="02020603050405020304" pitchFamily="18" charset="0"/>
              </a:rPr>
              <a:t>Apoyo </a:t>
            </a:r>
            <a:r>
              <a:rPr lang="es-ES" sz="3400" dirty="0">
                <a:effectLst/>
                <a:latin typeface="Calibri" panose="020F0502020204030204" pitchFamily="34" charset="0"/>
                <a:ea typeface="Calibri" panose="020F0502020204030204" pitchFamily="34" charset="0"/>
                <a:cs typeface="Times New Roman" panose="02020603050405020304" pitchFamily="18" charset="0"/>
              </a:rPr>
              <a:t>a las compañías farmacéuticas para acelerar el desarrollo a cambio de un derecho de compra de un determinado número de vacunas</a:t>
            </a:r>
          </a:p>
          <a:p>
            <a:pPr marL="342900" lvl="0" indent="-342900" algn="just">
              <a:lnSpc>
                <a:spcPct val="150000"/>
              </a:lnSpc>
              <a:spcBef>
                <a:spcPts val="600"/>
              </a:spcBef>
              <a:spcAft>
                <a:spcPts val="300"/>
              </a:spcAft>
              <a:buAutoNum type="arabicPeriod"/>
            </a:pPr>
            <a:r>
              <a:rPr lang="es-ES" sz="3400" b="1" dirty="0">
                <a:effectLst/>
                <a:latin typeface="Calibri" panose="020F0502020204030204" pitchFamily="34" charset="0"/>
                <a:ea typeface="Calibri" panose="020F0502020204030204" pitchFamily="34" charset="0"/>
                <a:cs typeface="Times New Roman" panose="02020603050405020304" pitchFamily="18" charset="0"/>
              </a:rPr>
              <a:t>Negociación </a:t>
            </a:r>
            <a:r>
              <a:rPr lang="es-ES" sz="3400" dirty="0">
                <a:effectLst/>
                <a:latin typeface="Calibri" panose="020F0502020204030204" pitchFamily="34" charset="0"/>
                <a:ea typeface="Calibri" panose="020F0502020204030204" pitchFamily="34" charset="0"/>
                <a:cs typeface="Times New Roman" panose="02020603050405020304" pitchFamily="18" charset="0"/>
              </a:rPr>
              <a:t>entre la Comisión y las farmacéuticas</a:t>
            </a:r>
          </a:p>
          <a:p>
            <a:pPr marL="342900" indent="-342900" algn="just">
              <a:lnSpc>
                <a:spcPct val="150000"/>
              </a:lnSpc>
              <a:spcBef>
                <a:spcPts val="600"/>
              </a:spcBef>
              <a:spcAft>
                <a:spcPts val="300"/>
              </a:spcAft>
              <a:buFont typeface="Arial" panose="020B0604020202020204" pitchFamily="34" charset="0"/>
              <a:buAutoNum type="arabicPeriod"/>
            </a:pPr>
            <a:r>
              <a:rPr lang="es-ES" sz="3400" b="1" dirty="0">
                <a:latin typeface="Calibri" panose="020F0502020204030204" pitchFamily="34" charset="0"/>
                <a:ea typeface="Calibri" panose="020F0502020204030204" pitchFamily="34" charset="0"/>
                <a:cs typeface="Times New Roman" panose="02020603050405020304" pitchFamily="18" charset="0"/>
              </a:rPr>
              <a:t>Obligaciones de medios </a:t>
            </a:r>
            <a:r>
              <a:rPr lang="es-ES" sz="3400" dirty="0">
                <a:latin typeface="Calibri" panose="020F0502020204030204" pitchFamily="34" charset="0"/>
                <a:ea typeface="Calibri" panose="020F0502020204030204" pitchFamily="34" charset="0"/>
                <a:cs typeface="Times New Roman" panose="02020603050405020304" pitchFamily="18" charset="0"/>
              </a:rPr>
              <a:t>de las compañías farmacéuticas </a:t>
            </a:r>
            <a:endParaRPr lang="es-ES" sz="3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300"/>
              </a:spcAft>
              <a:buFont typeface="Arial" panose="020B0604020202020204" pitchFamily="34" charset="0"/>
              <a:buAutoNum type="arabicPeriod"/>
            </a:pPr>
            <a:r>
              <a:rPr lang="es-ES" sz="3400" b="1" dirty="0">
                <a:effectLst/>
                <a:latin typeface="Calibri" panose="020F0502020204030204" pitchFamily="34" charset="0"/>
                <a:ea typeface="Calibri" panose="020F0502020204030204" pitchFamily="34" charset="0"/>
                <a:cs typeface="Times New Roman" panose="02020603050405020304" pitchFamily="18" charset="0"/>
              </a:rPr>
              <a:t>Determinación</a:t>
            </a:r>
            <a:r>
              <a:rPr lang="es-ES" sz="3400" dirty="0">
                <a:effectLst/>
                <a:latin typeface="Calibri" panose="020F0502020204030204" pitchFamily="34" charset="0"/>
                <a:ea typeface="Calibri" panose="020F0502020204030204" pitchFamily="34" charset="0"/>
                <a:cs typeface="Times New Roman" panose="02020603050405020304" pitchFamily="18" charset="0"/>
              </a:rPr>
              <a:t> de la forma de pago, distribución, cantidad a pagar por persona inmunizada, ley aplicable y a qué tribunales está sometido el acuerdo</a:t>
            </a:r>
          </a:p>
          <a:p>
            <a:pPr marL="342900" lvl="0" indent="-342900" algn="just">
              <a:lnSpc>
                <a:spcPct val="150000"/>
              </a:lnSpc>
              <a:spcBef>
                <a:spcPts val="600"/>
              </a:spcBef>
              <a:spcAft>
                <a:spcPts val="300"/>
              </a:spcAft>
              <a:buAutoNum type="arabicPeriod"/>
            </a:pPr>
            <a:r>
              <a:rPr lang="es-ES" sz="3400" b="1" dirty="0">
                <a:effectLst/>
                <a:latin typeface="Calibri" panose="020F0502020204030204" pitchFamily="34" charset="0"/>
                <a:ea typeface="Calibri" panose="020F0502020204030204" pitchFamily="34" charset="0"/>
                <a:cs typeface="Times New Roman" panose="02020603050405020304" pitchFamily="18" charset="0"/>
              </a:rPr>
              <a:t>Confidencialidad</a:t>
            </a:r>
          </a:p>
          <a:p>
            <a:pPr marL="342900" lvl="0" indent="-342900" algn="just">
              <a:lnSpc>
                <a:spcPct val="150000"/>
              </a:lnSpc>
              <a:spcBef>
                <a:spcPts val="600"/>
              </a:spcBef>
              <a:spcAft>
                <a:spcPts val="300"/>
              </a:spcAft>
              <a:buAutoNum type="arabicPeriod"/>
            </a:pPr>
            <a:r>
              <a:rPr lang="es-ES" sz="3400" b="1" dirty="0">
                <a:effectLst/>
                <a:latin typeface="Calibri" panose="020F0502020204030204" pitchFamily="34" charset="0"/>
                <a:ea typeface="Calibri" panose="020F0502020204030204" pitchFamily="34" charset="0"/>
                <a:cs typeface="Times New Roman" panose="02020603050405020304" pitchFamily="18" charset="0"/>
              </a:rPr>
              <a:t>Reserva de los derechos de Propiedad Intelectual e Industrial </a:t>
            </a:r>
            <a:r>
              <a:rPr lang="es-ES" sz="3400" dirty="0">
                <a:effectLst/>
                <a:latin typeface="Calibri" panose="020F0502020204030204" pitchFamily="34" charset="0"/>
                <a:ea typeface="Calibri" panose="020F0502020204030204" pitchFamily="34" charset="0"/>
                <a:cs typeface="Times New Roman" panose="02020603050405020304" pitchFamily="18" charset="0"/>
              </a:rPr>
              <a:t>a favor de las empresas farmacéuticas </a:t>
            </a:r>
          </a:p>
          <a:p>
            <a:pPr marL="342900" lvl="0" indent="-342900" algn="just">
              <a:lnSpc>
                <a:spcPct val="150000"/>
              </a:lnSpc>
              <a:spcBef>
                <a:spcPts val="600"/>
              </a:spcBef>
              <a:spcAft>
                <a:spcPts val="300"/>
              </a:spcAft>
              <a:buAutoNum type="arabicPeriod"/>
            </a:pPr>
            <a:r>
              <a:rPr lang="es-ES" sz="3400" b="1" dirty="0">
                <a:latin typeface="Calibri" panose="020F0502020204030204" pitchFamily="34" charset="0"/>
                <a:ea typeface="Calibri" panose="020F0502020204030204" pitchFamily="34" charset="0"/>
                <a:cs typeface="Times New Roman" panose="02020603050405020304" pitchFamily="18" charset="0"/>
              </a:rPr>
              <a:t>C</a:t>
            </a:r>
            <a:r>
              <a:rPr lang="es-ES" sz="3400" b="1" dirty="0">
                <a:effectLst/>
                <a:latin typeface="Calibri" panose="020F0502020204030204" pitchFamily="34" charset="0"/>
                <a:ea typeface="Calibri" panose="020F0502020204030204" pitchFamily="34" charset="0"/>
                <a:cs typeface="Times New Roman" panose="02020603050405020304" pitchFamily="18" charset="0"/>
              </a:rPr>
              <a:t>láusulas de indemnidad </a:t>
            </a:r>
            <a:r>
              <a:rPr lang="es-ES" sz="3400" dirty="0">
                <a:effectLst/>
                <a:latin typeface="Calibri" panose="020F0502020204030204" pitchFamily="34" charset="0"/>
                <a:ea typeface="Calibri" panose="020F0502020204030204" pitchFamily="34" charset="0"/>
                <a:cs typeface="Times New Roman" panose="02020603050405020304" pitchFamily="18" charset="0"/>
              </a:rPr>
              <a:t>a favor</a:t>
            </a:r>
            <a:r>
              <a:rPr lang="es-ES" sz="3400" b="1" dirty="0">
                <a:effectLst/>
                <a:latin typeface="Calibri" panose="020F0502020204030204" pitchFamily="34" charset="0"/>
                <a:ea typeface="Calibri" panose="020F0502020204030204" pitchFamily="34" charset="0"/>
                <a:cs typeface="Times New Roman" panose="02020603050405020304" pitchFamily="18" charset="0"/>
              </a:rPr>
              <a:t> </a:t>
            </a:r>
            <a:r>
              <a:rPr lang="es-ES" sz="3400" dirty="0">
                <a:effectLst/>
                <a:latin typeface="Calibri" panose="020F0502020204030204" pitchFamily="34" charset="0"/>
                <a:ea typeface="Calibri" panose="020F0502020204030204" pitchFamily="34" charset="0"/>
                <a:cs typeface="Times New Roman" panose="02020603050405020304" pitchFamily="18" charset="0"/>
              </a:rPr>
              <a:t>de la compañía. </a:t>
            </a:r>
            <a:r>
              <a:rPr lang="es-ES" sz="3400" dirty="0">
                <a:latin typeface="Calibri" panose="020F0502020204030204" pitchFamily="34" charset="0"/>
                <a:ea typeface="Calibri" panose="020F0502020204030204" pitchFamily="34" charset="0"/>
                <a:cs typeface="Times New Roman" panose="02020603050405020304" pitchFamily="18" charset="0"/>
              </a:rPr>
              <a:t>E</a:t>
            </a:r>
            <a:r>
              <a:rPr lang="es-ES" sz="3400" dirty="0">
                <a:effectLst/>
                <a:latin typeface="Calibri" panose="020F0502020204030204" pitchFamily="34" charset="0"/>
                <a:ea typeface="Calibri" panose="020F0502020204030204" pitchFamily="34" charset="0"/>
                <a:cs typeface="Times New Roman" panose="02020603050405020304" pitchFamily="18" charset="0"/>
              </a:rPr>
              <a:t>n caso de daños sufridos por terceras personas, en particular, por los usuarios de las vacunas, las compañías farmacéuticas podrán repetir contra los Estados Miembros las cantidades correspondientes a las indemnizaciones que procedan. Esta obligación de respuesta no se impone a la Comisión, sino a los Estados </a:t>
            </a:r>
            <a:r>
              <a:rPr lang="es-ES" sz="3400" dirty="0">
                <a:latin typeface="Calibri" panose="020F0502020204030204" pitchFamily="34" charset="0"/>
                <a:ea typeface="Calibri" panose="020F0502020204030204" pitchFamily="34" charset="0"/>
                <a:cs typeface="Times New Roman" panose="02020603050405020304" pitchFamily="18" charset="0"/>
              </a:rPr>
              <a:t>M</a:t>
            </a:r>
            <a:r>
              <a:rPr lang="es-ES" sz="3400" dirty="0">
                <a:effectLst/>
                <a:latin typeface="Calibri" panose="020F0502020204030204" pitchFamily="34" charset="0"/>
                <a:ea typeface="Calibri" panose="020F0502020204030204" pitchFamily="34" charset="0"/>
                <a:cs typeface="Times New Roman" panose="02020603050405020304" pitchFamily="18" charset="0"/>
              </a:rPr>
              <a:t>iembros. </a:t>
            </a:r>
          </a:p>
          <a:p>
            <a:pPr marL="914400" lvl="2" indent="0" algn="just">
              <a:lnSpc>
                <a:spcPct val="150000"/>
              </a:lnSpc>
              <a:spcBef>
                <a:spcPts val="600"/>
              </a:spcBef>
              <a:spcAft>
                <a:spcPts val="300"/>
              </a:spcAft>
              <a:buNone/>
            </a:pPr>
            <a:r>
              <a:rPr lang="es-ES" sz="3400" dirty="0">
                <a:effectLst/>
                <a:latin typeface="Calibri" panose="020F0502020204030204" pitchFamily="34" charset="0"/>
                <a:ea typeface="Calibri" panose="020F0502020204030204" pitchFamily="34" charset="0"/>
                <a:cs typeface="Times New Roman" panose="02020603050405020304" pitchFamily="18" charset="0"/>
              </a:rPr>
              <a:t> No implica que los perjudicados pierdan el derecho a reclamar la correspondiente indemnización de la compañía, sino que ésta tiene derecho a que los Estados les reintegren las cantidades que en tal concepto hayan debido abonar.</a:t>
            </a:r>
          </a:p>
          <a:p>
            <a:endParaRPr lang="es-ES" dirty="0"/>
          </a:p>
        </p:txBody>
      </p:sp>
      <p:sp>
        <p:nvSpPr>
          <p:cNvPr id="4" name="Rectángulo 10">
            <a:extLst>
              <a:ext uri="{FF2B5EF4-FFF2-40B4-BE49-F238E27FC236}">
                <a16:creationId xmlns:a16="http://schemas.microsoft.com/office/drawing/2014/main" id="{B7148A41-32A4-4459-A5E5-A182E8D15822}"/>
              </a:ext>
            </a:extLst>
          </p:cNvPr>
          <p:cNvSpPr/>
          <p:nvPr/>
        </p:nvSpPr>
        <p:spPr>
          <a:xfrm>
            <a:off x="0" y="458278"/>
            <a:ext cx="11634188" cy="3693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chemeClr val="bg1"/>
                </a:solidFill>
              </a:rPr>
              <a:t>                                           </a:t>
            </a:r>
          </a:p>
          <a:p>
            <a:pPr algn="just">
              <a:lnSpc>
                <a:spcPct val="107000"/>
              </a:lnSpc>
              <a:spcAft>
                <a:spcPts val="800"/>
              </a:spcAft>
            </a:pPr>
            <a:r>
              <a:rPr lang="es-ES" sz="2400" b="1" dirty="0">
                <a:solidFill>
                  <a:schemeClr val="bg1"/>
                </a:solidFill>
              </a:rPr>
              <a:t> VII. AAA: </a:t>
            </a:r>
            <a:r>
              <a:rPr lang="es-ES" sz="2400" b="1" dirty="0">
                <a:solidFill>
                  <a:schemeClr val="bg1"/>
                </a:solidFill>
                <a:effectLst/>
                <a:ea typeface="Times New Roman" panose="02020603050405020304" pitchFamily="18" charset="0"/>
                <a:cs typeface="Times New Roman" panose="02020603050405020304" pitchFamily="18" charset="0"/>
              </a:rPr>
              <a:t>Reglamento (UE) 2020/521 del Consejo 14 abril 2020</a:t>
            </a:r>
            <a:endParaRPr lang="es-ES" sz="2400" b="1" dirty="0">
              <a:solidFill>
                <a:schemeClr val="bg1"/>
              </a:solidFill>
              <a:effectLst/>
              <a:ea typeface="Calibri" panose="020F0502020204030204" pitchFamily="34" charset="0"/>
              <a:cs typeface="Times New Roman" panose="02020603050405020304" pitchFamily="18" charset="0"/>
            </a:endParaRPr>
          </a:p>
          <a:p>
            <a:endParaRPr lang="es-ES" sz="1800" b="1" dirty="0">
              <a:solidFill>
                <a:schemeClr val="bg1"/>
              </a:solidFill>
            </a:endParaRPr>
          </a:p>
        </p:txBody>
      </p:sp>
      <p:sp>
        <p:nvSpPr>
          <p:cNvPr id="2" name="Arrow: Right 1">
            <a:extLst>
              <a:ext uri="{FF2B5EF4-FFF2-40B4-BE49-F238E27FC236}">
                <a16:creationId xmlns:a16="http://schemas.microsoft.com/office/drawing/2014/main" id="{86A58C12-65B4-4050-9ADC-C1706BD0AFA0}"/>
              </a:ext>
            </a:extLst>
          </p:cNvPr>
          <p:cNvSpPr/>
          <p:nvPr/>
        </p:nvSpPr>
        <p:spPr>
          <a:xfrm>
            <a:off x="541107" y="5846263"/>
            <a:ext cx="537680" cy="1857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045791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7E1DBE-492B-4187-8740-BBCDB449D3BE}"/>
              </a:ext>
            </a:extLst>
          </p:cNvPr>
          <p:cNvSpPr>
            <a:spLocks noGrp="1"/>
          </p:cNvSpPr>
          <p:nvPr>
            <p:ph idx="1"/>
          </p:nvPr>
        </p:nvSpPr>
        <p:spPr>
          <a:xfrm>
            <a:off x="133564" y="1011737"/>
            <a:ext cx="11634188" cy="5563724"/>
          </a:xfrm>
        </p:spPr>
        <p:txBody>
          <a:bodyPr>
            <a:normAutofit/>
          </a:bodyPr>
          <a:lstStyle/>
          <a:p>
            <a:pPr marL="0" indent="0" algn="ctr">
              <a:buNone/>
            </a:pPr>
            <a:endParaRPr lang="en-US" i="1" dirty="0"/>
          </a:p>
          <a:p>
            <a:pPr marL="0" indent="0" algn="ctr">
              <a:buNone/>
            </a:pPr>
            <a:r>
              <a:rPr lang="en-US" i="1" dirty="0"/>
              <a:t>Health Emergency Preparedness and Response Authority</a:t>
            </a:r>
          </a:p>
          <a:p>
            <a:pPr marL="0" indent="0" algn="ctr">
              <a:buNone/>
            </a:pPr>
            <a:endParaRPr lang="es-ES" i="1" dirty="0"/>
          </a:p>
          <a:p>
            <a:r>
              <a:rPr lang="es-ES" sz="3200" dirty="0"/>
              <a:t>Se crea en 2021 tras la pandemia del </a:t>
            </a:r>
            <a:r>
              <a:rPr lang="es-ES" sz="3200" dirty="0" err="1"/>
              <a:t>Covid-19</a:t>
            </a:r>
            <a:endParaRPr lang="es-ES" sz="3200" dirty="0"/>
          </a:p>
          <a:p>
            <a:r>
              <a:rPr lang="es-ES" sz="3200" dirty="0"/>
              <a:t>Misión- Garantizar en caso de emergencias sanitarias</a:t>
            </a:r>
          </a:p>
          <a:p>
            <a:pPr marL="457200" lvl="1" indent="0">
              <a:buNone/>
            </a:pPr>
            <a:endParaRPr lang="es-ES" sz="2800" dirty="0"/>
          </a:p>
          <a:p>
            <a:pPr lvl="1">
              <a:buFont typeface="Wingdings" panose="05000000000000000000" pitchFamily="2" charset="2"/>
              <a:buChar char="ü"/>
            </a:pPr>
            <a:r>
              <a:rPr lang="es-ES" sz="2800" dirty="0"/>
              <a:t>El desarrollo </a:t>
            </a:r>
          </a:p>
          <a:p>
            <a:pPr lvl="1">
              <a:buFont typeface="Wingdings" panose="05000000000000000000" pitchFamily="2" charset="2"/>
              <a:buChar char="ü"/>
            </a:pPr>
            <a:r>
              <a:rPr lang="es-ES" sz="2800" dirty="0"/>
              <a:t>La producción 		Medicamentos y contramedidas médicas</a:t>
            </a:r>
          </a:p>
          <a:p>
            <a:pPr lvl="1">
              <a:buFont typeface="Wingdings" panose="05000000000000000000" pitchFamily="2" charset="2"/>
              <a:buChar char="ü"/>
            </a:pPr>
            <a:r>
              <a:rPr lang="es-ES" sz="2800" dirty="0"/>
              <a:t>La distribución</a:t>
            </a:r>
          </a:p>
        </p:txBody>
      </p:sp>
      <p:sp>
        <p:nvSpPr>
          <p:cNvPr id="4" name="Rectángulo 10">
            <a:extLst>
              <a:ext uri="{FF2B5EF4-FFF2-40B4-BE49-F238E27FC236}">
                <a16:creationId xmlns:a16="http://schemas.microsoft.com/office/drawing/2014/main" id="{B7148A41-32A4-4459-A5E5-A182E8D15822}"/>
              </a:ext>
            </a:extLst>
          </p:cNvPr>
          <p:cNvSpPr/>
          <p:nvPr/>
        </p:nvSpPr>
        <p:spPr>
          <a:xfrm>
            <a:off x="0" y="458278"/>
            <a:ext cx="11634188" cy="3693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chemeClr val="bg1"/>
                </a:solidFill>
              </a:rPr>
              <a:t>VIII- HERA- Autoridad de Preparación y Respuesta ante Emergencias Sanitarias</a:t>
            </a:r>
            <a:endParaRPr lang="es-ES" sz="1800" b="1" dirty="0">
              <a:solidFill>
                <a:schemeClr val="bg1"/>
              </a:solidFill>
            </a:endParaRPr>
          </a:p>
        </p:txBody>
      </p:sp>
      <p:sp>
        <p:nvSpPr>
          <p:cNvPr id="7" name="Arrow: Right 6">
            <a:extLst>
              <a:ext uri="{FF2B5EF4-FFF2-40B4-BE49-F238E27FC236}">
                <a16:creationId xmlns:a16="http://schemas.microsoft.com/office/drawing/2014/main" id="{068DB73E-4D5E-4205-A9C4-C03FDF687F4F}"/>
              </a:ext>
            </a:extLst>
          </p:cNvPr>
          <p:cNvSpPr/>
          <p:nvPr/>
        </p:nvSpPr>
        <p:spPr>
          <a:xfrm>
            <a:off x="4116513" y="4629023"/>
            <a:ext cx="486309" cy="251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761779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1430</Words>
  <Application>Microsoft Office PowerPoint</Application>
  <PresentationFormat>Widescreen</PresentationFormat>
  <Paragraphs>95</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vt:lpstr>
      <vt:lpstr>Calibri Light</vt:lpstr>
      <vt:lpstr>Wingdings</vt:lpstr>
      <vt:lpstr>Tema de Office</vt:lpstr>
      <vt:lpstr>PowerPoint Presentation</vt:lpstr>
      <vt:lpstr>ACUERDOS DE COMPRA CONJUNTA</vt:lpstr>
      <vt:lpstr>PowerPoint Presentation</vt:lpstr>
      <vt:lpstr>PowerPoint Presentation</vt:lpstr>
      <vt:lpstr>PowerPoint Presentation</vt:lpstr>
      <vt:lpstr>Evolución</vt:lpstr>
      <vt:lpstr>PowerPoint Presentation</vt:lpstr>
      <vt:lpstr>El acuerdo prevé tanto la celebración de contratos marco entre la Comisión y los proveedores como la celebración de contratos directamente entre éstos y los Estados Miembros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2022-09-19T12:03:48Z</dcterms:created>
  <dcterms:modified xsi:type="dcterms:W3CDTF">2022-09-26T16:26:16Z</dcterms:modified>
</cp:coreProperties>
</file>