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2" r:id="rId5"/>
    <p:sldId id="258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>
        <p:scale>
          <a:sx n="57" d="100"/>
          <a:sy n="57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" title="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223405"/>
            <a:ext cx="6485952" cy="2939750"/>
          </a:xfrm>
          <a:prstGeom prst="rect">
            <a:avLst/>
          </a:prstGeom>
        </p:spPr>
      </p:pic>
      <p:pic>
        <p:nvPicPr>
          <p:cNvPr id="4" name="Imagen 3" descr="" title="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 descr="" title="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  <p:sp>
        <p:nvSpPr>
          <p:cNvPr id="9" name="CuadroTexto 7" descr="" title="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3558269" y="4904717"/>
            <a:ext cx="623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302D56"/>
                </a:solidFill>
              </a:rPr>
              <a:t>Montserrat Llopart</a:t>
            </a:r>
          </a:p>
          <a:p>
            <a:r>
              <a:rPr lang="es-ES" sz="2000" dirty="0" smtClean="0">
                <a:solidFill>
                  <a:srgbClr val="302D56"/>
                </a:solidFill>
              </a:rPr>
              <a:t>Baker McKenzie</a:t>
            </a:r>
            <a:endParaRPr lang="es-ES" sz="2000" dirty="0">
              <a:solidFill>
                <a:srgbClr val="302D56"/>
              </a:solidFill>
            </a:endParaRPr>
          </a:p>
        </p:txBody>
      </p:sp>
      <p:sp>
        <p:nvSpPr>
          <p:cNvPr id="10" name="CuadroTexto 7" descr="" title="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3462788" y="4157128"/>
            <a:ext cx="6231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302D56"/>
                </a:solidFill>
              </a:rPr>
              <a:t>Marco estable para la innovación</a:t>
            </a:r>
            <a:endParaRPr lang="es-ES" sz="2800" dirty="0">
              <a:solidFill>
                <a:srgbClr val="302D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 descr="" title="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 descr="" title="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 descr="" title="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Marco estable para la innovación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 descr="" title="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95444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Colaboración público-privada a nivel 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europeo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err="1" smtClean="0">
                <a:solidFill>
                  <a:schemeClr val="bg1">
                    <a:lumMod val="50000"/>
                  </a:schemeClr>
                </a:solidFill>
              </a:rPr>
              <a:t>Horizon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50000"/>
                  </a:schemeClr>
                </a:solidFill>
              </a:rPr>
              <a:t>Europe</a:t>
            </a: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err="1">
                <a:solidFill>
                  <a:schemeClr val="bg1">
                    <a:lumMod val="50000"/>
                  </a:schemeClr>
                </a:solidFill>
              </a:rPr>
              <a:t>Innovative</a:t>
            </a:r>
            <a:r>
              <a:rPr lang="es-ES" sz="2200" dirty="0">
                <a:solidFill>
                  <a:schemeClr val="bg1">
                    <a:lumMod val="50000"/>
                  </a:schemeClr>
                </a:solidFill>
              </a:rPr>
              <a:t> Health </a:t>
            </a:r>
            <a:r>
              <a:rPr lang="es-ES" sz="2200" dirty="0" err="1">
                <a:solidFill>
                  <a:schemeClr val="bg1">
                    <a:lumMod val="50000"/>
                  </a:schemeClr>
                </a:solidFill>
              </a:rPr>
              <a:t>Initiative</a:t>
            </a:r>
            <a:r>
              <a:rPr lang="es-ES" sz="22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2200" dirty="0" err="1">
                <a:solidFill>
                  <a:schemeClr val="bg1">
                    <a:lumMod val="50000"/>
                  </a:schemeClr>
                </a:solidFill>
              </a:rPr>
              <a:t>IHI</a:t>
            </a:r>
            <a:r>
              <a:rPr lang="es-ES" sz="2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Reglamento (</a:t>
            </a:r>
            <a:r>
              <a:rPr lang="es-ES" sz="2200" dirty="0">
                <a:solidFill>
                  <a:schemeClr val="bg1">
                    <a:lumMod val="50000"/>
                  </a:schemeClr>
                </a:solidFill>
              </a:rPr>
              <a:t>UE) 2021/2282  sobre 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evaluación de las tecnologías sanitarias (</a:t>
            </a:r>
            <a:r>
              <a:rPr lang="es-ES" sz="2200" dirty="0" err="1" smtClean="0">
                <a:solidFill>
                  <a:schemeClr val="bg1">
                    <a:lumMod val="50000"/>
                  </a:schemeClr>
                </a:solidFill>
              </a:rPr>
              <a:t>ETS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EMA / </a:t>
            </a:r>
            <a:r>
              <a:rPr lang="es-ES" sz="2200" dirty="0" err="1" smtClean="0">
                <a:solidFill>
                  <a:schemeClr val="bg1">
                    <a:lumMod val="50000"/>
                  </a:schemeClr>
                </a:solidFill>
              </a:rPr>
              <a:t>HTA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 – posicionamiento sobre la intercambiabilidad de los medicamentos biosimilares (19 de septiembre de 2022)</a:t>
            </a: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 descr="" title="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73484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" title="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87255">
            <a:off x="9194026" y="4526775"/>
            <a:ext cx="7378700" cy="4216400"/>
          </a:xfrm>
          <a:prstGeom prst="rect">
            <a:avLst/>
          </a:prstGeom>
        </p:spPr>
      </p:pic>
      <p:sp>
        <p:nvSpPr>
          <p:cNvPr id="11" name="Rectángulo 10" descr="" title="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 descr="" title="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 descr="" title="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E</a:t>
            </a:r>
            <a:r>
              <a:rPr lang="es-ES" sz="2400" b="1" dirty="0" smtClean="0">
                <a:solidFill>
                  <a:schemeClr val="bg1"/>
                </a:solidFill>
              </a:rPr>
              <a:t>valuación de tecnologías sanitarias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 descr="" title="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180211"/>
            <a:ext cx="954441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Reglamento (UE) 2021/2282 del PE y del Consejo sobre evaluación de las tecnologías sanitarias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Objetivo: Evaluación clínica conjunta de determinadas tecnologías sanitarias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Ámbito material: medicamentos y productos sanitarios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Aportaciones: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Evitar duplicidades en la presentación de la documentación ante distintas autoridades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Evitar variabilidad del resultado en cada Estado miembro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Análisis basado en datos clínicos, objetivo, evitando juicios de valor.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Debilidades: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No evita la evaluación a nivel de los Estados miembros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Solicitud de información complementaria a nivel nacional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La evaluación clínica no se impone a los Estados miembros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958537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 descr="" title="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 descr="" title="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 descr="" title="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Declaración conjunta EMA-</a:t>
            </a:r>
            <a:r>
              <a:rPr lang="es-ES" sz="2400" b="1" dirty="0" err="1" smtClean="0">
                <a:solidFill>
                  <a:schemeClr val="bg1"/>
                </a:solidFill>
              </a:rPr>
              <a:t>HMA</a:t>
            </a:r>
            <a:r>
              <a:rPr lang="es-ES" sz="2400" b="1" dirty="0" smtClean="0">
                <a:solidFill>
                  <a:schemeClr val="bg1"/>
                </a:solidFill>
              </a:rPr>
              <a:t> biosimilares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8" name="CuadroTexto 7" descr="" title="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954441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Declaración conjunta EMA-</a:t>
            </a:r>
            <a:r>
              <a:rPr lang="es-ES" sz="2200" dirty="0" err="1" smtClean="0">
                <a:solidFill>
                  <a:schemeClr val="bg1">
                    <a:lumMod val="50000"/>
                  </a:schemeClr>
                </a:solidFill>
              </a:rPr>
              <a:t>HMA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 sobre intercambiabilidad de medicamentos biosimilares, tanto con el producto de referencia como medicamentos biosimilares entre </a:t>
            </a:r>
            <a:r>
              <a:rPr lang="es-ES" sz="2200" dirty="0" err="1" smtClean="0">
                <a:solidFill>
                  <a:schemeClr val="bg1">
                    <a:lumMod val="50000"/>
                  </a:schemeClr>
                </a:solidFill>
              </a:rPr>
              <a:t>si</a:t>
            </a: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Objetivo potenciar la prescripción y uso de biosimilares.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Intercambiabilidad a nivel del prescriptor.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chemeClr val="bg1">
                    <a:lumMod val="50000"/>
                  </a:schemeClr>
                </a:solidFill>
              </a:rPr>
              <a:t>La declaración no afecta a la potestad de los Estados miembros de decidir aceptar o no la intercambiabilidad a nivel de servicio de farmacia.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 descr="" title="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45238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 descr="" title="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 descr="" title="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 descr="" title="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 descr="" title="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 descr="" title="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1899-12-31T23:00:00.0000000Z</dcterms:created>
  <dcterms:modified xsi:type="dcterms:W3CDTF">1899-12-31T23:00:00.0000000Z</dcterms:modified>
</coreProperties>
</file>