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0" r:id="rId5"/>
    <p:sldId id="265" r:id="rId6"/>
    <p:sldId id="266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AC1"/>
    <a:srgbClr val="29235C"/>
    <a:srgbClr val="3DAFCF"/>
    <a:srgbClr val="58A63A"/>
    <a:srgbClr val="FC6020"/>
    <a:srgbClr val="A90B74"/>
    <a:srgbClr val="30B3B8"/>
    <a:srgbClr val="283B7E"/>
    <a:srgbClr val="319F37"/>
    <a:srgbClr val="FF5D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77"/>
    <p:restoredTop sz="94133" autoAdjust="0"/>
  </p:normalViewPr>
  <p:slideViewPr>
    <p:cSldViewPr snapToGrid="0" snapToObjects="1">
      <p:cViewPr varScale="1">
        <p:scale>
          <a:sx n="117" d="100"/>
          <a:sy n="117" d="100"/>
        </p:scale>
        <p:origin x="-26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 snapToGrid="0" snapToObjects="1">
      <p:cViewPr varScale="1">
        <p:scale>
          <a:sx n="112" d="100"/>
          <a:sy n="112" d="100"/>
        </p:scale>
        <p:origin x="52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273DA-BFC2-CA4E-94E8-91EF49FA4F47}" type="datetimeFigureOut">
              <a:rPr lang="es-ES_tradnl" smtClean="0"/>
              <a:t>14/10/2021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9300A-28D0-4F41-8F27-C1390BF7F9F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9970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CD7F5-A8D3-A244-B9C8-F34198AD72EB}" type="datetimeFigureOut">
              <a:rPr lang="es-ES_tradnl" smtClean="0"/>
              <a:t>14/10/2021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2C584-F75C-7248-8A31-E87C65F2D13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37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xmlns="" id="{F6EDE46A-7870-994F-95E5-5B3C9D1334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39" t="13722" r="1656" b="10714"/>
          <a:stretch/>
        </p:blipFill>
        <p:spPr>
          <a:xfrm>
            <a:off x="-90985" y="0"/>
            <a:ext cx="12282985" cy="6858000"/>
          </a:xfrm>
          <a:prstGeom prst="rect">
            <a:avLst/>
          </a:prstGeom>
        </p:spPr>
      </p:pic>
      <p:sp>
        <p:nvSpPr>
          <p:cNvPr id="14" name="CuadroTexto 13"/>
          <p:cNvSpPr txBox="1"/>
          <p:nvPr userDrawn="1"/>
        </p:nvSpPr>
        <p:spPr>
          <a:xfrm>
            <a:off x="7252570" y="275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514675" y="1253754"/>
            <a:ext cx="11124572" cy="4015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0" i="0" baseline="0">
                <a:solidFill>
                  <a:srgbClr val="29235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Libre Franklin" charset="0"/>
                <a:ea typeface="Libre Franklin" charset="0"/>
                <a:cs typeface="Libre Franklin" charset="0"/>
              </a:defRPr>
            </a:lvl2pPr>
            <a:lvl3pPr marL="914400" indent="0">
              <a:buNone/>
              <a:defRPr>
                <a:latin typeface="Libre Franklin" charset="0"/>
                <a:ea typeface="Libre Franklin" charset="0"/>
                <a:cs typeface="Libre Franklin" charset="0"/>
              </a:defRPr>
            </a:lvl3pPr>
            <a:lvl4pPr marL="1371600" indent="0">
              <a:buNone/>
              <a:defRPr>
                <a:latin typeface="Libre Franklin" charset="0"/>
                <a:ea typeface="Libre Franklin" charset="0"/>
                <a:cs typeface="Libre Franklin" charset="0"/>
              </a:defRPr>
            </a:lvl4pPr>
            <a:lvl5pPr marL="1828800" indent="0">
              <a:buNone/>
              <a:defRPr>
                <a:latin typeface="Libre Franklin" charset="0"/>
                <a:ea typeface="Libre Franklin" charset="0"/>
                <a:cs typeface="Libre Franklin" charset="0"/>
              </a:defRPr>
            </a:lvl5pPr>
          </a:lstStyle>
          <a:p>
            <a:pPr lvl="0"/>
            <a:r>
              <a:rPr lang="es-ES" dirty="0"/>
              <a:t>Nombre Apellido Apellido</a:t>
            </a:r>
            <a:endParaRPr lang="es-ES_tradnl" dirty="0"/>
          </a:p>
        </p:txBody>
      </p:sp>
      <p:sp>
        <p:nvSpPr>
          <p:cNvPr id="19" name="Marcador de texto 18"/>
          <p:cNvSpPr>
            <a:spLocks noGrp="1"/>
          </p:cNvSpPr>
          <p:nvPr>
            <p:ph type="body" sz="quarter" idx="11" hasCustomPrompt="1"/>
          </p:nvPr>
        </p:nvSpPr>
        <p:spPr>
          <a:xfrm>
            <a:off x="514350" y="1672348"/>
            <a:ext cx="11125200" cy="61479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 b="0" i="0">
                <a:solidFill>
                  <a:srgbClr val="3DAFC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5pPr>
          </a:lstStyle>
          <a:p>
            <a:pPr lvl="0"/>
            <a:r>
              <a:rPr lang="es-ES" dirty="0"/>
              <a:t>Filiación Filiación Filiación </a:t>
            </a:r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12" hasCustomPrompt="1"/>
          </p:nvPr>
        </p:nvSpPr>
        <p:spPr>
          <a:xfrm>
            <a:off x="514350" y="530605"/>
            <a:ext cx="11125200" cy="6846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29235C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ibre Franklin" charset="0"/>
                <a:ea typeface="Libre Franklin" charset="0"/>
                <a:cs typeface="Libre Franklin" charset="0"/>
              </a:defRPr>
            </a:lvl5pPr>
          </a:lstStyle>
          <a:p>
            <a:pPr lvl="0"/>
            <a:r>
              <a:rPr lang="es-ES" dirty="0"/>
              <a:t>Título de la ponencia</a:t>
            </a:r>
            <a:endParaRPr lang="es-ES_tradnl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DEBB985-F8EA-194F-B4E1-F6BF600D163A}"/>
              </a:ext>
            </a:extLst>
          </p:cNvPr>
          <p:cNvSpPr txBox="1"/>
          <p:nvPr userDrawn="1"/>
        </p:nvSpPr>
        <p:spPr>
          <a:xfrm>
            <a:off x="12310281" y="27159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237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93639" y="1289154"/>
            <a:ext cx="11493561" cy="46607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dirty="0" err="1"/>
              <a:t>Click</a:t>
            </a:r>
            <a:r>
              <a:rPr lang="es-ES_tradnl" dirty="0"/>
              <a:t> aquí para introducir texto</a:t>
            </a:r>
          </a:p>
        </p:txBody>
      </p:sp>
      <p:sp>
        <p:nvSpPr>
          <p:cNvPr id="1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93639" y="6155934"/>
            <a:ext cx="11493561" cy="397266"/>
          </a:xfrm>
          <a:prstGeom prst="rect">
            <a:avLst/>
          </a:prstGeom>
        </p:spPr>
        <p:txBody>
          <a:bodyPr/>
          <a:lstStyle>
            <a:lvl1pPr algn="l">
              <a:defRPr sz="1100" b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/>
              <a:t>Pie de Página</a:t>
            </a:r>
            <a:endParaRPr lang="es-ES_tradnl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6DB8CBB6-7B73-9C4C-9EA5-AD5C46C48D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639" y="283587"/>
            <a:ext cx="11493561" cy="784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1" baseline="0">
                <a:solidFill>
                  <a:srgbClr val="29235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 dirty="0"/>
              <a:t>CLICK AQUÍ PARA AÑADIR TÍTULO</a:t>
            </a:r>
          </a:p>
        </p:txBody>
      </p:sp>
    </p:spTree>
    <p:extLst>
      <p:ext uri="{BB962C8B-B14F-4D97-AF65-F5344CB8AC3E}">
        <p14:creationId xmlns:p14="http://schemas.microsoft.com/office/powerpoint/2010/main" val="91595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10573" y="1379096"/>
            <a:ext cx="11476627" cy="4570768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2000" b="0" i="0" baseline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800100" marR="0" indent="-3429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8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571500" indent="0" algn="ctr">
              <a:buNone/>
              <a:defRPr sz="2100" b="0" i="0">
                <a:solidFill>
                  <a:srgbClr val="5B5D5E"/>
                </a:solidFill>
                <a:latin typeface="Libre Franklin" charset="0"/>
                <a:ea typeface="Libre Franklin" charset="0"/>
                <a:cs typeface="Libre Franklin" charset="0"/>
              </a:defRPr>
            </a:lvl3pPr>
            <a:lvl4pPr marL="1371600" indent="0" algn="ctr">
              <a:buNone/>
              <a:defRPr sz="16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dirty="0" err="1"/>
              <a:t>Click</a:t>
            </a:r>
            <a:r>
              <a:rPr lang="es-ES_tradnl" dirty="0"/>
              <a:t> aquí para introducir texto</a:t>
            </a:r>
          </a:p>
          <a:p>
            <a:pPr lvl="1"/>
            <a:r>
              <a:rPr lang="es-ES_tradnl" dirty="0" err="1"/>
              <a:t>Click</a:t>
            </a:r>
            <a:r>
              <a:rPr lang="es-ES_tradnl" dirty="0"/>
              <a:t> aquí para introducir texto</a:t>
            </a:r>
          </a:p>
          <a:p>
            <a:pPr marL="1714500" marR="0" lvl="3" indent="-3429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s-ES_tradnl" dirty="0" err="1"/>
              <a:t>Click</a:t>
            </a:r>
            <a:r>
              <a:rPr lang="es-ES_tradnl" dirty="0"/>
              <a:t> aquí para introducir texto</a:t>
            </a:r>
          </a:p>
          <a:p>
            <a:pPr lvl="1"/>
            <a:endParaRPr lang="es-ES_tradnl" dirty="0"/>
          </a:p>
          <a:p>
            <a:endParaRPr lang="es-ES_tradnl" dirty="0"/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xmlns="" id="{6D0A3D18-3C15-CA45-AF40-21EFCB1C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3639" y="6155934"/>
            <a:ext cx="11493561" cy="397266"/>
          </a:xfrm>
          <a:prstGeom prst="rect">
            <a:avLst/>
          </a:prstGeom>
        </p:spPr>
        <p:txBody>
          <a:bodyPr/>
          <a:lstStyle>
            <a:lvl1pPr algn="l">
              <a:defRPr sz="1100" b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/>
              <a:t>Pie de Página</a:t>
            </a:r>
            <a:endParaRPr lang="es-ES_tradnl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60ACA9FE-93D2-664D-B007-548710A676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639" y="283587"/>
            <a:ext cx="11493561" cy="784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1" baseline="0">
                <a:solidFill>
                  <a:srgbClr val="29235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 dirty="0"/>
              <a:t>CLICK AQUÍ PARA AÑADIR TÍTULO</a:t>
            </a:r>
          </a:p>
        </p:txBody>
      </p:sp>
    </p:spTree>
    <p:extLst>
      <p:ext uri="{BB962C8B-B14F-4D97-AF65-F5344CB8AC3E}">
        <p14:creationId xmlns:p14="http://schemas.microsoft.com/office/powerpoint/2010/main" val="2089903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10573" y="1319134"/>
            <a:ext cx="5075827" cy="46307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dirty="0" err="1"/>
              <a:t>Click</a:t>
            </a:r>
            <a:r>
              <a:rPr lang="es-ES_tradnl" dirty="0"/>
              <a:t> aquí para introducir texto</a:t>
            </a:r>
          </a:p>
        </p:txBody>
      </p:sp>
      <p:sp>
        <p:nvSpPr>
          <p:cNvPr id="6" name="Marcador de imagen 5"/>
          <p:cNvSpPr>
            <a:spLocks noGrp="1"/>
          </p:cNvSpPr>
          <p:nvPr>
            <p:ph type="pic" sz="quarter" idx="14"/>
          </p:nvPr>
        </p:nvSpPr>
        <p:spPr>
          <a:xfrm>
            <a:off x="5486400" y="1319497"/>
            <a:ext cx="6400800" cy="463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_tradnl" dirty="0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xmlns="" id="{1D4A0AFA-C01B-364E-93B4-8A69678C7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3639" y="6155934"/>
            <a:ext cx="11493561" cy="397266"/>
          </a:xfrm>
          <a:prstGeom prst="rect">
            <a:avLst/>
          </a:prstGeom>
        </p:spPr>
        <p:txBody>
          <a:bodyPr/>
          <a:lstStyle>
            <a:lvl1pPr algn="l">
              <a:defRPr sz="1100" b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/>
              <a:t>Pie de Página</a:t>
            </a:r>
            <a:endParaRPr lang="es-ES_tradnl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50957B9C-BEB7-DF49-9856-F589542D7A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639" y="283587"/>
            <a:ext cx="11493561" cy="784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1" baseline="0">
                <a:solidFill>
                  <a:srgbClr val="29235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 dirty="0"/>
              <a:t>CLICK AQUÍ PARA AÑADIR TÍTULO</a:t>
            </a:r>
          </a:p>
        </p:txBody>
      </p:sp>
    </p:spTree>
    <p:extLst>
      <p:ext uri="{BB962C8B-B14F-4D97-AF65-F5344CB8AC3E}">
        <p14:creationId xmlns:p14="http://schemas.microsoft.com/office/powerpoint/2010/main" val="106655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 userDrawn="1"/>
        </p:nvSpPr>
        <p:spPr>
          <a:xfrm>
            <a:off x="7252570" y="275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56987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59B964A9-9ED8-9948-8D4B-02F302A6A831}"/>
              </a:ext>
            </a:extLst>
          </p:cNvPr>
          <p:cNvSpPr txBox="1"/>
          <p:nvPr userDrawn="1"/>
        </p:nvSpPr>
        <p:spPr>
          <a:xfrm>
            <a:off x="9415225" y="-666427"/>
            <a:ext cx="246308" cy="49244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endParaRPr lang="es-ES" sz="2400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2" y="110248"/>
            <a:ext cx="7819605" cy="63767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64" y="5980153"/>
            <a:ext cx="3579107" cy="631745"/>
          </a:xfrm>
          <a:prstGeom prst="rect">
            <a:avLst/>
          </a:prstGeom>
        </p:spPr>
      </p:pic>
      <p:sp>
        <p:nvSpPr>
          <p:cNvPr id="6" name="Marcador de número de diapositiva 8"/>
          <p:cNvSpPr txBox="1">
            <a:spLocks/>
          </p:cNvSpPr>
          <p:nvPr userDrawn="1"/>
        </p:nvSpPr>
        <p:spPr>
          <a:xfrm>
            <a:off x="339075" y="6356354"/>
            <a:ext cx="708475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538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luz&#10;&#10;Descripción generada automáticamente">
            <a:extLst>
              <a:ext uri="{FF2B5EF4-FFF2-40B4-BE49-F238E27FC236}">
                <a16:creationId xmlns:a16="http://schemas.microsoft.com/office/drawing/2014/main" xmlns="" id="{88DCF18D-8C1F-C843-8431-C8ECA9177A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t="-5834" b="16667"/>
          <a:stretch/>
        </p:blipFill>
        <p:spPr>
          <a:xfrm>
            <a:off x="2483802" y="742950"/>
            <a:ext cx="9708198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1" r:id="rId3"/>
    <p:sldLayoutId id="2147483660" r:id="rId4"/>
    <p:sldLayoutId id="2147483662" r:id="rId5"/>
    <p:sldLayoutId id="214748366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DE6DCBA-18A8-E448-BE5D-49512D0585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852" y="2001957"/>
            <a:ext cx="11125200" cy="684629"/>
          </a:xfrm>
        </p:spPr>
        <p:txBody>
          <a:bodyPr/>
          <a:lstStyle/>
          <a:p>
            <a:r>
              <a:rPr lang="es-ES" dirty="0" smtClean="0"/>
              <a:t>El </a:t>
            </a:r>
            <a:r>
              <a:rPr lang="es-ES" dirty="0" smtClean="0"/>
              <a:t>papel de las CCAA </a:t>
            </a:r>
            <a:r>
              <a:rPr lang="es-ES" dirty="0" smtClean="0"/>
              <a:t>y los CEIM en </a:t>
            </a:r>
            <a:r>
              <a:rPr lang="es-ES" dirty="0" smtClean="0"/>
              <a:t>la nueva regulación de estudios observacionales con medicamentos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1967345" y="3543731"/>
            <a:ext cx="76255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/>
              <a:t>Modera</a:t>
            </a:r>
            <a:r>
              <a:rPr lang="es-ES" sz="2400" b="1" dirty="0"/>
              <a:t>: Miguel Ángel </a:t>
            </a:r>
            <a:r>
              <a:rPr lang="es-ES" sz="2400" b="1" dirty="0" smtClean="0"/>
              <a:t>Maciá (AEMPS)</a:t>
            </a:r>
          </a:p>
          <a:p>
            <a:endParaRPr lang="es-ES" sz="2400" b="1" dirty="0"/>
          </a:p>
          <a:p>
            <a:r>
              <a:rPr lang="es-ES" sz="2400" b="1" dirty="0" smtClean="0"/>
              <a:t>Ponente: </a:t>
            </a:r>
            <a:r>
              <a:rPr lang="es-ES" sz="2400" b="1" dirty="0" err="1" smtClean="0"/>
              <a:t>Manel</a:t>
            </a:r>
            <a:r>
              <a:rPr lang="es-ES" sz="2400" b="1" dirty="0" smtClean="0"/>
              <a:t> Rabanal (Generalitat de Cataluña)</a:t>
            </a:r>
            <a:endParaRPr lang="es-ES" sz="2400" b="1" dirty="0"/>
          </a:p>
          <a:p>
            <a:endParaRPr lang="es-ES" sz="2400" b="1" dirty="0"/>
          </a:p>
        </p:txBody>
      </p:sp>
      <p:pic>
        <p:nvPicPr>
          <p:cNvPr id="1029" name="Picture 5" descr="Cabecer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 r="12622" b="75848"/>
          <a:stretch/>
        </p:blipFill>
        <p:spPr bwMode="auto">
          <a:xfrm>
            <a:off x="2468881" y="37999"/>
            <a:ext cx="9745287" cy="119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Logo CEF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664"/>
            <a:ext cx="295275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39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>
            <a:extLst>
              <a:ext uri="{FF2B5EF4-FFF2-40B4-BE49-F238E27FC236}">
                <a16:creationId xmlns:a16="http://schemas.microsoft.com/office/drawing/2014/main" xmlns="" id="{9566F66D-4B2C-054A-85D0-685FBDB14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639" y="125462"/>
            <a:ext cx="9964257" cy="784506"/>
          </a:xfrm>
        </p:spPr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983921" y="1997884"/>
            <a:ext cx="93236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es-ES" sz="2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Memorando </a:t>
            </a:r>
            <a:r>
              <a:rPr lang="es-ES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colaboración entre los </a:t>
            </a:r>
            <a:r>
              <a:rPr lang="es-ES" sz="2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CEIm</a:t>
            </a:r>
            <a:endParaRPr lang="es-ES" sz="2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020786" y="909968"/>
            <a:ext cx="7337110" cy="115768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rgbClr val="29235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s-ES" sz="3600" dirty="0"/>
              <a:t>El papel de los CEIM </a:t>
            </a:r>
            <a:r>
              <a:rPr lang="es-ES" sz="3600" dirty="0" smtClean="0"/>
              <a:t>en la </a:t>
            </a:r>
            <a:r>
              <a:rPr lang="es-ES" sz="3600" dirty="0"/>
              <a:t>evaluación y gestión de los </a:t>
            </a:r>
            <a:r>
              <a:rPr lang="es-ES" sz="3600" dirty="0" err="1"/>
              <a:t>EOm</a:t>
            </a:r>
            <a:endParaRPr lang="es-ES" sz="3600" dirty="0"/>
          </a:p>
          <a:p>
            <a:pPr algn="ctr"/>
            <a:endParaRPr lang="es-ES" sz="3600" dirty="0" smtClean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130043" y="4664884"/>
            <a:ext cx="932361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es-ES" sz="2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EOm</a:t>
            </a:r>
            <a:r>
              <a:rPr lang="es-ES" sz="2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el Registro Español de estudios clínicos</a:t>
            </a:r>
            <a:endParaRPr lang="es-ES" sz="2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20131" y="3576968"/>
            <a:ext cx="11871869" cy="115768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rgbClr val="29235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s-ES" sz="3600" dirty="0" smtClean="0"/>
              <a:t>El papel de la AEMPS</a:t>
            </a:r>
          </a:p>
        </p:txBody>
      </p:sp>
    </p:spTree>
    <p:extLst>
      <p:ext uri="{BB962C8B-B14F-4D97-AF65-F5344CB8AC3E}">
        <p14:creationId xmlns:p14="http://schemas.microsoft.com/office/powerpoint/2010/main" val="340107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lamada ovalada 9">
            <a:extLst>
              <a:ext uri="{FF2B5EF4-FFF2-40B4-BE49-F238E27FC236}">
                <a16:creationId xmlns="" xmlns:a16="http://schemas.microsoft.com/office/drawing/2014/main" id="{4E3CC889-8BF2-9D4D-9032-D6CB1DD8F576}"/>
              </a:ext>
            </a:extLst>
          </p:cNvPr>
          <p:cNvSpPr/>
          <p:nvPr/>
        </p:nvSpPr>
        <p:spPr>
          <a:xfrm rot="13675256">
            <a:off x="931237" y="517345"/>
            <a:ext cx="2474515" cy="2431291"/>
          </a:xfrm>
          <a:prstGeom prst="wedgeEllipseCallout">
            <a:avLst>
              <a:gd name="adj1" fmla="val -67949"/>
              <a:gd name="adj2" fmla="val 142957"/>
            </a:avLst>
          </a:prstGeom>
          <a:solidFill>
            <a:srgbClr val="1B355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932" tIns="2796153" rIns="1270932" bIns="355799" numCol="1" spcCol="1693" rtlCol="0" anchor="ctr" anchorCtr="0">
            <a:noAutofit/>
            <a:flatTx/>
          </a:bodyPr>
          <a:lstStyle/>
          <a:p>
            <a:pPr algn="ctr" defTabSz="35559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8000" dirty="0"/>
          </a:p>
        </p:txBody>
      </p:sp>
      <p:sp>
        <p:nvSpPr>
          <p:cNvPr id="11" name="34 CuadroTexto">
            <a:extLst>
              <a:ext uri="{FF2B5EF4-FFF2-40B4-BE49-F238E27FC236}">
                <a16:creationId xmlns="" xmlns:a16="http://schemas.microsoft.com/office/drawing/2014/main" id="{89B51CEB-38D7-B24E-8EA2-978E78CD00AB}"/>
              </a:ext>
            </a:extLst>
          </p:cNvPr>
          <p:cNvSpPr txBox="1"/>
          <p:nvPr/>
        </p:nvSpPr>
        <p:spPr>
          <a:xfrm>
            <a:off x="648176" y="1240549"/>
            <a:ext cx="3040635" cy="98488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s-ES_tradnl" sz="2800" b="1" kern="1000" dirty="0" smtClean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DICTAMEN DEL </a:t>
            </a:r>
            <a:r>
              <a:rPr lang="es-ES_tradnl" sz="2800" b="1" kern="1000" dirty="0" err="1" smtClean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CEIm</a:t>
            </a:r>
            <a:endParaRPr lang="es-ES_tradnl" sz="2800" b="1" kern="1000" dirty="0" smtClean="0">
              <a:solidFill>
                <a:schemeClr val="bg1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715" y="82865"/>
            <a:ext cx="6407285" cy="677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2">
            <a:extLst>
              <a:ext uri="{FF2B5EF4-FFF2-40B4-BE49-F238E27FC236}">
                <a16:creationId xmlns="" xmlns:a16="http://schemas.microsoft.com/office/drawing/2014/main" id="{06514C8B-C9A4-D245-80FB-0854DA202DC2}"/>
              </a:ext>
            </a:extLst>
          </p:cNvPr>
          <p:cNvSpPr/>
          <p:nvPr/>
        </p:nvSpPr>
        <p:spPr>
          <a:xfrm>
            <a:off x="366306" y="5368859"/>
            <a:ext cx="5418409" cy="1415768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r>
              <a:rPr lang="es-ES_tradnl" sz="28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RD 957/2020:</a:t>
            </a:r>
          </a:p>
          <a:p>
            <a:r>
              <a:rPr lang="es-ES_tradnl" sz="28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Requisitos previos al inicio de un </a:t>
            </a:r>
            <a:r>
              <a:rPr lang="es-ES_tradnl" sz="28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EOm</a:t>
            </a:r>
            <a:endParaRPr lang="es-ES" sz="2800" b="1" dirty="0">
              <a:solidFill>
                <a:srgbClr val="19355D"/>
              </a:solidFill>
              <a:latin typeface="Montserrat" pitchFamily="2" charset="77"/>
              <a:cs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2721" y="2936685"/>
            <a:ext cx="5398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sz="2800" b="1" kern="1000" dirty="0" smtClean="0">
                <a:solidFill>
                  <a:srgbClr val="C00000"/>
                </a:solidFill>
                <a:latin typeface="Montserrat" pitchFamily="2" charset="77"/>
                <a:ea typeface="Steelfish" charset="0"/>
                <a:cs typeface="Steelfish" charset="0"/>
              </a:rPr>
              <a:t>Lo primero</a:t>
            </a:r>
          </a:p>
          <a:p>
            <a:pPr marL="285750" indent="-285750">
              <a:buFontTx/>
              <a:buChar char="-"/>
            </a:pPr>
            <a:r>
              <a:rPr lang="es-ES_tradnl" sz="2800" b="1" kern="1000" dirty="0" smtClean="0">
                <a:solidFill>
                  <a:srgbClr val="C00000"/>
                </a:solidFill>
                <a:latin typeface="Montserrat" pitchFamily="2" charset="77"/>
                <a:ea typeface="Steelfish" charset="0"/>
                <a:cs typeface="Steelfish" charset="0"/>
              </a:rPr>
              <a:t>Para </a:t>
            </a:r>
            <a:r>
              <a:rPr lang="es-ES_tradnl" sz="2800" b="1" kern="1000" dirty="0">
                <a:solidFill>
                  <a:srgbClr val="C00000"/>
                </a:solidFill>
                <a:latin typeface="Montserrat" pitchFamily="2" charset="77"/>
                <a:ea typeface="Steelfish" charset="0"/>
                <a:cs typeface="Steelfish" charset="0"/>
              </a:rPr>
              <a:t>todos los </a:t>
            </a:r>
            <a:r>
              <a:rPr lang="es-ES_tradnl" sz="2800" b="1" kern="1000" dirty="0" err="1" smtClean="0">
                <a:solidFill>
                  <a:srgbClr val="C00000"/>
                </a:solidFill>
                <a:latin typeface="Montserrat" pitchFamily="2" charset="77"/>
                <a:ea typeface="Steelfish" charset="0"/>
                <a:cs typeface="Steelfish" charset="0"/>
              </a:rPr>
              <a:t>EOm</a:t>
            </a:r>
            <a:endParaRPr lang="es-ES_tradnl" sz="2800" b="1" kern="1000" dirty="0" smtClean="0">
              <a:solidFill>
                <a:srgbClr val="C00000"/>
              </a:solidFill>
              <a:latin typeface="Montserrat" pitchFamily="2" charset="77"/>
              <a:ea typeface="Steelfish" charset="0"/>
              <a:cs typeface="Steelfish" charset="0"/>
            </a:endParaRPr>
          </a:p>
          <a:p>
            <a:pPr marL="285750" indent="-285750">
              <a:buFontTx/>
              <a:buChar char="-"/>
            </a:pPr>
            <a:r>
              <a:rPr lang="es-ES" sz="2800" b="1" kern="1000" dirty="0" smtClean="0">
                <a:solidFill>
                  <a:srgbClr val="C00000"/>
                </a:solidFill>
                <a:latin typeface="Montserrat" pitchFamily="2" charset="77"/>
                <a:ea typeface="Steelfish" charset="0"/>
                <a:cs typeface="Steelfish" charset="0"/>
              </a:rPr>
              <a:t>Único, vinculante y reconocido en toda España</a:t>
            </a:r>
            <a:endParaRPr lang="es-ES" sz="2800" b="1" kern="1000" dirty="0">
              <a:solidFill>
                <a:srgbClr val="C00000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6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>
          <a:xfrm>
            <a:off x="741611" y="1704692"/>
            <a:ext cx="9778262" cy="47525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s-ES" b="1" dirty="0" smtClean="0"/>
              <a:t>Legales</a:t>
            </a:r>
          </a:p>
          <a:p>
            <a:pPr lvl="1">
              <a:buFontTx/>
              <a:buChar char="-"/>
            </a:pPr>
            <a:r>
              <a:rPr lang="es-ES" dirty="0" smtClean="0"/>
              <a:t>Verificación del carácter observacional (y </a:t>
            </a:r>
            <a:r>
              <a:rPr lang="es-ES" dirty="0" err="1" smtClean="0"/>
              <a:t>seg</a:t>
            </a:r>
            <a:r>
              <a:rPr lang="es-ES" dirty="0" smtClean="0"/>
              <a:t>. prospectivo)</a:t>
            </a:r>
          </a:p>
          <a:p>
            <a:pPr lvl="1">
              <a:buFontTx/>
              <a:buChar char="-"/>
            </a:pPr>
            <a:r>
              <a:rPr lang="es-ES" dirty="0" smtClean="0"/>
              <a:t>Si acredita que es un estudio sin ánimo comercial</a:t>
            </a:r>
          </a:p>
          <a:p>
            <a:pPr lvl="1">
              <a:buFontTx/>
              <a:buChar char="-"/>
            </a:pPr>
            <a:r>
              <a:rPr lang="es-ES" dirty="0" smtClean="0"/>
              <a:t>Protocolos “cerrados”, ya aprobados por el PRAC (DIR 2010/84)</a:t>
            </a:r>
          </a:p>
          <a:p>
            <a:pPr>
              <a:buFontTx/>
              <a:buChar char="-"/>
            </a:pPr>
            <a:r>
              <a:rPr lang="es-ES" b="1" dirty="0" smtClean="0"/>
              <a:t>Metodológicos</a:t>
            </a:r>
            <a:r>
              <a:rPr lang="es-ES" dirty="0" smtClean="0"/>
              <a:t>: </a:t>
            </a:r>
          </a:p>
          <a:p>
            <a:pPr lvl="1">
              <a:buFontTx/>
              <a:buChar char="-"/>
            </a:pPr>
            <a:r>
              <a:rPr lang="es-ES" dirty="0" smtClean="0"/>
              <a:t>justificación, objetivos, diseño </a:t>
            </a:r>
          </a:p>
          <a:p>
            <a:pPr lvl="1">
              <a:buFontTx/>
              <a:buChar char="-"/>
            </a:pPr>
            <a:r>
              <a:rPr lang="es-ES" dirty="0" smtClean="0"/>
              <a:t>fiabilidad y solidez resultados (métodos + fuente información)</a:t>
            </a:r>
          </a:p>
          <a:p>
            <a:pPr>
              <a:buFontTx/>
              <a:buChar char="-"/>
            </a:pPr>
            <a:r>
              <a:rPr lang="es-ES" b="1" dirty="0" smtClean="0"/>
              <a:t>Éticos</a:t>
            </a:r>
            <a:r>
              <a:rPr lang="es-ES" dirty="0" smtClean="0"/>
              <a:t> (+ derechos de los sujetos):</a:t>
            </a:r>
          </a:p>
          <a:p>
            <a:pPr lvl="1">
              <a:buFontTx/>
              <a:buChar char="-"/>
            </a:pPr>
            <a:r>
              <a:rPr lang="es-ES" dirty="0" smtClean="0"/>
              <a:t>Necesidad, modalidad, contenido de HIP/CI</a:t>
            </a:r>
          </a:p>
          <a:p>
            <a:pPr lvl="1">
              <a:buFontTx/>
              <a:buChar char="-"/>
            </a:pPr>
            <a:r>
              <a:rPr lang="es-ES" dirty="0" smtClean="0"/>
              <a:t>idoneidad de compensaciones económicas, </a:t>
            </a:r>
          </a:p>
          <a:p>
            <a:pPr lvl="1">
              <a:buFontTx/>
              <a:buChar char="-"/>
            </a:pPr>
            <a:r>
              <a:rPr lang="es-ES" dirty="0" smtClean="0"/>
              <a:t>protección de datos (aspecto legal)</a:t>
            </a:r>
          </a:p>
        </p:txBody>
      </p:sp>
      <p:sp>
        <p:nvSpPr>
          <p:cNvPr id="6" name="Rectángulo 2">
            <a:extLst>
              <a:ext uri="{FF2B5EF4-FFF2-40B4-BE49-F238E27FC236}">
                <a16:creationId xmlns="" xmlns:a16="http://schemas.microsoft.com/office/drawing/2014/main" id="{06514C8B-C9A4-D245-80FB-0854DA202DC2}"/>
              </a:ext>
            </a:extLst>
          </p:cNvPr>
          <p:cNvSpPr/>
          <p:nvPr/>
        </p:nvSpPr>
        <p:spPr>
          <a:xfrm>
            <a:off x="379560" y="1089139"/>
            <a:ext cx="11812440" cy="615553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ASPECTOS EVALUACIÓN DEL </a:t>
            </a:r>
            <a:r>
              <a:rPr lang="es-ES_tradnl" sz="3200" b="1" dirty="0" err="1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CEIm</a:t>
            </a:r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 </a:t>
            </a:r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(y solo del </a:t>
            </a:r>
            <a:r>
              <a:rPr lang="es-ES_tradnl" sz="3200" b="1" dirty="0" err="1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CEIm</a:t>
            </a:r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)</a:t>
            </a:r>
            <a:endParaRPr lang="es-ES" sz="3200" b="1" dirty="0">
              <a:solidFill>
                <a:srgbClr val="19355D"/>
              </a:solidFill>
              <a:latin typeface="Montserrat" pitchFamily="2" charset="7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73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319213"/>
            <a:ext cx="86106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04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04852" y="1150283"/>
            <a:ext cx="1149531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0F6AC1"/>
                </a:solidFill>
              </a:rPr>
              <a:t>1.	OBJETIVO Y MARCO DE APLICACIÓN</a:t>
            </a:r>
          </a:p>
          <a:p>
            <a:r>
              <a:rPr lang="es-ES" sz="2400" dirty="0">
                <a:solidFill>
                  <a:srgbClr val="0F6AC1"/>
                </a:solidFill>
              </a:rPr>
              <a:t>2.	EVALUACIÓN DE LOS EOM POR LOS CEIM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2.1.	</a:t>
            </a:r>
            <a:r>
              <a:rPr lang="es-ES" sz="2400" dirty="0" smtClean="0">
                <a:solidFill>
                  <a:srgbClr val="0F6AC1"/>
                </a:solidFill>
              </a:rPr>
              <a:t>Criterios </a:t>
            </a:r>
            <a:r>
              <a:rPr lang="es-ES" sz="2400" dirty="0">
                <a:solidFill>
                  <a:srgbClr val="0F6AC1"/>
                </a:solidFill>
              </a:rPr>
              <a:t>para confirmar que un estudio es un </a:t>
            </a:r>
            <a:r>
              <a:rPr lang="es-ES" sz="2400" dirty="0" err="1" smtClean="0">
                <a:solidFill>
                  <a:srgbClr val="0F6AC1"/>
                </a:solidFill>
              </a:rPr>
              <a:t>EOm</a:t>
            </a:r>
            <a:endParaRPr lang="es-ES" sz="2400" dirty="0">
              <a:solidFill>
                <a:srgbClr val="0F6AC1"/>
              </a:solidFill>
            </a:endParaRP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2.2.	</a:t>
            </a:r>
            <a:r>
              <a:rPr lang="es-ES" sz="2400" dirty="0" smtClean="0">
                <a:solidFill>
                  <a:srgbClr val="0F6AC1"/>
                </a:solidFill>
              </a:rPr>
              <a:t>Características </a:t>
            </a:r>
            <a:r>
              <a:rPr lang="es-ES" sz="2400" dirty="0">
                <a:solidFill>
                  <a:srgbClr val="0F6AC1"/>
                </a:solidFill>
              </a:rPr>
              <a:t>de los </a:t>
            </a:r>
            <a:r>
              <a:rPr lang="es-ES" sz="2400" dirty="0" err="1">
                <a:solidFill>
                  <a:srgbClr val="0F6AC1"/>
                </a:solidFill>
              </a:rPr>
              <a:t>EOm</a:t>
            </a:r>
            <a:r>
              <a:rPr lang="es-ES" sz="2400" dirty="0">
                <a:solidFill>
                  <a:srgbClr val="0F6AC1"/>
                </a:solidFill>
              </a:rPr>
              <a:t> a identificar	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2.3.	</a:t>
            </a:r>
            <a:r>
              <a:rPr lang="es-ES" sz="2400" dirty="0" smtClean="0">
                <a:solidFill>
                  <a:srgbClr val="0F6AC1"/>
                </a:solidFill>
              </a:rPr>
              <a:t>Evaluación </a:t>
            </a:r>
            <a:r>
              <a:rPr lang="es-ES" sz="2400" dirty="0">
                <a:solidFill>
                  <a:srgbClr val="0F6AC1"/>
                </a:solidFill>
              </a:rPr>
              <a:t>científica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2.4.	</a:t>
            </a:r>
            <a:r>
              <a:rPr lang="es-ES" sz="2400" dirty="0" smtClean="0">
                <a:solidFill>
                  <a:srgbClr val="0F6AC1"/>
                </a:solidFill>
              </a:rPr>
              <a:t>Evaluación </a:t>
            </a:r>
            <a:r>
              <a:rPr lang="es-ES" sz="2400" dirty="0">
                <a:solidFill>
                  <a:srgbClr val="0F6AC1"/>
                </a:solidFill>
              </a:rPr>
              <a:t>ética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2.5.	</a:t>
            </a:r>
            <a:r>
              <a:rPr lang="es-ES" sz="2400" dirty="0" smtClean="0">
                <a:solidFill>
                  <a:srgbClr val="0F6AC1"/>
                </a:solidFill>
              </a:rPr>
              <a:t>Evaluación </a:t>
            </a:r>
            <a:r>
              <a:rPr lang="es-ES" sz="2400" dirty="0">
                <a:solidFill>
                  <a:srgbClr val="0F6AC1"/>
                </a:solidFill>
              </a:rPr>
              <a:t>del cumplimiento de la normativa de protección de datos	</a:t>
            </a:r>
          </a:p>
          <a:p>
            <a:r>
              <a:rPr lang="es-ES" sz="2400" dirty="0">
                <a:solidFill>
                  <a:srgbClr val="0F6AC1"/>
                </a:solidFill>
              </a:rPr>
              <a:t>3.	TRAMITACIÓN DE LOS ESTUDIOS EN EL CEIM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3.1.	</a:t>
            </a:r>
            <a:r>
              <a:rPr lang="es-ES" sz="2400" dirty="0" smtClean="0">
                <a:solidFill>
                  <a:srgbClr val="0F6AC1"/>
                </a:solidFill>
              </a:rPr>
              <a:t>Tramitación </a:t>
            </a:r>
            <a:r>
              <a:rPr lang="es-ES" sz="2400" dirty="0">
                <a:solidFill>
                  <a:srgbClr val="0F6AC1"/>
                </a:solidFill>
              </a:rPr>
              <a:t>de las solicitudes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3.2.	</a:t>
            </a:r>
            <a:r>
              <a:rPr lang="es-ES" sz="2400" dirty="0" smtClean="0">
                <a:solidFill>
                  <a:srgbClr val="0F6AC1"/>
                </a:solidFill>
              </a:rPr>
              <a:t>Evaluación </a:t>
            </a:r>
            <a:r>
              <a:rPr lang="es-ES" sz="2400" dirty="0">
                <a:solidFill>
                  <a:srgbClr val="0F6AC1"/>
                </a:solidFill>
              </a:rPr>
              <a:t>y solicitud de aclaraciones por el </a:t>
            </a:r>
            <a:r>
              <a:rPr lang="es-ES" sz="2400" dirty="0" err="1">
                <a:solidFill>
                  <a:srgbClr val="0F6AC1"/>
                </a:solidFill>
              </a:rPr>
              <a:t>CEIm</a:t>
            </a:r>
            <a:r>
              <a:rPr lang="es-ES" sz="2400" dirty="0">
                <a:solidFill>
                  <a:srgbClr val="0F6AC1"/>
                </a:solidFill>
              </a:rPr>
              <a:t>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3.3.	</a:t>
            </a:r>
            <a:r>
              <a:rPr lang="es-ES" sz="2400" dirty="0" smtClean="0">
                <a:solidFill>
                  <a:srgbClr val="0F6AC1"/>
                </a:solidFill>
              </a:rPr>
              <a:t>Emisión </a:t>
            </a:r>
            <a:r>
              <a:rPr lang="es-ES" sz="2400" dirty="0">
                <a:solidFill>
                  <a:srgbClr val="0F6AC1"/>
                </a:solidFill>
              </a:rPr>
              <a:t>del Dictamen	</a:t>
            </a:r>
          </a:p>
          <a:p>
            <a:r>
              <a:rPr lang="es-ES" sz="2400" dirty="0">
                <a:solidFill>
                  <a:srgbClr val="0F6AC1"/>
                </a:solidFill>
              </a:rPr>
              <a:t>4.	SEGUIMIENTO DE LOS EOM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4.1.	</a:t>
            </a:r>
            <a:r>
              <a:rPr lang="es-ES" sz="2400" dirty="0" smtClean="0">
                <a:solidFill>
                  <a:srgbClr val="0F6AC1"/>
                </a:solidFill>
              </a:rPr>
              <a:t>Modificaciones </a:t>
            </a:r>
            <a:r>
              <a:rPr lang="es-ES" sz="2400" dirty="0">
                <a:solidFill>
                  <a:srgbClr val="0F6AC1"/>
                </a:solidFill>
              </a:rPr>
              <a:t>sustanciales:	</a:t>
            </a:r>
          </a:p>
          <a:p>
            <a:pPr lvl="1"/>
            <a:r>
              <a:rPr lang="es-ES" sz="2400" dirty="0">
                <a:solidFill>
                  <a:srgbClr val="0F6AC1"/>
                </a:solidFill>
              </a:rPr>
              <a:t>4.2.	</a:t>
            </a:r>
            <a:r>
              <a:rPr lang="es-ES" sz="2400" dirty="0" smtClean="0">
                <a:solidFill>
                  <a:srgbClr val="0F6AC1"/>
                </a:solidFill>
              </a:rPr>
              <a:t>Seguimiento </a:t>
            </a:r>
            <a:r>
              <a:rPr lang="es-ES" sz="2400" dirty="0">
                <a:solidFill>
                  <a:srgbClr val="0F6AC1"/>
                </a:solidFill>
              </a:rPr>
              <a:t>de los </a:t>
            </a:r>
            <a:r>
              <a:rPr lang="es-ES" sz="2400" dirty="0" err="1">
                <a:solidFill>
                  <a:srgbClr val="0F6AC1"/>
                </a:solidFill>
              </a:rPr>
              <a:t>EOm</a:t>
            </a:r>
            <a:r>
              <a:rPr lang="es-ES" sz="2400" dirty="0">
                <a:solidFill>
                  <a:srgbClr val="0F6AC1"/>
                </a:solidFill>
              </a:rPr>
              <a:t>: Comunicaciones al </a:t>
            </a:r>
            <a:r>
              <a:rPr lang="es-ES" sz="2400" dirty="0" err="1">
                <a:solidFill>
                  <a:srgbClr val="0F6AC1"/>
                </a:solidFill>
              </a:rPr>
              <a:t>CEIm</a:t>
            </a:r>
            <a:r>
              <a:rPr lang="es-ES" sz="2400" dirty="0">
                <a:solidFill>
                  <a:srgbClr val="0F6AC1"/>
                </a:solidFill>
              </a:rPr>
              <a:t>	</a:t>
            </a:r>
          </a:p>
          <a:p>
            <a:r>
              <a:rPr lang="es-ES" sz="2400" dirty="0" smtClean="0">
                <a:solidFill>
                  <a:srgbClr val="0F6AC1"/>
                </a:solidFill>
              </a:rPr>
              <a:t>	ANEXO</a:t>
            </a:r>
            <a:r>
              <a:rPr lang="es-ES" sz="2400" dirty="0">
                <a:solidFill>
                  <a:srgbClr val="0F6AC1"/>
                </a:solidFill>
              </a:rPr>
              <a:t>: GUÍAS Y MODELOS DE DOCUMENTOS	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21983" y="627063"/>
            <a:ext cx="100030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8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EVALUACIÓN Y GESTIÓN DE LOS EOM POR EL </a:t>
            </a:r>
            <a:r>
              <a:rPr lang="es-ES_tradnl" sz="28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CEIm</a:t>
            </a:r>
            <a:r>
              <a:rPr lang="es-ES_tradnl" sz="28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51108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06514C8B-C9A4-D245-80FB-0854DA202DC2}"/>
              </a:ext>
            </a:extLst>
          </p:cNvPr>
          <p:cNvSpPr/>
          <p:nvPr/>
        </p:nvSpPr>
        <p:spPr>
          <a:xfrm>
            <a:off x="333555" y="720094"/>
            <a:ext cx="9020747" cy="1107992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Los </a:t>
            </a:r>
            <a:r>
              <a:rPr lang="es-ES_tradnl" sz="32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EOm</a:t>
            </a:r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 en el </a:t>
            </a:r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Registro Español de estudios clínicos (</a:t>
            </a:r>
            <a:r>
              <a:rPr lang="es-ES_tradnl" sz="3200" b="1" dirty="0" err="1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REec</a:t>
            </a:r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)</a:t>
            </a:r>
            <a:endParaRPr lang="es-ES_tradnl" sz="3200" b="1" dirty="0" smtClean="0">
              <a:solidFill>
                <a:srgbClr val="19355D"/>
              </a:solidFill>
              <a:latin typeface="Montserrat" pitchFamily="2" charset="77"/>
              <a:cs typeface="Arial" pitchFamily="34" charset="0"/>
            </a:endParaRPr>
          </a:p>
        </p:txBody>
      </p:sp>
      <p:sp>
        <p:nvSpPr>
          <p:cNvPr id="4" name="Llamada ovalada 3">
            <a:extLst>
              <a:ext uri="{FF2B5EF4-FFF2-40B4-BE49-F238E27FC236}">
                <a16:creationId xmlns:a16="http://schemas.microsoft.com/office/drawing/2014/main" xmlns="" id="{1397250C-3DE6-8843-BAD3-EB6BC1BFE07B}"/>
              </a:ext>
            </a:extLst>
          </p:cNvPr>
          <p:cNvSpPr/>
          <p:nvPr/>
        </p:nvSpPr>
        <p:spPr>
          <a:xfrm rot="4270483">
            <a:off x="9574107" y="-472170"/>
            <a:ext cx="1890011" cy="2977863"/>
          </a:xfrm>
          <a:prstGeom prst="wedgeEllipseCallout">
            <a:avLst/>
          </a:prstGeom>
          <a:solidFill>
            <a:srgbClr val="19355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932" tIns="2796153" rIns="1270932" bIns="355799" numCol="1" spcCol="1693" rtlCol="0" anchor="ctr" anchorCtr="0">
            <a:noAutofit/>
            <a:flatTx/>
          </a:bodyPr>
          <a:lstStyle/>
          <a:p>
            <a:pPr algn="ctr" defTabSz="35559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8000" dirty="0">
              <a:solidFill>
                <a:srgbClr val="90BDD2"/>
              </a:solidFill>
            </a:endParaRPr>
          </a:p>
        </p:txBody>
      </p:sp>
      <p:sp>
        <p:nvSpPr>
          <p:cNvPr id="5" name="34 CuadroTexto">
            <a:extLst>
              <a:ext uri="{FF2B5EF4-FFF2-40B4-BE49-F238E27FC236}">
                <a16:creationId xmlns:a16="http://schemas.microsoft.com/office/drawing/2014/main" xmlns="" id="{0CF6B4DB-3C63-364E-A27E-FDE53F86EA2E}"/>
              </a:ext>
            </a:extLst>
          </p:cNvPr>
          <p:cNvSpPr txBox="1"/>
          <p:nvPr/>
        </p:nvSpPr>
        <p:spPr>
          <a:xfrm>
            <a:off x="9354301" y="518029"/>
            <a:ext cx="2647323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s-ES_tradnl" sz="3200" b="1" dirty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RD 957/2020</a:t>
            </a:r>
            <a:endParaRPr lang="es-ES" sz="3200" b="1" dirty="0">
              <a:solidFill>
                <a:schemeClr val="bg1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D4A7C42B-FCD6-AF45-B030-A0F7E30FC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64" y="3270336"/>
            <a:ext cx="3094936" cy="2321203"/>
          </a:xfrm>
          <a:prstGeom prst="rect">
            <a:avLst/>
          </a:prstGeom>
        </p:spPr>
      </p:pic>
      <p:sp>
        <p:nvSpPr>
          <p:cNvPr id="16" name="2 Rectángulo">
            <a:extLst>
              <a:ext uri="{FF2B5EF4-FFF2-40B4-BE49-F238E27FC236}">
                <a16:creationId xmlns:a16="http://schemas.microsoft.com/office/drawing/2014/main" xmlns="" id="{7059DD93-1395-5D47-BB3D-49987B78D7DA}"/>
              </a:ext>
            </a:extLst>
          </p:cNvPr>
          <p:cNvSpPr/>
          <p:nvPr/>
        </p:nvSpPr>
        <p:spPr>
          <a:xfrm>
            <a:off x="333554" y="2058754"/>
            <a:ext cx="9471753" cy="324190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838179" lvl="1" indent="-228594">
              <a:spcAft>
                <a:spcPts val="400"/>
              </a:spcAft>
              <a:buClr>
                <a:srgbClr val="CA1139"/>
              </a:buClr>
              <a:buSzPct val="100000"/>
              <a:buBlip>
                <a:blip r:embed="rId3"/>
              </a:buBlip>
            </a:pPr>
            <a:r>
              <a:rPr lang="es-ES" sz="2800" dirty="0" err="1" smtClean="0">
                <a:latin typeface="Montserrat" pitchFamily="2" charset="77"/>
              </a:rPr>
              <a:t>EOm</a:t>
            </a:r>
            <a:r>
              <a:rPr lang="es-ES" sz="2800" dirty="0" smtClean="0">
                <a:latin typeface="Montserrat" pitchFamily="2" charset="77"/>
              </a:rPr>
              <a:t> </a:t>
            </a:r>
            <a:r>
              <a:rPr lang="es-ES" sz="2800" dirty="0">
                <a:latin typeface="Montserrat" pitchFamily="2" charset="77"/>
              </a:rPr>
              <a:t>que se realicen en España (obligatorio solo para los </a:t>
            </a:r>
            <a:r>
              <a:rPr lang="es-ES" sz="2800" dirty="0" smtClean="0">
                <a:latin typeface="Montserrat" pitchFamily="2" charset="77"/>
              </a:rPr>
              <a:t>de </a:t>
            </a:r>
            <a:r>
              <a:rPr lang="es-ES" sz="2800" dirty="0">
                <a:latin typeface="Montserrat" pitchFamily="2" charset="77"/>
              </a:rPr>
              <a:t>seguimiento </a:t>
            </a:r>
            <a:r>
              <a:rPr lang="es-ES" sz="2800" dirty="0" smtClean="0">
                <a:latin typeface="Montserrat" pitchFamily="2" charset="77"/>
              </a:rPr>
              <a:t>prospectivo)</a:t>
            </a:r>
            <a:endParaRPr lang="es-ES" sz="2800" dirty="0">
              <a:latin typeface="Montserrat" pitchFamily="2" charset="77"/>
            </a:endParaRPr>
          </a:p>
          <a:p>
            <a:pPr marL="838179" lvl="1" indent="-228594">
              <a:spcAft>
                <a:spcPts val="400"/>
              </a:spcAft>
              <a:buClr>
                <a:srgbClr val="CA1139"/>
              </a:buClr>
              <a:buSzPct val="100000"/>
              <a:buBlip>
                <a:blip r:embed="rId3"/>
              </a:buBlip>
            </a:pPr>
            <a:r>
              <a:rPr lang="es-ES" sz="2800" dirty="0">
                <a:latin typeface="Montserrat" pitchFamily="2" charset="77"/>
              </a:rPr>
              <a:t>Solo los </a:t>
            </a:r>
            <a:r>
              <a:rPr lang="es-ES" sz="2800" dirty="0" err="1">
                <a:latin typeface="Montserrat" pitchFamily="2" charset="77"/>
              </a:rPr>
              <a:t>EOm</a:t>
            </a:r>
            <a:r>
              <a:rPr lang="es-ES" sz="2800" dirty="0">
                <a:latin typeface="Montserrat" pitchFamily="2" charset="77"/>
              </a:rPr>
              <a:t> a los que aplique ya el RD 957/2020, </a:t>
            </a:r>
            <a:r>
              <a:rPr lang="es-ES" sz="2800" b="1" dirty="0">
                <a:latin typeface="Montserrat" pitchFamily="2" charset="77"/>
              </a:rPr>
              <a:t>no para los clasificados hasta 2020 por la AEMPS</a:t>
            </a:r>
            <a:r>
              <a:rPr lang="es-ES" sz="2800" dirty="0">
                <a:latin typeface="Montserrat" pitchFamily="2" charset="77"/>
              </a:rPr>
              <a:t> (Disposición transitoria</a:t>
            </a:r>
            <a:r>
              <a:rPr lang="es-ES" sz="2800" dirty="0" smtClean="0">
                <a:latin typeface="Montserrat" pitchFamily="2" charset="77"/>
              </a:rPr>
              <a:t>)</a:t>
            </a:r>
          </a:p>
          <a:p>
            <a:pPr marL="838179" lvl="1" indent="-228594">
              <a:spcAft>
                <a:spcPts val="400"/>
              </a:spcAft>
              <a:buClr>
                <a:srgbClr val="CA1139"/>
              </a:buClr>
              <a:buSzPct val="100000"/>
              <a:buBlip>
                <a:blip r:embed="rId3"/>
              </a:buBlip>
            </a:pPr>
            <a:r>
              <a:rPr lang="es-ES" sz="2800" dirty="0" smtClean="0">
                <a:latin typeface="Montserrat" pitchFamily="2" charset="77"/>
              </a:rPr>
              <a:t>El responsable es el promotor (a través de un “solicitante” registrado)</a:t>
            </a:r>
            <a:endParaRPr lang="es-ES" sz="28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4771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lamada ovalada 3">
            <a:extLst>
              <a:ext uri="{FF2B5EF4-FFF2-40B4-BE49-F238E27FC236}">
                <a16:creationId xmlns:a16="http://schemas.microsoft.com/office/drawing/2014/main" xmlns="" id="{1397250C-3DE6-8843-BAD3-EB6BC1BFE07B}"/>
              </a:ext>
            </a:extLst>
          </p:cNvPr>
          <p:cNvSpPr/>
          <p:nvPr/>
        </p:nvSpPr>
        <p:spPr>
          <a:xfrm rot="4270483">
            <a:off x="9574107" y="-472170"/>
            <a:ext cx="1890011" cy="2977863"/>
          </a:xfrm>
          <a:prstGeom prst="wedgeEllipseCallout">
            <a:avLst/>
          </a:prstGeom>
          <a:solidFill>
            <a:srgbClr val="19355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932" tIns="2796153" rIns="1270932" bIns="355799" numCol="1" spcCol="1693" rtlCol="0" anchor="ctr" anchorCtr="0">
            <a:noAutofit/>
            <a:flatTx/>
          </a:bodyPr>
          <a:lstStyle/>
          <a:p>
            <a:pPr algn="ctr" defTabSz="35559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8000" dirty="0">
              <a:solidFill>
                <a:srgbClr val="90BDD2"/>
              </a:solidFill>
            </a:endParaRPr>
          </a:p>
        </p:txBody>
      </p:sp>
      <p:sp>
        <p:nvSpPr>
          <p:cNvPr id="5" name="34 CuadroTexto">
            <a:extLst>
              <a:ext uri="{FF2B5EF4-FFF2-40B4-BE49-F238E27FC236}">
                <a16:creationId xmlns:a16="http://schemas.microsoft.com/office/drawing/2014/main" xmlns="" id="{0CF6B4DB-3C63-364E-A27E-FDE53F86EA2E}"/>
              </a:ext>
            </a:extLst>
          </p:cNvPr>
          <p:cNvSpPr txBox="1"/>
          <p:nvPr/>
        </p:nvSpPr>
        <p:spPr>
          <a:xfrm>
            <a:off x="9354301" y="518029"/>
            <a:ext cx="2647323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s-ES_tradnl" sz="3200" b="1" dirty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RD 957/2020</a:t>
            </a:r>
            <a:endParaRPr lang="es-ES" sz="3200" b="1" dirty="0">
              <a:solidFill>
                <a:schemeClr val="bg1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D4A7C42B-FCD6-AF45-B030-A0F7E30FC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64" y="3270336"/>
            <a:ext cx="3094936" cy="2321203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777" r="61082" b="4709"/>
          <a:stretch/>
        </p:blipFill>
        <p:spPr bwMode="auto">
          <a:xfrm>
            <a:off x="6301831" y="4510"/>
            <a:ext cx="5861021" cy="364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2 Rectángulo">
            <a:extLst>
              <a:ext uri="{FF2B5EF4-FFF2-40B4-BE49-F238E27FC236}">
                <a16:creationId xmlns:a16="http://schemas.microsoft.com/office/drawing/2014/main" xmlns="" id="{7059DD93-1395-5D47-BB3D-49987B78D7DA}"/>
              </a:ext>
            </a:extLst>
          </p:cNvPr>
          <p:cNvSpPr/>
          <p:nvPr/>
        </p:nvSpPr>
        <p:spPr>
          <a:xfrm>
            <a:off x="0" y="2385997"/>
            <a:ext cx="6836365" cy="312905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838179" lvl="1" indent="-228594">
              <a:spcAft>
                <a:spcPts val="4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sz="3200" dirty="0" smtClean="0">
                <a:latin typeface="Montserrat" pitchFamily="2" charset="77"/>
              </a:rPr>
              <a:t>Se registran </a:t>
            </a:r>
            <a:r>
              <a:rPr lang="es-ES" sz="3200" b="1" dirty="0" smtClean="0">
                <a:latin typeface="Montserrat" pitchFamily="2" charset="77"/>
              </a:rPr>
              <a:t>al inicio del estudio </a:t>
            </a:r>
            <a:r>
              <a:rPr lang="es-ES" sz="3200" dirty="0" smtClean="0">
                <a:latin typeface="Montserrat" pitchFamily="2" charset="77"/>
              </a:rPr>
              <a:t>(cuando se incluye al primer paciente)</a:t>
            </a:r>
            <a:endParaRPr lang="es-ES" sz="3200" dirty="0">
              <a:latin typeface="Montserrat" pitchFamily="2" charset="77"/>
            </a:endParaRPr>
          </a:p>
          <a:p>
            <a:pPr marL="838179" lvl="1" indent="-228594">
              <a:spcAft>
                <a:spcPts val="400"/>
              </a:spcAft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sz="3200" dirty="0" smtClean="0">
                <a:latin typeface="Montserrat" pitchFamily="2" charset="77"/>
              </a:rPr>
              <a:t>Se utiliza una aplicación (</a:t>
            </a:r>
            <a:r>
              <a:rPr lang="es-ES" sz="3200" b="1" dirty="0" smtClean="0">
                <a:latin typeface="Montserrat" pitchFamily="2" charset="77"/>
              </a:rPr>
              <a:t>GESTO</a:t>
            </a:r>
            <a:r>
              <a:rPr lang="es-ES" sz="3200" dirty="0" smtClean="0">
                <a:latin typeface="Montserrat" pitchFamily="2" charset="77"/>
              </a:rPr>
              <a:t>), formulario para subir los datos a </a:t>
            </a:r>
            <a:r>
              <a:rPr lang="es-ES" sz="3200" dirty="0" err="1" smtClean="0">
                <a:latin typeface="Montserrat" pitchFamily="2" charset="77"/>
              </a:rPr>
              <a:t>REec</a:t>
            </a:r>
            <a:endParaRPr lang="es-ES" sz="3200" dirty="0">
              <a:latin typeface="Montserrat" pitchFamily="2" charset="77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06514C8B-C9A4-D245-80FB-0854DA202DC2}"/>
              </a:ext>
            </a:extLst>
          </p:cNvPr>
          <p:cNvSpPr/>
          <p:nvPr/>
        </p:nvSpPr>
        <p:spPr>
          <a:xfrm>
            <a:off x="333556" y="720093"/>
            <a:ext cx="6315072" cy="615549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Los </a:t>
            </a:r>
            <a:r>
              <a:rPr lang="es-ES_tradnl" sz="32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EOm</a:t>
            </a:r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 en el </a:t>
            </a:r>
            <a:r>
              <a:rPr lang="es-ES_tradnl" sz="32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REec</a:t>
            </a:r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:</a:t>
            </a:r>
            <a:endParaRPr lang="es-ES_tradnl" sz="3200" b="1" dirty="0" smtClean="0">
              <a:solidFill>
                <a:srgbClr val="19355D"/>
              </a:solidFill>
              <a:latin typeface="Montserrat" pitchFamily="2" charset="77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77" r="55256" b="3601"/>
          <a:stretch/>
        </p:blipFill>
        <p:spPr bwMode="auto">
          <a:xfrm>
            <a:off x="6301831" y="3780244"/>
            <a:ext cx="5890169" cy="294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40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lamada ovalada 3">
            <a:extLst>
              <a:ext uri="{FF2B5EF4-FFF2-40B4-BE49-F238E27FC236}">
                <a16:creationId xmlns:a16="http://schemas.microsoft.com/office/drawing/2014/main" xmlns="" id="{1397250C-3DE6-8843-BAD3-EB6BC1BFE07B}"/>
              </a:ext>
            </a:extLst>
          </p:cNvPr>
          <p:cNvSpPr/>
          <p:nvPr/>
        </p:nvSpPr>
        <p:spPr>
          <a:xfrm rot="4270483">
            <a:off x="9574107" y="-472170"/>
            <a:ext cx="1890011" cy="2977863"/>
          </a:xfrm>
          <a:prstGeom prst="wedgeEllipseCallout">
            <a:avLst/>
          </a:prstGeom>
          <a:solidFill>
            <a:srgbClr val="19355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932" tIns="2796153" rIns="1270932" bIns="355799" numCol="1" spcCol="1693" rtlCol="0" anchor="ctr" anchorCtr="0">
            <a:noAutofit/>
            <a:flatTx/>
          </a:bodyPr>
          <a:lstStyle/>
          <a:p>
            <a:pPr algn="ctr" defTabSz="35559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8000" dirty="0">
              <a:solidFill>
                <a:srgbClr val="90BDD2"/>
              </a:solidFill>
            </a:endParaRPr>
          </a:p>
        </p:txBody>
      </p:sp>
      <p:sp>
        <p:nvSpPr>
          <p:cNvPr id="5" name="34 CuadroTexto">
            <a:extLst>
              <a:ext uri="{FF2B5EF4-FFF2-40B4-BE49-F238E27FC236}">
                <a16:creationId xmlns:a16="http://schemas.microsoft.com/office/drawing/2014/main" xmlns="" id="{0CF6B4DB-3C63-364E-A27E-FDE53F86EA2E}"/>
              </a:ext>
            </a:extLst>
          </p:cNvPr>
          <p:cNvSpPr txBox="1"/>
          <p:nvPr/>
        </p:nvSpPr>
        <p:spPr>
          <a:xfrm>
            <a:off x="9354301" y="518029"/>
            <a:ext cx="2647323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s-ES_tradnl" sz="3200" b="1" dirty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RD 957/2020</a:t>
            </a:r>
            <a:endParaRPr lang="es-ES" sz="3200" b="1" dirty="0">
              <a:solidFill>
                <a:schemeClr val="bg1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D4A7C42B-FCD6-AF45-B030-A0F7E30FC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64" y="3270336"/>
            <a:ext cx="3094936" cy="232120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77" r="60166" b="3323"/>
          <a:stretch/>
        </p:blipFill>
        <p:spPr bwMode="auto">
          <a:xfrm>
            <a:off x="5908270" y="136154"/>
            <a:ext cx="5793240" cy="326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2 Rectángulo">
            <a:extLst>
              <a:ext uri="{FF2B5EF4-FFF2-40B4-BE49-F238E27FC236}">
                <a16:creationId xmlns:a16="http://schemas.microsoft.com/office/drawing/2014/main" xmlns="" id="{7059DD93-1395-5D47-BB3D-49987B78D7DA}"/>
              </a:ext>
            </a:extLst>
          </p:cNvPr>
          <p:cNvSpPr/>
          <p:nvPr/>
        </p:nvSpPr>
        <p:spPr>
          <a:xfrm>
            <a:off x="244198" y="1933659"/>
            <a:ext cx="5686581" cy="443197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228594" indent="-228594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sz="2800" dirty="0">
                <a:latin typeface="Montserrat" pitchFamily="2" charset="77"/>
              </a:rPr>
              <a:t>Auto-validación facilitada por formulario con categorías cerradas y </a:t>
            </a:r>
            <a:r>
              <a:rPr lang="es-ES" sz="2800" dirty="0" err="1">
                <a:latin typeface="Montserrat" pitchFamily="2" charset="77"/>
              </a:rPr>
              <a:t>checks</a:t>
            </a:r>
            <a:r>
              <a:rPr lang="es-ES" sz="2800" dirty="0">
                <a:latin typeface="Montserrat" pitchFamily="2" charset="77"/>
              </a:rPr>
              <a:t> de errores.</a:t>
            </a:r>
          </a:p>
          <a:p>
            <a:pPr marL="228594" indent="-228594">
              <a:buClr>
                <a:srgbClr val="CA1139"/>
              </a:buClr>
              <a:buSzPct val="100000"/>
              <a:buBlip>
                <a:blip r:embed="rId4"/>
              </a:buBlip>
            </a:pPr>
            <a:r>
              <a:rPr lang="es-ES" sz="2800" dirty="0">
                <a:latin typeface="Montserrat" pitchFamily="2" charset="77"/>
              </a:rPr>
              <a:t>El promotor proporciona el Dictamen del </a:t>
            </a:r>
            <a:r>
              <a:rPr lang="es-ES" sz="2800" dirty="0" err="1">
                <a:latin typeface="Montserrat" pitchFamily="2" charset="77"/>
              </a:rPr>
              <a:t>CEIm</a:t>
            </a:r>
            <a:r>
              <a:rPr lang="es-ES" sz="2800" dirty="0">
                <a:latin typeface="Montserrat" pitchFamily="2" charset="77"/>
              </a:rPr>
              <a:t> (PDF): comprobación en la AEMPS de la consistencia con los datos aportados en el formulario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" t="42222" r="71975" b="14826"/>
          <a:stretch/>
        </p:blipFill>
        <p:spPr bwMode="auto">
          <a:xfrm>
            <a:off x="6341471" y="3235715"/>
            <a:ext cx="5850529" cy="365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06514C8B-C9A4-D245-80FB-0854DA202DC2}"/>
              </a:ext>
            </a:extLst>
          </p:cNvPr>
          <p:cNvSpPr/>
          <p:nvPr/>
        </p:nvSpPr>
        <p:spPr>
          <a:xfrm>
            <a:off x="111096" y="720093"/>
            <a:ext cx="6298250" cy="615549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Los </a:t>
            </a:r>
            <a:r>
              <a:rPr lang="es-ES_tradnl" sz="32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EOm</a:t>
            </a:r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 en el </a:t>
            </a:r>
            <a:r>
              <a:rPr lang="es-ES_tradnl" sz="32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REec</a:t>
            </a:r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:</a:t>
            </a:r>
            <a:endParaRPr lang="es-ES_tradnl" sz="3200" b="1" dirty="0" smtClean="0">
              <a:solidFill>
                <a:srgbClr val="19355D"/>
              </a:solidFill>
              <a:latin typeface="Montserrat" pitchFamily="2" charset="7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91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06514C8B-C9A4-D245-80FB-0854DA202DC2}"/>
              </a:ext>
            </a:extLst>
          </p:cNvPr>
          <p:cNvSpPr/>
          <p:nvPr/>
        </p:nvSpPr>
        <p:spPr>
          <a:xfrm>
            <a:off x="333555" y="607685"/>
            <a:ext cx="9020747" cy="615549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Los </a:t>
            </a:r>
            <a:r>
              <a:rPr lang="es-ES_tradnl" sz="32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EOm</a:t>
            </a:r>
            <a:r>
              <a:rPr lang="es-ES_tradnl" sz="3200" b="1" dirty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 en el </a:t>
            </a:r>
            <a:r>
              <a:rPr lang="es-ES_tradnl" sz="3200" b="1" dirty="0" err="1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REec</a:t>
            </a:r>
            <a:r>
              <a:rPr lang="es-ES_tradnl" sz="3200" b="1" dirty="0" smtClean="0">
                <a:solidFill>
                  <a:srgbClr val="19355D"/>
                </a:solidFill>
                <a:latin typeface="Montserrat" pitchFamily="2" charset="77"/>
                <a:cs typeface="Arial" pitchFamily="34" charset="0"/>
              </a:rPr>
              <a:t>:</a:t>
            </a:r>
            <a:endParaRPr lang="es-ES_tradnl" sz="3200" b="1" dirty="0" smtClean="0">
              <a:solidFill>
                <a:srgbClr val="19355D"/>
              </a:solidFill>
              <a:latin typeface="Montserrat" pitchFamily="2" charset="77"/>
              <a:cs typeface="Arial" pitchFamily="34" charset="0"/>
            </a:endParaRPr>
          </a:p>
        </p:txBody>
      </p:sp>
      <p:sp>
        <p:nvSpPr>
          <p:cNvPr id="4" name="Llamada ovalada 3">
            <a:extLst>
              <a:ext uri="{FF2B5EF4-FFF2-40B4-BE49-F238E27FC236}">
                <a16:creationId xmlns:a16="http://schemas.microsoft.com/office/drawing/2014/main" xmlns="" id="{1397250C-3DE6-8843-BAD3-EB6BC1BFE07B}"/>
              </a:ext>
            </a:extLst>
          </p:cNvPr>
          <p:cNvSpPr/>
          <p:nvPr/>
        </p:nvSpPr>
        <p:spPr>
          <a:xfrm rot="4270483">
            <a:off x="9574107" y="-472170"/>
            <a:ext cx="1890011" cy="2977863"/>
          </a:xfrm>
          <a:prstGeom prst="wedgeEllipseCallout">
            <a:avLst/>
          </a:prstGeom>
          <a:solidFill>
            <a:srgbClr val="19355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932" tIns="2796153" rIns="1270932" bIns="355799" numCol="1" spcCol="1693" rtlCol="0" anchor="ctr" anchorCtr="0">
            <a:noAutofit/>
            <a:flatTx/>
          </a:bodyPr>
          <a:lstStyle/>
          <a:p>
            <a:pPr algn="ctr" defTabSz="35559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8000" dirty="0">
              <a:solidFill>
                <a:srgbClr val="90BDD2"/>
              </a:solidFill>
            </a:endParaRPr>
          </a:p>
        </p:txBody>
      </p:sp>
      <p:sp>
        <p:nvSpPr>
          <p:cNvPr id="5" name="34 CuadroTexto">
            <a:extLst>
              <a:ext uri="{FF2B5EF4-FFF2-40B4-BE49-F238E27FC236}">
                <a16:creationId xmlns:a16="http://schemas.microsoft.com/office/drawing/2014/main" xmlns="" id="{0CF6B4DB-3C63-364E-A27E-FDE53F86EA2E}"/>
              </a:ext>
            </a:extLst>
          </p:cNvPr>
          <p:cNvSpPr txBox="1"/>
          <p:nvPr/>
        </p:nvSpPr>
        <p:spPr>
          <a:xfrm>
            <a:off x="9354301" y="518029"/>
            <a:ext cx="2647323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s-ES_tradnl" sz="3200" b="1" dirty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RD 957/2020</a:t>
            </a:r>
            <a:endParaRPr lang="es-ES" sz="3200" b="1" dirty="0">
              <a:solidFill>
                <a:schemeClr val="bg1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D4A7C42B-FCD6-AF45-B030-A0F7E30FC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64" y="3270336"/>
            <a:ext cx="3094936" cy="2321203"/>
          </a:xfrm>
          <a:prstGeom prst="rect">
            <a:avLst/>
          </a:prstGeom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963067"/>
              </p:ext>
            </p:extLst>
          </p:nvPr>
        </p:nvGraphicFramePr>
        <p:xfrm>
          <a:off x="5451452" y="2180962"/>
          <a:ext cx="6706875" cy="4232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9994"/>
                <a:gridCol w="3016881"/>
              </a:tblGrid>
              <a:tr h="439522">
                <a:tc>
                  <a:txBody>
                    <a:bodyPr/>
                    <a:lstStyle/>
                    <a:p>
                      <a:r>
                        <a:rPr lang="es-ES" sz="2000" dirty="0" smtClean="0"/>
                        <a:t>Hito</a:t>
                      </a:r>
                      <a:endParaRPr lang="es-ES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s-ES" sz="2000" dirty="0" smtClean="0"/>
                        <a:t> Solicitud en GESTO</a:t>
                      </a:r>
                      <a:r>
                        <a:rPr lang="es-ES" sz="2000" baseline="0" dirty="0" smtClean="0"/>
                        <a:t> con:</a:t>
                      </a:r>
                      <a:endParaRPr lang="es-ES" sz="2000" dirty="0"/>
                    </a:p>
                  </a:txBody>
                  <a:tcPr marL="121920" marR="121920" marT="60960" marB="60960"/>
                </a:tc>
              </a:tr>
              <a:tr h="758627"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latin typeface="Montserrat" pitchFamily="2" charset="77"/>
                        </a:rPr>
                        <a:t>Inicio del estudio</a:t>
                      </a:r>
                      <a:endParaRPr lang="es-ES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Montserrat" pitchFamily="2" charset="77"/>
                        </a:rPr>
                        <a:t>Datos del protocolo</a:t>
                      </a:r>
                      <a:endParaRPr lang="es-ES" sz="2000" dirty="0"/>
                    </a:p>
                  </a:txBody>
                  <a:tcPr marL="121920" marR="121920" marT="60960" marB="60960"/>
                </a:tc>
              </a:tr>
              <a:tr h="758627"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latin typeface="Montserrat" pitchFamily="2" charset="77"/>
                        </a:rPr>
                        <a:t>Modificación sustancial (Dictamen del </a:t>
                      </a:r>
                      <a:r>
                        <a:rPr lang="es-ES" sz="2000" b="1" dirty="0" err="1" smtClean="0">
                          <a:latin typeface="Montserrat" pitchFamily="2" charset="77"/>
                        </a:rPr>
                        <a:t>CEIm</a:t>
                      </a:r>
                      <a:r>
                        <a:rPr lang="es-ES" sz="2000" b="1" dirty="0" smtClean="0">
                          <a:latin typeface="Montserrat" pitchFamily="2" charset="77"/>
                        </a:rPr>
                        <a:t>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s-ES" sz="2000" kern="120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Actualización de datos</a:t>
                      </a:r>
                      <a:endParaRPr lang="es-ES" sz="2000" kern="1200" dirty="0">
                        <a:solidFill>
                          <a:schemeClr val="dk1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</a:tr>
              <a:tr h="7586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kern="120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Finalización prematura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kern="1200" baseline="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Datos c</a:t>
                      </a:r>
                      <a:r>
                        <a:rPr lang="es-ES" sz="2000" kern="120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ancelación del estudio</a:t>
                      </a:r>
                    </a:p>
                  </a:txBody>
                  <a:tcPr marL="121920" marR="121920" marT="60960" marB="60960"/>
                </a:tc>
              </a:tr>
              <a:tr h="758627">
                <a:tc>
                  <a:txBody>
                    <a:bodyPr/>
                    <a:lstStyle/>
                    <a:p>
                      <a:r>
                        <a:rPr lang="es-ES" sz="2000" b="1" kern="120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Finalización del estudio</a:t>
                      </a:r>
                      <a:endParaRPr lang="es-ES" sz="2000" b="1" kern="1200" dirty="0">
                        <a:solidFill>
                          <a:schemeClr val="dk1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s-ES" sz="2000" dirty="0" smtClean="0">
                          <a:latin typeface="Montserrat" pitchFamily="2" charset="77"/>
                        </a:rPr>
                        <a:t>Resumen de resultados</a:t>
                      </a:r>
                      <a:endParaRPr lang="es-ES" sz="2000" kern="1200" dirty="0">
                        <a:solidFill>
                          <a:schemeClr val="dk1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</a:tr>
              <a:tr h="758627">
                <a:tc>
                  <a:txBody>
                    <a:bodyPr/>
                    <a:lstStyle/>
                    <a:p>
                      <a:r>
                        <a:rPr lang="es-ES" sz="2000" b="1" kern="120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Publicación de resultados</a:t>
                      </a:r>
                      <a:endParaRPr lang="es-ES" sz="2000" b="1" kern="1200" dirty="0">
                        <a:solidFill>
                          <a:schemeClr val="dk1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s-ES" sz="2000" kern="120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En</a:t>
                      </a:r>
                      <a:r>
                        <a:rPr lang="es-ES" sz="2000" kern="1200" baseline="0" dirty="0" smtClean="0">
                          <a:solidFill>
                            <a:schemeClr val="dk1"/>
                          </a:solidFill>
                          <a:latin typeface="Montserrat" pitchFamily="2" charset="77"/>
                          <a:ea typeface="+mn-ea"/>
                          <a:cs typeface="+mn-cs"/>
                        </a:rPr>
                        <a:t>lace a la publicación (DOI)</a:t>
                      </a:r>
                      <a:endParaRPr lang="es-ES" sz="2000" kern="1200" dirty="0">
                        <a:solidFill>
                          <a:schemeClr val="dk1"/>
                        </a:solidFill>
                        <a:latin typeface="Montserrat" pitchFamily="2" charset="77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569720" y="2068504"/>
            <a:ext cx="436974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Clr>
                <a:srgbClr val="CA1139"/>
              </a:buClr>
              <a:buSzPct val="100000"/>
              <a:buBlip>
                <a:blip r:embed="rId3"/>
              </a:buBlip>
            </a:pPr>
            <a:r>
              <a:rPr lang="es-ES" sz="2800" dirty="0" smtClean="0">
                <a:latin typeface="Montserrat" pitchFamily="2" charset="77"/>
              </a:rPr>
              <a:t>El promotor actualizará los datos durante el desarrollo del estudio</a:t>
            </a:r>
          </a:p>
          <a:p>
            <a:pPr marL="228594" indent="-228594">
              <a:buClr>
                <a:srgbClr val="CA1139"/>
              </a:buClr>
              <a:buSzPct val="100000"/>
              <a:buBlip>
                <a:blip r:embed="rId3"/>
              </a:buBlip>
            </a:pPr>
            <a:r>
              <a:rPr lang="es-ES" sz="2800" dirty="0" smtClean="0">
                <a:latin typeface="Montserrat" pitchFamily="2" charset="77"/>
              </a:rPr>
              <a:t>Incluye resumen de resultados / publicación</a:t>
            </a:r>
            <a:endParaRPr lang="es-ES" sz="28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8750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410</Words>
  <Application>Microsoft Office PowerPoint</Application>
  <PresentationFormat>Personalizado</PresentationFormat>
  <Paragraphs>72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INTRODUCCIÓN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Somos 3Ways</dc:creator>
  <cp:lastModifiedBy>BIFAP-AEMPS</cp:lastModifiedBy>
  <cp:revision>84</cp:revision>
  <dcterms:created xsi:type="dcterms:W3CDTF">2018-07-31T09:53:17Z</dcterms:created>
  <dcterms:modified xsi:type="dcterms:W3CDTF">2021-10-14T13:39:49Z</dcterms:modified>
</cp:coreProperties>
</file>