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  <p:sldMasterId id="2147483741" r:id="rId2"/>
  </p:sldMasterIdLst>
  <p:notesMasterIdLst>
    <p:notesMasterId r:id="rId12"/>
  </p:notesMasterIdLst>
  <p:handoutMasterIdLst>
    <p:handoutMasterId r:id="rId13"/>
  </p:handoutMasterIdLst>
  <p:sldIdLst>
    <p:sldId id="278" r:id="rId3"/>
    <p:sldId id="707" r:id="rId4"/>
    <p:sldId id="1074" r:id="rId5"/>
    <p:sldId id="1075" r:id="rId6"/>
    <p:sldId id="1076" r:id="rId7"/>
    <p:sldId id="1077" r:id="rId8"/>
    <p:sldId id="1084" r:id="rId9"/>
    <p:sldId id="1079" r:id="rId10"/>
    <p:sldId id="1080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" id="{7259D584-AB2C-9B4A-BE88-5FB089BF873A}">
          <p14:sldIdLst>
            <p14:sldId id="278"/>
          </p14:sldIdLst>
        </p14:section>
        <p14:section name="PORTADILLA" id="{CB8C923A-93ED-7547-A51D-E4464D5E9378}">
          <p14:sldIdLst>
            <p14:sldId id="707"/>
            <p14:sldId id="1074"/>
            <p14:sldId id="1075"/>
            <p14:sldId id="1076"/>
            <p14:sldId id="1077"/>
            <p14:sldId id="1084"/>
            <p14:sldId id="1079"/>
            <p14:sldId id="10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E0F1"/>
    <a:srgbClr val="FFFF00"/>
    <a:srgbClr val="FCFC0C"/>
    <a:srgbClr val="FF0000"/>
    <a:srgbClr val="00FF00"/>
    <a:srgbClr val="9BA3B0"/>
    <a:srgbClr val="181A00"/>
    <a:srgbClr val="FFFF99"/>
    <a:srgbClr val="D0D0D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B6710D-FFC7-4345-A65F-6FD0B8955062}" v="2" dt="2021-01-13T05:22:51.175"/>
  </p1510:revLst>
</p1510:revInfo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04" autoAdjust="0"/>
    <p:restoredTop sz="94637" autoAdjust="0"/>
  </p:normalViewPr>
  <p:slideViewPr>
    <p:cSldViewPr snapToGrid="0" snapToObjects="1">
      <p:cViewPr varScale="1">
        <p:scale>
          <a:sx n="62" d="100"/>
          <a:sy n="62" d="100"/>
        </p:scale>
        <p:origin x="1028" y="76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2" d="100"/>
          <a:sy n="82" d="100"/>
        </p:scale>
        <p:origin x="-206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ustin Portela" userId="52ff18c00f05fce0" providerId="LiveId" clId="{22B6710D-FFC7-4345-A65F-6FD0B8955062}"/>
    <pc:docChg chg="addSld delSld modSld modSection">
      <pc:chgData name="Agustin Portela" userId="52ff18c00f05fce0" providerId="LiveId" clId="{22B6710D-FFC7-4345-A65F-6FD0B8955062}" dt="2021-01-13T05:23:46.366" v="17" actId="47"/>
      <pc:docMkLst>
        <pc:docMk/>
      </pc:docMkLst>
      <pc:sldChg chg="addSp modSp mod">
        <pc:chgData name="Agustin Portela" userId="52ff18c00f05fce0" providerId="LiveId" clId="{22B6710D-FFC7-4345-A65F-6FD0B8955062}" dt="2021-01-13T05:23:41.133" v="16" actId="14100"/>
        <pc:sldMkLst>
          <pc:docMk/>
          <pc:sldMk cId="706083079" sldId="1084"/>
        </pc:sldMkLst>
        <pc:spChg chg="mod">
          <ac:chgData name="Agustin Portela" userId="52ff18c00f05fce0" providerId="LiveId" clId="{22B6710D-FFC7-4345-A65F-6FD0B8955062}" dt="2021-01-13T05:23:35.014" v="14" actId="1076"/>
          <ac:spMkLst>
            <pc:docMk/>
            <pc:sldMk cId="706083079" sldId="1084"/>
            <ac:spMk id="4" creationId="{04856644-F840-4383-8F2C-431108475104}"/>
          </ac:spMkLst>
        </pc:spChg>
        <pc:spChg chg="add mod">
          <ac:chgData name="Agustin Portela" userId="52ff18c00f05fce0" providerId="LiveId" clId="{22B6710D-FFC7-4345-A65F-6FD0B8955062}" dt="2021-01-13T05:23:41.133" v="16" actId="14100"/>
          <ac:spMkLst>
            <pc:docMk/>
            <pc:sldMk cId="706083079" sldId="1084"/>
            <ac:spMk id="6" creationId="{0D424F08-28F3-47D4-ABC9-B01078190667}"/>
          </ac:spMkLst>
        </pc:spChg>
        <pc:picChg chg="mod">
          <ac:chgData name="Agustin Portela" userId="52ff18c00f05fce0" providerId="LiveId" clId="{22B6710D-FFC7-4345-A65F-6FD0B8955062}" dt="2021-01-13T05:22:54.705" v="5" actId="1076"/>
          <ac:picMkLst>
            <pc:docMk/>
            <pc:sldMk cId="706083079" sldId="1084"/>
            <ac:picMk id="5" creationId="{45405ED8-578C-40F9-B188-5CE589AF2F4B}"/>
          </ac:picMkLst>
        </pc:picChg>
      </pc:sldChg>
      <pc:sldChg chg="addSp modSp new del mod">
        <pc:chgData name="Agustin Portela" userId="52ff18c00f05fce0" providerId="LiveId" clId="{22B6710D-FFC7-4345-A65F-6FD0B8955062}" dt="2021-01-13T05:23:46.366" v="17" actId="47"/>
        <pc:sldMkLst>
          <pc:docMk/>
          <pc:sldMk cId="3288834057" sldId="1085"/>
        </pc:sldMkLst>
        <pc:spChg chg="add mod">
          <ac:chgData name="Agustin Portela" userId="52ff18c00f05fce0" providerId="LiveId" clId="{22B6710D-FFC7-4345-A65F-6FD0B8955062}" dt="2021-01-13T05:22:46.217" v="3" actId="14100"/>
          <ac:spMkLst>
            <pc:docMk/>
            <pc:sldMk cId="3288834057" sldId="1085"/>
            <ac:spMk id="2" creationId="{DE759FDD-67B6-4DE0-AE52-F4591B09E28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D7581-C3CC-4BDC-9C6B-EE253E0EBCB2}" type="datetimeFigureOut">
              <a:rPr lang="es-ES" smtClean="0"/>
              <a:t>13/01/2021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EF781-8C3D-4485-9D7D-ACE140E579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145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B9E36-A5C3-2046-83CB-33272D5FB3DE}" type="datetimeFigureOut">
              <a:rPr lang="es-ES" smtClean="0"/>
              <a:t>13/01/2021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B7E09-0D76-7D48-A1BB-FD023FCB91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002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9901F-96CA-4FB4-8E6B-A7717A06FA4F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1202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9901F-96CA-4FB4-8E6B-A7717A06FA4F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4800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13" name="Marcador de fecha 3">
            <a:extLst>
              <a:ext uri="{FF2B5EF4-FFF2-40B4-BE49-F238E27FC236}">
                <a16:creationId xmlns:a16="http://schemas.microsoft.com/office/drawing/2014/main" id="{15C9BFDF-13AA-AF4E-B813-6B36548B5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38376" y="4965978"/>
            <a:ext cx="2349456" cy="5050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 i="0" baseline="0">
                <a:solidFill>
                  <a:srgbClr val="5E5E5D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2442D21-B79B-2B4B-889D-EE8E2CF63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9" y="6000456"/>
            <a:ext cx="5864704" cy="63767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4CA713A-B7E4-2845-BDC2-0E7518D86B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178" y="5980151"/>
            <a:ext cx="2684330" cy="63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64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D629CEA-5335-6D46-9953-0AA6F0F6C4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9" y="6000456"/>
            <a:ext cx="5864704" cy="63767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4D78C3-0E7C-2C4B-99A2-D728968D3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178" y="5980151"/>
            <a:ext cx="2684330" cy="63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53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1648902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DB471603-9A07-D84B-BE2C-AA8617A93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A342133-524E-FD47-867B-91C2D45B2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57F98BE-43C1-BD49-935D-26F38E4DF5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848" y="5980151"/>
            <a:ext cx="2684330" cy="631745"/>
          </a:xfrm>
          <a:prstGeom prst="rect">
            <a:avLst/>
          </a:prstGeom>
        </p:spPr>
      </p:pic>
      <p:sp>
        <p:nvSpPr>
          <p:cNvPr id="11" name="Llamada ovalada 10">
            <a:extLst>
              <a:ext uri="{FF2B5EF4-FFF2-40B4-BE49-F238E27FC236}">
                <a16:creationId xmlns:a16="http://schemas.microsoft.com/office/drawing/2014/main" id="{CDD1CB53-B355-BD4C-97CA-BD50752B7E9B}"/>
              </a:ext>
            </a:extLst>
          </p:cNvPr>
          <p:cNvSpPr/>
          <p:nvPr userDrawn="1"/>
        </p:nvSpPr>
        <p:spPr>
          <a:xfrm rot="14233058">
            <a:off x="2292356" y="2248231"/>
            <a:ext cx="2613546" cy="2541469"/>
          </a:xfrm>
          <a:prstGeom prst="wedgeEllipseCallout">
            <a:avLst/>
          </a:prstGeom>
          <a:noFill/>
          <a:ln w="53975">
            <a:solidFill>
              <a:srgbClr val="304168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6000" kern="120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91929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7CEF66F8-8CB6-084F-B66D-2CA7F1BB6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9526E0F-8408-E54F-B2AD-19FB6C440A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5791"/>
            <a:ext cx="5864704" cy="63767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2E12FE3-A2EA-6941-A72F-5B4358F04E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924" y="5980151"/>
            <a:ext cx="2684330" cy="631745"/>
          </a:xfrm>
          <a:prstGeom prst="rect">
            <a:avLst/>
          </a:prstGeom>
        </p:spPr>
      </p:pic>
      <p:sp>
        <p:nvSpPr>
          <p:cNvPr id="13" name="Llamada ovalada 12">
            <a:extLst>
              <a:ext uri="{FF2B5EF4-FFF2-40B4-BE49-F238E27FC236}">
                <a16:creationId xmlns:a16="http://schemas.microsoft.com/office/drawing/2014/main" id="{B70D1CA2-AB6F-3541-9EE6-180C64B73768}"/>
              </a:ext>
            </a:extLst>
          </p:cNvPr>
          <p:cNvSpPr/>
          <p:nvPr userDrawn="1"/>
        </p:nvSpPr>
        <p:spPr>
          <a:xfrm rot="14233058">
            <a:off x="2286711" y="2248231"/>
            <a:ext cx="2613546" cy="2541469"/>
          </a:xfrm>
          <a:prstGeom prst="wedgeEllipseCallout">
            <a:avLst/>
          </a:prstGeom>
          <a:noFill/>
          <a:ln w="53975">
            <a:solidFill>
              <a:srgbClr val="CA1139"/>
            </a:solidFill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6000" kern="120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3483891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adill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7CEF66F8-8CB6-084F-B66D-2CA7F1BB6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49E7C07-79B7-EA40-921A-63C1603F2F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C1AEB56-452F-D746-9918-3FC74D0F97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406" y="5980151"/>
            <a:ext cx="2684330" cy="63174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BE67FD5-F798-F14A-B95F-77AA2A75585C}"/>
              </a:ext>
            </a:extLst>
          </p:cNvPr>
          <p:cNvSpPr txBox="1"/>
          <p:nvPr userDrawn="1"/>
        </p:nvSpPr>
        <p:spPr>
          <a:xfrm>
            <a:off x="4545837" y="1844516"/>
            <a:ext cx="53136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Lorem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ipsum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dolor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sit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amet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consectetur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adipiscing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elit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. Mauris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feugiat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rutrum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odio, at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aliquam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tortor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efficitur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quis. Nunc pulvinar, nunc in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venenatis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efficitur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nunc magna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consequat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enim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vitae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iaculis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ex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massa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eget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magna.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Curabitur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egestas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risus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at ornare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viverra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enim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nisi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eleifend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nulla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, in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lobortis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libero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felis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eget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diam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.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Suspendisse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s-ES_tradnl" dirty="0" err="1">
                <a:latin typeface="Montserrat" charset="0"/>
                <a:ea typeface="Montserrat" charset="0"/>
                <a:cs typeface="Montserrat" charset="0"/>
              </a:rPr>
              <a:t>potenti</a:t>
            </a:r>
            <a:r>
              <a:rPr lang="es-ES_tradnl" dirty="0">
                <a:latin typeface="Montserrat" charset="0"/>
                <a:ea typeface="Montserrat" charset="0"/>
                <a:cs typeface="Montserrat" charset="0"/>
              </a:rPr>
              <a:t>. </a:t>
            </a:r>
          </a:p>
        </p:txBody>
      </p:sp>
      <p:sp>
        <p:nvSpPr>
          <p:cNvPr id="13" name="Llamada ovalada 5">
            <a:extLst>
              <a:ext uri="{FF2B5EF4-FFF2-40B4-BE49-F238E27FC236}">
                <a16:creationId xmlns:a16="http://schemas.microsoft.com/office/drawing/2014/main" id="{B954E6FF-F64F-CC4C-89CF-81446B695F83}"/>
              </a:ext>
            </a:extLst>
          </p:cNvPr>
          <p:cNvSpPr/>
          <p:nvPr userDrawn="1"/>
        </p:nvSpPr>
        <p:spPr>
          <a:xfrm rot="14733469">
            <a:off x="921865" y="1946611"/>
            <a:ext cx="2314899" cy="2251059"/>
          </a:xfrm>
          <a:prstGeom prst="wedgeEllipseCallout">
            <a:avLst/>
          </a:prstGeom>
          <a:solidFill>
            <a:srgbClr val="CA1139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/>
          </a:p>
        </p:txBody>
      </p:sp>
      <p:sp>
        <p:nvSpPr>
          <p:cNvPr id="14" name="34 CuadroTexto">
            <a:extLst>
              <a:ext uri="{FF2B5EF4-FFF2-40B4-BE49-F238E27FC236}">
                <a16:creationId xmlns:a16="http://schemas.microsoft.com/office/drawing/2014/main" id="{42DB44F8-281A-B44D-BD29-0D5E77983A5B}"/>
              </a:ext>
            </a:extLst>
          </p:cNvPr>
          <p:cNvSpPr txBox="1"/>
          <p:nvPr userDrawn="1"/>
        </p:nvSpPr>
        <p:spPr>
          <a:xfrm>
            <a:off x="1000492" y="2814593"/>
            <a:ext cx="228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kern="1000" dirty="0">
                <a:solidFill>
                  <a:schemeClr val="bg1"/>
                </a:solidFill>
                <a:latin typeface="Montserrat" pitchFamily="2" charset="77"/>
                <a:ea typeface="Steelfish" charset="0"/>
                <a:cs typeface="Steelfish" charset="0"/>
              </a:rPr>
              <a:t>TITULAR</a:t>
            </a:r>
            <a:endParaRPr lang="es-ES" sz="3200" b="1" kern="1000" dirty="0">
              <a:solidFill>
                <a:schemeClr val="bg1"/>
              </a:solidFill>
              <a:latin typeface="Montserrat" pitchFamily="2" charset="77"/>
              <a:ea typeface="Steelfish" charset="0"/>
              <a:cs typeface="Steelfis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320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adill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7CEF66F8-8CB6-084F-B66D-2CA7F1BB6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822D36-BF87-4DD5-9E95-ABB2B6DB552C}"/>
              </a:ext>
            </a:extLst>
          </p:cNvPr>
          <p:cNvSpPr/>
          <p:nvPr userDrawn="1"/>
        </p:nvSpPr>
        <p:spPr>
          <a:xfrm>
            <a:off x="1858727" y="2093657"/>
            <a:ext cx="848207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1B355D"/>
                </a:solidFill>
                <a:latin typeface="Montserrat" pitchFamily="2" charset="77"/>
              </a:rPr>
              <a:t>AT VERO EOS ET ACCUSAMUS ET IUSTO ODIO DIGNISSIMOS DUCIMUS QUI BLANDITIIS PRAESENTIUM</a:t>
            </a:r>
          </a:p>
          <a:p>
            <a:pPr algn="ctr"/>
            <a:endParaRPr lang="es-ES" sz="1400" dirty="0">
              <a:solidFill>
                <a:srgbClr val="1B355D"/>
              </a:solidFill>
              <a:latin typeface="Montserrat" pitchFamily="2" charset="77"/>
              <a:cs typeface="DIN Pro" panose="020B0504020101020102" pitchFamily="34" charset="0"/>
            </a:endParaRPr>
          </a:p>
          <a:p>
            <a:pPr algn="ctr"/>
            <a:r>
              <a:rPr lang="es-ES" sz="1400" dirty="0">
                <a:solidFill>
                  <a:srgbClr val="19355D"/>
                </a:solidFill>
                <a:latin typeface="Montserrat" pitchFamily="2" charset="77"/>
                <a:cs typeface="DIN Pro" panose="020B0504020101020102" pitchFamily="34" charset="0"/>
              </a:rPr>
              <a:t> </a:t>
            </a:r>
            <a:r>
              <a:rPr lang="es-ES" sz="1400" dirty="0">
                <a:latin typeface="Montserrat" pitchFamily="2" charset="77"/>
              </a:rPr>
              <a:t>Sed ut </a:t>
            </a:r>
            <a:r>
              <a:rPr lang="es-ES" sz="1400" dirty="0" err="1">
                <a:latin typeface="Montserrat" pitchFamily="2" charset="77"/>
              </a:rPr>
              <a:t>perspiciatis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unde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omnis</a:t>
            </a:r>
            <a:r>
              <a:rPr lang="es-ES" sz="1400" dirty="0">
                <a:latin typeface="Montserrat" pitchFamily="2" charset="77"/>
              </a:rPr>
              <a:t> iste </a:t>
            </a:r>
            <a:r>
              <a:rPr lang="es-ES" sz="1400" dirty="0" err="1">
                <a:latin typeface="Montserrat" pitchFamily="2" charset="77"/>
              </a:rPr>
              <a:t>natus</a:t>
            </a:r>
            <a:r>
              <a:rPr lang="es-ES" sz="1400" dirty="0">
                <a:latin typeface="Montserrat" pitchFamily="2" charset="77"/>
              </a:rPr>
              <a:t> error </a:t>
            </a:r>
            <a:r>
              <a:rPr lang="es-ES" sz="1400" dirty="0" err="1">
                <a:latin typeface="Montserrat" pitchFamily="2" charset="77"/>
              </a:rPr>
              <a:t>sit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voluptatem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accusantium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doloremque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laudantium</a:t>
            </a:r>
            <a:r>
              <a:rPr lang="es-ES" sz="1400" dirty="0">
                <a:latin typeface="Montserrat" pitchFamily="2" charset="77"/>
              </a:rPr>
              <a:t>, </a:t>
            </a:r>
            <a:r>
              <a:rPr lang="es-ES" sz="1400" dirty="0" err="1">
                <a:latin typeface="Montserrat" pitchFamily="2" charset="77"/>
              </a:rPr>
              <a:t>totam</a:t>
            </a:r>
            <a:r>
              <a:rPr lang="es-ES" sz="1400" dirty="0">
                <a:latin typeface="Montserrat" pitchFamily="2" charset="77"/>
              </a:rPr>
              <a:t> rem </a:t>
            </a:r>
            <a:r>
              <a:rPr lang="es-ES" sz="1400" dirty="0" err="1">
                <a:latin typeface="Montserrat" pitchFamily="2" charset="77"/>
              </a:rPr>
              <a:t>aperiam</a:t>
            </a:r>
            <a:r>
              <a:rPr lang="es-ES" sz="1400" dirty="0">
                <a:latin typeface="Montserrat" pitchFamily="2" charset="77"/>
              </a:rPr>
              <a:t>, </a:t>
            </a:r>
            <a:r>
              <a:rPr lang="es-ES" sz="1400" dirty="0" err="1">
                <a:latin typeface="Montserrat" pitchFamily="2" charset="77"/>
              </a:rPr>
              <a:t>eaque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ipsa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quae</a:t>
            </a:r>
            <a:r>
              <a:rPr lang="es-ES" sz="1400" dirty="0">
                <a:latin typeface="Montserrat" pitchFamily="2" charset="77"/>
              </a:rPr>
              <a:t> ab illo </a:t>
            </a:r>
            <a:r>
              <a:rPr lang="es-ES" sz="1400" dirty="0" err="1">
                <a:latin typeface="Montserrat" pitchFamily="2" charset="77"/>
              </a:rPr>
              <a:t>inventore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veritatis</a:t>
            </a:r>
            <a:r>
              <a:rPr lang="es-ES" sz="1400" dirty="0">
                <a:latin typeface="Montserrat" pitchFamily="2" charset="77"/>
              </a:rPr>
              <a:t> et </a:t>
            </a:r>
            <a:r>
              <a:rPr lang="es-ES" sz="1400" dirty="0" err="1">
                <a:latin typeface="Montserrat" pitchFamily="2" charset="77"/>
              </a:rPr>
              <a:t>quasi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architecto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beatae</a:t>
            </a:r>
            <a:r>
              <a:rPr lang="es-ES" sz="1400" dirty="0">
                <a:latin typeface="Montserrat" pitchFamily="2" charset="77"/>
              </a:rPr>
              <a:t> vitae dicta </a:t>
            </a:r>
            <a:r>
              <a:rPr lang="es-ES" sz="1400" dirty="0" err="1">
                <a:latin typeface="Montserrat" pitchFamily="2" charset="77"/>
              </a:rPr>
              <a:t>sunt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explicabo</a:t>
            </a:r>
            <a:r>
              <a:rPr lang="es-ES" sz="1400" dirty="0">
                <a:latin typeface="Montserrat" pitchFamily="2" charset="77"/>
              </a:rPr>
              <a:t>.</a:t>
            </a:r>
          </a:p>
          <a:p>
            <a:pPr algn="ctr"/>
            <a:endParaRPr lang="es-ES" sz="1400" dirty="0">
              <a:latin typeface="Montserrat" pitchFamily="2" charset="77"/>
            </a:endParaRPr>
          </a:p>
          <a:p>
            <a:pPr algn="ctr"/>
            <a:r>
              <a:rPr lang="es-ES" sz="1400" dirty="0">
                <a:latin typeface="Montserrat" pitchFamily="2" charset="77"/>
              </a:rPr>
              <a:t>Nemo </a:t>
            </a:r>
            <a:r>
              <a:rPr lang="es-ES" sz="1400" dirty="0" err="1">
                <a:latin typeface="Montserrat" pitchFamily="2" charset="77"/>
              </a:rPr>
              <a:t>enim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ipsam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voluptatem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quia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voluptas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sit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aspernatur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aut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odit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aut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fugit</a:t>
            </a:r>
            <a:r>
              <a:rPr lang="es-ES" sz="1400" dirty="0">
                <a:latin typeface="Montserrat" pitchFamily="2" charset="77"/>
              </a:rPr>
              <a:t>, sed </a:t>
            </a:r>
            <a:r>
              <a:rPr lang="es-ES" sz="1400" dirty="0" err="1">
                <a:latin typeface="Montserrat" pitchFamily="2" charset="77"/>
              </a:rPr>
              <a:t>quia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consequuntur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magni</a:t>
            </a:r>
            <a:r>
              <a:rPr lang="es-ES" sz="1400" dirty="0">
                <a:latin typeface="Montserrat" pitchFamily="2" charset="77"/>
              </a:rPr>
              <a:t> dolores </a:t>
            </a:r>
            <a:r>
              <a:rPr lang="es-ES" sz="1400" dirty="0" err="1">
                <a:latin typeface="Montserrat" pitchFamily="2" charset="77"/>
              </a:rPr>
              <a:t>eos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qui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ratione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voluptatem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sequi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nesciunt</a:t>
            </a:r>
            <a:r>
              <a:rPr lang="es-ES" sz="1400" dirty="0">
                <a:latin typeface="Montserrat" pitchFamily="2" charset="77"/>
              </a:rPr>
              <a:t>. </a:t>
            </a:r>
            <a:r>
              <a:rPr lang="es-ES" sz="1400" dirty="0" err="1">
                <a:latin typeface="Montserrat" pitchFamily="2" charset="77"/>
              </a:rPr>
              <a:t>Neque</a:t>
            </a:r>
            <a:r>
              <a:rPr lang="es-ES" sz="1400" dirty="0">
                <a:latin typeface="Montserrat" pitchFamily="2" charset="77"/>
              </a:rPr>
              <a:t> porro </a:t>
            </a:r>
            <a:r>
              <a:rPr lang="es-ES" sz="1400" dirty="0" err="1">
                <a:latin typeface="Montserrat" pitchFamily="2" charset="77"/>
              </a:rPr>
              <a:t>quisquam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est</a:t>
            </a:r>
            <a:r>
              <a:rPr lang="es-ES" sz="1400" dirty="0">
                <a:latin typeface="Montserrat" pitchFamily="2" charset="77"/>
              </a:rPr>
              <a:t>, </a:t>
            </a:r>
            <a:r>
              <a:rPr lang="es-ES" sz="1400" dirty="0" err="1">
                <a:latin typeface="Montserrat" pitchFamily="2" charset="77"/>
              </a:rPr>
              <a:t>qui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dolorem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ipsum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quia</a:t>
            </a:r>
            <a:r>
              <a:rPr lang="es-ES" sz="1400" dirty="0">
                <a:latin typeface="Montserrat" pitchFamily="2" charset="77"/>
              </a:rPr>
              <a:t> dolor </a:t>
            </a:r>
            <a:r>
              <a:rPr lang="es-ES" sz="1400" dirty="0" err="1">
                <a:latin typeface="Montserrat" pitchFamily="2" charset="77"/>
              </a:rPr>
              <a:t>sit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amet</a:t>
            </a:r>
            <a:r>
              <a:rPr lang="es-ES" sz="1400" dirty="0">
                <a:latin typeface="Montserrat" pitchFamily="2" charset="77"/>
              </a:rPr>
              <a:t>, </a:t>
            </a:r>
            <a:r>
              <a:rPr lang="es-ES" sz="1400" dirty="0" err="1">
                <a:latin typeface="Montserrat" pitchFamily="2" charset="77"/>
              </a:rPr>
              <a:t>consectetur</a:t>
            </a:r>
            <a:r>
              <a:rPr lang="es-ES" sz="1400" dirty="0">
                <a:latin typeface="Montserrat" pitchFamily="2" charset="77"/>
              </a:rPr>
              <a:t>, </a:t>
            </a:r>
            <a:r>
              <a:rPr lang="es-ES" sz="1400" dirty="0" err="1">
                <a:latin typeface="Montserrat" pitchFamily="2" charset="77"/>
              </a:rPr>
              <a:t>adipisci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velit</a:t>
            </a:r>
            <a:r>
              <a:rPr lang="es-ES" sz="1400" dirty="0">
                <a:latin typeface="Montserrat" pitchFamily="2" charset="77"/>
              </a:rPr>
              <a:t>, sed </a:t>
            </a:r>
            <a:r>
              <a:rPr lang="es-ES" sz="1400" dirty="0" err="1">
                <a:latin typeface="Montserrat" pitchFamily="2" charset="77"/>
              </a:rPr>
              <a:t>quia</a:t>
            </a:r>
            <a:r>
              <a:rPr lang="es-ES" sz="1400" dirty="0">
                <a:latin typeface="Montserrat" pitchFamily="2" charset="77"/>
              </a:rPr>
              <a:t> non </a:t>
            </a:r>
            <a:r>
              <a:rPr lang="es-ES" sz="1400" dirty="0" err="1">
                <a:latin typeface="Montserrat" pitchFamily="2" charset="77"/>
              </a:rPr>
              <a:t>numquam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eius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modi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tempora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incidunt</a:t>
            </a:r>
            <a:r>
              <a:rPr lang="es-ES" sz="1400" dirty="0">
                <a:latin typeface="Montserrat" pitchFamily="2" charset="77"/>
              </a:rPr>
              <a:t> ut labore et </a:t>
            </a:r>
            <a:r>
              <a:rPr lang="es-ES" sz="1400" dirty="0" err="1">
                <a:latin typeface="Montserrat" pitchFamily="2" charset="77"/>
              </a:rPr>
              <a:t>dolore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magnam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aliquam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quaerat</a:t>
            </a:r>
            <a:r>
              <a:rPr lang="es-ES" sz="1400" dirty="0">
                <a:latin typeface="Montserrat" pitchFamily="2" charset="77"/>
              </a:rPr>
              <a:t> </a:t>
            </a:r>
            <a:r>
              <a:rPr lang="es-ES" sz="1400" dirty="0" err="1">
                <a:latin typeface="Montserrat" pitchFamily="2" charset="77"/>
              </a:rPr>
              <a:t>voluptatem</a:t>
            </a:r>
            <a:r>
              <a:rPr lang="es-ES" sz="1400" dirty="0">
                <a:latin typeface="Montserrat" pitchFamily="2" charset="77"/>
              </a:rPr>
              <a:t>.</a:t>
            </a:r>
          </a:p>
          <a:p>
            <a:pPr algn="ctr"/>
            <a:endParaRPr lang="es-ES" sz="1400" dirty="0">
              <a:latin typeface="Montserrat" pitchFamily="2" charset="77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4043B67-B4BC-467E-96E1-21838CC704E2}"/>
              </a:ext>
            </a:extLst>
          </p:cNvPr>
          <p:cNvSpPr/>
          <p:nvPr userDrawn="1"/>
        </p:nvSpPr>
        <p:spPr>
          <a:xfrm>
            <a:off x="3503962" y="1382189"/>
            <a:ext cx="54036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19355D"/>
                </a:solidFill>
                <a:latin typeface="Montserrat" pitchFamily="2" charset="77"/>
                <a:cs typeface="DIN Pro Condensed" panose="020B0506020101010102" pitchFamily="34" charset="77"/>
              </a:rPr>
              <a:t>Título a destacar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347D692-A59D-CB4D-AC97-CBF01B3EE2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82F853E-DAD7-A143-965C-EFC19FDBDA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780" y="5980151"/>
            <a:ext cx="2684330" cy="63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6BC0439C-3548-8647-AF3E-584BB835B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EC43B269-6D93-6148-87D3-B678A3D87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21" name="Elipse 20">
            <a:extLst>
              <a:ext uri="{FF2B5EF4-FFF2-40B4-BE49-F238E27FC236}">
                <a16:creationId xmlns:a16="http://schemas.microsoft.com/office/drawing/2014/main" id="{AACC0D22-FE6B-D049-9559-1F49AC346CA7}"/>
              </a:ext>
            </a:extLst>
          </p:cNvPr>
          <p:cNvSpPr/>
          <p:nvPr userDrawn="1"/>
        </p:nvSpPr>
        <p:spPr>
          <a:xfrm>
            <a:off x="7534974" y="2541094"/>
            <a:ext cx="5245396" cy="5245396"/>
          </a:xfrm>
          <a:prstGeom prst="ellipse">
            <a:avLst/>
          </a:prstGeom>
          <a:solidFill>
            <a:srgbClr val="D0D0D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D6DF3DAC-477C-A647-A13C-C5FF4021956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01329" y="1210621"/>
            <a:ext cx="3437782" cy="2364343"/>
          </a:xfrm>
          <a:prstGeom prst="rect">
            <a:avLst/>
          </a:prstGeom>
          <a:pattFill prst="pct25">
            <a:fgClr>
              <a:schemeClr val="bg2"/>
            </a:fgClr>
            <a:bgClr>
              <a:srgbClr val="304168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Inserta</a:t>
            </a:r>
            <a:r>
              <a:rPr lang="en-US" dirty="0"/>
              <a:t> imagen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635A4BE2-62A8-E542-9047-515C1F20F4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01329" y="3280101"/>
            <a:ext cx="3437782" cy="2364343"/>
          </a:xfrm>
          <a:prstGeom prst="rect">
            <a:avLst/>
          </a:prstGeom>
          <a:pattFill prst="pct25">
            <a:fgClr>
              <a:schemeClr val="bg2"/>
            </a:fgClr>
            <a:bgClr>
              <a:srgbClr val="304168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Inserta</a:t>
            </a:r>
            <a:r>
              <a:rPr lang="en-US" dirty="0"/>
              <a:t> imagen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6E97B6-64DD-5F4F-B513-91DFE1C661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23045" y="1210621"/>
            <a:ext cx="3437782" cy="2364343"/>
          </a:xfrm>
          <a:prstGeom prst="rect">
            <a:avLst/>
          </a:prstGeom>
          <a:pattFill prst="pct25">
            <a:fgClr>
              <a:schemeClr val="bg2"/>
            </a:fgClr>
            <a:bgClr>
              <a:srgbClr val="304168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Inserta</a:t>
            </a:r>
            <a:r>
              <a:rPr lang="en-US" dirty="0"/>
              <a:t> imagen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86C755C-EA1E-4549-9859-2C0A1679941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23045" y="3280101"/>
            <a:ext cx="3437782" cy="2364343"/>
          </a:xfrm>
          <a:prstGeom prst="rect">
            <a:avLst/>
          </a:prstGeom>
          <a:pattFill prst="pct25">
            <a:fgClr>
              <a:schemeClr val="bg2"/>
            </a:fgClr>
            <a:bgClr>
              <a:srgbClr val="304168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Inserta</a:t>
            </a:r>
            <a:r>
              <a:rPr lang="en-US" dirty="0"/>
              <a:t> </a:t>
            </a:r>
            <a:r>
              <a:rPr lang="en-US" dirty="0" err="1"/>
              <a:t>imagen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223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6BC0439C-3548-8647-AF3E-584BB835B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CCCA870-68EB-BF4D-B05A-B4D9C2F46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11D2075D-59C7-DF40-BE80-0C3487F66B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05835" y="1578710"/>
            <a:ext cx="4599286" cy="4599284"/>
          </a:xfrm>
          <a:custGeom>
            <a:avLst/>
            <a:gdLst>
              <a:gd name="connsiteX0" fmla="*/ 2588734 w 5177468"/>
              <a:gd name="connsiteY0" fmla="*/ 0 h 5177466"/>
              <a:gd name="connsiteX1" fmla="*/ 5177468 w 5177468"/>
              <a:gd name="connsiteY1" fmla="*/ 2588733 h 5177466"/>
              <a:gd name="connsiteX2" fmla="*/ 2588734 w 5177468"/>
              <a:gd name="connsiteY2" fmla="*/ 5177466 h 5177466"/>
              <a:gd name="connsiteX3" fmla="*/ 0 w 5177468"/>
              <a:gd name="connsiteY3" fmla="*/ 2588733 h 5177466"/>
              <a:gd name="connsiteX4" fmla="*/ 2588734 w 5177468"/>
              <a:gd name="connsiteY4" fmla="*/ 0 h 517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7468" h="5177466">
                <a:moveTo>
                  <a:pt x="2588734" y="0"/>
                </a:moveTo>
                <a:cubicBezTo>
                  <a:pt x="4018452" y="0"/>
                  <a:pt x="5177468" y="1159015"/>
                  <a:pt x="5177468" y="2588733"/>
                </a:cubicBezTo>
                <a:cubicBezTo>
                  <a:pt x="5177468" y="4018451"/>
                  <a:pt x="4018452" y="5177466"/>
                  <a:pt x="2588734" y="5177466"/>
                </a:cubicBezTo>
                <a:cubicBezTo>
                  <a:pt x="1159016" y="5177466"/>
                  <a:pt x="0" y="4018451"/>
                  <a:pt x="0" y="2588733"/>
                </a:cubicBezTo>
                <a:cubicBezTo>
                  <a:pt x="0" y="1159015"/>
                  <a:pt x="1159016" y="0"/>
                  <a:pt x="2588734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CF1BF38-286A-264E-AA4C-9A42E155A9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52782" y="533688"/>
            <a:ext cx="2451448" cy="2451447"/>
          </a:xfrm>
          <a:custGeom>
            <a:avLst/>
            <a:gdLst>
              <a:gd name="connsiteX0" fmla="*/ 2588734 w 5177468"/>
              <a:gd name="connsiteY0" fmla="*/ 0 h 5177466"/>
              <a:gd name="connsiteX1" fmla="*/ 5177468 w 5177468"/>
              <a:gd name="connsiteY1" fmla="*/ 2588733 h 5177466"/>
              <a:gd name="connsiteX2" fmla="*/ 2588734 w 5177468"/>
              <a:gd name="connsiteY2" fmla="*/ 5177466 h 5177466"/>
              <a:gd name="connsiteX3" fmla="*/ 0 w 5177468"/>
              <a:gd name="connsiteY3" fmla="*/ 2588733 h 5177466"/>
              <a:gd name="connsiteX4" fmla="*/ 2588734 w 5177468"/>
              <a:gd name="connsiteY4" fmla="*/ 0 h 517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7468" h="5177466">
                <a:moveTo>
                  <a:pt x="2588734" y="0"/>
                </a:moveTo>
                <a:cubicBezTo>
                  <a:pt x="4018452" y="0"/>
                  <a:pt x="5177468" y="1159015"/>
                  <a:pt x="5177468" y="2588733"/>
                </a:cubicBezTo>
                <a:cubicBezTo>
                  <a:pt x="5177468" y="4018451"/>
                  <a:pt x="4018452" y="5177466"/>
                  <a:pt x="2588734" y="5177466"/>
                </a:cubicBezTo>
                <a:cubicBezTo>
                  <a:pt x="1159016" y="5177466"/>
                  <a:pt x="0" y="4018451"/>
                  <a:pt x="0" y="2588733"/>
                </a:cubicBezTo>
                <a:cubicBezTo>
                  <a:pt x="0" y="1159015"/>
                  <a:pt x="1159016" y="0"/>
                  <a:pt x="2588734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6563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6BC0439C-3548-8647-AF3E-584BB835B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391C169-9081-B348-BD1A-4125CE4938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DDD4CA38-F5E3-F042-B0B6-93FB47B841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3801" y="2430506"/>
            <a:ext cx="4599286" cy="4599284"/>
          </a:xfrm>
          <a:custGeom>
            <a:avLst/>
            <a:gdLst>
              <a:gd name="connsiteX0" fmla="*/ 2588734 w 5177468"/>
              <a:gd name="connsiteY0" fmla="*/ 0 h 5177466"/>
              <a:gd name="connsiteX1" fmla="*/ 5177468 w 5177468"/>
              <a:gd name="connsiteY1" fmla="*/ 2588733 h 5177466"/>
              <a:gd name="connsiteX2" fmla="*/ 2588734 w 5177468"/>
              <a:gd name="connsiteY2" fmla="*/ 5177466 h 5177466"/>
              <a:gd name="connsiteX3" fmla="*/ 0 w 5177468"/>
              <a:gd name="connsiteY3" fmla="*/ 2588733 h 5177466"/>
              <a:gd name="connsiteX4" fmla="*/ 2588734 w 5177468"/>
              <a:gd name="connsiteY4" fmla="*/ 0 h 517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7468" h="5177466">
                <a:moveTo>
                  <a:pt x="2588734" y="0"/>
                </a:moveTo>
                <a:cubicBezTo>
                  <a:pt x="4018452" y="0"/>
                  <a:pt x="5177468" y="1159015"/>
                  <a:pt x="5177468" y="2588733"/>
                </a:cubicBezTo>
                <a:cubicBezTo>
                  <a:pt x="5177468" y="4018451"/>
                  <a:pt x="4018452" y="5177466"/>
                  <a:pt x="2588734" y="5177466"/>
                </a:cubicBezTo>
                <a:cubicBezTo>
                  <a:pt x="1159016" y="5177466"/>
                  <a:pt x="0" y="4018451"/>
                  <a:pt x="0" y="2588733"/>
                </a:cubicBezTo>
                <a:cubicBezTo>
                  <a:pt x="0" y="1159015"/>
                  <a:pt x="1159016" y="0"/>
                  <a:pt x="2588734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72684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6BC0439C-3548-8647-AF3E-584BB835B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A92A732-1359-CA4C-B6FB-213F5401E7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018A592-AE4D-A64D-93B1-31DFC1C0CE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266" y="5980151"/>
            <a:ext cx="2684330" cy="63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25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6246E191-F305-C840-BF1B-E8CDECA58B15}"/>
              </a:ext>
            </a:extLst>
          </p:cNvPr>
          <p:cNvSpPr/>
          <p:nvPr userDrawn="1"/>
        </p:nvSpPr>
        <p:spPr>
          <a:xfrm>
            <a:off x="-242281" y="2794381"/>
            <a:ext cx="13086215" cy="4294299"/>
          </a:xfrm>
          <a:prstGeom prst="rect">
            <a:avLst/>
          </a:prstGeom>
          <a:solidFill>
            <a:srgbClr val="D0D0D0">
              <a:alpha val="58000"/>
            </a:srgbClr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/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6BC0439C-3548-8647-AF3E-584BB835B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B2A51BA-4920-8943-8128-7F10684666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202" y="5980151"/>
            <a:ext cx="2684330" cy="63174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F8FE9EB-DC1F-C449-950B-5179546939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0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6BC0439C-3548-8647-AF3E-584BB835B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F55D27A-62A5-CB40-BEB3-4EB3B1375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62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6BC0439C-3548-8647-AF3E-584BB835B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CF91F55-A38E-8143-A779-32E3C96333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438FB4B6-3D81-E24C-AA4D-02B3CA08C47E}"/>
              </a:ext>
            </a:extLst>
          </p:cNvPr>
          <p:cNvSpPr/>
          <p:nvPr userDrawn="1"/>
        </p:nvSpPr>
        <p:spPr>
          <a:xfrm>
            <a:off x="7721228" y="2541094"/>
            <a:ext cx="5245396" cy="5245396"/>
          </a:xfrm>
          <a:prstGeom prst="ellipse">
            <a:avLst/>
          </a:prstGeom>
          <a:solidFill>
            <a:srgbClr val="D0D0D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08977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CEB466-80B3-C24D-8FBE-4BD63F979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2BE8DF5-4180-5642-8899-2F19CA01D0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202" y="5980151"/>
            <a:ext cx="2684330" cy="631745"/>
          </a:xfrm>
          <a:prstGeom prst="rect">
            <a:avLst/>
          </a:prstGeom>
        </p:spPr>
      </p:pic>
      <p:sp>
        <p:nvSpPr>
          <p:cNvPr id="8" name="Llamada ovalada 7">
            <a:extLst>
              <a:ext uri="{FF2B5EF4-FFF2-40B4-BE49-F238E27FC236}">
                <a16:creationId xmlns:a16="http://schemas.microsoft.com/office/drawing/2014/main" id="{8B4AE5C2-7C6F-0644-88C5-AAD2888CDFA2}"/>
              </a:ext>
            </a:extLst>
          </p:cNvPr>
          <p:cNvSpPr/>
          <p:nvPr userDrawn="1"/>
        </p:nvSpPr>
        <p:spPr>
          <a:xfrm rot="4270483">
            <a:off x="8906868" y="860791"/>
            <a:ext cx="3311926" cy="3220590"/>
          </a:xfrm>
          <a:prstGeom prst="wedgeEllipseCallout">
            <a:avLst/>
          </a:prstGeom>
          <a:solidFill>
            <a:srgbClr val="C21F3C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mar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6000" kern="1200" dirty="0">
              <a:solidFill>
                <a:srgbClr val="C21F3C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5F19AC3-673F-7649-BDFD-C58BF6A1A0E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28" y="110249"/>
            <a:ext cx="5864704" cy="63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48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CEB466-80B3-C24D-8FBE-4BD63F979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39467BD-A8CB-A24B-9132-65DF1E3F4C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559" y="5980151"/>
            <a:ext cx="2684330" cy="63174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E311BA4-465B-8F42-9441-7C699460C6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0DE33151-2D09-BF42-9001-954D94D77307}"/>
              </a:ext>
            </a:extLst>
          </p:cNvPr>
          <p:cNvSpPr/>
          <p:nvPr userDrawn="1"/>
        </p:nvSpPr>
        <p:spPr>
          <a:xfrm>
            <a:off x="2075376" y="3113903"/>
            <a:ext cx="8165421" cy="2644346"/>
          </a:xfrm>
          <a:prstGeom prst="roundRect">
            <a:avLst/>
          </a:prstGeom>
          <a:solidFill>
            <a:srgbClr val="84C0E8">
              <a:alpha val="16000"/>
            </a:srgbClr>
          </a:solidFill>
          <a:ln w="22225">
            <a:solidFill>
              <a:srgbClr val="19355D">
                <a:alpha val="9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8299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CEB466-80B3-C24D-8FBE-4BD63F979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46F0A53-3A25-6A42-92C7-19E39A40F5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542" y="5980151"/>
            <a:ext cx="2684330" cy="63174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28E9AC7-F49A-5740-A5ED-D2915E06D0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CBF32DDE-77A1-1943-9EE8-EA80B8F2C358}"/>
              </a:ext>
            </a:extLst>
          </p:cNvPr>
          <p:cNvSpPr/>
          <p:nvPr userDrawn="1"/>
        </p:nvSpPr>
        <p:spPr>
          <a:xfrm>
            <a:off x="2047154" y="3113903"/>
            <a:ext cx="8165421" cy="2644346"/>
          </a:xfrm>
          <a:prstGeom prst="roundRect">
            <a:avLst/>
          </a:prstGeom>
          <a:solidFill>
            <a:srgbClr val="1B355D"/>
          </a:solidFill>
          <a:ln w="22225">
            <a:solidFill>
              <a:srgbClr val="C21F3C">
                <a:alpha val="9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042650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6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7D0F5D-18AC-6B4E-A3B8-5E4868A5F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7502B5B-E220-0841-BCDA-4AE3B2188C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558" y="5980151"/>
            <a:ext cx="2684330" cy="631745"/>
          </a:xfrm>
          <a:prstGeom prst="rect">
            <a:avLst/>
          </a:prstGeom>
        </p:spPr>
      </p:pic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0CC9D49A-5B81-6F4C-B0C5-397E453A65AE}"/>
              </a:ext>
            </a:extLst>
          </p:cNvPr>
          <p:cNvSpPr/>
          <p:nvPr userDrawn="1"/>
        </p:nvSpPr>
        <p:spPr>
          <a:xfrm>
            <a:off x="2103593" y="3113903"/>
            <a:ext cx="8165421" cy="2644346"/>
          </a:xfrm>
          <a:prstGeom prst="roundRect">
            <a:avLst/>
          </a:prstGeom>
          <a:solidFill>
            <a:srgbClr val="D0D0D0"/>
          </a:solidFill>
          <a:ln w="22225">
            <a:solidFill>
              <a:srgbClr val="1B355D">
                <a:alpha val="9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DCA6F75-C65C-F14A-AD08-5FA6421EB2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04604"/>
            <a:ext cx="5864704" cy="63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29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E9190ED-5259-D44C-9286-8E1B166114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558" y="5980151"/>
            <a:ext cx="2684330" cy="6317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D44E2E5-341A-6743-ADDE-0B79BBA33F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5974218"/>
            <a:ext cx="5864704" cy="63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12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BDD64D6C-E80A-B242-A8FA-D424668C2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0581881-4D5E-7040-B87A-B133980F94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7897AA2-2BE4-0245-94C0-597A84A7AC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914" y="5980151"/>
            <a:ext cx="2684330" cy="63174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6643A52-EC46-AF43-A0CF-2556BDAEA7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1" t="6022" r="23628" b="6022"/>
          <a:stretch/>
        </p:blipFill>
        <p:spPr>
          <a:xfrm>
            <a:off x="1527960" y="1201551"/>
            <a:ext cx="2863121" cy="484931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B38C9E0-E2A6-2E48-9996-2FACDA9DD6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1" t="6022" r="23628" b="6022"/>
          <a:stretch/>
        </p:blipFill>
        <p:spPr>
          <a:xfrm>
            <a:off x="4224401" y="1638729"/>
            <a:ext cx="2863121" cy="484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008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STAC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BDD64D6C-E80A-B242-A8FA-D424668C2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6B8A4658-62D1-3C48-8718-F99AE891CF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0C37F934-5576-B040-A177-16270C5688EC}"/>
              </a:ext>
            </a:extLst>
          </p:cNvPr>
          <p:cNvGrpSpPr/>
          <p:nvPr userDrawn="1"/>
        </p:nvGrpSpPr>
        <p:grpSpPr>
          <a:xfrm>
            <a:off x="4380416" y="2627871"/>
            <a:ext cx="7385125" cy="3939189"/>
            <a:chOff x="1100712" y="1919417"/>
            <a:chExt cx="7385125" cy="3939189"/>
          </a:xfrm>
        </p:grpSpPr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9FEAC172-4D8F-D14F-B9C3-074EAFCD430E}"/>
                </a:ext>
              </a:extLst>
            </p:cNvPr>
            <p:cNvSpPr/>
            <p:nvPr userDrawn="1"/>
          </p:nvSpPr>
          <p:spPr>
            <a:xfrm flipV="1">
              <a:off x="1877530" y="3016817"/>
              <a:ext cx="5511809" cy="45719"/>
            </a:xfrm>
            <a:custGeom>
              <a:avLst/>
              <a:gdLst/>
              <a:ahLst/>
              <a:cxnLst/>
              <a:rect l="l" t="t" r="r" b="b"/>
              <a:pathLst>
                <a:path w="6205220">
                  <a:moveTo>
                    <a:pt x="0" y="0"/>
                  </a:moveTo>
                  <a:lnTo>
                    <a:pt x="6204675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BA0F4959-90F1-2B42-A793-FE19057B7753}"/>
                </a:ext>
              </a:extLst>
            </p:cNvPr>
            <p:cNvSpPr/>
            <p:nvPr userDrawn="1"/>
          </p:nvSpPr>
          <p:spPr>
            <a:xfrm>
              <a:off x="1877530" y="2805980"/>
              <a:ext cx="5511809" cy="45719"/>
            </a:xfrm>
            <a:custGeom>
              <a:avLst/>
              <a:gdLst/>
              <a:ahLst/>
              <a:cxnLst/>
              <a:rect l="l" t="t" r="r" b="b"/>
              <a:pathLst>
                <a:path w="6205220">
                  <a:moveTo>
                    <a:pt x="0" y="0"/>
                  </a:moveTo>
                  <a:lnTo>
                    <a:pt x="6204675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2">
              <a:extLst>
                <a:ext uri="{FF2B5EF4-FFF2-40B4-BE49-F238E27FC236}">
                  <a16:creationId xmlns:a16="http://schemas.microsoft.com/office/drawing/2014/main" id="{CAC14913-79BD-2E46-A3E6-D5A5C3F35919}"/>
                </a:ext>
              </a:extLst>
            </p:cNvPr>
            <p:cNvSpPr/>
            <p:nvPr userDrawn="1"/>
          </p:nvSpPr>
          <p:spPr>
            <a:xfrm>
              <a:off x="1877531" y="2558443"/>
              <a:ext cx="5193593" cy="0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3">
              <a:extLst>
                <a:ext uri="{FF2B5EF4-FFF2-40B4-BE49-F238E27FC236}">
                  <a16:creationId xmlns:a16="http://schemas.microsoft.com/office/drawing/2014/main" id="{93434689-5B5E-6C4A-8855-9808F98E4061}"/>
                </a:ext>
              </a:extLst>
            </p:cNvPr>
            <p:cNvSpPr/>
            <p:nvPr userDrawn="1"/>
          </p:nvSpPr>
          <p:spPr>
            <a:xfrm>
              <a:off x="1877531" y="2301889"/>
              <a:ext cx="5193593" cy="0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24">
              <a:extLst>
                <a:ext uri="{FF2B5EF4-FFF2-40B4-BE49-F238E27FC236}">
                  <a16:creationId xmlns:a16="http://schemas.microsoft.com/office/drawing/2014/main" id="{4F1B584A-33C8-7142-99FC-55471CD66BFE}"/>
                </a:ext>
              </a:extLst>
            </p:cNvPr>
            <p:cNvSpPr/>
            <p:nvPr userDrawn="1"/>
          </p:nvSpPr>
          <p:spPr>
            <a:xfrm>
              <a:off x="1877531" y="2038301"/>
              <a:ext cx="5193593" cy="0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25">
              <a:extLst>
                <a:ext uri="{FF2B5EF4-FFF2-40B4-BE49-F238E27FC236}">
                  <a16:creationId xmlns:a16="http://schemas.microsoft.com/office/drawing/2014/main" id="{3A7E3827-7348-5647-9D49-790B5D2375FB}"/>
                </a:ext>
              </a:extLst>
            </p:cNvPr>
            <p:cNvSpPr/>
            <p:nvPr userDrawn="1"/>
          </p:nvSpPr>
          <p:spPr>
            <a:xfrm>
              <a:off x="1877532" y="3315581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25">
              <a:extLst>
                <a:ext uri="{FF2B5EF4-FFF2-40B4-BE49-F238E27FC236}">
                  <a16:creationId xmlns:a16="http://schemas.microsoft.com/office/drawing/2014/main" id="{6CF78763-47B8-5E40-A641-24FE5FB450F4}"/>
                </a:ext>
              </a:extLst>
            </p:cNvPr>
            <p:cNvSpPr/>
            <p:nvPr userDrawn="1"/>
          </p:nvSpPr>
          <p:spPr>
            <a:xfrm>
              <a:off x="1877532" y="3563119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25">
              <a:extLst>
                <a:ext uri="{FF2B5EF4-FFF2-40B4-BE49-F238E27FC236}">
                  <a16:creationId xmlns:a16="http://schemas.microsoft.com/office/drawing/2014/main" id="{976D5D89-7B27-B64C-904B-E9B5BF67E777}"/>
                </a:ext>
              </a:extLst>
            </p:cNvPr>
            <p:cNvSpPr/>
            <p:nvPr userDrawn="1"/>
          </p:nvSpPr>
          <p:spPr>
            <a:xfrm>
              <a:off x="1877532" y="3867516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25">
              <a:extLst>
                <a:ext uri="{FF2B5EF4-FFF2-40B4-BE49-F238E27FC236}">
                  <a16:creationId xmlns:a16="http://schemas.microsoft.com/office/drawing/2014/main" id="{094AD369-60C9-AB46-ABCE-5CFA897CB568}"/>
                </a:ext>
              </a:extLst>
            </p:cNvPr>
            <p:cNvSpPr/>
            <p:nvPr userDrawn="1"/>
          </p:nvSpPr>
          <p:spPr>
            <a:xfrm>
              <a:off x="1877532" y="4115054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5">
              <a:extLst>
                <a:ext uri="{FF2B5EF4-FFF2-40B4-BE49-F238E27FC236}">
                  <a16:creationId xmlns:a16="http://schemas.microsoft.com/office/drawing/2014/main" id="{0D1E7AB3-A27E-2B4C-B72B-D9C7D86A1891}"/>
                </a:ext>
              </a:extLst>
            </p:cNvPr>
            <p:cNvSpPr/>
            <p:nvPr userDrawn="1"/>
          </p:nvSpPr>
          <p:spPr>
            <a:xfrm>
              <a:off x="1877532" y="4427689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25">
              <a:extLst>
                <a:ext uri="{FF2B5EF4-FFF2-40B4-BE49-F238E27FC236}">
                  <a16:creationId xmlns:a16="http://schemas.microsoft.com/office/drawing/2014/main" id="{2978C14F-521F-C942-85D5-141D4E91583C}"/>
                </a:ext>
              </a:extLst>
            </p:cNvPr>
            <p:cNvSpPr/>
            <p:nvPr userDrawn="1"/>
          </p:nvSpPr>
          <p:spPr>
            <a:xfrm>
              <a:off x="1877532" y="4675227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5">
              <a:extLst>
                <a:ext uri="{FF2B5EF4-FFF2-40B4-BE49-F238E27FC236}">
                  <a16:creationId xmlns:a16="http://schemas.microsoft.com/office/drawing/2014/main" id="{2C2CA59B-88D7-1F4C-976A-F72E80FE86AB}"/>
                </a:ext>
              </a:extLst>
            </p:cNvPr>
            <p:cNvSpPr/>
            <p:nvPr userDrawn="1"/>
          </p:nvSpPr>
          <p:spPr>
            <a:xfrm>
              <a:off x="1877532" y="4987862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5">
              <a:extLst>
                <a:ext uri="{FF2B5EF4-FFF2-40B4-BE49-F238E27FC236}">
                  <a16:creationId xmlns:a16="http://schemas.microsoft.com/office/drawing/2014/main" id="{0934A08C-1822-584D-93FE-CDA97064799B}"/>
                </a:ext>
              </a:extLst>
            </p:cNvPr>
            <p:cNvSpPr/>
            <p:nvPr userDrawn="1"/>
          </p:nvSpPr>
          <p:spPr>
            <a:xfrm>
              <a:off x="1877532" y="5235400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5">
              <a:extLst>
                <a:ext uri="{FF2B5EF4-FFF2-40B4-BE49-F238E27FC236}">
                  <a16:creationId xmlns:a16="http://schemas.microsoft.com/office/drawing/2014/main" id="{131EBB32-0CD7-CF4D-B8DA-3C14EE4DF501}"/>
                </a:ext>
              </a:extLst>
            </p:cNvPr>
            <p:cNvSpPr/>
            <p:nvPr userDrawn="1"/>
          </p:nvSpPr>
          <p:spPr>
            <a:xfrm>
              <a:off x="1877532" y="5498608"/>
              <a:ext cx="5511810" cy="85618"/>
            </a:xfrm>
            <a:custGeom>
              <a:avLst/>
              <a:gdLst/>
              <a:ahLst/>
              <a:cxnLst/>
              <a:rect l="l" t="t" r="r" b="b"/>
              <a:pathLst>
                <a:path w="6635115">
                  <a:moveTo>
                    <a:pt x="0" y="0"/>
                  </a:moveTo>
                  <a:lnTo>
                    <a:pt x="6634797" y="0"/>
                  </a:lnTo>
                </a:path>
              </a:pathLst>
            </a:custGeom>
            <a:ln w="3175">
              <a:solidFill>
                <a:srgbClr val="83D0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6">
              <a:extLst>
                <a:ext uri="{FF2B5EF4-FFF2-40B4-BE49-F238E27FC236}">
                  <a16:creationId xmlns:a16="http://schemas.microsoft.com/office/drawing/2014/main" id="{EFA0A6B4-F83C-D145-929D-84EE9E37191D}"/>
                </a:ext>
              </a:extLst>
            </p:cNvPr>
            <p:cNvSpPr/>
            <p:nvPr userDrawn="1"/>
          </p:nvSpPr>
          <p:spPr>
            <a:xfrm>
              <a:off x="1100712" y="1919417"/>
              <a:ext cx="7385125" cy="39391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89557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17635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3309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20073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26982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03337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36806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52296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51187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890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164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86033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620D9A4-913F-B244-8E44-5A20647A64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9" y="6000456"/>
            <a:ext cx="5864704" cy="6376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4749E70-4B08-6C43-9EE1-401545D1FD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178" y="5980151"/>
            <a:ext cx="2684330" cy="63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343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13" name="Marcador de fecha 3">
            <a:extLst>
              <a:ext uri="{FF2B5EF4-FFF2-40B4-BE49-F238E27FC236}">
                <a16:creationId xmlns:a16="http://schemas.microsoft.com/office/drawing/2014/main" id="{15C9BFDF-13AA-AF4E-B813-6B36548B5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38376" y="4965978"/>
            <a:ext cx="2349456" cy="5050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 i="0" baseline="0">
                <a:solidFill>
                  <a:srgbClr val="5E5E5D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F3906B2-D50E-A047-AFC3-FD7E203F85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9" y="6000456"/>
            <a:ext cx="5864704" cy="63767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D201BC7-CBDC-C445-B816-98BAC1153F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178" y="5980151"/>
            <a:ext cx="2684330" cy="63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83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59B964A9-9ED8-9948-8D4B-02F302A6A831}"/>
              </a:ext>
            </a:extLst>
          </p:cNvPr>
          <p:cNvSpPr txBox="1"/>
          <p:nvPr userDrawn="1"/>
        </p:nvSpPr>
        <p:spPr>
          <a:xfrm>
            <a:off x="9415223" y="-666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800" dirty="0"/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6BC0439C-3548-8647-AF3E-584BB835B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191" y="61134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C00000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C571B90-2AD8-A547-BD3C-F9700C5E18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4" y="110249"/>
            <a:ext cx="5864704" cy="63767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2CEE917-4F87-4A46-9911-D62CB13C92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266" y="5980151"/>
            <a:ext cx="2684330" cy="63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3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10E604-4C7D-4843-9CF6-01B4B6E33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94371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DCCD9A-F271-5642-8D79-3F817FD0E5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21277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86F2BD-5FEC-6440-B80F-9F803B392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4664" y="6356353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80" baseline="0">
                <a:solidFill>
                  <a:schemeClr val="tx1">
                    <a:tint val="7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212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32" r:id="rId2"/>
    <p:sldLayoutId id="2147483733" r:id="rId3"/>
    <p:sldLayoutId id="2147483727" r:id="rId4"/>
    <p:sldLayoutId id="2147483728" r:id="rId5"/>
    <p:sldLayoutId id="2147483739" r:id="rId6"/>
    <p:sldLayoutId id="2147483740" r:id="rId7"/>
    <p:sldLayoutId id="2147483723" r:id="rId8"/>
    <p:sldLayoutId id="2147483730" r:id="rId9"/>
    <p:sldLayoutId id="2147483731" r:id="rId10"/>
    <p:sldLayoutId id="2147483724" r:id="rId11"/>
    <p:sldLayoutId id="2147483738" r:id="rId12"/>
    <p:sldLayoutId id="2147483725" r:id="rId13"/>
    <p:sldLayoutId id="2147483726" r:id="rId14"/>
    <p:sldLayoutId id="2147483729" r:id="rId15"/>
    <p:sldLayoutId id="2147483734" r:id="rId16"/>
    <p:sldLayoutId id="2147483735" r:id="rId17"/>
    <p:sldLayoutId id="2147483736" r:id="rId18"/>
    <p:sldLayoutId id="2147483721" r:id="rId19"/>
    <p:sldLayoutId id="2147483716" r:id="rId20"/>
    <p:sldLayoutId id="2147483737" r:id="rId2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FD6AC-5A4A-C944-AFB7-CFE21FCED208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122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4" r:id="rId12"/>
    <p:sldLayoutId id="2147483755" r:id="rId13"/>
    <p:sldLayoutId id="214748375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lamada ovalada 2">
            <a:extLst>
              <a:ext uri="{FF2B5EF4-FFF2-40B4-BE49-F238E27FC236}">
                <a16:creationId xmlns:a16="http://schemas.microsoft.com/office/drawing/2014/main" id="{C19D6699-3379-D543-8020-998F90B9B1EE}"/>
              </a:ext>
            </a:extLst>
          </p:cNvPr>
          <p:cNvSpPr/>
          <p:nvPr/>
        </p:nvSpPr>
        <p:spPr>
          <a:xfrm rot="12734590">
            <a:off x="2031903" y="3040273"/>
            <a:ext cx="2997126" cy="2957214"/>
          </a:xfrm>
          <a:prstGeom prst="wedgeEllipseCallout">
            <a:avLst/>
          </a:prstGeom>
          <a:solidFill>
            <a:srgbClr val="9E9E9D"/>
          </a:solidFill>
          <a:ln>
            <a:noFill/>
          </a:ln>
          <a:scene3d>
            <a:camera prst="orthographicFront"/>
            <a:lightRig rig="threePt" dir="t"/>
          </a:scene3d>
          <a:sp3d z="6350">
            <a:extrusionClr>
              <a:srgbClr val="EB752E"/>
            </a:extrusionClr>
            <a:contourClr>
              <a:srgbClr val="EB752E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3223" tIns="2097167" rIns="953223" bIns="266856" numCol="1" spcCol="1270" rtlCol="0" anchor="ctr" anchorCtr="0">
            <a:noAutofit/>
            <a:flatTx/>
          </a:bodyPr>
          <a:lstStyle/>
          <a:p>
            <a:pPr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6000" dirty="0"/>
          </a:p>
        </p:txBody>
      </p:sp>
      <p:sp>
        <p:nvSpPr>
          <p:cNvPr id="4" name="Título 17">
            <a:extLst>
              <a:ext uri="{FF2B5EF4-FFF2-40B4-BE49-F238E27FC236}">
                <a16:creationId xmlns:a16="http://schemas.microsoft.com/office/drawing/2014/main" id="{9C13DEB5-DA7C-3A4B-971B-83F8CF8460F7}"/>
              </a:ext>
            </a:extLst>
          </p:cNvPr>
          <p:cNvSpPr txBox="1">
            <a:spLocks/>
          </p:cNvSpPr>
          <p:nvPr/>
        </p:nvSpPr>
        <p:spPr>
          <a:xfrm>
            <a:off x="2027500" y="3688822"/>
            <a:ext cx="2890765" cy="10318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es-ES" sz="2400" dirty="0"/>
              <a:t>VALORACIÓN TÉCNICA DE LAS VACUNAS EN TIEMPO DE PANDEMIA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1D28CFB-3E0D-2B41-8544-76C0BC3A2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002" y="1850335"/>
            <a:ext cx="962390" cy="9623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1796363-9DAD-0C49-B806-6C7563A5B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602" y="2240925"/>
            <a:ext cx="1232350" cy="12323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5391BBF-E844-5943-AB8F-9DCEFA0ED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511" y="583184"/>
            <a:ext cx="922036" cy="9220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E46760A-C056-7F4D-A4EC-565397E83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0499" y="3422534"/>
            <a:ext cx="837048" cy="83704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23EAE4E-14A9-FD49-855B-DC7F79DEC4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696" y="3679754"/>
            <a:ext cx="1249906" cy="12499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2243896-43A4-E64A-952B-9927B6CF7C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4515" y="1396419"/>
            <a:ext cx="837048" cy="8370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1087F86-5673-4F4B-A65B-1A6268F131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6178" y="2594696"/>
            <a:ext cx="862903" cy="86290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09F8D9-7964-E443-AC63-F3A6D7FB8D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3622" y="1147652"/>
            <a:ext cx="1105568" cy="110556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A0CEFD8-F8E9-B742-9D49-D459C8DB3B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27244" y="880397"/>
            <a:ext cx="1140524" cy="114052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EE65458-4F01-6B43-836E-D49D392154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7236" y="3052423"/>
            <a:ext cx="782918" cy="78291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0A721C8-2645-D64C-A45C-E99245E18B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75071" y="344607"/>
            <a:ext cx="727061" cy="72706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6483F52A-6D07-FA40-AEEC-DEA1306A2C1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33926" y="1417698"/>
            <a:ext cx="1040699" cy="104069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F965334-0B64-604A-9C1F-72EB7D7B6F0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12429" y="2773033"/>
            <a:ext cx="906720" cy="90672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6DF3356-6FDB-D84A-B761-C8F63058204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59309" y="350117"/>
            <a:ext cx="860481" cy="86048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E884C08-1B1B-7D4E-A6FA-99EA4910248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63085" y="1938048"/>
            <a:ext cx="786089" cy="78608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5F6CA03-DCB1-834C-A223-2AD5E841E7C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82897" y="1530418"/>
            <a:ext cx="1113364" cy="111336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95F9AEE-E8EA-9B4F-B012-1F20D23AB56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02065" y="3330759"/>
            <a:ext cx="762856" cy="762856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7113170-37BC-0E4F-A70D-EC8B0DEF2CA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84284" y="2218525"/>
            <a:ext cx="762858" cy="76285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4EF11EE-3B9D-6B46-BE86-290152FAC45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47143" y="2006773"/>
            <a:ext cx="1027571" cy="1027571"/>
          </a:xfrm>
          <a:prstGeom prst="rect">
            <a:avLst/>
          </a:prstGeom>
        </p:spPr>
      </p:pic>
      <p:sp>
        <p:nvSpPr>
          <p:cNvPr id="27" name="Título 17">
            <a:extLst>
              <a:ext uri="{FF2B5EF4-FFF2-40B4-BE49-F238E27FC236}">
                <a16:creationId xmlns:a16="http://schemas.microsoft.com/office/drawing/2014/main" id="{D428600E-EB7D-6140-BE60-129FC13414F4}"/>
              </a:ext>
            </a:extLst>
          </p:cNvPr>
          <p:cNvSpPr txBox="1">
            <a:spLocks/>
          </p:cNvSpPr>
          <p:nvPr/>
        </p:nvSpPr>
        <p:spPr>
          <a:xfrm>
            <a:off x="7677995" y="4845475"/>
            <a:ext cx="2795107" cy="3721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r>
              <a:rPr lang="es-ES" dirty="0">
                <a:latin typeface="Montserrat" pitchFamily="2" charset="77"/>
              </a:rPr>
              <a:t>NOMBRE AUTOR</a:t>
            </a:r>
          </a:p>
        </p:txBody>
      </p:sp>
      <p:sp>
        <p:nvSpPr>
          <p:cNvPr id="28" name="Rectángulo redondeado 25">
            <a:extLst>
              <a:ext uri="{FF2B5EF4-FFF2-40B4-BE49-F238E27FC236}">
                <a16:creationId xmlns:a16="http://schemas.microsoft.com/office/drawing/2014/main" id="{A8CB37FC-695B-EE4A-AD75-085B89C814F7}"/>
              </a:ext>
            </a:extLst>
          </p:cNvPr>
          <p:cNvSpPr/>
          <p:nvPr/>
        </p:nvSpPr>
        <p:spPr>
          <a:xfrm>
            <a:off x="7094216" y="4365854"/>
            <a:ext cx="5097784" cy="1512366"/>
          </a:xfrm>
          <a:prstGeom prst="roundRect">
            <a:avLst>
              <a:gd name="adj" fmla="val 50000"/>
            </a:avLst>
          </a:prstGeom>
          <a:solidFill>
            <a:srgbClr val="19355D"/>
          </a:solidFill>
          <a:ln w="2222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Agustín Portela.</a:t>
            </a:r>
          </a:p>
          <a:p>
            <a:pPr algn="ctr"/>
            <a:r>
              <a:rPr lang="es-ES_tradnl" dirty="0"/>
              <a:t>Jefe de Área. </a:t>
            </a:r>
          </a:p>
          <a:p>
            <a:pPr algn="ctr"/>
            <a:r>
              <a:rPr lang="es-ES_tradnl" dirty="0"/>
              <a:t>División de Productos Biológicos Terapias Avanzadas y Biotecnología</a:t>
            </a:r>
          </a:p>
          <a:p>
            <a:pPr algn="ctr"/>
            <a:r>
              <a:rPr lang="es-ES_tradnl" dirty="0"/>
              <a:t>Responsable evaluación clínica de vacunas</a:t>
            </a:r>
          </a:p>
        </p:txBody>
      </p:sp>
      <p:sp>
        <p:nvSpPr>
          <p:cNvPr id="29" name="Título 17">
            <a:extLst>
              <a:ext uri="{FF2B5EF4-FFF2-40B4-BE49-F238E27FC236}">
                <a16:creationId xmlns:a16="http://schemas.microsoft.com/office/drawing/2014/main" id="{D428600E-EB7D-6140-BE60-129FC13414F4}"/>
              </a:ext>
            </a:extLst>
          </p:cNvPr>
          <p:cNvSpPr txBox="1">
            <a:spLocks/>
          </p:cNvSpPr>
          <p:nvPr/>
        </p:nvSpPr>
        <p:spPr>
          <a:xfrm>
            <a:off x="6746782" y="5372420"/>
            <a:ext cx="2795107" cy="3721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endParaRPr lang="es-ES" dirty="0">
              <a:latin typeface="Montserrat" pitchFamily="2" charset="77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55C14C5-CC8F-4AC3-8910-E69CB5C3B74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4708" y="190249"/>
            <a:ext cx="5008348" cy="957403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FDA9AAC5-8428-4674-A011-D39C54018A7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3673" y="1210598"/>
            <a:ext cx="1823828" cy="159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04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16"/>
          <p:cNvSpPr txBox="1">
            <a:spLocks/>
          </p:cNvSpPr>
          <p:nvPr/>
        </p:nvSpPr>
        <p:spPr>
          <a:xfrm>
            <a:off x="783054" y="1668161"/>
            <a:ext cx="9932892" cy="4448434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latin typeface="Montserrat" panose="000005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/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Vacunas aprobadas:</a:t>
            </a:r>
          </a:p>
          <a:p>
            <a:pPr lvl="1" algn="just"/>
            <a:r>
              <a:rPr lang="es-E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BiNtech</a:t>
            </a:r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/Pfizer y Moderna.</a:t>
            </a:r>
          </a:p>
          <a:p>
            <a:pPr algn="just"/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En Evaluación:</a:t>
            </a:r>
          </a:p>
          <a:p>
            <a:pPr lvl="1" algn="just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Astra </a:t>
            </a:r>
            <a:r>
              <a:rPr lang="es-E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Zaneca</a:t>
            </a:r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/Oxford; Janssen </a:t>
            </a:r>
          </a:p>
          <a:p>
            <a:pPr algn="just"/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En desarrollo: </a:t>
            </a:r>
          </a:p>
          <a:p>
            <a:pPr lvl="1" algn="just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Sanofi, </a:t>
            </a:r>
            <a:r>
              <a:rPr lang="es-E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Novavax</a:t>
            </a:r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just"/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LOS REQUISITOS DE APROBACIÓN DE LAS VACUNAS COVID-19 SON LOS MISMOS QUE PARA CUALQUIER OTRA VACUNA</a:t>
            </a:r>
          </a:p>
          <a:p>
            <a:pPr algn="just"/>
            <a:endParaRPr lang="es-E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22799" y="626602"/>
            <a:ext cx="104695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3600" b="1">
                <a:solidFill>
                  <a:prstClr val="black">
                    <a:alpha val="60000"/>
                  </a:prstClr>
                </a:solidFill>
                <a:latin typeface="Arial" panose="020B0604020202020204" pitchFamily="34" charset="0"/>
                <a:ea typeface="Montserrat" charset="0"/>
                <a:cs typeface="Arial" panose="020B0604020202020204" pitchFamily="34" charset="0"/>
              </a:rPr>
              <a:t>Situación regulatoria actual vacunas COVID-19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097147" y="547026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	</a:t>
            </a:r>
            <a:r>
              <a:rPr lang="es-E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720537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C4EC91A-E9EE-4815-B8A5-75DBF5FE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3" name="Marcador de contenido 16">
            <a:extLst>
              <a:ext uri="{FF2B5EF4-FFF2-40B4-BE49-F238E27FC236}">
                <a16:creationId xmlns:a16="http://schemas.microsoft.com/office/drawing/2014/main" id="{6FA5D2CA-909C-43A2-9E32-E3E2F1858B75}"/>
              </a:ext>
            </a:extLst>
          </p:cNvPr>
          <p:cNvSpPr txBox="1">
            <a:spLocks/>
          </p:cNvSpPr>
          <p:nvPr/>
        </p:nvSpPr>
        <p:spPr>
          <a:xfrm>
            <a:off x="656222" y="1581742"/>
            <a:ext cx="10879555" cy="1431579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latin typeface="Montserrat" panose="000005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514350" indent="-514350" algn="just">
              <a:buAutoNum type="arabicParenR"/>
            </a:pP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</a:rPr>
              <a:t>Amplia experiencia previa en desarrollar vacunas seguras y eficaces</a:t>
            </a:r>
            <a:endParaRPr lang="es-E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FA3166F-F1EE-4726-AF64-6269E4032C93}"/>
              </a:ext>
            </a:extLst>
          </p:cNvPr>
          <p:cNvSpPr/>
          <p:nvPr/>
        </p:nvSpPr>
        <p:spPr>
          <a:xfrm>
            <a:off x="760885" y="366904"/>
            <a:ext cx="102483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36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¿Cómo se ha llegado hasta aquí en menos de 1 año? </a:t>
            </a:r>
          </a:p>
          <a:p>
            <a:pPr lvl="0"/>
            <a:r>
              <a:rPr lang="es-ES" sz="36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¿Qué ha influido en este desarrollo tan rápido?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BCDF0F7-F00B-4398-89D3-9A5B66E7FD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69" b="8080"/>
          <a:stretch/>
        </p:blipFill>
        <p:spPr>
          <a:xfrm>
            <a:off x="6095999" y="2438400"/>
            <a:ext cx="5930935" cy="3917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A67002F-0F31-49BF-A239-DC4A8864E343}"/>
              </a:ext>
            </a:extLst>
          </p:cNvPr>
          <p:cNvSpPr txBox="1"/>
          <p:nvPr/>
        </p:nvSpPr>
        <p:spPr>
          <a:xfrm>
            <a:off x="444347" y="3289546"/>
            <a:ext cx="58635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u="sng" dirty="0"/>
              <a:t>Todos sabían su función: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Investigadores: Diseñar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Fabricantes: Fabricar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Agencias de medicamentos: Evaluar</a:t>
            </a:r>
          </a:p>
        </p:txBody>
      </p:sp>
    </p:spTree>
    <p:extLst>
      <p:ext uri="{BB962C8B-B14F-4D97-AF65-F5344CB8AC3E}">
        <p14:creationId xmlns:p14="http://schemas.microsoft.com/office/powerpoint/2010/main" val="13433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E2CF1BF9-ECAE-432B-87EA-4E52E8EF1F16}"/>
              </a:ext>
            </a:extLst>
          </p:cNvPr>
          <p:cNvGrpSpPr/>
          <p:nvPr/>
        </p:nvGrpSpPr>
        <p:grpSpPr>
          <a:xfrm>
            <a:off x="10023215" y="1154452"/>
            <a:ext cx="1920183" cy="3221821"/>
            <a:chOff x="5397127" y="955973"/>
            <a:chExt cx="2820146" cy="5329381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B19F5794-9EA8-40DF-8FDD-42AFB2E95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968" b="1712"/>
            <a:stretch/>
          </p:blipFill>
          <p:spPr>
            <a:xfrm>
              <a:off x="5397127" y="955973"/>
              <a:ext cx="2820146" cy="5329381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7908456D-426A-4780-A4E5-8D23FBEB75AF}"/>
                </a:ext>
              </a:extLst>
            </p:cNvPr>
            <p:cNvSpPr/>
            <p:nvPr/>
          </p:nvSpPr>
          <p:spPr>
            <a:xfrm>
              <a:off x="5397127" y="3537527"/>
              <a:ext cx="1220727" cy="18934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" name="Marcador de contenido 16"/>
          <p:cNvSpPr txBox="1">
            <a:spLocks/>
          </p:cNvSpPr>
          <p:nvPr/>
        </p:nvSpPr>
        <p:spPr>
          <a:xfrm>
            <a:off x="656223" y="1154452"/>
            <a:ext cx="9582750" cy="5189839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latin typeface="Montserrat" panose="000005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just">
              <a:buNone/>
            </a:pP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</a:rPr>
              <a:t>2) Identificación inmediata del antígeno a usar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	-Basados en datos de experimentación en animales 	con vacunas frente al SARS-1  y al MERS.</a:t>
            </a:r>
          </a:p>
          <a:p>
            <a:pPr marL="0" indent="0" algn="just">
              <a:buNone/>
            </a:pP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	-Antígeno: proteína S (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spike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) (espícula). </a:t>
            </a:r>
          </a:p>
          <a:p>
            <a:pPr marL="914400" lvl="2" indent="0" algn="just">
              <a:buNone/>
            </a:pP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-Para la vacuna RSV hemos estado más de 30 años esperando encontrar el antígeno idóneo y aún no hay ninguna vacuna autorizada.</a:t>
            </a:r>
          </a:p>
          <a:p>
            <a:pPr marL="0" indent="0" algn="just">
              <a:buNone/>
            </a:pP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</a:rPr>
              <a:t>3) Experiencia preclínica amplia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 con plataformas mRNA adenovirus</a:t>
            </a:r>
          </a:p>
          <a:p>
            <a:pPr marL="0" indent="0" algn="just">
              <a:buNone/>
            </a:pP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</a:rPr>
              <a:t>4)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</a:rPr>
              <a:t>Experiencia en humanos 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fase I/II (mRNA) y fase III (ya autorizadas) (adenovirus).</a:t>
            </a:r>
          </a:p>
          <a:p>
            <a:pPr algn="just"/>
            <a:endParaRPr lang="es-E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52661" y="332030"/>
            <a:ext cx="107464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36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¿Cómo se ha llegado hasta aquí? No partíamos de cero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332059" y="574726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	</a:t>
            </a:r>
            <a:r>
              <a:rPr lang="es-E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754628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44DD1A4-46D4-4A8C-A854-76EE4C1AC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3" name="Marcador de contenido 16">
            <a:extLst>
              <a:ext uri="{FF2B5EF4-FFF2-40B4-BE49-F238E27FC236}">
                <a16:creationId xmlns:a16="http://schemas.microsoft.com/office/drawing/2014/main" id="{7D790A65-945E-4729-A3B6-3F202C92D809}"/>
              </a:ext>
            </a:extLst>
          </p:cNvPr>
          <p:cNvSpPr txBox="1">
            <a:spLocks/>
          </p:cNvSpPr>
          <p:nvPr/>
        </p:nvSpPr>
        <p:spPr>
          <a:xfrm>
            <a:off x="550762" y="1083223"/>
            <a:ext cx="10879555" cy="5774777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latin typeface="Montserrat" panose="000005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</a:rPr>
              <a:t>5)Interacción y comunicación de todos los actores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/>
            <a:r>
              <a:rPr lang="es-E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Agencias de medicamentos</a:t>
            </a:r>
          </a:p>
          <a:p>
            <a:pPr lvl="1" algn="just"/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EMA: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Task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force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. Comunicación ágil con Compañías a nivel de asesoramiento de aspectos de calidad, preclínica, y clínica.</a:t>
            </a:r>
          </a:p>
          <a:p>
            <a:pPr lvl="1" algn="just"/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ICMRA (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International Coalition of Medicines Regulatory Authorities). 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jemplo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: Competencia nacional:</a:t>
            </a:r>
          </a:p>
          <a:p>
            <a:pPr lvl="3" algn="just"/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 Acuerdo: posibilidad de solapar experimentación en animales y en humanos.</a:t>
            </a:r>
            <a:r>
              <a:rPr lang="es-E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just"/>
            <a:r>
              <a:rPr lang="es-E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Gobiernos y otras organizaciones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: Financiación, flexibilizar (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p.ej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: etiquetado)</a:t>
            </a:r>
          </a:p>
          <a:p>
            <a:pPr algn="just"/>
            <a:r>
              <a:rPr lang="es-ES" sz="2400" u="sng" dirty="0">
                <a:latin typeface="Verdana" panose="020B0604030504040204" pitchFamily="34" charset="0"/>
                <a:ea typeface="Verdana" panose="020B0604030504040204" pitchFamily="34" charset="0"/>
              </a:rPr>
              <a:t>Compañías: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 Han acelerado desarrollo de Ensayos Clínicos, y fabricación de dosis a riesgo (antes de la aprobación)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6471A59-5C8A-485F-8A68-84FF1EDC5620}"/>
              </a:ext>
            </a:extLst>
          </p:cNvPr>
          <p:cNvSpPr/>
          <p:nvPr/>
        </p:nvSpPr>
        <p:spPr>
          <a:xfrm>
            <a:off x="550762" y="353131"/>
            <a:ext cx="101007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36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¿Cómo se ha llegado hasta aquí?. Trabajo en equipo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DC0CF7E-AB08-430F-9E20-391017EF2A58}"/>
              </a:ext>
            </a:extLst>
          </p:cNvPr>
          <p:cNvSpPr/>
          <p:nvPr/>
        </p:nvSpPr>
        <p:spPr>
          <a:xfrm>
            <a:off x="2097147" y="547026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	</a:t>
            </a:r>
            <a:r>
              <a:rPr lang="es-E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945010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69500205-AE1B-4B56-B2FB-2D5B37F60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3" name="Marcador de contenido 16">
            <a:extLst>
              <a:ext uri="{FF2B5EF4-FFF2-40B4-BE49-F238E27FC236}">
                <a16:creationId xmlns:a16="http://schemas.microsoft.com/office/drawing/2014/main" id="{42134689-9112-4D38-951D-FEC98A67DD4D}"/>
              </a:ext>
            </a:extLst>
          </p:cNvPr>
          <p:cNvSpPr txBox="1">
            <a:spLocks/>
          </p:cNvSpPr>
          <p:nvPr/>
        </p:nvSpPr>
        <p:spPr>
          <a:xfrm>
            <a:off x="746840" y="1496145"/>
            <a:ext cx="11113199" cy="5248784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latin typeface="Montserrat" panose="000005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/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</a:rPr>
              <a:t>6)Diseño de EC en fase 3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/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Reclutamiento de 40.000 personas (1:1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placebo:vacunado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</a:p>
          <a:p>
            <a:pPr algn="just"/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Eficacia en prevenir la COVID-19 de cualquier intensidad (leve, moderada, grave). </a:t>
            </a:r>
          </a:p>
          <a:p>
            <a:pPr algn="just"/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Al llegar a un número predeterminado de casos  de covid-19 se “abre el ciego” para valorar la eficacia vacunal.</a:t>
            </a:r>
          </a:p>
          <a:p>
            <a:pPr algn="just"/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Al reclutar 40.000 sujetos, y para una misma tasa de ataque si se hubieran reclutado 10.000 se hubiera tratado 4 veces más tiempo en alcanzar el numero de casos.</a:t>
            </a:r>
          </a:p>
          <a:p>
            <a:pPr algn="just"/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No se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pdodía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 haber valorado solo eficacia frente a enfermedad grave</a:t>
            </a:r>
          </a:p>
          <a:p>
            <a:pPr algn="just"/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</a:rPr>
              <a:t>Amplia base de datos de seguridad de 20.000 sujetos.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83C49A3-85F9-4939-8C0F-0246A8159141}"/>
              </a:ext>
            </a:extLst>
          </p:cNvPr>
          <p:cNvSpPr/>
          <p:nvPr/>
        </p:nvSpPr>
        <p:spPr>
          <a:xfrm>
            <a:off x="368275" y="579468"/>
            <a:ext cx="101598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¿</a:t>
            </a:r>
            <a:r>
              <a:rPr lang="en-US" sz="3600" b="1" dirty="0" err="1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Cómo</a:t>
            </a:r>
            <a:r>
              <a:rPr lang="en-US" sz="36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 se ha </a:t>
            </a:r>
            <a:r>
              <a:rPr lang="en-US" sz="3600" b="1" dirty="0" err="1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llegado</a:t>
            </a:r>
            <a:r>
              <a:rPr lang="en-US" sz="36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 hasta </a:t>
            </a:r>
            <a:r>
              <a:rPr lang="en-US" sz="3600" b="1" dirty="0" err="1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aquí</a:t>
            </a:r>
            <a:r>
              <a:rPr lang="en-US" sz="36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?. </a:t>
            </a:r>
            <a:r>
              <a:rPr lang="en-US" sz="3600" b="1" dirty="0" err="1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Buen</a:t>
            </a:r>
            <a:r>
              <a:rPr lang="en-US" sz="36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n-US" sz="3600" b="1" dirty="0" err="1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diseño</a:t>
            </a:r>
            <a:r>
              <a:rPr lang="en-US" sz="36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 de EC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AF7355E-22D0-4C28-8FFB-4D1BEFD163DA}"/>
              </a:ext>
            </a:extLst>
          </p:cNvPr>
          <p:cNvSpPr/>
          <p:nvPr/>
        </p:nvSpPr>
        <p:spPr>
          <a:xfrm>
            <a:off x="2097147" y="547026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	</a:t>
            </a:r>
            <a:r>
              <a:rPr lang="es-E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14281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02A26CB-5CD0-4A9F-A34C-7BE8A3427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FD6AC-5A4A-C944-AFB7-CFE21FCED208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3" name="Marcador de contenido 16">
            <a:extLst>
              <a:ext uri="{FF2B5EF4-FFF2-40B4-BE49-F238E27FC236}">
                <a16:creationId xmlns:a16="http://schemas.microsoft.com/office/drawing/2014/main" id="{DCAC7F5E-B433-4984-AB28-C14E2BBDF493}"/>
              </a:ext>
            </a:extLst>
          </p:cNvPr>
          <p:cNvSpPr txBox="1">
            <a:spLocks/>
          </p:cNvSpPr>
          <p:nvPr/>
        </p:nvSpPr>
        <p:spPr>
          <a:xfrm>
            <a:off x="674474" y="349070"/>
            <a:ext cx="11586876" cy="875863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latin typeface="Montserrat" panose="000005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s-ES" sz="3200" b="1" dirty="0">
                <a:solidFill>
                  <a:prstClr val="black">
                    <a:alpha val="6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Un ejemplo: Vacuna Moderna. Ficha Técnica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4856644-F840-4383-8F2C-431108475104}"/>
              </a:ext>
            </a:extLst>
          </p:cNvPr>
          <p:cNvSpPr txBox="1"/>
          <p:nvPr/>
        </p:nvSpPr>
        <p:spPr>
          <a:xfrm>
            <a:off x="340698" y="5450027"/>
            <a:ext cx="5016053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dirty="0"/>
              <a:t>25% mayores de 65 años.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dirty="0"/>
              <a:t>Eficacia en mayores de 65 años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dirty="0"/>
              <a:t>30 casos graves en placebo, 0 en vacunados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405ED8-578C-40F9-B188-5CE589AF2F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147"/>
          <a:stretch/>
        </p:blipFill>
        <p:spPr>
          <a:xfrm>
            <a:off x="674474" y="1010836"/>
            <a:ext cx="8093747" cy="4128814"/>
          </a:xfrm>
          <a:prstGeom prst="rect">
            <a:avLst/>
          </a:prstGeom>
        </p:spPr>
      </p:pic>
      <p:sp>
        <p:nvSpPr>
          <p:cNvPr id="6" name="CuadroTexto 2">
            <a:extLst>
              <a:ext uri="{FF2B5EF4-FFF2-40B4-BE49-F238E27FC236}">
                <a16:creationId xmlns:a16="http://schemas.microsoft.com/office/drawing/2014/main" id="{0D424F08-28F3-47D4-ABC9-B01078190667}"/>
              </a:ext>
            </a:extLst>
          </p:cNvPr>
          <p:cNvSpPr txBox="1"/>
          <p:nvPr/>
        </p:nvSpPr>
        <p:spPr>
          <a:xfrm>
            <a:off x="5484321" y="5493267"/>
            <a:ext cx="63669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>
                <a:ea typeface="Verdana" panose="020B0604030504040204" pitchFamily="34" charset="0"/>
              </a:rPr>
              <a:t>Reacciones adversa más comunes: Dolor sitio inyección (92%) fatiga (70%), dolor de cabeza (65%) mialgia (61%), artralgia (46%)y escalofríos </a:t>
            </a:r>
          </a:p>
        </p:txBody>
      </p:sp>
    </p:spTree>
    <p:extLst>
      <p:ext uri="{BB962C8B-B14F-4D97-AF65-F5344CB8AC3E}">
        <p14:creationId xmlns:p14="http://schemas.microsoft.com/office/powerpoint/2010/main" val="706083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742872" y="687157"/>
            <a:ext cx="7380450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Montserrat"/>
              </a:rPr>
              <a:t>DURACIÓN DE LA PROTECCIÓN VACUNAL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799834" y="1336631"/>
            <a:ext cx="561445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Montserrat"/>
              </a:rPr>
              <a:t>NUNCA SE SABE CUANDO  SE AUTORIZA LA VACUNA</a:t>
            </a:r>
            <a:endParaRPr lang="es-ES" sz="2400" dirty="0">
              <a:latin typeface="Montserra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77031" y="5372532"/>
            <a:ext cx="78836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dirty="0">
                <a:latin typeface="Montserrat"/>
              </a:rPr>
              <a:t>Si hay un aumento de casos por fallo de la vacuna se verá si está asociado a una vacuna particular, y en su caso, se administrará una dosis extra  de vacuna para controlar el brote.</a:t>
            </a:r>
          </a:p>
        </p:txBody>
      </p:sp>
      <p:cxnSp>
        <p:nvCxnSpPr>
          <p:cNvPr id="9" name="Conector recto 3">
            <a:extLst>
              <a:ext uri="{FF2B5EF4-FFF2-40B4-BE49-F238E27FC236}">
                <a16:creationId xmlns:a16="http://schemas.microsoft.com/office/drawing/2014/main" id="{2F9C4133-0BCB-4331-96BF-EA4D9FED8439}"/>
              </a:ext>
            </a:extLst>
          </p:cNvPr>
          <p:cNvCxnSpPr>
            <a:cxnSpLocks/>
          </p:cNvCxnSpPr>
          <p:nvPr/>
        </p:nvCxnSpPr>
        <p:spPr>
          <a:xfrm flipH="1">
            <a:off x="1792681" y="1607030"/>
            <a:ext cx="3" cy="2300257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4">
            <a:extLst>
              <a:ext uri="{FF2B5EF4-FFF2-40B4-BE49-F238E27FC236}">
                <a16:creationId xmlns:a16="http://schemas.microsoft.com/office/drawing/2014/main" id="{F99BF3E9-4E35-4D85-A151-BB79D0901202}"/>
              </a:ext>
            </a:extLst>
          </p:cNvPr>
          <p:cNvCxnSpPr>
            <a:cxnSpLocks/>
          </p:cNvCxnSpPr>
          <p:nvPr/>
        </p:nvCxnSpPr>
        <p:spPr>
          <a:xfrm flipH="1">
            <a:off x="1756563" y="3918955"/>
            <a:ext cx="7474883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1">
            <a:extLst>
              <a:ext uri="{FF2B5EF4-FFF2-40B4-BE49-F238E27FC236}">
                <a16:creationId xmlns:a16="http://schemas.microsoft.com/office/drawing/2014/main" id="{0EBCD60F-7EA6-4B8A-9A4B-4E31C90E3793}"/>
              </a:ext>
            </a:extLst>
          </p:cNvPr>
          <p:cNvSpPr txBox="1"/>
          <p:nvPr/>
        </p:nvSpPr>
        <p:spPr>
          <a:xfrm>
            <a:off x="1830443" y="4183101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Montserrat"/>
              </a:rPr>
              <a:t>Dic-2020</a:t>
            </a:r>
          </a:p>
        </p:txBody>
      </p:sp>
      <p:sp>
        <p:nvSpPr>
          <p:cNvPr id="16" name="CuadroTexto 13">
            <a:extLst>
              <a:ext uri="{FF2B5EF4-FFF2-40B4-BE49-F238E27FC236}">
                <a16:creationId xmlns:a16="http://schemas.microsoft.com/office/drawing/2014/main" id="{108EFE18-7D09-4782-AD76-F254E7C87D02}"/>
              </a:ext>
            </a:extLst>
          </p:cNvPr>
          <p:cNvSpPr txBox="1"/>
          <p:nvPr/>
        </p:nvSpPr>
        <p:spPr>
          <a:xfrm>
            <a:off x="3777715" y="4211441"/>
            <a:ext cx="117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Montserrat"/>
              </a:rPr>
              <a:t>Dic-2021</a:t>
            </a:r>
          </a:p>
        </p:txBody>
      </p:sp>
      <p:cxnSp>
        <p:nvCxnSpPr>
          <p:cNvPr id="17" name="Conector recto 15">
            <a:extLst>
              <a:ext uri="{FF2B5EF4-FFF2-40B4-BE49-F238E27FC236}">
                <a16:creationId xmlns:a16="http://schemas.microsoft.com/office/drawing/2014/main" id="{9F6D5438-6739-4D13-8242-72356E9F20FA}"/>
              </a:ext>
            </a:extLst>
          </p:cNvPr>
          <p:cNvCxnSpPr>
            <a:cxnSpLocks/>
          </p:cNvCxnSpPr>
          <p:nvPr/>
        </p:nvCxnSpPr>
        <p:spPr>
          <a:xfrm flipV="1">
            <a:off x="7186880" y="2612349"/>
            <a:ext cx="1930777" cy="11726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6">
            <a:extLst>
              <a:ext uri="{FF2B5EF4-FFF2-40B4-BE49-F238E27FC236}">
                <a16:creationId xmlns:a16="http://schemas.microsoft.com/office/drawing/2014/main" id="{603BAACE-89B1-4111-8100-B672705EB6CC}"/>
              </a:ext>
            </a:extLst>
          </p:cNvPr>
          <p:cNvSpPr txBox="1"/>
          <p:nvPr/>
        </p:nvSpPr>
        <p:spPr>
          <a:xfrm>
            <a:off x="285236" y="1706632"/>
            <a:ext cx="118359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2060"/>
                </a:solidFill>
                <a:latin typeface="Montserrat"/>
              </a:rPr>
              <a:t>Número casos COVID-19</a:t>
            </a:r>
          </a:p>
        </p:txBody>
      </p:sp>
      <p:sp>
        <p:nvSpPr>
          <p:cNvPr id="19" name="CuadroTexto 21">
            <a:extLst>
              <a:ext uri="{FF2B5EF4-FFF2-40B4-BE49-F238E27FC236}">
                <a16:creationId xmlns:a16="http://schemas.microsoft.com/office/drawing/2014/main" id="{C36D07F4-81C2-47B0-9446-2B42AA14C5AE}"/>
              </a:ext>
            </a:extLst>
          </p:cNvPr>
          <p:cNvSpPr txBox="1"/>
          <p:nvPr/>
        </p:nvSpPr>
        <p:spPr>
          <a:xfrm>
            <a:off x="9896131" y="3941118"/>
            <a:ext cx="94551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002060"/>
                </a:solidFill>
                <a:latin typeface="Montserrat"/>
              </a:rPr>
              <a:t>Tiempo</a:t>
            </a:r>
          </a:p>
        </p:txBody>
      </p:sp>
      <p:sp>
        <p:nvSpPr>
          <p:cNvPr id="23" name="CuadroTexto 30">
            <a:extLst>
              <a:ext uri="{FF2B5EF4-FFF2-40B4-BE49-F238E27FC236}">
                <a16:creationId xmlns:a16="http://schemas.microsoft.com/office/drawing/2014/main" id="{48AA6296-0864-4E7A-BD89-BC0C600F9D0F}"/>
              </a:ext>
            </a:extLst>
          </p:cNvPr>
          <p:cNvSpPr txBox="1"/>
          <p:nvPr/>
        </p:nvSpPr>
        <p:spPr>
          <a:xfrm>
            <a:off x="637650" y="2029798"/>
            <a:ext cx="1192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 </a:t>
            </a:r>
          </a:p>
        </p:txBody>
      </p:sp>
      <p:sp>
        <p:nvSpPr>
          <p:cNvPr id="26" name="CuadroTexto 1">
            <a:extLst>
              <a:ext uri="{FF2B5EF4-FFF2-40B4-BE49-F238E27FC236}">
                <a16:creationId xmlns:a16="http://schemas.microsoft.com/office/drawing/2014/main" id="{C851987E-8734-4EAB-A0F5-AD278827B274}"/>
              </a:ext>
            </a:extLst>
          </p:cNvPr>
          <p:cNvSpPr txBox="1"/>
          <p:nvPr/>
        </p:nvSpPr>
        <p:spPr>
          <a:xfrm>
            <a:off x="3847899" y="4859769"/>
            <a:ext cx="5645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Montserrat"/>
              </a:rPr>
              <a:t>Vigilancia Epidemiológica (Salud Pública)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2479559" y="3907287"/>
            <a:ext cx="0" cy="173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16">
            <a:extLst>
              <a:ext uri="{FF2B5EF4-FFF2-40B4-BE49-F238E27FC236}">
                <a16:creationId xmlns:a16="http://schemas.microsoft.com/office/drawing/2014/main" id="{ED6E8504-0D75-4AA8-9DD0-1B6D47E203A4}"/>
              </a:ext>
            </a:extLst>
          </p:cNvPr>
          <p:cNvCxnSpPr>
            <a:cxnSpLocks/>
          </p:cNvCxnSpPr>
          <p:nvPr/>
        </p:nvCxnSpPr>
        <p:spPr>
          <a:xfrm>
            <a:off x="2479559" y="3866829"/>
            <a:ext cx="0" cy="326228"/>
          </a:xfrm>
          <a:prstGeom prst="line">
            <a:avLst/>
          </a:prstGeom>
          <a:ln w="444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16">
            <a:extLst>
              <a:ext uri="{FF2B5EF4-FFF2-40B4-BE49-F238E27FC236}">
                <a16:creationId xmlns:a16="http://schemas.microsoft.com/office/drawing/2014/main" id="{ED6E8504-0D75-4AA8-9DD0-1B6D47E203A4}"/>
              </a:ext>
            </a:extLst>
          </p:cNvPr>
          <p:cNvCxnSpPr>
            <a:cxnSpLocks/>
          </p:cNvCxnSpPr>
          <p:nvPr/>
        </p:nvCxnSpPr>
        <p:spPr>
          <a:xfrm>
            <a:off x="3944684" y="3918955"/>
            <a:ext cx="0" cy="326228"/>
          </a:xfrm>
          <a:prstGeom prst="line">
            <a:avLst/>
          </a:prstGeom>
          <a:ln w="444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angular"/>
          <p:cNvCxnSpPr/>
          <p:nvPr/>
        </p:nvCxnSpPr>
        <p:spPr>
          <a:xfrm>
            <a:off x="1792684" y="1994930"/>
            <a:ext cx="649116" cy="12700"/>
          </a:xfrm>
          <a:prstGeom prst="bentConnector3">
            <a:avLst>
              <a:gd name="adj1" fmla="val 95688"/>
            </a:avLst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2445919" y="1994930"/>
            <a:ext cx="1331797" cy="178913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15">
            <a:extLst>
              <a:ext uri="{FF2B5EF4-FFF2-40B4-BE49-F238E27FC236}">
                <a16:creationId xmlns:a16="http://schemas.microsoft.com/office/drawing/2014/main" id="{9F6D5438-6739-4D13-8242-72356E9F20FA}"/>
              </a:ext>
            </a:extLst>
          </p:cNvPr>
          <p:cNvCxnSpPr>
            <a:cxnSpLocks/>
          </p:cNvCxnSpPr>
          <p:nvPr/>
        </p:nvCxnSpPr>
        <p:spPr>
          <a:xfrm>
            <a:off x="3777716" y="3784060"/>
            <a:ext cx="34325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Flecha arriba"/>
          <p:cNvSpPr/>
          <p:nvPr/>
        </p:nvSpPr>
        <p:spPr>
          <a:xfrm>
            <a:off x="7307166" y="4026775"/>
            <a:ext cx="193567" cy="312652"/>
          </a:xfrm>
          <a:prstGeom prst="up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CuadroTexto 1">
            <a:extLst>
              <a:ext uri="{FF2B5EF4-FFF2-40B4-BE49-F238E27FC236}">
                <a16:creationId xmlns:a16="http://schemas.microsoft.com/office/drawing/2014/main" id="{C851987E-8734-4EAB-A0F5-AD278827B274}"/>
              </a:ext>
            </a:extLst>
          </p:cNvPr>
          <p:cNvSpPr txBox="1"/>
          <p:nvPr/>
        </p:nvSpPr>
        <p:spPr>
          <a:xfrm>
            <a:off x="3541935" y="2144661"/>
            <a:ext cx="18911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Montserrat"/>
              </a:rPr>
              <a:t>Toda la población vacunada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247D43C8-FB74-4580-B7CA-10212401616E}"/>
              </a:ext>
            </a:extLst>
          </p:cNvPr>
          <p:cNvCxnSpPr>
            <a:cxnSpLocks/>
          </p:cNvCxnSpPr>
          <p:nvPr/>
        </p:nvCxnSpPr>
        <p:spPr>
          <a:xfrm flipV="1">
            <a:off x="3071973" y="4691675"/>
            <a:ext cx="6413696" cy="380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55 Flecha arriba">
            <a:extLst>
              <a:ext uri="{FF2B5EF4-FFF2-40B4-BE49-F238E27FC236}">
                <a16:creationId xmlns:a16="http://schemas.microsoft.com/office/drawing/2014/main" id="{62828E7E-6161-427F-B266-6A578A8FDA8B}"/>
              </a:ext>
            </a:extLst>
          </p:cNvPr>
          <p:cNvSpPr/>
          <p:nvPr/>
        </p:nvSpPr>
        <p:spPr>
          <a:xfrm rot="10800000">
            <a:off x="3847900" y="3227346"/>
            <a:ext cx="193567" cy="312652"/>
          </a:xfrm>
          <a:prstGeom prst="up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0923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019" y="9739944"/>
            <a:ext cx="2684330" cy="63174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31B293D-6512-3B42-9FEB-1533E100D94C}"/>
              </a:ext>
            </a:extLst>
          </p:cNvPr>
          <p:cNvSpPr/>
          <p:nvPr/>
        </p:nvSpPr>
        <p:spPr>
          <a:xfrm>
            <a:off x="2030407" y="4309392"/>
            <a:ext cx="75761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3200" dirty="0">
                <a:solidFill>
                  <a:srgbClr val="CA1139"/>
                </a:solidFill>
                <a:latin typeface="Montserrat" panose="00000500000000000000" pitchFamily="2" charset="0"/>
                <a:ea typeface="DIN Pro Condensed" charset="0"/>
                <a:cs typeface="DIN Pro Condensed" charset="0"/>
              </a:rPr>
              <a:t>¡Muchas gracias por vuestro interés!</a:t>
            </a:r>
            <a:endParaRPr lang="es-ES_tradnl" sz="3200" dirty="0">
              <a:latin typeface="Montserrat" panose="00000500000000000000" pitchFamily="2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D80E275-7722-2E47-9449-E06AE8544C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419" y="2147164"/>
            <a:ext cx="1373144" cy="137314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01CDB4A-6A4C-4041-A7FF-580BB91FA1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149" y="2257347"/>
            <a:ext cx="1120880" cy="112088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B1DDDC5-8D6C-8E49-90CA-15A0D1BC44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635" y="2158868"/>
            <a:ext cx="1349736" cy="134973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BC7306A-C73D-0A44-9F4A-231EFFC64A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091" y="2273296"/>
            <a:ext cx="1120880" cy="11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48187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B752E"/>
        </a:solidFill>
        <a:ln>
          <a:noFill/>
        </a:ln>
        <a:scene3d>
          <a:camera prst="orthographicFront"/>
          <a:lightRig rig="threePt" dir="t"/>
        </a:scene3d>
        <a:sp3d z="6350">
          <a:extrusionClr>
            <a:srgbClr val="EB752E"/>
          </a:extrusionClr>
          <a:contourClr>
            <a:srgbClr val="EB752E"/>
          </a:contourClr>
        </a:sp3d>
      </a:spPr>
      <a:bodyPr spcFirstLastPara="0" vert="horz" wrap="square" lIns="953223" tIns="2097167" rIns="953223" bIns="266856" numCol="1" spcCol="1270" rtlCol="0" anchor="ctr" anchorCtr="0">
        <a:noAutofit/>
        <a:flatTx/>
      </a:bodyPr>
      <a:lstStyle>
        <a:defPPr marL="0" indent="0" algn="ctr" defTabSz="2667000">
          <a:lnSpc>
            <a:spcPct val="90000"/>
          </a:lnSpc>
          <a:spcBef>
            <a:spcPct val="0"/>
          </a:spcBef>
          <a:spcAft>
            <a:spcPct val="35000"/>
          </a:spcAft>
          <a:buNone/>
          <a:defRPr sz="6000" kern="1200" dirty="0"/>
        </a:defPPr>
      </a:lstStyle>
      <a:style>
        <a:lnRef idx="2">
          <a:schemeClr val="lt1">
            <a:hueOff val="0"/>
            <a:satOff val="0"/>
            <a:lumOff val="0"/>
            <a:alphaOff val="0"/>
          </a:schemeClr>
        </a:lnRef>
        <a:fillRef idx="1">
          <a:schemeClr val="accent2">
            <a:hueOff val="0"/>
            <a:satOff val="0"/>
            <a:lumOff val="0"/>
            <a:alphaOff val="0"/>
          </a:schemeClr>
        </a:fillRef>
        <a:effectRef idx="0">
          <a:schemeClr val="accent2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iseño personalizado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4836</TotalTime>
  <Words>621</Words>
  <Application>Microsoft Office PowerPoint</Application>
  <PresentationFormat>Panorámica</PresentationFormat>
  <Paragraphs>70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Montserrat</vt:lpstr>
      <vt:lpstr>Montserrat SemiBold</vt:lpstr>
      <vt:lpstr>Verdana</vt:lpstr>
      <vt:lpstr>Wingdings</vt:lpstr>
      <vt:lpstr>Diseño personalizado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Agustin Portela</cp:lastModifiedBy>
  <cp:revision>421</cp:revision>
  <cp:lastPrinted>2020-09-07T14:01:45Z</cp:lastPrinted>
  <dcterms:created xsi:type="dcterms:W3CDTF">2019-04-02T10:34:32Z</dcterms:created>
  <dcterms:modified xsi:type="dcterms:W3CDTF">2021-01-13T05:23:50Z</dcterms:modified>
</cp:coreProperties>
</file>