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9" r:id="rId3"/>
    <p:sldId id="260" r:id="rId4"/>
    <p:sldId id="276" r:id="rId5"/>
    <p:sldId id="282" r:id="rId6"/>
    <p:sldId id="261" r:id="rId7"/>
    <p:sldId id="278" r:id="rId8"/>
    <p:sldId id="291" r:id="rId9"/>
    <p:sldId id="289" r:id="rId10"/>
    <p:sldId id="274" r:id="rId11"/>
    <p:sldId id="287" r:id="rId12"/>
    <p:sldId id="264" r:id="rId13"/>
    <p:sldId id="292" r:id="rId14"/>
    <p:sldId id="265" r:id="rId15"/>
    <p:sldId id="290" r:id="rId16"/>
    <p:sldId id="288" r:id="rId17"/>
    <p:sldId id="284" r:id="rId18"/>
    <p:sldId id="267" r:id="rId19"/>
    <p:sldId id="266" r:id="rId20"/>
    <p:sldId id="280" r:id="rId21"/>
    <p:sldId id="271" r:id="rId22"/>
  </p:sldIdLst>
  <p:sldSz cx="9144000" cy="5143500" type="screen16x9"/>
  <p:notesSz cx="6797675" cy="9926638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  <a:srgbClr val="9BBB59"/>
    <a:srgbClr val="E9C25F"/>
    <a:srgbClr val="4123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1" autoAdjust="0"/>
    <p:restoredTop sz="67786" autoAdjust="0"/>
  </p:normalViewPr>
  <p:slideViewPr>
    <p:cSldViewPr snapToGrid="0" snapToObjects="1">
      <p:cViewPr varScale="1">
        <p:scale>
          <a:sx n="91" d="100"/>
          <a:sy n="91" d="100"/>
        </p:scale>
        <p:origin x="528" y="102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D08F0-ECD2-44BB-A56F-27C0054A89D7}" type="datetimeFigureOut">
              <a:rPr lang="es-ES" smtClean="0"/>
              <a:t>31/05/2021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F20BC-592B-4B4E-934D-E3323F0DF1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6588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F20BC-592B-4B4E-934D-E3323F0DF114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8000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542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1004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F20BC-592B-4B4E-934D-E3323F0DF114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5795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F20BC-592B-4B4E-934D-E3323F0DF114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0622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2" indent="0" algn="just">
              <a:spcAft>
                <a:spcPts val="600"/>
              </a:spcAft>
              <a:buNone/>
            </a:pPr>
            <a:endParaRPr lang="es-ES" sz="2000" b="0" dirty="0" smtClean="0">
              <a:solidFill>
                <a:srgbClr val="333F48"/>
              </a:solidFill>
            </a:endParaRPr>
          </a:p>
          <a:p>
            <a:pPr marL="0" lvl="2" indent="0" algn="just">
              <a:spcAft>
                <a:spcPts val="600"/>
              </a:spcAft>
              <a:buNone/>
            </a:pPr>
            <a:endParaRPr lang="es-ES" sz="2000" b="0" dirty="0" smtClean="0">
              <a:solidFill>
                <a:srgbClr val="333F48"/>
              </a:solidFill>
            </a:endParaRPr>
          </a:p>
          <a:p>
            <a:pPr marL="0" lvl="2" indent="0" algn="just">
              <a:spcAft>
                <a:spcPts val="600"/>
              </a:spcAft>
              <a:buNone/>
            </a:pPr>
            <a:endParaRPr lang="es-ES" sz="2000" b="0" dirty="0" smtClean="0">
              <a:solidFill>
                <a:srgbClr val="333F48"/>
              </a:solidFill>
            </a:endParaRPr>
          </a:p>
          <a:p>
            <a:pPr marL="0" lvl="2" indent="0" algn="just">
              <a:spcAft>
                <a:spcPts val="600"/>
              </a:spcAft>
              <a:buNone/>
            </a:pPr>
            <a:endParaRPr lang="es-ES" sz="2000" b="0" dirty="0" smtClean="0">
              <a:solidFill>
                <a:srgbClr val="333F48"/>
              </a:solidFill>
            </a:endParaRPr>
          </a:p>
          <a:p>
            <a:pPr marL="0" lvl="2" indent="0" algn="just">
              <a:spcAft>
                <a:spcPts val="600"/>
              </a:spcAft>
              <a:buNone/>
            </a:pPr>
            <a:endParaRPr lang="es-ES" sz="2000" b="0" dirty="0" smtClean="0">
              <a:solidFill>
                <a:srgbClr val="333F48"/>
              </a:solidFill>
            </a:endParaRPr>
          </a:p>
          <a:p>
            <a:pPr marL="0" lvl="2" indent="0" algn="just">
              <a:spcAft>
                <a:spcPts val="600"/>
              </a:spcAft>
              <a:buNone/>
            </a:pPr>
            <a:endParaRPr lang="es-ES" sz="2000" b="0" dirty="0" smtClean="0">
              <a:solidFill>
                <a:srgbClr val="333F48"/>
              </a:solidFill>
            </a:endParaRPr>
          </a:p>
          <a:p>
            <a:pPr marL="0" lvl="2" indent="0" algn="just">
              <a:spcAft>
                <a:spcPts val="600"/>
              </a:spcAft>
              <a:buNone/>
            </a:pPr>
            <a:endParaRPr lang="es-ES" b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0595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8809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F20BC-592B-4B4E-934D-E3323F0DF114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7863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2" indent="0" algn="just">
              <a:spcAft>
                <a:spcPts val="600"/>
              </a:spcAft>
              <a:buNone/>
            </a:pPr>
            <a:endParaRPr lang="es-ES" b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8891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F20BC-592B-4B4E-934D-E3323F0DF114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74798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F20BC-592B-4B4E-934D-E3323F0DF114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74087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b="1" u="sng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4927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F20BC-592B-4B4E-934D-E3323F0DF114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05005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8822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89161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F20BC-592B-4B4E-934D-E3323F0DF114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89654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b="1" u="sng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76710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F20BC-592B-4B4E-934D-E3323F0DF114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86890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14020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F20BC-592B-4B4E-934D-E3323F0DF114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54632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F20BC-592B-4B4E-934D-E3323F0DF114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0906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6C6AD-E974-42E6-97B7-3B9D3B430CAF}" type="datetime1">
              <a:rPr lang="es-ES" smtClean="0"/>
              <a:t>31/05/2021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33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93440" y="-20789"/>
            <a:ext cx="5884086" cy="857250"/>
          </a:xfrm>
        </p:spPr>
        <p:txBody>
          <a:bodyPr>
            <a:normAutofit/>
          </a:bodyPr>
          <a:lstStyle>
            <a:lvl1pPr>
              <a:defRPr sz="2500"/>
            </a:lvl1pPr>
          </a:lstStyle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D3A7D-7724-4CFC-B24F-3A574914ACC1}" type="datetime1">
              <a:rPr lang="es-ES" smtClean="0"/>
              <a:t>31/05/2021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‹Nº›</a:t>
            </a:fld>
            <a:endParaRPr lang="es-ES"/>
          </a:p>
        </p:txBody>
      </p:sp>
      <p:grpSp>
        <p:nvGrpSpPr>
          <p:cNvPr id="8" name="Group 4"/>
          <p:cNvGrpSpPr>
            <a:grpSpLocks noChangeAspect="1"/>
          </p:cNvGrpSpPr>
          <p:nvPr userDrawn="1"/>
        </p:nvGrpSpPr>
        <p:grpSpPr bwMode="auto">
          <a:xfrm>
            <a:off x="402277" y="262301"/>
            <a:ext cx="805284" cy="283800"/>
            <a:chOff x="158" y="2678"/>
            <a:chExt cx="681" cy="240"/>
          </a:xfrm>
          <a:solidFill>
            <a:schemeClr val="bg1"/>
          </a:solidFill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158" y="2678"/>
              <a:ext cx="90" cy="112"/>
            </a:xfrm>
            <a:custGeom>
              <a:avLst/>
              <a:gdLst>
                <a:gd name="T0" fmla="*/ 237 w 275"/>
                <a:gd name="T1" fmla="*/ 336 h 346"/>
                <a:gd name="T2" fmla="*/ 237 w 275"/>
                <a:gd name="T3" fmla="*/ 285 h 346"/>
                <a:gd name="T4" fmla="*/ 114 w 275"/>
                <a:gd name="T5" fmla="*/ 346 h 346"/>
                <a:gd name="T6" fmla="*/ 26 w 275"/>
                <a:gd name="T7" fmla="*/ 313 h 346"/>
                <a:gd name="T8" fmla="*/ 0 w 275"/>
                <a:gd name="T9" fmla="*/ 234 h 346"/>
                <a:gd name="T10" fmla="*/ 0 w 275"/>
                <a:gd name="T11" fmla="*/ 0 h 346"/>
                <a:gd name="T12" fmla="*/ 39 w 275"/>
                <a:gd name="T13" fmla="*/ 0 h 346"/>
                <a:gd name="T14" fmla="*/ 39 w 275"/>
                <a:gd name="T15" fmla="*/ 213 h 346"/>
                <a:gd name="T16" fmla="*/ 52 w 275"/>
                <a:gd name="T17" fmla="*/ 285 h 346"/>
                <a:gd name="T18" fmla="*/ 126 w 275"/>
                <a:gd name="T19" fmla="*/ 321 h 346"/>
                <a:gd name="T20" fmla="*/ 236 w 275"/>
                <a:gd name="T21" fmla="*/ 263 h 346"/>
                <a:gd name="T22" fmla="*/ 237 w 275"/>
                <a:gd name="T23" fmla="*/ 0 h 346"/>
                <a:gd name="T24" fmla="*/ 275 w 275"/>
                <a:gd name="T25" fmla="*/ 0 h 346"/>
                <a:gd name="T26" fmla="*/ 275 w 275"/>
                <a:gd name="T27" fmla="*/ 336 h 346"/>
                <a:gd name="T28" fmla="*/ 237 w 275"/>
                <a:gd name="T29" fmla="*/ 33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5" h="346">
                  <a:moveTo>
                    <a:pt x="237" y="336"/>
                  </a:moveTo>
                  <a:cubicBezTo>
                    <a:pt x="237" y="285"/>
                    <a:pt x="237" y="285"/>
                    <a:pt x="237" y="285"/>
                  </a:cubicBezTo>
                  <a:cubicBezTo>
                    <a:pt x="237" y="285"/>
                    <a:pt x="199" y="346"/>
                    <a:pt x="114" y="346"/>
                  </a:cubicBezTo>
                  <a:cubicBezTo>
                    <a:pt x="73" y="346"/>
                    <a:pt x="43" y="332"/>
                    <a:pt x="26" y="313"/>
                  </a:cubicBezTo>
                  <a:cubicBezTo>
                    <a:pt x="6" y="294"/>
                    <a:pt x="0" y="270"/>
                    <a:pt x="0" y="2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213"/>
                    <a:pt x="39" y="213"/>
                    <a:pt x="39" y="213"/>
                  </a:cubicBezTo>
                  <a:cubicBezTo>
                    <a:pt x="39" y="250"/>
                    <a:pt x="42" y="271"/>
                    <a:pt x="52" y="285"/>
                  </a:cubicBezTo>
                  <a:cubicBezTo>
                    <a:pt x="64" y="305"/>
                    <a:pt x="92" y="321"/>
                    <a:pt x="126" y="321"/>
                  </a:cubicBezTo>
                  <a:cubicBezTo>
                    <a:pt x="173" y="321"/>
                    <a:pt x="213" y="288"/>
                    <a:pt x="236" y="263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75" y="336"/>
                    <a:pt x="275" y="336"/>
                    <a:pt x="275" y="336"/>
                  </a:cubicBezTo>
                  <a:lnTo>
                    <a:pt x="237" y="3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71" y="2700"/>
              <a:ext cx="65" cy="87"/>
            </a:xfrm>
            <a:custGeom>
              <a:avLst/>
              <a:gdLst>
                <a:gd name="T0" fmla="*/ 124 w 201"/>
                <a:gd name="T1" fmla="*/ 138 h 269"/>
                <a:gd name="T2" fmla="*/ 201 w 201"/>
                <a:gd name="T3" fmla="*/ 269 h 269"/>
                <a:gd name="T4" fmla="*/ 160 w 201"/>
                <a:gd name="T5" fmla="*/ 269 h 269"/>
                <a:gd name="T6" fmla="*/ 89 w 201"/>
                <a:gd name="T7" fmla="*/ 145 h 269"/>
                <a:gd name="T8" fmla="*/ 54 w 201"/>
                <a:gd name="T9" fmla="*/ 147 h 269"/>
                <a:gd name="T10" fmla="*/ 36 w 201"/>
                <a:gd name="T11" fmla="*/ 147 h 269"/>
                <a:gd name="T12" fmla="*/ 36 w 201"/>
                <a:gd name="T13" fmla="*/ 269 h 269"/>
                <a:gd name="T14" fmla="*/ 0 w 201"/>
                <a:gd name="T15" fmla="*/ 269 h 269"/>
                <a:gd name="T16" fmla="*/ 0 w 201"/>
                <a:gd name="T17" fmla="*/ 0 h 269"/>
                <a:gd name="T18" fmla="*/ 72 w 201"/>
                <a:gd name="T19" fmla="*/ 0 h 269"/>
                <a:gd name="T20" fmla="*/ 148 w 201"/>
                <a:gd name="T21" fmla="*/ 15 h 269"/>
                <a:gd name="T22" fmla="*/ 174 w 201"/>
                <a:gd name="T23" fmla="*/ 69 h 269"/>
                <a:gd name="T24" fmla="*/ 160 w 201"/>
                <a:gd name="T25" fmla="*/ 112 h 269"/>
                <a:gd name="T26" fmla="*/ 124 w 201"/>
                <a:gd name="T27" fmla="*/ 138 h 269"/>
                <a:gd name="T28" fmla="*/ 36 w 201"/>
                <a:gd name="T29" fmla="*/ 23 h 269"/>
                <a:gd name="T30" fmla="*/ 36 w 201"/>
                <a:gd name="T31" fmla="*/ 131 h 269"/>
                <a:gd name="T32" fmla="*/ 136 w 201"/>
                <a:gd name="T33" fmla="*/ 71 h 269"/>
                <a:gd name="T34" fmla="*/ 125 w 201"/>
                <a:gd name="T35" fmla="*/ 41 h 269"/>
                <a:gd name="T36" fmla="*/ 74 w 201"/>
                <a:gd name="T37" fmla="*/ 23 h 269"/>
                <a:gd name="T38" fmla="*/ 36 w 201"/>
                <a:gd name="T39" fmla="*/ 2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1" h="269">
                  <a:moveTo>
                    <a:pt x="124" y="138"/>
                  </a:moveTo>
                  <a:cubicBezTo>
                    <a:pt x="201" y="269"/>
                    <a:pt x="201" y="269"/>
                    <a:pt x="201" y="269"/>
                  </a:cubicBezTo>
                  <a:cubicBezTo>
                    <a:pt x="160" y="269"/>
                    <a:pt x="160" y="269"/>
                    <a:pt x="160" y="269"/>
                  </a:cubicBezTo>
                  <a:cubicBezTo>
                    <a:pt x="89" y="145"/>
                    <a:pt x="89" y="145"/>
                    <a:pt x="89" y="145"/>
                  </a:cubicBezTo>
                  <a:cubicBezTo>
                    <a:pt x="81" y="146"/>
                    <a:pt x="74" y="147"/>
                    <a:pt x="54" y="147"/>
                  </a:cubicBezTo>
                  <a:cubicBezTo>
                    <a:pt x="46" y="147"/>
                    <a:pt x="42" y="147"/>
                    <a:pt x="36" y="147"/>
                  </a:cubicBezTo>
                  <a:cubicBezTo>
                    <a:pt x="36" y="269"/>
                    <a:pt x="36" y="269"/>
                    <a:pt x="36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11" y="0"/>
                    <a:pt x="130" y="4"/>
                    <a:pt x="148" y="15"/>
                  </a:cubicBezTo>
                  <a:cubicBezTo>
                    <a:pt x="165" y="27"/>
                    <a:pt x="174" y="48"/>
                    <a:pt x="174" y="69"/>
                  </a:cubicBezTo>
                  <a:cubicBezTo>
                    <a:pt x="174" y="85"/>
                    <a:pt x="169" y="100"/>
                    <a:pt x="160" y="112"/>
                  </a:cubicBezTo>
                  <a:cubicBezTo>
                    <a:pt x="148" y="128"/>
                    <a:pt x="133" y="134"/>
                    <a:pt x="124" y="138"/>
                  </a:cubicBezTo>
                  <a:close/>
                  <a:moveTo>
                    <a:pt x="36" y="23"/>
                  </a:moveTo>
                  <a:cubicBezTo>
                    <a:pt x="36" y="131"/>
                    <a:pt x="36" y="131"/>
                    <a:pt x="36" y="131"/>
                  </a:cubicBezTo>
                  <a:cubicBezTo>
                    <a:pt x="98" y="132"/>
                    <a:pt x="136" y="109"/>
                    <a:pt x="136" y="71"/>
                  </a:cubicBezTo>
                  <a:cubicBezTo>
                    <a:pt x="136" y="62"/>
                    <a:pt x="133" y="50"/>
                    <a:pt x="125" y="41"/>
                  </a:cubicBezTo>
                  <a:cubicBezTo>
                    <a:pt x="113" y="27"/>
                    <a:pt x="96" y="23"/>
                    <a:pt x="74" y="23"/>
                  </a:cubicBezTo>
                  <a:lnTo>
                    <a:pt x="36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1" name="Freeform 7"/>
            <p:cNvSpPr>
              <a:spLocks noEditPoints="1"/>
            </p:cNvSpPr>
            <p:nvPr/>
          </p:nvSpPr>
          <p:spPr bwMode="auto">
            <a:xfrm>
              <a:off x="349" y="2678"/>
              <a:ext cx="22" cy="109"/>
            </a:xfrm>
            <a:custGeom>
              <a:avLst/>
              <a:gdLst>
                <a:gd name="T0" fmla="*/ 22 w 22"/>
                <a:gd name="T1" fmla="*/ 0 h 109"/>
                <a:gd name="T2" fmla="*/ 3 w 22"/>
                <a:gd name="T3" fmla="*/ 16 h 109"/>
                <a:gd name="T4" fmla="*/ 0 w 22"/>
                <a:gd name="T5" fmla="*/ 13 h 109"/>
                <a:gd name="T6" fmla="*/ 8 w 22"/>
                <a:gd name="T7" fmla="*/ 0 h 109"/>
                <a:gd name="T8" fmla="*/ 22 w 22"/>
                <a:gd name="T9" fmla="*/ 0 h 109"/>
                <a:gd name="T10" fmla="*/ 13 w 22"/>
                <a:gd name="T11" fmla="*/ 22 h 109"/>
                <a:gd name="T12" fmla="*/ 13 w 22"/>
                <a:gd name="T13" fmla="*/ 109 h 109"/>
                <a:gd name="T14" fmla="*/ 1 w 22"/>
                <a:gd name="T15" fmla="*/ 109 h 109"/>
                <a:gd name="T16" fmla="*/ 1 w 22"/>
                <a:gd name="T17" fmla="*/ 22 h 109"/>
                <a:gd name="T18" fmla="*/ 13 w 22"/>
                <a:gd name="T19" fmla="*/ 22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09">
                  <a:moveTo>
                    <a:pt x="22" y="0"/>
                  </a:moveTo>
                  <a:lnTo>
                    <a:pt x="3" y="16"/>
                  </a:lnTo>
                  <a:lnTo>
                    <a:pt x="0" y="13"/>
                  </a:lnTo>
                  <a:lnTo>
                    <a:pt x="8" y="0"/>
                  </a:lnTo>
                  <a:lnTo>
                    <a:pt x="22" y="0"/>
                  </a:lnTo>
                  <a:close/>
                  <a:moveTo>
                    <a:pt x="13" y="22"/>
                  </a:moveTo>
                  <a:lnTo>
                    <a:pt x="13" y="109"/>
                  </a:lnTo>
                  <a:lnTo>
                    <a:pt x="1" y="109"/>
                  </a:lnTo>
                  <a:lnTo>
                    <a:pt x="1" y="22"/>
                  </a:lnTo>
                  <a:lnTo>
                    <a:pt x="13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2" name="Freeform 8"/>
            <p:cNvSpPr>
              <a:spLocks noEditPoints="1"/>
            </p:cNvSpPr>
            <p:nvPr/>
          </p:nvSpPr>
          <p:spPr bwMode="auto">
            <a:xfrm>
              <a:off x="372" y="2700"/>
              <a:ext cx="85" cy="87"/>
            </a:xfrm>
            <a:custGeom>
              <a:avLst/>
              <a:gdLst>
                <a:gd name="T0" fmla="*/ 137 w 262"/>
                <a:gd name="T1" fmla="*/ 0 h 269"/>
                <a:gd name="T2" fmla="*/ 262 w 262"/>
                <a:gd name="T3" fmla="*/ 269 h 269"/>
                <a:gd name="T4" fmla="*/ 222 w 262"/>
                <a:gd name="T5" fmla="*/ 269 h 269"/>
                <a:gd name="T6" fmla="*/ 188 w 262"/>
                <a:gd name="T7" fmla="*/ 192 h 269"/>
                <a:gd name="T8" fmla="*/ 67 w 262"/>
                <a:gd name="T9" fmla="*/ 192 h 269"/>
                <a:gd name="T10" fmla="*/ 33 w 262"/>
                <a:gd name="T11" fmla="*/ 269 h 269"/>
                <a:gd name="T12" fmla="*/ 0 w 262"/>
                <a:gd name="T13" fmla="*/ 269 h 269"/>
                <a:gd name="T14" fmla="*/ 126 w 262"/>
                <a:gd name="T15" fmla="*/ 0 h 269"/>
                <a:gd name="T16" fmla="*/ 137 w 262"/>
                <a:gd name="T17" fmla="*/ 0 h 269"/>
                <a:gd name="T18" fmla="*/ 78 w 262"/>
                <a:gd name="T19" fmla="*/ 169 h 269"/>
                <a:gd name="T20" fmla="*/ 177 w 262"/>
                <a:gd name="T21" fmla="*/ 169 h 269"/>
                <a:gd name="T22" fmla="*/ 136 w 262"/>
                <a:gd name="T23" fmla="*/ 79 h 269"/>
                <a:gd name="T24" fmla="*/ 128 w 262"/>
                <a:gd name="T25" fmla="*/ 55 h 269"/>
                <a:gd name="T26" fmla="*/ 120 w 262"/>
                <a:gd name="T27" fmla="*/ 77 h 269"/>
                <a:gd name="T28" fmla="*/ 78 w 262"/>
                <a:gd name="T29" fmla="*/ 1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269">
                  <a:moveTo>
                    <a:pt x="137" y="0"/>
                  </a:moveTo>
                  <a:cubicBezTo>
                    <a:pt x="262" y="269"/>
                    <a:pt x="262" y="269"/>
                    <a:pt x="262" y="269"/>
                  </a:cubicBezTo>
                  <a:cubicBezTo>
                    <a:pt x="222" y="269"/>
                    <a:pt x="222" y="269"/>
                    <a:pt x="222" y="269"/>
                  </a:cubicBezTo>
                  <a:cubicBezTo>
                    <a:pt x="188" y="192"/>
                    <a:pt x="188" y="192"/>
                    <a:pt x="188" y="192"/>
                  </a:cubicBezTo>
                  <a:cubicBezTo>
                    <a:pt x="67" y="192"/>
                    <a:pt x="67" y="192"/>
                    <a:pt x="67" y="192"/>
                  </a:cubicBezTo>
                  <a:cubicBezTo>
                    <a:pt x="33" y="269"/>
                    <a:pt x="33" y="269"/>
                    <a:pt x="33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126" y="0"/>
                    <a:pt x="126" y="0"/>
                    <a:pt x="126" y="0"/>
                  </a:cubicBezTo>
                  <a:lnTo>
                    <a:pt x="137" y="0"/>
                  </a:lnTo>
                  <a:close/>
                  <a:moveTo>
                    <a:pt x="78" y="169"/>
                  </a:moveTo>
                  <a:cubicBezTo>
                    <a:pt x="177" y="169"/>
                    <a:pt x="177" y="169"/>
                    <a:pt x="177" y="169"/>
                  </a:cubicBezTo>
                  <a:cubicBezTo>
                    <a:pt x="136" y="79"/>
                    <a:pt x="136" y="79"/>
                    <a:pt x="136" y="79"/>
                  </a:cubicBezTo>
                  <a:cubicBezTo>
                    <a:pt x="131" y="68"/>
                    <a:pt x="129" y="60"/>
                    <a:pt x="128" y="55"/>
                  </a:cubicBezTo>
                  <a:cubicBezTo>
                    <a:pt x="126" y="63"/>
                    <a:pt x="126" y="66"/>
                    <a:pt x="120" y="77"/>
                  </a:cubicBezTo>
                  <a:lnTo>
                    <a:pt x="78" y="1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771" y="2830"/>
              <a:ext cx="68" cy="87"/>
            </a:xfrm>
            <a:custGeom>
              <a:avLst/>
              <a:gdLst>
                <a:gd name="T0" fmla="*/ 17 w 68"/>
                <a:gd name="T1" fmla="*/ 80 h 87"/>
                <a:gd name="T2" fmla="*/ 68 w 68"/>
                <a:gd name="T3" fmla="*/ 80 h 87"/>
                <a:gd name="T4" fmla="*/ 68 w 68"/>
                <a:gd name="T5" fmla="*/ 87 h 87"/>
                <a:gd name="T6" fmla="*/ 0 w 68"/>
                <a:gd name="T7" fmla="*/ 87 h 87"/>
                <a:gd name="T8" fmla="*/ 0 w 68"/>
                <a:gd name="T9" fmla="*/ 84 h 87"/>
                <a:gd name="T10" fmla="*/ 51 w 68"/>
                <a:gd name="T11" fmla="*/ 8 h 87"/>
                <a:gd name="T12" fmla="*/ 2 w 68"/>
                <a:gd name="T13" fmla="*/ 8 h 87"/>
                <a:gd name="T14" fmla="*/ 2 w 68"/>
                <a:gd name="T15" fmla="*/ 0 h 87"/>
                <a:gd name="T16" fmla="*/ 68 w 68"/>
                <a:gd name="T17" fmla="*/ 0 h 87"/>
                <a:gd name="T18" fmla="*/ 68 w 68"/>
                <a:gd name="T19" fmla="*/ 4 h 87"/>
                <a:gd name="T20" fmla="*/ 17 w 68"/>
                <a:gd name="T21" fmla="*/ 8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87">
                  <a:moveTo>
                    <a:pt x="17" y="80"/>
                  </a:moveTo>
                  <a:lnTo>
                    <a:pt x="68" y="80"/>
                  </a:lnTo>
                  <a:lnTo>
                    <a:pt x="68" y="87"/>
                  </a:lnTo>
                  <a:lnTo>
                    <a:pt x="0" y="87"/>
                  </a:lnTo>
                  <a:lnTo>
                    <a:pt x="0" y="84"/>
                  </a:lnTo>
                  <a:lnTo>
                    <a:pt x="51" y="8"/>
                  </a:lnTo>
                  <a:lnTo>
                    <a:pt x="2" y="8"/>
                  </a:lnTo>
                  <a:lnTo>
                    <a:pt x="2" y="0"/>
                  </a:lnTo>
                  <a:lnTo>
                    <a:pt x="68" y="0"/>
                  </a:lnTo>
                  <a:lnTo>
                    <a:pt x="68" y="4"/>
                  </a:lnTo>
                  <a:lnTo>
                    <a:pt x="17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273" y="2830"/>
              <a:ext cx="59" cy="87"/>
            </a:xfrm>
            <a:custGeom>
              <a:avLst/>
              <a:gdLst>
                <a:gd name="T0" fmla="*/ 12 w 59"/>
                <a:gd name="T1" fmla="*/ 80 h 87"/>
                <a:gd name="T2" fmla="*/ 59 w 59"/>
                <a:gd name="T3" fmla="*/ 80 h 87"/>
                <a:gd name="T4" fmla="*/ 59 w 59"/>
                <a:gd name="T5" fmla="*/ 87 h 87"/>
                <a:gd name="T6" fmla="*/ 0 w 59"/>
                <a:gd name="T7" fmla="*/ 87 h 87"/>
                <a:gd name="T8" fmla="*/ 0 w 59"/>
                <a:gd name="T9" fmla="*/ 0 h 87"/>
                <a:gd name="T10" fmla="*/ 54 w 59"/>
                <a:gd name="T11" fmla="*/ 0 h 87"/>
                <a:gd name="T12" fmla="*/ 54 w 59"/>
                <a:gd name="T13" fmla="*/ 8 h 87"/>
                <a:gd name="T14" fmla="*/ 12 w 59"/>
                <a:gd name="T15" fmla="*/ 8 h 87"/>
                <a:gd name="T16" fmla="*/ 12 w 59"/>
                <a:gd name="T17" fmla="*/ 38 h 87"/>
                <a:gd name="T18" fmla="*/ 49 w 59"/>
                <a:gd name="T19" fmla="*/ 38 h 87"/>
                <a:gd name="T20" fmla="*/ 49 w 59"/>
                <a:gd name="T21" fmla="*/ 46 h 87"/>
                <a:gd name="T22" fmla="*/ 12 w 59"/>
                <a:gd name="T23" fmla="*/ 46 h 87"/>
                <a:gd name="T24" fmla="*/ 12 w 59"/>
                <a:gd name="T25" fmla="*/ 8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87">
                  <a:moveTo>
                    <a:pt x="12" y="80"/>
                  </a:moveTo>
                  <a:lnTo>
                    <a:pt x="59" y="80"/>
                  </a:lnTo>
                  <a:lnTo>
                    <a:pt x="59" y="87"/>
                  </a:lnTo>
                  <a:lnTo>
                    <a:pt x="0" y="87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8"/>
                  </a:lnTo>
                  <a:lnTo>
                    <a:pt x="12" y="8"/>
                  </a:lnTo>
                  <a:lnTo>
                    <a:pt x="12" y="38"/>
                  </a:lnTo>
                  <a:lnTo>
                    <a:pt x="49" y="38"/>
                  </a:lnTo>
                  <a:lnTo>
                    <a:pt x="49" y="46"/>
                  </a:lnTo>
                  <a:lnTo>
                    <a:pt x="12" y="46"/>
                  </a:lnTo>
                  <a:lnTo>
                    <a:pt x="12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347" y="2830"/>
              <a:ext cx="73" cy="88"/>
            </a:xfrm>
            <a:custGeom>
              <a:avLst/>
              <a:gdLst>
                <a:gd name="T0" fmla="*/ 226 w 226"/>
                <a:gd name="T1" fmla="*/ 0 h 272"/>
                <a:gd name="T2" fmla="*/ 226 w 226"/>
                <a:gd name="T3" fmla="*/ 272 h 272"/>
                <a:gd name="T4" fmla="*/ 214 w 226"/>
                <a:gd name="T5" fmla="*/ 272 h 272"/>
                <a:gd name="T6" fmla="*/ 54 w 226"/>
                <a:gd name="T7" fmla="*/ 81 h 272"/>
                <a:gd name="T8" fmla="*/ 32 w 226"/>
                <a:gd name="T9" fmla="*/ 51 h 272"/>
                <a:gd name="T10" fmla="*/ 32 w 226"/>
                <a:gd name="T11" fmla="*/ 269 h 272"/>
                <a:gd name="T12" fmla="*/ 0 w 226"/>
                <a:gd name="T13" fmla="*/ 269 h 272"/>
                <a:gd name="T14" fmla="*/ 0 w 226"/>
                <a:gd name="T15" fmla="*/ 0 h 272"/>
                <a:gd name="T16" fmla="*/ 31 w 226"/>
                <a:gd name="T17" fmla="*/ 0 h 272"/>
                <a:gd name="T18" fmla="*/ 171 w 226"/>
                <a:gd name="T19" fmla="*/ 167 h 272"/>
                <a:gd name="T20" fmla="*/ 195 w 226"/>
                <a:gd name="T21" fmla="*/ 199 h 272"/>
                <a:gd name="T22" fmla="*/ 193 w 226"/>
                <a:gd name="T23" fmla="*/ 0 h 272"/>
                <a:gd name="T24" fmla="*/ 226 w 226"/>
                <a:gd name="T25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" h="272">
                  <a:moveTo>
                    <a:pt x="226" y="0"/>
                  </a:moveTo>
                  <a:cubicBezTo>
                    <a:pt x="226" y="272"/>
                    <a:pt x="226" y="272"/>
                    <a:pt x="226" y="272"/>
                  </a:cubicBezTo>
                  <a:cubicBezTo>
                    <a:pt x="214" y="272"/>
                    <a:pt x="214" y="272"/>
                    <a:pt x="214" y="272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46" y="71"/>
                    <a:pt x="38" y="62"/>
                    <a:pt x="32" y="51"/>
                  </a:cubicBezTo>
                  <a:cubicBezTo>
                    <a:pt x="32" y="269"/>
                    <a:pt x="32" y="269"/>
                    <a:pt x="32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85" y="184"/>
                    <a:pt x="188" y="187"/>
                    <a:pt x="195" y="199"/>
                  </a:cubicBezTo>
                  <a:cubicBezTo>
                    <a:pt x="193" y="0"/>
                    <a:pt x="193" y="0"/>
                    <a:pt x="193" y="0"/>
                  </a:cubicBezTo>
                  <a:lnTo>
                    <a:pt x="2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518" y="2830"/>
              <a:ext cx="73" cy="88"/>
            </a:xfrm>
            <a:custGeom>
              <a:avLst/>
              <a:gdLst>
                <a:gd name="T0" fmla="*/ 226 w 226"/>
                <a:gd name="T1" fmla="*/ 0 h 272"/>
                <a:gd name="T2" fmla="*/ 226 w 226"/>
                <a:gd name="T3" fmla="*/ 272 h 272"/>
                <a:gd name="T4" fmla="*/ 214 w 226"/>
                <a:gd name="T5" fmla="*/ 272 h 272"/>
                <a:gd name="T6" fmla="*/ 53 w 226"/>
                <a:gd name="T7" fmla="*/ 81 h 272"/>
                <a:gd name="T8" fmla="*/ 31 w 226"/>
                <a:gd name="T9" fmla="*/ 51 h 272"/>
                <a:gd name="T10" fmla="*/ 31 w 226"/>
                <a:gd name="T11" fmla="*/ 269 h 272"/>
                <a:gd name="T12" fmla="*/ 0 w 226"/>
                <a:gd name="T13" fmla="*/ 269 h 272"/>
                <a:gd name="T14" fmla="*/ 0 w 226"/>
                <a:gd name="T15" fmla="*/ 0 h 272"/>
                <a:gd name="T16" fmla="*/ 31 w 226"/>
                <a:gd name="T17" fmla="*/ 0 h 272"/>
                <a:gd name="T18" fmla="*/ 170 w 226"/>
                <a:gd name="T19" fmla="*/ 167 h 272"/>
                <a:gd name="T20" fmla="*/ 195 w 226"/>
                <a:gd name="T21" fmla="*/ 199 h 272"/>
                <a:gd name="T22" fmla="*/ 193 w 226"/>
                <a:gd name="T23" fmla="*/ 0 h 272"/>
                <a:gd name="T24" fmla="*/ 226 w 226"/>
                <a:gd name="T25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" h="272">
                  <a:moveTo>
                    <a:pt x="226" y="0"/>
                  </a:moveTo>
                  <a:cubicBezTo>
                    <a:pt x="226" y="272"/>
                    <a:pt x="226" y="272"/>
                    <a:pt x="226" y="272"/>
                  </a:cubicBezTo>
                  <a:cubicBezTo>
                    <a:pt x="214" y="272"/>
                    <a:pt x="214" y="272"/>
                    <a:pt x="214" y="272"/>
                  </a:cubicBezTo>
                  <a:cubicBezTo>
                    <a:pt x="53" y="81"/>
                    <a:pt x="53" y="81"/>
                    <a:pt x="53" y="81"/>
                  </a:cubicBezTo>
                  <a:cubicBezTo>
                    <a:pt x="45" y="71"/>
                    <a:pt x="38" y="62"/>
                    <a:pt x="31" y="51"/>
                  </a:cubicBezTo>
                  <a:cubicBezTo>
                    <a:pt x="31" y="269"/>
                    <a:pt x="31" y="269"/>
                    <a:pt x="31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70" y="167"/>
                    <a:pt x="170" y="167"/>
                    <a:pt x="170" y="167"/>
                  </a:cubicBezTo>
                  <a:cubicBezTo>
                    <a:pt x="185" y="184"/>
                    <a:pt x="188" y="187"/>
                    <a:pt x="195" y="199"/>
                  </a:cubicBezTo>
                  <a:cubicBezTo>
                    <a:pt x="193" y="0"/>
                    <a:pt x="193" y="0"/>
                    <a:pt x="193" y="0"/>
                  </a:cubicBezTo>
                  <a:lnTo>
                    <a:pt x="2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705" y="2830"/>
              <a:ext cx="58" cy="87"/>
            </a:xfrm>
            <a:custGeom>
              <a:avLst/>
              <a:gdLst>
                <a:gd name="T0" fmla="*/ 12 w 58"/>
                <a:gd name="T1" fmla="*/ 80 h 87"/>
                <a:gd name="T2" fmla="*/ 58 w 58"/>
                <a:gd name="T3" fmla="*/ 80 h 87"/>
                <a:gd name="T4" fmla="*/ 58 w 58"/>
                <a:gd name="T5" fmla="*/ 87 h 87"/>
                <a:gd name="T6" fmla="*/ 0 w 58"/>
                <a:gd name="T7" fmla="*/ 87 h 87"/>
                <a:gd name="T8" fmla="*/ 0 w 58"/>
                <a:gd name="T9" fmla="*/ 0 h 87"/>
                <a:gd name="T10" fmla="*/ 53 w 58"/>
                <a:gd name="T11" fmla="*/ 0 h 87"/>
                <a:gd name="T12" fmla="*/ 53 w 58"/>
                <a:gd name="T13" fmla="*/ 8 h 87"/>
                <a:gd name="T14" fmla="*/ 12 w 58"/>
                <a:gd name="T15" fmla="*/ 8 h 87"/>
                <a:gd name="T16" fmla="*/ 12 w 58"/>
                <a:gd name="T17" fmla="*/ 38 h 87"/>
                <a:gd name="T18" fmla="*/ 48 w 58"/>
                <a:gd name="T19" fmla="*/ 38 h 87"/>
                <a:gd name="T20" fmla="*/ 48 w 58"/>
                <a:gd name="T21" fmla="*/ 46 h 87"/>
                <a:gd name="T22" fmla="*/ 12 w 58"/>
                <a:gd name="T23" fmla="*/ 46 h 87"/>
                <a:gd name="T24" fmla="*/ 12 w 58"/>
                <a:gd name="T25" fmla="*/ 8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87">
                  <a:moveTo>
                    <a:pt x="12" y="80"/>
                  </a:moveTo>
                  <a:lnTo>
                    <a:pt x="58" y="80"/>
                  </a:lnTo>
                  <a:lnTo>
                    <a:pt x="58" y="87"/>
                  </a:lnTo>
                  <a:lnTo>
                    <a:pt x="0" y="87"/>
                  </a:lnTo>
                  <a:lnTo>
                    <a:pt x="0" y="0"/>
                  </a:lnTo>
                  <a:lnTo>
                    <a:pt x="53" y="0"/>
                  </a:lnTo>
                  <a:lnTo>
                    <a:pt x="53" y="8"/>
                  </a:lnTo>
                  <a:lnTo>
                    <a:pt x="12" y="8"/>
                  </a:lnTo>
                  <a:lnTo>
                    <a:pt x="12" y="38"/>
                  </a:lnTo>
                  <a:lnTo>
                    <a:pt x="48" y="38"/>
                  </a:lnTo>
                  <a:lnTo>
                    <a:pt x="48" y="46"/>
                  </a:lnTo>
                  <a:lnTo>
                    <a:pt x="12" y="46"/>
                  </a:lnTo>
                  <a:lnTo>
                    <a:pt x="12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443" y="2809"/>
              <a:ext cx="59" cy="108"/>
            </a:xfrm>
            <a:custGeom>
              <a:avLst/>
              <a:gdLst>
                <a:gd name="T0" fmla="*/ 43 w 59"/>
                <a:gd name="T1" fmla="*/ 0 h 108"/>
                <a:gd name="T2" fmla="*/ 25 w 59"/>
                <a:gd name="T3" fmla="*/ 15 h 108"/>
                <a:gd name="T4" fmla="*/ 21 w 59"/>
                <a:gd name="T5" fmla="*/ 13 h 108"/>
                <a:gd name="T6" fmla="*/ 30 w 59"/>
                <a:gd name="T7" fmla="*/ 0 h 108"/>
                <a:gd name="T8" fmla="*/ 43 w 59"/>
                <a:gd name="T9" fmla="*/ 0 h 108"/>
                <a:gd name="T10" fmla="*/ 12 w 59"/>
                <a:gd name="T11" fmla="*/ 101 h 108"/>
                <a:gd name="T12" fmla="*/ 59 w 59"/>
                <a:gd name="T13" fmla="*/ 101 h 108"/>
                <a:gd name="T14" fmla="*/ 59 w 59"/>
                <a:gd name="T15" fmla="*/ 108 h 108"/>
                <a:gd name="T16" fmla="*/ 0 w 59"/>
                <a:gd name="T17" fmla="*/ 108 h 108"/>
                <a:gd name="T18" fmla="*/ 0 w 59"/>
                <a:gd name="T19" fmla="*/ 21 h 108"/>
                <a:gd name="T20" fmla="*/ 54 w 59"/>
                <a:gd name="T21" fmla="*/ 21 h 108"/>
                <a:gd name="T22" fmla="*/ 54 w 59"/>
                <a:gd name="T23" fmla="*/ 29 h 108"/>
                <a:gd name="T24" fmla="*/ 12 w 59"/>
                <a:gd name="T25" fmla="*/ 29 h 108"/>
                <a:gd name="T26" fmla="*/ 12 w 59"/>
                <a:gd name="T27" fmla="*/ 59 h 108"/>
                <a:gd name="T28" fmla="*/ 49 w 59"/>
                <a:gd name="T29" fmla="*/ 59 h 108"/>
                <a:gd name="T30" fmla="*/ 49 w 59"/>
                <a:gd name="T31" fmla="*/ 67 h 108"/>
                <a:gd name="T32" fmla="*/ 12 w 59"/>
                <a:gd name="T33" fmla="*/ 67 h 108"/>
                <a:gd name="T34" fmla="*/ 12 w 59"/>
                <a:gd name="T35" fmla="*/ 10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108">
                  <a:moveTo>
                    <a:pt x="43" y="0"/>
                  </a:moveTo>
                  <a:lnTo>
                    <a:pt x="25" y="15"/>
                  </a:lnTo>
                  <a:lnTo>
                    <a:pt x="21" y="13"/>
                  </a:lnTo>
                  <a:lnTo>
                    <a:pt x="30" y="0"/>
                  </a:lnTo>
                  <a:lnTo>
                    <a:pt x="43" y="0"/>
                  </a:lnTo>
                  <a:close/>
                  <a:moveTo>
                    <a:pt x="12" y="101"/>
                  </a:moveTo>
                  <a:lnTo>
                    <a:pt x="59" y="101"/>
                  </a:lnTo>
                  <a:lnTo>
                    <a:pt x="59" y="108"/>
                  </a:lnTo>
                  <a:lnTo>
                    <a:pt x="0" y="108"/>
                  </a:lnTo>
                  <a:lnTo>
                    <a:pt x="0" y="21"/>
                  </a:lnTo>
                  <a:lnTo>
                    <a:pt x="54" y="21"/>
                  </a:lnTo>
                  <a:lnTo>
                    <a:pt x="54" y="29"/>
                  </a:lnTo>
                  <a:lnTo>
                    <a:pt x="12" y="29"/>
                  </a:lnTo>
                  <a:lnTo>
                    <a:pt x="12" y="59"/>
                  </a:lnTo>
                  <a:lnTo>
                    <a:pt x="49" y="59"/>
                  </a:lnTo>
                  <a:lnTo>
                    <a:pt x="49" y="67"/>
                  </a:lnTo>
                  <a:lnTo>
                    <a:pt x="12" y="67"/>
                  </a:lnTo>
                  <a:lnTo>
                    <a:pt x="12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614" y="2830"/>
              <a:ext cx="75" cy="87"/>
            </a:xfrm>
            <a:custGeom>
              <a:avLst/>
              <a:gdLst>
                <a:gd name="T0" fmla="*/ 81 w 231"/>
                <a:gd name="T1" fmla="*/ 269 h 269"/>
                <a:gd name="T2" fmla="*/ 0 w 231"/>
                <a:gd name="T3" fmla="*/ 269 h 269"/>
                <a:gd name="T4" fmla="*/ 0 w 231"/>
                <a:gd name="T5" fmla="*/ 0 h 269"/>
                <a:gd name="T6" fmla="*/ 89 w 231"/>
                <a:gd name="T7" fmla="*/ 0 h 269"/>
                <a:gd name="T8" fmla="*/ 188 w 231"/>
                <a:gd name="T9" fmla="*/ 30 h 269"/>
                <a:gd name="T10" fmla="*/ 231 w 231"/>
                <a:gd name="T11" fmla="*/ 134 h 269"/>
                <a:gd name="T12" fmla="*/ 191 w 231"/>
                <a:gd name="T13" fmla="*/ 233 h 269"/>
                <a:gd name="T14" fmla="*/ 81 w 231"/>
                <a:gd name="T15" fmla="*/ 269 h 269"/>
                <a:gd name="T16" fmla="*/ 36 w 231"/>
                <a:gd name="T17" fmla="*/ 23 h 269"/>
                <a:gd name="T18" fmla="*/ 36 w 231"/>
                <a:gd name="T19" fmla="*/ 246 h 269"/>
                <a:gd name="T20" fmla="*/ 73 w 231"/>
                <a:gd name="T21" fmla="*/ 246 h 269"/>
                <a:gd name="T22" fmla="*/ 149 w 231"/>
                <a:gd name="T23" fmla="*/ 229 h 269"/>
                <a:gd name="T24" fmla="*/ 192 w 231"/>
                <a:gd name="T25" fmla="*/ 137 h 269"/>
                <a:gd name="T26" fmla="*/ 167 w 231"/>
                <a:gd name="T27" fmla="*/ 58 h 269"/>
                <a:gd name="T28" fmla="*/ 71 w 231"/>
                <a:gd name="T29" fmla="*/ 23 h 269"/>
                <a:gd name="T30" fmla="*/ 36 w 231"/>
                <a:gd name="T31" fmla="*/ 2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269">
                  <a:moveTo>
                    <a:pt x="81" y="269"/>
                  </a:moveTo>
                  <a:cubicBezTo>
                    <a:pt x="0" y="269"/>
                    <a:pt x="0" y="269"/>
                    <a:pt x="0" y="2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127" y="0"/>
                    <a:pt x="160" y="6"/>
                    <a:pt x="188" y="30"/>
                  </a:cubicBezTo>
                  <a:cubicBezTo>
                    <a:pt x="212" y="52"/>
                    <a:pt x="231" y="88"/>
                    <a:pt x="231" y="134"/>
                  </a:cubicBezTo>
                  <a:cubicBezTo>
                    <a:pt x="231" y="178"/>
                    <a:pt x="213" y="212"/>
                    <a:pt x="191" y="233"/>
                  </a:cubicBezTo>
                  <a:cubicBezTo>
                    <a:pt x="164" y="260"/>
                    <a:pt x="129" y="269"/>
                    <a:pt x="81" y="269"/>
                  </a:cubicBezTo>
                  <a:close/>
                  <a:moveTo>
                    <a:pt x="36" y="23"/>
                  </a:moveTo>
                  <a:cubicBezTo>
                    <a:pt x="36" y="246"/>
                    <a:pt x="36" y="246"/>
                    <a:pt x="36" y="246"/>
                  </a:cubicBezTo>
                  <a:cubicBezTo>
                    <a:pt x="73" y="246"/>
                    <a:pt x="73" y="246"/>
                    <a:pt x="73" y="246"/>
                  </a:cubicBezTo>
                  <a:cubicBezTo>
                    <a:pt x="108" y="246"/>
                    <a:pt x="128" y="243"/>
                    <a:pt x="149" y="229"/>
                  </a:cubicBezTo>
                  <a:cubicBezTo>
                    <a:pt x="165" y="218"/>
                    <a:pt x="192" y="191"/>
                    <a:pt x="192" y="137"/>
                  </a:cubicBezTo>
                  <a:cubicBezTo>
                    <a:pt x="192" y="101"/>
                    <a:pt x="181" y="75"/>
                    <a:pt x="167" y="58"/>
                  </a:cubicBezTo>
                  <a:cubicBezTo>
                    <a:pt x="140" y="23"/>
                    <a:pt x="102" y="23"/>
                    <a:pt x="71" y="23"/>
                  </a:cubicBezTo>
                  <a:lnTo>
                    <a:pt x="36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158" y="2831"/>
              <a:ext cx="99" cy="86"/>
            </a:xfrm>
            <a:custGeom>
              <a:avLst/>
              <a:gdLst>
                <a:gd name="T0" fmla="*/ 303 w 303"/>
                <a:gd name="T1" fmla="*/ 267 h 267"/>
                <a:gd name="T2" fmla="*/ 267 w 303"/>
                <a:gd name="T3" fmla="*/ 267 h 267"/>
                <a:gd name="T4" fmla="*/ 245 w 303"/>
                <a:gd name="T5" fmla="*/ 129 h 267"/>
                <a:gd name="T6" fmla="*/ 240 w 303"/>
                <a:gd name="T7" fmla="*/ 64 h 267"/>
                <a:gd name="T8" fmla="*/ 222 w 303"/>
                <a:gd name="T9" fmla="*/ 119 h 267"/>
                <a:gd name="T10" fmla="*/ 159 w 303"/>
                <a:gd name="T11" fmla="*/ 267 h 267"/>
                <a:gd name="T12" fmla="*/ 139 w 303"/>
                <a:gd name="T13" fmla="*/ 267 h 267"/>
                <a:gd name="T14" fmla="*/ 75 w 303"/>
                <a:gd name="T15" fmla="*/ 118 h 267"/>
                <a:gd name="T16" fmla="*/ 56 w 303"/>
                <a:gd name="T17" fmla="*/ 64 h 267"/>
                <a:gd name="T18" fmla="*/ 50 w 303"/>
                <a:gd name="T19" fmla="*/ 137 h 267"/>
                <a:gd name="T20" fmla="*/ 31 w 303"/>
                <a:gd name="T21" fmla="*/ 267 h 267"/>
                <a:gd name="T22" fmla="*/ 0 w 303"/>
                <a:gd name="T23" fmla="*/ 267 h 267"/>
                <a:gd name="T24" fmla="*/ 40 w 303"/>
                <a:gd name="T25" fmla="*/ 0 h 267"/>
                <a:gd name="T26" fmla="*/ 60 w 303"/>
                <a:gd name="T27" fmla="*/ 0 h 267"/>
                <a:gd name="T28" fmla="*/ 137 w 303"/>
                <a:gd name="T29" fmla="*/ 176 h 267"/>
                <a:gd name="T30" fmla="*/ 152 w 303"/>
                <a:gd name="T31" fmla="*/ 218 h 267"/>
                <a:gd name="T32" fmla="*/ 164 w 303"/>
                <a:gd name="T33" fmla="*/ 183 h 267"/>
                <a:gd name="T34" fmla="*/ 242 w 303"/>
                <a:gd name="T35" fmla="*/ 0 h 267"/>
                <a:gd name="T36" fmla="*/ 261 w 303"/>
                <a:gd name="T37" fmla="*/ 0 h 267"/>
                <a:gd name="T38" fmla="*/ 303 w 303"/>
                <a:gd name="T39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3" h="267">
                  <a:moveTo>
                    <a:pt x="303" y="267"/>
                  </a:moveTo>
                  <a:cubicBezTo>
                    <a:pt x="267" y="267"/>
                    <a:pt x="267" y="267"/>
                    <a:pt x="267" y="267"/>
                  </a:cubicBezTo>
                  <a:cubicBezTo>
                    <a:pt x="245" y="129"/>
                    <a:pt x="245" y="129"/>
                    <a:pt x="245" y="129"/>
                  </a:cubicBezTo>
                  <a:cubicBezTo>
                    <a:pt x="240" y="93"/>
                    <a:pt x="240" y="81"/>
                    <a:pt x="240" y="64"/>
                  </a:cubicBezTo>
                  <a:cubicBezTo>
                    <a:pt x="234" y="90"/>
                    <a:pt x="231" y="98"/>
                    <a:pt x="222" y="119"/>
                  </a:cubicBezTo>
                  <a:cubicBezTo>
                    <a:pt x="159" y="267"/>
                    <a:pt x="159" y="267"/>
                    <a:pt x="159" y="267"/>
                  </a:cubicBezTo>
                  <a:cubicBezTo>
                    <a:pt x="139" y="267"/>
                    <a:pt x="139" y="267"/>
                    <a:pt x="139" y="267"/>
                  </a:cubicBezTo>
                  <a:cubicBezTo>
                    <a:pt x="75" y="118"/>
                    <a:pt x="75" y="118"/>
                    <a:pt x="75" y="118"/>
                  </a:cubicBezTo>
                  <a:cubicBezTo>
                    <a:pt x="61" y="87"/>
                    <a:pt x="59" y="76"/>
                    <a:pt x="56" y="64"/>
                  </a:cubicBezTo>
                  <a:cubicBezTo>
                    <a:pt x="57" y="84"/>
                    <a:pt x="55" y="100"/>
                    <a:pt x="50" y="137"/>
                  </a:cubicBezTo>
                  <a:cubicBezTo>
                    <a:pt x="31" y="267"/>
                    <a:pt x="31" y="267"/>
                    <a:pt x="31" y="267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37" y="176"/>
                    <a:pt x="137" y="176"/>
                    <a:pt x="137" y="176"/>
                  </a:cubicBezTo>
                  <a:cubicBezTo>
                    <a:pt x="144" y="191"/>
                    <a:pt x="149" y="205"/>
                    <a:pt x="152" y="218"/>
                  </a:cubicBezTo>
                  <a:cubicBezTo>
                    <a:pt x="154" y="212"/>
                    <a:pt x="157" y="200"/>
                    <a:pt x="164" y="183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61" y="0"/>
                    <a:pt x="261" y="0"/>
                    <a:pt x="261" y="0"/>
                  </a:cubicBezTo>
                  <a:lnTo>
                    <a:pt x="303" y="2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pic>
        <p:nvPicPr>
          <p:cNvPr id="21" name="Imagen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900" y="241619"/>
            <a:ext cx="1298281" cy="30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414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0AA44-E5EC-4A1F-B39C-2BD35A94BCC1}" type="datetime1">
              <a:rPr lang="es-ES" smtClean="0"/>
              <a:t>31/05/2021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1712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17782-7F44-42A7-85CC-F0B45ED9183F}" type="datetime1">
              <a:rPr lang="es-ES" smtClean="0"/>
              <a:t>31/05/2021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4164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0901C-4588-4BD4-82A6-5A894D9AF208}" type="datetime1">
              <a:rPr lang="es-ES" smtClean="0"/>
              <a:t>31/05/2021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160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49FCC-3336-4F64-85CC-6D80B0EED420}" type="datetime1">
              <a:rPr lang="es-ES" smtClean="0"/>
              <a:t>31/05/2021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9916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2A571-AB83-462D-946F-59D4F5966E88}" type="datetime1">
              <a:rPr lang="es-ES" smtClean="0"/>
              <a:t>31/05/2021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1340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23CF-50B3-4711-A0B3-D6B66BF60F04}" type="datetime1">
              <a:rPr lang="es-ES" smtClean="0"/>
              <a:t>31/05/2021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5787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13022-6E79-496D-8D25-3C989187904C}" type="datetime1">
              <a:rPr lang="es-ES" smtClean="0"/>
              <a:t>31/05/2021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239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Points Proy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2675" y="272948"/>
            <a:ext cx="6763211" cy="592628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ts val="2313"/>
              </a:lnSpc>
              <a:defRPr lang="es-ES" sz="2177" kern="1200" dirty="0">
                <a:solidFill>
                  <a:schemeClr val="tx2"/>
                </a:solidFill>
                <a:latin typeface="Arial Narrow" panose="020B0606020202030204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7" name="6 Marcador de contenido"/>
          <p:cNvSpPr>
            <a:spLocks noGrp="1"/>
          </p:cNvSpPr>
          <p:nvPr userDrawn="1">
            <p:ph sz="quarter" idx="10"/>
          </p:nvPr>
        </p:nvSpPr>
        <p:spPr>
          <a:xfrm>
            <a:off x="772675" y="1248927"/>
            <a:ext cx="7191107" cy="3634133"/>
          </a:xfrm>
          <a:prstGeom prst="rect">
            <a:avLst/>
          </a:prstGeom>
        </p:spPr>
        <p:txBody>
          <a:bodyPr lIns="0" tIns="0" rIns="0" bIns="0" anchor="t" anchorCtr="0"/>
          <a:lstStyle>
            <a:lvl1pPr marL="193449" indent="-193449" algn="l">
              <a:lnSpc>
                <a:spcPct val="100000"/>
              </a:lnSpc>
              <a:buClr>
                <a:schemeClr val="bg2"/>
              </a:buClr>
              <a:defRPr sz="1769"/>
            </a:lvl1pPr>
            <a:lvl2pPr marL="543616" indent="-232628" algn="l">
              <a:lnSpc>
                <a:spcPct val="100000"/>
              </a:lnSpc>
              <a:spcBef>
                <a:spcPts val="408"/>
              </a:spcBef>
              <a:buClr>
                <a:srgbClr val="333F48"/>
              </a:buClr>
              <a:buFont typeface="Arial Narrow" panose="020B0606020202030204" pitchFamily="34" charset="0"/>
              <a:buChar char="−"/>
              <a:defRPr/>
            </a:lvl2pPr>
            <a:lvl3pPr marL="854603" indent="-232628" algn="l">
              <a:lnSpc>
                <a:spcPct val="100000"/>
              </a:lnSpc>
              <a:spcBef>
                <a:spcPts val="408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§"/>
              <a:defRPr sz="1496"/>
            </a:lvl3pPr>
            <a:lvl4pPr marL="1165591" indent="-232628" algn="l">
              <a:lnSpc>
                <a:spcPct val="100000"/>
              </a:lnSpc>
              <a:buClrTx/>
              <a:buSzPct val="100000"/>
              <a:buFont typeface="Arial Narrow" panose="020B0606020202030204" pitchFamily="34" charset="0"/>
              <a:buChar char="»"/>
              <a:defRPr sz="1360"/>
            </a:lvl4pPr>
            <a:lvl5pPr marL="1437399" indent="-193449" algn="just">
              <a:lnSpc>
                <a:spcPct val="100000"/>
              </a:lnSpc>
              <a:spcBef>
                <a:spcPts val="272"/>
              </a:spcBef>
              <a:buClr>
                <a:schemeClr val="tx2"/>
              </a:buClr>
              <a:buSzPct val="110000"/>
              <a:buFont typeface="Arial Narrow" panose="020B0606020202030204" pitchFamily="34" charset="0"/>
              <a:buChar char="»"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</p:txBody>
      </p:sp>
      <p:pic>
        <p:nvPicPr>
          <p:cNvPr id="20" name="19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522" y="590179"/>
            <a:ext cx="772675" cy="217458"/>
          </a:xfrm>
          <a:prstGeom prst="rect">
            <a:avLst/>
          </a:prstGeom>
        </p:spPr>
      </p:pic>
      <p:sp>
        <p:nvSpPr>
          <p:cNvPr id="21" name="20 Rectángulo"/>
          <p:cNvSpPr/>
          <p:nvPr userDrawn="1"/>
        </p:nvSpPr>
        <p:spPr>
          <a:xfrm flipV="1">
            <a:off x="7962727" y="-1928"/>
            <a:ext cx="43097" cy="808129"/>
          </a:xfrm>
          <a:prstGeom prst="rect">
            <a:avLst/>
          </a:prstGeom>
          <a:gradFill flip="none" rotWithShape="1">
            <a:gsLst>
              <a:gs pos="0">
                <a:srgbClr val="40C1AC"/>
              </a:gs>
              <a:gs pos="100000">
                <a:srgbClr val="00285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24"/>
          </a:p>
        </p:txBody>
      </p:sp>
      <p:sp>
        <p:nvSpPr>
          <p:cNvPr id="6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348516" y="4742862"/>
            <a:ext cx="508920" cy="265848"/>
          </a:xfrm>
          <a:prstGeom prst="rect">
            <a:avLst/>
          </a:prstGeom>
        </p:spPr>
        <p:txBody>
          <a:bodyPr/>
          <a:lstStyle>
            <a:lvl1pPr algn="r">
              <a:defRPr sz="816">
                <a:solidFill>
                  <a:srgbClr val="002855"/>
                </a:solidFill>
              </a:defRPr>
            </a:lvl1pPr>
          </a:lstStyle>
          <a:p>
            <a:fld id="{5C8156DA-1E7B-4830-85F0-5DE83EED912E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9348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-2078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4A012-6D05-44AE-B60C-22E04B84BD0F}" type="datetime1">
              <a:rPr lang="es-ES" smtClean="0"/>
              <a:t>31/05/2021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9313E-BCF6-9847-8ABE-9CF08BDD2AB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572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2800" b="1" i="0" kern="1200">
          <a:solidFill>
            <a:schemeClr val="bg1"/>
          </a:solidFill>
          <a:latin typeface="Gotham" charset="0"/>
          <a:ea typeface="Gotham" charset="0"/>
          <a:cs typeface="Gotham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41230F"/>
          </a:solidFill>
          <a:latin typeface="Gotham Book" charset="0"/>
          <a:ea typeface="Gotham Book" charset="0"/>
          <a:cs typeface="Gotham Book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otham Book" charset="0"/>
          <a:ea typeface="Gotham Book" charset="0"/>
          <a:cs typeface="Gotham Book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Gotham Book" charset="0"/>
          <a:ea typeface="Gotham Book" charset="0"/>
          <a:cs typeface="Gotham Book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Gotham Book" charset="0"/>
          <a:ea typeface="Gotham Book" charset="0"/>
          <a:cs typeface="Gotham Book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Gotham Book" charset="0"/>
          <a:ea typeface="Gotham Book" charset="0"/>
          <a:cs typeface="Gotham Book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ckinsey.com/industries/healthcare-systems-and-services/our-insights/telehealth-a-quarter-trillion-dollar-post-covid-19-reality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71600" y="2536723"/>
            <a:ext cx="3591232" cy="567812"/>
          </a:xfrm>
        </p:spPr>
        <p:txBody>
          <a:bodyPr>
            <a:normAutofit/>
          </a:bodyPr>
          <a:lstStyle/>
          <a:p>
            <a:pPr algn="l"/>
            <a:r>
              <a:rPr lang="es-ES_tradnl" sz="2000" dirty="0" smtClean="0">
                <a:solidFill>
                  <a:srgbClr val="E9C25F"/>
                </a:solidFill>
              </a:rPr>
              <a:t>Teresa Paz-Ares</a:t>
            </a:r>
            <a:endParaRPr lang="es-ES_tradnl" sz="2000" dirty="0">
              <a:solidFill>
                <a:srgbClr val="E9C25F"/>
              </a:solidFill>
            </a:endParaRP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1529356" y="3104535"/>
            <a:ext cx="958438" cy="337775"/>
            <a:chOff x="158" y="2678"/>
            <a:chExt cx="681" cy="240"/>
          </a:xfrm>
          <a:solidFill>
            <a:schemeClr val="bg1"/>
          </a:solidFill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58" y="2678"/>
              <a:ext cx="90" cy="112"/>
            </a:xfrm>
            <a:custGeom>
              <a:avLst/>
              <a:gdLst>
                <a:gd name="T0" fmla="*/ 237 w 275"/>
                <a:gd name="T1" fmla="*/ 336 h 346"/>
                <a:gd name="T2" fmla="*/ 237 w 275"/>
                <a:gd name="T3" fmla="*/ 285 h 346"/>
                <a:gd name="T4" fmla="*/ 114 w 275"/>
                <a:gd name="T5" fmla="*/ 346 h 346"/>
                <a:gd name="T6" fmla="*/ 26 w 275"/>
                <a:gd name="T7" fmla="*/ 313 h 346"/>
                <a:gd name="T8" fmla="*/ 0 w 275"/>
                <a:gd name="T9" fmla="*/ 234 h 346"/>
                <a:gd name="T10" fmla="*/ 0 w 275"/>
                <a:gd name="T11" fmla="*/ 0 h 346"/>
                <a:gd name="T12" fmla="*/ 39 w 275"/>
                <a:gd name="T13" fmla="*/ 0 h 346"/>
                <a:gd name="T14" fmla="*/ 39 w 275"/>
                <a:gd name="T15" fmla="*/ 213 h 346"/>
                <a:gd name="T16" fmla="*/ 52 w 275"/>
                <a:gd name="T17" fmla="*/ 285 h 346"/>
                <a:gd name="T18" fmla="*/ 126 w 275"/>
                <a:gd name="T19" fmla="*/ 321 h 346"/>
                <a:gd name="T20" fmla="*/ 236 w 275"/>
                <a:gd name="T21" fmla="*/ 263 h 346"/>
                <a:gd name="T22" fmla="*/ 237 w 275"/>
                <a:gd name="T23" fmla="*/ 0 h 346"/>
                <a:gd name="T24" fmla="*/ 275 w 275"/>
                <a:gd name="T25" fmla="*/ 0 h 346"/>
                <a:gd name="T26" fmla="*/ 275 w 275"/>
                <a:gd name="T27" fmla="*/ 336 h 346"/>
                <a:gd name="T28" fmla="*/ 237 w 275"/>
                <a:gd name="T29" fmla="*/ 33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5" h="346">
                  <a:moveTo>
                    <a:pt x="237" y="336"/>
                  </a:moveTo>
                  <a:cubicBezTo>
                    <a:pt x="237" y="285"/>
                    <a:pt x="237" y="285"/>
                    <a:pt x="237" y="285"/>
                  </a:cubicBezTo>
                  <a:cubicBezTo>
                    <a:pt x="237" y="285"/>
                    <a:pt x="199" y="346"/>
                    <a:pt x="114" y="346"/>
                  </a:cubicBezTo>
                  <a:cubicBezTo>
                    <a:pt x="73" y="346"/>
                    <a:pt x="43" y="332"/>
                    <a:pt x="26" y="313"/>
                  </a:cubicBezTo>
                  <a:cubicBezTo>
                    <a:pt x="6" y="294"/>
                    <a:pt x="0" y="270"/>
                    <a:pt x="0" y="2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213"/>
                    <a:pt x="39" y="213"/>
                    <a:pt x="39" y="213"/>
                  </a:cubicBezTo>
                  <a:cubicBezTo>
                    <a:pt x="39" y="250"/>
                    <a:pt x="42" y="271"/>
                    <a:pt x="52" y="285"/>
                  </a:cubicBezTo>
                  <a:cubicBezTo>
                    <a:pt x="64" y="305"/>
                    <a:pt x="92" y="321"/>
                    <a:pt x="126" y="321"/>
                  </a:cubicBezTo>
                  <a:cubicBezTo>
                    <a:pt x="173" y="321"/>
                    <a:pt x="213" y="288"/>
                    <a:pt x="236" y="263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75" y="336"/>
                    <a:pt x="275" y="336"/>
                    <a:pt x="275" y="336"/>
                  </a:cubicBezTo>
                  <a:lnTo>
                    <a:pt x="237" y="3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271" y="2700"/>
              <a:ext cx="65" cy="87"/>
            </a:xfrm>
            <a:custGeom>
              <a:avLst/>
              <a:gdLst>
                <a:gd name="T0" fmla="*/ 124 w 201"/>
                <a:gd name="T1" fmla="*/ 138 h 269"/>
                <a:gd name="T2" fmla="*/ 201 w 201"/>
                <a:gd name="T3" fmla="*/ 269 h 269"/>
                <a:gd name="T4" fmla="*/ 160 w 201"/>
                <a:gd name="T5" fmla="*/ 269 h 269"/>
                <a:gd name="T6" fmla="*/ 89 w 201"/>
                <a:gd name="T7" fmla="*/ 145 h 269"/>
                <a:gd name="T8" fmla="*/ 54 w 201"/>
                <a:gd name="T9" fmla="*/ 147 h 269"/>
                <a:gd name="T10" fmla="*/ 36 w 201"/>
                <a:gd name="T11" fmla="*/ 147 h 269"/>
                <a:gd name="T12" fmla="*/ 36 w 201"/>
                <a:gd name="T13" fmla="*/ 269 h 269"/>
                <a:gd name="T14" fmla="*/ 0 w 201"/>
                <a:gd name="T15" fmla="*/ 269 h 269"/>
                <a:gd name="T16" fmla="*/ 0 w 201"/>
                <a:gd name="T17" fmla="*/ 0 h 269"/>
                <a:gd name="T18" fmla="*/ 72 w 201"/>
                <a:gd name="T19" fmla="*/ 0 h 269"/>
                <a:gd name="T20" fmla="*/ 148 w 201"/>
                <a:gd name="T21" fmla="*/ 15 h 269"/>
                <a:gd name="T22" fmla="*/ 174 w 201"/>
                <a:gd name="T23" fmla="*/ 69 h 269"/>
                <a:gd name="T24" fmla="*/ 160 w 201"/>
                <a:gd name="T25" fmla="*/ 112 h 269"/>
                <a:gd name="T26" fmla="*/ 124 w 201"/>
                <a:gd name="T27" fmla="*/ 138 h 269"/>
                <a:gd name="T28" fmla="*/ 36 w 201"/>
                <a:gd name="T29" fmla="*/ 23 h 269"/>
                <a:gd name="T30" fmla="*/ 36 w 201"/>
                <a:gd name="T31" fmla="*/ 131 h 269"/>
                <a:gd name="T32" fmla="*/ 136 w 201"/>
                <a:gd name="T33" fmla="*/ 71 h 269"/>
                <a:gd name="T34" fmla="*/ 125 w 201"/>
                <a:gd name="T35" fmla="*/ 41 h 269"/>
                <a:gd name="T36" fmla="*/ 74 w 201"/>
                <a:gd name="T37" fmla="*/ 23 h 269"/>
                <a:gd name="T38" fmla="*/ 36 w 201"/>
                <a:gd name="T39" fmla="*/ 2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1" h="269">
                  <a:moveTo>
                    <a:pt x="124" y="138"/>
                  </a:moveTo>
                  <a:cubicBezTo>
                    <a:pt x="201" y="269"/>
                    <a:pt x="201" y="269"/>
                    <a:pt x="201" y="269"/>
                  </a:cubicBezTo>
                  <a:cubicBezTo>
                    <a:pt x="160" y="269"/>
                    <a:pt x="160" y="269"/>
                    <a:pt x="160" y="269"/>
                  </a:cubicBezTo>
                  <a:cubicBezTo>
                    <a:pt x="89" y="145"/>
                    <a:pt x="89" y="145"/>
                    <a:pt x="89" y="145"/>
                  </a:cubicBezTo>
                  <a:cubicBezTo>
                    <a:pt x="81" y="146"/>
                    <a:pt x="74" y="147"/>
                    <a:pt x="54" y="147"/>
                  </a:cubicBezTo>
                  <a:cubicBezTo>
                    <a:pt x="46" y="147"/>
                    <a:pt x="42" y="147"/>
                    <a:pt x="36" y="147"/>
                  </a:cubicBezTo>
                  <a:cubicBezTo>
                    <a:pt x="36" y="269"/>
                    <a:pt x="36" y="269"/>
                    <a:pt x="36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11" y="0"/>
                    <a:pt x="130" y="4"/>
                    <a:pt x="148" y="15"/>
                  </a:cubicBezTo>
                  <a:cubicBezTo>
                    <a:pt x="165" y="27"/>
                    <a:pt x="174" y="48"/>
                    <a:pt x="174" y="69"/>
                  </a:cubicBezTo>
                  <a:cubicBezTo>
                    <a:pt x="174" y="85"/>
                    <a:pt x="169" y="100"/>
                    <a:pt x="160" y="112"/>
                  </a:cubicBezTo>
                  <a:cubicBezTo>
                    <a:pt x="148" y="128"/>
                    <a:pt x="133" y="134"/>
                    <a:pt x="124" y="138"/>
                  </a:cubicBezTo>
                  <a:close/>
                  <a:moveTo>
                    <a:pt x="36" y="23"/>
                  </a:moveTo>
                  <a:cubicBezTo>
                    <a:pt x="36" y="131"/>
                    <a:pt x="36" y="131"/>
                    <a:pt x="36" y="131"/>
                  </a:cubicBezTo>
                  <a:cubicBezTo>
                    <a:pt x="98" y="132"/>
                    <a:pt x="136" y="109"/>
                    <a:pt x="136" y="71"/>
                  </a:cubicBezTo>
                  <a:cubicBezTo>
                    <a:pt x="136" y="62"/>
                    <a:pt x="133" y="50"/>
                    <a:pt x="125" y="41"/>
                  </a:cubicBezTo>
                  <a:cubicBezTo>
                    <a:pt x="113" y="27"/>
                    <a:pt x="96" y="23"/>
                    <a:pt x="74" y="23"/>
                  </a:cubicBezTo>
                  <a:lnTo>
                    <a:pt x="36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349" y="2678"/>
              <a:ext cx="22" cy="109"/>
            </a:xfrm>
            <a:custGeom>
              <a:avLst/>
              <a:gdLst>
                <a:gd name="T0" fmla="*/ 22 w 22"/>
                <a:gd name="T1" fmla="*/ 0 h 109"/>
                <a:gd name="T2" fmla="*/ 3 w 22"/>
                <a:gd name="T3" fmla="*/ 16 h 109"/>
                <a:gd name="T4" fmla="*/ 0 w 22"/>
                <a:gd name="T5" fmla="*/ 13 h 109"/>
                <a:gd name="T6" fmla="*/ 8 w 22"/>
                <a:gd name="T7" fmla="*/ 0 h 109"/>
                <a:gd name="T8" fmla="*/ 22 w 22"/>
                <a:gd name="T9" fmla="*/ 0 h 109"/>
                <a:gd name="T10" fmla="*/ 13 w 22"/>
                <a:gd name="T11" fmla="*/ 22 h 109"/>
                <a:gd name="T12" fmla="*/ 13 w 22"/>
                <a:gd name="T13" fmla="*/ 109 h 109"/>
                <a:gd name="T14" fmla="*/ 1 w 22"/>
                <a:gd name="T15" fmla="*/ 109 h 109"/>
                <a:gd name="T16" fmla="*/ 1 w 22"/>
                <a:gd name="T17" fmla="*/ 22 h 109"/>
                <a:gd name="T18" fmla="*/ 13 w 22"/>
                <a:gd name="T19" fmla="*/ 22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09">
                  <a:moveTo>
                    <a:pt x="22" y="0"/>
                  </a:moveTo>
                  <a:lnTo>
                    <a:pt x="3" y="16"/>
                  </a:lnTo>
                  <a:lnTo>
                    <a:pt x="0" y="13"/>
                  </a:lnTo>
                  <a:lnTo>
                    <a:pt x="8" y="0"/>
                  </a:lnTo>
                  <a:lnTo>
                    <a:pt x="22" y="0"/>
                  </a:lnTo>
                  <a:close/>
                  <a:moveTo>
                    <a:pt x="13" y="22"/>
                  </a:moveTo>
                  <a:lnTo>
                    <a:pt x="13" y="109"/>
                  </a:lnTo>
                  <a:lnTo>
                    <a:pt x="1" y="109"/>
                  </a:lnTo>
                  <a:lnTo>
                    <a:pt x="1" y="22"/>
                  </a:lnTo>
                  <a:lnTo>
                    <a:pt x="13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372" y="2700"/>
              <a:ext cx="85" cy="87"/>
            </a:xfrm>
            <a:custGeom>
              <a:avLst/>
              <a:gdLst>
                <a:gd name="T0" fmla="*/ 137 w 262"/>
                <a:gd name="T1" fmla="*/ 0 h 269"/>
                <a:gd name="T2" fmla="*/ 262 w 262"/>
                <a:gd name="T3" fmla="*/ 269 h 269"/>
                <a:gd name="T4" fmla="*/ 222 w 262"/>
                <a:gd name="T5" fmla="*/ 269 h 269"/>
                <a:gd name="T6" fmla="*/ 188 w 262"/>
                <a:gd name="T7" fmla="*/ 192 h 269"/>
                <a:gd name="T8" fmla="*/ 67 w 262"/>
                <a:gd name="T9" fmla="*/ 192 h 269"/>
                <a:gd name="T10" fmla="*/ 33 w 262"/>
                <a:gd name="T11" fmla="*/ 269 h 269"/>
                <a:gd name="T12" fmla="*/ 0 w 262"/>
                <a:gd name="T13" fmla="*/ 269 h 269"/>
                <a:gd name="T14" fmla="*/ 126 w 262"/>
                <a:gd name="T15" fmla="*/ 0 h 269"/>
                <a:gd name="T16" fmla="*/ 137 w 262"/>
                <a:gd name="T17" fmla="*/ 0 h 269"/>
                <a:gd name="T18" fmla="*/ 78 w 262"/>
                <a:gd name="T19" fmla="*/ 169 h 269"/>
                <a:gd name="T20" fmla="*/ 177 w 262"/>
                <a:gd name="T21" fmla="*/ 169 h 269"/>
                <a:gd name="T22" fmla="*/ 136 w 262"/>
                <a:gd name="T23" fmla="*/ 79 h 269"/>
                <a:gd name="T24" fmla="*/ 128 w 262"/>
                <a:gd name="T25" fmla="*/ 55 h 269"/>
                <a:gd name="T26" fmla="*/ 120 w 262"/>
                <a:gd name="T27" fmla="*/ 77 h 269"/>
                <a:gd name="T28" fmla="*/ 78 w 262"/>
                <a:gd name="T29" fmla="*/ 1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269">
                  <a:moveTo>
                    <a:pt x="137" y="0"/>
                  </a:moveTo>
                  <a:cubicBezTo>
                    <a:pt x="262" y="269"/>
                    <a:pt x="262" y="269"/>
                    <a:pt x="262" y="269"/>
                  </a:cubicBezTo>
                  <a:cubicBezTo>
                    <a:pt x="222" y="269"/>
                    <a:pt x="222" y="269"/>
                    <a:pt x="222" y="269"/>
                  </a:cubicBezTo>
                  <a:cubicBezTo>
                    <a:pt x="188" y="192"/>
                    <a:pt x="188" y="192"/>
                    <a:pt x="188" y="192"/>
                  </a:cubicBezTo>
                  <a:cubicBezTo>
                    <a:pt x="67" y="192"/>
                    <a:pt x="67" y="192"/>
                    <a:pt x="67" y="192"/>
                  </a:cubicBezTo>
                  <a:cubicBezTo>
                    <a:pt x="33" y="269"/>
                    <a:pt x="33" y="269"/>
                    <a:pt x="33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126" y="0"/>
                    <a:pt x="126" y="0"/>
                    <a:pt x="126" y="0"/>
                  </a:cubicBezTo>
                  <a:lnTo>
                    <a:pt x="137" y="0"/>
                  </a:lnTo>
                  <a:close/>
                  <a:moveTo>
                    <a:pt x="78" y="169"/>
                  </a:moveTo>
                  <a:cubicBezTo>
                    <a:pt x="177" y="169"/>
                    <a:pt x="177" y="169"/>
                    <a:pt x="177" y="169"/>
                  </a:cubicBezTo>
                  <a:cubicBezTo>
                    <a:pt x="136" y="79"/>
                    <a:pt x="136" y="79"/>
                    <a:pt x="136" y="79"/>
                  </a:cubicBezTo>
                  <a:cubicBezTo>
                    <a:pt x="131" y="68"/>
                    <a:pt x="129" y="60"/>
                    <a:pt x="128" y="55"/>
                  </a:cubicBezTo>
                  <a:cubicBezTo>
                    <a:pt x="126" y="63"/>
                    <a:pt x="126" y="66"/>
                    <a:pt x="120" y="77"/>
                  </a:cubicBezTo>
                  <a:lnTo>
                    <a:pt x="78" y="1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771" y="2830"/>
              <a:ext cx="68" cy="87"/>
            </a:xfrm>
            <a:custGeom>
              <a:avLst/>
              <a:gdLst>
                <a:gd name="T0" fmla="*/ 17 w 68"/>
                <a:gd name="T1" fmla="*/ 80 h 87"/>
                <a:gd name="T2" fmla="*/ 68 w 68"/>
                <a:gd name="T3" fmla="*/ 80 h 87"/>
                <a:gd name="T4" fmla="*/ 68 w 68"/>
                <a:gd name="T5" fmla="*/ 87 h 87"/>
                <a:gd name="T6" fmla="*/ 0 w 68"/>
                <a:gd name="T7" fmla="*/ 87 h 87"/>
                <a:gd name="T8" fmla="*/ 0 w 68"/>
                <a:gd name="T9" fmla="*/ 84 h 87"/>
                <a:gd name="T10" fmla="*/ 51 w 68"/>
                <a:gd name="T11" fmla="*/ 8 h 87"/>
                <a:gd name="T12" fmla="*/ 2 w 68"/>
                <a:gd name="T13" fmla="*/ 8 h 87"/>
                <a:gd name="T14" fmla="*/ 2 w 68"/>
                <a:gd name="T15" fmla="*/ 0 h 87"/>
                <a:gd name="T16" fmla="*/ 68 w 68"/>
                <a:gd name="T17" fmla="*/ 0 h 87"/>
                <a:gd name="T18" fmla="*/ 68 w 68"/>
                <a:gd name="T19" fmla="*/ 4 h 87"/>
                <a:gd name="T20" fmla="*/ 17 w 68"/>
                <a:gd name="T21" fmla="*/ 8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87">
                  <a:moveTo>
                    <a:pt x="17" y="80"/>
                  </a:moveTo>
                  <a:lnTo>
                    <a:pt x="68" y="80"/>
                  </a:lnTo>
                  <a:lnTo>
                    <a:pt x="68" y="87"/>
                  </a:lnTo>
                  <a:lnTo>
                    <a:pt x="0" y="87"/>
                  </a:lnTo>
                  <a:lnTo>
                    <a:pt x="0" y="84"/>
                  </a:lnTo>
                  <a:lnTo>
                    <a:pt x="51" y="8"/>
                  </a:lnTo>
                  <a:lnTo>
                    <a:pt x="2" y="8"/>
                  </a:lnTo>
                  <a:lnTo>
                    <a:pt x="2" y="0"/>
                  </a:lnTo>
                  <a:lnTo>
                    <a:pt x="68" y="0"/>
                  </a:lnTo>
                  <a:lnTo>
                    <a:pt x="68" y="4"/>
                  </a:lnTo>
                  <a:lnTo>
                    <a:pt x="17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273" y="2830"/>
              <a:ext cx="59" cy="87"/>
            </a:xfrm>
            <a:custGeom>
              <a:avLst/>
              <a:gdLst>
                <a:gd name="T0" fmla="*/ 12 w 59"/>
                <a:gd name="T1" fmla="*/ 80 h 87"/>
                <a:gd name="T2" fmla="*/ 59 w 59"/>
                <a:gd name="T3" fmla="*/ 80 h 87"/>
                <a:gd name="T4" fmla="*/ 59 w 59"/>
                <a:gd name="T5" fmla="*/ 87 h 87"/>
                <a:gd name="T6" fmla="*/ 0 w 59"/>
                <a:gd name="T7" fmla="*/ 87 h 87"/>
                <a:gd name="T8" fmla="*/ 0 w 59"/>
                <a:gd name="T9" fmla="*/ 0 h 87"/>
                <a:gd name="T10" fmla="*/ 54 w 59"/>
                <a:gd name="T11" fmla="*/ 0 h 87"/>
                <a:gd name="T12" fmla="*/ 54 w 59"/>
                <a:gd name="T13" fmla="*/ 8 h 87"/>
                <a:gd name="T14" fmla="*/ 12 w 59"/>
                <a:gd name="T15" fmla="*/ 8 h 87"/>
                <a:gd name="T16" fmla="*/ 12 w 59"/>
                <a:gd name="T17" fmla="*/ 38 h 87"/>
                <a:gd name="T18" fmla="*/ 49 w 59"/>
                <a:gd name="T19" fmla="*/ 38 h 87"/>
                <a:gd name="T20" fmla="*/ 49 w 59"/>
                <a:gd name="T21" fmla="*/ 46 h 87"/>
                <a:gd name="T22" fmla="*/ 12 w 59"/>
                <a:gd name="T23" fmla="*/ 46 h 87"/>
                <a:gd name="T24" fmla="*/ 12 w 59"/>
                <a:gd name="T25" fmla="*/ 8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87">
                  <a:moveTo>
                    <a:pt x="12" y="80"/>
                  </a:moveTo>
                  <a:lnTo>
                    <a:pt x="59" y="80"/>
                  </a:lnTo>
                  <a:lnTo>
                    <a:pt x="59" y="87"/>
                  </a:lnTo>
                  <a:lnTo>
                    <a:pt x="0" y="87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8"/>
                  </a:lnTo>
                  <a:lnTo>
                    <a:pt x="12" y="8"/>
                  </a:lnTo>
                  <a:lnTo>
                    <a:pt x="12" y="38"/>
                  </a:lnTo>
                  <a:lnTo>
                    <a:pt x="49" y="38"/>
                  </a:lnTo>
                  <a:lnTo>
                    <a:pt x="49" y="46"/>
                  </a:lnTo>
                  <a:lnTo>
                    <a:pt x="12" y="46"/>
                  </a:lnTo>
                  <a:lnTo>
                    <a:pt x="12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47" y="2830"/>
              <a:ext cx="73" cy="88"/>
            </a:xfrm>
            <a:custGeom>
              <a:avLst/>
              <a:gdLst>
                <a:gd name="T0" fmla="*/ 226 w 226"/>
                <a:gd name="T1" fmla="*/ 0 h 272"/>
                <a:gd name="T2" fmla="*/ 226 w 226"/>
                <a:gd name="T3" fmla="*/ 272 h 272"/>
                <a:gd name="T4" fmla="*/ 214 w 226"/>
                <a:gd name="T5" fmla="*/ 272 h 272"/>
                <a:gd name="T6" fmla="*/ 54 w 226"/>
                <a:gd name="T7" fmla="*/ 81 h 272"/>
                <a:gd name="T8" fmla="*/ 32 w 226"/>
                <a:gd name="T9" fmla="*/ 51 h 272"/>
                <a:gd name="T10" fmla="*/ 32 w 226"/>
                <a:gd name="T11" fmla="*/ 269 h 272"/>
                <a:gd name="T12" fmla="*/ 0 w 226"/>
                <a:gd name="T13" fmla="*/ 269 h 272"/>
                <a:gd name="T14" fmla="*/ 0 w 226"/>
                <a:gd name="T15" fmla="*/ 0 h 272"/>
                <a:gd name="T16" fmla="*/ 31 w 226"/>
                <a:gd name="T17" fmla="*/ 0 h 272"/>
                <a:gd name="T18" fmla="*/ 171 w 226"/>
                <a:gd name="T19" fmla="*/ 167 h 272"/>
                <a:gd name="T20" fmla="*/ 195 w 226"/>
                <a:gd name="T21" fmla="*/ 199 h 272"/>
                <a:gd name="T22" fmla="*/ 193 w 226"/>
                <a:gd name="T23" fmla="*/ 0 h 272"/>
                <a:gd name="T24" fmla="*/ 226 w 226"/>
                <a:gd name="T25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" h="272">
                  <a:moveTo>
                    <a:pt x="226" y="0"/>
                  </a:moveTo>
                  <a:cubicBezTo>
                    <a:pt x="226" y="272"/>
                    <a:pt x="226" y="272"/>
                    <a:pt x="226" y="272"/>
                  </a:cubicBezTo>
                  <a:cubicBezTo>
                    <a:pt x="214" y="272"/>
                    <a:pt x="214" y="272"/>
                    <a:pt x="214" y="272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46" y="71"/>
                    <a:pt x="38" y="62"/>
                    <a:pt x="32" y="51"/>
                  </a:cubicBezTo>
                  <a:cubicBezTo>
                    <a:pt x="32" y="269"/>
                    <a:pt x="32" y="269"/>
                    <a:pt x="32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85" y="184"/>
                    <a:pt x="188" y="187"/>
                    <a:pt x="195" y="199"/>
                  </a:cubicBezTo>
                  <a:cubicBezTo>
                    <a:pt x="193" y="0"/>
                    <a:pt x="193" y="0"/>
                    <a:pt x="193" y="0"/>
                  </a:cubicBezTo>
                  <a:lnTo>
                    <a:pt x="2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18" y="2830"/>
              <a:ext cx="73" cy="88"/>
            </a:xfrm>
            <a:custGeom>
              <a:avLst/>
              <a:gdLst>
                <a:gd name="T0" fmla="*/ 226 w 226"/>
                <a:gd name="T1" fmla="*/ 0 h 272"/>
                <a:gd name="T2" fmla="*/ 226 w 226"/>
                <a:gd name="T3" fmla="*/ 272 h 272"/>
                <a:gd name="T4" fmla="*/ 214 w 226"/>
                <a:gd name="T5" fmla="*/ 272 h 272"/>
                <a:gd name="T6" fmla="*/ 53 w 226"/>
                <a:gd name="T7" fmla="*/ 81 h 272"/>
                <a:gd name="T8" fmla="*/ 31 w 226"/>
                <a:gd name="T9" fmla="*/ 51 h 272"/>
                <a:gd name="T10" fmla="*/ 31 w 226"/>
                <a:gd name="T11" fmla="*/ 269 h 272"/>
                <a:gd name="T12" fmla="*/ 0 w 226"/>
                <a:gd name="T13" fmla="*/ 269 h 272"/>
                <a:gd name="T14" fmla="*/ 0 w 226"/>
                <a:gd name="T15" fmla="*/ 0 h 272"/>
                <a:gd name="T16" fmla="*/ 31 w 226"/>
                <a:gd name="T17" fmla="*/ 0 h 272"/>
                <a:gd name="T18" fmla="*/ 170 w 226"/>
                <a:gd name="T19" fmla="*/ 167 h 272"/>
                <a:gd name="T20" fmla="*/ 195 w 226"/>
                <a:gd name="T21" fmla="*/ 199 h 272"/>
                <a:gd name="T22" fmla="*/ 193 w 226"/>
                <a:gd name="T23" fmla="*/ 0 h 272"/>
                <a:gd name="T24" fmla="*/ 226 w 226"/>
                <a:gd name="T25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" h="272">
                  <a:moveTo>
                    <a:pt x="226" y="0"/>
                  </a:moveTo>
                  <a:cubicBezTo>
                    <a:pt x="226" y="272"/>
                    <a:pt x="226" y="272"/>
                    <a:pt x="226" y="272"/>
                  </a:cubicBezTo>
                  <a:cubicBezTo>
                    <a:pt x="214" y="272"/>
                    <a:pt x="214" y="272"/>
                    <a:pt x="214" y="272"/>
                  </a:cubicBezTo>
                  <a:cubicBezTo>
                    <a:pt x="53" y="81"/>
                    <a:pt x="53" y="81"/>
                    <a:pt x="53" y="81"/>
                  </a:cubicBezTo>
                  <a:cubicBezTo>
                    <a:pt x="45" y="71"/>
                    <a:pt x="38" y="62"/>
                    <a:pt x="31" y="51"/>
                  </a:cubicBezTo>
                  <a:cubicBezTo>
                    <a:pt x="31" y="269"/>
                    <a:pt x="31" y="269"/>
                    <a:pt x="31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70" y="167"/>
                    <a:pt x="170" y="167"/>
                    <a:pt x="170" y="167"/>
                  </a:cubicBezTo>
                  <a:cubicBezTo>
                    <a:pt x="185" y="184"/>
                    <a:pt x="188" y="187"/>
                    <a:pt x="195" y="199"/>
                  </a:cubicBezTo>
                  <a:cubicBezTo>
                    <a:pt x="193" y="0"/>
                    <a:pt x="193" y="0"/>
                    <a:pt x="193" y="0"/>
                  </a:cubicBezTo>
                  <a:lnTo>
                    <a:pt x="2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705" y="2830"/>
              <a:ext cx="58" cy="87"/>
            </a:xfrm>
            <a:custGeom>
              <a:avLst/>
              <a:gdLst>
                <a:gd name="T0" fmla="*/ 12 w 58"/>
                <a:gd name="T1" fmla="*/ 80 h 87"/>
                <a:gd name="T2" fmla="*/ 58 w 58"/>
                <a:gd name="T3" fmla="*/ 80 h 87"/>
                <a:gd name="T4" fmla="*/ 58 w 58"/>
                <a:gd name="T5" fmla="*/ 87 h 87"/>
                <a:gd name="T6" fmla="*/ 0 w 58"/>
                <a:gd name="T7" fmla="*/ 87 h 87"/>
                <a:gd name="T8" fmla="*/ 0 w 58"/>
                <a:gd name="T9" fmla="*/ 0 h 87"/>
                <a:gd name="T10" fmla="*/ 53 w 58"/>
                <a:gd name="T11" fmla="*/ 0 h 87"/>
                <a:gd name="T12" fmla="*/ 53 w 58"/>
                <a:gd name="T13" fmla="*/ 8 h 87"/>
                <a:gd name="T14" fmla="*/ 12 w 58"/>
                <a:gd name="T15" fmla="*/ 8 h 87"/>
                <a:gd name="T16" fmla="*/ 12 w 58"/>
                <a:gd name="T17" fmla="*/ 38 h 87"/>
                <a:gd name="T18" fmla="*/ 48 w 58"/>
                <a:gd name="T19" fmla="*/ 38 h 87"/>
                <a:gd name="T20" fmla="*/ 48 w 58"/>
                <a:gd name="T21" fmla="*/ 46 h 87"/>
                <a:gd name="T22" fmla="*/ 12 w 58"/>
                <a:gd name="T23" fmla="*/ 46 h 87"/>
                <a:gd name="T24" fmla="*/ 12 w 58"/>
                <a:gd name="T25" fmla="*/ 8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87">
                  <a:moveTo>
                    <a:pt x="12" y="80"/>
                  </a:moveTo>
                  <a:lnTo>
                    <a:pt x="58" y="80"/>
                  </a:lnTo>
                  <a:lnTo>
                    <a:pt x="58" y="87"/>
                  </a:lnTo>
                  <a:lnTo>
                    <a:pt x="0" y="87"/>
                  </a:lnTo>
                  <a:lnTo>
                    <a:pt x="0" y="0"/>
                  </a:lnTo>
                  <a:lnTo>
                    <a:pt x="53" y="0"/>
                  </a:lnTo>
                  <a:lnTo>
                    <a:pt x="53" y="8"/>
                  </a:lnTo>
                  <a:lnTo>
                    <a:pt x="12" y="8"/>
                  </a:lnTo>
                  <a:lnTo>
                    <a:pt x="12" y="38"/>
                  </a:lnTo>
                  <a:lnTo>
                    <a:pt x="48" y="38"/>
                  </a:lnTo>
                  <a:lnTo>
                    <a:pt x="48" y="46"/>
                  </a:lnTo>
                  <a:lnTo>
                    <a:pt x="12" y="46"/>
                  </a:lnTo>
                  <a:lnTo>
                    <a:pt x="12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443" y="2809"/>
              <a:ext cx="59" cy="108"/>
            </a:xfrm>
            <a:custGeom>
              <a:avLst/>
              <a:gdLst>
                <a:gd name="T0" fmla="*/ 43 w 59"/>
                <a:gd name="T1" fmla="*/ 0 h 108"/>
                <a:gd name="T2" fmla="*/ 25 w 59"/>
                <a:gd name="T3" fmla="*/ 15 h 108"/>
                <a:gd name="T4" fmla="*/ 21 w 59"/>
                <a:gd name="T5" fmla="*/ 13 h 108"/>
                <a:gd name="T6" fmla="*/ 30 w 59"/>
                <a:gd name="T7" fmla="*/ 0 h 108"/>
                <a:gd name="T8" fmla="*/ 43 w 59"/>
                <a:gd name="T9" fmla="*/ 0 h 108"/>
                <a:gd name="T10" fmla="*/ 12 w 59"/>
                <a:gd name="T11" fmla="*/ 101 h 108"/>
                <a:gd name="T12" fmla="*/ 59 w 59"/>
                <a:gd name="T13" fmla="*/ 101 h 108"/>
                <a:gd name="T14" fmla="*/ 59 w 59"/>
                <a:gd name="T15" fmla="*/ 108 h 108"/>
                <a:gd name="T16" fmla="*/ 0 w 59"/>
                <a:gd name="T17" fmla="*/ 108 h 108"/>
                <a:gd name="T18" fmla="*/ 0 w 59"/>
                <a:gd name="T19" fmla="*/ 21 h 108"/>
                <a:gd name="T20" fmla="*/ 54 w 59"/>
                <a:gd name="T21" fmla="*/ 21 h 108"/>
                <a:gd name="T22" fmla="*/ 54 w 59"/>
                <a:gd name="T23" fmla="*/ 29 h 108"/>
                <a:gd name="T24" fmla="*/ 12 w 59"/>
                <a:gd name="T25" fmla="*/ 29 h 108"/>
                <a:gd name="T26" fmla="*/ 12 w 59"/>
                <a:gd name="T27" fmla="*/ 59 h 108"/>
                <a:gd name="T28" fmla="*/ 49 w 59"/>
                <a:gd name="T29" fmla="*/ 59 h 108"/>
                <a:gd name="T30" fmla="*/ 49 w 59"/>
                <a:gd name="T31" fmla="*/ 67 h 108"/>
                <a:gd name="T32" fmla="*/ 12 w 59"/>
                <a:gd name="T33" fmla="*/ 67 h 108"/>
                <a:gd name="T34" fmla="*/ 12 w 59"/>
                <a:gd name="T35" fmla="*/ 10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108">
                  <a:moveTo>
                    <a:pt x="43" y="0"/>
                  </a:moveTo>
                  <a:lnTo>
                    <a:pt x="25" y="15"/>
                  </a:lnTo>
                  <a:lnTo>
                    <a:pt x="21" y="13"/>
                  </a:lnTo>
                  <a:lnTo>
                    <a:pt x="30" y="0"/>
                  </a:lnTo>
                  <a:lnTo>
                    <a:pt x="43" y="0"/>
                  </a:lnTo>
                  <a:close/>
                  <a:moveTo>
                    <a:pt x="12" y="101"/>
                  </a:moveTo>
                  <a:lnTo>
                    <a:pt x="59" y="101"/>
                  </a:lnTo>
                  <a:lnTo>
                    <a:pt x="59" y="108"/>
                  </a:lnTo>
                  <a:lnTo>
                    <a:pt x="0" y="108"/>
                  </a:lnTo>
                  <a:lnTo>
                    <a:pt x="0" y="21"/>
                  </a:lnTo>
                  <a:lnTo>
                    <a:pt x="54" y="21"/>
                  </a:lnTo>
                  <a:lnTo>
                    <a:pt x="54" y="29"/>
                  </a:lnTo>
                  <a:lnTo>
                    <a:pt x="12" y="29"/>
                  </a:lnTo>
                  <a:lnTo>
                    <a:pt x="12" y="59"/>
                  </a:lnTo>
                  <a:lnTo>
                    <a:pt x="49" y="59"/>
                  </a:lnTo>
                  <a:lnTo>
                    <a:pt x="49" y="67"/>
                  </a:lnTo>
                  <a:lnTo>
                    <a:pt x="12" y="67"/>
                  </a:lnTo>
                  <a:lnTo>
                    <a:pt x="12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614" y="2830"/>
              <a:ext cx="75" cy="87"/>
            </a:xfrm>
            <a:custGeom>
              <a:avLst/>
              <a:gdLst>
                <a:gd name="T0" fmla="*/ 81 w 231"/>
                <a:gd name="T1" fmla="*/ 269 h 269"/>
                <a:gd name="T2" fmla="*/ 0 w 231"/>
                <a:gd name="T3" fmla="*/ 269 h 269"/>
                <a:gd name="T4" fmla="*/ 0 w 231"/>
                <a:gd name="T5" fmla="*/ 0 h 269"/>
                <a:gd name="T6" fmla="*/ 89 w 231"/>
                <a:gd name="T7" fmla="*/ 0 h 269"/>
                <a:gd name="T8" fmla="*/ 188 w 231"/>
                <a:gd name="T9" fmla="*/ 30 h 269"/>
                <a:gd name="T10" fmla="*/ 231 w 231"/>
                <a:gd name="T11" fmla="*/ 134 h 269"/>
                <a:gd name="T12" fmla="*/ 191 w 231"/>
                <a:gd name="T13" fmla="*/ 233 h 269"/>
                <a:gd name="T14" fmla="*/ 81 w 231"/>
                <a:gd name="T15" fmla="*/ 269 h 269"/>
                <a:gd name="T16" fmla="*/ 36 w 231"/>
                <a:gd name="T17" fmla="*/ 23 h 269"/>
                <a:gd name="T18" fmla="*/ 36 w 231"/>
                <a:gd name="T19" fmla="*/ 246 h 269"/>
                <a:gd name="T20" fmla="*/ 73 w 231"/>
                <a:gd name="T21" fmla="*/ 246 h 269"/>
                <a:gd name="T22" fmla="*/ 149 w 231"/>
                <a:gd name="T23" fmla="*/ 229 h 269"/>
                <a:gd name="T24" fmla="*/ 192 w 231"/>
                <a:gd name="T25" fmla="*/ 137 h 269"/>
                <a:gd name="T26" fmla="*/ 167 w 231"/>
                <a:gd name="T27" fmla="*/ 58 h 269"/>
                <a:gd name="T28" fmla="*/ 71 w 231"/>
                <a:gd name="T29" fmla="*/ 23 h 269"/>
                <a:gd name="T30" fmla="*/ 36 w 231"/>
                <a:gd name="T31" fmla="*/ 2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269">
                  <a:moveTo>
                    <a:pt x="81" y="269"/>
                  </a:moveTo>
                  <a:cubicBezTo>
                    <a:pt x="0" y="269"/>
                    <a:pt x="0" y="269"/>
                    <a:pt x="0" y="2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127" y="0"/>
                    <a:pt x="160" y="6"/>
                    <a:pt x="188" y="30"/>
                  </a:cubicBezTo>
                  <a:cubicBezTo>
                    <a:pt x="212" y="52"/>
                    <a:pt x="231" y="88"/>
                    <a:pt x="231" y="134"/>
                  </a:cubicBezTo>
                  <a:cubicBezTo>
                    <a:pt x="231" y="178"/>
                    <a:pt x="213" y="212"/>
                    <a:pt x="191" y="233"/>
                  </a:cubicBezTo>
                  <a:cubicBezTo>
                    <a:pt x="164" y="260"/>
                    <a:pt x="129" y="269"/>
                    <a:pt x="81" y="269"/>
                  </a:cubicBezTo>
                  <a:close/>
                  <a:moveTo>
                    <a:pt x="36" y="23"/>
                  </a:moveTo>
                  <a:cubicBezTo>
                    <a:pt x="36" y="246"/>
                    <a:pt x="36" y="246"/>
                    <a:pt x="36" y="246"/>
                  </a:cubicBezTo>
                  <a:cubicBezTo>
                    <a:pt x="73" y="246"/>
                    <a:pt x="73" y="246"/>
                    <a:pt x="73" y="246"/>
                  </a:cubicBezTo>
                  <a:cubicBezTo>
                    <a:pt x="108" y="246"/>
                    <a:pt x="128" y="243"/>
                    <a:pt x="149" y="229"/>
                  </a:cubicBezTo>
                  <a:cubicBezTo>
                    <a:pt x="165" y="218"/>
                    <a:pt x="192" y="191"/>
                    <a:pt x="192" y="137"/>
                  </a:cubicBezTo>
                  <a:cubicBezTo>
                    <a:pt x="192" y="101"/>
                    <a:pt x="181" y="75"/>
                    <a:pt x="167" y="58"/>
                  </a:cubicBezTo>
                  <a:cubicBezTo>
                    <a:pt x="140" y="23"/>
                    <a:pt x="102" y="23"/>
                    <a:pt x="71" y="23"/>
                  </a:cubicBezTo>
                  <a:lnTo>
                    <a:pt x="36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158" y="2831"/>
              <a:ext cx="99" cy="86"/>
            </a:xfrm>
            <a:custGeom>
              <a:avLst/>
              <a:gdLst>
                <a:gd name="T0" fmla="*/ 303 w 303"/>
                <a:gd name="T1" fmla="*/ 267 h 267"/>
                <a:gd name="T2" fmla="*/ 267 w 303"/>
                <a:gd name="T3" fmla="*/ 267 h 267"/>
                <a:gd name="T4" fmla="*/ 245 w 303"/>
                <a:gd name="T5" fmla="*/ 129 h 267"/>
                <a:gd name="T6" fmla="*/ 240 w 303"/>
                <a:gd name="T7" fmla="*/ 64 h 267"/>
                <a:gd name="T8" fmla="*/ 222 w 303"/>
                <a:gd name="T9" fmla="*/ 119 h 267"/>
                <a:gd name="T10" fmla="*/ 159 w 303"/>
                <a:gd name="T11" fmla="*/ 267 h 267"/>
                <a:gd name="T12" fmla="*/ 139 w 303"/>
                <a:gd name="T13" fmla="*/ 267 h 267"/>
                <a:gd name="T14" fmla="*/ 75 w 303"/>
                <a:gd name="T15" fmla="*/ 118 h 267"/>
                <a:gd name="T16" fmla="*/ 56 w 303"/>
                <a:gd name="T17" fmla="*/ 64 h 267"/>
                <a:gd name="T18" fmla="*/ 50 w 303"/>
                <a:gd name="T19" fmla="*/ 137 h 267"/>
                <a:gd name="T20" fmla="*/ 31 w 303"/>
                <a:gd name="T21" fmla="*/ 267 h 267"/>
                <a:gd name="T22" fmla="*/ 0 w 303"/>
                <a:gd name="T23" fmla="*/ 267 h 267"/>
                <a:gd name="T24" fmla="*/ 40 w 303"/>
                <a:gd name="T25" fmla="*/ 0 h 267"/>
                <a:gd name="T26" fmla="*/ 60 w 303"/>
                <a:gd name="T27" fmla="*/ 0 h 267"/>
                <a:gd name="T28" fmla="*/ 137 w 303"/>
                <a:gd name="T29" fmla="*/ 176 h 267"/>
                <a:gd name="T30" fmla="*/ 152 w 303"/>
                <a:gd name="T31" fmla="*/ 218 h 267"/>
                <a:gd name="T32" fmla="*/ 164 w 303"/>
                <a:gd name="T33" fmla="*/ 183 h 267"/>
                <a:gd name="T34" fmla="*/ 242 w 303"/>
                <a:gd name="T35" fmla="*/ 0 h 267"/>
                <a:gd name="T36" fmla="*/ 261 w 303"/>
                <a:gd name="T37" fmla="*/ 0 h 267"/>
                <a:gd name="T38" fmla="*/ 303 w 303"/>
                <a:gd name="T39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3" h="267">
                  <a:moveTo>
                    <a:pt x="303" y="267"/>
                  </a:moveTo>
                  <a:cubicBezTo>
                    <a:pt x="267" y="267"/>
                    <a:pt x="267" y="267"/>
                    <a:pt x="267" y="267"/>
                  </a:cubicBezTo>
                  <a:cubicBezTo>
                    <a:pt x="245" y="129"/>
                    <a:pt x="245" y="129"/>
                    <a:pt x="245" y="129"/>
                  </a:cubicBezTo>
                  <a:cubicBezTo>
                    <a:pt x="240" y="93"/>
                    <a:pt x="240" y="81"/>
                    <a:pt x="240" y="64"/>
                  </a:cubicBezTo>
                  <a:cubicBezTo>
                    <a:pt x="234" y="90"/>
                    <a:pt x="231" y="98"/>
                    <a:pt x="222" y="119"/>
                  </a:cubicBezTo>
                  <a:cubicBezTo>
                    <a:pt x="159" y="267"/>
                    <a:pt x="159" y="267"/>
                    <a:pt x="159" y="267"/>
                  </a:cubicBezTo>
                  <a:cubicBezTo>
                    <a:pt x="139" y="267"/>
                    <a:pt x="139" y="267"/>
                    <a:pt x="139" y="267"/>
                  </a:cubicBezTo>
                  <a:cubicBezTo>
                    <a:pt x="75" y="118"/>
                    <a:pt x="75" y="118"/>
                    <a:pt x="75" y="118"/>
                  </a:cubicBezTo>
                  <a:cubicBezTo>
                    <a:pt x="61" y="87"/>
                    <a:pt x="59" y="76"/>
                    <a:pt x="56" y="64"/>
                  </a:cubicBezTo>
                  <a:cubicBezTo>
                    <a:pt x="57" y="84"/>
                    <a:pt x="55" y="100"/>
                    <a:pt x="50" y="137"/>
                  </a:cubicBezTo>
                  <a:cubicBezTo>
                    <a:pt x="31" y="267"/>
                    <a:pt x="31" y="267"/>
                    <a:pt x="31" y="267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37" y="176"/>
                    <a:pt x="137" y="176"/>
                    <a:pt x="137" y="176"/>
                  </a:cubicBezTo>
                  <a:cubicBezTo>
                    <a:pt x="144" y="191"/>
                    <a:pt x="149" y="205"/>
                    <a:pt x="152" y="218"/>
                  </a:cubicBezTo>
                  <a:cubicBezTo>
                    <a:pt x="154" y="212"/>
                    <a:pt x="157" y="200"/>
                    <a:pt x="164" y="183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61" y="0"/>
                    <a:pt x="261" y="0"/>
                    <a:pt x="261" y="0"/>
                  </a:cubicBezTo>
                  <a:lnTo>
                    <a:pt x="303" y="2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1371599" y="1860331"/>
            <a:ext cx="4913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schemeClr val="bg1"/>
                </a:solidFill>
              </a:rPr>
              <a:t>Telemedicina, </a:t>
            </a:r>
            <a:r>
              <a:rPr lang="es-ES" sz="1600" b="1" i="1" dirty="0" smtClean="0">
                <a:solidFill>
                  <a:schemeClr val="bg1"/>
                </a:solidFill>
              </a:rPr>
              <a:t>home delivery </a:t>
            </a:r>
            <a:r>
              <a:rPr lang="es-ES" sz="1600" b="1" dirty="0" smtClean="0">
                <a:solidFill>
                  <a:schemeClr val="bg1"/>
                </a:solidFill>
              </a:rPr>
              <a:t>y otros temas de interés</a:t>
            </a:r>
            <a:endParaRPr lang="es-E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73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dirty="0"/>
              <a:t>E</a:t>
            </a:r>
            <a:r>
              <a:rPr lang="es-ES" sz="2200" dirty="0" smtClean="0"/>
              <a:t>l sector de salud digital en cifras</a:t>
            </a:r>
            <a:endParaRPr lang="es-ES" sz="2200" dirty="0"/>
          </a:p>
        </p:txBody>
      </p:sp>
      <p:pic>
        <p:nvPicPr>
          <p:cNvPr id="3074" name="Picture 2" descr="McKinsey &amp; Company - Womenomics CP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271" y="3487027"/>
            <a:ext cx="2065283" cy="867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6181700" y="4545503"/>
            <a:ext cx="25051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>
              <a:spcBef>
                <a:spcPct val="20000"/>
              </a:spcBef>
              <a:buClr>
                <a:schemeClr val="bg2"/>
              </a:buClr>
              <a:defRPr/>
            </a:pPr>
            <a:r>
              <a:rPr lang="es-ES" sz="900" dirty="0">
                <a:solidFill>
                  <a:srgbClr val="333F48"/>
                </a:solidFill>
                <a:latin typeface="Gotham Book"/>
              </a:rPr>
              <a:t>Mayo 2020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7184" y="3517611"/>
            <a:ext cx="4505720" cy="1386574"/>
          </a:xfrm>
          <a:prstGeom prst="rect">
            <a:avLst/>
          </a:prstGeom>
        </p:spPr>
      </p:pic>
      <p:cxnSp>
        <p:nvCxnSpPr>
          <p:cNvPr id="13" name="Conector recto 12"/>
          <p:cNvCxnSpPr/>
          <p:nvPr/>
        </p:nvCxnSpPr>
        <p:spPr>
          <a:xfrm>
            <a:off x="1329520" y="2570095"/>
            <a:ext cx="6421598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445" y="1098799"/>
            <a:ext cx="6589468" cy="1354178"/>
          </a:xfrm>
          <a:prstGeom prst="rect">
            <a:avLst/>
          </a:prstGeom>
        </p:spPr>
      </p:pic>
      <p:cxnSp>
        <p:nvCxnSpPr>
          <p:cNvPr id="17" name="Conector recto 16"/>
          <p:cNvCxnSpPr/>
          <p:nvPr/>
        </p:nvCxnSpPr>
        <p:spPr>
          <a:xfrm>
            <a:off x="1329520" y="3295779"/>
            <a:ext cx="6421598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1329520" y="2618671"/>
            <a:ext cx="64215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333F48"/>
                </a:solidFill>
                <a:latin typeface="Gotham Book"/>
              </a:rPr>
              <a:t>“</a:t>
            </a:r>
            <a:r>
              <a:rPr lang="en-US" dirty="0">
                <a:solidFill>
                  <a:srgbClr val="333F48"/>
                </a:solidFill>
                <a:latin typeface="Gotham Book"/>
              </a:rPr>
              <a:t>Up to </a:t>
            </a:r>
            <a:r>
              <a:rPr lang="en-US" sz="2000" dirty="0">
                <a:solidFill>
                  <a:schemeClr val="bg2"/>
                </a:solidFill>
                <a:latin typeface="Gotham Book"/>
              </a:rPr>
              <a:t>$250 billion </a:t>
            </a:r>
            <a:r>
              <a:rPr lang="en-US" dirty="0">
                <a:solidFill>
                  <a:srgbClr val="333F48"/>
                </a:solidFill>
                <a:latin typeface="Gotham Book"/>
              </a:rPr>
              <a:t>of current </a:t>
            </a:r>
            <a:r>
              <a:rPr lang="en-US" sz="2000" dirty="0">
                <a:solidFill>
                  <a:schemeClr val="bg2"/>
                </a:solidFill>
                <a:latin typeface="Gotham Book"/>
              </a:rPr>
              <a:t>US healthcare </a:t>
            </a:r>
            <a:r>
              <a:rPr lang="en-US" dirty="0">
                <a:solidFill>
                  <a:srgbClr val="333F48"/>
                </a:solidFill>
                <a:latin typeface="Gotham Book"/>
              </a:rPr>
              <a:t>spend could potentially be virtualized</a:t>
            </a:r>
            <a:r>
              <a:rPr lang="es-ES" dirty="0">
                <a:solidFill>
                  <a:srgbClr val="333F48"/>
                </a:solidFill>
                <a:latin typeface="Gotham Book"/>
              </a:rPr>
              <a:t>”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2</a:t>
            </a:fld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5546913" y="4211233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Gotham"/>
                <a:hlinkClick r:id="rId6"/>
              </a:rPr>
              <a:t>Telehealth: A post-COVID-19 reality? | McKinsey</a:t>
            </a:r>
            <a:endParaRPr lang="es-ES" sz="1100" dirty="0">
              <a:solidFill>
                <a:schemeClr val="tx1">
                  <a:lumMod val="50000"/>
                  <a:lumOff val="50000"/>
                </a:schemeClr>
              </a:solidFill>
              <a:latin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355025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dirty="0"/>
              <a:t>H</a:t>
            </a:r>
            <a:r>
              <a:rPr lang="es-ES" sz="2200" dirty="0" smtClean="0"/>
              <a:t>acia un modelo de salud digital (1/2)</a:t>
            </a:r>
            <a:endParaRPr lang="es-ES" sz="2200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623855" y="309928"/>
            <a:ext cx="5380182" cy="592628"/>
          </a:xfrm>
          <a:prstGeom prst="rect">
            <a:avLst/>
          </a:prstGeom>
        </p:spPr>
        <p:txBody>
          <a:bodyPr lIns="0" tIns="0" rIns="0" bIns="0" anchor="b"/>
          <a:lstStyle>
            <a:lvl1pPr algn="l" defTabSz="9144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lang="es-ES" sz="3200" kern="1200" dirty="0">
                <a:solidFill>
                  <a:schemeClr val="tx2"/>
                </a:solidFill>
                <a:latin typeface="Arial Narrow" panose="020B0606020202030204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endParaRPr lang="es-ES" sz="2177" dirty="0"/>
          </a:p>
        </p:txBody>
      </p:sp>
      <p:sp>
        <p:nvSpPr>
          <p:cNvPr id="5" name="Rectángulo 4"/>
          <p:cNvSpPr/>
          <p:nvPr/>
        </p:nvSpPr>
        <p:spPr>
          <a:xfrm>
            <a:off x="6777062" y="1594998"/>
            <a:ext cx="1939399" cy="734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ctr" anchorCtr="0">
            <a:no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1088" dirty="0">
              <a:solidFill>
                <a:schemeClr val="tx1"/>
              </a:solidFill>
            </a:endParaRP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2922022" y="925329"/>
            <a:ext cx="3028838" cy="2627037"/>
            <a:chOff x="524" y="1326"/>
            <a:chExt cx="3558" cy="3086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2623" y="2968"/>
              <a:ext cx="1459" cy="1444"/>
            </a:xfrm>
            <a:custGeom>
              <a:avLst/>
              <a:gdLst>
                <a:gd name="T0" fmla="*/ 0 w 614"/>
                <a:gd name="T1" fmla="*/ 605 h 608"/>
                <a:gd name="T2" fmla="*/ 15 w 614"/>
                <a:gd name="T3" fmla="*/ 606 h 608"/>
                <a:gd name="T4" fmla="*/ 239 w 614"/>
                <a:gd name="T5" fmla="*/ 607 h 608"/>
                <a:gd name="T6" fmla="*/ 521 w 614"/>
                <a:gd name="T7" fmla="*/ 608 h 608"/>
                <a:gd name="T8" fmla="*/ 585 w 614"/>
                <a:gd name="T9" fmla="*/ 496 h 608"/>
                <a:gd name="T10" fmla="*/ 444 w 614"/>
                <a:gd name="T11" fmla="*/ 252 h 608"/>
                <a:gd name="T12" fmla="*/ 331 w 614"/>
                <a:gd name="T13" fmla="*/ 59 h 608"/>
                <a:gd name="T14" fmla="*/ 194 w 614"/>
                <a:gd name="T15" fmla="*/ 78 h 608"/>
                <a:gd name="T16" fmla="*/ 144 w 614"/>
                <a:gd name="T17" fmla="*/ 291 h 608"/>
                <a:gd name="T18" fmla="*/ 142 w 614"/>
                <a:gd name="T19" fmla="*/ 297 h 608"/>
                <a:gd name="T20" fmla="*/ 79 w 614"/>
                <a:gd name="T21" fmla="*/ 549 h 608"/>
                <a:gd name="T22" fmla="*/ 0 w 614"/>
                <a:gd name="T23" fmla="*/ 605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4" h="608">
                  <a:moveTo>
                    <a:pt x="0" y="605"/>
                  </a:moveTo>
                  <a:cubicBezTo>
                    <a:pt x="5" y="606"/>
                    <a:pt x="10" y="606"/>
                    <a:pt x="15" y="606"/>
                  </a:cubicBezTo>
                  <a:cubicBezTo>
                    <a:pt x="239" y="607"/>
                    <a:pt x="239" y="607"/>
                    <a:pt x="239" y="607"/>
                  </a:cubicBezTo>
                  <a:cubicBezTo>
                    <a:pt x="521" y="608"/>
                    <a:pt x="521" y="608"/>
                    <a:pt x="521" y="608"/>
                  </a:cubicBezTo>
                  <a:cubicBezTo>
                    <a:pt x="578" y="608"/>
                    <a:pt x="614" y="546"/>
                    <a:pt x="585" y="496"/>
                  </a:cubicBezTo>
                  <a:cubicBezTo>
                    <a:pt x="444" y="252"/>
                    <a:pt x="444" y="252"/>
                    <a:pt x="444" y="252"/>
                  </a:cubicBezTo>
                  <a:cubicBezTo>
                    <a:pt x="331" y="59"/>
                    <a:pt x="331" y="59"/>
                    <a:pt x="331" y="59"/>
                  </a:cubicBezTo>
                  <a:cubicBezTo>
                    <a:pt x="297" y="0"/>
                    <a:pt x="209" y="13"/>
                    <a:pt x="194" y="78"/>
                  </a:cubicBezTo>
                  <a:cubicBezTo>
                    <a:pt x="144" y="291"/>
                    <a:pt x="144" y="291"/>
                    <a:pt x="144" y="291"/>
                  </a:cubicBezTo>
                  <a:cubicBezTo>
                    <a:pt x="143" y="293"/>
                    <a:pt x="143" y="295"/>
                    <a:pt x="142" y="297"/>
                  </a:cubicBezTo>
                  <a:cubicBezTo>
                    <a:pt x="79" y="549"/>
                    <a:pt x="79" y="549"/>
                    <a:pt x="79" y="549"/>
                  </a:cubicBezTo>
                  <a:cubicBezTo>
                    <a:pt x="69" y="586"/>
                    <a:pt x="34" y="608"/>
                    <a:pt x="0" y="605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2429" y="3673"/>
              <a:ext cx="532" cy="739"/>
            </a:xfrm>
            <a:custGeom>
              <a:avLst/>
              <a:gdLst>
                <a:gd name="T0" fmla="*/ 161 w 224"/>
                <a:gd name="T1" fmla="*/ 252 h 311"/>
                <a:gd name="T2" fmla="*/ 224 w 224"/>
                <a:gd name="T3" fmla="*/ 0 h 311"/>
                <a:gd name="T4" fmla="*/ 205 w 224"/>
                <a:gd name="T5" fmla="*/ 31 h 311"/>
                <a:gd name="T6" fmla="*/ 46 w 224"/>
                <a:gd name="T7" fmla="*/ 180 h 311"/>
                <a:gd name="T8" fmla="*/ 82 w 224"/>
                <a:gd name="T9" fmla="*/ 308 h 311"/>
                <a:gd name="T10" fmla="*/ 161 w 224"/>
                <a:gd name="T11" fmla="*/ 252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4" h="311">
                  <a:moveTo>
                    <a:pt x="161" y="252"/>
                  </a:moveTo>
                  <a:cubicBezTo>
                    <a:pt x="224" y="0"/>
                    <a:pt x="224" y="0"/>
                    <a:pt x="224" y="0"/>
                  </a:cubicBezTo>
                  <a:cubicBezTo>
                    <a:pt x="220" y="12"/>
                    <a:pt x="213" y="22"/>
                    <a:pt x="205" y="31"/>
                  </a:cubicBezTo>
                  <a:cubicBezTo>
                    <a:pt x="46" y="180"/>
                    <a:pt x="46" y="180"/>
                    <a:pt x="46" y="180"/>
                  </a:cubicBezTo>
                  <a:cubicBezTo>
                    <a:pt x="0" y="223"/>
                    <a:pt x="25" y="296"/>
                    <a:pt x="82" y="308"/>
                  </a:cubicBezTo>
                  <a:cubicBezTo>
                    <a:pt x="116" y="311"/>
                    <a:pt x="151" y="289"/>
                    <a:pt x="161" y="252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524" y="3070"/>
              <a:ext cx="1662" cy="1333"/>
            </a:xfrm>
            <a:custGeom>
              <a:avLst/>
              <a:gdLst>
                <a:gd name="T0" fmla="*/ 292 w 700"/>
                <a:gd name="T1" fmla="*/ 0 h 561"/>
                <a:gd name="T2" fmla="*/ 283 w 700"/>
                <a:gd name="T3" fmla="*/ 12 h 561"/>
                <a:gd name="T4" fmla="*/ 171 w 700"/>
                <a:gd name="T5" fmla="*/ 206 h 561"/>
                <a:gd name="T6" fmla="*/ 29 w 700"/>
                <a:gd name="T7" fmla="*/ 449 h 561"/>
                <a:gd name="T8" fmla="*/ 94 w 700"/>
                <a:gd name="T9" fmla="*/ 561 h 561"/>
                <a:gd name="T10" fmla="*/ 376 w 700"/>
                <a:gd name="T11" fmla="*/ 560 h 561"/>
                <a:gd name="T12" fmla="*/ 599 w 700"/>
                <a:gd name="T13" fmla="*/ 560 h 561"/>
                <a:gd name="T14" fmla="*/ 651 w 700"/>
                <a:gd name="T15" fmla="*/ 431 h 561"/>
                <a:gd name="T16" fmla="*/ 492 w 700"/>
                <a:gd name="T17" fmla="*/ 281 h 561"/>
                <a:gd name="T18" fmla="*/ 487 w 700"/>
                <a:gd name="T19" fmla="*/ 276 h 561"/>
                <a:gd name="T20" fmla="*/ 301 w 700"/>
                <a:gd name="T21" fmla="*/ 96 h 561"/>
                <a:gd name="T22" fmla="*/ 292 w 700"/>
                <a:gd name="T23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0" h="561">
                  <a:moveTo>
                    <a:pt x="292" y="0"/>
                  </a:moveTo>
                  <a:cubicBezTo>
                    <a:pt x="289" y="4"/>
                    <a:pt x="286" y="8"/>
                    <a:pt x="283" y="12"/>
                  </a:cubicBezTo>
                  <a:cubicBezTo>
                    <a:pt x="171" y="206"/>
                    <a:pt x="171" y="206"/>
                    <a:pt x="171" y="206"/>
                  </a:cubicBezTo>
                  <a:cubicBezTo>
                    <a:pt x="29" y="449"/>
                    <a:pt x="29" y="449"/>
                    <a:pt x="29" y="449"/>
                  </a:cubicBezTo>
                  <a:cubicBezTo>
                    <a:pt x="0" y="499"/>
                    <a:pt x="36" y="561"/>
                    <a:pt x="94" y="561"/>
                  </a:cubicBezTo>
                  <a:cubicBezTo>
                    <a:pt x="376" y="560"/>
                    <a:pt x="376" y="560"/>
                    <a:pt x="376" y="560"/>
                  </a:cubicBezTo>
                  <a:cubicBezTo>
                    <a:pt x="599" y="560"/>
                    <a:pt x="599" y="560"/>
                    <a:pt x="599" y="560"/>
                  </a:cubicBezTo>
                  <a:cubicBezTo>
                    <a:pt x="667" y="560"/>
                    <a:pt x="700" y="477"/>
                    <a:pt x="651" y="431"/>
                  </a:cubicBezTo>
                  <a:cubicBezTo>
                    <a:pt x="492" y="281"/>
                    <a:pt x="492" y="281"/>
                    <a:pt x="492" y="281"/>
                  </a:cubicBezTo>
                  <a:cubicBezTo>
                    <a:pt x="490" y="280"/>
                    <a:pt x="489" y="278"/>
                    <a:pt x="487" y="276"/>
                  </a:cubicBezTo>
                  <a:cubicBezTo>
                    <a:pt x="301" y="96"/>
                    <a:pt x="301" y="96"/>
                    <a:pt x="301" y="96"/>
                  </a:cubicBezTo>
                  <a:cubicBezTo>
                    <a:pt x="273" y="69"/>
                    <a:pt x="272" y="28"/>
                    <a:pt x="29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1170" y="2965"/>
              <a:ext cx="511" cy="761"/>
            </a:xfrm>
            <a:custGeom>
              <a:avLst/>
              <a:gdLst>
                <a:gd name="T0" fmla="*/ 29 w 215"/>
                <a:gd name="T1" fmla="*/ 140 h 320"/>
                <a:gd name="T2" fmla="*/ 215 w 215"/>
                <a:gd name="T3" fmla="*/ 320 h 320"/>
                <a:gd name="T4" fmla="*/ 199 w 215"/>
                <a:gd name="T5" fmla="*/ 288 h 320"/>
                <a:gd name="T6" fmla="*/ 149 w 215"/>
                <a:gd name="T7" fmla="*/ 76 h 320"/>
                <a:gd name="T8" fmla="*/ 20 w 215"/>
                <a:gd name="T9" fmla="*/ 44 h 320"/>
                <a:gd name="T10" fmla="*/ 29 w 215"/>
                <a:gd name="T11" fmla="*/ 14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320">
                  <a:moveTo>
                    <a:pt x="29" y="140"/>
                  </a:moveTo>
                  <a:cubicBezTo>
                    <a:pt x="215" y="320"/>
                    <a:pt x="215" y="320"/>
                    <a:pt x="215" y="320"/>
                  </a:cubicBezTo>
                  <a:cubicBezTo>
                    <a:pt x="207" y="311"/>
                    <a:pt x="201" y="300"/>
                    <a:pt x="199" y="288"/>
                  </a:cubicBezTo>
                  <a:cubicBezTo>
                    <a:pt x="149" y="76"/>
                    <a:pt x="149" y="76"/>
                    <a:pt x="149" y="76"/>
                  </a:cubicBezTo>
                  <a:cubicBezTo>
                    <a:pt x="134" y="16"/>
                    <a:pt x="59" y="0"/>
                    <a:pt x="20" y="44"/>
                  </a:cubicBezTo>
                  <a:cubicBezTo>
                    <a:pt x="0" y="72"/>
                    <a:pt x="1" y="113"/>
                    <a:pt x="29" y="14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1479" y="1326"/>
              <a:ext cx="1596" cy="1466"/>
            </a:xfrm>
            <a:custGeom>
              <a:avLst/>
              <a:gdLst>
                <a:gd name="T0" fmla="*/ 672 w 672"/>
                <a:gd name="T1" fmla="*/ 502 h 617"/>
                <a:gd name="T2" fmla="*/ 666 w 672"/>
                <a:gd name="T3" fmla="*/ 488 h 617"/>
                <a:gd name="T4" fmla="*/ 555 w 672"/>
                <a:gd name="T5" fmla="*/ 294 h 617"/>
                <a:gd name="T6" fmla="*/ 415 w 672"/>
                <a:gd name="T7" fmla="*/ 50 h 617"/>
                <a:gd name="T8" fmla="*/ 286 w 672"/>
                <a:gd name="T9" fmla="*/ 50 h 617"/>
                <a:gd name="T10" fmla="*/ 145 w 672"/>
                <a:gd name="T11" fmla="*/ 294 h 617"/>
                <a:gd name="T12" fmla="*/ 34 w 672"/>
                <a:gd name="T13" fmla="*/ 488 h 617"/>
                <a:gd name="T14" fmla="*/ 120 w 672"/>
                <a:gd name="T15" fmla="*/ 597 h 617"/>
                <a:gd name="T16" fmla="*/ 329 w 672"/>
                <a:gd name="T17" fmla="*/ 534 h 617"/>
                <a:gd name="T18" fmla="*/ 335 w 672"/>
                <a:gd name="T19" fmla="*/ 533 h 617"/>
                <a:gd name="T20" fmla="*/ 585 w 672"/>
                <a:gd name="T21" fmla="*/ 462 h 617"/>
                <a:gd name="T22" fmla="*/ 672 w 672"/>
                <a:gd name="T23" fmla="*/ 502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2" h="617">
                  <a:moveTo>
                    <a:pt x="672" y="502"/>
                  </a:moveTo>
                  <a:cubicBezTo>
                    <a:pt x="671" y="497"/>
                    <a:pt x="669" y="493"/>
                    <a:pt x="666" y="488"/>
                  </a:cubicBezTo>
                  <a:cubicBezTo>
                    <a:pt x="555" y="294"/>
                    <a:pt x="555" y="294"/>
                    <a:pt x="555" y="294"/>
                  </a:cubicBezTo>
                  <a:cubicBezTo>
                    <a:pt x="415" y="50"/>
                    <a:pt x="415" y="50"/>
                    <a:pt x="415" y="50"/>
                  </a:cubicBezTo>
                  <a:cubicBezTo>
                    <a:pt x="386" y="0"/>
                    <a:pt x="314" y="0"/>
                    <a:pt x="286" y="50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34" y="488"/>
                    <a:pt x="34" y="488"/>
                    <a:pt x="34" y="488"/>
                  </a:cubicBezTo>
                  <a:cubicBezTo>
                    <a:pt x="0" y="547"/>
                    <a:pt x="55" y="617"/>
                    <a:pt x="120" y="597"/>
                  </a:cubicBezTo>
                  <a:cubicBezTo>
                    <a:pt x="329" y="534"/>
                    <a:pt x="329" y="534"/>
                    <a:pt x="329" y="534"/>
                  </a:cubicBezTo>
                  <a:cubicBezTo>
                    <a:pt x="331" y="534"/>
                    <a:pt x="333" y="533"/>
                    <a:pt x="335" y="533"/>
                  </a:cubicBezTo>
                  <a:cubicBezTo>
                    <a:pt x="585" y="462"/>
                    <a:pt x="585" y="462"/>
                    <a:pt x="585" y="462"/>
                  </a:cubicBezTo>
                  <a:cubicBezTo>
                    <a:pt x="622" y="451"/>
                    <a:pt x="658" y="471"/>
                    <a:pt x="672" y="502"/>
                  </a:cubicBezTo>
                  <a:close/>
                </a:path>
              </a:pathLst>
            </a:custGeom>
            <a:solidFill>
              <a:schemeClr val="accent1">
                <a:lumMod val="90000"/>
                <a:lumOff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2274" y="2397"/>
              <a:ext cx="846" cy="390"/>
            </a:xfrm>
            <a:custGeom>
              <a:avLst/>
              <a:gdLst>
                <a:gd name="T0" fmla="*/ 250 w 356"/>
                <a:gd name="T1" fmla="*/ 11 h 164"/>
                <a:gd name="T2" fmla="*/ 0 w 356"/>
                <a:gd name="T3" fmla="*/ 82 h 164"/>
                <a:gd name="T4" fmla="*/ 36 w 356"/>
                <a:gd name="T5" fmla="*/ 83 h 164"/>
                <a:gd name="T6" fmla="*/ 245 w 356"/>
                <a:gd name="T7" fmla="*/ 146 h 164"/>
                <a:gd name="T8" fmla="*/ 337 w 356"/>
                <a:gd name="T9" fmla="*/ 51 h 164"/>
                <a:gd name="T10" fmla="*/ 250 w 356"/>
                <a:gd name="T11" fmla="*/ 1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6" h="164">
                  <a:moveTo>
                    <a:pt x="250" y="11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12" y="79"/>
                    <a:pt x="25" y="80"/>
                    <a:pt x="36" y="83"/>
                  </a:cubicBezTo>
                  <a:cubicBezTo>
                    <a:pt x="245" y="146"/>
                    <a:pt x="245" y="146"/>
                    <a:pt x="245" y="146"/>
                  </a:cubicBezTo>
                  <a:cubicBezTo>
                    <a:pt x="305" y="164"/>
                    <a:pt x="356" y="106"/>
                    <a:pt x="337" y="51"/>
                  </a:cubicBezTo>
                  <a:cubicBezTo>
                    <a:pt x="323" y="20"/>
                    <a:pt x="287" y="0"/>
                    <a:pt x="25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</p:grpSp>
      <p:sp>
        <p:nvSpPr>
          <p:cNvPr id="57" name="Rectángulo 56"/>
          <p:cNvSpPr/>
          <p:nvPr/>
        </p:nvSpPr>
        <p:spPr>
          <a:xfrm>
            <a:off x="3761656" y="4605602"/>
            <a:ext cx="2146198" cy="734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ctr" anchorCtr="0">
            <a:no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b="1" dirty="0" smtClean="0">
                <a:solidFill>
                  <a:srgbClr val="333F48"/>
                </a:solidFill>
                <a:latin typeface="Gotham Book"/>
              </a:rPr>
              <a:t>Receta electrónica</a:t>
            </a:r>
            <a:endParaRPr lang="es-ES" sz="1100" dirty="0">
              <a:solidFill>
                <a:srgbClr val="333F48"/>
              </a:solidFill>
              <a:latin typeface="Gotham Book"/>
            </a:endParaRPr>
          </a:p>
        </p:txBody>
      </p:sp>
      <p:sp>
        <p:nvSpPr>
          <p:cNvPr id="58" name="Rectángulo 57"/>
          <p:cNvSpPr/>
          <p:nvPr/>
        </p:nvSpPr>
        <p:spPr>
          <a:xfrm>
            <a:off x="398473" y="3189490"/>
            <a:ext cx="2205334" cy="7285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ctr" anchorCtr="0">
            <a:no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b="1" dirty="0">
                <a:solidFill>
                  <a:srgbClr val="333F48"/>
                </a:solidFill>
                <a:latin typeface="Gotham Book"/>
              </a:rPr>
              <a:t>Dispensación no presencial</a:t>
            </a: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>
                <a:solidFill>
                  <a:srgbClr val="333F48"/>
                </a:solidFill>
                <a:latin typeface="Gotham Book"/>
              </a:rPr>
              <a:t>Por oficinas de farmacia</a:t>
            </a: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>
                <a:solidFill>
                  <a:srgbClr val="333F48"/>
                </a:solidFill>
                <a:latin typeface="Gotham Book"/>
              </a:rPr>
              <a:t>Por servicios de farmacia hospitalaria </a:t>
            </a:r>
            <a:r>
              <a:rPr lang="es-ES" sz="1100" dirty="0">
                <a:solidFill>
                  <a:schemeClr val="bg2"/>
                </a:solidFill>
                <a:latin typeface="Gotham Book"/>
              </a:rPr>
              <a:t>=</a:t>
            </a:r>
            <a:r>
              <a:rPr lang="es-ES" sz="1100" dirty="0">
                <a:solidFill>
                  <a:srgbClr val="333F48"/>
                </a:solidFill>
                <a:latin typeface="Gotham Book"/>
              </a:rPr>
              <a:t> Home delivery</a:t>
            </a:r>
          </a:p>
        </p:txBody>
      </p:sp>
      <p:grpSp>
        <p:nvGrpSpPr>
          <p:cNvPr id="59" name="Grupo 58"/>
          <p:cNvGrpSpPr/>
          <p:nvPr/>
        </p:nvGrpSpPr>
        <p:grpSpPr>
          <a:xfrm>
            <a:off x="5109199" y="2940126"/>
            <a:ext cx="441309" cy="444143"/>
            <a:chOff x="3586163" y="6437313"/>
            <a:chExt cx="458788" cy="498475"/>
          </a:xfrm>
          <a:solidFill>
            <a:schemeClr val="bg1"/>
          </a:solidFill>
        </p:grpSpPr>
        <p:sp>
          <p:nvSpPr>
            <p:cNvPr id="60" name="Freeform 468"/>
            <p:cNvSpPr>
              <a:spLocks/>
            </p:cNvSpPr>
            <p:nvPr/>
          </p:nvSpPr>
          <p:spPr bwMode="auto">
            <a:xfrm>
              <a:off x="3644901" y="6827838"/>
              <a:ext cx="22225" cy="22225"/>
            </a:xfrm>
            <a:custGeom>
              <a:avLst/>
              <a:gdLst>
                <a:gd name="T0" fmla="*/ 5 w 13"/>
                <a:gd name="T1" fmla="*/ 13 h 13"/>
                <a:gd name="T2" fmla="*/ 0 w 13"/>
                <a:gd name="T3" fmla="*/ 8 h 13"/>
                <a:gd name="T4" fmla="*/ 9 w 13"/>
                <a:gd name="T5" fmla="*/ 0 h 13"/>
                <a:gd name="T6" fmla="*/ 13 w 13"/>
                <a:gd name="T7" fmla="*/ 4 h 13"/>
                <a:gd name="T8" fmla="*/ 5 w 13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5" y="13"/>
                  </a:moveTo>
                  <a:cubicBezTo>
                    <a:pt x="3" y="11"/>
                    <a:pt x="2" y="10"/>
                    <a:pt x="0" y="8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2"/>
                    <a:pt x="11" y="3"/>
                    <a:pt x="13" y="4"/>
                  </a:cubicBezTo>
                  <a:lnTo>
                    <a:pt x="5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61" name="Freeform 469"/>
            <p:cNvSpPr>
              <a:spLocks noEditPoints="1"/>
            </p:cNvSpPr>
            <p:nvPr/>
          </p:nvSpPr>
          <p:spPr bwMode="auto">
            <a:xfrm>
              <a:off x="3586163" y="6546851"/>
              <a:ext cx="61913" cy="279400"/>
            </a:xfrm>
            <a:custGeom>
              <a:avLst/>
              <a:gdLst>
                <a:gd name="T0" fmla="*/ 27 w 36"/>
                <a:gd name="T1" fmla="*/ 162 h 162"/>
                <a:gd name="T2" fmla="*/ 20 w 36"/>
                <a:gd name="T3" fmla="*/ 153 h 162"/>
                <a:gd name="T4" fmla="*/ 30 w 36"/>
                <a:gd name="T5" fmla="*/ 147 h 162"/>
                <a:gd name="T6" fmla="*/ 36 w 36"/>
                <a:gd name="T7" fmla="*/ 155 h 162"/>
                <a:gd name="T8" fmla="*/ 27 w 36"/>
                <a:gd name="T9" fmla="*/ 162 h 162"/>
                <a:gd name="T10" fmla="*/ 15 w 36"/>
                <a:gd name="T11" fmla="*/ 143 h 162"/>
                <a:gd name="T12" fmla="*/ 10 w 36"/>
                <a:gd name="T13" fmla="*/ 132 h 162"/>
                <a:gd name="T14" fmla="*/ 20 w 36"/>
                <a:gd name="T15" fmla="*/ 128 h 162"/>
                <a:gd name="T16" fmla="*/ 25 w 36"/>
                <a:gd name="T17" fmla="*/ 137 h 162"/>
                <a:gd name="T18" fmla="*/ 15 w 36"/>
                <a:gd name="T19" fmla="*/ 143 h 162"/>
                <a:gd name="T20" fmla="*/ 6 w 36"/>
                <a:gd name="T21" fmla="*/ 121 h 162"/>
                <a:gd name="T22" fmla="*/ 3 w 36"/>
                <a:gd name="T23" fmla="*/ 110 h 162"/>
                <a:gd name="T24" fmla="*/ 14 w 36"/>
                <a:gd name="T25" fmla="*/ 108 h 162"/>
                <a:gd name="T26" fmla="*/ 17 w 36"/>
                <a:gd name="T27" fmla="*/ 118 h 162"/>
                <a:gd name="T28" fmla="*/ 6 w 36"/>
                <a:gd name="T29" fmla="*/ 121 h 162"/>
                <a:gd name="T30" fmla="*/ 1 w 36"/>
                <a:gd name="T31" fmla="*/ 99 h 162"/>
                <a:gd name="T32" fmla="*/ 0 w 36"/>
                <a:gd name="T33" fmla="*/ 87 h 162"/>
                <a:gd name="T34" fmla="*/ 11 w 36"/>
                <a:gd name="T35" fmla="*/ 87 h 162"/>
                <a:gd name="T36" fmla="*/ 12 w 36"/>
                <a:gd name="T37" fmla="*/ 97 h 162"/>
                <a:gd name="T38" fmla="*/ 1 w 36"/>
                <a:gd name="T39" fmla="*/ 99 h 162"/>
                <a:gd name="T40" fmla="*/ 11 w 36"/>
                <a:gd name="T41" fmla="*/ 76 h 162"/>
                <a:gd name="T42" fmla="*/ 0 w 36"/>
                <a:gd name="T43" fmla="*/ 75 h 162"/>
                <a:gd name="T44" fmla="*/ 1 w 36"/>
                <a:gd name="T45" fmla="*/ 64 h 162"/>
                <a:gd name="T46" fmla="*/ 12 w 36"/>
                <a:gd name="T47" fmla="*/ 65 h 162"/>
                <a:gd name="T48" fmla="*/ 11 w 36"/>
                <a:gd name="T49" fmla="*/ 76 h 162"/>
                <a:gd name="T50" fmla="*/ 14 w 36"/>
                <a:gd name="T51" fmla="*/ 55 h 162"/>
                <a:gd name="T52" fmla="*/ 3 w 36"/>
                <a:gd name="T53" fmla="*/ 52 h 162"/>
                <a:gd name="T54" fmla="*/ 6 w 36"/>
                <a:gd name="T55" fmla="*/ 41 h 162"/>
                <a:gd name="T56" fmla="*/ 17 w 36"/>
                <a:gd name="T57" fmla="*/ 45 h 162"/>
                <a:gd name="T58" fmla="*/ 14 w 36"/>
                <a:gd name="T59" fmla="*/ 55 h 162"/>
                <a:gd name="T60" fmla="*/ 20 w 36"/>
                <a:gd name="T61" fmla="*/ 35 h 162"/>
                <a:gd name="T62" fmla="*/ 10 w 36"/>
                <a:gd name="T63" fmla="*/ 30 h 162"/>
                <a:gd name="T64" fmla="*/ 15 w 36"/>
                <a:gd name="T65" fmla="*/ 20 h 162"/>
                <a:gd name="T66" fmla="*/ 25 w 36"/>
                <a:gd name="T67" fmla="*/ 25 h 162"/>
                <a:gd name="T68" fmla="*/ 20 w 36"/>
                <a:gd name="T69" fmla="*/ 35 h 162"/>
                <a:gd name="T70" fmla="*/ 30 w 36"/>
                <a:gd name="T71" fmla="*/ 16 h 162"/>
                <a:gd name="T72" fmla="*/ 20 w 36"/>
                <a:gd name="T73" fmla="*/ 10 h 162"/>
                <a:gd name="T74" fmla="*/ 27 w 36"/>
                <a:gd name="T75" fmla="*/ 0 h 162"/>
                <a:gd name="T76" fmla="*/ 36 w 36"/>
                <a:gd name="T77" fmla="*/ 7 h 162"/>
                <a:gd name="T78" fmla="*/ 30 w 36"/>
                <a:gd name="T79" fmla="*/ 1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" h="162">
                  <a:moveTo>
                    <a:pt x="27" y="162"/>
                  </a:moveTo>
                  <a:cubicBezTo>
                    <a:pt x="25" y="159"/>
                    <a:pt x="22" y="156"/>
                    <a:pt x="20" y="153"/>
                  </a:cubicBezTo>
                  <a:cubicBezTo>
                    <a:pt x="30" y="147"/>
                    <a:pt x="30" y="147"/>
                    <a:pt x="30" y="147"/>
                  </a:cubicBezTo>
                  <a:cubicBezTo>
                    <a:pt x="32" y="150"/>
                    <a:pt x="34" y="152"/>
                    <a:pt x="36" y="155"/>
                  </a:cubicBezTo>
                  <a:lnTo>
                    <a:pt x="27" y="162"/>
                  </a:lnTo>
                  <a:close/>
                  <a:moveTo>
                    <a:pt x="15" y="143"/>
                  </a:moveTo>
                  <a:cubicBezTo>
                    <a:pt x="13" y="139"/>
                    <a:pt x="11" y="136"/>
                    <a:pt x="10" y="132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22" y="131"/>
                    <a:pt x="23" y="134"/>
                    <a:pt x="25" y="137"/>
                  </a:cubicBezTo>
                  <a:lnTo>
                    <a:pt x="15" y="143"/>
                  </a:lnTo>
                  <a:close/>
                  <a:moveTo>
                    <a:pt x="6" y="121"/>
                  </a:moveTo>
                  <a:cubicBezTo>
                    <a:pt x="5" y="118"/>
                    <a:pt x="4" y="114"/>
                    <a:pt x="3" y="110"/>
                  </a:cubicBezTo>
                  <a:cubicBezTo>
                    <a:pt x="14" y="108"/>
                    <a:pt x="14" y="108"/>
                    <a:pt x="14" y="108"/>
                  </a:cubicBezTo>
                  <a:cubicBezTo>
                    <a:pt x="15" y="111"/>
                    <a:pt x="16" y="114"/>
                    <a:pt x="17" y="118"/>
                  </a:cubicBezTo>
                  <a:lnTo>
                    <a:pt x="6" y="121"/>
                  </a:lnTo>
                  <a:close/>
                  <a:moveTo>
                    <a:pt x="1" y="99"/>
                  </a:moveTo>
                  <a:cubicBezTo>
                    <a:pt x="0" y="95"/>
                    <a:pt x="0" y="91"/>
                    <a:pt x="0" y="87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11" y="90"/>
                    <a:pt x="12" y="94"/>
                    <a:pt x="12" y="97"/>
                  </a:cubicBezTo>
                  <a:lnTo>
                    <a:pt x="1" y="99"/>
                  </a:lnTo>
                  <a:close/>
                  <a:moveTo>
                    <a:pt x="11" y="76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0" y="72"/>
                    <a:pt x="0" y="68"/>
                    <a:pt x="1" y="64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2" y="69"/>
                    <a:pt x="11" y="72"/>
                    <a:pt x="11" y="76"/>
                  </a:cubicBezTo>
                  <a:close/>
                  <a:moveTo>
                    <a:pt x="14" y="55"/>
                  </a:moveTo>
                  <a:cubicBezTo>
                    <a:pt x="3" y="52"/>
                    <a:pt x="3" y="52"/>
                    <a:pt x="3" y="52"/>
                  </a:cubicBezTo>
                  <a:cubicBezTo>
                    <a:pt x="4" y="49"/>
                    <a:pt x="5" y="45"/>
                    <a:pt x="6" y="41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6" y="48"/>
                    <a:pt x="15" y="52"/>
                    <a:pt x="14" y="55"/>
                  </a:cubicBezTo>
                  <a:close/>
                  <a:moveTo>
                    <a:pt x="20" y="35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1" y="27"/>
                    <a:pt x="13" y="23"/>
                    <a:pt x="15" y="20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3" y="28"/>
                    <a:pt x="22" y="31"/>
                    <a:pt x="20" y="35"/>
                  </a:cubicBezTo>
                  <a:close/>
                  <a:moveTo>
                    <a:pt x="30" y="16"/>
                  </a:moveTo>
                  <a:cubicBezTo>
                    <a:pt x="20" y="10"/>
                    <a:pt x="20" y="10"/>
                    <a:pt x="20" y="10"/>
                  </a:cubicBezTo>
                  <a:cubicBezTo>
                    <a:pt x="22" y="7"/>
                    <a:pt x="25" y="3"/>
                    <a:pt x="27" y="0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4" y="10"/>
                    <a:pt x="32" y="13"/>
                    <a:pt x="3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62" name="Freeform 470"/>
            <p:cNvSpPr>
              <a:spLocks/>
            </p:cNvSpPr>
            <p:nvPr/>
          </p:nvSpPr>
          <p:spPr bwMode="auto">
            <a:xfrm>
              <a:off x="3644901" y="6524626"/>
              <a:ext cx="22225" cy="20638"/>
            </a:xfrm>
            <a:custGeom>
              <a:avLst/>
              <a:gdLst>
                <a:gd name="T0" fmla="*/ 9 w 13"/>
                <a:gd name="T1" fmla="*/ 12 h 12"/>
                <a:gd name="T2" fmla="*/ 0 w 13"/>
                <a:gd name="T3" fmla="*/ 4 h 12"/>
                <a:gd name="T4" fmla="*/ 5 w 13"/>
                <a:gd name="T5" fmla="*/ 0 h 12"/>
                <a:gd name="T6" fmla="*/ 13 w 13"/>
                <a:gd name="T7" fmla="*/ 8 h 12"/>
                <a:gd name="T8" fmla="*/ 9 w 13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9" y="1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3"/>
                    <a:pt x="3" y="1"/>
                    <a:pt x="5" y="0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1" y="9"/>
                    <a:pt x="10" y="11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63" name="Freeform 471"/>
            <p:cNvSpPr>
              <a:spLocks/>
            </p:cNvSpPr>
            <p:nvPr/>
          </p:nvSpPr>
          <p:spPr bwMode="auto">
            <a:xfrm>
              <a:off x="3962401" y="6524626"/>
              <a:ext cx="22225" cy="20638"/>
            </a:xfrm>
            <a:custGeom>
              <a:avLst/>
              <a:gdLst>
                <a:gd name="T0" fmla="*/ 4 w 12"/>
                <a:gd name="T1" fmla="*/ 12 h 12"/>
                <a:gd name="T2" fmla="*/ 0 w 12"/>
                <a:gd name="T3" fmla="*/ 8 h 12"/>
                <a:gd name="T4" fmla="*/ 8 w 12"/>
                <a:gd name="T5" fmla="*/ 0 h 12"/>
                <a:gd name="T6" fmla="*/ 12 w 12"/>
                <a:gd name="T7" fmla="*/ 4 h 12"/>
                <a:gd name="T8" fmla="*/ 4 w 12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4" y="12"/>
                  </a:moveTo>
                  <a:cubicBezTo>
                    <a:pt x="3" y="11"/>
                    <a:pt x="1" y="9"/>
                    <a:pt x="0" y="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1"/>
                    <a:pt x="11" y="3"/>
                    <a:pt x="12" y="4"/>
                  </a:cubicBezTo>
                  <a:lnTo>
                    <a:pt x="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64" name="Freeform 472"/>
            <p:cNvSpPr>
              <a:spLocks noEditPoints="1"/>
            </p:cNvSpPr>
            <p:nvPr/>
          </p:nvSpPr>
          <p:spPr bwMode="auto">
            <a:xfrm>
              <a:off x="3981451" y="6546851"/>
              <a:ext cx="63500" cy="279400"/>
            </a:xfrm>
            <a:custGeom>
              <a:avLst/>
              <a:gdLst>
                <a:gd name="T0" fmla="*/ 9 w 36"/>
                <a:gd name="T1" fmla="*/ 162 h 162"/>
                <a:gd name="T2" fmla="*/ 0 w 36"/>
                <a:gd name="T3" fmla="*/ 155 h 162"/>
                <a:gd name="T4" fmla="*/ 6 w 36"/>
                <a:gd name="T5" fmla="*/ 147 h 162"/>
                <a:gd name="T6" fmla="*/ 15 w 36"/>
                <a:gd name="T7" fmla="*/ 153 h 162"/>
                <a:gd name="T8" fmla="*/ 9 w 36"/>
                <a:gd name="T9" fmla="*/ 162 h 162"/>
                <a:gd name="T10" fmla="*/ 21 w 36"/>
                <a:gd name="T11" fmla="*/ 143 h 162"/>
                <a:gd name="T12" fmla="*/ 11 w 36"/>
                <a:gd name="T13" fmla="*/ 137 h 162"/>
                <a:gd name="T14" fmla="*/ 16 w 36"/>
                <a:gd name="T15" fmla="*/ 128 h 162"/>
                <a:gd name="T16" fmla="*/ 26 w 36"/>
                <a:gd name="T17" fmla="*/ 132 h 162"/>
                <a:gd name="T18" fmla="*/ 21 w 36"/>
                <a:gd name="T19" fmla="*/ 143 h 162"/>
                <a:gd name="T20" fmla="*/ 30 w 36"/>
                <a:gd name="T21" fmla="*/ 121 h 162"/>
                <a:gd name="T22" fmla="*/ 19 w 36"/>
                <a:gd name="T23" fmla="*/ 118 h 162"/>
                <a:gd name="T24" fmla="*/ 22 w 36"/>
                <a:gd name="T25" fmla="*/ 108 h 162"/>
                <a:gd name="T26" fmla="*/ 33 w 36"/>
                <a:gd name="T27" fmla="*/ 110 h 162"/>
                <a:gd name="T28" fmla="*/ 30 w 36"/>
                <a:gd name="T29" fmla="*/ 121 h 162"/>
                <a:gd name="T30" fmla="*/ 35 w 36"/>
                <a:gd name="T31" fmla="*/ 99 h 162"/>
                <a:gd name="T32" fmla="*/ 24 w 36"/>
                <a:gd name="T33" fmla="*/ 97 h 162"/>
                <a:gd name="T34" fmla="*/ 25 w 36"/>
                <a:gd name="T35" fmla="*/ 87 h 162"/>
                <a:gd name="T36" fmla="*/ 36 w 36"/>
                <a:gd name="T37" fmla="*/ 87 h 162"/>
                <a:gd name="T38" fmla="*/ 35 w 36"/>
                <a:gd name="T39" fmla="*/ 99 h 162"/>
                <a:gd name="T40" fmla="*/ 25 w 36"/>
                <a:gd name="T41" fmla="*/ 76 h 162"/>
                <a:gd name="T42" fmla="*/ 24 w 36"/>
                <a:gd name="T43" fmla="*/ 65 h 162"/>
                <a:gd name="T44" fmla="*/ 35 w 36"/>
                <a:gd name="T45" fmla="*/ 64 h 162"/>
                <a:gd name="T46" fmla="*/ 36 w 36"/>
                <a:gd name="T47" fmla="*/ 75 h 162"/>
                <a:gd name="T48" fmla="*/ 25 w 36"/>
                <a:gd name="T49" fmla="*/ 76 h 162"/>
                <a:gd name="T50" fmla="*/ 22 w 36"/>
                <a:gd name="T51" fmla="*/ 55 h 162"/>
                <a:gd name="T52" fmla="*/ 19 w 36"/>
                <a:gd name="T53" fmla="*/ 45 h 162"/>
                <a:gd name="T54" fmla="*/ 30 w 36"/>
                <a:gd name="T55" fmla="*/ 41 h 162"/>
                <a:gd name="T56" fmla="*/ 33 w 36"/>
                <a:gd name="T57" fmla="*/ 52 h 162"/>
                <a:gd name="T58" fmla="*/ 22 w 36"/>
                <a:gd name="T59" fmla="*/ 55 h 162"/>
                <a:gd name="T60" fmla="*/ 15 w 36"/>
                <a:gd name="T61" fmla="*/ 35 h 162"/>
                <a:gd name="T62" fmla="*/ 11 w 36"/>
                <a:gd name="T63" fmla="*/ 25 h 162"/>
                <a:gd name="T64" fmla="*/ 21 w 36"/>
                <a:gd name="T65" fmla="*/ 20 h 162"/>
                <a:gd name="T66" fmla="*/ 26 w 36"/>
                <a:gd name="T67" fmla="*/ 30 h 162"/>
                <a:gd name="T68" fmla="*/ 15 w 36"/>
                <a:gd name="T69" fmla="*/ 35 h 162"/>
                <a:gd name="T70" fmla="*/ 6 w 36"/>
                <a:gd name="T71" fmla="*/ 16 h 162"/>
                <a:gd name="T72" fmla="*/ 0 w 36"/>
                <a:gd name="T73" fmla="*/ 7 h 162"/>
                <a:gd name="T74" fmla="*/ 9 w 36"/>
                <a:gd name="T75" fmla="*/ 0 h 162"/>
                <a:gd name="T76" fmla="*/ 15 w 36"/>
                <a:gd name="T77" fmla="*/ 10 h 162"/>
                <a:gd name="T78" fmla="*/ 6 w 36"/>
                <a:gd name="T79" fmla="*/ 1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" h="162">
                  <a:moveTo>
                    <a:pt x="9" y="162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2" y="152"/>
                    <a:pt x="4" y="150"/>
                    <a:pt x="6" y="147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3" y="156"/>
                    <a:pt x="11" y="159"/>
                    <a:pt x="9" y="162"/>
                  </a:cubicBezTo>
                  <a:close/>
                  <a:moveTo>
                    <a:pt x="21" y="143"/>
                  </a:moveTo>
                  <a:cubicBezTo>
                    <a:pt x="11" y="137"/>
                    <a:pt x="11" y="137"/>
                    <a:pt x="11" y="137"/>
                  </a:cubicBezTo>
                  <a:cubicBezTo>
                    <a:pt x="13" y="134"/>
                    <a:pt x="14" y="131"/>
                    <a:pt x="16" y="128"/>
                  </a:cubicBezTo>
                  <a:cubicBezTo>
                    <a:pt x="26" y="132"/>
                    <a:pt x="26" y="132"/>
                    <a:pt x="26" y="132"/>
                  </a:cubicBezTo>
                  <a:cubicBezTo>
                    <a:pt x="25" y="136"/>
                    <a:pt x="23" y="139"/>
                    <a:pt x="21" y="143"/>
                  </a:cubicBezTo>
                  <a:close/>
                  <a:moveTo>
                    <a:pt x="30" y="121"/>
                  </a:moveTo>
                  <a:cubicBezTo>
                    <a:pt x="19" y="118"/>
                    <a:pt x="19" y="118"/>
                    <a:pt x="19" y="118"/>
                  </a:cubicBezTo>
                  <a:cubicBezTo>
                    <a:pt x="20" y="114"/>
                    <a:pt x="21" y="111"/>
                    <a:pt x="22" y="108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2" y="114"/>
                    <a:pt x="31" y="118"/>
                    <a:pt x="30" y="121"/>
                  </a:cubicBezTo>
                  <a:close/>
                  <a:moveTo>
                    <a:pt x="35" y="99"/>
                  </a:moveTo>
                  <a:cubicBezTo>
                    <a:pt x="24" y="97"/>
                    <a:pt x="24" y="97"/>
                    <a:pt x="24" y="97"/>
                  </a:cubicBezTo>
                  <a:cubicBezTo>
                    <a:pt x="24" y="94"/>
                    <a:pt x="24" y="90"/>
                    <a:pt x="25" y="87"/>
                  </a:cubicBezTo>
                  <a:cubicBezTo>
                    <a:pt x="36" y="87"/>
                    <a:pt x="36" y="87"/>
                    <a:pt x="36" y="87"/>
                  </a:cubicBezTo>
                  <a:cubicBezTo>
                    <a:pt x="36" y="91"/>
                    <a:pt x="36" y="95"/>
                    <a:pt x="35" y="99"/>
                  </a:cubicBezTo>
                  <a:close/>
                  <a:moveTo>
                    <a:pt x="25" y="76"/>
                  </a:moveTo>
                  <a:cubicBezTo>
                    <a:pt x="24" y="72"/>
                    <a:pt x="24" y="69"/>
                    <a:pt x="24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6" y="68"/>
                    <a:pt x="36" y="72"/>
                    <a:pt x="36" y="75"/>
                  </a:cubicBezTo>
                  <a:lnTo>
                    <a:pt x="25" y="76"/>
                  </a:lnTo>
                  <a:close/>
                  <a:moveTo>
                    <a:pt x="22" y="55"/>
                  </a:moveTo>
                  <a:cubicBezTo>
                    <a:pt x="21" y="51"/>
                    <a:pt x="20" y="48"/>
                    <a:pt x="19" y="45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1" y="45"/>
                    <a:pt x="32" y="49"/>
                    <a:pt x="33" y="52"/>
                  </a:cubicBezTo>
                  <a:lnTo>
                    <a:pt x="22" y="55"/>
                  </a:lnTo>
                  <a:close/>
                  <a:moveTo>
                    <a:pt x="15" y="35"/>
                  </a:moveTo>
                  <a:cubicBezTo>
                    <a:pt x="14" y="31"/>
                    <a:pt x="13" y="28"/>
                    <a:pt x="11" y="25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3" y="23"/>
                    <a:pt x="25" y="27"/>
                    <a:pt x="26" y="30"/>
                  </a:cubicBezTo>
                  <a:lnTo>
                    <a:pt x="15" y="35"/>
                  </a:lnTo>
                  <a:close/>
                  <a:moveTo>
                    <a:pt x="6" y="16"/>
                  </a:moveTo>
                  <a:cubicBezTo>
                    <a:pt x="4" y="13"/>
                    <a:pt x="2" y="10"/>
                    <a:pt x="0" y="7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3"/>
                    <a:pt x="13" y="6"/>
                    <a:pt x="15" y="10"/>
                  </a:cubicBezTo>
                  <a:lnTo>
                    <a:pt x="6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65" name="Freeform 473"/>
            <p:cNvSpPr>
              <a:spLocks/>
            </p:cNvSpPr>
            <p:nvPr/>
          </p:nvSpPr>
          <p:spPr bwMode="auto">
            <a:xfrm>
              <a:off x="3962401" y="6827838"/>
              <a:ext cx="22225" cy="22225"/>
            </a:xfrm>
            <a:custGeom>
              <a:avLst/>
              <a:gdLst>
                <a:gd name="T0" fmla="*/ 8 w 12"/>
                <a:gd name="T1" fmla="*/ 13 h 13"/>
                <a:gd name="T2" fmla="*/ 0 w 12"/>
                <a:gd name="T3" fmla="*/ 4 h 13"/>
                <a:gd name="T4" fmla="*/ 4 w 12"/>
                <a:gd name="T5" fmla="*/ 0 h 13"/>
                <a:gd name="T6" fmla="*/ 12 w 12"/>
                <a:gd name="T7" fmla="*/ 8 h 13"/>
                <a:gd name="T8" fmla="*/ 8 w 12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8" y="13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3" y="2"/>
                    <a:pt x="4" y="0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10"/>
                    <a:pt x="10" y="11"/>
                    <a:pt x="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66" name="Freeform 474"/>
            <p:cNvSpPr>
              <a:spLocks noEditPoints="1"/>
            </p:cNvSpPr>
            <p:nvPr/>
          </p:nvSpPr>
          <p:spPr bwMode="auto">
            <a:xfrm>
              <a:off x="3684588" y="6437313"/>
              <a:ext cx="261938" cy="498475"/>
            </a:xfrm>
            <a:custGeom>
              <a:avLst/>
              <a:gdLst>
                <a:gd name="T0" fmla="*/ 138 w 152"/>
                <a:gd name="T1" fmla="*/ 289 h 289"/>
                <a:gd name="T2" fmla="*/ 14 w 152"/>
                <a:gd name="T3" fmla="*/ 289 h 289"/>
                <a:gd name="T4" fmla="*/ 0 w 152"/>
                <a:gd name="T5" fmla="*/ 274 h 289"/>
                <a:gd name="T6" fmla="*/ 0 w 152"/>
                <a:gd name="T7" fmla="*/ 14 h 289"/>
                <a:gd name="T8" fmla="*/ 14 w 152"/>
                <a:gd name="T9" fmla="*/ 0 h 289"/>
                <a:gd name="T10" fmla="*/ 138 w 152"/>
                <a:gd name="T11" fmla="*/ 0 h 289"/>
                <a:gd name="T12" fmla="*/ 152 w 152"/>
                <a:gd name="T13" fmla="*/ 14 h 289"/>
                <a:gd name="T14" fmla="*/ 152 w 152"/>
                <a:gd name="T15" fmla="*/ 274 h 289"/>
                <a:gd name="T16" fmla="*/ 138 w 152"/>
                <a:gd name="T17" fmla="*/ 289 h 289"/>
                <a:gd name="T18" fmla="*/ 14 w 152"/>
                <a:gd name="T19" fmla="*/ 11 h 289"/>
                <a:gd name="T20" fmla="*/ 11 w 152"/>
                <a:gd name="T21" fmla="*/ 14 h 289"/>
                <a:gd name="T22" fmla="*/ 11 w 152"/>
                <a:gd name="T23" fmla="*/ 274 h 289"/>
                <a:gd name="T24" fmla="*/ 14 w 152"/>
                <a:gd name="T25" fmla="*/ 277 h 289"/>
                <a:gd name="T26" fmla="*/ 138 w 152"/>
                <a:gd name="T27" fmla="*/ 277 h 289"/>
                <a:gd name="T28" fmla="*/ 141 w 152"/>
                <a:gd name="T29" fmla="*/ 274 h 289"/>
                <a:gd name="T30" fmla="*/ 141 w 152"/>
                <a:gd name="T31" fmla="*/ 14 h 289"/>
                <a:gd name="T32" fmla="*/ 138 w 152"/>
                <a:gd name="T33" fmla="*/ 11 h 289"/>
                <a:gd name="T34" fmla="*/ 14 w 152"/>
                <a:gd name="T35" fmla="*/ 11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2" h="289">
                  <a:moveTo>
                    <a:pt x="138" y="289"/>
                  </a:moveTo>
                  <a:cubicBezTo>
                    <a:pt x="14" y="289"/>
                    <a:pt x="14" y="289"/>
                    <a:pt x="14" y="289"/>
                  </a:cubicBezTo>
                  <a:cubicBezTo>
                    <a:pt x="6" y="289"/>
                    <a:pt x="0" y="282"/>
                    <a:pt x="0" y="27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274"/>
                    <a:pt x="152" y="274"/>
                    <a:pt x="152" y="274"/>
                  </a:cubicBezTo>
                  <a:cubicBezTo>
                    <a:pt x="152" y="282"/>
                    <a:pt x="146" y="289"/>
                    <a:pt x="138" y="289"/>
                  </a:cubicBezTo>
                  <a:close/>
                  <a:moveTo>
                    <a:pt x="14" y="11"/>
                  </a:moveTo>
                  <a:cubicBezTo>
                    <a:pt x="12" y="11"/>
                    <a:pt x="11" y="13"/>
                    <a:pt x="11" y="14"/>
                  </a:cubicBezTo>
                  <a:cubicBezTo>
                    <a:pt x="11" y="274"/>
                    <a:pt x="11" y="274"/>
                    <a:pt x="11" y="274"/>
                  </a:cubicBezTo>
                  <a:cubicBezTo>
                    <a:pt x="11" y="276"/>
                    <a:pt x="12" y="277"/>
                    <a:pt x="14" y="277"/>
                  </a:cubicBezTo>
                  <a:cubicBezTo>
                    <a:pt x="138" y="277"/>
                    <a:pt x="138" y="277"/>
                    <a:pt x="138" y="277"/>
                  </a:cubicBezTo>
                  <a:cubicBezTo>
                    <a:pt x="139" y="277"/>
                    <a:pt x="141" y="276"/>
                    <a:pt x="141" y="274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lnTo>
                    <a:pt x="14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67" name="Rectangle 475"/>
            <p:cNvSpPr>
              <a:spLocks noChangeArrowheads="1"/>
            </p:cNvSpPr>
            <p:nvPr/>
          </p:nvSpPr>
          <p:spPr bwMode="auto">
            <a:xfrm>
              <a:off x="3719513" y="6840538"/>
              <a:ext cx="1905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68" name="Rectangle 476"/>
            <p:cNvSpPr>
              <a:spLocks noChangeArrowheads="1"/>
            </p:cNvSpPr>
            <p:nvPr/>
          </p:nvSpPr>
          <p:spPr bwMode="auto">
            <a:xfrm>
              <a:off x="3719513" y="6510338"/>
              <a:ext cx="1905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69" name="Rectangle 477"/>
            <p:cNvSpPr>
              <a:spLocks noChangeArrowheads="1"/>
            </p:cNvSpPr>
            <p:nvPr/>
          </p:nvSpPr>
          <p:spPr bwMode="auto">
            <a:xfrm>
              <a:off x="3773488" y="6470651"/>
              <a:ext cx="80963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70" name="Rectangle 478"/>
            <p:cNvSpPr>
              <a:spLocks noChangeArrowheads="1"/>
            </p:cNvSpPr>
            <p:nvPr/>
          </p:nvSpPr>
          <p:spPr bwMode="auto">
            <a:xfrm>
              <a:off x="3805238" y="6875463"/>
              <a:ext cx="20638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71" name="Freeform 479"/>
            <p:cNvSpPr>
              <a:spLocks noEditPoints="1"/>
            </p:cNvSpPr>
            <p:nvPr/>
          </p:nvSpPr>
          <p:spPr bwMode="auto">
            <a:xfrm>
              <a:off x="3748088" y="6618288"/>
              <a:ext cx="133350" cy="134938"/>
            </a:xfrm>
            <a:custGeom>
              <a:avLst/>
              <a:gdLst>
                <a:gd name="T0" fmla="*/ 59 w 84"/>
                <a:gd name="T1" fmla="*/ 85 h 85"/>
                <a:gd name="T2" fmla="*/ 24 w 84"/>
                <a:gd name="T3" fmla="*/ 85 h 85"/>
                <a:gd name="T4" fmla="*/ 24 w 84"/>
                <a:gd name="T5" fmla="*/ 61 h 85"/>
                <a:gd name="T6" fmla="*/ 0 w 84"/>
                <a:gd name="T7" fmla="*/ 61 h 85"/>
                <a:gd name="T8" fmla="*/ 0 w 84"/>
                <a:gd name="T9" fmla="*/ 25 h 85"/>
                <a:gd name="T10" fmla="*/ 24 w 84"/>
                <a:gd name="T11" fmla="*/ 25 h 85"/>
                <a:gd name="T12" fmla="*/ 24 w 84"/>
                <a:gd name="T13" fmla="*/ 0 h 85"/>
                <a:gd name="T14" fmla="*/ 59 w 84"/>
                <a:gd name="T15" fmla="*/ 0 h 85"/>
                <a:gd name="T16" fmla="*/ 59 w 84"/>
                <a:gd name="T17" fmla="*/ 25 h 85"/>
                <a:gd name="T18" fmla="*/ 84 w 84"/>
                <a:gd name="T19" fmla="*/ 25 h 85"/>
                <a:gd name="T20" fmla="*/ 84 w 84"/>
                <a:gd name="T21" fmla="*/ 61 h 85"/>
                <a:gd name="T22" fmla="*/ 59 w 84"/>
                <a:gd name="T23" fmla="*/ 61 h 85"/>
                <a:gd name="T24" fmla="*/ 59 w 84"/>
                <a:gd name="T25" fmla="*/ 85 h 85"/>
                <a:gd name="T26" fmla="*/ 37 w 84"/>
                <a:gd name="T27" fmla="*/ 73 h 85"/>
                <a:gd name="T28" fmla="*/ 48 w 84"/>
                <a:gd name="T29" fmla="*/ 73 h 85"/>
                <a:gd name="T30" fmla="*/ 48 w 84"/>
                <a:gd name="T31" fmla="*/ 48 h 85"/>
                <a:gd name="T32" fmla="*/ 73 w 84"/>
                <a:gd name="T33" fmla="*/ 48 h 85"/>
                <a:gd name="T34" fmla="*/ 73 w 84"/>
                <a:gd name="T35" fmla="*/ 37 h 85"/>
                <a:gd name="T36" fmla="*/ 48 w 84"/>
                <a:gd name="T37" fmla="*/ 37 h 85"/>
                <a:gd name="T38" fmla="*/ 48 w 84"/>
                <a:gd name="T39" fmla="*/ 13 h 85"/>
                <a:gd name="T40" fmla="*/ 37 w 84"/>
                <a:gd name="T41" fmla="*/ 13 h 85"/>
                <a:gd name="T42" fmla="*/ 37 w 84"/>
                <a:gd name="T43" fmla="*/ 37 h 85"/>
                <a:gd name="T44" fmla="*/ 12 w 84"/>
                <a:gd name="T45" fmla="*/ 37 h 85"/>
                <a:gd name="T46" fmla="*/ 12 w 84"/>
                <a:gd name="T47" fmla="*/ 48 h 85"/>
                <a:gd name="T48" fmla="*/ 37 w 84"/>
                <a:gd name="T49" fmla="*/ 48 h 85"/>
                <a:gd name="T50" fmla="*/ 37 w 84"/>
                <a:gd name="T51" fmla="*/ 7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85">
                  <a:moveTo>
                    <a:pt x="59" y="85"/>
                  </a:moveTo>
                  <a:lnTo>
                    <a:pt x="24" y="85"/>
                  </a:lnTo>
                  <a:lnTo>
                    <a:pt x="24" y="61"/>
                  </a:lnTo>
                  <a:lnTo>
                    <a:pt x="0" y="61"/>
                  </a:lnTo>
                  <a:lnTo>
                    <a:pt x="0" y="25"/>
                  </a:lnTo>
                  <a:lnTo>
                    <a:pt x="24" y="25"/>
                  </a:lnTo>
                  <a:lnTo>
                    <a:pt x="24" y="0"/>
                  </a:lnTo>
                  <a:lnTo>
                    <a:pt x="59" y="0"/>
                  </a:lnTo>
                  <a:lnTo>
                    <a:pt x="59" y="25"/>
                  </a:lnTo>
                  <a:lnTo>
                    <a:pt x="84" y="25"/>
                  </a:lnTo>
                  <a:lnTo>
                    <a:pt x="84" y="61"/>
                  </a:lnTo>
                  <a:lnTo>
                    <a:pt x="59" y="61"/>
                  </a:lnTo>
                  <a:lnTo>
                    <a:pt x="59" y="85"/>
                  </a:lnTo>
                  <a:close/>
                  <a:moveTo>
                    <a:pt x="37" y="73"/>
                  </a:moveTo>
                  <a:lnTo>
                    <a:pt x="48" y="73"/>
                  </a:lnTo>
                  <a:lnTo>
                    <a:pt x="48" y="48"/>
                  </a:lnTo>
                  <a:lnTo>
                    <a:pt x="73" y="48"/>
                  </a:lnTo>
                  <a:lnTo>
                    <a:pt x="73" y="37"/>
                  </a:lnTo>
                  <a:lnTo>
                    <a:pt x="48" y="37"/>
                  </a:lnTo>
                  <a:lnTo>
                    <a:pt x="48" y="13"/>
                  </a:lnTo>
                  <a:lnTo>
                    <a:pt x="37" y="13"/>
                  </a:lnTo>
                  <a:lnTo>
                    <a:pt x="37" y="37"/>
                  </a:lnTo>
                  <a:lnTo>
                    <a:pt x="12" y="37"/>
                  </a:lnTo>
                  <a:lnTo>
                    <a:pt x="12" y="48"/>
                  </a:lnTo>
                  <a:lnTo>
                    <a:pt x="37" y="48"/>
                  </a:lnTo>
                  <a:lnTo>
                    <a:pt x="37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upo 71"/>
          <p:cNvGrpSpPr/>
          <p:nvPr/>
        </p:nvGrpSpPr>
        <p:grpSpPr>
          <a:xfrm>
            <a:off x="3324518" y="2979119"/>
            <a:ext cx="425122" cy="427634"/>
            <a:chOff x="4519613" y="3067051"/>
            <a:chExt cx="515938" cy="500063"/>
          </a:xfrm>
          <a:solidFill>
            <a:schemeClr val="bg1"/>
          </a:solidFill>
        </p:grpSpPr>
        <p:sp>
          <p:nvSpPr>
            <p:cNvPr id="73" name="Freeform 583"/>
            <p:cNvSpPr>
              <a:spLocks/>
            </p:cNvSpPr>
            <p:nvPr/>
          </p:nvSpPr>
          <p:spPr bwMode="auto">
            <a:xfrm>
              <a:off x="4665663" y="3403601"/>
              <a:ext cx="225425" cy="163513"/>
            </a:xfrm>
            <a:custGeom>
              <a:avLst/>
              <a:gdLst>
                <a:gd name="T0" fmla="*/ 71 w 142"/>
                <a:gd name="T1" fmla="*/ 103 h 103"/>
                <a:gd name="T2" fmla="*/ 0 w 142"/>
                <a:gd name="T3" fmla="*/ 62 h 103"/>
                <a:gd name="T4" fmla="*/ 0 w 142"/>
                <a:gd name="T5" fmla="*/ 0 h 103"/>
                <a:gd name="T6" fmla="*/ 12 w 142"/>
                <a:gd name="T7" fmla="*/ 0 h 103"/>
                <a:gd name="T8" fmla="*/ 12 w 142"/>
                <a:gd name="T9" fmla="*/ 55 h 103"/>
                <a:gd name="T10" fmla="*/ 71 w 142"/>
                <a:gd name="T11" fmla="*/ 88 h 103"/>
                <a:gd name="T12" fmla="*/ 129 w 142"/>
                <a:gd name="T13" fmla="*/ 55 h 103"/>
                <a:gd name="T14" fmla="*/ 129 w 142"/>
                <a:gd name="T15" fmla="*/ 0 h 103"/>
                <a:gd name="T16" fmla="*/ 142 w 142"/>
                <a:gd name="T17" fmla="*/ 0 h 103"/>
                <a:gd name="T18" fmla="*/ 142 w 142"/>
                <a:gd name="T19" fmla="*/ 62 h 103"/>
                <a:gd name="T20" fmla="*/ 71 w 142"/>
                <a:gd name="T21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2" h="103">
                  <a:moveTo>
                    <a:pt x="71" y="103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55"/>
                  </a:lnTo>
                  <a:lnTo>
                    <a:pt x="71" y="88"/>
                  </a:lnTo>
                  <a:lnTo>
                    <a:pt x="129" y="55"/>
                  </a:lnTo>
                  <a:lnTo>
                    <a:pt x="129" y="0"/>
                  </a:lnTo>
                  <a:lnTo>
                    <a:pt x="142" y="0"/>
                  </a:lnTo>
                  <a:lnTo>
                    <a:pt x="142" y="62"/>
                  </a:lnTo>
                  <a:lnTo>
                    <a:pt x="71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74" name="Freeform 584"/>
            <p:cNvSpPr>
              <a:spLocks/>
            </p:cNvSpPr>
            <p:nvPr/>
          </p:nvSpPr>
          <p:spPr bwMode="auto">
            <a:xfrm>
              <a:off x="4519613" y="3067051"/>
              <a:ext cx="515938" cy="365125"/>
            </a:xfrm>
            <a:custGeom>
              <a:avLst/>
              <a:gdLst>
                <a:gd name="T0" fmla="*/ 325 w 325"/>
                <a:gd name="T1" fmla="*/ 230 h 230"/>
                <a:gd name="T2" fmla="*/ 250 w 325"/>
                <a:gd name="T3" fmla="*/ 230 h 230"/>
                <a:gd name="T4" fmla="*/ 250 w 325"/>
                <a:gd name="T5" fmla="*/ 218 h 230"/>
                <a:gd name="T6" fmla="*/ 313 w 325"/>
                <a:gd name="T7" fmla="*/ 218 h 230"/>
                <a:gd name="T8" fmla="*/ 313 w 325"/>
                <a:gd name="T9" fmla="*/ 96 h 230"/>
                <a:gd name="T10" fmla="*/ 217 w 325"/>
                <a:gd name="T11" fmla="*/ 96 h 230"/>
                <a:gd name="T12" fmla="*/ 217 w 325"/>
                <a:gd name="T13" fmla="*/ 13 h 230"/>
                <a:gd name="T14" fmla="*/ 108 w 325"/>
                <a:gd name="T15" fmla="*/ 13 h 230"/>
                <a:gd name="T16" fmla="*/ 108 w 325"/>
                <a:gd name="T17" fmla="*/ 96 h 230"/>
                <a:gd name="T18" fmla="*/ 13 w 325"/>
                <a:gd name="T19" fmla="*/ 96 h 230"/>
                <a:gd name="T20" fmla="*/ 13 w 325"/>
                <a:gd name="T21" fmla="*/ 218 h 230"/>
                <a:gd name="T22" fmla="*/ 75 w 325"/>
                <a:gd name="T23" fmla="*/ 218 h 230"/>
                <a:gd name="T24" fmla="*/ 75 w 325"/>
                <a:gd name="T25" fmla="*/ 230 h 230"/>
                <a:gd name="T26" fmla="*/ 0 w 325"/>
                <a:gd name="T27" fmla="*/ 230 h 230"/>
                <a:gd name="T28" fmla="*/ 0 w 325"/>
                <a:gd name="T29" fmla="*/ 83 h 230"/>
                <a:gd name="T30" fmla="*/ 96 w 325"/>
                <a:gd name="T31" fmla="*/ 83 h 230"/>
                <a:gd name="T32" fmla="*/ 96 w 325"/>
                <a:gd name="T33" fmla="*/ 0 h 230"/>
                <a:gd name="T34" fmla="*/ 229 w 325"/>
                <a:gd name="T35" fmla="*/ 0 h 230"/>
                <a:gd name="T36" fmla="*/ 229 w 325"/>
                <a:gd name="T37" fmla="*/ 83 h 230"/>
                <a:gd name="T38" fmla="*/ 325 w 325"/>
                <a:gd name="T39" fmla="*/ 83 h 230"/>
                <a:gd name="T40" fmla="*/ 325 w 325"/>
                <a:gd name="T41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5" h="230">
                  <a:moveTo>
                    <a:pt x="325" y="230"/>
                  </a:moveTo>
                  <a:lnTo>
                    <a:pt x="250" y="230"/>
                  </a:lnTo>
                  <a:lnTo>
                    <a:pt x="250" y="218"/>
                  </a:lnTo>
                  <a:lnTo>
                    <a:pt x="313" y="218"/>
                  </a:lnTo>
                  <a:lnTo>
                    <a:pt x="313" y="96"/>
                  </a:lnTo>
                  <a:lnTo>
                    <a:pt x="217" y="96"/>
                  </a:lnTo>
                  <a:lnTo>
                    <a:pt x="217" y="13"/>
                  </a:lnTo>
                  <a:lnTo>
                    <a:pt x="108" y="13"/>
                  </a:lnTo>
                  <a:lnTo>
                    <a:pt x="108" y="96"/>
                  </a:lnTo>
                  <a:lnTo>
                    <a:pt x="13" y="96"/>
                  </a:lnTo>
                  <a:lnTo>
                    <a:pt x="13" y="218"/>
                  </a:lnTo>
                  <a:lnTo>
                    <a:pt x="75" y="218"/>
                  </a:lnTo>
                  <a:lnTo>
                    <a:pt x="75" y="230"/>
                  </a:lnTo>
                  <a:lnTo>
                    <a:pt x="0" y="230"/>
                  </a:lnTo>
                  <a:lnTo>
                    <a:pt x="0" y="83"/>
                  </a:lnTo>
                  <a:lnTo>
                    <a:pt x="96" y="83"/>
                  </a:lnTo>
                  <a:lnTo>
                    <a:pt x="96" y="0"/>
                  </a:lnTo>
                  <a:lnTo>
                    <a:pt x="229" y="0"/>
                  </a:lnTo>
                  <a:lnTo>
                    <a:pt x="229" y="83"/>
                  </a:lnTo>
                  <a:lnTo>
                    <a:pt x="325" y="83"/>
                  </a:lnTo>
                  <a:lnTo>
                    <a:pt x="325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75" name="Rectangle 585"/>
            <p:cNvSpPr>
              <a:spLocks noChangeArrowheads="1"/>
            </p:cNvSpPr>
            <p:nvPr/>
          </p:nvSpPr>
          <p:spPr bwMode="auto">
            <a:xfrm>
              <a:off x="4767263" y="3403601"/>
              <a:ext cx="22225" cy="142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76" name="Freeform 586"/>
            <p:cNvSpPr>
              <a:spLocks noEditPoints="1"/>
            </p:cNvSpPr>
            <p:nvPr/>
          </p:nvSpPr>
          <p:spPr bwMode="auto">
            <a:xfrm>
              <a:off x="4757738" y="3330576"/>
              <a:ext cx="195263" cy="112713"/>
            </a:xfrm>
            <a:custGeom>
              <a:avLst/>
              <a:gdLst>
                <a:gd name="T0" fmla="*/ 42 w 123"/>
                <a:gd name="T1" fmla="*/ 71 h 71"/>
                <a:gd name="T2" fmla="*/ 0 w 123"/>
                <a:gd name="T3" fmla="*/ 46 h 71"/>
                <a:gd name="T4" fmla="*/ 80 w 123"/>
                <a:gd name="T5" fmla="*/ 0 h 71"/>
                <a:gd name="T6" fmla="*/ 123 w 123"/>
                <a:gd name="T7" fmla="*/ 24 h 71"/>
                <a:gd name="T8" fmla="*/ 42 w 123"/>
                <a:gd name="T9" fmla="*/ 71 h 71"/>
                <a:gd name="T10" fmla="*/ 25 w 123"/>
                <a:gd name="T11" fmla="*/ 46 h 71"/>
                <a:gd name="T12" fmla="*/ 42 w 123"/>
                <a:gd name="T13" fmla="*/ 56 h 71"/>
                <a:gd name="T14" fmla="*/ 98 w 123"/>
                <a:gd name="T15" fmla="*/ 24 h 71"/>
                <a:gd name="T16" fmla="*/ 80 w 123"/>
                <a:gd name="T17" fmla="*/ 14 h 71"/>
                <a:gd name="T18" fmla="*/ 25 w 123"/>
                <a:gd name="T19" fmla="*/ 4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71">
                  <a:moveTo>
                    <a:pt x="42" y="71"/>
                  </a:moveTo>
                  <a:lnTo>
                    <a:pt x="0" y="46"/>
                  </a:lnTo>
                  <a:lnTo>
                    <a:pt x="80" y="0"/>
                  </a:lnTo>
                  <a:lnTo>
                    <a:pt x="123" y="24"/>
                  </a:lnTo>
                  <a:lnTo>
                    <a:pt x="42" y="71"/>
                  </a:lnTo>
                  <a:close/>
                  <a:moveTo>
                    <a:pt x="25" y="46"/>
                  </a:moveTo>
                  <a:lnTo>
                    <a:pt x="42" y="56"/>
                  </a:lnTo>
                  <a:lnTo>
                    <a:pt x="98" y="24"/>
                  </a:lnTo>
                  <a:lnTo>
                    <a:pt x="80" y="14"/>
                  </a:lnTo>
                  <a:lnTo>
                    <a:pt x="25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77" name="Freeform 587"/>
            <p:cNvSpPr>
              <a:spLocks noEditPoints="1"/>
            </p:cNvSpPr>
            <p:nvPr/>
          </p:nvSpPr>
          <p:spPr bwMode="auto">
            <a:xfrm>
              <a:off x="4603751" y="3330576"/>
              <a:ext cx="193675" cy="112713"/>
            </a:xfrm>
            <a:custGeom>
              <a:avLst/>
              <a:gdLst>
                <a:gd name="T0" fmla="*/ 80 w 122"/>
                <a:gd name="T1" fmla="*/ 71 h 71"/>
                <a:gd name="T2" fmla="*/ 0 w 122"/>
                <a:gd name="T3" fmla="*/ 24 h 71"/>
                <a:gd name="T4" fmla="*/ 43 w 122"/>
                <a:gd name="T5" fmla="*/ 0 h 71"/>
                <a:gd name="T6" fmla="*/ 122 w 122"/>
                <a:gd name="T7" fmla="*/ 46 h 71"/>
                <a:gd name="T8" fmla="*/ 80 w 122"/>
                <a:gd name="T9" fmla="*/ 71 h 71"/>
                <a:gd name="T10" fmla="*/ 25 w 122"/>
                <a:gd name="T11" fmla="*/ 24 h 71"/>
                <a:gd name="T12" fmla="*/ 80 w 122"/>
                <a:gd name="T13" fmla="*/ 56 h 71"/>
                <a:gd name="T14" fmla="*/ 97 w 122"/>
                <a:gd name="T15" fmla="*/ 46 h 71"/>
                <a:gd name="T16" fmla="*/ 43 w 122"/>
                <a:gd name="T17" fmla="*/ 14 h 71"/>
                <a:gd name="T18" fmla="*/ 25 w 122"/>
                <a:gd name="T19" fmla="*/ 2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71">
                  <a:moveTo>
                    <a:pt x="80" y="71"/>
                  </a:moveTo>
                  <a:lnTo>
                    <a:pt x="0" y="24"/>
                  </a:lnTo>
                  <a:lnTo>
                    <a:pt x="43" y="0"/>
                  </a:lnTo>
                  <a:lnTo>
                    <a:pt x="122" y="46"/>
                  </a:lnTo>
                  <a:lnTo>
                    <a:pt x="80" y="71"/>
                  </a:lnTo>
                  <a:close/>
                  <a:moveTo>
                    <a:pt x="25" y="24"/>
                  </a:moveTo>
                  <a:lnTo>
                    <a:pt x="80" y="56"/>
                  </a:lnTo>
                  <a:lnTo>
                    <a:pt x="97" y="46"/>
                  </a:lnTo>
                  <a:lnTo>
                    <a:pt x="43" y="14"/>
                  </a:lnTo>
                  <a:lnTo>
                    <a:pt x="25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78" name="Freeform 588"/>
            <p:cNvSpPr>
              <a:spLocks noEditPoints="1"/>
            </p:cNvSpPr>
            <p:nvPr/>
          </p:nvSpPr>
          <p:spPr bwMode="auto">
            <a:xfrm>
              <a:off x="4603751" y="3241676"/>
              <a:ext cx="193675" cy="111125"/>
            </a:xfrm>
            <a:custGeom>
              <a:avLst/>
              <a:gdLst>
                <a:gd name="T0" fmla="*/ 43 w 122"/>
                <a:gd name="T1" fmla="*/ 70 h 70"/>
                <a:gd name="T2" fmla="*/ 0 w 122"/>
                <a:gd name="T3" fmla="*/ 45 h 70"/>
                <a:gd name="T4" fmla="*/ 80 w 122"/>
                <a:gd name="T5" fmla="*/ 0 h 70"/>
                <a:gd name="T6" fmla="*/ 122 w 122"/>
                <a:gd name="T7" fmla="*/ 24 h 70"/>
                <a:gd name="T8" fmla="*/ 43 w 122"/>
                <a:gd name="T9" fmla="*/ 70 h 70"/>
                <a:gd name="T10" fmla="*/ 25 w 122"/>
                <a:gd name="T11" fmla="*/ 45 h 70"/>
                <a:gd name="T12" fmla="*/ 43 w 122"/>
                <a:gd name="T13" fmla="*/ 55 h 70"/>
                <a:gd name="T14" fmla="*/ 97 w 122"/>
                <a:gd name="T15" fmla="*/ 24 h 70"/>
                <a:gd name="T16" fmla="*/ 80 w 122"/>
                <a:gd name="T17" fmla="*/ 14 h 70"/>
                <a:gd name="T18" fmla="*/ 25 w 122"/>
                <a:gd name="T19" fmla="*/ 4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70">
                  <a:moveTo>
                    <a:pt x="43" y="70"/>
                  </a:moveTo>
                  <a:lnTo>
                    <a:pt x="0" y="45"/>
                  </a:lnTo>
                  <a:lnTo>
                    <a:pt x="80" y="0"/>
                  </a:lnTo>
                  <a:lnTo>
                    <a:pt x="122" y="24"/>
                  </a:lnTo>
                  <a:lnTo>
                    <a:pt x="43" y="70"/>
                  </a:lnTo>
                  <a:close/>
                  <a:moveTo>
                    <a:pt x="25" y="45"/>
                  </a:moveTo>
                  <a:lnTo>
                    <a:pt x="43" y="55"/>
                  </a:lnTo>
                  <a:lnTo>
                    <a:pt x="97" y="24"/>
                  </a:lnTo>
                  <a:lnTo>
                    <a:pt x="80" y="14"/>
                  </a:lnTo>
                  <a:lnTo>
                    <a:pt x="25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79" name="Freeform 589"/>
            <p:cNvSpPr>
              <a:spLocks noEditPoints="1"/>
            </p:cNvSpPr>
            <p:nvPr/>
          </p:nvSpPr>
          <p:spPr bwMode="auto">
            <a:xfrm>
              <a:off x="4757738" y="3241676"/>
              <a:ext cx="195263" cy="111125"/>
            </a:xfrm>
            <a:custGeom>
              <a:avLst/>
              <a:gdLst>
                <a:gd name="T0" fmla="*/ 80 w 123"/>
                <a:gd name="T1" fmla="*/ 70 h 70"/>
                <a:gd name="T2" fmla="*/ 0 w 123"/>
                <a:gd name="T3" fmla="*/ 24 h 70"/>
                <a:gd name="T4" fmla="*/ 42 w 123"/>
                <a:gd name="T5" fmla="*/ 0 h 70"/>
                <a:gd name="T6" fmla="*/ 123 w 123"/>
                <a:gd name="T7" fmla="*/ 45 h 70"/>
                <a:gd name="T8" fmla="*/ 80 w 123"/>
                <a:gd name="T9" fmla="*/ 70 h 70"/>
                <a:gd name="T10" fmla="*/ 25 w 123"/>
                <a:gd name="T11" fmla="*/ 24 h 70"/>
                <a:gd name="T12" fmla="*/ 80 w 123"/>
                <a:gd name="T13" fmla="*/ 55 h 70"/>
                <a:gd name="T14" fmla="*/ 98 w 123"/>
                <a:gd name="T15" fmla="*/ 45 h 70"/>
                <a:gd name="T16" fmla="*/ 42 w 123"/>
                <a:gd name="T17" fmla="*/ 14 h 70"/>
                <a:gd name="T18" fmla="*/ 25 w 123"/>
                <a:gd name="T19" fmla="*/ 2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70">
                  <a:moveTo>
                    <a:pt x="80" y="70"/>
                  </a:moveTo>
                  <a:lnTo>
                    <a:pt x="0" y="24"/>
                  </a:lnTo>
                  <a:lnTo>
                    <a:pt x="42" y="0"/>
                  </a:lnTo>
                  <a:lnTo>
                    <a:pt x="123" y="45"/>
                  </a:lnTo>
                  <a:lnTo>
                    <a:pt x="80" y="70"/>
                  </a:lnTo>
                  <a:close/>
                  <a:moveTo>
                    <a:pt x="25" y="24"/>
                  </a:moveTo>
                  <a:lnTo>
                    <a:pt x="80" y="55"/>
                  </a:lnTo>
                  <a:lnTo>
                    <a:pt x="98" y="45"/>
                  </a:lnTo>
                  <a:lnTo>
                    <a:pt x="42" y="14"/>
                  </a:lnTo>
                  <a:lnTo>
                    <a:pt x="25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</p:grpSp>
      <p:sp>
        <p:nvSpPr>
          <p:cNvPr id="91" name="Rectángulo 90"/>
          <p:cNvSpPr/>
          <p:nvPr/>
        </p:nvSpPr>
        <p:spPr>
          <a:xfrm>
            <a:off x="3897099" y="2311105"/>
            <a:ext cx="1071798" cy="930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b="1" dirty="0">
                <a:solidFill>
                  <a:srgbClr val="333F48"/>
                </a:solidFill>
                <a:latin typeface="Gotham Book"/>
              </a:rPr>
              <a:t>e-Health en todo </a:t>
            </a:r>
            <a:r>
              <a:rPr lang="es-ES" sz="1100" b="1" dirty="0" smtClean="0">
                <a:solidFill>
                  <a:srgbClr val="333F48"/>
                </a:solidFill>
                <a:latin typeface="Gotham Book"/>
              </a:rPr>
              <a:t>el </a:t>
            </a:r>
            <a:r>
              <a:rPr lang="es-ES" sz="1100" b="1" i="1" dirty="0" err="1" smtClean="0">
                <a:solidFill>
                  <a:srgbClr val="333F48"/>
                </a:solidFill>
                <a:latin typeface="Gotham Book"/>
              </a:rPr>
              <a:t>patient-care</a:t>
            </a:r>
            <a:r>
              <a:rPr lang="es-ES" sz="1100" b="1" i="1" dirty="0" smtClean="0">
                <a:solidFill>
                  <a:srgbClr val="333F48"/>
                </a:solidFill>
                <a:latin typeface="Gotham Book"/>
              </a:rPr>
              <a:t> </a:t>
            </a:r>
            <a:r>
              <a:rPr lang="es-ES" sz="1100" b="1" i="1" dirty="0" err="1" smtClean="0">
                <a:solidFill>
                  <a:srgbClr val="333F48"/>
                </a:solidFill>
                <a:latin typeface="Gotham Book"/>
              </a:rPr>
              <a:t>journey</a:t>
            </a:r>
            <a:endParaRPr lang="es-ES" sz="1100" b="1" i="1" dirty="0">
              <a:solidFill>
                <a:srgbClr val="333F48"/>
              </a:solidFill>
              <a:latin typeface="Gotham Book"/>
            </a:endParaRPr>
          </a:p>
          <a:p>
            <a:pPr algn="ctr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24" b="1" dirty="0">
                <a:latin typeface="Gotham Book"/>
              </a:rPr>
              <a:t> </a:t>
            </a:r>
            <a:endParaRPr lang="es-ES" sz="1224" dirty="0">
              <a:latin typeface="Gotham Book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6110578" y="1143132"/>
            <a:ext cx="2968120" cy="734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t" anchorCtr="0">
            <a:no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b="1" dirty="0">
                <a:solidFill>
                  <a:srgbClr val="333F48"/>
                </a:solidFill>
                <a:latin typeface="Gotham Book"/>
              </a:rPr>
              <a:t>Asistencia médica directa</a:t>
            </a: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>
                <a:solidFill>
                  <a:srgbClr val="333F48"/>
                </a:solidFill>
                <a:latin typeface="Gotham Book"/>
              </a:rPr>
              <a:t>E-consulta / videoconsulta</a:t>
            </a: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>
                <a:solidFill>
                  <a:srgbClr val="333F48"/>
                </a:solidFill>
                <a:latin typeface="Gotham Book"/>
              </a:rPr>
              <a:t>Triaje vía teléfono o vídeo</a:t>
            </a: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>
                <a:solidFill>
                  <a:srgbClr val="333F48"/>
                </a:solidFill>
                <a:latin typeface="Gotham Book"/>
              </a:rPr>
              <a:t>Monitorización / seguimiento </a:t>
            </a:r>
            <a:r>
              <a:rPr lang="es-ES" sz="1100" dirty="0" smtClean="0">
                <a:solidFill>
                  <a:srgbClr val="333F48"/>
                </a:solidFill>
                <a:latin typeface="Gotham Book"/>
              </a:rPr>
              <a:t>remoto</a:t>
            </a: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 smtClean="0">
                <a:solidFill>
                  <a:srgbClr val="333F48"/>
                </a:solidFill>
                <a:latin typeface="Gotham Book"/>
              </a:rPr>
              <a:t>Telecardiología</a:t>
            </a:r>
            <a:r>
              <a:rPr lang="es-ES" sz="1100" dirty="0">
                <a:solidFill>
                  <a:srgbClr val="333F48"/>
                </a:solidFill>
                <a:latin typeface="Gotham Book"/>
              </a:rPr>
              <a:t>, teledermatología, teleoftalmología </a:t>
            </a:r>
            <a:endParaRPr lang="es-ES" sz="1100" dirty="0" smtClean="0">
              <a:solidFill>
                <a:srgbClr val="333F48"/>
              </a:solidFill>
              <a:latin typeface="Gotham Book"/>
            </a:endParaRP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 smtClean="0">
                <a:solidFill>
                  <a:srgbClr val="333F48"/>
                </a:solidFill>
                <a:latin typeface="Gotham Book"/>
              </a:rPr>
              <a:t>Tele...</a:t>
            </a:r>
            <a:endParaRPr lang="es-ES" sz="1100" dirty="0">
              <a:solidFill>
                <a:srgbClr val="333F48"/>
              </a:solidFill>
              <a:latin typeface="Gotham Book"/>
            </a:endParaRP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1100" dirty="0">
              <a:solidFill>
                <a:srgbClr val="333F48"/>
              </a:solidFill>
              <a:latin typeface="Gotham Book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657904" y="1054700"/>
            <a:ext cx="2387932" cy="734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t" anchorCtr="0">
            <a:no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b="1" dirty="0">
                <a:solidFill>
                  <a:srgbClr val="333F48"/>
                </a:solidFill>
                <a:latin typeface="Gotham Book"/>
              </a:rPr>
              <a:t>Asistencia médica indirecta</a:t>
            </a: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>
                <a:solidFill>
                  <a:srgbClr val="333F48"/>
                </a:solidFill>
                <a:latin typeface="Gotham Book"/>
              </a:rPr>
              <a:t>Auxilio entre expertos</a:t>
            </a: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>
                <a:solidFill>
                  <a:srgbClr val="333F48"/>
                </a:solidFill>
                <a:latin typeface="Gotham Book"/>
              </a:rPr>
              <a:t>Cirugía remotas</a:t>
            </a: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>
                <a:solidFill>
                  <a:srgbClr val="333F48"/>
                </a:solidFill>
                <a:latin typeface="Gotham Book"/>
              </a:rPr>
              <a:t>Segunda opinión </a:t>
            </a: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>
                <a:solidFill>
                  <a:srgbClr val="333F48"/>
                </a:solidFill>
                <a:latin typeface="Gotham Book"/>
              </a:rPr>
              <a:t>Disponibilidad de especialistas en áreas rurales</a:t>
            </a: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1100" dirty="0">
              <a:solidFill>
                <a:srgbClr val="333F48"/>
              </a:solidFill>
              <a:latin typeface="Gotham Book"/>
            </a:endParaRPr>
          </a:p>
        </p:txBody>
      </p:sp>
      <p:grpSp>
        <p:nvGrpSpPr>
          <p:cNvPr id="96" name="Grupo 95"/>
          <p:cNvGrpSpPr/>
          <p:nvPr/>
        </p:nvGrpSpPr>
        <p:grpSpPr>
          <a:xfrm>
            <a:off x="4162759" y="1364264"/>
            <a:ext cx="491150" cy="439876"/>
            <a:chOff x="2566988" y="3063876"/>
            <a:chExt cx="566738" cy="465138"/>
          </a:xfrm>
          <a:solidFill>
            <a:schemeClr val="bg1"/>
          </a:solidFill>
        </p:grpSpPr>
        <p:sp>
          <p:nvSpPr>
            <p:cNvPr id="97" name="Rectangle 672"/>
            <p:cNvSpPr>
              <a:spLocks noChangeArrowheads="1"/>
            </p:cNvSpPr>
            <p:nvPr/>
          </p:nvSpPr>
          <p:spPr bwMode="auto">
            <a:xfrm>
              <a:off x="3036888" y="3408363"/>
              <a:ext cx="19050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98" name="Freeform 673"/>
            <p:cNvSpPr>
              <a:spLocks/>
            </p:cNvSpPr>
            <p:nvPr/>
          </p:nvSpPr>
          <p:spPr bwMode="auto">
            <a:xfrm>
              <a:off x="2994026" y="3198813"/>
              <a:ext cx="61913" cy="38100"/>
            </a:xfrm>
            <a:custGeom>
              <a:avLst/>
              <a:gdLst>
                <a:gd name="T0" fmla="*/ 36 w 36"/>
                <a:gd name="T1" fmla="*/ 22 h 22"/>
                <a:gd name="T2" fmla="*/ 25 w 36"/>
                <a:gd name="T3" fmla="*/ 22 h 22"/>
                <a:gd name="T4" fmla="*/ 25 w 36"/>
                <a:gd name="T5" fmla="*/ 14 h 22"/>
                <a:gd name="T6" fmla="*/ 22 w 36"/>
                <a:gd name="T7" fmla="*/ 12 h 22"/>
                <a:gd name="T8" fmla="*/ 0 w 36"/>
                <a:gd name="T9" fmla="*/ 12 h 22"/>
                <a:gd name="T10" fmla="*/ 0 w 36"/>
                <a:gd name="T11" fmla="*/ 0 h 22"/>
                <a:gd name="T12" fmla="*/ 22 w 36"/>
                <a:gd name="T13" fmla="*/ 0 h 22"/>
                <a:gd name="T14" fmla="*/ 36 w 36"/>
                <a:gd name="T15" fmla="*/ 14 h 22"/>
                <a:gd name="T16" fmla="*/ 36 w 36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2">
                  <a:moveTo>
                    <a:pt x="36" y="22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3"/>
                    <a:pt x="24" y="12"/>
                    <a:pt x="22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0" y="0"/>
                    <a:pt x="36" y="7"/>
                    <a:pt x="36" y="14"/>
                  </a:cubicBezTo>
                  <a:lnTo>
                    <a:pt x="36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99" name="Rectangle 674"/>
            <p:cNvSpPr>
              <a:spLocks noChangeArrowheads="1"/>
            </p:cNvSpPr>
            <p:nvPr/>
          </p:nvSpPr>
          <p:spPr bwMode="auto">
            <a:xfrm>
              <a:off x="2878138" y="3198813"/>
              <a:ext cx="539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00" name="Freeform 675"/>
            <p:cNvSpPr>
              <a:spLocks/>
            </p:cNvSpPr>
            <p:nvPr/>
          </p:nvSpPr>
          <p:spPr bwMode="auto">
            <a:xfrm>
              <a:off x="2627313" y="3198813"/>
              <a:ext cx="217488" cy="284163"/>
            </a:xfrm>
            <a:custGeom>
              <a:avLst/>
              <a:gdLst>
                <a:gd name="T0" fmla="*/ 12 w 126"/>
                <a:gd name="T1" fmla="*/ 165 h 165"/>
                <a:gd name="T2" fmla="*/ 0 w 126"/>
                <a:gd name="T3" fmla="*/ 165 h 165"/>
                <a:gd name="T4" fmla="*/ 0 w 126"/>
                <a:gd name="T5" fmla="*/ 14 h 165"/>
                <a:gd name="T6" fmla="*/ 14 w 126"/>
                <a:gd name="T7" fmla="*/ 0 h 165"/>
                <a:gd name="T8" fmla="*/ 126 w 126"/>
                <a:gd name="T9" fmla="*/ 0 h 165"/>
                <a:gd name="T10" fmla="*/ 126 w 126"/>
                <a:gd name="T11" fmla="*/ 12 h 165"/>
                <a:gd name="T12" fmla="*/ 14 w 126"/>
                <a:gd name="T13" fmla="*/ 12 h 165"/>
                <a:gd name="T14" fmla="*/ 12 w 126"/>
                <a:gd name="T15" fmla="*/ 14 h 165"/>
                <a:gd name="T16" fmla="*/ 12 w 126"/>
                <a:gd name="T17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" h="165">
                  <a:moveTo>
                    <a:pt x="12" y="165"/>
                  </a:moveTo>
                  <a:cubicBezTo>
                    <a:pt x="0" y="165"/>
                    <a:pt x="0" y="165"/>
                    <a:pt x="0" y="16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12"/>
                    <a:pt x="126" y="12"/>
                    <a:pt x="126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2"/>
                    <a:pt x="12" y="13"/>
                    <a:pt x="12" y="14"/>
                  </a:cubicBezTo>
                  <a:lnTo>
                    <a:pt x="12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01" name="Freeform 676"/>
            <p:cNvSpPr>
              <a:spLocks/>
            </p:cNvSpPr>
            <p:nvPr/>
          </p:nvSpPr>
          <p:spPr bwMode="auto">
            <a:xfrm>
              <a:off x="2667001" y="3238501"/>
              <a:ext cx="349250" cy="212725"/>
            </a:xfrm>
            <a:custGeom>
              <a:avLst/>
              <a:gdLst>
                <a:gd name="T0" fmla="*/ 220 w 220"/>
                <a:gd name="T1" fmla="*/ 134 h 134"/>
                <a:gd name="T2" fmla="*/ 0 w 220"/>
                <a:gd name="T3" fmla="*/ 134 h 134"/>
                <a:gd name="T4" fmla="*/ 0 w 220"/>
                <a:gd name="T5" fmla="*/ 0 h 134"/>
                <a:gd name="T6" fmla="*/ 98 w 220"/>
                <a:gd name="T7" fmla="*/ 0 h 134"/>
                <a:gd name="T8" fmla="*/ 98 w 220"/>
                <a:gd name="T9" fmla="*/ 13 h 134"/>
                <a:gd name="T10" fmla="*/ 13 w 220"/>
                <a:gd name="T11" fmla="*/ 13 h 134"/>
                <a:gd name="T12" fmla="*/ 13 w 220"/>
                <a:gd name="T13" fmla="*/ 122 h 134"/>
                <a:gd name="T14" fmla="*/ 209 w 220"/>
                <a:gd name="T15" fmla="*/ 122 h 134"/>
                <a:gd name="T16" fmla="*/ 209 w 220"/>
                <a:gd name="T17" fmla="*/ 107 h 134"/>
                <a:gd name="T18" fmla="*/ 220 w 220"/>
                <a:gd name="T19" fmla="*/ 107 h 134"/>
                <a:gd name="T20" fmla="*/ 220 w 220"/>
                <a:gd name="T21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0" h="134">
                  <a:moveTo>
                    <a:pt x="220" y="134"/>
                  </a:moveTo>
                  <a:lnTo>
                    <a:pt x="0" y="134"/>
                  </a:lnTo>
                  <a:lnTo>
                    <a:pt x="0" y="0"/>
                  </a:lnTo>
                  <a:lnTo>
                    <a:pt x="98" y="0"/>
                  </a:lnTo>
                  <a:lnTo>
                    <a:pt x="98" y="13"/>
                  </a:lnTo>
                  <a:lnTo>
                    <a:pt x="13" y="13"/>
                  </a:lnTo>
                  <a:lnTo>
                    <a:pt x="13" y="122"/>
                  </a:lnTo>
                  <a:lnTo>
                    <a:pt x="209" y="122"/>
                  </a:lnTo>
                  <a:lnTo>
                    <a:pt x="209" y="107"/>
                  </a:lnTo>
                  <a:lnTo>
                    <a:pt x="220" y="107"/>
                  </a:lnTo>
                  <a:lnTo>
                    <a:pt x="22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02" name="Freeform 677"/>
            <p:cNvSpPr>
              <a:spLocks noEditPoints="1"/>
            </p:cNvSpPr>
            <p:nvPr/>
          </p:nvSpPr>
          <p:spPr bwMode="auto">
            <a:xfrm>
              <a:off x="2566988" y="3470276"/>
              <a:ext cx="552450" cy="58738"/>
            </a:xfrm>
            <a:custGeom>
              <a:avLst/>
              <a:gdLst>
                <a:gd name="T0" fmla="*/ 295 w 320"/>
                <a:gd name="T1" fmla="*/ 34 h 34"/>
                <a:gd name="T2" fmla="*/ 24 w 320"/>
                <a:gd name="T3" fmla="*/ 34 h 34"/>
                <a:gd name="T4" fmla="*/ 2 w 320"/>
                <a:gd name="T5" fmla="*/ 25 h 34"/>
                <a:gd name="T6" fmla="*/ 0 w 320"/>
                <a:gd name="T7" fmla="*/ 24 h 34"/>
                <a:gd name="T8" fmla="*/ 0 w 320"/>
                <a:gd name="T9" fmla="*/ 0 h 34"/>
                <a:gd name="T10" fmla="*/ 320 w 320"/>
                <a:gd name="T11" fmla="*/ 0 h 34"/>
                <a:gd name="T12" fmla="*/ 320 w 320"/>
                <a:gd name="T13" fmla="*/ 24 h 34"/>
                <a:gd name="T14" fmla="*/ 317 w 320"/>
                <a:gd name="T15" fmla="*/ 25 h 34"/>
                <a:gd name="T16" fmla="*/ 295 w 320"/>
                <a:gd name="T17" fmla="*/ 34 h 34"/>
                <a:gd name="T18" fmla="*/ 11 w 320"/>
                <a:gd name="T19" fmla="*/ 18 h 34"/>
                <a:gd name="T20" fmla="*/ 24 w 320"/>
                <a:gd name="T21" fmla="*/ 23 h 34"/>
                <a:gd name="T22" fmla="*/ 295 w 320"/>
                <a:gd name="T23" fmla="*/ 23 h 34"/>
                <a:gd name="T24" fmla="*/ 308 w 320"/>
                <a:gd name="T25" fmla="*/ 18 h 34"/>
                <a:gd name="T26" fmla="*/ 308 w 320"/>
                <a:gd name="T27" fmla="*/ 12 h 34"/>
                <a:gd name="T28" fmla="*/ 11 w 320"/>
                <a:gd name="T29" fmla="*/ 12 h 34"/>
                <a:gd name="T30" fmla="*/ 11 w 320"/>
                <a:gd name="T31" fmla="*/ 1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0" h="34">
                  <a:moveTo>
                    <a:pt x="295" y="34"/>
                  </a:moveTo>
                  <a:cubicBezTo>
                    <a:pt x="24" y="34"/>
                    <a:pt x="24" y="34"/>
                    <a:pt x="24" y="34"/>
                  </a:cubicBezTo>
                  <a:cubicBezTo>
                    <a:pt x="15" y="34"/>
                    <a:pt x="3" y="26"/>
                    <a:pt x="2" y="25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20" y="24"/>
                    <a:pt x="320" y="24"/>
                    <a:pt x="320" y="24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6" y="26"/>
                    <a:pt x="305" y="34"/>
                    <a:pt x="295" y="34"/>
                  </a:cubicBezTo>
                  <a:close/>
                  <a:moveTo>
                    <a:pt x="11" y="18"/>
                  </a:moveTo>
                  <a:cubicBezTo>
                    <a:pt x="15" y="20"/>
                    <a:pt x="21" y="23"/>
                    <a:pt x="24" y="23"/>
                  </a:cubicBezTo>
                  <a:cubicBezTo>
                    <a:pt x="295" y="23"/>
                    <a:pt x="295" y="23"/>
                    <a:pt x="295" y="23"/>
                  </a:cubicBezTo>
                  <a:cubicBezTo>
                    <a:pt x="299" y="23"/>
                    <a:pt x="304" y="20"/>
                    <a:pt x="308" y="18"/>
                  </a:cubicBezTo>
                  <a:cubicBezTo>
                    <a:pt x="308" y="12"/>
                    <a:pt x="308" y="12"/>
                    <a:pt x="308" y="12"/>
                  </a:cubicBezTo>
                  <a:cubicBezTo>
                    <a:pt x="11" y="12"/>
                    <a:pt x="11" y="12"/>
                    <a:pt x="11" y="12"/>
                  </a:cubicBezTo>
                  <a:lnTo>
                    <a:pt x="11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03" name="Freeform 678"/>
            <p:cNvSpPr>
              <a:spLocks/>
            </p:cNvSpPr>
            <p:nvPr/>
          </p:nvSpPr>
          <p:spPr bwMode="auto">
            <a:xfrm>
              <a:off x="2924176" y="3198813"/>
              <a:ext cx="134938" cy="188913"/>
            </a:xfrm>
            <a:custGeom>
              <a:avLst/>
              <a:gdLst>
                <a:gd name="T0" fmla="*/ 41 w 78"/>
                <a:gd name="T1" fmla="*/ 110 h 110"/>
                <a:gd name="T2" fmla="*/ 36 w 78"/>
                <a:gd name="T3" fmla="*/ 110 h 110"/>
                <a:gd name="T4" fmla="*/ 0 w 78"/>
                <a:gd name="T5" fmla="*/ 74 h 110"/>
                <a:gd name="T6" fmla="*/ 0 w 78"/>
                <a:gd name="T7" fmla="*/ 0 h 110"/>
                <a:gd name="T8" fmla="*/ 12 w 78"/>
                <a:gd name="T9" fmla="*/ 0 h 110"/>
                <a:gd name="T10" fmla="*/ 12 w 78"/>
                <a:gd name="T11" fmla="*/ 74 h 110"/>
                <a:gd name="T12" fmla="*/ 36 w 78"/>
                <a:gd name="T13" fmla="*/ 98 h 110"/>
                <a:gd name="T14" fmla="*/ 41 w 78"/>
                <a:gd name="T15" fmla="*/ 98 h 110"/>
                <a:gd name="T16" fmla="*/ 66 w 78"/>
                <a:gd name="T17" fmla="*/ 74 h 110"/>
                <a:gd name="T18" fmla="*/ 66 w 78"/>
                <a:gd name="T19" fmla="*/ 38 h 110"/>
                <a:gd name="T20" fmla="*/ 78 w 78"/>
                <a:gd name="T21" fmla="*/ 38 h 110"/>
                <a:gd name="T22" fmla="*/ 78 w 78"/>
                <a:gd name="T23" fmla="*/ 74 h 110"/>
                <a:gd name="T24" fmla="*/ 41 w 78"/>
                <a:gd name="T25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110">
                  <a:moveTo>
                    <a:pt x="41" y="110"/>
                  </a:moveTo>
                  <a:cubicBezTo>
                    <a:pt x="36" y="110"/>
                    <a:pt x="36" y="110"/>
                    <a:pt x="36" y="110"/>
                  </a:cubicBezTo>
                  <a:cubicBezTo>
                    <a:pt x="17" y="110"/>
                    <a:pt x="0" y="94"/>
                    <a:pt x="0" y="7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87"/>
                    <a:pt x="23" y="98"/>
                    <a:pt x="36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55" y="98"/>
                    <a:pt x="66" y="87"/>
                    <a:pt x="66" y="74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78" y="74"/>
                    <a:pt x="78" y="74"/>
                    <a:pt x="78" y="74"/>
                  </a:cubicBezTo>
                  <a:cubicBezTo>
                    <a:pt x="78" y="94"/>
                    <a:pt x="61" y="110"/>
                    <a:pt x="41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04" name="Freeform 679"/>
            <p:cNvSpPr>
              <a:spLocks/>
            </p:cNvSpPr>
            <p:nvPr/>
          </p:nvSpPr>
          <p:spPr bwMode="auto">
            <a:xfrm>
              <a:off x="2840038" y="3124201"/>
              <a:ext cx="104775" cy="174625"/>
            </a:xfrm>
            <a:custGeom>
              <a:avLst/>
              <a:gdLst>
                <a:gd name="T0" fmla="*/ 12 w 61"/>
                <a:gd name="T1" fmla="*/ 101 h 101"/>
                <a:gd name="T2" fmla="*/ 0 w 61"/>
                <a:gd name="T3" fmla="*/ 101 h 101"/>
                <a:gd name="T4" fmla="*/ 0 w 61"/>
                <a:gd name="T5" fmla="*/ 28 h 101"/>
                <a:gd name="T6" fmla="*/ 29 w 61"/>
                <a:gd name="T7" fmla="*/ 0 h 101"/>
                <a:gd name="T8" fmla="*/ 32 w 61"/>
                <a:gd name="T9" fmla="*/ 0 h 101"/>
                <a:gd name="T10" fmla="*/ 61 w 61"/>
                <a:gd name="T11" fmla="*/ 28 h 101"/>
                <a:gd name="T12" fmla="*/ 61 w 61"/>
                <a:gd name="T13" fmla="*/ 55 h 101"/>
                <a:gd name="T14" fmla="*/ 49 w 61"/>
                <a:gd name="T15" fmla="*/ 55 h 101"/>
                <a:gd name="T16" fmla="*/ 49 w 61"/>
                <a:gd name="T17" fmla="*/ 28 h 101"/>
                <a:gd name="T18" fmla="*/ 32 w 61"/>
                <a:gd name="T19" fmla="*/ 11 h 101"/>
                <a:gd name="T20" fmla="*/ 29 w 61"/>
                <a:gd name="T21" fmla="*/ 11 h 101"/>
                <a:gd name="T22" fmla="*/ 12 w 61"/>
                <a:gd name="T23" fmla="*/ 28 h 101"/>
                <a:gd name="T24" fmla="*/ 12 w 61"/>
                <a:gd name="T2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101">
                  <a:moveTo>
                    <a:pt x="12" y="101"/>
                  </a:moveTo>
                  <a:cubicBezTo>
                    <a:pt x="0" y="101"/>
                    <a:pt x="0" y="101"/>
                    <a:pt x="0" y="10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8" y="0"/>
                    <a:pt x="61" y="12"/>
                    <a:pt x="61" y="28"/>
                  </a:cubicBezTo>
                  <a:cubicBezTo>
                    <a:pt x="61" y="55"/>
                    <a:pt x="61" y="55"/>
                    <a:pt x="61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19"/>
                    <a:pt x="42" y="11"/>
                    <a:pt x="32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19" y="11"/>
                    <a:pt x="12" y="19"/>
                    <a:pt x="12" y="28"/>
                  </a:cubicBezTo>
                  <a:lnTo>
                    <a:pt x="12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05" name="Freeform 680"/>
            <p:cNvSpPr>
              <a:spLocks noEditPoints="1"/>
            </p:cNvSpPr>
            <p:nvPr/>
          </p:nvSpPr>
          <p:spPr bwMode="auto">
            <a:xfrm>
              <a:off x="2794001" y="3286126"/>
              <a:ext cx="107950" cy="106363"/>
            </a:xfrm>
            <a:custGeom>
              <a:avLst/>
              <a:gdLst>
                <a:gd name="T0" fmla="*/ 31 w 62"/>
                <a:gd name="T1" fmla="*/ 62 h 62"/>
                <a:gd name="T2" fmla="*/ 0 w 62"/>
                <a:gd name="T3" fmla="*/ 31 h 62"/>
                <a:gd name="T4" fmla="*/ 31 w 62"/>
                <a:gd name="T5" fmla="*/ 0 h 62"/>
                <a:gd name="T6" fmla="*/ 62 w 62"/>
                <a:gd name="T7" fmla="*/ 31 h 62"/>
                <a:gd name="T8" fmla="*/ 31 w 62"/>
                <a:gd name="T9" fmla="*/ 62 h 62"/>
                <a:gd name="T10" fmla="*/ 31 w 62"/>
                <a:gd name="T11" fmla="*/ 12 h 62"/>
                <a:gd name="T12" fmla="*/ 12 w 62"/>
                <a:gd name="T13" fmla="*/ 31 h 62"/>
                <a:gd name="T14" fmla="*/ 31 w 62"/>
                <a:gd name="T15" fmla="*/ 51 h 62"/>
                <a:gd name="T16" fmla="*/ 51 w 62"/>
                <a:gd name="T17" fmla="*/ 31 h 62"/>
                <a:gd name="T18" fmla="*/ 31 w 62"/>
                <a:gd name="T19" fmla="*/ 1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31" y="62"/>
                  </a:move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9" y="0"/>
                    <a:pt x="62" y="14"/>
                    <a:pt x="62" y="31"/>
                  </a:cubicBezTo>
                  <a:cubicBezTo>
                    <a:pt x="62" y="48"/>
                    <a:pt x="49" y="62"/>
                    <a:pt x="31" y="62"/>
                  </a:cubicBezTo>
                  <a:close/>
                  <a:moveTo>
                    <a:pt x="31" y="12"/>
                  </a:moveTo>
                  <a:cubicBezTo>
                    <a:pt x="21" y="12"/>
                    <a:pt x="12" y="20"/>
                    <a:pt x="12" y="31"/>
                  </a:cubicBezTo>
                  <a:cubicBezTo>
                    <a:pt x="12" y="42"/>
                    <a:pt x="21" y="51"/>
                    <a:pt x="31" y="51"/>
                  </a:cubicBezTo>
                  <a:cubicBezTo>
                    <a:pt x="42" y="51"/>
                    <a:pt x="51" y="42"/>
                    <a:pt x="51" y="31"/>
                  </a:cubicBezTo>
                  <a:cubicBezTo>
                    <a:pt x="51" y="20"/>
                    <a:pt x="42" y="12"/>
                    <a:pt x="3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06" name="Freeform 681"/>
            <p:cNvSpPr>
              <a:spLocks/>
            </p:cNvSpPr>
            <p:nvPr/>
          </p:nvSpPr>
          <p:spPr bwMode="auto">
            <a:xfrm>
              <a:off x="3090863" y="3063876"/>
              <a:ext cx="42863" cy="103188"/>
            </a:xfrm>
            <a:custGeom>
              <a:avLst/>
              <a:gdLst>
                <a:gd name="T0" fmla="*/ 25 w 25"/>
                <a:gd name="T1" fmla="*/ 60 h 60"/>
                <a:gd name="T2" fmla="*/ 14 w 25"/>
                <a:gd name="T3" fmla="*/ 60 h 60"/>
                <a:gd name="T4" fmla="*/ 14 w 25"/>
                <a:gd name="T5" fmla="*/ 25 h 60"/>
                <a:gd name="T6" fmla="*/ 0 w 25"/>
                <a:gd name="T7" fmla="*/ 11 h 60"/>
                <a:gd name="T8" fmla="*/ 0 w 25"/>
                <a:gd name="T9" fmla="*/ 0 h 60"/>
                <a:gd name="T10" fmla="*/ 25 w 25"/>
                <a:gd name="T11" fmla="*/ 25 h 60"/>
                <a:gd name="T12" fmla="*/ 25 w 25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60">
                  <a:moveTo>
                    <a:pt x="25" y="60"/>
                  </a:moveTo>
                  <a:cubicBezTo>
                    <a:pt x="14" y="60"/>
                    <a:pt x="14" y="60"/>
                    <a:pt x="14" y="60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17"/>
                    <a:pt x="8" y="11"/>
                    <a:pt x="0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25" y="11"/>
                    <a:pt x="25" y="25"/>
                  </a:cubicBezTo>
                  <a:lnTo>
                    <a:pt x="25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07" name="Freeform 682"/>
            <p:cNvSpPr>
              <a:spLocks/>
            </p:cNvSpPr>
            <p:nvPr/>
          </p:nvSpPr>
          <p:spPr bwMode="auto">
            <a:xfrm>
              <a:off x="2959101" y="3063876"/>
              <a:ext cx="42863" cy="104775"/>
            </a:xfrm>
            <a:custGeom>
              <a:avLst/>
              <a:gdLst>
                <a:gd name="T0" fmla="*/ 11 w 25"/>
                <a:gd name="T1" fmla="*/ 61 h 61"/>
                <a:gd name="T2" fmla="*/ 0 w 25"/>
                <a:gd name="T3" fmla="*/ 61 h 61"/>
                <a:gd name="T4" fmla="*/ 0 w 25"/>
                <a:gd name="T5" fmla="*/ 25 h 61"/>
                <a:gd name="T6" fmla="*/ 25 w 25"/>
                <a:gd name="T7" fmla="*/ 0 h 61"/>
                <a:gd name="T8" fmla="*/ 25 w 25"/>
                <a:gd name="T9" fmla="*/ 11 h 61"/>
                <a:gd name="T10" fmla="*/ 11 w 25"/>
                <a:gd name="T11" fmla="*/ 25 h 61"/>
                <a:gd name="T12" fmla="*/ 11 w 25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61">
                  <a:moveTo>
                    <a:pt x="11" y="61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7" y="11"/>
                    <a:pt x="11" y="18"/>
                    <a:pt x="11" y="25"/>
                  </a:cubicBezTo>
                  <a:lnTo>
                    <a:pt x="11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08" name="Freeform 683"/>
            <p:cNvSpPr>
              <a:spLocks/>
            </p:cNvSpPr>
            <p:nvPr/>
          </p:nvSpPr>
          <p:spPr bwMode="auto">
            <a:xfrm>
              <a:off x="2959101" y="3167063"/>
              <a:ext cx="174625" cy="111125"/>
            </a:xfrm>
            <a:custGeom>
              <a:avLst/>
              <a:gdLst>
                <a:gd name="T0" fmla="*/ 61 w 102"/>
                <a:gd name="T1" fmla="*/ 64 h 64"/>
                <a:gd name="T2" fmla="*/ 41 w 102"/>
                <a:gd name="T3" fmla="*/ 64 h 64"/>
                <a:gd name="T4" fmla="*/ 0 w 102"/>
                <a:gd name="T5" fmla="*/ 23 h 64"/>
                <a:gd name="T6" fmla="*/ 0 w 102"/>
                <a:gd name="T7" fmla="*/ 0 h 64"/>
                <a:gd name="T8" fmla="*/ 11 w 102"/>
                <a:gd name="T9" fmla="*/ 0 h 64"/>
                <a:gd name="T10" fmla="*/ 11 w 102"/>
                <a:gd name="T11" fmla="*/ 23 h 64"/>
                <a:gd name="T12" fmla="*/ 41 w 102"/>
                <a:gd name="T13" fmla="*/ 52 h 64"/>
                <a:gd name="T14" fmla="*/ 61 w 102"/>
                <a:gd name="T15" fmla="*/ 52 h 64"/>
                <a:gd name="T16" fmla="*/ 91 w 102"/>
                <a:gd name="T17" fmla="*/ 23 h 64"/>
                <a:gd name="T18" fmla="*/ 91 w 102"/>
                <a:gd name="T19" fmla="*/ 0 h 64"/>
                <a:gd name="T20" fmla="*/ 102 w 102"/>
                <a:gd name="T21" fmla="*/ 0 h 64"/>
                <a:gd name="T22" fmla="*/ 102 w 102"/>
                <a:gd name="T23" fmla="*/ 23 h 64"/>
                <a:gd name="T24" fmla="*/ 61 w 102"/>
                <a:gd name="T2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64">
                  <a:moveTo>
                    <a:pt x="61" y="64"/>
                  </a:moveTo>
                  <a:cubicBezTo>
                    <a:pt x="41" y="64"/>
                    <a:pt x="41" y="64"/>
                    <a:pt x="41" y="64"/>
                  </a:cubicBezTo>
                  <a:cubicBezTo>
                    <a:pt x="18" y="64"/>
                    <a:pt x="0" y="45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39"/>
                    <a:pt x="25" y="52"/>
                    <a:pt x="41" y="52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78" y="52"/>
                    <a:pt x="91" y="39"/>
                    <a:pt x="91" y="23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02" y="45"/>
                    <a:pt x="84" y="64"/>
                    <a:pt x="61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09" name="Rectangle 684"/>
            <p:cNvSpPr>
              <a:spLocks noChangeArrowheads="1"/>
            </p:cNvSpPr>
            <p:nvPr/>
          </p:nvSpPr>
          <p:spPr bwMode="auto">
            <a:xfrm>
              <a:off x="3030538" y="3098801"/>
              <a:ext cx="20638" cy="714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10" name="Rectangle 685"/>
            <p:cNvSpPr>
              <a:spLocks noChangeArrowheads="1"/>
            </p:cNvSpPr>
            <p:nvPr/>
          </p:nvSpPr>
          <p:spPr bwMode="auto">
            <a:xfrm>
              <a:off x="3005138" y="3124201"/>
              <a:ext cx="71438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</p:grpSp>
      <p:sp>
        <p:nvSpPr>
          <p:cNvPr id="54" name="Freeform 9"/>
          <p:cNvSpPr>
            <a:spLocks/>
          </p:cNvSpPr>
          <p:nvPr/>
        </p:nvSpPr>
        <p:spPr bwMode="auto">
          <a:xfrm>
            <a:off x="3715785" y="3496319"/>
            <a:ext cx="1358636" cy="1247970"/>
          </a:xfrm>
          <a:custGeom>
            <a:avLst/>
            <a:gdLst>
              <a:gd name="T0" fmla="*/ 672 w 672"/>
              <a:gd name="T1" fmla="*/ 502 h 617"/>
              <a:gd name="T2" fmla="*/ 666 w 672"/>
              <a:gd name="T3" fmla="*/ 488 h 617"/>
              <a:gd name="T4" fmla="*/ 555 w 672"/>
              <a:gd name="T5" fmla="*/ 294 h 617"/>
              <a:gd name="T6" fmla="*/ 415 w 672"/>
              <a:gd name="T7" fmla="*/ 50 h 617"/>
              <a:gd name="T8" fmla="*/ 286 w 672"/>
              <a:gd name="T9" fmla="*/ 50 h 617"/>
              <a:gd name="T10" fmla="*/ 145 w 672"/>
              <a:gd name="T11" fmla="*/ 294 h 617"/>
              <a:gd name="T12" fmla="*/ 34 w 672"/>
              <a:gd name="T13" fmla="*/ 488 h 617"/>
              <a:gd name="T14" fmla="*/ 120 w 672"/>
              <a:gd name="T15" fmla="*/ 597 h 617"/>
              <a:gd name="T16" fmla="*/ 329 w 672"/>
              <a:gd name="T17" fmla="*/ 534 h 617"/>
              <a:gd name="T18" fmla="*/ 335 w 672"/>
              <a:gd name="T19" fmla="*/ 533 h 617"/>
              <a:gd name="T20" fmla="*/ 585 w 672"/>
              <a:gd name="T21" fmla="*/ 462 h 617"/>
              <a:gd name="T22" fmla="*/ 672 w 672"/>
              <a:gd name="T23" fmla="*/ 502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72" h="617">
                <a:moveTo>
                  <a:pt x="672" y="502"/>
                </a:moveTo>
                <a:cubicBezTo>
                  <a:pt x="671" y="497"/>
                  <a:pt x="669" y="493"/>
                  <a:pt x="666" y="488"/>
                </a:cubicBezTo>
                <a:cubicBezTo>
                  <a:pt x="555" y="294"/>
                  <a:pt x="555" y="294"/>
                  <a:pt x="555" y="294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386" y="0"/>
                  <a:pt x="314" y="0"/>
                  <a:pt x="286" y="50"/>
                </a:cubicBezTo>
                <a:cubicBezTo>
                  <a:pt x="145" y="294"/>
                  <a:pt x="145" y="294"/>
                  <a:pt x="145" y="294"/>
                </a:cubicBezTo>
                <a:cubicBezTo>
                  <a:pt x="34" y="488"/>
                  <a:pt x="34" y="488"/>
                  <a:pt x="34" y="488"/>
                </a:cubicBezTo>
                <a:cubicBezTo>
                  <a:pt x="0" y="547"/>
                  <a:pt x="55" y="617"/>
                  <a:pt x="120" y="597"/>
                </a:cubicBezTo>
                <a:cubicBezTo>
                  <a:pt x="329" y="534"/>
                  <a:pt x="329" y="534"/>
                  <a:pt x="329" y="534"/>
                </a:cubicBezTo>
                <a:cubicBezTo>
                  <a:pt x="331" y="534"/>
                  <a:pt x="333" y="533"/>
                  <a:pt x="335" y="533"/>
                </a:cubicBezTo>
                <a:cubicBezTo>
                  <a:pt x="585" y="462"/>
                  <a:pt x="585" y="462"/>
                  <a:pt x="585" y="462"/>
                </a:cubicBezTo>
                <a:cubicBezTo>
                  <a:pt x="622" y="451"/>
                  <a:pt x="658" y="471"/>
                  <a:pt x="672" y="502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62201" tIns="31101" rIns="62201" bIns="31101" numCol="1" anchor="t" anchorCtr="0" compatLnSpc="1">
            <a:prstTxWarp prst="textNoShape">
              <a:avLst/>
            </a:prstTxWarp>
          </a:bodyPr>
          <a:lstStyle/>
          <a:p>
            <a:endParaRPr lang="es-ES" sz="1224"/>
          </a:p>
        </p:txBody>
      </p:sp>
      <p:sp>
        <p:nvSpPr>
          <p:cNvPr id="55" name="Freeform 10"/>
          <p:cNvSpPr>
            <a:spLocks/>
          </p:cNvSpPr>
          <p:nvPr/>
        </p:nvSpPr>
        <p:spPr bwMode="auto">
          <a:xfrm>
            <a:off x="4399270" y="4402014"/>
            <a:ext cx="720179" cy="331998"/>
          </a:xfrm>
          <a:custGeom>
            <a:avLst/>
            <a:gdLst>
              <a:gd name="T0" fmla="*/ 250 w 356"/>
              <a:gd name="T1" fmla="*/ 11 h 164"/>
              <a:gd name="T2" fmla="*/ 0 w 356"/>
              <a:gd name="T3" fmla="*/ 82 h 164"/>
              <a:gd name="T4" fmla="*/ 36 w 356"/>
              <a:gd name="T5" fmla="*/ 83 h 164"/>
              <a:gd name="T6" fmla="*/ 245 w 356"/>
              <a:gd name="T7" fmla="*/ 146 h 164"/>
              <a:gd name="T8" fmla="*/ 337 w 356"/>
              <a:gd name="T9" fmla="*/ 51 h 164"/>
              <a:gd name="T10" fmla="*/ 250 w 356"/>
              <a:gd name="T11" fmla="*/ 11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6" h="164">
                <a:moveTo>
                  <a:pt x="250" y="11"/>
                </a:moveTo>
                <a:cubicBezTo>
                  <a:pt x="0" y="82"/>
                  <a:pt x="0" y="82"/>
                  <a:pt x="0" y="82"/>
                </a:cubicBezTo>
                <a:cubicBezTo>
                  <a:pt x="12" y="79"/>
                  <a:pt x="25" y="80"/>
                  <a:pt x="36" y="83"/>
                </a:cubicBezTo>
                <a:cubicBezTo>
                  <a:pt x="245" y="146"/>
                  <a:pt x="245" y="146"/>
                  <a:pt x="245" y="146"/>
                </a:cubicBezTo>
                <a:cubicBezTo>
                  <a:pt x="305" y="164"/>
                  <a:pt x="356" y="106"/>
                  <a:pt x="337" y="51"/>
                </a:cubicBezTo>
                <a:cubicBezTo>
                  <a:pt x="323" y="20"/>
                  <a:pt x="287" y="0"/>
                  <a:pt x="250" y="1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62201" tIns="31101" rIns="62201" bIns="31101" numCol="1" anchor="t" anchorCtr="0" compatLnSpc="1">
            <a:prstTxWarp prst="textNoShape">
              <a:avLst/>
            </a:prstTxWarp>
          </a:bodyPr>
          <a:lstStyle/>
          <a:p>
            <a:endParaRPr lang="es-ES" sz="1224"/>
          </a:p>
        </p:txBody>
      </p:sp>
      <p:sp>
        <p:nvSpPr>
          <p:cNvPr id="56" name="Rectángulo 55"/>
          <p:cNvSpPr/>
          <p:nvPr/>
        </p:nvSpPr>
        <p:spPr>
          <a:xfrm>
            <a:off x="6400540" y="3190818"/>
            <a:ext cx="2146198" cy="734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ctr" anchorCtr="0">
            <a:no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b="1" dirty="0" smtClean="0">
                <a:solidFill>
                  <a:srgbClr val="333F48"/>
                </a:solidFill>
                <a:latin typeface="Gotham Book"/>
              </a:rPr>
              <a:t>Productos sanitarios</a:t>
            </a: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 smtClean="0">
                <a:solidFill>
                  <a:srgbClr val="333F48"/>
                </a:solidFill>
                <a:latin typeface="Gotham Book"/>
              </a:rPr>
              <a:t>Hardware </a:t>
            </a:r>
            <a:endParaRPr lang="es-ES" sz="1100" dirty="0">
              <a:solidFill>
                <a:srgbClr val="333F48"/>
              </a:solidFill>
              <a:latin typeface="Gotham Book"/>
            </a:endParaRP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>
                <a:solidFill>
                  <a:srgbClr val="333F48"/>
                </a:solidFill>
                <a:latin typeface="Gotham Book"/>
              </a:rPr>
              <a:t>Software</a:t>
            </a:r>
          </a:p>
        </p:txBody>
      </p:sp>
      <p:grpSp>
        <p:nvGrpSpPr>
          <p:cNvPr id="80" name="Grupo 79"/>
          <p:cNvGrpSpPr/>
          <p:nvPr/>
        </p:nvGrpSpPr>
        <p:grpSpPr>
          <a:xfrm>
            <a:off x="4229154" y="3918038"/>
            <a:ext cx="500063" cy="503238"/>
            <a:chOff x="4538663" y="6429376"/>
            <a:chExt cx="500063" cy="503238"/>
          </a:xfrm>
          <a:solidFill>
            <a:schemeClr val="bg1"/>
          </a:solidFill>
        </p:grpSpPr>
        <p:sp>
          <p:nvSpPr>
            <p:cNvPr id="81" name="Freeform 480"/>
            <p:cNvSpPr>
              <a:spLocks/>
            </p:cNvSpPr>
            <p:nvPr/>
          </p:nvSpPr>
          <p:spPr bwMode="auto">
            <a:xfrm>
              <a:off x="4538663" y="6540501"/>
              <a:ext cx="425450" cy="392113"/>
            </a:xfrm>
            <a:custGeom>
              <a:avLst/>
              <a:gdLst>
                <a:gd name="T0" fmla="*/ 49 w 268"/>
                <a:gd name="T1" fmla="*/ 247 h 247"/>
                <a:gd name="T2" fmla="*/ 49 w 268"/>
                <a:gd name="T3" fmla="*/ 182 h 247"/>
                <a:gd name="T4" fmla="*/ 0 w 268"/>
                <a:gd name="T5" fmla="*/ 182 h 247"/>
                <a:gd name="T6" fmla="*/ 0 w 268"/>
                <a:gd name="T7" fmla="*/ 0 h 247"/>
                <a:gd name="T8" fmla="*/ 176 w 268"/>
                <a:gd name="T9" fmla="*/ 0 h 247"/>
                <a:gd name="T10" fmla="*/ 176 w 268"/>
                <a:gd name="T11" fmla="*/ 12 h 247"/>
                <a:gd name="T12" fmla="*/ 13 w 268"/>
                <a:gd name="T13" fmla="*/ 12 h 247"/>
                <a:gd name="T14" fmla="*/ 13 w 268"/>
                <a:gd name="T15" fmla="*/ 169 h 247"/>
                <a:gd name="T16" fmla="*/ 62 w 268"/>
                <a:gd name="T17" fmla="*/ 169 h 247"/>
                <a:gd name="T18" fmla="*/ 62 w 268"/>
                <a:gd name="T19" fmla="*/ 219 h 247"/>
                <a:gd name="T20" fmla="*/ 117 w 268"/>
                <a:gd name="T21" fmla="*/ 169 h 247"/>
                <a:gd name="T22" fmla="*/ 256 w 268"/>
                <a:gd name="T23" fmla="*/ 169 h 247"/>
                <a:gd name="T24" fmla="*/ 256 w 268"/>
                <a:gd name="T25" fmla="*/ 67 h 247"/>
                <a:gd name="T26" fmla="*/ 268 w 268"/>
                <a:gd name="T27" fmla="*/ 67 h 247"/>
                <a:gd name="T28" fmla="*/ 268 w 268"/>
                <a:gd name="T29" fmla="*/ 182 h 247"/>
                <a:gd name="T30" fmla="*/ 123 w 268"/>
                <a:gd name="T31" fmla="*/ 182 h 247"/>
                <a:gd name="T32" fmla="*/ 49 w 268"/>
                <a:gd name="T33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8" h="247">
                  <a:moveTo>
                    <a:pt x="49" y="247"/>
                  </a:moveTo>
                  <a:lnTo>
                    <a:pt x="49" y="182"/>
                  </a:lnTo>
                  <a:lnTo>
                    <a:pt x="0" y="182"/>
                  </a:lnTo>
                  <a:lnTo>
                    <a:pt x="0" y="0"/>
                  </a:lnTo>
                  <a:lnTo>
                    <a:pt x="176" y="0"/>
                  </a:lnTo>
                  <a:lnTo>
                    <a:pt x="176" y="12"/>
                  </a:lnTo>
                  <a:lnTo>
                    <a:pt x="13" y="12"/>
                  </a:lnTo>
                  <a:lnTo>
                    <a:pt x="13" y="169"/>
                  </a:lnTo>
                  <a:lnTo>
                    <a:pt x="62" y="169"/>
                  </a:lnTo>
                  <a:lnTo>
                    <a:pt x="62" y="219"/>
                  </a:lnTo>
                  <a:lnTo>
                    <a:pt x="117" y="169"/>
                  </a:lnTo>
                  <a:lnTo>
                    <a:pt x="256" y="169"/>
                  </a:lnTo>
                  <a:lnTo>
                    <a:pt x="256" y="67"/>
                  </a:lnTo>
                  <a:lnTo>
                    <a:pt x="268" y="67"/>
                  </a:lnTo>
                  <a:lnTo>
                    <a:pt x="268" y="182"/>
                  </a:lnTo>
                  <a:lnTo>
                    <a:pt x="123" y="182"/>
                  </a:lnTo>
                  <a:lnTo>
                    <a:pt x="49" y="2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2" name="Rectangle 481"/>
            <p:cNvSpPr>
              <a:spLocks noChangeArrowheads="1"/>
            </p:cNvSpPr>
            <p:nvPr/>
          </p:nvSpPr>
          <p:spPr bwMode="auto">
            <a:xfrm>
              <a:off x="4635501" y="6621463"/>
              <a:ext cx="219075" cy="206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3" name="Rectangle 482"/>
            <p:cNvSpPr>
              <a:spLocks noChangeArrowheads="1"/>
            </p:cNvSpPr>
            <p:nvPr/>
          </p:nvSpPr>
          <p:spPr bwMode="auto">
            <a:xfrm>
              <a:off x="4635501" y="6673851"/>
              <a:ext cx="219075" cy="206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4" name="Rectangle 483"/>
            <p:cNvSpPr>
              <a:spLocks noChangeArrowheads="1"/>
            </p:cNvSpPr>
            <p:nvPr/>
          </p:nvSpPr>
          <p:spPr bwMode="auto">
            <a:xfrm>
              <a:off x="4635501" y="6726238"/>
              <a:ext cx="219075" cy="206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5" name="Freeform 484"/>
            <p:cNvSpPr>
              <a:spLocks noEditPoints="1"/>
            </p:cNvSpPr>
            <p:nvPr/>
          </p:nvSpPr>
          <p:spPr bwMode="auto">
            <a:xfrm>
              <a:off x="4846638" y="6432551"/>
              <a:ext cx="190500" cy="188913"/>
            </a:xfrm>
            <a:custGeom>
              <a:avLst/>
              <a:gdLst>
                <a:gd name="T0" fmla="*/ 69 w 120"/>
                <a:gd name="T1" fmla="*/ 12 h 119"/>
                <a:gd name="T2" fmla="*/ 69 w 120"/>
                <a:gd name="T3" fmla="*/ 38 h 119"/>
                <a:gd name="T4" fmla="*/ 69 w 120"/>
                <a:gd name="T5" fmla="*/ 51 h 119"/>
                <a:gd name="T6" fmla="*/ 81 w 120"/>
                <a:gd name="T7" fmla="*/ 51 h 119"/>
                <a:gd name="T8" fmla="*/ 107 w 120"/>
                <a:gd name="T9" fmla="*/ 51 h 119"/>
                <a:gd name="T10" fmla="*/ 107 w 120"/>
                <a:gd name="T11" fmla="*/ 68 h 119"/>
                <a:gd name="T12" fmla="*/ 81 w 120"/>
                <a:gd name="T13" fmla="*/ 68 h 119"/>
                <a:gd name="T14" fmla="*/ 69 w 120"/>
                <a:gd name="T15" fmla="*/ 68 h 119"/>
                <a:gd name="T16" fmla="*/ 69 w 120"/>
                <a:gd name="T17" fmla="*/ 80 h 119"/>
                <a:gd name="T18" fmla="*/ 69 w 120"/>
                <a:gd name="T19" fmla="*/ 106 h 119"/>
                <a:gd name="T20" fmla="*/ 51 w 120"/>
                <a:gd name="T21" fmla="*/ 106 h 119"/>
                <a:gd name="T22" fmla="*/ 51 w 120"/>
                <a:gd name="T23" fmla="*/ 80 h 119"/>
                <a:gd name="T24" fmla="*/ 51 w 120"/>
                <a:gd name="T25" fmla="*/ 68 h 119"/>
                <a:gd name="T26" fmla="*/ 38 w 120"/>
                <a:gd name="T27" fmla="*/ 68 h 119"/>
                <a:gd name="T28" fmla="*/ 12 w 120"/>
                <a:gd name="T29" fmla="*/ 68 h 119"/>
                <a:gd name="T30" fmla="*/ 12 w 120"/>
                <a:gd name="T31" fmla="*/ 51 h 119"/>
                <a:gd name="T32" fmla="*/ 38 w 120"/>
                <a:gd name="T33" fmla="*/ 51 h 119"/>
                <a:gd name="T34" fmla="*/ 51 w 120"/>
                <a:gd name="T35" fmla="*/ 51 h 119"/>
                <a:gd name="T36" fmla="*/ 51 w 120"/>
                <a:gd name="T37" fmla="*/ 38 h 119"/>
                <a:gd name="T38" fmla="*/ 51 w 120"/>
                <a:gd name="T39" fmla="*/ 12 h 119"/>
                <a:gd name="T40" fmla="*/ 69 w 120"/>
                <a:gd name="T41" fmla="*/ 12 h 119"/>
                <a:gd name="T42" fmla="*/ 81 w 120"/>
                <a:gd name="T43" fmla="*/ 0 h 119"/>
                <a:gd name="T44" fmla="*/ 38 w 120"/>
                <a:gd name="T45" fmla="*/ 0 h 119"/>
                <a:gd name="T46" fmla="*/ 38 w 120"/>
                <a:gd name="T47" fmla="*/ 38 h 119"/>
                <a:gd name="T48" fmla="*/ 0 w 120"/>
                <a:gd name="T49" fmla="*/ 38 h 119"/>
                <a:gd name="T50" fmla="*/ 0 w 120"/>
                <a:gd name="T51" fmla="*/ 80 h 119"/>
                <a:gd name="T52" fmla="*/ 38 w 120"/>
                <a:gd name="T53" fmla="*/ 80 h 119"/>
                <a:gd name="T54" fmla="*/ 38 w 120"/>
                <a:gd name="T55" fmla="*/ 119 h 119"/>
                <a:gd name="T56" fmla="*/ 81 w 120"/>
                <a:gd name="T57" fmla="*/ 119 h 119"/>
                <a:gd name="T58" fmla="*/ 81 w 120"/>
                <a:gd name="T59" fmla="*/ 80 h 119"/>
                <a:gd name="T60" fmla="*/ 120 w 120"/>
                <a:gd name="T61" fmla="*/ 80 h 119"/>
                <a:gd name="T62" fmla="*/ 120 w 120"/>
                <a:gd name="T63" fmla="*/ 38 h 119"/>
                <a:gd name="T64" fmla="*/ 81 w 120"/>
                <a:gd name="T65" fmla="*/ 38 h 119"/>
                <a:gd name="T66" fmla="*/ 81 w 120"/>
                <a:gd name="T67" fmla="*/ 0 h 119"/>
                <a:gd name="T68" fmla="*/ 81 w 120"/>
                <a:gd name="T6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0" h="119">
                  <a:moveTo>
                    <a:pt x="69" y="12"/>
                  </a:moveTo>
                  <a:lnTo>
                    <a:pt x="69" y="38"/>
                  </a:lnTo>
                  <a:lnTo>
                    <a:pt x="69" y="51"/>
                  </a:lnTo>
                  <a:lnTo>
                    <a:pt x="81" y="51"/>
                  </a:lnTo>
                  <a:lnTo>
                    <a:pt x="107" y="51"/>
                  </a:lnTo>
                  <a:lnTo>
                    <a:pt x="107" y="68"/>
                  </a:lnTo>
                  <a:lnTo>
                    <a:pt x="81" y="68"/>
                  </a:lnTo>
                  <a:lnTo>
                    <a:pt x="69" y="68"/>
                  </a:lnTo>
                  <a:lnTo>
                    <a:pt x="69" y="80"/>
                  </a:lnTo>
                  <a:lnTo>
                    <a:pt x="69" y="106"/>
                  </a:lnTo>
                  <a:lnTo>
                    <a:pt x="51" y="106"/>
                  </a:lnTo>
                  <a:lnTo>
                    <a:pt x="51" y="80"/>
                  </a:lnTo>
                  <a:lnTo>
                    <a:pt x="51" y="68"/>
                  </a:lnTo>
                  <a:lnTo>
                    <a:pt x="38" y="68"/>
                  </a:lnTo>
                  <a:lnTo>
                    <a:pt x="12" y="68"/>
                  </a:lnTo>
                  <a:lnTo>
                    <a:pt x="12" y="51"/>
                  </a:lnTo>
                  <a:lnTo>
                    <a:pt x="38" y="51"/>
                  </a:lnTo>
                  <a:lnTo>
                    <a:pt x="51" y="51"/>
                  </a:lnTo>
                  <a:lnTo>
                    <a:pt x="51" y="38"/>
                  </a:lnTo>
                  <a:lnTo>
                    <a:pt x="51" y="12"/>
                  </a:lnTo>
                  <a:lnTo>
                    <a:pt x="69" y="12"/>
                  </a:lnTo>
                  <a:close/>
                  <a:moveTo>
                    <a:pt x="81" y="0"/>
                  </a:moveTo>
                  <a:lnTo>
                    <a:pt x="38" y="0"/>
                  </a:lnTo>
                  <a:lnTo>
                    <a:pt x="38" y="38"/>
                  </a:lnTo>
                  <a:lnTo>
                    <a:pt x="0" y="38"/>
                  </a:lnTo>
                  <a:lnTo>
                    <a:pt x="0" y="80"/>
                  </a:lnTo>
                  <a:lnTo>
                    <a:pt x="38" y="80"/>
                  </a:lnTo>
                  <a:lnTo>
                    <a:pt x="38" y="119"/>
                  </a:lnTo>
                  <a:lnTo>
                    <a:pt x="81" y="119"/>
                  </a:lnTo>
                  <a:lnTo>
                    <a:pt x="81" y="80"/>
                  </a:lnTo>
                  <a:lnTo>
                    <a:pt x="120" y="80"/>
                  </a:lnTo>
                  <a:lnTo>
                    <a:pt x="120" y="38"/>
                  </a:lnTo>
                  <a:lnTo>
                    <a:pt x="81" y="38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6" name="Freeform 485"/>
            <p:cNvSpPr>
              <a:spLocks noEditPoints="1"/>
            </p:cNvSpPr>
            <p:nvPr/>
          </p:nvSpPr>
          <p:spPr bwMode="auto">
            <a:xfrm>
              <a:off x="4846638" y="6432551"/>
              <a:ext cx="190500" cy="188913"/>
            </a:xfrm>
            <a:custGeom>
              <a:avLst/>
              <a:gdLst>
                <a:gd name="T0" fmla="*/ 69 w 120"/>
                <a:gd name="T1" fmla="*/ 12 h 119"/>
                <a:gd name="T2" fmla="*/ 69 w 120"/>
                <a:gd name="T3" fmla="*/ 38 h 119"/>
                <a:gd name="T4" fmla="*/ 69 w 120"/>
                <a:gd name="T5" fmla="*/ 51 h 119"/>
                <a:gd name="T6" fmla="*/ 81 w 120"/>
                <a:gd name="T7" fmla="*/ 51 h 119"/>
                <a:gd name="T8" fmla="*/ 107 w 120"/>
                <a:gd name="T9" fmla="*/ 51 h 119"/>
                <a:gd name="T10" fmla="*/ 107 w 120"/>
                <a:gd name="T11" fmla="*/ 68 h 119"/>
                <a:gd name="T12" fmla="*/ 81 w 120"/>
                <a:gd name="T13" fmla="*/ 68 h 119"/>
                <a:gd name="T14" fmla="*/ 69 w 120"/>
                <a:gd name="T15" fmla="*/ 68 h 119"/>
                <a:gd name="T16" fmla="*/ 69 w 120"/>
                <a:gd name="T17" fmla="*/ 80 h 119"/>
                <a:gd name="T18" fmla="*/ 69 w 120"/>
                <a:gd name="T19" fmla="*/ 106 h 119"/>
                <a:gd name="T20" fmla="*/ 51 w 120"/>
                <a:gd name="T21" fmla="*/ 106 h 119"/>
                <a:gd name="T22" fmla="*/ 51 w 120"/>
                <a:gd name="T23" fmla="*/ 80 h 119"/>
                <a:gd name="T24" fmla="*/ 51 w 120"/>
                <a:gd name="T25" fmla="*/ 68 h 119"/>
                <a:gd name="T26" fmla="*/ 38 w 120"/>
                <a:gd name="T27" fmla="*/ 68 h 119"/>
                <a:gd name="T28" fmla="*/ 12 w 120"/>
                <a:gd name="T29" fmla="*/ 68 h 119"/>
                <a:gd name="T30" fmla="*/ 12 w 120"/>
                <a:gd name="T31" fmla="*/ 51 h 119"/>
                <a:gd name="T32" fmla="*/ 38 w 120"/>
                <a:gd name="T33" fmla="*/ 51 h 119"/>
                <a:gd name="T34" fmla="*/ 51 w 120"/>
                <a:gd name="T35" fmla="*/ 51 h 119"/>
                <a:gd name="T36" fmla="*/ 51 w 120"/>
                <a:gd name="T37" fmla="*/ 38 h 119"/>
                <a:gd name="T38" fmla="*/ 51 w 120"/>
                <a:gd name="T39" fmla="*/ 12 h 119"/>
                <a:gd name="T40" fmla="*/ 69 w 120"/>
                <a:gd name="T41" fmla="*/ 12 h 119"/>
                <a:gd name="T42" fmla="*/ 81 w 120"/>
                <a:gd name="T43" fmla="*/ 0 h 119"/>
                <a:gd name="T44" fmla="*/ 38 w 120"/>
                <a:gd name="T45" fmla="*/ 0 h 119"/>
                <a:gd name="T46" fmla="*/ 38 w 120"/>
                <a:gd name="T47" fmla="*/ 38 h 119"/>
                <a:gd name="T48" fmla="*/ 0 w 120"/>
                <a:gd name="T49" fmla="*/ 38 h 119"/>
                <a:gd name="T50" fmla="*/ 0 w 120"/>
                <a:gd name="T51" fmla="*/ 80 h 119"/>
                <a:gd name="T52" fmla="*/ 38 w 120"/>
                <a:gd name="T53" fmla="*/ 80 h 119"/>
                <a:gd name="T54" fmla="*/ 38 w 120"/>
                <a:gd name="T55" fmla="*/ 119 h 119"/>
                <a:gd name="T56" fmla="*/ 81 w 120"/>
                <a:gd name="T57" fmla="*/ 119 h 119"/>
                <a:gd name="T58" fmla="*/ 81 w 120"/>
                <a:gd name="T59" fmla="*/ 80 h 119"/>
                <a:gd name="T60" fmla="*/ 120 w 120"/>
                <a:gd name="T61" fmla="*/ 80 h 119"/>
                <a:gd name="T62" fmla="*/ 120 w 120"/>
                <a:gd name="T63" fmla="*/ 38 h 119"/>
                <a:gd name="T64" fmla="*/ 81 w 120"/>
                <a:gd name="T65" fmla="*/ 38 h 119"/>
                <a:gd name="T66" fmla="*/ 81 w 120"/>
                <a:gd name="T67" fmla="*/ 0 h 119"/>
                <a:gd name="T68" fmla="*/ 81 w 120"/>
                <a:gd name="T6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0" h="119">
                  <a:moveTo>
                    <a:pt x="69" y="12"/>
                  </a:moveTo>
                  <a:lnTo>
                    <a:pt x="69" y="38"/>
                  </a:lnTo>
                  <a:lnTo>
                    <a:pt x="69" y="51"/>
                  </a:lnTo>
                  <a:lnTo>
                    <a:pt x="81" y="51"/>
                  </a:lnTo>
                  <a:lnTo>
                    <a:pt x="107" y="51"/>
                  </a:lnTo>
                  <a:lnTo>
                    <a:pt x="107" y="68"/>
                  </a:lnTo>
                  <a:lnTo>
                    <a:pt x="81" y="68"/>
                  </a:lnTo>
                  <a:lnTo>
                    <a:pt x="69" y="68"/>
                  </a:lnTo>
                  <a:lnTo>
                    <a:pt x="69" y="80"/>
                  </a:lnTo>
                  <a:lnTo>
                    <a:pt x="69" y="106"/>
                  </a:lnTo>
                  <a:lnTo>
                    <a:pt x="51" y="106"/>
                  </a:lnTo>
                  <a:lnTo>
                    <a:pt x="51" y="80"/>
                  </a:lnTo>
                  <a:lnTo>
                    <a:pt x="51" y="68"/>
                  </a:lnTo>
                  <a:lnTo>
                    <a:pt x="38" y="68"/>
                  </a:lnTo>
                  <a:lnTo>
                    <a:pt x="12" y="68"/>
                  </a:lnTo>
                  <a:lnTo>
                    <a:pt x="12" y="51"/>
                  </a:lnTo>
                  <a:lnTo>
                    <a:pt x="38" y="51"/>
                  </a:lnTo>
                  <a:lnTo>
                    <a:pt x="51" y="51"/>
                  </a:lnTo>
                  <a:lnTo>
                    <a:pt x="51" y="38"/>
                  </a:lnTo>
                  <a:lnTo>
                    <a:pt x="51" y="12"/>
                  </a:lnTo>
                  <a:lnTo>
                    <a:pt x="69" y="12"/>
                  </a:lnTo>
                  <a:moveTo>
                    <a:pt x="81" y="0"/>
                  </a:moveTo>
                  <a:lnTo>
                    <a:pt x="38" y="0"/>
                  </a:lnTo>
                  <a:lnTo>
                    <a:pt x="38" y="38"/>
                  </a:lnTo>
                  <a:lnTo>
                    <a:pt x="0" y="38"/>
                  </a:lnTo>
                  <a:lnTo>
                    <a:pt x="0" y="80"/>
                  </a:lnTo>
                  <a:lnTo>
                    <a:pt x="38" y="80"/>
                  </a:lnTo>
                  <a:lnTo>
                    <a:pt x="38" y="119"/>
                  </a:lnTo>
                  <a:lnTo>
                    <a:pt x="81" y="119"/>
                  </a:lnTo>
                  <a:lnTo>
                    <a:pt x="81" y="80"/>
                  </a:lnTo>
                  <a:lnTo>
                    <a:pt x="120" y="80"/>
                  </a:lnTo>
                  <a:lnTo>
                    <a:pt x="120" y="38"/>
                  </a:lnTo>
                  <a:lnTo>
                    <a:pt x="81" y="38"/>
                  </a:lnTo>
                  <a:lnTo>
                    <a:pt x="81" y="0"/>
                  </a:lnTo>
                  <a:lnTo>
                    <a:pt x="81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7" name="Freeform 486"/>
            <p:cNvSpPr>
              <a:spLocks noEditPoints="1"/>
            </p:cNvSpPr>
            <p:nvPr/>
          </p:nvSpPr>
          <p:spPr bwMode="auto">
            <a:xfrm>
              <a:off x="4845051" y="6429376"/>
              <a:ext cx="193675" cy="195263"/>
            </a:xfrm>
            <a:custGeom>
              <a:avLst/>
              <a:gdLst>
                <a:gd name="T0" fmla="*/ 84 w 122"/>
                <a:gd name="T1" fmla="*/ 123 h 123"/>
                <a:gd name="T2" fmla="*/ 38 w 122"/>
                <a:gd name="T3" fmla="*/ 123 h 123"/>
                <a:gd name="T4" fmla="*/ 38 w 122"/>
                <a:gd name="T5" fmla="*/ 85 h 123"/>
                <a:gd name="T6" fmla="*/ 0 w 122"/>
                <a:gd name="T7" fmla="*/ 85 h 123"/>
                <a:gd name="T8" fmla="*/ 0 w 122"/>
                <a:gd name="T9" fmla="*/ 39 h 123"/>
                <a:gd name="T10" fmla="*/ 38 w 122"/>
                <a:gd name="T11" fmla="*/ 39 h 123"/>
                <a:gd name="T12" fmla="*/ 38 w 122"/>
                <a:gd name="T13" fmla="*/ 0 h 123"/>
                <a:gd name="T14" fmla="*/ 84 w 122"/>
                <a:gd name="T15" fmla="*/ 0 h 123"/>
                <a:gd name="T16" fmla="*/ 84 w 122"/>
                <a:gd name="T17" fmla="*/ 39 h 123"/>
                <a:gd name="T18" fmla="*/ 122 w 122"/>
                <a:gd name="T19" fmla="*/ 39 h 123"/>
                <a:gd name="T20" fmla="*/ 122 w 122"/>
                <a:gd name="T21" fmla="*/ 85 h 123"/>
                <a:gd name="T22" fmla="*/ 84 w 122"/>
                <a:gd name="T23" fmla="*/ 85 h 123"/>
                <a:gd name="T24" fmla="*/ 84 w 122"/>
                <a:gd name="T25" fmla="*/ 123 h 123"/>
                <a:gd name="T26" fmla="*/ 42 w 122"/>
                <a:gd name="T27" fmla="*/ 119 h 123"/>
                <a:gd name="T28" fmla="*/ 81 w 122"/>
                <a:gd name="T29" fmla="*/ 119 h 123"/>
                <a:gd name="T30" fmla="*/ 81 w 122"/>
                <a:gd name="T31" fmla="*/ 81 h 123"/>
                <a:gd name="T32" fmla="*/ 119 w 122"/>
                <a:gd name="T33" fmla="*/ 81 h 123"/>
                <a:gd name="T34" fmla="*/ 119 w 122"/>
                <a:gd name="T35" fmla="*/ 42 h 123"/>
                <a:gd name="T36" fmla="*/ 81 w 122"/>
                <a:gd name="T37" fmla="*/ 42 h 123"/>
                <a:gd name="T38" fmla="*/ 81 w 122"/>
                <a:gd name="T39" fmla="*/ 3 h 123"/>
                <a:gd name="T40" fmla="*/ 42 w 122"/>
                <a:gd name="T41" fmla="*/ 3 h 123"/>
                <a:gd name="T42" fmla="*/ 42 w 122"/>
                <a:gd name="T43" fmla="*/ 42 h 123"/>
                <a:gd name="T44" fmla="*/ 3 w 122"/>
                <a:gd name="T45" fmla="*/ 42 h 123"/>
                <a:gd name="T46" fmla="*/ 3 w 122"/>
                <a:gd name="T47" fmla="*/ 81 h 123"/>
                <a:gd name="T48" fmla="*/ 42 w 122"/>
                <a:gd name="T49" fmla="*/ 81 h 123"/>
                <a:gd name="T50" fmla="*/ 42 w 122"/>
                <a:gd name="T51" fmla="*/ 119 h 123"/>
                <a:gd name="T52" fmla="*/ 71 w 122"/>
                <a:gd name="T53" fmla="*/ 111 h 123"/>
                <a:gd name="T54" fmla="*/ 50 w 122"/>
                <a:gd name="T55" fmla="*/ 111 h 123"/>
                <a:gd name="T56" fmla="*/ 50 w 122"/>
                <a:gd name="T57" fmla="*/ 71 h 123"/>
                <a:gd name="T58" fmla="*/ 12 w 122"/>
                <a:gd name="T59" fmla="*/ 71 h 123"/>
                <a:gd name="T60" fmla="*/ 12 w 122"/>
                <a:gd name="T61" fmla="*/ 51 h 123"/>
                <a:gd name="T62" fmla="*/ 50 w 122"/>
                <a:gd name="T63" fmla="*/ 51 h 123"/>
                <a:gd name="T64" fmla="*/ 50 w 122"/>
                <a:gd name="T65" fmla="*/ 13 h 123"/>
                <a:gd name="T66" fmla="*/ 71 w 122"/>
                <a:gd name="T67" fmla="*/ 13 h 123"/>
                <a:gd name="T68" fmla="*/ 71 w 122"/>
                <a:gd name="T69" fmla="*/ 51 h 123"/>
                <a:gd name="T70" fmla="*/ 110 w 122"/>
                <a:gd name="T71" fmla="*/ 51 h 123"/>
                <a:gd name="T72" fmla="*/ 110 w 122"/>
                <a:gd name="T73" fmla="*/ 71 h 123"/>
                <a:gd name="T74" fmla="*/ 71 w 122"/>
                <a:gd name="T75" fmla="*/ 71 h 123"/>
                <a:gd name="T76" fmla="*/ 71 w 122"/>
                <a:gd name="T77" fmla="*/ 111 h 123"/>
                <a:gd name="T78" fmla="*/ 54 w 122"/>
                <a:gd name="T79" fmla="*/ 107 h 123"/>
                <a:gd name="T80" fmla="*/ 68 w 122"/>
                <a:gd name="T81" fmla="*/ 107 h 123"/>
                <a:gd name="T82" fmla="*/ 68 w 122"/>
                <a:gd name="T83" fmla="*/ 68 h 123"/>
                <a:gd name="T84" fmla="*/ 107 w 122"/>
                <a:gd name="T85" fmla="*/ 68 h 123"/>
                <a:gd name="T86" fmla="*/ 107 w 122"/>
                <a:gd name="T87" fmla="*/ 54 h 123"/>
                <a:gd name="T88" fmla="*/ 68 w 122"/>
                <a:gd name="T89" fmla="*/ 54 h 123"/>
                <a:gd name="T90" fmla="*/ 68 w 122"/>
                <a:gd name="T91" fmla="*/ 16 h 123"/>
                <a:gd name="T92" fmla="*/ 54 w 122"/>
                <a:gd name="T93" fmla="*/ 16 h 123"/>
                <a:gd name="T94" fmla="*/ 54 w 122"/>
                <a:gd name="T95" fmla="*/ 54 h 123"/>
                <a:gd name="T96" fmla="*/ 16 w 122"/>
                <a:gd name="T97" fmla="*/ 54 h 123"/>
                <a:gd name="T98" fmla="*/ 16 w 122"/>
                <a:gd name="T99" fmla="*/ 68 h 123"/>
                <a:gd name="T100" fmla="*/ 54 w 122"/>
                <a:gd name="T101" fmla="*/ 68 h 123"/>
                <a:gd name="T102" fmla="*/ 54 w 122"/>
                <a:gd name="T103" fmla="*/ 10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2" h="123">
                  <a:moveTo>
                    <a:pt x="84" y="123"/>
                  </a:moveTo>
                  <a:lnTo>
                    <a:pt x="38" y="123"/>
                  </a:lnTo>
                  <a:lnTo>
                    <a:pt x="38" y="85"/>
                  </a:lnTo>
                  <a:lnTo>
                    <a:pt x="0" y="85"/>
                  </a:lnTo>
                  <a:lnTo>
                    <a:pt x="0" y="39"/>
                  </a:lnTo>
                  <a:lnTo>
                    <a:pt x="38" y="39"/>
                  </a:lnTo>
                  <a:lnTo>
                    <a:pt x="38" y="0"/>
                  </a:lnTo>
                  <a:lnTo>
                    <a:pt x="84" y="0"/>
                  </a:lnTo>
                  <a:lnTo>
                    <a:pt x="84" y="39"/>
                  </a:lnTo>
                  <a:lnTo>
                    <a:pt x="122" y="39"/>
                  </a:lnTo>
                  <a:lnTo>
                    <a:pt x="122" y="85"/>
                  </a:lnTo>
                  <a:lnTo>
                    <a:pt x="84" y="85"/>
                  </a:lnTo>
                  <a:lnTo>
                    <a:pt x="84" y="123"/>
                  </a:lnTo>
                  <a:close/>
                  <a:moveTo>
                    <a:pt x="42" y="119"/>
                  </a:moveTo>
                  <a:lnTo>
                    <a:pt x="81" y="119"/>
                  </a:lnTo>
                  <a:lnTo>
                    <a:pt x="81" y="81"/>
                  </a:lnTo>
                  <a:lnTo>
                    <a:pt x="119" y="81"/>
                  </a:lnTo>
                  <a:lnTo>
                    <a:pt x="119" y="42"/>
                  </a:lnTo>
                  <a:lnTo>
                    <a:pt x="81" y="42"/>
                  </a:lnTo>
                  <a:lnTo>
                    <a:pt x="81" y="3"/>
                  </a:lnTo>
                  <a:lnTo>
                    <a:pt x="42" y="3"/>
                  </a:lnTo>
                  <a:lnTo>
                    <a:pt x="42" y="42"/>
                  </a:lnTo>
                  <a:lnTo>
                    <a:pt x="3" y="42"/>
                  </a:lnTo>
                  <a:lnTo>
                    <a:pt x="3" y="81"/>
                  </a:lnTo>
                  <a:lnTo>
                    <a:pt x="42" y="81"/>
                  </a:lnTo>
                  <a:lnTo>
                    <a:pt x="42" y="119"/>
                  </a:lnTo>
                  <a:close/>
                  <a:moveTo>
                    <a:pt x="71" y="111"/>
                  </a:moveTo>
                  <a:lnTo>
                    <a:pt x="50" y="111"/>
                  </a:lnTo>
                  <a:lnTo>
                    <a:pt x="50" y="71"/>
                  </a:lnTo>
                  <a:lnTo>
                    <a:pt x="12" y="71"/>
                  </a:lnTo>
                  <a:lnTo>
                    <a:pt x="12" y="51"/>
                  </a:lnTo>
                  <a:lnTo>
                    <a:pt x="50" y="51"/>
                  </a:lnTo>
                  <a:lnTo>
                    <a:pt x="50" y="13"/>
                  </a:lnTo>
                  <a:lnTo>
                    <a:pt x="71" y="13"/>
                  </a:lnTo>
                  <a:lnTo>
                    <a:pt x="71" y="51"/>
                  </a:lnTo>
                  <a:lnTo>
                    <a:pt x="110" y="51"/>
                  </a:lnTo>
                  <a:lnTo>
                    <a:pt x="110" y="71"/>
                  </a:lnTo>
                  <a:lnTo>
                    <a:pt x="71" y="71"/>
                  </a:lnTo>
                  <a:lnTo>
                    <a:pt x="71" y="111"/>
                  </a:lnTo>
                  <a:close/>
                  <a:moveTo>
                    <a:pt x="54" y="107"/>
                  </a:moveTo>
                  <a:lnTo>
                    <a:pt x="68" y="107"/>
                  </a:lnTo>
                  <a:lnTo>
                    <a:pt x="68" y="68"/>
                  </a:lnTo>
                  <a:lnTo>
                    <a:pt x="107" y="68"/>
                  </a:lnTo>
                  <a:lnTo>
                    <a:pt x="107" y="54"/>
                  </a:lnTo>
                  <a:lnTo>
                    <a:pt x="68" y="54"/>
                  </a:lnTo>
                  <a:lnTo>
                    <a:pt x="68" y="16"/>
                  </a:lnTo>
                  <a:lnTo>
                    <a:pt x="54" y="16"/>
                  </a:lnTo>
                  <a:lnTo>
                    <a:pt x="54" y="54"/>
                  </a:lnTo>
                  <a:lnTo>
                    <a:pt x="16" y="54"/>
                  </a:lnTo>
                  <a:lnTo>
                    <a:pt x="16" y="68"/>
                  </a:lnTo>
                  <a:lnTo>
                    <a:pt x="54" y="68"/>
                  </a:lnTo>
                  <a:lnTo>
                    <a:pt x="54" y="10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1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dirty="0"/>
              <a:t>Hacia un modelo de salud </a:t>
            </a:r>
            <a:r>
              <a:rPr lang="es-ES" sz="2200" dirty="0" smtClean="0"/>
              <a:t>digital (2/2)</a:t>
            </a:r>
            <a:endParaRPr lang="es-ES" sz="2200" dirty="0"/>
          </a:p>
        </p:txBody>
      </p:sp>
      <p:sp>
        <p:nvSpPr>
          <p:cNvPr id="17" name="Rectángulo 16"/>
          <p:cNvSpPr/>
          <p:nvPr/>
        </p:nvSpPr>
        <p:spPr>
          <a:xfrm>
            <a:off x="905536" y="1032712"/>
            <a:ext cx="7603463" cy="1341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t" anchorCtr="0">
            <a:noAutofit/>
          </a:bodyPr>
          <a:lstStyle/>
          <a:p>
            <a:pPr algn="ctr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b="1" dirty="0">
                <a:solidFill>
                  <a:srgbClr val="333F48"/>
                </a:solidFill>
                <a:latin typeface="Gotham Book"/>
              </a:rPr>
              <a:t>¿Como integrar el nuevo modelo de salud en un marco normativo basado (mayoritariamente) en la presencialidad?</a:t>
            </a:r>
          </a:p>
        </p:txBody>
      </p:sp>
      <p:grpSp>
        <p:nvGrpSpPr>
          <p:cNvPr id="11" name="Grupo 10"/>
          <p:cNvGrpSpPr/>
          <p:nvPr/>
        </p:nvGrpSpPr>
        <p:grpSpPr>
          <a:xfrm>
            <a:off x="1116007" y="1648626"/>
            <a:ext cx="3672813" cy="3475722"/>
            <a:chOff x="1116007" y="2005126"/>
            <a:chExt cx="5803262" cy="5491847"/>
          </a:xfrm>
        </p:grpSpPr>
        <p:sp>
          <p:nvSpPr>
            <p:cNvPr id="12" name="Cheurón 7"/>
            <p:cNvSpPr/>
            <p:nvPr/>
          </p:nvSpPr>
          <p:spPr>
            <a:xfrm rot="16200000" flipH="1">
              <a:off x="2624777" y="1531440"/>
              <a:ext cx="1026476" cy="4044016"/>
            </a:xfrm>
            <a:prstGeom prst="round2Same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vert" wrap="square" lIns="99931" tIns="99931" rIns="99931" bIns="9993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dirty="0" smtClean="0">
                  <a:latin typeface="Gotham Book"/>
                </a:rPr>
                <a:t>Telemedicina</a:t>
              </a:r>
              <a:endParaRPr lang="es-ES" dirty="0">
                <a:latin typeface="Gotham Book"/>
              </a:endParaRPr>
            </a:p>
          </p:txBody>
        </p:sp>
        <p:sp>
          <p:nvSpPr>
            <p:cNvPr id="13" name="Cheurón 14"/>
            <p:cNvSpPr/>
            <p:nvPr/>
          </p:nvSpPr>
          <p:spPr>
            <a:xfrm rot="16200000" flipH="1">
              <a:off x="2623233" y="3698038"/>
              <a:ext cx="1029567" cy="4044016"/>
            </a:xfrm>
            <a:prstGeom prst="round2SameRect">
              <a:avLst/>
            </a:prstGeom>
            <a:solidFill>
              <a:schemeClr val="bg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vert" wrap="square" lIns="94851" tIns="94851" rIns="94851" bIns="9485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i="1" dirty="0" smtClean="0">
                  <a:latin typeface="Gotham Book"/>
                </a:rPr>
                <a:t>Home delivery</a:t>
              </a:r>
              <a:r>
                <a:rPr lang="es-ES" dirty="0" smtClean="0">
                  <a:latin typeface="Gotham Book"/>
                </a:rPr>
                <a:t> &amp; Telefarmacia</a:t>
              </a:r>
              <a:endParaRPr lang="es-ES" dirty="0">
                <a:latin typeface="Gotham Book"/>
              </a:endParaRPr>
            </a:p>
          </p:txBody>
        </p:sp>
        <p:grpSp>
          <p:nvGrpSpPr>
            <p:cNvPr id="18" name="Grupo 17"/>
            <p:cNvGrpSpPr/>
            <p:nvPr/>
          </p:nvGrpSpPr>
          <p:grpSpPr>
            <a:xfrm>
              <a:off x="4533742" y="2005126"/>
              <a:ext cx="2385527" cy="5491847"/>
              <a:chOff x="4533742" y="2005126"/>
              <a:chExt cx="2385527" cy="5491847"/>
            </a:xfrm>
          </p:grpSpPr>
          <p:grpSp>
            <p:nvGrpSpPr>
              <p:cNvPr id="22" name="Grupo 21"/>
              <p:cNvGrpSpPr/>
              <p:nvPr/>
            </p:nvGrpSpPr>
            <p:grpSpPr>
              <a:xfrm>
                <a:off x="4997163" y="2005126"/>
                <a:ext cx="1922106" cy="5194655"/>
                <a:chOff x="4963886" y="2005126"/>
                <a:chExt cx="1922106" cy="5194655"/>
              </a:xfrm>
            </p:grpSpPr>
            <p:sp>
              <p:nvSpPr>
                <p:cNvPr id="24" name="Rectángulo 23"/>
                <p:cNvSpPr/>
                <p:nvPr/>
              </p:nvSpPr>
              <p:spPr>
                <a:xfrm>
                  <a:off x="5113176" y="2388637"/>
                  <a:ext cx="1464906" cy="481114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" dist="76200" dir="10800000" sx="98000" sy="98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25" name="Rectángulo 24"/>
                <p:cNvSpPr/>
                <p:nvPr/>
              </p:nvSpPr>
              <p:spPr>
                <a:xfrm>
                  <a:off x="4963886" y="2005126"/>
                  <a:ext cx="1922106" cy="4208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</p:grpSp>
          <p:sp>
            <p:nvSpPr>
              <p:cNvPr id="23" name="Rectángulo 22"/>
              <p:cNvSpPr/>
              <p:nvPr/>
            </p:nvSpPr>
            <p:spPr>
              <a:xfrm>
                <a:off x="4533742" y="7076140"/>
                <a:ext cx="1922106" cy="4208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sp>
        <p:nvSpPr>
          <p:cNvPr id="26" name="Rectángulo 25"/>
          <p:cNvSpPr/>
          <p:nvPr/>
        </p:nvSpPr>
        <p:spPr>
          <a:xfrm>
            <a:off x="4162426" y="3671151"/>
            <a:ext cx="3863974" cy="10654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t" anchorCtr="0">
            <a:no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dirty="0" smtClean="0">
                <a:solidFill>
                  <a:srgbClr val="333F48"/>
                </a:solidFill>
                <a:latin typeface="Gotham Book"/>
              </a:rPr>
              <a:t>Retos derivados de</a:t>
            </a:r>
            <a:r>
              <a:rPr lang="es-ES" b="1" dirty="0">
                <a:solidFill>
                  <a:srgbClr val="333F48"/>
                </a:solidFill>
                <a:latin typeface="Gotham Book"/>
              </a:rPr>
              <a:t> existencia regulación restrictiva</a:t>
            </a: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1100" dirty="0">
              <a:solidFill>
                <a:srgbClr val="333F48"/>
              </a:solidFill>
              <a:latin typeface="Gotham Book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4162425" y="2237700"/>
            <a:ext cx="3762375" cy="10654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t" anchorCtr="0">
            <a:no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dirty="0">
                <a:solidFill>
                  <a:srgbClr val="333F48"/>
                </a:solidFill>
                <a:latin typeface="Gotham Book"/>
              </a:rPr>
              <a:t>Retos derivados de </a:t>
            </a:r>
            <a:r>
              <a:rPr lang="es-ES" b="1" dirty="0">
                <a:solidFill>
                  <a:srgbClr val="333F48"/>
                </a:solidFill>
                <a:latin typeface="Gotham Book"/>
              </a:rPr>
              <a:t>ausencia de regulación específica</a:t>
            </a: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1100" dirty="0">
              <a:solidFill>
                <a:srgbClr val="333F48"/>
              </a:solidFill>
              <a:latin typeface="Gotham Book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659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5</a:t>
            </a:fld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9331" y="802435"/>
            <a:ext cx="9144000" cy="4338000"/>
          </a:xfrm>
          <a:prstGeom prst="rect">
            <a:avLst/>
          </a:prstGeom>
          <a:gradFill>
            <a:gsLst>
              <a:gs pos="50000">
                <a:srgbClr val="C09785"/>
              </a:gs>
              <a:gs pos="0">
                <a:schemeClr val="accent6">
                  <a:lumMod val="7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64033" y="2349182"/>
            <a:ext cx="5884086" cy="857250"/>
          </a:xfrm>
        </p:spPr>
        <p:txBody>
          <a:bodyPr/>
          <a:lstStyle/>
          <a:p>
            <a:r>
              <a:rPr lang="es-ES" dirty="0" smtClean="0">
                <a:latin typeface="Gotham Book"/>
              </a:rPr>
              <a:t>Telemedicina</a:t>
            </a:r>
            <a:endParaRPr lang="es-ES" dirty="0"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352317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5 CuadroTexto"/>
          <p:cNvSpPr txBox="1"/>
          <p:nvPr/>
        </p:nvSpPr>
        <p:spPr>
          <a:xfrm>
            <a:off x="848498" y="1309463"/>
            <a:ext cx="3369276" cy="2942344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pPr algn="just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400" dirty="0">
                <a:solidFill>
                  <a:srgbClr val="333F48"/>
                </a:solidFill>
                <a:latin typeface="Gotham Book"/>
              </a:rPr>
              <a:t>La </a:t>
            </a:r>
            <a:r>
              <a:rPr lang="es-ES" sz="1400" b="1" dirty="0">
                <a:solidFill>
                  <a:schemeClr val="accent1"/>
                </a:solidFill>
                <a:latin typeface="Gotham Book"/>
              </a:rPr>
              <a:t>falta de seguridad jurídica </a:t>
            </a:r>
            <a:r>
              <a:rPr lang="es-ES" sz="1400" dirty="0">
                <a:solidFill>
                  <a:srgbClr val="333F48"/>
                </a:solidFill>
                <a:latin typeface="Gotham Book"/>
              </a:rPr>
              <a:t>– en particular, respecto de las licencias, la acreditación y registro de los servicios y profesionales de la telemedicina, la responsabilidad, los sistemas de reembolso y la competencia jurisdiccional – supone un importante desafío para la telemedicina</a:t>
            </a:r>
            <a:r>
              <a:rPr lang="es-ES" sz="1400" dirty="0" smtClean="0">
                <a:solidFill>
                  <a:srgbClr val="333F48"/>
                </a:solidFill>
                <a:latin typeface="Gotham Book"/>
              </a:rPr>
              <a:t>.</a:t>
            </a:r>
            <a:endParaRPr lang="es-ES" sz="1400" dirty="0">
              <a:solidFill>
                <a:srgbClr val="333F48"/>
              </a:solidFill>
              <a:latin typeface="Gotham Book"/>
            </a:endParaRPr>
          </a:p>
          <a:p>
            <a:pPr algn="just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400" i="1" dirty="0">
                <a:solidFill>
                  <a:srgbClr val="333F48"/>
                </a:solidFill>
                <a:latin typeface="Gotham Book"/>
              </a:rPr>
              <a:t>eHealth Plan, 2012 – 2020 </a:t>
            </a:r>
          </a:p>
          <a:p>
            <a:pPr algn="just"/>
            <a:endParaRPr lang="es-ES" sz="1360" i="1" dirty="0">
              <a:latin typeface="Gotham Book"/>
            </a:endParaRPr>
          </a:p>
          <a:p>
            <a:pPr algn="just"/>
            <a:endParaRPr lang="es-ES" sz="1360" i="1" dirty="0">
              <a:latin typeface="Gotham Book"/>
            </a:endParaRPr>
          </a:p>
          <a:p>
            <a:pPr algn="just"/>
            <a:endParaRPr lang="es-ES" sz="1360" i="1" dirty="0">
              <a:latin typeface="Gotham Book"/>
            </a:endParaRPr>
          </a:p>
          <a:p>
            <a:pPr algn="just"/>
            <a:endParaRPr lang="es-ES" sz="1360" i="1" dirty="0">
              <a:latin typeface="Gotham Book"/>
            </a:endParaRPr>
          </a:p>
          <a:p>
            <a:pPr algn="just"/>
            <a:endParaRPr lang="es-ES" sz="1360" i="1" dirty="0">
              <a:latin typeface="Gotham Book"/>
            </a:endParaRPr>
          </a:p>
        </p:txBody>
      </p:sp>
      <p:sp>
        <p:nvSpPr>
          <p:cNvPr id="9" name="Rectángulo 16"/>
          <p:cNvSpPr/>
          <p:nvPr/>
        </p:nvSpPr>
        <p:spPr>
          <a:xfrm>
            <a:off x="1559117" y="3807851"/>
            <a:ext cx="5793763" cy="69063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 fontAlgn="base"/>
            <a:r>
              <a:rPr lang="es-ES" sz="2800" dirty="0" smtClean="0">
                <a:solidFill>
                  <a:schemeClr val="accent1"/>
                </a:solidFill>
                <a:latin typeface="Gotham Book"/>
              </a:rPr>
              <a:t>¿Barrera infranqueable? o no...</a:t>
            </a:r>
            <a:endParaRPr lang="es-ES" sz="2800" dirty="0">
              <a:solidFill>
                <a:schemeClr val="accent1"/>
              </a:solidFill>
              <a:latin typeface="Gotham Book"/>
            </a:endParaRPr>
          </a:p>
          <a:p>
            <a:pPr algn="ctr" fontAlgn="base"/>
            <a:endParaRPr lang="es-ES" sz="1088" b="1" dirty="0">
              <a:solidFill>
                <a:schemeClr val="accent6"/>
              </a:solidFill>
              <a:latin typeface="Gotham Book"/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766119" y="4712499"/>
            <a:ext cx="773533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4852" y="2774479"/>
            <a:ext cx="1279266" cy="555648"/>
          </a:xfrm>
          <a:prstGeom prst="rect">
            <a:avLst/>
          </a:prstGeom>
        </p:spPr>
      </p:pic>
      <p:sp>
        <p:nvSpPr>
          <p:cNvPr id="15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dirty="0" smtClean="0"/>
              <a:t>Telemedicina: </a:t>
            </a:r>
            <a:br>
              <a:rPr lang="es-ES" sz="2200" dirty="0" smtClean="0"/>
            </a:br>
            <a:r>
              <a:rPr lang="es-ES" sz="2200" dirty="0" smtClean="0"/>
              <a:t>la supuesta (?) barrera regulatoria</a:t>
            </a:r>
            <a:endParaRPr lang="es-ES" sz="2200" dirty="0"/>
          </a:p>
        </p:txBody>
      </p:sp>
      <p:sp>
        <p:nvSpPr>
          <p:cNvPr id="5" name="Rectángulo 4"/>
          <p:cNvSpPr/>
          <p:nvPr/>
        </p:nvSpPr>
        <p:spPr>
          <a:xfrm>
            <a:off x="4712042" y="1309463"/>
            <a:ext cx="3789407" cy="1885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400" dirty="0">
                <a:solidFill>
                  <a:srgbClr val="333F48"/>
                </a:solidFill>
                <a:latin typeface="Gotham Book"/>
              </a:rPr>
              <a:t>Aunque la telemedicina puede resultar una opción interesante para muchos centros de asistencia sanitaria, </a:t>
            </a:r>
            <a:r>
              <a:rPr lang="es-ES" sz="1400" b="1" dirty="0">
                <a:solidFill>
                  <a:schemeClr val="accent1"/>
                </a:solidFill>
                <a:latin typeface="Gotham Book"/>
              </a:rPr>
              <a:t>la falta de seguridad </a:t>
            </a:r>
            <a:r>
              <a:rPr lang="es-ES" sz="1400" dirty="0">
                <a:solidFill>
                  <a:srgbClr val="333F48"/>
                </a:solidFill>
                <a:latin typeface="Gotham Book"/>
              </a:rPr>
              <a:t>jurídica se ha citado a menudo como un obstáculo para la difusión de su uso cuando se ha consultado a las partes </a:t>
            </a:r>
            <a:r>
              <a:rPr lang="es-ES" sz="1400" dirty="0" smtClean="0">
                <a:solidFill>
                  <a:srgbClr val="333F48"/>
                </a:solidFill>
                <a:latin typeface="Gotham Book"/>
              </a:rPr>
              <a:t>interesadas.</a:t>
            </a:r>
            <a:endParaRPr lang="es-ES" sz="1400" dirty="0">
              <a:solidFill>
                <a:srgbClr val="333F48"/>
              </a:solidFill>
              <a:latin typeface="Gotham Book"/>
            </a:endParaRPr>
          </a:p>
          <a:p>
            <a:endParaRPr lang="es-ES" sz="1100" dirty="0">
              <a:solidFill>
                <a:srgbClr val="333F48"/>
              </a:solidFill>
              <a:latin typeface="Gotham Book"/>
            </a:endParaRPr>
          </a:p>
          <a:p>
            <a:endParaRPr lang="es-ES" sz="1100" dirty="0">
              <a:solidFill>
                <a:srgbClr val="333F48"/>
              </a:solidFill>
              <a:latin typeface="Gotham Book"/>
            </a:endParaRPr>
          </a:p>
          <a:p>
            <a:r>
              <a:rPr lang="es-ES" sz="1400" i="1" dirty="0">
                <a:solidFill>
                  <a:srgbClr val="333F48"/>
                </a:solidFill>
                <a:latin typeface="Gotham Book"/>
              </a:rPr>
              <a:t>Comisión Europea, 2008</a:t>
            </a:r>
          </a:p>
        </p:txBody>
      </p:sp>
      <p:cxnSp>
        <p:nvCxnSpPr>
          <p:cNvPr id="16" name="Conector recto 15"/>
          <p:cNvCxnSpPr/>
          <p:nvPr/>
        </p:nvCxnSpPr>
        <p:spPr>
          <a:xfrm>
            <a:off x="704335" y="3620986"/>
            <a:ext cx="773533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770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2265623" y="788616"/>
            <a:ext cx="4975435" cy="3601871"/>
            <a:chOff x="1055902" y="2005126"/>
            <a:chExt cx="8151409" cy="5664499"/>
          </a:xfrm>
        </p:grpSpPr>
        <p:sp>
          <p:nvSpPr>
            <p:cNvPr id="5" name="Cheurón 7"/>
            <p:cNvSpPr/>
            <p:nvPr/>
          </p:nvSpPr>
          <p:spPr>
            <a:xfrm rot="16200000" flipH="1">
              <a:off x="2849773" y="697559"/>
              <a:ext cx="549344" cy="4044015"/>
            </a:xfrm>
            <a:prstGeom prst="round2SameRect">
              <a:avLst/>
            </a:prstGeom>
            <a:ln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1001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vert" wrap="square" lIns="67977" tIns="67977" rIns="67977" bIns="67977" numCol="1" spcCol="1270" anchor="ctr" anchorCtr="0">
              <a:noAutofit/>
            </a:bodyPr>
            <a:lstStyle/>
            <a:p>
              <a:pPr algn="ctr" defTabSz="48375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dirty="0">
                  <a:latin typeface="Gotham Book"/>
                </a:rPr>
                <a:t>Asistencia sanitaria</a:t>
              </a:r>
            </a:p>
          </p:txBody>
        </p:sp>
        <p:sp>
          <p:nvSpPr>
            <p:cNvPr id="6" name="Cheurón 14"/>
            <p:cNvSpPr/>
            <p:nvPr/>
          </p:nvSpPr>
          <p:spPr>
            <a:xfrm rot="16200000" flipH="1">
              <a:off x="2813387" y="4258399"/>
              <a:ext cx="550727" cy="4044015"/>
            </a:xfrm>
            <a:prstGeom prst="round2Same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vert" wrap="square" lIns="64522" tIns="64522" rIns="64522" bIns="64522" numCol="1" spcCol="1270" anchor="ctr" anchorCtr="0">
              <a:noAutofit/>
            </a:bodyPr>
            <a:lstStyle/>
            <a:p>
              <a:pPr algn="ctr" defTabSz="48375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dirty="0">
                  <a:latin typeface="Gotham Book"/>
                </a:rPr>
                <a:t>Productos sanitarios</a:t>
              </a:r>
            </a:p>
          </p:txBody>
        </p:sp>
        <p:sp>
          <p:nvSpPr>
            <p:cNvPr id="7" name="Cheurón 16"/>
            <p:cNvSpPr/>
            <p:nvPr/>
          </p:nvSpPr>
          <p:spPr>
            <a:xfrm rot="16200000" flipH="1">
              <a:off x="2774872" y="2704085"/>
              <a:ext cx="606075" cy="4044015"/>
            </a:xfrm>
            <a:prstGeom prst="round2Same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vert" wrap="square" lIns="71433" tIns="71433" rIns="71433" bIns="71433" numCol="1" spcCol="1270" anchor="ctr" anchorCtr="0">
              <a:noAutofit/>
            </a:bodyPr>
            <a:lstStyle/>
            <a:p>
              <a:pPr algn="ctr" defTabSz="48375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1100" dirty="0">
                <a:latin typeface="Gotham Book"/>
              </a:endParaRPr>
            </a:p>
            <a:p>
              <a:pPr algn="ctr" defTabSz="48375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100" dirty="0">
                  <a:latin typeface="Gotham Book"/>
                </a:rPr>
                <a:t>Normativa sobre centros, servicios y establecimientos sanitarios</a:t>
              </a:r>
            </a:p>
            <a:p>
              <a:pPr algn="ctr" defTabSz="48375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1100" dirty="0">
                <a:latin typeface="Gotham Book"/>
              </a:endParaRPr>
            </a:p>
          </p:txBody>
        </p:sp>
        <p:grpSp>
          <p:nvGrpSpPr>
            <p:cNvPr id="12" name="Grupo 11"/>
            <p:cNvGrpSpPr/>
            <p:nvPr/>
          </p:nvGrpSpPr>
          <p:grpSpPr>
            <a:xfrm>
              <a:off x="4997163" y="2005126"/>
              <a:ext cx="1922106" cy="5664499"/>
              <a:chOff x="4963886" y="2005126"/>
              <a:chExt cx="1922106" cy="5664499"/>
            </a:xfrm>
          </p:grpSpPr>
          <p:sp>
            <p:nvSpPr>
              <p:cNvPr id="14" name="Rectángulo 13"/>
              <p:cNvSpPr/>
              <p:nvPr/>
            </p:nvSpPr>
            <p:spPr>
              <a:xfrm>
                <a:off x="5113176" y="2388636"/>
                <a:ext cx="1464906" cy="528098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27000" dist="76200" dir="10800000" sx="98000" sy="98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200">
                  <a:latin typeface="Gotham Book"/>
                </a:endParaRPr>
              </a:p>
            </p:txBody>
          </p:sp>
          <p:sp>
            <p:nvSpPr>
              <p:cNvPr id="15" name="Rectángulo 14"/>
              <p:cNvSpPr/>
              <p:nvPr/>
            </p:nvSpPr>
            <p:spPr>
              <a:xfrm>
                <a:off x="4963886" y="2005126"/>
                <a:ext cx="1922106" cy="4208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200">
                  <a:latin typeface="Gotham Book"/>
                </a:endParaRPr>
              </a:p>
            </p:txBody>
          </p:sp>
        </p:grpSp>
        <p:sp>
          <p:nvSpPr>
            <p:cNvPr id="9" name="Cheurón 9"/>
            <p:cNvSpPr/>
            <p:nvPr/>
          </p:nvSpPr>
          <p:spPr>
            <a:xfrm rot="5400000" flipH="1">
              <a:off x="6909940" y="1636566"/>
              <a:ext cx="550727" cy="4044015"/>
            </a:xfrm>
            <a:prstGeom prst="round2SameRect">
              <a:avLst/>
            </a:prstGeom>
            <a:solidFill>
              <a:srgbClr val="009CA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vert270" wrap="square" lIns="73161" tIns="73161" rIns="73161" bIns="73161" numCol="1" spcCol="1270" anchor="ctr" anchorCtr="0">
              <a:noAutofit/>
            </a:bodyPr>
            <a:lstStyle/>
            <a:p>
              <a:pPr algn="ctr" defTabSz="48375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dirty="0">
                  <a:latin typeface="Gotham Book"/>
                </a:rPr>
                <a:t>Código de Deontología Médica</a:t>
              </a:r>
            </a:p>
          </p:txBody>
        </p:sp>
        <p:sp>
          <p:nvSpPr>
            <p:cNvPr id="10" name="Cheurón 12"/>
            <p:cNvSpPr/>
            <p:nvPr/>
          </p:nvSpPr>
          <p:spPr>
            <a:xfrm rot="5400000" flipH="1">
              <a:off x="6907334" y="3707671"/>
              <a:ext cx="550727" cy="4044015"/>
            </a:xfrm>
            <a:prstGeom prst="round2SameRect">
              <a:avLst/>
            </a:prstGeom>
            <a:solidFill>
              <a:srgbClr val="009CA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vert270" wrap="square" lIns="73161" tIns="73161" rIns="73161" bIns="73161" numCol="1" spcCol="1270" anchor="ctr" anchorCtr="0">
              <a:noAutofit/>
            </a:bodyPr>
            <a:lstStyle/>
            <a:p>
              <a:pPr algn="ctr" defTabSz="48375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i="1" dirty="0">
                  <a:latin typeface="Gotham Book"/>
                </a:rPr>
                <a:t>Soft</a:t>
              </a:r>
              <a:r>
                <a:rPr lang="es-ES" sz="1200" dirty="0">
                  <a:latin typeface="Gotham Book"/>
                </a:rPr>
                <a:t> </a:t>
              </a:r>
              <a:r>
                <a:rPr lang="es-ES" sz="1200" i="1" dirty="0" err="1">
                  <a:latin typeface="Gotham Book"/>
                </a:rPr>
                <a:t>law</a:t>
              </a:r>
              <a:r>
                <a:rPr lang="es-ES" sz="1200" dirty="0">
                  <a:latin typeface="Gotham Book"/>
                </a:rPr>
                <a:t> (lex artis)</a:t>
              </a:r>
            </a:p>
          </p:txBody>
        </p:sp>
      </p:grpSp>
      <p:sp>
        <p:nvSpPr>
          <p:cNvPr id="16" name="Cheurón 14"/>
          <p:cNvSpPr/>
          <p:nvPr/>
        </p:nvSpPr>
        <p:spPr>
          <a:xfrm rot="16200000" flipH="1">
            <a:off x="3347980" y="2977885"/>
            <a:ext cx="350189" cy="2468374"/>
          </a:xfrm>
          <a:prstGeom prst="round2Same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vert" wrap="square" lIns="64522" tIns="64522" rIns="64522" bIns="64522" numCol="1" spcCol="1270" anchor="ctr" anchorCtr="0">
            <a:noAutofit/>
          </a:bodyPr>
          <a:lstStyle/>
          <a:p>
            <a:pPr algn="ctr" defTabSz="48375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00" dirty="0" smtClean="0">
                <a:latin typeface="Gotham Book"/>
              </a:rPr>
              <a:t>Datos </a:t>
            </a:r>
            <a:r>
              <a:rPr lang="es-ES" sz="1200" dirty="0">
                <a:latin typeface="Gotham Book"/>
              </a:rPr>
              <a:t>personales</a:t>
            </a:r>
          </a:p>
        </p:txBody>
      </p:sp>
      <p:sp>
        <p:nvSpPr>
          <p:cNvPr id="17" name="Cheurón 12"/>
          <p:cNvSpPr/>
          <p:nvPr/>
        </p:nvSpPr>
        <p:spPr>
          <a:xfrm rot="5400000" flipH="1">
            <a:off x="5816355" y="2623129"/>
            <a:ext cx="350189" cy="2468375"/>
          </a:xfrm>
          <a:prstGeom prst="round2SameRect">
            <a:avLst/>
          </a:prstGeom>
          <a:solidFill>
            <a:srgbClr val="009CA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73161" tIns="73161" rIns="73161" bIns="73161" numCol="1" spcCol="1270" anchor="ctr" anchorCtr="0">
            <a:noAutofit/>
          </a:bodyPr>
          <a:lstStyle/>
          <a:p>
            <a:pPr algn="ctr" defTabSz="48375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00" dirty="0" smtClean="0">
                <a:latin typeface="Gotham Book"/>
              </a:rPr>
              <a:t>Publicidad, </a:t>
            </a:r>
            <a:r>
              <a:rPr lang="es-ES" sz="1200" dirty="0">
                <a:latin typeface="Gotham Book"/>
              </a:rPr>
              <a:t>Protección de </a:t>
            </a:r>
            <a:r>
              <a:rPr lang="es-ES" sz="1200" dirty="0" smtClean="0">
                <a:latin typeface="Gotham Book"/>
              </a:rPr>
              <a:t>Consumidores y LSSI</a:t>
            </a:r>
            <a:endParaRPr lang="es-ES" sz="1200" dirty="0">
              <a:latin typeface="Gotham Book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1612255" y="4509294"/>
            <a:ext cx="3059024" cy="49486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24" dirty="0">
                <a:solidFill>
                  <a:schemeClr val="bg2">
                    <a:lumMod val="50000"/>
                  </a:schemeClr>
                </a:solidFill>
                <a:latin typeface="Gotham Book"/>
              </a:rPr>
              <a:t>Defensa de la Competencia / Competencia Desleal</a:t>
            </a:r>
          </a:p>
        </p:txBody>
      </p:sp>
      <p:cxnSp>
        <p:nvCxnSpPr>
          <p:cNvPr id="31" name="Conector recto de flecha 30"/>
          <p:cNvCxnSpPr/>
          <p:nvPr/>
        </p:nvCxnSpPr>
        <p:spPr>
          <a:xfrm>
            <a:off x="1594894" y="1734662"/>
            <a:ext cx="2744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2" name="Rectángulo 31"/>
          <p:cNvSpPr/>
          <p:nvPr/>
        </p:nvSpPr>
        <p:spPr>
          <a:xfrm>
            <a:off x="1177768" y="1584682"/>
            <a:ext cx="3156107" cy="597747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900" dirty="0">
                <a:solidFill>
                  <a:schemeClr val="tx1"/>
                </a:solidFill>
                <a:latin typeface="Gotham Book"/>
              </a:rPr>
              <a:t>Ley </a:t>
            </a:r>
            <a:r>
              <a:rPr lang="es-ES" sz="900" dirty="0" smtClean="0">
                <a:solidFill>
                  <a:schemeClr val="tx1"/>
                </a:solidFill>
                <a:latin typeface="Gotham Book"/>
              </a:rPr>
              <a:t>14/1986, General de Sanidad</a:t>
            </a:r>
            <a:endParaRPr lang="es-ES" sz="900" dirty="0">
              <a:solidFill>
                <a:schemeClr val="tx1"/>
              </a:solidFill>
              <a:latin typeface="Gotham Book"/>
            </a:endParaRPr>
          </a:p>
          <a:p>
            <a:r>
              <a:rPr lang="es-ES" sz="900" dirty="0" smtClean="0">
                <a:solidFill>
                  <a:schemeClr val="tx1"/>
                </a:solidFill>
                <a:latin typeface="Gotham Book"/>
              </a:rPr>
              <a:t>Ley </a:t>
            </a:r>
            <a:r>
              <a:rPr lang="es-ES" sz="900" dirty="0">
                <a:solidFill>
                  <a:schemeClr val="tx1"/>
                </a:solidFill>
                <a:latin typeface="Gotham Book"/>
              </a:rPr>
              <a:t>44/2003, </a:t>
            </a:r>
            <a:r>
              <a:rPr lang="es-ES" sz="900" dirty="0" err="1">
                <a:solidFill>
                  <a:schemeClr val="tx1"/>
                </a:solidFill>
                <a:latin typeface="Gotham Book"/>
              </a:rPr>
              <a:t>LOPS</a:t>
            </a:r>
            <a:endParaRPr lang="es-ES" sz="900" dirty="0">
              <a:solidFill>
                <a:schemeClr val="tx1"/>
              </a:solidFill>
              <a:latin typeface="Gotham Book"/>
            </a:endParaRPr>
          </a:p>
          <a:p>
            <a:r>
              <a:rPr lang="es-ES" sz="900" dirty="0">
                <a:solidFill>
                  <a:schemeClr val="tx1"/>
                </a:solidFill>
                <a:latin typeface="Gotham Book"/>
              </a:rPr>
              <a:t>Ley 41/2002 de Autonomía del Paciente (Historia Clínica)</a:t>
            </a:r>
          </a:p>
          <a:p>
            <a:r>
              <a:rPr lang="es-ES" sz="900" dirty="0">
                <a:solidFill>
                  <a:schemeClr val="tx1"/>
                </a:solidFill>
                <a:latin typeface="Gotham Book"/>
              </a:rPr>
              <a:t>Ley 16/2003 de Cohesión y Calidad del SNS </a:t>
            </a:r>
          </a:p>
        </p:txBody>
      </p:sp>
      <p:cxnSp>
        <p:nvCxnSpPr>
          <p:cNvPr id="36" name="Conector recto de flecha 35"/>
          <p:cNvCxnSpPr/>
          <p:nvPr/>
        </p:nvCxnSpPr>
        <p:spPr>
          <a:xfrm>
            <a:off x="1924462" y="1242905"/>
            <a:ext cx="1" cy="328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3" name="Conector recto 42"/>
          <p:cNvCxnSpPr/>
          <p:nvPr/>
        </p:nvCxnSpPr>
        <p:spPr>
          <a:xfrm>
            <a:off x="1924462" y="1242905"/>
            <a:ext cx="369564" cy="1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0" name="Rectángulo 49"/>
          <p:cNvSpPr/>
          <p:nvPr/>
        </p:nvSpPr>
        <p:spPr>
          <a:xfrm>
            <a:off x="1222504" y="2773780"/>
            <a:ext cx="2971123" cy="414585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900" dirty="0" smtClean="0">
                <a:solidFill>
                  <a:schemeClr val="tx1"/>
                </a:solidFill>
                <a:latin typeface="Gotham Book"/>
              </a:rPr>
              <a:t>RD 1277 / 2003 bases autorización centros sanitarios</a:t>
            </a:r>
          </a:p>
          <a:p>
            <a:r>
              <a:rPr lang="es-ES" sz="900" dirty="0" smtClean="0">
                <a:solidFill>
                  <a:schemeClr val="tx1"/>
                </a:solidFill>
                <a:latin typeface="Gotham Book"/>
              </a:rPr>
              <a:t>Decreto Cataluña 151/207</a:t>
            </a:r>
            <a:endParaRPr lang="es-ES" sz="900" dirty="0">
              <a:solidFill>
                <a:schemeClr val="tx1"/>
              </a:solidFill>
              <a:latin typeface="Gotham Book"/>
            </a:endParaRPr>
          </a:p>
          <a:p>
            <a:r>
              <a:rPr lang="es-ES" sz="900" dirty="0">
                <a:solidFill>
                  <a:schemeClr val="tx1"/>
                </a:solidFill>
                <a:latin typeface="Gotham Book"/>
              </a:rPr>
              <a:t>Decreto País </a:t>
            </a:r>
            <a:r>
              <a:rPr lang="es-ES" sz="900" dirty="0" smtClean="0">
                <a:solidFill>
                  <a:schemeClr val="tx1"/>
                </a:solidFill>
                <a:latin typeface="Gotham Book"/>
              </a:rPr>
              <a:t>Vasco 31/2006</a:t>
            </a:r>
            <a:endParaRPr lang="es-ES" sz="900" dirty="0">
              <a:solidFill>
                <a:schemeClr val="tx1"/>
              </a:solidFill>
              <a:latin typeface="Gotham Book"/>
            </a:endParaRPr>
          </a:p>
        </p:txBody>
      </p:sp>
      <p:cxnSp>
        <p:nvCxnSpPr>
          <p:cNvPr id="51" name="Conector recto de flecha 50"/>
          <p:cNvCxnSpPr/>
          <p:nvPr/>
        </p:nvCxnSpPr>
        <p:spPr>
          <a:xfrm>
            <a:off x="1891166" y="2428337"/>
            <a:ext cx="1" cy="328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2" name="Conector recto 51"/>
          <p:cNvCxnSpPr/>
          <p:nvPr/>
        </p:nvCxnSpPr>
        <p:spPr>
          <a:xfrm flipV="1">
            <a:off x="1891167" y="2428337"/>
            <a:ext cx="357299" cy="1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dirty="0" smtClean="0"/>
              <a:t>Telemedicina: Marco normativo español</a:t>
            </a:r>
            <a:endParaRPr lang="es-ES" sz="2200" dirty="0"/>
          </a:p>
        </p:txBody>
      </p:sp>
      <p:sp>
        <p:nvSpPr>
          <p:cNvPr id="23" name="Rectángulo 22"/>
          <p:cNvSpPr/>
          <p:nvPr/>
        </p:nvSpPr>
        <p:spPr>
          <a:xfrm>
            <a:off x="4799891" y="4509294"/>
            <a:ext cx="3059024" cy="49486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24" dirty="0" smtClean="0">
              <a:solidFill>
                <a:schemeClr val="bg2">
                  <a:lumMod val="50000"/>
                </a:schemeClr>
              </a:solidFill>
              <a:latin typeface="Gotham Book"/>
            </a:endParaRPr>
          </a:p>
          <a:p>
            <a:pPr algn="ctr"/>
            <a:r>
              <a:rPr lang="es-ES" sz="1224" dirty="0" smtClean="0">
                <a:solidFill>
                  <a:schemeClr val="bg2">
                    <a:lumMod val="50000"/>
                  </a:schemeClr>
                </a:solidFill>
                <a:latin typeface="Gotham Book"/>
              </a:rPr>
              <a:t>Libertad ejercicio profesional</a:t>
            </a:r>
          </a:p>
          <a:p>
            <a:pPr algn="ctr"/>
            <a:r>
              <a:rPr lang="es-ES" sz="1224" dirty="0" smtClean="0">
                <a:solidFill>
                  <a:schemeClr val="bg2">
                    <a:lumMod val="50000"/>
                  </a:schemeClr>
                </a:solidFill>
                <a:latin typeface="Gotham Book"/>
              </a:rPr>
              <a:t>Libertad de empresa</a:t>
            </a:r>
          </a:p>
          <a:p>
            <a:pPr algn="ctr"/>
            <a:endParaRPr lang="es-ES" sz="1224" dirty="0" smtClean="0">
              <a:solidFill>
                <a:schemeClr val="bg2">
                  <a:lumMod val="50000"/>
                </a:schemeClr>
              </a:solidFill>
              <a:latin typeface="Gotham Book"/>
            </a:endParaRPr>
          </a:p>
        </p:txBody>
      </p:sp>
      <p:sp>
        <p:nvSpPr>
          <p:cNvPr id="29" name="Freeform 13"/>
          <p:cNvSpPr>
            <a:spLocks noEditPoints="1"/>
          </p:cNvSpPr>
          <p:nvPr/>
        </p:nvSpPr>
        <p:spPr bwMode="auto">
          <a:xfrm>
            <a:off x="7455285" y="1601070"/>
            <a:ext cx="514350" cy="477838"/>
          </a:xfrm>
          <a:custGeom>
            <a:avLst/>
            <a:gdLst>
              <a:gd name="T0" fmla="*/ 221 w 239"/>
              <a:gd name="T1" fmla="*/ 2 h 222"/>
              <a:gd name="T2" fmla="*/ 152 w 239"/>
              <a:gd name="T3" fmla="*/ 41 h 222"/>
              <a:gd name="T4" fmla="*/ 129 w 239"/>
              <a:gd name="T5" fmla="*/ 44 h 222"/>
              <a:gd name="T6" fmla="*/ 119 w 239"/>
              <a:gd name="T7" fmla="*/ 29 h 222"/>
              <a:gd name="T8" fmla="*/ 42 w 239"/>
              <a:gd name="T9" fmla="*/ 32 h 222"/>
              <a:gd name="T10" fmla="*/ 28 w 239"/>
              <a:gd name="T11" fmla="*/ 44 h 222"/>
              <a:gd name="T12" fmla="*/ 18 w 239"/>
              <a:gd name="T13" fmla="*/ 54 h 222"/>
              <a:gd name="T14" fmla="*/ 3 w 239"/>
              <a:gd name="T15" fmla="*/ 68 h 222"/>
              <a:gd name="T16" fmla="*/ 0 w 239"/>
              <a:gd name="T17" fmla="*/ 101 h 222"/>
              <a:gd name="T18" fmla="*/ 11 w 239"/>
              <a:gd name="T19" fmla="*/ 111 h 222"/>
              <a:gd name="T20" fmla="*/ 21 w 239"/>
              <a:gd name="T21" fmla="*/ 129 h 222"/>
              <a:gd name="T22" fmla="*/ 39 w 239"/>
              <a:gd name="T23" fmla="*/ 132 h 222"/>
              <a:gd name="T24" fmla="*/ 42 w 239"/>
              <a:gd name="T25" fmla="*/ 144 h 222"/>
              <a:gd name="T26" fmla="*/ 60 w 239"/>
              <a:gd name="T27" fmla="*/ 205 h 222"/>
              <a:gd name="T28" fmla="*/ 65 w 239"/>
              <a:gd name="T29" fmla="*/ 217 h 222"/>
              <a:gd name="T30" fmla="*/ 103 w 239"/>
              <a:gd name="T31" fmla="*/ 217 h 222"/>
              <a:gd name="T32" fmla="*/ 110 w 239"/>
              <a:gd name="T33" fmla="*/ 179 h 222"/>
              <a:gd name="T34" fmla="*/ 120 w 239"/>
              <a:gd name="T35" fmla="*/ 147 h 222"/>
              <a:gd name="T36" fmla="*/ 126 w 239"/>
              <a:gd name="T37" fmla="*/ 144 h 222"/>
              <a:gd name="T38" fmla="*/ 144 w 239"/>
              <a:gd name="T39" fmla="*/ 129 h 222"/>
              <a:gd name="T40" fmla="*/ 217 w 239"/>
              <a:gd name="T41" fmla="*/ 173 h 222"/>
              <a:gd name="T42" fmla="*/ 221 w 239"/>
              <a:gd name="T43" fmla="*/ 171 h 222"/>
              <a:gd name="T44" fmla="*/ 236 w 239"/>
              <a:gd name="T45" fmla="*/ 108 h 222"/>
              <a:gd name="T46" fmla="*/ 239 w 239"/>
              <a:gd name="T47" fmla="*/ 101 h 222"/>
              <a:gd name="T48" fmla="*/ 229 w 239"/>
              <a:gd name="T49" fmla="*/ 65 h 222"/>
              <a:gd name="T50" fmla="*/ 7 w 239"/>
              <a:gd name="T51" fmla="*/ 104 h 222"/>
              <a:gd name="T52" fmla="*/ 7 w 239"/>
              <a:gd name="T53" fmla="*/ 72 h 222"/>
              <a:gd name="T54" fmla="*/ 18 w 239"/>
              <a:gd name="T55" fmla="*/ 71 h 222"/>
              <a:gd name="T56" fmla="*/ 28 w 239"/>
              <a:gd name="T57" fmla="*/ 126 h 222"/>
              <a:gd name="T58" fmla="*/ 24 w 239"/>
              <a:gd name="T59" fmla="*/ 108 h 222"/>
              <a:gd name="T60" fmla="*/ 25 w 239"/>
              <a:gd name="T61" fmla="*/ 51 h 222"/>
              <a:gd name="T62" fmla="*/ 39 w 239"/>
              <a:gd name="T63" fmla="*/ 50 h 222"/>
              <a:gd name="T64" fmla="*/ 102 w 239"/>
              <a:gd name="T65" fmla="*/ 205 h 222"/>
              <a:gd name="T66" fmla="*/ 77 w 239"/>
              <a:gd name="T67" fmla="*/ 217 h 222"/>
              <a:gd name="T68" fmla="*/ 66 w 239"/>
              <a:gd name="T69" fmla="*/ 205 h 222"/>
              <a:gd name="T70" fmla="*/ 102 w 239"/>
              <a:gd name="T71" fmla="*/ 177 h 222"/>
              <a:gd name="T72" fmla="*/ 110 w 239"/>
              <a:gd name="T73" fmla="*/ 174 h 222"/>
              <a:gd name="T74" fmla="*/ 114 w 239"/>
              <a:gd name="T75" fmla="*/ 147 h 222"/>
              <a:gd name="T76" fmla="*/ 123 w 239"/>
              <a:gd name="T77" fmla="*/ 126 h 222"/>
              <a:gd name="T78" fmla="*/ 122 w 239"/>
              <a:gd name="T79" fmla="*/ 140 h 222"/>
              <a:gd name="T80" fmla="*/ 105 w 239"/>
              <a:gd name="T81" fmla="*/ 142 h 222"/>
              <a:gd name="T82" fmla="*/ 46 w 239"/>
              <a:gd name="T83" fmla="*/ 140 h 222"/>
              <a:gd name="T84" fmla="*/ 45 w 239"/>
              <a:gd name="T85" fmla="*/ 47 h 222"/>
              <a:gd name="T86" fmla="*/ 46 w 239"/>
              <a:gd name="T87" fmla="*/ 36 h 222"/>
              <a:gd name="T88" fmla="*/ 122 w 239"/>
              <a:gd name="T89" fmla="*/ 36 h 222"/>
              <a:gd name="T90" fmla="*/ 215 w 239"/>
              <a:gd name="T91" fmla="*/ 68 h 222"/>
              <a:gd name="T92" fmla="*/ 155 w 239"/>
              <a:gd name="T93" fmla="*/ 127 h 222"/>
              <a:gd name="T94" fmla="*/ 129 w 239"/>
              <a:gd name="T95" fmla="*/ 123 h 222"/>
              <a:gd name="T96" fmla="*/ 150 w 239"/>
              <a:gd name="T97" fmla="*/ 49 h 222"/>
              <a:gd name="T98" fmla="*/ 215 w 239"/>
              <a:gd name="T99" fmla="*/ 68 h 222"/>
              <a:gd name="T100" fmla="*/ 232 w 239"/>
              <a:gd name="T101" fmla="*/ 104 h 222"/>
              <a:gd name="T102" fmla="*/ 221 w 239"/>
              <a:gd name="T103" fmla="*/ 71 h 222"/>
              <a:gd name="T104" fmla="*/ 233 w 239"/>
              <a:gd name="T105" fmla="*/ 7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39" h="222">
                <a:moveTo>
                  <a:pt x="229" y="65"/>
                </a:moveTo>
                <a:cubicBezTo>
                  <a:pt x="221" y="65"/>
                  <a:pt x="221" y="65"/>
                  <a:pt x="221" y="65"/>
                </a:cubicBezTo>
                <a:cubicBezTo>
                  <a:pt x="221" y="2"/>
                  <a:pt x="221" y="2"/>
                  <a:pt x="221" y="2"/>
                </a:cubicBezTo>
                <a:cubicBezTo>
                  <a:pt x="221" y="1"/>
                  <a:pt x="220" y="0"/>
                  <a:pt x="218" y="0"/>
                </a:cubicBezTo>
                <a:cubicBezTo>
                  <a:pt x="217" y="0"/>
                  <a:pt x="217" y="0"/>
                  <a:pt x="216" y="0"/>
                </a:cubicBezTo>
                <a:cubicBezTo>
                  <a:pt x="152" y="41"/>
                  <a:pt x="152" y="41"/>
                  <a:pt x="152" y="41"/>
                </a:cubicBezTo>
                <a:cubicBezTo>
                  <a:pt x="151" y="42"/>
                  <a:pt x="150" y="43"/>
                  <a:pt x="148" y="43"/>
                </a:cubicBezTo>
                <a:cubicBezTo>
                  <a:pt x="147" y="44"/>
                  <a:pt x="146" y="44"/>
                  <a:pt x="144" y="44"/>
                </a:cubicBezTo>
                <a:cubicBezTo>
                  <a:pt x="129" y="44"/>
                  <a:pt x="129" y="44"/>
                  <a:pt x="129" y="44"/>
                </a:cubicBezTo>
                <a:cubicBezTo>
                  <a:pt x="129" y="39"/>
                  <a:pt x="129" y="39"/>
                  <a:pt x="129" y="39"/>
                </a:cubicBezTo>
                <a:cubicBezTo>
                  <a:pt x="129" y="36"/>
                  <a:pt x="128" y="34"/>
                  <a:pt x="126" y="32"/>
                </a:cubicBezTo>
                <a:cubicBezTo>
                  <a:pt x="124" y="30"/>
                  <a:pt x="121" y="29"/>
                  <a:pt x="119" y="29"/>
                </a:cubicBezTo>
                <a:cubicBezTo>
                  <a:pt x="49" y="29"/>
                  <a:pt x="49" y="29"/>
                  <a:pt x="49" y="29"/>
                </a:cubicBezTo>
                <a:cubicBezTo>
                  <a:pt x="46" y="29"/>
                  <a:pt x="44" y="30"/>
                  <a:pt x="42" y="32"/>
                </a:cubicBezTo>
                <a:cubicBezTo>
                  <a:pt x="42" y="32"/>
                  <a:pt x="42" y="32"/>
                  <a:pt x="42" y="32"/>
                </a:cubicBezTo>
                <a:cubicBezTo>
                  <a:pt x="40" y="34"/>
                  <a:pt x="39" y="36"/>
                  <a:pt x="39" y="39"/>
                </a:cubicBezTo>
                <a:cubicBezTo>
                  <a:pt x="39" y="44"/>
                  <a:pt x="39" y="44"/>
                  <a:pt x="39" y="44"/>
                </a:cubicBezTo>
                <a:cubicBezTo>
                  <a:pt x="28" y="44"/>
                  <a:pt x="28" y="44"/>
                  <a:pt x="28" y="44"/>
                </a:cubicBezTo>
                <a:cubicBezTo>
                  <a:pt x="25" y="44"/>
                  <a:pt x="23" y="45"/>
                  <a:pt x="21" y="47"/>
                </a:cubicBezTo>
                <a:cubicBezTo>
                  <a:pt x="21" y="47"/>
                  <a:pt x="21" y="47"/>
                  <a:pt x="21" y="47"/>
                </a:cubicBezTo>
                <a:cubicBezTo>
                  <a:pt x="19" y="49"/>
                  <a:pt x="18" y="52"/>
                  <a:pt x="18" y="54"/>
                </a:cubicBezTo>
                <a:cubicBezTo>
                  <a:pt x="18" y="65"/>
                  <a:pt x="18" y="65"/>
                  <a:pt x="18" y="65"/>
                </a:cubicBezTo>
                <a:cubicBezTo>
                  <a:pt x="11" y="65"/>
                  <a:pt x="11" y="65"/>
                  <a:pt x="11" y="65"/>
                </a:cubicBezTo>
                <a:cubicBezTo>
                  <a:pt x="8" y="65"/>
                  <a:pt x="5" y="66"/>
                  <a:pt x="3" y="68"/>
                </a:cubicBezTo>
                <a:cubicBezTo>
                  <a:pt x="3" y="68"/>
                  <a:pt x="3" y="68"/>
                  <a:pt x="3" y="68"/>
                </a:cubicBezTo>
                <a:cubicBezTo>
                  <a:pt x="1" y="70"/>
                  <a:pt x="0" y="73"/>
                  <a:pt x="0" y="75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104"/>
                  <a:pt x="2" y="106"/>
                  <a:pt x="3" y="108"/>
                </a:cubicBezTo>
                <a:cubicBezTo>
                  <a:pt x="3" y="108"/>
                  <a:pt x="3" y="108"/>
                  <a:pt x="3" y="108"/>
                </a:cubicBezTo>
                <a:cubicBezTo>
                  <a:pt x="5" y="110"/>
                  <a:pt x="8" y="111"/>
                  <a:pt x="11" y="111"/>
                </a:cubicBezTo>
                <a:cubicBezTo>
                  <a:pt x="18" y="111"/>
                  <a:pt x="18" y="111"/>
                  <a:pt x="18" y="111"/>
                </a:cubicBezTo>
                <a:cubicBezTo>
                  <a:pt x="18" y="122"/>
                  <a:pt x="18" y="122"/>
                  <a:pt x="18" y="122"/>
                </a:cubicBezTo>
                <a:cubicBezTo>
                  <a:pt x="18" y="125"/>
                  <a:pt x="19" y="127"/>
                  <a:pt x="21" y="129"/>
                </a:cubicBezTo>
                <a:cubicBezTo>
                  <a:pt x="21" y="129"/>
                  <a:pt x="21" y="129"/>
                  <a:pt x="21" y="129"/>
                </a:cubicBezTo>
                <a:cubicBezTo>
                  <a:pt x="23" y="131"/>
                  <a:pt x="25" y="132"/>
                  <a:pt x="28" y="132"/>
                </a:cubicBezTo>
                <a:cubicBezTo>
                  <a:pt x="39" y="132"/>
                  <a:pt x="39" y="132"/>
                  <a:pt x="39" y="132"/>
                </a:cubicBezTo>
                <a:cubicBezTo>
                  <a:pt x="39" y="137"/>
                  <a:pt x="39" y="137"/>
                  <a:pt x="39" y="137"/>
                </a:cubicBezTo>
                <a:cubicBezTo>
                  <a:pt x="39" y="140"/>
                  <a:pt x="40" y="143"/>
                  <a:pt x="42" y="144"/>
                </a:cubicBezTo>
                <a:cubicBezTo>
                  <a:pt x="42" y="144"/>
                  <a:pt x="42" y="144"/>
                  <a:pt x="42" y="144"/>
                </a:cubicBezTo>
                <a:cubicBezTo>
                  <a:pt x="44" y="146"/>
                  <a:pt x="46" y="147"/>
                  <a:pt x="49" y="147"/>
                </a:cubicBezTo>
                <a:cubicBezTo>
                  <a:pt x="60" y="147"/>
                  <a:pt x="60" y="147"/>
                  <a:pt x="60" y="147"/>
                </a:cubicBezTo>
                <a:cubicBezTo>
                  <a:pt x="60" y="205"/>
                  <a:pt x="60" y="205"/>
                  <a:pt x="60" y="205"/>
                </a:cubicBezTo>
                <a:cubicBezTo>
                  <a:pt x="60" y="210"/>
                  <a:pt x="62" y="214"/>
                  <a:pt x="65" y="217"/>
                </a:cubicBezTo>
                <a:cubicBezTo>
                  <a:pt x="65" y="217"/>
                  <a:pt x="65" y="217"/>
                  <a:pt x="65" y="217"/>
                </a:cubicBezTo>
                <a:cubicBezTo>
                  <a:pt x="65" y="217"/>
                  <a:pt x="65" y="217"/>
                  <a:pt x="65" y="217"/>
                </a:cubicBezTo>
                <a:cubicBezTo>
                  <a:pt x="68" y="220"/>
                  <a:pt x="73" y="222"/>
                  <a:pt x="77" y="222"/>
                </a:cubicBezTo>
                <a:cubicBezTo>
                  <a:pt x="90" y="222"/>
                  <a:pt x="90" y="222"/>
                  <a:pt x="90" y="222"/>
                </a:cubicBezTo>
                <a:cubicBezTo>
                  <a:pt x="95" y="222"/>
                  <a:pt x="99" y="220"/>
                  <a:pt x="103" y="217"/>
                </a:cubicBezTo>
                <a:cubicBezTo>
                  <a:pt x="106" y="214"/>
                  <a:pt x="108" y="210"/>
                  <a:pt x="108" y="205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110" y="179"/>
                  <a:pt x="110" y="179"/>
                  <a:pt x="110" y="179"/>
                </a:cubicBezTo>
                <a:cubicBezTo>
                  <a:pt x="113" y="179"/>
                  <a:pt x="115" y="178"/>
                  <a:pt x="117" y="176"/>
                </a:cubicBezTo>
                <a:cubicBezTo>
                  <a:pt x="119" y="175"/>
                  <a:pt x="120" y="172"/>
                  <a:pt x="120" y="169"/>
                </a:cubicBezTo>
                <a:cubicBezTo>
                  <a:pt x="120" y="147"/>
                  <a:pt x="120" y="147"/>
                  <a:pt x="120" y="147"/>
                </a:cubicBezTo>
                <a:cubicBezTo>
                  <a:pt x="122" y="147"/>
                  <a:pt x="124" y="146"/>
                  <a:pt x="126" y="144"/>
                </a:cubicBezTo>
                <a:cubicBezTo>
                  <a:pt x="126" y="144"/>
                  <a:pt x="126" y="144"/>
                  <a:pt x="126" y="144"/>
                </a:cubicBezTo>
                <a:cubicBezTo>
                  <a:pt x="126" y="144"/>
                  <a:pt x="126" y="144"/>
                  <a:pt x="126" y="144"/>
                </a:cubicBezTo>
                <a:cubicBezTo>
                  <a:pt x="128" y="143"/>
                  <a:pt x="129" y="140"/>
                  <a:pt x="129" y="137"/>
                </a:cubicBezTo>
                <a:cubicBezTo>
                  <a:pt x="129" y="129"/>
                  <a:pt x="129" y="129"/>
                  <a:pt x="129" y="129"/>
                </a:cubicBezTo>
                <a:cubicBezTo>
                  <a:pt x="144" y="129"/>
                  <a:pt x="144" y="129"/>
                  <a:pt x="144" y="129"/>
                </a:cubicBezTo>
                <a:cubicBezTo>
                  <a:pt x="146" y="129"/>
                  <a:pt x="147" y="129"/>
                  <a:pt x="148" y="130"/>
                </a:cubicBezTo>
                <a:cubicBezTo>
                  <a:pt x="150" y="130"/>
                  <a:pt x="151" y="131"/>
                  <a:pt x="152" y="132"/>
                </a:cubicBezTo>
                <a:cubicBezTo>
                  <a:pt x="217" y="173"/>
                  <a:pt x="217" y="173"/>
                  <a:pt x="217" y="173"/>
                </a:cubicBezTo>
                <a:cubicBezTo>
                  <a:pt x="218" y="174"/>
                  <a:pt x="220" y="173"/>
                  <a:pt x="221" y="172"/>
                </a:cubicBezTo>
                <a:cubicBezTo>
                  <a:pt x="221" y="172"/>
                  <a:pt x="221" y="171"/>
                  <a:pt x="221" y="171"/>
                </a:cubicBezTo>
                <a:cubicBezTo>
                  <a:pt x="221" y="171"/>
                  <a:pt x="221" y="171"/>
                  <a:pt x="221" y="17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9" y="111"/>
                  <a:pt x="229" y="111"/>
                  <a:pt x="229" y="111"/>
                </a:cubicBezTo>
                <a:cubicBezTo>
                  <a:pt x="231" y="111"/>
                  <a:pt x="234" y="110"/>
                  <a:pt x="236" y="108"/>
                </a:cubicBezTo>
                <a:cubicBezTo>
                  <a:pt x="236" y="108"/>
                  <a:pt x="236" y="108"/>
                  <a:pt x="236" y="108"/>
                </a:cubicBezTo>
                <a:cubicBezTo>
                  <a:pt x="236" y="108"/>
                  <a:pt x="236" y="108"/>
                  <a:pt x="236" y="108"/>
                </a:cubicBezTo>
                <a:cubicBezTo>
                  <a:pt x="238" y="106"/>
                  <a:pt x="239" y="104"/>
                  <a:pt x="239" y="101"/>
                </a:cubicBezTo>
                <a:cubicBezTo>
                  <a:pt x="239" y="75"/>
                  <a:pt x="239" y="75"/>
                  <a:pt x="239" y="75"/>
                </a:cubicBezTo>
                <a:cubicBezTo>
                  <a:pt x="239" y="72"/>
                  <a:pt x="238" y="70"/>
                  <a:pt x="236" y="68"/>
                </a:cubicBezTo>
                <a:cubicBezTo>
                  <a:pt x="234" y="66"/>
                  <a:pt x="231" y="65"/>
                  <a:pt x="229" y="65"/>
                </a:cubicBezTo>
                <a:close/>
                <a:moveTo>
                  <a:pt x="18" y="105"/>
                </a:moveTo>
                <a:cubicBezTo>
                  <a:pt x="11" y="105"/>
                  <a:pt x="11" y="105"/>
                  <a:pt x="11" y="105"/>
                </a:cubicBezTo>
                <a:cubicBezTo>
                  <a:pt x="9" y="105"/>
                  <a:pt x="8" y="105"/>
                  <a:pt x="7" y="104"/>
                </a:cubicBezTo>
                <a:cubicBezTo>
                  <a:pt x="7" y="103"/>
                  <a:pt x="6" y="102"/>
                  <a:pt x="6" y="101"/>
                </a:cubicBezTo>
                <a:cubicBezTo>
                  <a:pt x="6" y="75"/>
                  <a:pt x="6" y="75"/>
                  <a:pt x="6" y="75"/>
                </a:cubicBezTo>
                <a:cubicBezTo>
                  <a:pt x="6" y="74"/>
                  <a:pt x="7" y="73"/>
                  <a:pt x="7" y="72"/>
                </a:cubicBezTo>
                <a:cubicBezTo>
                  <a:pt x="7" y="72"/>
                  <a:pt x="7" y="72"/>
                  <a:pt x="7" y="72"/>
                </a:cubicBezTo>
                <a:cubicBezTo>
                  <a:pt x="8" y="71"/>
                  <a:pt x="9" y="71"/>
                  <a:pt x="11" y="71"/>
                </a:cubicBezTo>
                <a:cubicBezTo>
                  <a:pt x="18" y="71"/>
                  <a:pt x="18" y="71"/>
                  <a:pt x="18" y="71"/>
                </a:cubicBezTo>
                <a:lnTo>
                  <a:pt x="18" y="105"/>
                </a:lnTo>
                <a:close/>
                <a:moveTo>
                  <a:pt x="39" y="126"/>
                </a:moveTo>
                <a:cubicBezTo>
                  <a:pt x="28" y="126"/>
                  <a:pt x="28" y="126"/>
                  <a:pt x="28" y="126"/>
                </a:cubicBezTo>
                <a:cubicBezTo>
                  <a:pt x="27" y="126"/>
                  <a:pt x="26" y="126"/>
                  <a:pt x="25" y="125"/>
                </a:cubicBezTo>
                <a:cubicBezTo>
                  <a:pt x="24" y="124"/>
                  <a:pt x="24" y="123"/>
                  <a:pt x="24" y="122"/>
                </a:cubicBezTo>
                <a:cubicBezTo>
                  <a:pt x="24" y="108"/>
                  <a:pt x="24" y="108"/>
                  <a:pt x="24" y="108"/>
                </a:cubicBezTo>
                <a:cubicBezTo>
                  <a:pt x="24" y="68"/>
                  <a:pt x="24" y="68"/>
                  <a:pt x="24" y="68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3"/>
                  <a:pt x="24" y="52"/>
                  <a:pt x="25" y="51"/>
                </a:cubicBezTo>
                <a:cubicBezTo>
                  <a:pt x="25" y="51"/>
                  <a:pt x="25" y="51"/>
                  <a:pt x="25" y="51"/>
                </a:cubicBezTo>
                <a:cubicBezTo>
                  <a:pt x="26" y="50"/>
                  <a:pt x="27" y="50"/>
                  <a:pt x="28" y="50"/>
                </a:cubicBezTo>
                <a:cubicBezTo>
                  <a:pt x="39" y="50"/>
                  <a:pt x="39" y="50"/>
                  <a:pt x="39" y="50"/>
                </a:cubicBezTo>
                <a:lnTo>
                  <a:pt x="39" y="126"/>
                </a:lnTo>
                <a:close/>
                <a:moveTo>
                  <a:pt x="102" y="177"/>
                </a:moveTo>
                <a:cubicBezTo>
                  <a:pt x="102" y="205"/>
                  <a:pt x="102" y="205"/>
                  <a:pt x="102" y="205"/>
                </a:cubicBezTo>
                <a:cubicBezTo>
                  <a:pt x="102" y="208"/>
                  <a:pt x="101" y="211"/>
                  <a:pt x="99" y="213"/>
                </a:cubicBezTo>
                <a:cubicBezTo>
                  <a:pt x="96" y="215"/>
                  <a:pt x="94" y="217"/>
                  <a:pt x="90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4" y="217"/>
                  <a:pt x="71" y="215"/>
                  <a:pt x="69" y="213"/>
                </a:cubicBezTo>
                <a:cubicBezTo>
                  <a:pt x="69" y="213"/>
                  <a:pt x="69" y="213"/>
                  <a:pt x="69" y="213"/>
                </a:cubicBezTo>
                <a:cubicBezTo>
                  <a:pt x="67" y="211"/>
                  <a:pt x="66" y="208"/>
                  <a:pt x="66" y="205"/>
                </a:cubicBezTo>
                <a:cubicBezTo>
                  <a:pt x="66" y="147"/>
                  <a:pt x="66" y="147"/>
                  <a:pt x="66" y="147"/>
                </a:cubicBezTo>
                <a:cubicBezTo>
                  <a:pt x="102" y="147"/>
                  <a:pt x="102" y="147"/>
                  <a:pt x="102" y="147"/>
                </a:cubicBezTo>
                <a:lnTo>
                  <a:pt x="102" y="177"/>
                </a:lnTo>
                <a:close/>
                <a:moveTo>
                  <a:pt x="114" y="169"/>
                </a:moveTo>
                <a:cubicBezTo>
                  <a:pt x="114" y="171"/>
                  <a:pt x="114" y="172"/>
                  <a:pt x="113" y="172"/>
                </a:cubicBezTo>
                <a:cubicBezTo>
                  <a:pt x="112" y="173"/>
                  <a:pt x="111" y="174"/>
                  <a:pt x="110" y="174"/>
                </a:cubicBezTo>
                <a:cubicBezTo>
                  <a:pt x="108" y="174"/>
                  <a:pt x="108" y="174"/>
                  <a:pt x="108" y="174"/>
                </a:cubicBezTo>
                <a:cubicBezTo>
                  <a:pt x="108" y="147"/>
                  <a:pt x="108" y="147"/>
                  <a:pt x="108" y="147"/>
                </a:cubicBezTo>
                <a:cubicBezTo>
                  <a:pt x="114" y="147"/>
                  <a:pt x="114" y="147"/>
                  <a:pt x="114" y="147"/>
                </a:cubicBezTo>
                <a:lnTo>
                  <a:pt x="114" y="169"/>
                </a:lnTo>
                <a:close/>
                <a:moveTo>
                  <a:pt x="123" y="47"/>
                </a:moveTo>
                <a:cubicBezTo>
                  <a:pt x="123" y="126"/>
                  <a:pt x="123" y="126"/>
                  <a:pt x="123" y="126"/>
                </a:cubicBezTo>
                <a:cubicBezTo>
                  <a:pt x="123" y="137"/>
                  <a:pt x="123" y="137"/>
                  <a:pt x="123" y="137"/>
                </a:cubicBezTo>
                <a:cubicBezTo>
                  <a:pt x="123" y="139"/>
                  <a:pt x="122" y="140"/>
                  <a:pt x="122" y="140"/>
                </a:cubicBezTo>
                <a:cubicBezTo>
                  <a:pt x="122" y="140"/>
                  <a:pt x="122" y="140"/>
                  <a:pt x="122" y="140"/>
                </a:cubicBezTo>
                <a:cubicBezTo>
                  <a:pt x="121" y="141"/>
                  <a:pt x="120" y="142"/>
                  <a:pt x="119" y="142"/>
                </a:cubicBezTo>
                <a:cubicBezTo>
                  <a:pt x="117" y="142"/>
                  <a:pt x="117" y="142"/>
                  <a:pt x="117" y="142"/>
                </a:cubicBezTo>
                <a:cubicBezTo>
                  <a:pt x="105" y="142"/>
                  <a:pt x="105" y="142"/>
                  <a:pt x="105" y="142"/>
                </a:cubicBezTo>
                <a:cubicBezTo>
                  <a:pt x="63" y="142"/>
                  <a:pt x="63" y="142"/>
                  <a:pt x="63" y="142"/>
                </a:cubicBezTo>
                <a:cubicBezTo>
                  <a:pt x="49" y="142"/>
                  <a:pt x="49" y="142"/>
                  <a:pt x="49" y="142"/>
                </a:cubicBezTo>
                <a:cubicBezTo>
                  <a:pt x="48" y="142"/>
                  <a:pt x="47" y="141"/>
                  <a:pt x="46" y="140"/>
                </a:cubicBezTo>
                <a:cubicBezTo>
                  <a:pt x="45" y="140"/>
                  <a:pt x="45" y="139"/>
                  <a:pt x="45" y="137"/>
                </a:cubicBezTo>
                <a:cubicBezTo>
                  <a:pt x="45" y="129"/>
                  <a:pt x="45" y="129"/>
                  <a:pt x="45" y="129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39"/>
                  <a:pt x="45" y="39"/>
                  <a:pt x="45" y="39"/>
                </a:cubicBezTo>
                <a:cubicBezTo>
                  <a:pt x="45" y="38"/>
                  <a:pt x="45" y="37"/>
                  <a:pt x="46" y="36"/>
                </a:cubicBezTo>
                <a:cubicBezTo>
                  <a:pt x="46" y="36"/>
                  <a:pt x="46" y="36"/>
                  <a:pt x="46" y="36"/>
                </a:cubicBezTo>
                <a:cubicBezTo>
                  <a:pt x="47" y="35"/>
                  <a:pt x="48" y="35"/>
                  <a:pt x="49" y="35"/>
                </a:cubicBezTo>
                <a:cubicBezTo>
                  <a:pt x="119" y="35"/>
                  <a:pt x="119" y="35"/>
                  <a:pt x="119" y="35"/>
                </a:cubicBezTo>
                <a:cubicBezTo>
                  <a:pt x="120" y="35"/>
                  <a:pt x="121" y="35"/>
                  <a:pt x="122" y="36"/>
                </a:cubicBezTo>
                <a:cubicBezTo>
                  <a:pt x="122" y="37"/>
                  <a:pt x="123" y="38"/>
                  <a:pt x="123" y="39"/>
                </a:cubicBezTo>
                <a:lnTo>
                  <a:pt x="123" y="47"/>
                </a:lnTo>
                <a:close/>
                <a:moveTo>
                  <a:pt x="215" y="68"/>
                </a:moveTo>
                <a:cubicBezTo>
                  <a:pt x="215" y="108"/>
                  <a:pt x="215" y="108"/>
                  <a:pt x="215" y="108"/>
                </a:cubicBezTo>
                <a:cubicBezTo>
                  <a:pt x="215" y="165"/>
                  <a:pt x="215" y="165"/>
                  <a:pt x="215" y="165"/>
                </a:cubicBezTo>
                <a:cubicBezTo>
                  <a:pt x="155" y="127"/>
                  <a:pt x="155" y="127"/>
                  <a:pt x="155" y="127"/>
                </a:cubicBezTo>
                <a:cubicBezTo>
                  <a:pt x="154" y="126"/>
                  <a:pt x="152" y="125"/>
                  <a:pt x="150" y="124"/>
                </a:cubicBezTo>
                <a:cubicBezTo>
                  <a:pt x="148" y="123"/>
                  <a:pt x="146" y="123"/>
                  <a:pt x="144" y="123"/>
                </a:cubicBezTo>
                <a:cubicBezTo>
                  <a:pt x="129" y="123"/>
                  <a:pt x="129" y="123"/>
                  <a:pt x="129" y="123"/>
                </a:cubicBezTo>
                <a:cubicBezTo>
                  <a:pt x="129" y="50"/>
                  <a:pt x="129" y="50"/>
                  <a:pt x="129" y="50"/>
                </a:cubicBezTo>
                <a:cubicBezTo>
                  <a:pt x="144" y="50"/>
                  <a:pt x="144" y="50"/>
                  <a:pt x="144" y="50"/>
                </a:cubicBezTo>
                <a:cubicBezTo>
                  <a:pt x="146" y="50"/>
                  <a:pt x="148" y="49"/>
                  <a:pt x="150" y="49"/>
                </a:cubicBezTo>
                <a:cubicBezTo>
                  <a:pt x="152" y="48"/>
                  <a:pt x="154" y="47"/>
                  <a:pt x="155" y="46"/>
                </a:cubicBezTo>
                <a:cubicBezTo>
                  <a:pt x="215" y="8"/>
                  <a:pt x="215" y="8"/>
                  <a:pt x="215" y="8"/>
                </a:cubicBezTo>
                <a:lnTo>
                  <a:pt x="215" y="68"/>
                </a:lnTo>
                <a:close/>
                <a:moveTo>
                  <a:pt x="233" y="101"/>
                </a:moveTo>
                <a:cubicBezTo>
                  <a:pt x="233" y="102"/>
                  <a:pt x="233" y="103"/>
                  <a:pt x="232" y="104"/>
                </a:cubicBezTo>
                <a:cubicBezTo>
                  <a:pt x="232" y="104"/>
                  <a:pt x="232" y="104"/>
                  <a:pt x="232" y="104"/>
                </a:cubicBezTo>
                <a:cubicBezTo>
                  <a:pt x="231" y="105"/>
                  <a:pt x="230" y="105"/>
                  <a:pt x="229" y="105"/>
                </a:cubicBezTo>
                <a:cubicBezTo>
                  <a:pt x="221" y="105"/>
                  <a:pt x="221" y="105"/>
                  <a:pt x="221" y="105"/>
                </a:cubicBezTo>
                <a:cubicBezTo>
                  <a:pt x="221" y="71"/>
                  <a:pt x="221" y="71"/>
                  <a:pt x="221" y="71"/>
                </a:cubicBezTo>
                <a:cubicBezTo>
                  <a:pt x="229" y="71"/>
                  <a:pt x="229" y="71"/>
                  <a:pt x="229" y="71"/>
                </a:cubicBezTo>
                <a:cubicBezTo>
                  <a:pt x="230" y="71"/>
                  <a:pt x="231" y="71"/>
                  <a:pt x="232" y="72"/>
                </a:cubicBezTo>
                <a:cubicBezTo>
                  <a:pt x="233" y="73"/>
                  <a:pt x="233" y="74"/>
                  <a:pt x="233" y="75"/>
                </a:cubicBezTo>
                <a:lnTo>
                  <a:pt x="233" y="101"/>
                </a:lnTo>
                <a:close/>
              </a:path>
            </a:pathLst>
          </a:custGeom>
          <a:solidFill>
            <a:srgbClr val="30383B"/>
          </a:solidFill>
          <a:ln w="4763" cap="flat">
            <a:solidFill>
              <a:srgbClr val="C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4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4379313E-BCF6-9847-8ABE-9CF08BDD2ABE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811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dirty="0"/>
              <a:t>Telemedicina: Posición de las autoridades sanitarias (CAM*)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8</a:t>
            </a:fld>
            <a:endParaRPr lang="es-ES"/>
          </a:p>
        </p:txBody>
      </p:sp>
      <p:cxnSp>
        <p:nvCxnSpPr>
          <p:cNvPr id="7" name="Conector recto 6"/>
          <p:cNvCxnSpPr/>
          <p:nvPr/>
        </p:nvCxnSpPr>
        <p:spPr>
          <a:xfrm flipV="1">
            <a:off x="1124684" y="1135470"/>
            <a:ext cx="7325633" cy="2066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1124684" y="1241229"/>
            <a:ext cx="7562116" cy="2195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>
              <a:spcAft>
                <a:spcPts val="408"/>
              </a:spcAft>
            </a:pPr>
            <a:r>
              <a:rPr lang="es-ES" b="1" dirty="0">
                <a:solidFill>
                  <a:srgbClr val="333F48"/>
                </a:solidFill>
                <a:latin typeface="Gotham Book"/>
              </a:rPr>
              <a:t>Un médico </a:t>
            </a:r>
            <a:r>
              <a:rPr lang="es-ES" dirty="0">
                <a:solidFill>
                  <a:srgbClr val="333F48"/>
                </a:solidFill>
                <a:latin typeface="Gotham Book"/>
              </a:rPr>
              <a:t>puede diagnosticar y recetar </a:t>
            </a:r>
            <a:r>
              <a:rPr lang="es-ES" dirty="0" smtClean="0">
                <a:solidFill>
                  <a:srgbClr val="333F48"/>
                </a:solidFill>
                <a:latin typeface="Gotham Book"/>
              </a:rPr>
              <a:t>medicamentos:</a:t>
            </a:r>
          </a:p>
          <a:p>
            <a:pPr marL="742950" lvl="3" indent="-285750">
              <a:spcAft>
                <a:spcPts val="408"/>
              </a:spcAft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rgbClr val="333F48"/>
                </a:solidFill>
                <a:latin typeface="Gotham Book"/>
              </a:rPr>
              <a:t>mediante </a:t>
            </a:r>
            <a:r>
              <a:rPr lang="es-ES" sz="1600" dirty="0">
                <a:solidFill>
                  <a:schemeClr val="accent1"/>
                </a:solidFill>
                <a:latin typeface="Gotham Book"/>
              </a:rPr>
              <a:t>medios</a:t>
            </a:r>
            <a:r>
              <a:rPr lang="es-ES" sz="1600" dirty="0" smtClean="0">
                <a:solidFill>
                  <a:srgbClr val="333F48"/>
                </a:solidFill>
                <a:latin typeface="Gotham Book"/>
              </a:rPr>
              <a:t> </a:t>
            </a:r>
            <a:r>
              <a:rPr lang="es-ES" sz="1600" dirty="0">
                <a:solidFill>
                  <a:schemeClr val="accent1"/>
                </a:solidFill>
                <a:latin typeface="Gotham Book"/>
              </a:rPr>
              <a:t>convencionales</a:t>
            </a:r>
          </a:p>
          <a:p>
            <a:pPr marL="742950" lvl="3" indent="-285750">
              <a:spcAft>
                <a:spcPts val="408"/>
              </a:spcAft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rgbClr val="333F48"/>
                </a:solidFill>
                <a:latin typeface="Gotham Book"/>
              </a:rPr>
              <a:t>utilizando </a:t>
            </a:r>
            <a:r>
              <a:rPr lang="es-ES" sz="1600" dirty="0">
                <a:solidFill>
                  <a:srgbClr val="333F48"/>
                </a:solidFill>
                <a:latin typeface="Gotham Book"/>
              </a:rPr>
              <a:t>las </a:t>
            </a:r>
            <a:r>
              <a:rPr lang="es-ES" sz="1600" dirty="0">
                <a:solidFill>
                  <a:schemeClr val="accent1"/>
                </a:solidFill>
                <a:latin typeface="Gotham Book"/>
              </a:rPr>
              <a:t>nuevas tecnologías de la información y las telecomunicaciones</a:t>
            </a:r>
          </a:p>
          <a:p>
            <a:pPr marL="285750" lvl="2" indent="-285750" algn="ctr">
              <a:spcAft>
                <a:spcPts val="408"/>
              </a:spcAft>
              <a:buFont typeface="Arial" panose="020B0604020202020204" pitchFamily="34" charset="0"/>
              <a:buChar char="•"/>
            </a:pPr>
            <a:endParaRPr lang="es-ES" dirty="0" smtClean="0">
              <a:solidFill>
                <a:srgbClr val="333F48"/>
              </a:solidFill>
              <a:latin typeface="Gotham Book"/>
            </a:endParaRPr>
          </a:p>
          <a:p>
            <a:pPr marL="0" lvl="2" algn="ctr">
              <a:spcAft>
                <a:spcPts val="408"/>
              </a:spcAft>
            </a:pPr>
            <a:endParaRPr lang="es-ES" dirty="0" smtClean="0">
              <a:solidFill>
                <a:srgbClr val="333F48"/>
              </a:solidFill>
              <a:latin typeface="Gotham Book"/>
            </a:endParaRPr>
          </a:p>
          <a:p>
            <a:pPr marL="0" lvl="2" algn="ctr">
              <a:spcAft>
                <a:spcPts val="408"/>
              </a:spcAft>
            </a:pPr>
            <a:endParaRPr lang="es-ES" dirty="0">
              <a:solidFill>
                <a:srgbClr val="333F48"/>
              </a:solidFill>
              <a:latin typeface="Gotham Book"/>
            </a:endParaRPr>
          </a:p>
        </p:txBody>
      </p:sp>
      <p:cxnSp>
        <p:nvCxnSpPr>
          <p:cNvPr id="12" name="Conector recto 11"/>
          <p:cNvCxnSpPr/>
          <p:nvPr/>
        </p:nvCxnSpPr>
        <p:spPr>
          <a:xfrm>
            <a:off x="1124684" y="2612174"/>
            <a:ext cx="7246921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1124684" y="2908128"/>
            <a:ext cx="7562116" cy="2174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>
              <a:spcAft>
                <a:spcPts val="408"/>
              </a:spcAft>
            </a:pPr>
            <a:r>
              <a:rPr lang="es-ES" dirty="0" smtClean="0">
                <a:solidFill>
                  <a:srgbClr val="333F48"/>
                </a:solidFill>
                <a:latin typeface="Gotham Book"/>
              </a:rPr>
              <a:t>Si </a:t>
            </a:r>
            <a:r>
              <a:rPr lang="es-ES" dirty="0">
                <a:solidFill>
                  <a:srgbClr val="333F48"/>
                </a:solidFill>
                <a:latin typeface="Gotham Book"/>
              </a:rPr>
              <a:t>el </a:t>
            </a:r>
            <a:r>
              <a:rPr lang="es-ES" b="1" dirty="0">
                <a:solidFill>
                  <a:srgbClr val="333F48"/>
                </a:solidFill>
                <a:latin typeface="Gotham Book"/>
              </a:rPr>
              <a:t>centro sanitario </a:t>
            </a:r>
            <a:r>
              <a:rPr lang="es-ES" dirty="0">
                <a:solidFill>
                  <a:srgbClr val="333F48"/>
                </a:solidFill>
                <a:latin typeface="Gotham Book"/>
              </a:rPr>
              <a:t>ha obtenido autorización sanitaria de funcionamiento para la realización de ciertas actividades </a:t>
            </a:r>
            <a:r>
              <a:rPr lang="es-ES" dirty="0" smtClean="0">
                <a:solidFill>
                  <a:srgbClr val="333F48"/>
                </a:solidFill>
                <a:latin typeface="Gotham Book"/>
              </a:rPr>
              <a:t>sanitarias:</a:t>
            </a:r>
          </a:p>
          <a:p>
            <a:pPr marL="742950" lvl="3" indent="-285750">
              <a:spcAft>
                <a:spcPts val="408"/>
              </a:spcAft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rgbClr val="333F48"/>
                </a:solidFill>
                <a:latin typeface="Gotham Book"/>
              </a:rPr>
              <a:t>podrá </a:t>
            </a:r>
            <a:r>
              <a:rPr lang="es-ES" sz="1600" dirty="0" smtClean="0">
                <a:solidFill>
                  <a:schemeClr val="accent1"/>
                </a:solidFill>
                <a:latin typeface="Gotham Book"/>
              </a:rPr>
              <a:t>prestar </a:t>
            </a:r>
            <a:r>
              <a:rPr lang="es-ES" sz="1600" dirty="0">
                <a:solidFill>
                  <a:srgbClr val="333F48"/>
                </a:solidFill>
                <a:latin typeface="Gotham Book"/>
              </a:rPr>
              <a:t>estos </a:t>
            </a:r>
            <a:r>
              <a:rPr lang="es-ES" sz="1600" dirty="0">
                <a:solidFill>
                  <a:schemeClr val="accent1"/>
                </a:solidFill>
                <a:latin typeface="Gotham Book"/>
              </a:rPr>
              <a:t>servicios sanitarios </a:t>
            </a:r>
            <a:r>
              <a:rPr lang="es-ES" sz="1600" dirty="0" smtClean="0">
                <a:solidFill>
                  <a:srgbClr val="333F48"/>
                </a:solidFill>
                <a:latin typeface="Gotham Book"/>
              </a:rPr>
              <a:t>a </a:t>
            </a:r>
            <a:r>
              <a:rPr lang="es-ES" sz="1600" dirty="0">
                <a:solidFill>
                  <a:srgbClr val="333F48"/>
                </a:solidFill>
                <a:latin typeface="Gotham Book"/>
              </a:rPr>
              <a:t>través de Internet </a:t>
            </a:r>
            <a:r>
              <a:rPr lang="es-ES" sz="1600" dirty="0">
                <a:solidFill>
                  <a:schemeClr val="accent1"/>
                </a:solidFill>
                <a:latin typeface="Gotham Book"/>
              </a:rPr>
              <a:t>sin obtener ninguna otra autorización</a:t>
            </a:r>
          </a:p>
          <a:p>
            <a:pPr marL="0" lvl="2" algn="ctr">
              <a:spcAft>
                <a:spcPts val="408"/>
              </a:spcAft>
            </a:pPr>
            <a:endParaRPr lang="es-ES" dirty="0" smtClean="0">
              <a:solidFill>
                <a:srgbClr val="333F48"/>
              </a:solidFill>
              <a:latin typeface="Gotham Book"/>
            </a:endParaRPr>
          </a:p>
          <a:p>
            <a:pPr marL="0" lvl="2" algn="ctr">
              <a:spcAft>
                <a:spcPts val="408"/>
              </a:spcAft>
            </a:pPr>
            <a:endParaRPr lang="es-ES" dirty="0" smtClean="0">
              <a:solidFill>
                <a:srgbClr val="333F48"/>
              </a:solidFill>
              <a:latin typeface="Gotham Book"/>
            </a:endParaRPr>
          </a:p>
          <a:p>
            <a:pPr marL="0" lvl="2" algn="ctr">
              <a:spcAft>
                <a:spcPts val="408"/>
              </a:spcAft>
            </a:pPr>
            <a:endParaRPr lang="es-ES" dirty="0">
              <a:solidFill>
                <a:srgbClr val="333F48"/>
              </a:solidFill>
              <a:latin typeface="Gotham Book"/>
            </a:endParaRPr>
          </a:p>
        </p:txBody>
      </p:sp>
      <p:cxnSp>
        <p:nvCxnSpPr>
          <p:cNvPr id="17" name="Conector recto 16"/>
          <p:cNvCxnSpPr/>
          <p:nvPr/>
        </p:nvCxnSpPr>
        <p:spPr>
          <a:xfrm>
            <a:off x="1124684" y="4279073"/>
            <a:ext cx="7246921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uadroTexto 22"/>
          <p:cNvSpPr txBox="1"/>
          <p:nvPr/>
        </p:nvSpPr>
        <p:spPr>
          <a:xfrm>
            <a:off x="1008088" y="4427545"/>
            <a:ext cx="6654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*</a:t>
            </a:r>
            <a:r>
              <a:rPr lang="en-US" sz="1400" i="1" dirty="0" smtClean="0">
                <a:solidFill>
                  <a:srgbClr val="333F48"/>
                </a:solidFill>
                <a:latin typeface="Gotham Book"/>
              </a:rPr>
              <a:t>Consulta </a:t>
            </a:r>
            <a:r>
              <a:rPr lang="en-US" sz="1400" i="1" dirty="0" err="1">
                <a:solidFill>
                  <a:srgbClr val="333F48"/>
                </a:solidFill>
                <a:latin typeface="Gotham Book"/>
              </a:rPr>
              <a:t>Consejería</a:t>
            </a:r>
            <a:r>
              <a:rPr lang="en-US" sz="1400" i="1" dirty="0">
                <a:solidFill>
                  <a:srgbClr val="333F48"/>
                </a:solidFill>
                <a:latin typeface="Gotham Book"/>
              </a:rPr>
              <a:t> de </a:t>
            </a:r>
            <a:r>
              <a:rPr lang="en-US" sz="1400" i="1" dirty="0" err="1">
                <a:solidFill>
                  <a:srgbClr val="333F48"/>
                </a:solidFill>
                <a:latin typeface="Gotham Book"/>
              </a:rPr>
              <a:t>Sanidad</a:t>
            </a:r>
            <a:r>
              <a:rPr lang="en-US" sz="1400" i="1" dirty="0">
                <a:solidFill>
                  <a:srgbClr val="333F48"/>
                </a:solidFill>
                <a:latin typeface="Gotham Book"/>
              </a:rPr>
              <a:t> CAM 15/07/2016</a:t>
            </a:r>
          </a:p>
        </p:txBody>
      </p:sp>
    </p:spTree>
    <p:extLst>
      <p:ext uri="{BB962C8B-B14F-4D97-AF65-F5344CB8AC3E}">
        <p14:creationId xmlns:p14="http://schemas.microsoft.com/office/powerpoint/2010/main" val="1124427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5 CuadroTexto"/>
          <p:cNvSpPr txBox="1"/>
          <p:nvPr/>
        </p:nvSpPr>
        <p:spPr>
          <a:xfrm>
            <a:off x="447774" y="1207540"/>
            <a:ext cx="3977081" cy="3139321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pPr algn="just" defTabSz="914400">
              <a:spcBef>
                <a:spcPts val="600"/>
              </a:spcBef>
              <a:spcAft>
                <a:spcPts val="600"/>
              </a:spcAft>
            </a:pPr>
            <a:r>
              <a:rPr lang="es-ES" sz="1400" dirty="0">
                <a:solidFill>
                  <a:schemeClr val="accent1"/>
                </a:solidFill>
                <a:latin typeface="Gotham Book"/>
              </a:rPr>
              <a:t>Código de Deontología Médica </a:t>
            </a:r>
            <a:r>
              <a:rPr lang="es-ES" sz="1400" dirty="0" smtClean="0">
                <a:solidFill>
                  <a:schemeClr val="accent1"/>
                </a:solidFill>
                <a:latin typeface="Gotham Book"/>
              </a:rPr>
              <a:t>2011:</a:t>
            </a:r>
            <a:endParaRPr lang="es-ES" sz="1400" dirty="0" smtClean="0">
              <a:solidFill>
                <a:srgbClr val="333F48"/>
              </a:solidFill>
              <a:latin typeface="Gotham Book"/>
            </a:endParaRPr>
          </a:p>
          <a:p>
            <a:pPr lvl="0" algn="just" defTabSz="914400">
              <a:spcBef>
                <a:spcPts val="600"/>
              </a:spcBef>
              <a:spcAft>
                <a:spcPts val="600"/>
              </a:spcAft>
            </a:pPr>
            <a:r>
              <a:rPr lang="es-ES" sz="1300" dirty="0" smtClean="0">
                <a:solidFill>
                  <a:srgbClr val="333F48"/>
                </a:solidFill>
                <a:latin typeface="Gotham Book"/>
              </a:rPr>
              <a:t>“</a:t>
            </a:r>
            <a:r>
              <a:rPr lang="es-ES" sz="1400" dirty="0">
                <a:solidFill>
                  <a:srgbClr val="333F48"/>
                </a:solidFill>
                <a:latin typeface="Gotham Book"/>
              </a:rPr>
              <a:t>El </a:t>
            </a:r>
            <a:r>
              <a:rPr lang="es-ES" sz="1400" b="1" dirty="0">
                <a:solidFill>
                  <a:srgbClr val="333F48"/>
                </a:solidFill>
                <a:latin typeface="Gotham Book"/>
              </a:rPr>
              <a:t>ejercicio clínico de la medicina </a:t>
            </a:r>
            <a:r>
              <a:rPr lang="es-ES" sz="1400" dirty="0">
                <a:solidFill>
                  <a:srgbClr val="333F48"/>
                </a:solidFill>
                <a:latin typeface="Gotham Book"/>
              </a:rPr>
              <a:t>mediante consultas </a:t>
            </a:r>
            <a:r>
              <a:rPr lang="es-ES" sz="1400" b="1" dirty="0">
                <a:solidFill>
                  <a:srgbClr val="333F48"/>
                </a:solidFill>
                <a:latin typeface="Gotham Book"/>
              </a:rPr>
              <a:t>exclusivamente</a:t>
            </a:r>
            <a:r>
              <a:rPr lang="es-ES" sz="1400" dirty="0">
                <a:solidFill>
                  <a:srgbClr val="333F48"/>
                </a:solidFill>
                <a:latin typeface="Gotham Book"/>
              </a:rPr>
              <a:t> por carta, teléfono, radio, prensa o </a:t>
            </a:r>
            <a:r>
              <a:rPr lang="es-ES" sz="1400" b="1" dirty="0">
                <a:solidFill>
                  <a:srgbClr val="333F48"/>
                </a:solidFill>
                <a:latin typeface="Gotham Book"/>
              </a:rPr>
              <a:t>internet</a:t>
            </a:r>
            <a:r>
              <a:rPr lang="es-ES" sz="1400" dirty="0">
                <a:solidFill>
                  <a:srgbClr val="333F48"/>
                </a:solidFill>
                <a:latin typeface="Gotham Book"/>
              </a:rPr>
              <a:t>, es </a:t>
            </a:r>
            <a:r>
              <a:rPr lang="es-ES" sz="1400" b="1" dirty="0">
                <a:solidFill>
                  <a:srgbClr val="333F48"/>
                </a:solidFill>
                <a:latin typeface="Gotham Book"/>
              </a:rPr>
              <a:t>contrario a las normas deontológicas</a:t>
            </a:r>
            <a:r>
              <a:rPr lang="es-ES" sz="1400" dirty="0">
                <a:solidFill>
                  <a:srgbClr val="333F48"/>
                </a:solidFill>
                <a:latin typeface="Gotham Book"/>
              </a:rPr>
              <a:t>. La actuación correcta implica ineludiblemente el contacto personal y directo entre el médico y el paciente. </a:t>
            </a:r>
          </a:p>
          <a:p>
            <a:pPr lvl="0" algn="just" defTabSz="914400">
              <a:spcBef>
                <a:spcPts val="600"/>
              </a:spcBef>
              <a:spcAft>
                <a:spcPts val="600"/>
              </a:spcAft>
            </a:pPr>
            <a:r>
              <a:rPr lang="es-ES" sz="1400" dirty="0">
                <a:solidFill>
                  <a:srgbClr val="333F48"/>
                </a:solidFill>
                <a:latin typeface="Gotham Book"/>
              </a:rPr>
              <a:t>Es éticamente aceptable, en caso de una </a:t>
            </a:r>
            <a:r>
              <a:rPr lang="es-ES" sz="1400" b="1" dirty="0">
                <a:solidFill>
                  <a:srgbClr val="333F48"/>
                </a:solidFill>
                <a:latin typeface="Gotham Book"/>
              </a:rPr>
              <a:t>segunda opinión y de revisiones médicas</a:t>
            </a:r>
            <a:r>
              <a:rPr lang="es-ES" sz="1400" dirty="0">
                <a:solidFill>
                  <a:srgbClr val="333F48"/>
                </a:solidFill>
                <a:latin typeface="Gotham Book"/>
              </a:rPr>
              <a:t>, el uso del correo electrónico u otros medios de comunicación no presencial y de la telemedicina, siempre que sea clara la identificación mutua y se asegure la intimidad</a:t>
            </a:r>
            <a:r>
              <a:rPr lang="es-ES" sz="1400" dirty="0" smtClean="0">
                <a:solidFill>
                  <a:srgbClr val="333F48"/>
                </a:solidFill>
                <a:latin typeface="Gotham Book"/>
              </a:rPr>
              <a:t>”.</a:t>
            </a:r>
            <a:endParaRPr lang="es-ES" sz="1400" dirty="0">
              <a:solidFill>
                <a:srgbClr val="333F48"/>
              </a:solidFill>
              <a:latin typeface="Gotham Book"/>
            </a:endParaRPr>
          </a:p>
        </p:txBody>
      </p:sp>
      <p:sp>
        <p:nvSpPr>
          <p:cNvPr id="15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dirty="0" smtClean="0"/>
              <a:t>Telemedicina: </a:t>
            </a:r>
            <a:br>
              <a:rPr lang="es-ES" sz="2200" dirty="0" smtClean="0"/>
            </a:br>
            <a:r>
              <a:rPr lang="es-ES" sz="2200" dirty="0" smtClean="0"/>
              <a:t>Código </a:t>
            </a:r>
            <a:r>
              <a:rPr lang="es-ES" sz="2200" dirty="0"/>
              <a:t>Deontología </a:t>
            </a:r>
            <a:r>
              <a:rPr lang="es-ES" sz="2200" dirty="0" smtClean="0"/>
              <a:t>Médica-</a:t>
            </a:r>
            <a:r>
              <a:rPr lang="es-ES" sz="2200" dirty="0" err="1" smtClean="0"/>
              <a:t>CDM</a:t>
            </a:r>
            <a:endParaRPr lang="es-ES" sz="2200" dirty="0"/>
          </a:p>
        </p:txBody>
      </p:sp>
      <p:sp>
        <p:nvSpPr>
          <p:cNvPr id="5" name="Rectángulo 4"/>
          <p:cNvSpPr/>
          <p:nvPr/>
        </p:nvSpPr>
        <p:spPr>
          <a:xfrm>
            <a:off x="4645572" y="1179975"/>
            <a:ext cx="42193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just" defTabSz="914400">
              <a:spcBef>
                <a:spcPts val="600"/>
              </a:spcBef>
              <a:spcAft>
                <a:spcPts val="600"/>
              </a:spcAft>
            </a:pPr>
            <a:r>
              <a:rPr lang="es-ES" sz="1400" dirty="0">
                <a:solidFill>
                  <a:schemeClr val="accent1"/>
                </a:solidFill>
                <a:latin typeface="Gotham Book"/>
              </a:rPr>
              <a:t>Comunicado de la Comisión Central de Deontología 2020: </a:t>
            </a:r>
          </a:p>
          <a:p>
            <a:pPr marL="0" lvl="2" indent="0" algn="just">
              <a:spcAft>
                <a:spcPts val="600"/>
              </a:spcAft>
              <a:buNone/>
            </a:pPr>
            <a:r>
              <a:rPr lang="es-ES" sz="1400" dirty="0" smtClean="0">
                <a:solidFill>
                  <a:srgbClr val="333F48"/>
                </a:solidFill>
                <a:latin typeface="Gotham Book"/>
              </a:rPr>
              <a:t>“</a:t>
            </a:r>
            <a:r>
              <a:rPr lang="es-ES" sz="1400" dirty="0">
                <a:solidFill>
                  <a:srgbClr val="333F48"/>
                </a:solidFill>
                <a:latin typeface="Gotham Book"/>
              </a:rPr>
              <a:t>c) La </a:t>
            </a:r>
            <a:r>
              <a:rPr lang="es-ES" sz="1400" b="1" dirty="0">
                <a:solidFill>
                  <a:srgbClr val="333F48"/>
                </a:solidFill>
                <a:latin typeface="Gotham Book"/>
              </a:rPr>
              <a:t>e-consulta</a:t>
            </a:r>
            <a:r>
              <a:rPr lang="es-ES" sz="1400" dirty="0">
                <a:solidFill>
                  <a:srgbClr val="333F48"/>
                </a:solidFill>
                <a:latin typeface="Gotham Book"/>
              </a:rPr>
              <a:t> o la asistencia médica ofrecida mediante las nuevas tecnologías o sistemas de comunicación, es un </a:t>
            </a:r>
            <a:r>
              <a:rPr lang="es-ES" sz="1400" b="1" dirty="0">
                <a:solidFill>
                  <a:srgbClr val="333F48"/>
                </a:solidFill>
                <a:latin typeface="Gotham Book"/>
              </a:rPr>
              <a:t>verdadero acto médico </a:t>
            </a:r>
            <a:r>
              <a:rPr lang="es-ES" sz="1400" dirty="0">
                <a:solidFill>
                  <a:srgbClr val="333F48"/>
                </a:solidFill>
                <a:latin typeface="Gotham Book"/>
              </a:rPr>
              <a:t>que completa la atención presencial del médico al paciente pudiendo aportar eficacia, no solo a la actividad asistencial y de cuidados, sino a las actividades de salud pública y vigilancia epidemiológica. </a:t>
            </a:r>
          </a:p>
          <a:p>
            <a:pPr marL="0" lvl="2" indent="0" algn="just">
              <a:spcAft>
                <a:spcPts val="600"/>
              </a:spcAft>
              <a:buNone/>
            </a:pPr>
            <a:r>
              <a:rPr lang="es-ES" sz="1400" dirty="0">
                <a:solidFill>
                  <a:srgbClr val="333F48"/>
                </a:solidFill>
                <a:latin typeface="Gotham Book"/>
              </a:rPr>
              <a:t>e) En situación de normalidad, la </a:t>
            </a:r>
            <a:r>
              <a:rPr lang="es-ES" sz="1400" b="1" dirty="0">
                <a:solidFill>
                  <a:srgbClr val="333F48"/>
                </a:solidFill>
                <a:latin typeface="Gotham Book"/>
              </a:rPr>
              <a:t>opción de usar la atención a distancia debe estar consensuada con el paciente</a:t>
            </a:r>
            <a:r>
              <a:rPr lang="es-ES" sz="1400" dirty="0" smtClean="0">
                <a:solidFill>
                  <a:srgbClr val="333F48"/>
                </a:solidFill>
                <a:latin typeface="Gotham Book"/>
              </a:rPr>
              <a:t>”.</a:t>
            </a:r>
            <a:endParaRPr lang="es-ES" sz="1400" dirty="0">
              <a:solidFill>
                <a:srgbClr val="333F48"/>
              </a:solidFill>
              <a:latin typeface="Gotham Book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845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dirty="0"/>
              <a:t>Telemedicina: algunas </a:t>
            </a:r>
            <a:r>
              <a:rPr lang="es-ES" sz="2200" dirty="0" smtClean="0"/>
              <a:t>reflexiones al hilo del </a:t>
            </a:r>
            <a:r>
              <a:rPr lang="es-ES" sz="2200" dirty="0" err="1" smtClean="0"/>
              <a:t>CDM</a:t>
            </a:r>
            <a:endParaRPr lang="es-ES" sz="2200" dirty="0"/>
          </a:p>
        </p:txBody>
      </p:sp>
      <p:sp>
        <p:nvSpPr>
          <p:cNvPr id="4" name="Rectángulo 3"/>
          <p:cNvSpPr/>
          <p:nvPr/>
        </p:nvSpPr>
        <p:spPr>
          <a:xfrm>
            <a:off x="3795379" y="2266162"/>
            <a:ext cx="912570" cy="450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92" b="1" dirty="0">
                <a:solidFill>
                  <a:schemeClr val="bg1"/>
                </a:solidFill>
                <a:latin typeface="Gotham Book"/>
              </a:rPr>
              <a:t>CONCEPTO</a:t>
            </a:r>
            <a:endParaRPr lang="es-ES" sz="1292" dirty="0">
              <a:solidFill>
                <a:schemeClr val="bg1"/>
              </a:solidFill>
              <a:latin typeface="Gotham Book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826991" y="2742630"/>
            <a:ext cx="912570" cy="450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92" b="1" dirty="0">
                <a:solidFill>
                  <a:schemeClr val="bg1"/>
                </a:solidFill>
                <a:latin typeface="Gotham Book"/>
              </a:rPr>
              <a:t>CONCEPTO</a:t>
            </a:r>
            <a:endParaRPr lang="es-ES" sz="1292" dirty="0">
              <a:solidFill>
                <a:schemeClr val="bg1"/>
              </a:solidFill>
              <a:latin typeface="Gotham Book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37152" y="2967755"/>
            <a:ext cx="2406031" cy="15415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ctr" anchorCtr="0">
            <a:noAutofit/>
          </a:bodyPr>
          <a:lstStyle/>
          <a:p>
            <a:pPr marL="194367" indent="-194367" algn="just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333F48"/>
                </a:solidFill>
                <a:latin typeface="Gotham Book"/>
              </a:rPr>
              <a:t>Análisis objetivo, evidencia científica</a:t>
            </a:r>
          </a:p>
          <a:p>
            <a:pPr marL="194367" indent="-194367" algn="just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333F48"/>
                </a:solidFill>
                <a:latin typeface="Gotham Book"/>
              </a:rPr>
              <a:t>Libre competencia, libertad de empresa</a:t>
            </a:r>
          </a:p>
          <a:p>
            <a:pPr marL="194367" indent="-194367" algn="just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rgbClr val="333F48"/>
                </a:solidFill>
                <a:latin typeface="Gotham Book"/>
              </a:rPr>
              <a:t>Respetuoso con la legislación </a:t>
            </a:r>
          </a:p>
          <a:p>
            <a:pPr marL="194367" indent="-194367" algn="just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rgbClr val="333F48"/>
                </a:solidFill>
                <a:latin typeface="Gotham Book"/>
              </a:rPr>
              <a:t>Alineado con estándares internacionales</a:t>
            </a:r>
            <a:endParaRPr lang="es-ES" sz="1600" dirty="0">
              <a:solidFill>
                <a:srgbClr val="333F48"/>
              </a:solidFill>
              <a:latin typeface="Gotham Book"/>
            </a:endParaRP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2863231" y="2184010"/>
            <a:ext cx="3486149" cy="1853509"/>
            <a:chOff x="1566" y="2028"/>
            <a:chExt cx="2992" cy="1385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66" y="2075"/>
              <a:ext cx="1226" cy="1338"/>
            </a:xfrm>
            <a:custGeom>
              <a:avLst/>
              <a:gdLst>
                <a:gd name="T0" fmla="*/ 420 w 516"/>
                <a:gd name="T1" fmla="*/ 0 h 561"/>
                <a:gd name="T2" fmla="*/ 408 w 516"/>
                <a:gd name="T3" fmla="*/ 5 h 561"/>
                <a:gd name="T4" fmla="*/ 246 w 516"/>
                <a:gd name="T5" fmla="*/ 98 h 561"/>
                <a:gd name="T6" fmla="*/ 42 w 516"/>
                <a:gd name="T7" fmla="*/ 215 h 561"/>
                <a:gd name="T8" fmla="*/ 42 w 516"/>
                <a:gd name="T9" fmla="*/ 323 h 561"/>
                <a:gd name="T10" fmla="*/ 246 w 516"/>
                <a:gd name="T11" fmla="*/ 440 h 561"/>
                <a:gd name="T12" fmla="*/ 408 w 516"/>
                <a:gd name="T13" fmla="*/ 533 h 561"/>
                <a:gd name="T14" fmla="*/ 499 w 516"/>
                <a:gd name="T15" fmla="*/ 461 h 561"/>
                <a:gd name="T16" fmla="*/ 447 w 516"/>
                <a:gd name="T17" fmla="*/ 287 h 561"/>
                <a:gd name="T18" fmla="*/ 446 w 516"/>
                <a:gd name="T19" fmla="*/ 281 h 561"/>
                <a:gd name="T20" fmla="*/ 386 w 516"/>
                <a:gd name="T21" fmla="*/ 73 h 561"/>
                <a:gd name="T22" fmla="*/ 420 w 516"/>
                <a:gd name="T23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6" h="561">
                  <a:moveTo>
                    <a:pt x="420" y="0"/>
                  </a:moveTo>
                  <a:cubicBezTo>
                    <a:pt x="416" y="1"/>
                    <a:pt x="412" y="3"/>
                    <a:pt x="408" y="5"/>
                  </a:cubicBezTo>
                  <a:cubicBezTo>
                    <a:pt x="246" y="98"/>
                    <a:pt x="246" y="98"/>
                    <a:pt x="246" y="98"/>
                  </a:cubicBezTo>
                  <a:cubicBezTo>
                    <a:pt x="42" y="215"/>
                    <a:pt x="42" y="215"/>
                    <a:pt x="42" y="215"/>
                  </a:cubicBezTo>
                  <a:cubicBezTo>
                    <a:pt x="0" y="239"/>
                    <a:pt x="0" y="299"/>
                    <a:pt x="42" y="323"/>
                  </a:cubicBezTo>
                  <a:cubicBezTo>
                    <a:pt x="246" y="440"/>
                    <a:pt x="246" y="440"/>
                    <a:pt x="246" y="440"/>
                  </a:cubicBezTo>
                  <a:cubicBezTo>
                    <a:pt x="408" y="533"/>
                    <a:pt x="408" y="533"/>
                    <a:pt x="408" y="533"/>
                  </a:cubicBezTo>
                  <a:cubicBezTo>
                    <a:pt x="457" y="561"/>
                    <a:pt x="516" y="515"/>
                    <a:pt x="499" y="461"/>
                  </a:cubicBezTo>
                  <a:cubicBezTo>
                    <a:pt x="447" y="287"/>
                    <a:pt x="447" y="287"/>
                    <a:pt x="447" y="287"/>
                  </a:cubicBezTo>
                  <a:cubicBezTo>
                    <a:pt x="446" y="285"/>
                    <a:pt x="446" y="283"/>
                    <a:pt x="446" y="281"/>
                  </a:cubicBezTo>
                  <a:cubicBezTo>
                    <a:pt x="386" y="73"/>
                    <a:pt x="386" y="73"/>
                    <a:pt x="386" y="73"/>
                  </a:cubicBezTo>
                  <a:cubicBezTo>
                    <a:pt x="377" y="42"/>
                    <a:pt x="394" y="12"/>
                    <a:pt x="42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solidFill>
                  <a:srgbClr val="897A27"/>
                </a:solidFill>
                <a:latin typeface="Gotham Book"/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2462" y="2037"/>
              <a:ext cx="325" cy="708"/>
            </a:xfrm>
            <a:custGeom>
              <a:avLst/>
              <a:gdLst>
                <a:gd name="T0" fmla="*/ 9 w 137"/>
                <a:gd name="T1" fmla="*/ 89 h 297"/>
                <a:gd name="T2" fmla="*/ 69 w 137"/>
                <a:gd name="T3" fmla="*/ 297 h 297"/>
                <a:gd name="T4" fmla="*/ 70 w 137"/>
                <a:gd name="T5" fmla="*/ 267 h 297"/>
                <a:gd name="T6" fmla="*/ 122 w 137"/>
                <a:gd name="T7" fmla="*/ 93 h 297"/>
                <a:gd name="T8" fmla="*/ 43 w 137"/>
                <a:gd name="T9" fmla="*/ 16 h 297"/>
                <a:gd name="T10" fmla="*/ 9 w 137"/>
                <a:gd name="T11" fmla="*/ 89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97">
                  <a:moveTo>
                    <a:pt x="9" y="89"/>
                  </a:moveTo>
                  <a:cubicBezTo>
                    <a:pt x="69" y="297"/>
                    <a:pt x="69" y="297"/>
                    <a:pt x="69" y="297"/>
                  </a:cubicBezTo>
                  <a:cubicBezTo>
                    <a:pt x="67" y="287"/>
                    <a:pt x="67" y="277"/>
                    <a:pt x="70" y="267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37" y="43"/>
                    <a:pt x="89" y="0"/>
                    <a:pt x="43" y="16"/>
                  </a:cubicBezTo>
                  <a:cubicBezTo>
                    <a:pt x="17" y="28"/>
                    <a:pt x="0" y="58"/>
                    <a:pt x="9" y="89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atin typeface="Gotham Book"/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3331" y="2028"/>
              <a:ext cx="1227" cy="1337"/>
            </a:xfrm>
            <a:custGeom>
              <a:avLst/>
              <a:gdLst>
                <a:gd name="T0" fmla="*/ 96 w 516"/>
                <a:gd name="T1" fmla="*/ 561 h 561"/>
                <a:gd name="T2" fmla="*/ 108 w 516"/>
                <a:gd name="T3" fmla="*/ 556 h 561"/>
                <a:gd name="T4" fmla="*/ 270 w 516"/>
                <a:gd name="T5" fmla="*/ 463 h 561"/>
                <a:gd name="T6" fmla="*/ 474 w 516"/>
                <a:gd name="T7" fmla="*/ 346 h 561"/>
                <a:gd name="T8" fmla="*/ 474 w 516"/>
                <a:gd name="T9" fmla="*/ 238 h 561"/>
                <a:gd name="T10" fmla="*/ 270 w 516"/>
                <a:gd name="T11" fmla="*/ 121 h 561"/>
                <a:gd name="T12" fmla="*/ 108 w 516"/>
                <a:gd name="T13" fmla="*/ 28 h 561"/>
                <a:gd name="T14" fmla="*/ 17 w 516"/>
                <a:gd name="T15" fmla="*/ 100 h 561"/>
                <a:gd name="T16" fmla="*/ 69 w 516"/>
                <a:gd name="T17" fmla="*/ 274 h 561"/>
                <a:gd name="T18" fmla="*/ 70 w 516"/>
                <a:gd name="T19" fmla="*/ 280 h 561"/>
                <a:gd name="T20" fmla="*/ 130 w 516"/>
                <a:gd name="T21" fmla="*/ 488 h 561"/>
                <a:gd name="T22" fmla="*/ 96 w 516"/>
                <a:gd name="T23" fmla="*/ 561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6" h="561">
                  <a:moveTo>
                    <a:pt x="96" y="561"/>
                  </a:moveTo>
                  <a:cubicBezTo>
                    <a:pt x="100" y="560"/>
                    <a:pt x="104" y="558"/>
                    <a:pt x="108" y="556"/>
                  </a:cubicBezTo>
                  <a:cubicBezTo>
                    <a:pt x="270" y="463"/>
                    <a:pt x="270" y="463"/>
                    <a:pt x="270" y="463"/>
                  </a:cubicBezTo>
                  <a:cubicBezTo>
                    <a:pt x="474" y="346"/>
                    <a:pt x="474" y="346"/>
                    <a:pt x="474" y="346"/>
                  </a:cubicBezTo>
                  <a:cubicBezTo>
                    <a:pt x="516" y="322"/>
                    <a:pt x="516" y="262"/>
                    <a:pt x="474" y="238"/>
                  </a:cubicBezTo>
                  <a:cubicBezTo>
                    <a:pt x="270" y="121"/>
                    <a:pt x="270" y="121"/>
                    <a:pt x="270" y="121"/>
                  </a:cubicBezTo>
                  <a:cubicBezTo>
                    <a:pt x="108" y="28"/>
                    <a:pt x="108" y="28"/>
                    <a:pt x="108" y="28"/>
                  </a:cubicBezTo>
                  <a:cubicBezTo>
                    <a:pt x="59" y="0"/>
                    <a:pt x="0" y="46"/>
                    <a:pt x="17" y="100"/>
                  </a:cubicBezTo>
                  <a:cubicBezTo>
                    <a:pt x="69" y="274"/>
                    <a:pt x="69" y="274"/>
                    <a:pt x="69" y="274"/>
                  </a:cubicBezTo>
                  <a:cubicBezTo>
                    <a:pt x="70" y="276"/>
                    <a:pt x="70" y="278"/>
                    <a:pt x="70" y="280"/>
                  </a:cubicBezTo>
                  <a:cubicBezTo>
                    <a:pt x="130" y="488"/>
                    <a:pt x="130" y="488"/>
                    <a:pt x="130" y="488"/>
                  </a:cubicBezTo>
                  <a:cubicBezTo>
                    <a:pt x="139" y="519"/>
                    <a:pt x="122" y="549"/>
                    <a:pt x="96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atin typeface="Gotham Book"/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3336" y="2695"/>
              <a:ext cx="326" cy="709"/>
            </a:xfrm>
            <a:custGeom>
              <a:avLst/>
              <a:gdLst>
                <a:gd name="T0" fmla="*/ 128 w 137"/>
                <a:gd name="T1" fmla="*/ 208 h 297"/>
                <a:gd name="T2" fmla="*/ 68 w 137"/>
                <a:gd name="T3" fmla="*/ 0 h 297"/>
                <a:gd name="T4" fmla="*/ 67 w 137"/>
                <a:gd name="T5" fmla="*/ 30 h 297"/>
                <a:gd name="T6" fmla="*/ 15 w 137"/>
                <a:gd name="T7" fmla="*/ 204 h 297"/>
                <a:gd name="T8" fmla="*/ 94 w 137"/>
                <a:gd name="T9" fmla="*/ 281 h 297"/>
                <a:gd name="T10" fmla="*/ 128 w 137"/>
                <a:gd name="T11" fmla="*/ 208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97">
                  <a:moveTo>
                    <a:pt x="128" y="208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70" y="10"/>
                    <a:pt x="70" y="20"/>
                    <a:pt x="67" y="30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0" y="254"/>
                    <a:pt x="48" y="297"/>
                    <a:pt x="94" y="281"/>
                  </a:cubicBezTo>
                  <a:cubicBezTo>
                    <a:pt x="120" y="269"/>
                    <a:pt x="137" y="239"/>
                    <a:pt x="128" y="20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atin typeface="Gotham Book"/>
              </a:endParaRPr>
            </a:p>
          </p:txBody>
        </p:sp>
      </p:grpSp>
      <p:sp>
        <p:nvSpPr>
          <p:cNvPr id="12" name="9 CuadroTexto"/>
          <p:cNvSpPr txBox="1"/>
          <p:nvPr/>
        </p:nvSpPr>
        <p:spPr>
          <a:xfrm>
            <a:off x="3281909" y="2648829"/>
            <a:ext cx="662695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6000" dirty="0">
                <a:solidFill>
                  <a:schemeClr val="bg1"/>
                </a:solidFill>
                <a:latin typeface="Gotham Book"/>
                <a:sym typeface="Wingdings"/>
              </a:rPr>
              <a:t></a:t>
            </a:r>
            <a:endParaRPr lang="es-ES" sz="6000" dirty="0">
              <a:solidFill>
                <a:schemeClr val="bg1"/>
              </a:solidFill>
              <a:latin typeface="Gotham Book"/>
            </a:endParaRPr>
          </a:p>
        </p:txBody>
      </p:sp>
      <p:sp>
        <p:nvSpPr>
          <p:cNvPr id="13" name="9 CuadroTexto"/>
          <p:cNvSpPr txBox="1"/>
          <p:nvPr/>
        </p:nvSpPr>
        <p:spPr>
          <a:xfrm>
            <a:off x="5217936" y="2578576"/>
            <a:ext cx="4063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dirty="0">
                <a:solidFill>
                  <a:schemeClr val="bg1"/>
                </a:solidFill>
                <a:latin typeface="Gotham Book"/>
                <a:sym typeface="Wingdings"/>
              </a:rPr>
              <a:t></a:t>
            </a:r>
            <a:endParaRPr lang="es-ES" sz="6600" dirty="0">
              <a:solidFill>
                <a:schemeClr val="bg1"/>
              </a:solidFill>
              <a:latin typeface="Gotham Book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6352569" y="2967755"/>
            <a:ext cx="2334231" cy="1317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ctr" anchorCtr="0">
            <a:noAutofit/>
          </a:bodyPr>
          <a:lstStyle/>
          <a:p>
            <a:pPr marL="194367" indent="-194367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endParaRPr lang="es-ES" sz="1360" dirty="0">
              <a:solidFill>
                <a:schemeClr val="tx1"/>
              </a:solidFill>
              <a:latin typeface="Gotham Book"/>
            </a:endParaRPr>
          </a:p>
          <a:p>
            <a:pPr marL="194367" indent="-194367" algn="just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333F48"/>
                </a:solidFill>
                <a:latin typeface="Gotham Book"/>
              </a:rPr>
              <a:t>Acuerdo corporativo, recomendación colectiva, consenso</a:t>
            </a:r>
          </a:p>
          <a:p>
            <a:pPr marL="194367" indent="-194367" algn="just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333F48"/>
                </a:solidFill>
                <a:latin typeface="Gotham Book"/>
              </a:rPr>
              <a:t>Restricción a la libre competencia</a:t>
            </a:r>
          </a:p>
          <a:p>
            <a:pPr marL="194367" indent="-194367" algn="just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333F48"/>
                </a:solidFill>
                <a:latin typeface="Gotham Book"/>
              </a:rPr>
              <a:t>Código </a:t>
            </a:r>
            <a:r>
              <a:rPr lang="es-ES" sz="1600" dirty="0" smtClean="0">
                <a:solidFill>
                  <a:srgbClr val="333F48"/>
                </a:solidFill>
                <a:latin typeface="Gotham Book"/>
              </a:rPr>
              <a:t>Deontológico: no ha de ser vehículo de concertación</a:t>
            </a:r>
            <a:endParaRPr lang="es-ES" sz="1600" dirty="0">
              <a:solidFill>
                <a:srgbClr val="333F48"/>
              </a:solidFill>
              <a:latin typeface="Gotham Book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10</a:t>
            </a:fld>
            <a:endParaRPr lang="es-ES"/>
          </a:p>
        </p:txBody>
      </p:sp>
      <p:cxnSp>
        <p:nvCxnSpPr>
          <p:cNvPr id="16" name="Conector recto 15"/>
          <p:cNvCxnSpPr/>
          <p:nvPr/>
        </p:nvCxnSpPr>
        <p:spPr>
          <a:xfrm>
            <a:off x="1203396" y="1086894"/>
            <a:ext cx="6421598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203396" y="1812578"/>
            <a:ext cx="6421598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/>
          <p:cNvSpPr txBox="1"/>
          <p:nvPr/>
        </p:nvSpPr>
        <p:spPr>
          <a:xfrm>
            <a:off x="1203396" y="1135470"/>
            <a:ext cx="6421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ctr">
              <a:spcAft>
                <a:spcPts val="408"/>
              </a:spcAft>
            </a:pPr>
            <a:r>
              <a:rPr lang="es-ES" dirty="0" smtClean="0">
                <a:solidFill>
                  <a:srgbClr val="333F48"/>
                </a:solidFill>
                <a:latin typeface="Gotham Book"/>
              </a:rPr>
              <a:t>“</a:t>
            </a:r>
            <a:r>
              <a:rPr lang="es-ES" dirty="0">
                <a:solidFill>
                  <a:srgbClr val="333F48"/>
                </a:solidFill>
                <a:latin typeface="Gotham Book"/>
              </a:rPr>
              <a:t>Consensuar desde la profesión médica </a:t>
            </a:r>
            <a:br>
              <a:rPr lang="es-ES" dirty="0">
                <a:solidFill>
                  <a:srgbClr val="333F48"/>
                </a:solidFill>
                <a:latin typeface="Gotham Book"/>
              </a:rPr>
            </a:br>
            <a:r>
              <a:rPr lang="es-ES" dirty="0">
                <a:solidFill>
                  <a:srgbClr val="333F48"/>
                </a:solidFill>
                <a:latin typeface="Gotham Book"/>
              </a:rPr>
              <a:t>lo que se debe y no se debe hacer</a:t>
            </a:r>
            <a:r>
              <a:rPr lang="es-ES" dirty="0" smtClean="0">
                <a:solidFill>
                  <a:srgbClr val="333F48"/>
                </a:solidFill>
                <a:latin typeface="Gotham Book"/>
              </a:rPr>
              <a:t>”</a:t>
            </a:r>
            <a:endParaRPr lang="es-ES" dirty="0">
              <a:solidFill>
                <a:srgbClr val="333F48"/>
              </a:solidFill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11358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11</a:t>
            </a:fld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9331" y="802435"/>
            <a:ext cx="9144000" cy="4338000"/>
          </a:xfrm>
          <a:prstGeom prst="rect">
            <a:avLst/>
          </a:prstGeom>
          <a:gradFill>
            <a:gsLst>
              <a:gs pos="50000">
                <a:srgbClr val="C09785"/>
              </a:gs>
              <a:gs pos="0">
                <a:schemeClr val="accent6">
                  <a:lumMod val="7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64033" y="2349182"/>
            <a:ext cx="5884086" cy="857250"/>
          </a:xfrm>
        </p:spPr>
        <p:txBody>
          <a:bodyPr/>
          <a:lstStyle/>
          <a:p>
            <a:r>
              <a:rPr lang="es-ES" i="1" dirty="0" smtClean="0">
                <a:latin typeface="Gotham Book"/>
              </a:rPr>
              <a:t>Home delivery</a:t>
            </a:r>
            <a:endParaRPr lang="es-ES" i="1" dirty="0"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98850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200" i="1" dirty="0" smtClean="0"/>
              <a:t>Home delivery</a:t>
            </a:r>
            <a:r>
              <a:rPr lang="es-ES" sz="2200" dirty="0" smtClean="0"/>
              <a:t>: algunos hitos normativos recientes</a:t>
            </a:r>
            <a:endParaRPr lang="es-ES" sz="2200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6447305" y="4776161"/>
            <a:ext cx="2133600" cy="273844"/>
          </a:xfrm>
        </p:spPr>
        <p:txBody>
          <a:bodyPr/>
          <a:lstStyle/>
          <a:p>
            <a:fld id="{4379313E-BCF6-9847-8ABE-9CF08BDD2ABE}" type="slidenum">
              <a:rPr lang="es-ES" smtClean="0"/>
              <a:t>12</a:t>
            </a:fld>
            <a:endParaRPr lang="es-ES"/>
          </a:p>
        </p:txBody>
      </p:sp>
      <p:cxnSp>
        <p:nvCxnSpPr>
          <p:cNvPr id="4" name="5 Conector recto"/>
          <p:cNvCxnSpPr/>
          <p:nvPr/>
        </p:nvCxnSpPr>
        <p:spPr>
          <a:xfrm>
            <a:off x="993184" y="3566330"/>
            <a:ext cx="7425602" cy="9017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ángulo 43"/>
          <p:cNvSpPr/>
          <p:nvPr/>
        </p:nvSpPr>
        <p:spPr>
          <a:xfrm>
            <a:off x="4196552" y="1754748"/>
            <a:ext cx="1118967" cy="238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952" b="1" dirty="0">
                <a:solidFill>
                  <a:srgbClr val="4F81BD"/>
                </a:solidFill>
                <a:latin typeface="Gotham Book"/>
              </a:rPr>
              <a:t>RDL 21/2020</a:t>
            </a:r>
          </a:p>
        </p:txBody>
      </p:sp>
      <p:sp>
        <p:nvSpPr>
          <p:cNvPr id="45" name="Rectángulo 44"/>
          <p:cNvSpPr/>
          <p:nvPr/>
        </p:nvSpPr>
        <p:spPr>
          <a:xfrm>
            <a:off x="5307811" y="1803253"/>
            <a:ext cx="984580" cy="238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952" b="1" dirty="0">
                <a:solidFill>
                  <a:srgbClr val="4F81BD"/>
                </a:solidFill>
                <a:latin typeface="Gotham Book"/>
              </a:rPr>
              <a:t>Ley 2/2021</a:t>
            </a:r>
          </a:p>
        </p:txBody>
      </p:sp>
      <p:sp>
        <p:nvSpPr>
          <p:cNvPr id="50" name="1 Marcador de contenido"/>
          <p:cNvSpPr txBox="1">
            <a:spLocks/>
          </p:cNvSpPr>
          <p:nvPr/>
        </p:nvSpPr>
        <p:spPr>
          <a:xfrm>
            <a:off x="5283339" y="3855527"/>
            <a:ext cx="840444" cy="200926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4400" indent="-2844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92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333F48"/>
              </a:buClr>
              <a:buFont typeface="Arial Narrow" panose="020B0606020202030204" pitchFamily="34" charset="0"/>
              <a:buChar char="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64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3600" indent="-342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SzPct val="100000"/>
              <a:buFont typeface="Arial Narrow" panose="020B060602020203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3200" indent="-284400" algn="just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tx2"/>
              </a:buClr>
              <a:buSzPct val="110000"/>
              <a:buFont typeface="Arial Narrow" panose="020B060602020203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20000"/>
              </a:spcBef>
              <a:buNone/>
              <a:defRPr/>
            </a:pPr>
            <a:r>
              <a:rPr lang="es-ES" sz="1000" dirty="0">
                <a:solidFill>
                  <a:srgbClr val="333F48"/>
                </a:solidFill>
                <a:latin typeface="Gotham Book"/>
              </a:rPr>
              <a:t>Marzo 2021</a:t>
            </a:r>
          </a:p>
        </p:txBody>
      </p:sp>
      <p:sp>
        <p:nvSpPr>
          <p:cNvPr id="51" name="1 Marcador de contenido"/>
          <p:cNvSpPr txBox="1">
            <a:spLocks/>
          </p:cNvSpPr>
          <p:nvPr/>
        </p:nvSpPr>
        <p:spPr>
          <a:xfrm>
            <a:off x="4235722" y="3858451"/>
            <a:ext cx="840444" cy="200926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4400" indent="-2844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92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333F48"/>
              </a:buClr>
              <a:buFont typeface="Arial Narrow" panose="020B0606020202030204" pitchFamily="34" charset="0"/>
              <a:buChar char="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64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3600" indent="-342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SzPct val="100000"/>
              <a:buFont typeface="Arial Narrow" panose="020B060602020203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3200" indent="-284400" algn="just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tx2"/>
              </a:buClr>
              <a:buSzPct val="110000"/>
              <a:buFont typeface="Arial Narrow" panose="020B060602020203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20000"/>
              </a:spcBef>
              <a:buNone/>
              <a:defRPr/>
            </a:pPr>
            <a:r>
              <a:rPr lang="es-ES" sz="1000" dirty="0">
                <a:solidFill>
                  <a:srgbClr val="333F48"/>
                </a:solidFill>
                <a:latin typeface="Gotham Book"/>
              </a:rPr>
              <a:t>Junio 2020</a:t>
            </a:r>
          </a:p>
        </p:txBody>
      </p:sp>
      <p:sp>
        <p:nvSpPr>
          <p:cNvPr id="52" name="1 Marcador de contenido"/>
          <p:cNvSpPr txBox="1">
            <a:spLocks/>
          </p:cNvSpPr>
          <p:nvPr/>
        </p:nvSpPr>
        <p:spPr>
          <a:xfrm>
            <a:off x="3386681" y="3867632"/>
            <a:ext cx="761887" cy="176716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4400" indent="-2844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92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333F48"/>
              </a:buClr>
              <a:buFont typeface="Arial Narrow" panose="020B0606020202030204" pitchFamily="34" charset="0"/>
              <a:buChar char="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64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3600" indent="-342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SzPct val="100000"/>
              <a:buFont typeface="Arial Narrow" panose="020B060602020203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3200" indent="-284400" algn="just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tx2"/>
              </a:buClr>
              <a:buSzPct val="110000"/>
              <a:buFont typeface="Arial Narrow" panose="020B060602020203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20000"/>
              </a:spcBef>
              <a:buNone/>
              <a:defRPr/>
            </a:pPr>
            <a:r>
              <a:rPr lang="es-ES" sz="1000" dirty="0">
                <a:solidFill>
                  <a:srgbClr val="333F48"/>
                </a:solidFill>
                <a:latin typeface="Gotham Book"/>
              </a:rPr>
              <a:t>Marzo</a:t>
            </a:r>
            <a:r>
              <a:rPr lang="es-ES" sz="1000" kern="0" dirty="0" smtClean="0">
                <a:latin typeface="Gotham Book"/>
              </a:rPr>
              <a:t> </a:t>
            </a:r>
            <a:r>
              <a:rPr lang="es-ES" sz="1000" dirty="0">
                <a:solidFill>
                  <a:srgbClr val="333F48"/>
                </a:solidFill>
                <a:latin typeface="Gotham Book"/>
              </a:rPr>
              <a:t>2020</a:t>
            </a:r>
          </a:p>
        </p:txBody>
      </p:sp>
      <p:sp>
        <p:nvSpPr>
          <p:cNvPr id="49" name="Rectángulo 48"/>
          <p:cNvSpPr/>
          <p:nvPr/>
        </p:nvSpPr>
        <p:spPr>
          <a:xfrm>
            <a:off x="989173" y="1685654"/>
            <a:ext cx="1089032" cy="38536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52" b="1" dirty="0">
                <a:solidFill>
                  <a:schemeClr val="accent1"/>
                </a:solidFill>
                <a:latin typeface="Gotham Book"/>
              </a:rPr>
              <a:t>Instrucciones autonómicas</a:t>
            </a:r>
          </a:p>
        </p:txBody>
      </p:sp>
      <p:sp>
        <p:nvSpPr>
          <p:cNvPr id="53" name="1 Marcador de contenido"/>
          <p:cNvSpPr txBox="1">
            <a:spLocks/>
          </p:cNvSpPr>
          <p:nvPr/>
        </p:nvSpPr>
        <p:spPr>
          <a:xfrm>
            <a:off x="582169" y="3807691"/>
            <a:ext cx="1360449" cy="50114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4400" indent="-2844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92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333F48"/>
              </a:buClr>
              <a:buFont typeface="Arial Narrow" panose="020B0606020202030204" pitchFamily="34" charset="0"/>
              <a:buChar char="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64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3600" indent="-342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SzPct val="100000"/>
              <a:buFont typeface="Arial Narrow" panose="020B060602020203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3200" indent="-284400" algn="just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tx2"/>
              </a:buClr>
              <a:buSzPct val="110000"/>
              <a:buFont typeface="Arial Narrow" panose="020B060602020203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20000"/>
              </a:spcBef>
              <a:buNone/>
              <a:defRPr/>
            </a:pPr>
            <a:r>
              <a:rPr lang="es-ES" sz="1000" dirty="0">
                <a:solidFill>
                  <a:srgbClr val="333F48"/>
                </a:solidFill>
                <a:latin typeface="Gotham Book"/>
              </a:rPr>
              <a:t>2019 Mayo: Murcia</a:t>
            </a:r>
          </a:p>
          <a:p>
            <a:pPr marL="0" indent="0" algn="r">
              <a:spcBef>
                <a:spcPct val="20000"/>
              </a:spcBef>
              <a:buNone/>
              <a:defRPr/>
            </a:pPr>
            <a:r>
              <a:rPr lang="es-ES" sz="1000" dirty="0">
                <a:solidFill>
                  <a:srgbClr val="333F48"/>
                </a:solidFill>
                <a:latin typeface="Gotham Book"/>
              </a:rPr>
              <a:t>2019 Enero: Valencia</a:t>
            </a:r>
          </a:p>
          <a:p>
            <a:pPr marL="0" indent="0" algn="r">
              <a:spcBef>
                <a:spcPct val="20000"/>
              </a:spcBef>
              <a:buNone/>
              <a:defRPr/>
            </a:pPr>
            <a:endParaRPr lang="es-ES" sz="1000" kern="0" dirty="0">
              <a:latin typeface="Gotham Book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4908332" y="1542277"/>
            <a:ext cx="1676276" cy="238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952" b="1" dirty="0">
                <a:solidFill>
                  <a:srgbClr val="4F81BD"/>
                </a:solidFill>
                <a:latin typeface="Gotham Book"/>
              </a:rPr>
              <a:t>Convenio Andalucía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6676303" y="2092002"/>
            <a:ext cx="171421" cy="1561061"/>
            <a:chOff x="6676303" y="1709447"/>
            <a:chExt cx="171421" cy="1561061"/>
          </a:xfrm>
        </p:grpSpPr>
        <p:sp>
          <p:nvSpPr>
            <p:cNvPr id="94" name="100 Elipse"/>
            <p:cNvSpPr/>
            <p:nvPr/>
          </p:nvSpPr>
          <p:spPr>
            <a:xfrm flipV="1">
              <a:off x="6676303" y="3099087"/>
              <a:ext cx="171421" cy="17142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  <p:sp>
          <p:nvSpPr>
            <p:cNvPr id="95" name="102 Elipse"/>
            <p:cNvSpPr/>
            <p:nvPr/>
          </p:nvSpPr>
          <p:spPr>
            <a:xfrm flipV="1">
              <a:off x="6687067" y="1709447"/>
              <a:ext cx="132790" cy="13977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  <p:cxnSp>
          <p:nvCxnSpPr>
            <p:cNvPr id="96" name="69 Conector recto"/>
            <p:cNvCxnSpPr/>
            <p:nvPr/>
          </p:nvCxnSpPr>
          <p:spPr>
            <a:xfrm flipV="1">
              <a:off x="6759197" y="1793953"/>
              <a:ext cx="0" cy="130106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03" name="Rectángulo 102"/>
          <p:cNvSpPr/>
          <p:nvPr/>
        </p:nvSpPr>
        <p:spPr>
          <a:xfrm>
            <a:off x="3188230" y="1738456"/>
            <a:ext cx="1221714" cy="23884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52" b="1" dirty="0">
                <a:solidFill>
                  <a:srgbClr val="4F81BD"/>
                </a:solidFill>
                <a:latin typeface="Gotham Book"/>
              </a:rPr>
              <a:t>Pandemia</a:t>
            </a:r>
          </a:p>
        </p:txBody>
      </p:sp>
      <p:sp>
        <p:nvSpPr>
          <p:cNvPr id="105" name="Rectángulo 104"/>
          <p:cNvSpPr/>
          <p:nvPr/>
        </p:nvSpPr>
        <p:spPr>
          <a:xfrm>
            <a:off x="6292391" y="1571770"/>
            <a:ext cx="1221714" cy="531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952" b="1" dirty="0" smtClean="0">
                <a:solidFill>
                  <a:schemeClr val="accent1"/>
                </a:solidFill>
                <a:latin typeface="Gotham Book"/>
              </a:rPr>
              <a:t>Enmienda LOF Castilla-La </a:t>
            </a:r>
            <a:r>
              <a:rPr lang="es-ES" sz="952" b="1" dirty="0">
                <a:solidFill>
                  <a:schemeClr val="accent1"/>
                </a:solidFill>
                <a:latin typeface="Gotham Book"/>
              </a:rPr>
              <a:t>Mancha</a:t>
            </a:r>
          </a:p>
        </p:txBody>
      </p:sp>
      <p:sp>
        <p:nvSpPr>
          <p:cNvPr id="106" name="1 Marcador de contenido"/>
          <p:cNvSpPr txBox="1">
            <a:spLocks/>
          </p:cNvSpPr>
          <p:nvPr/>
        </p:nvSpPr>
        <p:spPr>
          <a:xfrm>
            <a:off x="6399635" y="3846346"/>
            <a:ext cx="840444" cy="200926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4400" indent="-2844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92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333F48"/>
              </a:buClr>
              <a:buFont typeface="Arial Narrow" panose="020B0606020202030204" pitchFamily="34" charset="0"/>
              <a:buChar char="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64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3600" indent="-342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SzPct val="100000"/>
              <a:buFont typeface="Arial Narrow" panose="020B060602020203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3200" indent="-284400" algn="just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tx2"/>
              </a:buClr>
              <a:buSzPct val="110000"/>
              <a:buFont typeface="Arial Narrow" panose="020B060602020203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20000"/>
              </a:spcBef>
              <a:buNone/>
              <a:defRPr/>
            </a:pPr>
            <a:r>
              <a:rPr lang="es-ES" sz="1000" kern="0" dirty="0">
                <a:latin typeface="Gotham Book"/>
              </a:rPr>
              <a:t> </a:t>
            </a:r>
            <a:r>
              <a:rPr lang="es-ES" sz="1000" dirty="0">
                <a:solidFill>
                  <a:srgbClr val="333F48"/>
                </a:solidFill>
                <a:latin typeface="Gotham Book"/>
              </a:rPr>
              <a:t>Abril</a:t>
            </a:r>
            <a:r>
              <a:rPr lang="es-ES" sz="1000" kern="0" dirty="0">
                <a:latin typeface="Gotham Book"/>
              </a:rPr>
              <a:t> </a:t>
            </a:r>
            <a:r>
              <a:rPr lang="es-ES" sz="1000" dirty="0">
                <a:solidFill>
                  <a:srgbClr val="333F48"/>
                </a:solidFill>
                <a:latin typeface="Gotham Book"/>
              </a:rPr>
              <a:t>2021</a:t>
            </a:r>
          </a:p>
        </p:txBody>
      </p:sp>
      <p:sp>
        <p:nvSpPr>
          <p:cNvPr id="75" name="Rectángulo 74"/>
          <p:cNvSpPr/>
          <p:nvPr/>
        </p:nvSpPr>
        <p:spPr>
          <a:xfrm>
            <a:off x="7316918" y="1615839"/>
            <a:ext cx="1221714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952" b="1" dirty="0">
                <a:solidFill>
                  <a:schemeClr val="accent1"/>
                </a:solidFill>
                <a:latin typeface="Gotham Book"/>
              </a:rPr>
              <a:t>Protocolo CatSalut</a:t>
            </a:r>
          </a:p>
        </p:txBody>
      </p:sp>
      <p:sp>
        <p:nvSpPr>
          <p:cNvPr id="76" name="1 Marcador de contenido"/>
          <p:cNvSpPr txBox="1">
            <a:spLocks/>
          </p:cNvSpPr>
          <p:nvPr/>
        </p:nvSpPr>
        <p:spPr>
          <a:xfrm>
            <a:off x="7514105" y="3831556"/>
            <a:ext cx="840444" cy="200926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4400" indent="-2844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92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333F48"/>
              </a:buClr>
              <a:buFont typeface="Arial Narrow" panose="020B0606020202030204" pitchFamily="34" charset="0"/>
              <a:buChar char="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64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3600" indent="-342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SzPct val="100000"/>
              <a:buFont typeface="Arial Narrow" panose="020B060602020203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3200" indent="-284400" algn="just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tx2"/>
              </a:buClr>
              <a:buSzPct val="110000"/>
              <a:buFont typeface="Arial Narrow" panose="020B060602020203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20000"/>
              </a:spcBef>
              <a:buNone/>
              <a:defRPr/>
            </a:pPr>
            <a:r>
              <a:rPr lang="es-ES" sz="1000" kern="0" dirty="0">
                <a:latin typeface="Gotham Book"/>
              </a:rPr>
              <a:t> </a:t>
            </a:r>
            <a:r>
              <a:rPr lang="es-ES" sz="1000" kern="0" dirty="0" smtClean="0">
                <a:latin typeface="Gotham Book"/>
              </a:rPr>
              <a:t>Mayo 2021</a:t>
            </a:r>
            <a:endParaRPr lang="es-ES" sz="1000" dirty="0">
              <a:solidFill>
                <a:srgbClr val="333F48"/>
              </a:solidFill>
              <a:latin typeface="Gotham Book"/>
            </a:endParaRPr>
          </a:p>
        </p:txBody>
      </p:sp>
      <p:sp>
        <p:nvSpPr>
          <p:cNvPr id="81" name="1 Marcador de contenido"/>
          <p:cNvSpPr txBox="1">
            <a:spLocks/>
          </p:cNvSpPr>
          <p:nvPr/>
        </p:nvSpPr>
        <p:spPr>
          <a:xfrm>
            <a:off x="1688166" y="3859817"/>
            <a:ext cx="1103493" cy="453546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4400" indent="-2844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92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333F48"/>
              </a:buClr>
              <a:buFont typeface="Arial Narrow" panose="020B0606020202030204" pitchFamily="34" charset="0"/>
              <a:buChar char="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64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3600" indent="-342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SzPct val="100000"/>
              <a:buFont typeface="Arial Narrow" panose="020B060602020203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3200" indent="-284400" algn="just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tx2"/>
              </a:buClr>
              <a:buSzPct val="110000"/>
              <a:buFont typeface="Arial Narrow" panose="020B060602020203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20000"/>
              </a:spcBef>
              <a:buNone/>
              <a:defRPr/>
            </a:pPr>
            <a:r>
              <a:rPr lang="es-ES" sz="1000" dirty="0">
                <a:solidFill>
                  <a:srgbClr val="333F48"/>
                </a:solidFill>
                <a:latin typeface="Gotham Book"/>
              </a:rPr>
              <a:t>Julio 2019</a:t>
            </a:r>
          </a:p>
        </p:txBody>
      </p:sp>
      <p:sp>
        <p:nvSpPr>
          <p:cNvPr id="80" name="Rectángulo 79"/>
          <p:cNvSpPr/>
          <p:nvPr/>
        </p:nvSpPr>
        <p:spPr>
          <a:xfrm>
            <a:off x="1921644" y="1738162"/>
            <a:ext cx="1365179" cy="238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952" b="1" dirty="0" smtClean="0">
                <a:solidFill>
                  <a:srgbClr val="4F81BD"/>
                </a:solidFill>
                <a:latin typeface="Gotham Book"/>
              </a:rPr>
              <a:t>LOF </a:t>
            </a:r>
            <a:r>
              <a:rPr lang="es-ES" sz="952" b="1" dirty="0">
                <a:solidFill>
                  <a:srgbClr val="4F81BD"/>
                </a:solidFill>
                <a:latin typeface="Gotham Book"/>
              </a:rPr>
              <a:t>G</a:t>
            </a:r>
            <a:r>
              <a:rPr lang="es-ES" sz="952" b="1" dirty="0" smtClean="0">
                <a:solidFill>
                  <a:srgbClr val="4F81BD"/>
                </a:solidFill>
                <a:latin typeface="Gotham Book"/>
              </a:rPr>
              <a:t>allega</a:t>
            </a:r>
            <a:endParaRPr lang="es-ES" sz="952" b="1" dirty="0">
              <a:solidFill>
                <a:srgbClr val="4F81BD"/>
              </a:solidFill>
              <a:latin typeface="Gotham Book"/>
            </a:endParaRPr>
          </a:p>
        </p:txBody>
      </p:sp>
      <p:grpSp>
        <p:nvGrpSpPr>
          <p:cNvPr id="84" name="Grupo 83"/>
          <p:cNvGrpSpPr/>
          <p:nvPr/>
        </p:nvGrpSpPr>
        <p:grpSpPr>
          <a:xfrm>
            <a:off x="1533964" y="2092002"/>
            <a:ext cx="171421" cy="1561061"/>
            <a:chOff x="6676303" y="1709447"/>
            <a:chExt cx="171421" cy="1561061"/>
          </a:xfrm>
        </p:grpSpPr>
        <p:sp>
          <p:nvSpPr>
            <p:cNvPr id="85" name="100 Elipse"/>
            <p:cNvSpPr/>
            <p:nvPr/>
          </p:nvSpPr>
          <p:spPr>
            <a:xfrm flipV="1">
              <a:off x="6676303" y="3099087"/>
              <a:ext cx="171421" cy="17142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  <p:sp>
          <p:nvSpPr>
            <p:cNvPr id="86" name="102 Elipse"/>
            <p:cNvSpPr/>
            <p:nvPr/>
          </p:nvSpPr>
          <p:spPr>
            <a:xfrm flipV="1">
              <a:off x="6687067" y="1709447"/>
              <a:ext cx="132790" cy="13977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  <p:cxnSp>
          <p:nvCxnSpPr>
            <p:cNvPr id="87" name="69 Conector recto"/>
            <p:cNvCxnSpPr/>
            <p:nvPr/>
          </p:nvCxnSpPr>
          <p:spPr>
            <a:xfrm flipV="1">
              <a:off x="6759197" y="1793953"/>
              <a:ext cx="0" cy="130106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88" name="Grupo 87"/>
          <p:cNvGrpSpPr/>
          <p:nvPr/>
        </p:nvGrpSpPr>
        <p:grpSpPr>
          <a:xfrm>
            <a:off x="2432813" y="2095114"/>
            <a:ext cx="171421" cy="1561061"/>
            <a:chOff x="6676303" y="1709447"/>
            <a:chExt cx="171421" cy="1561061"/>
          </a:xfrm>
        </p:grpSpPr>
        <p:sp>
          <p:nvSpPr>
            <p:cNvPr id="89" name="100 Elipse"/>
            <p:cNvSpPr/>
            <p:nvPr/>
          </p:nvSpPr>
          <p:spPr>
            <a:xfrm flipV="1">
              <a:off x="6676303" y="3099087"/>
              <a:ext cx="171421" cy="17142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  <p:sp>
          <p:nvSpPr>
            <p:cNvPr id="90" name="102 Elipse"/>
            <p:cNvSpPr/>
            <p:nvPr/>
          </p:nvSpPr>
          <p:spPr>
            <a:xfrm flipV="1">
              <a:off x="6687067" y="1709447"/>
              <a:ext cx="132790" cy="13977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  <p:cxnSp>
          <p:nvCxnSpPr>
            <p:cNvPr id="91" name="69 Conector recto"/>
            <p:cNvCxnSpPr/>
            <p:nvPr/>
          </p:nvCxnSpPr>
          <p:spPr>
            <a:xfrm flipV="1">
              <a:off x="6759197" y="1793953"/>
              <a:ext cx="0" cy="130106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92" name="Grupo 91"/>
          <p:cNvGrpSpPr/>
          <p:nvPr/>
        </p:nvGrpSpPr>
        <p:grpSpPr>
          <a:xfrm>
            <a:off x="3664457" y="2085778"/>
            <a:ext cx="171421" cy="1561061"/>
            <a:chOff x="6676303" y="1709447"/>
            <a:chExt cx="171421" cy="1561061"/>
          </a:xfrm>
        </p:grpSpPr>
        <p:sp>
          <p:nvSpPr>
            <p:cNvPr id="97" name="100 Elipse"/>
            <p:cNvSpPr/>
            <p:nvPr/>
          </p:nvSpPr>
          <p:spPr>
            <a:xfrm flipV="1">
              <a:off x="6676303" y="3099087"/>
              <a:ext cx="171421" cy="17142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  <p:sp>
          <p:nvSpPr>
            <p:cNvPr id="98" name="102 Elipse"/>
            <p:cNvSpPr/>
            <p:nvPr/>
          </p:nvSpPr>
          <p:spPr>
            <a:xfrm flipV="1">
              <a:off x="6687067" y="1709447"/>
              <a:ext cx="132790" cy="13977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  <p:cxnSp>
          <p:nvCxnSpPr>
            <p:cNvPr id="99" name="69 Conector recto"/>
            <p:cNvCxnSpPr/>
            <p:nvPr/>
          </p:nvCxnSpPr>
          <p:spPr>
            <a:xfrm flipV="1">
              <a:off x="6759197" y="1793953"/>
              <a:ext cx="0" cy="130106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00" name="Grupo 99"/>
          <p:cNvGrpSpPr/>
          <p:nvPr/>
        </p:nvGrpSpPr>
        <p:grpSpPr>
          <a:xfrm>
            <a:off x="4764778" y="2095114"/>
            <a:ext cx="171421" cy="1561061"/>
            <a:chOff x="6676303" y="1709447"/>
            <a:chExt cx="171421" cy="1561061"/>
          </a:xfrm>
        </p:grpSpPr>
        <p:sp>
          <p:nvSpPr>
            <p:cNvPr id="101" name="100 Elipse"/>
            <p:cNvSpPr/>
            <p:nvPr/>
          </p:nvSpPr>
          <p:spPr>
            <a:xfrm flipV="1">
              <a:off x="6676303" y="3099087"/>
              <a:ext cx="171421" cy="17142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  <p:sp>
          <p:nvSpPr>
            <p:cNvPr id="102" name="102 Elipse"/>
            <p:cNvSpPr/>
            <p:nvPr/>
          </p:nvSpPr>
          <p:spPr>
            <a:xfrm flipV="1">
              <a:off x="6687067" y="1709447"/>
              <a:ext cx="132790" cy="13977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  <p:cxnSp>
          <p:nvCxnSpPr>
            <p:cNvPr id="110" name="69 Conector recto"/>
            <p:cNvCxnSpPr/>
            <p:nvPr/>
          </p:nvCxnSpPr>
          <p:spPr>
            <a:xfrm flipV="1">
              <a:off x="6759197" y="1793953"/>
              <a:ext cx="0" cy="130106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18" name="Grupo 117"/>
          <p:cNvGrpSpPr/>
          <p:nvPr/>
        </p:nvGrpSpPr>
        <p:grpSpPr>
          <a:xfrm>
            <a:off x="5773143" y="2078119"/>
            <a:ext cx="171421" cy="1561061"/>
            <a:chOff x="6676303" y="1709447"/>
            <a:chExt cx="171421" cy="1561061"/>
          </a:xfrm>
        </p:grpSpPr>
        <p:sp>
          <p:nvSpPr>
            <p:cNvPr id="121" name="100 Elipse"/>
            <p:cNvSpPr/>
            <p:nvPr/>
          </p:nvSpPr>
          <p:spPr>
            <a:xfrm flipV="1">
              <a:off x="6676303" y="3099087"/>
              <a:ext cx="171421" cy="17142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  <p:sp>
          <p:nvSpPr>
            <p:cNvPr id="123" name="102 Elipse"/>
            <p:cNvSpPr/>
            <p:nvPr/>
          </p:nvSpPr>
          <p:spPr>
            <a:xfrm flipV="1">
              <a:off x="6687067" y="1709447"/>
              <a:ext cx="132790" cy="13977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  <p:cxnSp>
          <p:nvCxnSpPr>
            <p:cNvPr id="124" name="69 Conector recto"/>
            <p:cNvCxnSpPr/>
            <p:nvPr/>
          </p:nvCxnSpPr>
          <p:spPr>
            <a:xfrm flipV="1">
              <a:off x="6759197" y="1793953"/>
              <a:ext cx="0" cy="130106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28" name="Grupo 127"/>
          <p:cNvGrpSpPr/>
          <p:nvPr/>
        </p:nvGrpSpPr>
        <p:grpSpPr>
          <a:xfrm>
            <a:off x="7761772" y="2096904"/>
            <a:ext cx="171421" cy="1561061"/>
            <a:chOff x="6676303" y="1709447"/>
            <a:chExt cx="171421" cy="1561061"/>
          </a:xfrm>
        </p:grpSpPr>
        <p:sp>
          <p:nvSpPr>
            <p:cNvPr id="129" name="100 Elipse"/>
            <p:cNvSpPr/>
            <p:nvPr/>
          </p:nvSpPr>
          <p:spPr>
            <a:xfrm flipV="1">
              <a:off x="6676303" y="3099087"/>
              <a:ext cx="171421" cy="17142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  <p:sp>
          <p:nvSpPr>
            <p:cNvPr id="130" name="102 Elipse"/>
            <p:cNvSpPr/>
            <p:nvPr/>
          </p:nvSpPr>
          <p:spPr>
            <a:xfrm flipV="1">
              <a:off x="6687067" y="1709447"/>
              <a:ext cx="132790" cy="13977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  <p:cxnSp>
          <p:nvCxnSpPr>
            <p:cNvPr id="131" name="69 Conector recto"/>
            <p:cNvCxnSpPr/>
            <p:nvPr/>
          </p:nvCxnSpPr>
          <p:spPr>
            <a:xfrm flipV="1">
              <a:off x="6759197" y="1793953"/>
              <a:ext cx="0" cy="130106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7" name="Conector recto 6"/>
          <p:cNvCxnSpPr/>
          <p:nvPr/>
        </p:nvCxnSpPr>
        <p:spPr>
          <a:xfrm>
            <a:off x="3286823" y="836461"/>
            <a:ext cx="0" cy="4076622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 flipV="1">
            <a:off x="3427919" y="4598126"/>
            <a:ext cx="4506408" cy="1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1 Marcador de contenido"/>
          <p:cNvSpPr txBox="1">
            <a:spLocks/>
          </p:cNvSpPr>
          <p:nvPr/>
        </p:nvSpPr>
        <p:spPr>
          <a:xfrm>
            <a:off x="4157387" y="4667754"/>
            <a:ext cx="1957452" cy="463395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4400" indent="-2844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92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333F48"/>
              </a:buClr>
              <a:buFont typeface="Arial Narrow" panose="020B0606020202030204" pitchFamily="34" charset="0"/>
              <a:buChar char="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64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3600" indent="-342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SzPct val="100000"/>
              <a:buFont typeface="Arial Narrow" panose="020B060602020203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3200" indent="-284400" algn="just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tx2"/>
              </a:buClr>
              <a:buSzPct val="110000"/>
              <a:buFont typeface="Arial Narrow" panose="020B060602020203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20000"/>
              </a:spcBef>
              <a:buNone/>
              <a:defRPr/>
            </a:pPr>
            <a:r>
              <a:rPr lang="es-ES" sz="1400" dirty="0" smtClean="0">
                <a:solidFill>
                  <a:schemeClr val="accent1"/>
                </a:solidFill>
                <a:latin typeface="Gotham Book"/>
              </a:rPr>
              <a:t>Aceleración</a:t>
            </a:r>
            <a:endParaRPr lang="es-ES" sz="1400" dirty="0">
              <a:solidFill>
                <a:schemeClr val="accent1"/>
              </a:solidFill>
              <a:latin typeface="Gotham Book"/>
            </a:endParaRPr>
          </a:p>
          <a:p>
            <a:pPr marL="0" indent="0" algn="r">
              <a:spcBef>
                <a:spcPct val="20000"/>
              </a:spcBef>
              <a:buNone/>
              <a:defRPr/>
            </a:pPr>
            <a:endParaRPr lang="es-ES" sz="1000" kern="0" dirty="0"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369444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ES" sz="1800" b="1" dirty="0" smtClean="0">
                <a:solidFill>
                  <a:schemeClr val="bg2"/>
                </a:solidFill>
                <a:latin typeface="Gotham Book"/>
                <a:ea typeface="+mn-ea"/>
                <a:cs typeface="+mn-cs"/>
              </a:rPr>
              <a:t>Disposición </a:t>
            </a:r>
            <a:r>
              <a:rPr lang="es-ES" sz="1800" b="1" dirty="0">
                <a:solidFill>
                  <a:schemeClr val="bg2"/>
                </a:solidFill>
                <a:latin typeface="Gotham Book"/>
                <a:ea typeface="+mn-ea"/>
                <a:cs typeface="+mn-cs"/>
              </a:rPr>
              <a:t>adicional quinta Ley 2/2021 </a:t>
            </a:r>
            <a:endParaRPr lang="es-ES" sz="1800" b="1" dirty="0" smtClean="0">
              <a:solidFill>
                <a:schemeClr val="bg2"/>
              </a:solidFill>
              <a:latin typeface="Gotham Book"/>
              <a:ea typeface="+mn-ea"/>
              <a:cs typeface="+mn-cs"/>
            </a:endParaRPr>
          </a:p>
          <a:p>
            <a:pPr marL="0" indent="0">
              <a:buNone/>
            </a:pPr>
            <a:endParaRPr lang="es-ES" sz="1800" b="1" dirty="0" smtClean="0">
              <a:solidFill>
                <a:srgbClr val="333F48"/>
              </a:solidFill>
              <a:latin typeface="Gotham Book"/>
              <a:ea typeface="+mn-ea"/>
              <a:cs typeface="+mn-cs"/>
            </a:endParaRPr>
          </a:p>
          <a:p>
            <a:pPr marL="0" indent="0" algn="just">
              <a:spcBef>
                <a:spcPts val="400"/>
              </a:spcBef>
              <a:spcAft>
                <a:spcPts val="400"/>
              </a:spcAft>
              <a:buNone/>
            </a:pPr>
            <a:r>
              <a:rPr lang="es-ES" sz="1800" dirty="0" smtClean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“Asimismo</a:t>
            </a:r>
            <a:r>
              <a:rPr lang="es-ES" sz="1800" dirty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, hasta el momento que se declare la citada </a:t>
            </a:r>
            <a:r>
              <a:rPr lang="es-ES" sz="1800" dirty="0" smtClean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finalización [</a:t>
            </a:r>
            <a:r>
              <a:rPr lang="es-ES" sz="1800" i="1" dirty="0" smtClean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de la crisis sanitaria</a:t>
            </a:r>
            <a:r>
              <a:rPr lang="es-ES" sz="1800" dirty="0" smtClean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], </a:t>
            </a:r>
            <a:r>
              <a:rPr lang="es-ES" sz="1800" dirty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cuando exista una situación excepcional sanitaria, con el fin de proteger la salud pública, o bien cuando la situación clínica, de dependencia, vulnerabilidad, riesgo o de distancia física del paciente a los centros indicados en los párrafos b) y c) del artículo 3.6 del texto refundido de la Ley de garantías y uso racional de los medicamentos y productos sanitarios así lo requiera, los órganos, o autoridades competentes de la gestión de la prestación farmacéutica de </a:t>
            </a:r>
            <a:r>
              <a:rPr lang="es-ES" sz="1800" b="1" dirty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las comunidades autónomas podrán establecer las medidas oportunas para la dispensación de medicamentos en modalidad no presencial</a:t>
            </a:r>
            <a:r>
              <a:rPr lang="es-ES" sz="1800" dirty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, garantizando la </a:t>
            </a:r>
            <a:r>
              <a:rPr lang="es-ES" sz="1800" b="1" dirty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óptima atención </a:t>
            </a:r>
            <a:r>
              <a:rPr lang="es-ES" sz="1800" dirty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con la </a:t>
            </a:r>
            <a:r>
              <a:rPr lang="es-ES" sz="1800" b="1" dirty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entrega</a:t>
            </a:r>
            <a:r>
              <a:rPr lang="es-ES" sz="1800" dirty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, si procede, de los medicamentos en </a:t>
            </a:r>
            <a:r>
              <a:rPr lang="es-ES" sz="1800" b="1" dirty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centros sanitarios </a:t>
            </a:r>
            <a:r>
              <a:rPr lang="es-ES" sz="1800" dirty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o, en </a:t>
            </a:r>
            <a:r>
              <a:rPr lang="es-ES" sz="1800" b="1" dirty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establecimientos sanitarios autorizados </a:t>
            </a:r>
            <a:r>
              <a:rPr lang="es-ES" sz="1800" dirty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para la dispensación de medicamentos próximos al domicilio del paciente, o en su propio </a:t>
            </a:r>
            <a:r>
              <a:rPr lang="es-ES" sz="1800" b="1" dirty="0" smtClean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domicilio</a:t>
            </a:r>
            <a:r>
              <a:rPr lang="es-ES" sz="1800" dirty="0" smtClean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.</a:t>
            </a:r>
          </a:p>
          <a:p>
            <a:pPr marL="0" indent="0" algn="just">
              <a:spcBef>
                <a:spcPts val="400"/>
              </a:spcBef>
              <a:spcAft>
                <a:spcPts val="400"/>
              </a:spcAft>
              <a:buNone/>
            </a:pPr>
            <a:r>
              <a:rPr lang="es-ES" sz="1800" dirty="0" smtClean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El </a:t>
            </a:r>
            <a:r>
              <a:rPr lang="es-ES" sz="1800" b="1" dirty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suministro de los medicamentos</a:t>
            </a:r>
            <a:r>
              <a:rPr lang="es-ES" sz="1800" dirty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 hasta el lugar de destino, así como el seguimiento </a:t>
            </a:r>
            <a:r>
              <a:rPr lang="es-ES" sz="1800" dirty="0" err="1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farmacoterapéutico</a:t>
            </a:r>
            <a:r>
              <a:rPr lang="es-ES" sz="1800" dirty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 será </a:t>
            </a:r>
            <a:r>
              <a:rPr lang="es-ES" sz="1800" b="1" dirty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responsabilidad del servicio de farmacia </a:t>
            </a:r>
            <a:r>
              <a:rPr lang="es-ES" sz="1800" dirty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dispensador. El transporte y entrega del medicamento deberá realizarse de manera que se asegure que no sufre ninguna alteración ni merma de su </a:t>
            </a:r>
            <a:r>
              <a:rPr lang="es-ES" sz="1800" dirty="0" smtClean="0">
                <a:solidFill>
                  <a:srgbClr val="333F48"/>
                </a:solidFill>
                <a:latin typeface="Gotham Book"/>
                <a:ea typeface="+mn-ea"/>
                <a:cs typeface="+mn-cs"/>
              </a:rPr>
              <a:t>calidad”.</a:t>
            </a:r>
            <a:endParaRPr lang="es-ES" sz="1800" dirty="0">
              <a:solidFill>
                <a:srgbClr val="333F48"/>
              </a:solidFill>
              <a:latin typeface="Gotham Book"/>
              <a:ea typeface="+mn-ea"/>
              <a:cs typeface="+mn-cs"/>
            </a:endParaRPr>
          </a:p>
          <a:p>
            <a:pPr marL="0" indent="0">
              <a:buNone/>
            </a:pPr>
            <a:endParaRPr lang="es-ES" sz="1800" b="1" dirty="0">
              <a:solidFill>
                <a:srgbClr val="333F48"/>
              </a:solidFill>
              <a:latin typeface="Gotham Book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13</a:t>
            </a:fld>
            <a:endParaRPr lang="es-ES"/>
          </a:p>
        </p:txBody>
      </p:sp>
      <p:grpSp>
        <p:nvGrpSpPr>
          <p:cNvPr id="5" name="Grupo 4"/>
          <p:cNvGrpSpPr/>
          <p:nvPr/>
        </p:nvGrpSpPr>
        <p:grpSpPr>
          <a:xfrm>
            <a:off x="4142653" y="1067050"/>
            <a:ext cx="515938" cy="500063"/>
            <a:chOff x="4519613" y="3067051"/>
            <a:chExt cx="515938" cy="500063"/>
          </a:xfrm>
          <a:solidFill>
            <a:schemeClr val="bg2"/>
          </a:solidFill>
        </p:grpSpPr>
        <p:sp>
          <p:nvSpPr>
            <p:cNvPr id="6" name="Freeform 583"/>
            <p:cNvSpPr>
              <a:spLocks/>
            </p:cNvSpPr>
            <p:nvPr/>
          </p:nvSpPr>
          <p:spPr bwMode="auto">
            <a:xfrm>
              <a:off x="4665663" y="3403601"/>
              <a:ext cx="225425" cy="163513"/>
            </a:xfrm>
            <a:custGeom>
              <a:avLst/>
              <a:gdLst>
                <a:gd name="T0" fmla="*/ 71 w 142"/>
                <a:gd name="T1" fmla="*/ 103 h 103"/>
                <a:gd name="T2" fmla="*/ 0 w 142"/>
                <a:gd name="T3" fmla="*/ 62 h 103"/>
                <a:gd name="T4" fmla="*/ 0 w 142"/>
                <a:gd name="T5" fmla="*/ 0 h 103"/>
                <a:gd name="T6" fmla="*/ 12 w 142"/>
                <a:gd name="T7" fmla="*/ 0 h 103"/>
                <a:gd name="T8" fmla="*/ 12 w 142"/>
                <a:gd name="T9" fmla="*/ 55 h 103"/>
                <a:gd name="T10" fmla="*/ 71 w 142"/>
                <a:gd name="T11" fmla="*/ 88 h 103"/>
                <a:gd name="T12" fmla="*/ 129 w 142"/>
                <a:gd name="T13" fmla="*/ 55 h 103"/>
                <a:gd name="T14" fmla="*/ 129 w 142"/>
                <a:gd name="T15" fmla="*/ 0 h 103"/>
                <a:gd name="T16" fmla="*/ 142 w 142"/>
                <a:gd name="T17" fmla="*/ 0 h 103"/>
                <a:gd name="T18" fmla="*/ 142 w 142"/>
                <a:gd name="T19" fmla="*/ 62 h 103"/>
                <a:gd name="T20" fmla="*/ 71 w 142"/>
                <a:gd name="T21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2" h="103">
                  <a:moveTo>
                    <a:pt x="71" y="103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55"/>
                  </a:lnTo>
                  <a:lnTo>
                    <a:pt x="71" y="88"/>
                  </a:lnTo>
                  <a:lnTo>
                    <a:pt x="129" y="55"/>
                  </a:lnTo>
                  <a:lnTo>
                    <a:pt x="129" y="0"/>
                  </a:lnTo>
                  <a:lnTo>
                    <a:pt x="142" y="0"/>
                  </a:lnTo>
                  <a:lnTo>
                    <a:pt x="142" y="62"/>
                  </a:lnTo>
                  <a:lnTo>
                    <a:pt x="71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" name="Freeform 584"/>
            <p:cNvSpPr>
              <a:spLocks/>
            </p:cNvSpPr>
            <p:nvPr/>
          </p:nvSpPr>
          <p:spPr bwMode="auto">
            <a:xfrm>
              <a:off x="4519613" y="3067051"/>
              <a:ext cx="515938" cy="365125"/>
            </a:xfrm>
            <a:custGeom>
              <a:avLst/>
              <a:gdLst>
                <a:gd name="T0" fmla="*/ 325 w 325"/>
                <a:gd name="T1" fmla="*/ 230 h 230"/>
                <a:gd name="T2" fmla="*/ 250 w 325"/>
                <a:gd name="T3" fmla="*/ 230 h 230"/>
                <a:gd name="T4" fmla="*/ 250 w 325"/>
                <a:gd name="T5" fmla="*/ 218 h 230"/>
                <a:gd name="T6" fmla="*/ 313 w 325"/>
                <a:gd name="T7" fmla="*/ 218 h 230"/>
                <a:gd name="T8" fmla="*/ 313 w 325"/>
                <a:gd name="T9" fmla="*/ 96 h 230"/>
                <a:gd name="T10" fmla="*/ 217 w 325"/>
                <a:gd name="T11" fmla="*/ 96 h 230"/>
                <a:gd name="T12" fmla="*/ 217 w 325"/>
                <a:gd name="T13" fmla="*/ 13 h 230"/>
                <a:gd name="T14" fmla="*/ 108 w 325"/>
                <a:gd name="T15" fmla="*/ 13 h 230"/>
                <a:gd name="T16" fmla="*/ 108 w 325"/>
                <a:gd name="T17" fmla="*/ 96 h 230"/>
                <a:gd name="T18" fmla="*/ 13 w 325"/>
                <a:gd name="T19" fmla="*/ 96 h 230"/>
                <a:gd name="T20" fmla="*/ 13 w 325"/>
                <a:gd name="T21" fmla="*/ 218 h 230"/>
                <a:gd name="T22" fmla="*/ 75 w 325"/>
                <a:gd name="T23" fmla="*/ 218 h 230"/>
                <a:gd name="T24" fmla="*/ 75 w 325"/>
                <a:gd name="T25" fmla="*/ 230 h 230"/>
                <a:gd name="T26" fmla="*/ 0 w 325"/>
                <a:gd name="T27" fmla="*/ 230 h 230"/>
                <a:gd name="T28" fmla="*/ 0 w 325"/>
                <a:gd name="T29" fmla="*/ 83 h 230"/>
                <a:gd name="T30" fmla="*/ 96 w 325"/>
                <a:gd name="T31" fmla="*/ 83 h 230"/>
                <a:gd name="T32" fmla="*/ 96 w 325"/>
                <a:gd name="T33" fmla="*/ 0 h 230"/>
                <a:gd name="T34" fmla="*/ 229 w 325"/>
                <a:gd name="T35" fmla="*/ 0 h 230"/>
                <a:gd name="T36" fmla="*/ 229 w 325"/>
                <a:gd name="T37" fmla="*/ 83 h 230"/>
                <a:gd name="T38" fmla="*/ 325 w 325"/>
                <a:gd name="T39" fmla="*/ 83 h 230"/>
                <a:gd name="T40" fmla="*/ 325 w 325"/>
                <a:gd name="T41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5" h="230">
                  <a:moveTo>
                    <a:pt x="325" y="230"/>
                  </a:moveTo>
                  <a:lnTo>
                    <a:pt x="250" y="230"/>
                  </a:lnTo>
                  <a:lnTo>
                    <a:pt x="250" y="218"/>
                  </a:lnTo>
                  <a:lnTo>
                    <a:pt x="313" y="218"/>
                  </a:lnTo>
                  <a:lnTo>
                    <a:pt x="313" y="96"/>
                  </a:lnTo>
                  <a:lnTo>
                    <a:pt x="217" y="96"/>
                  </a:lnTo>
                  <a:lnTo>
                    <a:pt x="217" y="13"/>
                  </a:lnTo>
                  <a:lnTo>
                    <a:pt x="108" y="13"/>
                  </a:lnTo>
                  <a:lnTo>
                    <a:pt x="108" y="96"/>
                  </a:lnTo>
                  <a:lnTo>
                    <a:pt x="13" y="96"/>
                  </a:lnTo>
                  <a:lnTo>
                    <a:pt x="13" y="218"/>
                  </a:lnTo>
                  <a:lnTo>
                    <a:pt x="75" y="218"/>
                  </a:lnTo>
                  <a:lnTo>
                    <a:pt x="75" y="230"/>
                  </a:lnTo>
                  <a:lnTo>
                    <a:pt x="0" y="230"/>
                  </a:lnTo>
                  <a:lnTo>
                    <a:pt x="0" y="83"/>
                  </a:lnTo>
                  <a:lnTo>
                    <a:pt x="96" y="83"/>
                  </a:lnTo>
                  <a:lnTo>
                    <a:pt x="96" y="0"/>
                  </a:lnTo>
                  <a:lnTo>
                    <a:pt x="229" y="0"/>
                  </a:lnTo>
                  <a:lnTo>
                    <a:pt x="229" y="83"/>
                  </a:lnTo>
                  <a:lnTo>
                    <a:pt x="325" y="83"/>
                  </a:lnTo>
                  <a:lnTo>
                    <a:pt x="325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" name="Rectangle 585"/>
            <p:cNvSpPr>
              <a:spLocks noChangeArrowheads="1"/>
            </p:cNvSpPr>
            <p:nvPr/>
          </p:nvSpPr>
          <p:spPr bwMode="auto">
            <a:xfrm>
              <a:off x="4767263" y="3403601"/>
              <a:ext cx="22225" cy="142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9" name="Freeform 586"/>
            <p:cNvSpPr>
              <a:spLocks noEditPoints="1"/>
            </p:cNvSpPr>
            <p:nvPr/>
          </p:nvSpPr>
          <p:spPr bwMode="auto">
            <a:xfrm>
              <a:off x="4757738" y="3330576"/>
              <a:ext cx="195263" cy="112713"/>
            </a:xfrm>
            <a:custGeom>
              <a:avLst/>
              <a:gdLst>
                <a:gd name="T0" fmla="*/ 42 w 123"/>
                <a:gd name="T1" fmla="*/ 71 h 71"/>
                <a:gd name="T2" fmla="*/ 0 w 123"/>
                <a:gd name="T3" fmla="*/ 46 h 71"/>
                <a:gd name="T4" fmla="*/ 80 w 123"/>
                <a:gd name="T5" fmla="*/ 0 h 71"/>
                <a:gd name="T6" fmla="*/ 123 w 123"/>
                <a:gd name="T7" fmla="*/ 24 h 71"/>
                <a:gd name="T8" fmla="*/ 42 w 123"/>
                <a:gd name="T9" fmla="*/ 71 h 71"/>
                <a:gd name="T10" fmla="*/ 25 w 123"/>
                <a:gd name="T11" fmla="*/ 46 h 71"/>
                <a:gd name="T12" fmla="*/ 42 w 123"/>
                <a:gd name="T13" fmla="*/ 56 h 71"/>
                <a:gd name="T14" fmla="*/ 98 w 123"/>
                <a:gd name="T15" fmla="*/ 24 h 71"/>
                <a:gd name="T16" fmla="*/ 80 w 123"/>
                <a:gd name="T17" fmla="*/ 14 h 71"/>
                <a:gd name="T18" fmla="*/ 25 w 123"/>
                <a:gd name="T19" fmla="*/ 4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71">
                  <a:moveTo>
                    <a:pt x="42" y="71"/>
                  </a:moveTo>
                  <a:lnTo>
                    <a:pt x="0" y="46"/>
                  </a:lnTo>
                  <a:lnTo>
                    <a:pt x="80" y="0"/>
                  </a:lnTo>
                  <a:lnTo>
                    <a:pt x="123" y="24"/>
                  </a:lnTo>
                  <a:lnTo>
                    <a:pt x="42" y="71"/>
                  </a:lnTo>
                  <a:close/>
                  <a:moveTo>
                    <a:pt x="25" y="46"/>
                  </a:moveTo>
                  <a:lnTo>
                    <a:pt x="42" y="56"/>
                  </a:lnTo>
                  <a:lnTo>
                    <a:pt x="98" y="24"/>
                  </a:lnTo>
                  <a:lnTo>
                    <a:pt x="80" y="14"/>
                  </a:lnTo>
                  <a:lnTo>
                    <a:pt x="25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" name="Freeform 587"/>
            <p:cNvSpPr>
              <a:spLocks noEditPoints="1"/>
            </p:cNvSpPr>
            <p:nvPr/>
          </p:nvSpPr>
          <p:spPr bwMode="auto">
            <a:xfrm>
              <a:off x="4603751" y="3330576"/>
              <a:ext cx="193675" cy="112713"/>
            </a:xfrm>
            <a:custGeom>
              <a:avLst/>
              <a:gdLst>
                <a:gd name="T0" fmla="*/ 80 w 122"/>
                <a:gd name="T1" fmla="*/ 71 h 71"/>
                <a:gd name="T2" fmla="*/ 0 w 122"/>
                <a:gd name="T3" fmla="*/ 24 h 71"/>
                <a:gd name="T4" fmla="*/ 43 w 122"/>
                <a:gd name="T5" fmla="*/ 0 h 71"/>
                <a:gd name="T6" fmla="*/ 122 w 122"/>
                <a:gd name="T7" fmla="*/ 46 h 71"/>
                <a:gd name="T8" fmla="*/ 80 w 122"/>
                <a:gd name="T9" fmla="*/ 71 h 71"/>
                <a:gd name="T10" fmla="*/ 25 w 122"/>
                <a:gd name="T11" fmla="*/ 24 h 71"/>
                <a:gd name="T12" fmla="*/ 80 w 122"/>
                <a:gd name="T13" fmla="*/ 56 h 71"/>
                <a:gd name="T14" fmla="*/ 97 w 122"/>
                <a:gd name="T15" fmla="*/ 46 h 71"/>
                <a:gd name="T16" fmla="*/ 43 w 122"/>
                <a:gd name="T17" fmla="*/ 14 h 71"/>
                <a:gd name="T18" fmla="*/ 25 w 122"/>
                <a:gd name="T19" fmla="*/ 2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71">
                  <a:moveTo>
                    <a:pt x="80" y="71"/>
                  </a:moveTo>
                  <a:lnTo>
                    <a:pt x="0" y="24"/>
                  </a:lnTo>
                  <a:lnTo>
                    <a:pt x="43" y="0"/>
                  </a:lnTo>
                  <a:lnTo>
                    <a:pt x="122" y="46"/>
                  </a:lnTo>
                  <a:lnTo>
                    <a:pt x="80" y="71"/>
                  </a:lnTo>
                  <a:close/>
                  <a:moveTo>
                    <a:pt x="25" y="24"/>
                  </a:moveTo>
                  <a:lnTo>
                    <a:pt x="80" y="56"/>
                  </a:lnTo>
                  <a:lnTo>
                    <a:pt x="97" y="46"/>
                  </a:lnTo>
                  <a:lnTo>
                    <a:pt x="43" y="14"/>
                  </a:lnTo>
                  <a:lnTo>
                    <a:pt x="25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1" name="Freeform 588"/>
            <p:cNvSpPr>
              <a:spLocks noEditPoints="1"/>
            </p:cNvSpPr>
            <p:nvPr/>
          </p:nvSpPr>
          <p:spPr bwMode="auto">
            <a:xfrm>
              <a:off x="4603751" y="3241676"/>
              <a:ext cx="193675" cy="111125"/>
            </a:xfrm>
            <a:custGeom>
              <a:avLst/>
              <a:gdLst>
                <a:gd name="T0" fmla="*/ 43 w 122"/>
                <a:gd name="T1" fmla="*/ 70 h 70"/>
                <a:gd name="T2" fmla="*/ 0 w 122"/>
                <a:gd name="T3" fmla="*/ 45 h 70"/>
                <a:gd name="T4" fmla="*/ 80 w 122"/>
                <a:gd name="T5" fmla="*/ 0 h 70"/>
                <a:gd name="T6" fmla="*/ 122 w 122"/>
                <a:gd name="T7" fmla="*/ 24 h 70"/>
                <a:gd name="T8" fmla="*/ 43 w 122"/>
                <a:gd name="T9" fmla="*/ 70 h 70"/>
                <a:gd name="T10" fmla="*/ 25 w 122"/>
                <a:gd name="T11" fmla="*/ 45 h 70"/>
                <a:gd name="T12" fmla="*/ 43 w 122"/>
                <a:gd name="T13" fmla="*/ 55 h 70"/>
                <a:gd name="T14" fmla="*/ 97 w 122"/>
                <a:gd name="T15" fmla="*/ 24 h 70"/>
                <a:gd name="T16" fmla="*/ 80 w 122"/>
                <a:gd name="T17" fmla="*/ 14 h 70"/>
                <a:gd name="T18" fmla="*/ 25 w 122"/>
                <a:gd name="T19" fmla="*/ 4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70">
                  <a:moveTo>
                    <a:pt x="43" y="70"/>
                  </a:moveTo>
                  <a:lnTo>
                    <a:pt x="0" y="45"/>
                  </a:lnTo>
                  <a:lnTo>
                    <a:pt x="80" y="0"/>
                  </a:lnTo>
                  <a:lnTo>
                    <a:pt x="122" y="24"/>
                  </a:lnTo>
                  <a:lnTo>
                    <a:pt x="43" y="70"/>
                  </a:lnTo>
                  <a:close/>
                  <a:moveTo>
                    <a:pt x="25" y="45"/>
                  </a:moveTo>
                  <a:lnTo>
                    <a:pt x="43" y="55"/>
                  </a:lnTo>
                  <a:lnTo>
                    <a:pt x="97" y="24"/>
                  </a:lnTo>
                  <a:lnTo>
                    <a:pt x="80" y="14"/>
                  </a:lnTo>
                  <a:lnTo>
                    <a:pt x="25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2" name="Freeform 589"/>
            <p:cNvSpPr>
              <a:spLocks noEditPoints="1"/>
            </p:cNvSpPr>
            <p:nvPr/>
          </p:nvSpPr>
          <p:spPr bwMode="auto">
            <a:xfrm>
              <a:off x="4757738" y="3241676"/>
              <a:ext cx="195263" cy="111125"/>
            </a:xfrm>
            <a:custGeom>
              <a:avLst/>
              <a:gdLst>
                <a:gd name="T0" fmla="*/ 80 w 123"/>
                <a:gd name="T1" fmla="*/ 70 h 70"/>
                <a:gd name="T2" fmla="*/ 0 w 123"/>
                <a:gd name="T3" fmla="*/ 24 h 70"/>
                <a:gd name="T4" fmla="*/ 42 w 123"/>
                <a:gd name="T5" fmla="*/ 0 h 70"/>
                <a:gd name="T6" fmla="*/ 123 w 123"/>
                <a:gd name="T7" fmla="*/ 45 h 70"/>
                <a:gd name="T8" fmla="*/ 80 w 123"/>
                <a:gd name="T9" fmla="*/ 70 h 70"/>
                <a:gd name="T10" fmla="*/ 25 w 123"/>
                <a:gd name="T11" fmla="*/ 24 h 70"/>
                <a:gd name="T12" fmla="*/ 80 w 123"/>
                <a:gd name="T13" fmla="*/ 55 h 70"/>
                <a:gd name="T14" fmla="*/ 98 w 123"/>
                <a:gd name="T15" fmla="*/ 45 h 70"/>
                <a:gd name="T16" fmla="*/ 42 w 123"/>
                <a:gd name="T17" fmla="*/ 14 h 70"/>
                <a:gd name="T18" fmla="*/ 25 w 123"/>
                <a:gd name="T19" fmla="*/ 2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70">
                  <a:moveTo>
                    <a:pt x="80" y="70"/>
                  </a:moveTo>
                  <a:lnTo>
                    <a:pt x="0" y="24"/>
                  </a:lnTo>
                  <a:lnTo>
                    <a:pt x="42" y="0"/>
                  </a:lnTo>
                  <a:lnTo>
                    <a:pt x="123" y="45"/>
                  </a:lnTo>
                  <a:lnTo>
                    <a:pt x="80" y="70"/>
                  </a:lnTo>
                  <a:close/>
                  <a:moveTo>
                    <a:pt x="25" y="24"/>
                  </a:moveTo>
                  <a:lnTo>
                    <a:pt x="80" y="55"/>
                  </a:lnTo>
                  <a:lnTo>
                    <a:pt x="98" y="45"/>
                  </a:lnTo>
                  <a:lnTo>
                    <a:pt x="42" y="14"/>
                  </a:lnTo>
                  <a:lnTo>
                    <a:pt x="25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484146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i="1" dirty="0"/>
              <a:t>Home delivery</a:t>
            </a:r>
            <a:r>
              <a:rPr lang="es-ES" sz="2200" dirty="0"/>
              <a:t>: retos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94697" y="1066171"/>
            <a:ext cx="1899635" cy="3163028"/>
            <a:chOff x="509179" y="1750838"/>
            <a:chExt cx="2345331" cy="4649848"/>
          </a:xfrm>
        </p:grpSpPr>
        <p:sp>
          <p:nvSpPr>
            <p:cNvPr id="5" name="26 CuadroTexto"/>
            <p:cNvSpPr txBox="1"/>
            <p:nvPr/>
          </p:nvSpPr>
          <p:spPr>
            <a:xfrm>
              <a:off x="509179" y="3301964"/>
              <a:ext cx="2300108" cy="309872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94367" indent="-194367" algn="just" defTabSz="9070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s-ES" sz="1224" dirty="0" smtClean="0">
                  <a:solidFill>
                    <a:srgbClr val="333F48"/>
                  </a:solidFill>
                  <a:latin typeface="Gotham Book"/>
                </a:rPr>
                <a:t>Marco </a:t>
              </a:r>
              <a:r>
                <a:rPr lang="es-ES" sz="1224" dirty="0">
                  <a:solidFill>
                    <a:srgbClr val="333F48"/>
                  </a:solidFill>
                  <a:latin typeface="Gotham Book"/>
                </a:rPr>
                <a:t>legal estatal </a:t>
              </a:r>
              <a:r>
                <a:rPr lang="es-ES" sz="1224" dirty="0" smtClean="0">
                  <a:solidFill>
                    <a:srgbClr val="333F48"/>
                  </a:solidFill>
                  <a:latin typeface="Gotham Book"/>
                </a:rPr>
                <a:t>“temporal” (DA5ª Ley  2/2021): necesidad </a:t>
              </a:r>
              <a:r>
                <a:rPr lang="es-ES" sz="1224" dirty="0">
                  <a:solidFill>
                    <a:srgbClr val="333F48"/>
                  </a:solidFill>
                  <a:latin typeface="Gotham Book"/>
                </a:rPr>
                <a:t>de aprobación de normativa autonómica (o, al menos, </a:t>
              </a:r>
              <a:r>
                <a:rPr lang="es-ES" sz="1224" i="1" dirty="0">
                  <a:solidFill>
                    <a:srgbClr val="333F48"/>
                  </a:solidFill>
                  <a:latin typeface="Gotham Book"/>
                </a:rPr>
                <a:t>soft </a:t>
              </a:r>
              <a:r>
                <a:rPr lang="es-ES" sz="1224" i="1" dirty="0" smtClean="0">
                  <a:solidFill>
                    <a:srgbClr val="333F48"/>
                  </a:solidFill>
                  <a:latin typeface="Gotham Book"/>
                </a:rPr>
                <a:t>rules</a:t>
              </a:r>
              <a:r>
                <a:rPr lang="es-ES" sz="1224" dirty="0" smtClean="0">
                  <a:solidFill>
                    <a:srgbClr val="333F48"/>
                  </a:solidFill>
                  <a:latin typeface="Gotham Book"/>
                </a:rPr>
                <a:t>) </a:t>
              </a:r>
            </a:p>
            <a:p>
              <a:pPr marL="194367" indent="-194367" algn="just" defTabSz="9070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s-ES" sz="1224" dirty="0" smtClean="0">
                  <a:solidFill>
                    <a:srgbClr val="333F48"/>
                  </a:solidFill>
                  <a:latin typeface="Gotham Book"/>
                </a:rPr>
                <a:t>Fuera de la DA 5ª ¿es posible? El caso gallego</a:t>
              </a:r>
            </a:p>
            <a:p>
              <a:endParaRPr lang="es-ES" sz="1224" dirty="0">
                <a:latin typeface="Gotham Book"/>
              </a:endParaRPr>
            </a:p>
          </p:txBody>
        </p:sp>
        <p:sp>
          <p:nvSpPr>
            <p:cNvPr id="6" name="26 CuadroTexto"/>
            <p:cNvSpPr txBox="1"/>
            <p:nvPr/>
          </p:nvSpPr>
          <p:spPr>
            <a:xfrm>
              <a:off x="578061" y="1750838"/>
              <a:ext cx="2276449" cy="689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s-ES" sz="1224" b="1" dirty="0">
                  <a:solidFill>
                    <a:schemeClr val="bg2"/>
                  </a:solidFill>
                  <a:latin typeface="Gotham Book"/>
                </a:rPr>
                <a:t>NORMATIVOS</a:t>
              </a:r>
            </a:p>
            <a:p>
              <a:pPr algn="ctr"/>
              <a:endParaRPr lang="es-ES" sz="1224" dirty="0">
                <a:solidFill>
                  <a:schemeClr val="tx2"/>
                </a:solidFill>
                <a:latin typeface="Gotham Book"/>
              </a:endParaRP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2092786" y="1005317"/>
            <a:ext cx="1686532" cy="3054348"/>
            <a:chOff x="2580822" y="1545636"/>
            <a:chExt cx="2479306" cy="4490081"/>
          </a:xfrm>
        </p:grpSpPr>
        <p:sp>
          <p:nvSpPr>
            <p:cNvPr id="21" name="26 CuadroTexto"/>
            <p:cNvSpPr txBox="1"/>
            <p:nvPr/>
          </p:nvSpPr>
          <p:spPr>
            <a:xfrm>
              <a:off x="2881088" y="1545636"/>
              <a:ext cx="2086982" cy="10080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ctr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24" b="1" dirty="0">
                  <a:solidFill>
                    <a:schemeClr val="bg2"/>
                  </a:solidFill>
                  <a:latin typeface="Gotham Book"/>
                </a:rPr>
                <a:t>POLÍTICA LEGISLATIVA</a:t>
              </a:r>
            </a:p>
            <a:p>
              <a:pPr algn="ctr"/>
              <a:endParaRPr lang="es-ES" sz="1224" dirty="0">
                <a:solidFill>
                  <a:schemeClr val="tx2"/>
                </a:solidFill>
                <a:latin typeface="Gotham Book"/>
              </a:endParaRPr>
            </a:p>
          </p:txBody>
        </p:sp>
        <p:sp>
          <p:nvSpPr>
            <p:cNvPr id="23" name="26 CuadroTexto"/>
            <p:cNvSpPr txBox="1"/>
            <p:nvPr/>
          </p:nvSpPr>
          <p:spPr>
            <a:xfrm>
              <a:off x="2580822" y="3186221"/>
              <a:ext cx="2479306" cy="28494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94367" indent="-194367" defTabSz="9070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s-ES" sz="1224" dirty="0">
                  <a:solidFill>
                    <a:srgbClr val="333F48"/>
                  </a:solidFill>
                  <a:latin typeface="Gotham Book"/>
                </a:rPr>
                <a:t>¿Entrega en centros de salud, farmacias, o en el domicilio de los pacientes</a:t>
              </a:r>
              <a:r>
                <a:rPr lang="es-ES" sz="1224" dirty="0" smtClean="0">
                  <a:solidFill>
                    <a:srgbClr val="333F48"/>
                  </a:solidFill>
                  <a:latin typeface="Gotham Book"/>
                </a:rPr>
                <a:t>?</a:t>
              </a:r>
            </a:p>
            <a:p>
              <a:pPr marL="194367" indent="-194367" defTabSz="9070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s-ES" sz="1224" dirty="0" smtClean="0">
                  <a:solidFill>
                    <a:srgbClr val="333F48"/>
                  </a:solidFill>
                  <a:latin typeface="Gotham Book"/>
                </a:rPr>
                <a:t>Pack completo de tratamiento vs. medicamentos hospitalarios</a:t>
              </a:r>
              <a:endParaRPr lang="es-ES" sz="1224" dirty="0">
                <a:solidFill>
                  <a:srgbClr val="333F48"/>
                </a:solidFill>
                <a:latin typeface="Gotham Book"/>
              </a:endParaRPr>
            </a:p>
            <a:p>
              <a:endParaRPr lang="es-ES" sz="1224" dirty="0">
                <a:latin typeface="Gotham Book"/>
              </a:endParaRPr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3699675" y="1063548"/>
            <a:ext cx="1908507" cy="2653668"/>
            <a:chOff x="5159558" y="1403148"/>
            <a:chExt cx="2805621" cy="3901058"/>
          </a:xfrm>
        </p:grpSpPr>
        <p:sp>
          <p:nvSpPr>
            <p:cNvPr id="29" name="26 CuadroTexto"/>
            <p:cNvSpPr txBox="1"/>
            <p:nvPr/>
          </p:nvSpPr>
          <p:spPr>
            <a:xfrm>
              <a:off x="5159558" y="1403148"/>
              <a:ext cx="2778919" cy="68961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s-ES" sz="1224" b="1" dirty="0">
                  <a:solidFill>
                    <a:schemeClr val="bg2"/>
                  </a:solidFill>
                  <a:latin typeface="Gotham Book"/>
                </a:rPr>
                <a:t>ECONÓMICOS</a:t>
              </a:r>
            </a:p>
            <a:p>
              <a:endParaRPr lang="es-ES" sz="1224" dirty="0">
                <a:solidFill>
                  <a:schemeClr val="tx2"/>
                </a:solidFill>
                <a:latin typeface="Gotham Book"/>
              </a:endParaRPr>
            </a:p>
          </p:txBody>
        </p:sp>
        <p:sp>
          <p:nvSpPr>
            <p:cNvPr id="31" name="26 CuadroTexto"/>
            <p:cNvSpPr txBox="1"/>
            <p:nvPr/>
          </p:nvSpPr>
          <p:spPr>
            <a:xfrm>
              <a:off x="5324825" y="3036298"/>
              <a:ext cx="2640354" cy="22679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94367" indent="-194367" defTabSz="9070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s-ES" sz="1224" dirty="0">
                  <a:solidFill>
                    <a:srgbClr val="333F48"/>
                  </a:solidFill>
                  <a:latin typeface="Gotham Book"/>
                </a:rPr>
                <a:t>¿Quien asume el coste de la entrega domiciliaria</a:t>
              </a:r>
              <a:r>
                <a:rPr lang="es-ES" sz="1224" dirty="0" smtClean="0">
                  <a:solidFill>
                    <a:srgbClr val="333F48"/>
                  </a:solidFill>
                  <a:latin typeface="Gotham Book"/>
                </a:rPr>
                <a:t>?</a:t>
              </a:r>
            </a:p>
            <a:p>
              <a:pPr marL="194367" indent="-194367" defTabSz="9070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s-ES" sz="1224" dirty="0" smtClean="0">
                  <a:solidFill>
                    <a:srgbClr val="333F48"/>
                  </a:solidFill>
                  <a:latin typeface="Gotham Book"/>
                </a:rPr>
                <a:t>Laboratorio?</a:t>
              </a:r>
            </a:p>
            <a:p>
              <a:pPr marL="194367" indent="-194367" defTabSz="9070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s-ES" sz="1224" dirty="0" smtClean="0">
                  <a:solidFill>
                    <a:srgbClr val="333F48"/>
                  </a:solidFill>
                  <a:latin typeface="Gotham Book"/>
                </a:rPr>
                <a:t>Farmacia?</a:t>
              </a:r>
            </a:p>
            <a:p>
              <a:pPr marL="194367" indent="-194367" defTabSz="9070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s-ES" sz="1224" dirty="0" smtClean="0">
                  <a:solidFill>
                    <a:srgbClr val="333F48"/>
                  </a:solidFill>
                  <a:latin typeface="Gotham Book"/>
                </a:rPr>
                <a:t>Nunca paciente</a:t>
              </a:r>
            </a:p>
            <a:p>
              <a:pPr defTabSz="9070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24" dirty="0" smtClean="0">
                  <a:solidFill>
                    <a:srgbClr val="333F48"/>
                  </a:solidFill>
                  <a:latin typeface="Gotham Book"/>
                </a:rPr>
                <a:t>     </a:t>
              </a:r>
              <a:endParaRPr lang="es-ES" sz="1224" dirty="0">
                <a:latin typeface="Gotham Book"/>
              </a:endParaRPr>
            </a:p>
          </p:txBody>
        </p:sp>
      </p:grpSp>
      <p:grpSp>
        <p:nvGrpSpPr>
          <p:cNvPr id="32" name="Grupo 31"/>
          <p:cNvGrpSpPr/>
          <p:nvPr/>
        </p:nvGrpSpPr>
        <p:grpSpPr>
          <a:xfrm>
            <a:off x="5554017" y="1046050"/>
            <a:ext cx="1787539" cy="3066620"/>
            <a:chOff x="6998607" y="1659732"/>
            <a:chExt cx="3440795" cy="4508122"/>
          </a:xfrm>
        </p:grpSpPr>
        <p:sp>
          <p:nvSpPr>
            <p:cNvPr id="33" name="26 CuadroTexto"/>
            <p:cNvSpPr txBox="1"/>
            <p:nvPr/>
          </p:nvSpPr>
          <p:spPr>
            <a:xfrm>
              <a:off x="7330165" y="1659732"/>
              <a:ext cx="3109237" cy="68961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1224" b="1" dirty="0">
                  <a:solidFill>
                    <a:schemeClr val="bg2"/>
                  </a:solidFill>
                  <a:latin typeface="Gotham Book"/>
                </a:rPr>
                <a:t>TECNOLÓGICOS</a:t>
              </a:r>
            </a:p>
            <a:p>
              <a:endParaRPr lang="es-ES" sz="1224" dirty="0">
                <a:solidFill>
                  <a:schemeClr val="tx2"/>
                </a:solidFill>
                <a:latin typeface="Gotham Book"/>
              </a:endParaRPr>
            </a:p>
          </p:txBody>
        </p:sp>
        <p:sp>
          <p:nvSpPr>
            <p:cNvPr id="35" name="26 CuadroTexto"/>
            <p:cNvSpPr txBox="1"/>
            <p:nvPr/>
          </p:nvSpPr>
          <p:spPr>
            <a:xfrm>
              <a:off x="6998607" y="3442970"/>
              <a:ext cx="3351180" cy="272488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94367" indent="-194367" defTabSz="9070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s-ES" sz="1224" dirty="0">
                  <a:solidFill>
                    <a:srgbClr val="333F48"/>
                  </a:solidFill>
                  <a:latin typeface="Gotham Book"/>
                </a:rPr>
                <a:t>Interoperabilidad entre el sistema del servicio de farmacia hospitalaria y de la entidad que lleva a cabo la entrega del medicamento al paciente</a:t>
              </a:r>
            </a:p>
            <a:p>
              <a:pPr marL="194367" indent="-194367" defTabSz="9070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s-ES" sz="1224" dirty="0">
                  <a:solidFill>
                    <a:srgbClr val="333F48"/>
                  </a:solidFill>
                  <a:latin typeface="Gotham Book"/>
                </a:rPr>
                <a:t>Registro en historia clínica </a:t>
              </a:r>
            </a:p>
          </p:txBody>
        </p:sp>
      </p:grpSp>
      <p:cxnSp>
        <p:nvCxnSpPr>
          <p:cNvPr id="38" name="Conector recto 37"/>
          <p:cNvCxnSpPr/>
          <p:nvPr/>
        </p:nvCxnSpPr>
        <p:spPr>
          <a:xfrm>
            <a:off x="2092786" y="1078513"/>
            <a:ext cx="0" cy="3507289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upo 40"/>
          <p:cNvGrpSpPr/>
          <p:nvPr/>
        </p:nvGrpSpPr>
        <p:grpSpPr>
          <a:xfrm>
            <a:off x="4395075" y="1652771"/>
            <a:ext cx="425475" cy="260253"/>
            <a:chOff x="1987551" y="5083175"/>
            <a:chExt cx="625475" cy="382588"/>
          </a:xfrm>
        </p:grpSpPr>
        <p:sp>
          <p:nvSpPr>
            <p:cNvPr id="42" name="Freeform 30"/>
            <p:cNvSpPr>
              <a:spLocks/>
            </p:cNvSpPr>
            <p:nvPr/>
          </p:nvSpPr>
          <p:spPr bwMode="auto">
            <a:xfrm>
              <a:off x="2052638" y="5162550"/>
              <a:ext cx="85725" cy="14288"/>
            </a:xfrm>
            <a:custGeom>
              <a:avLst/>
              <a:gdLst>
                <a:gd name="T0" fmla="*/ 42 w 45"/>
                <a:gd name="T1" fmla="*/ 0 h 7"/>
                <a:gd name="T2" fmla="*/ 4 w 45"/>
                <a:gd name="T3" fmla="*/ 0 h 7"/>
                <a:gd name="T4" fmla="*/ 0 w 45"/>
                <a:gd name="T5" fmla="*/ 4 h 7"/>
                <a:gd name="T6" fmla="*/ 4 w 45"/>
                <a:gd name="T7" fmla="*/ 7 h 7"/>
                <a:gd name="T8" fmla="*/ 42 w 45"/>
                <a:gd name="T9" fmla="*/ 7 h 7"/>
                <a:gd name="T10" fmla="*/ 45 w 45"/>
                <a:gd name="T11" fmla="*/ 4 h 7"/>
                <a:gd name="T12" fmla="*/ 42 w 4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7">
                  <a:moveTo>
                    <a:pt x="4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5" y="6"/>
                    <a:pt x="45" y="4"/>
                  </a:cubicBezTo>
                  <a:cubicBezTo>
                    <a:pt x="45" y="2"/>
                    <a:pt x="44" y="0"/>
                    <a:pt x="42" y="0"/>
                  </a:cubicBezTo>
                  <a:close/>
                </a:path>
              </a:pathLst>
            </a:custGeom>
            <a:solidFill>
              <a:srgbClr val="30383B"/>
            </a:solidFill>
            <a:ln w="47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atin typeface="Gotham Book"/>
              </a:endParaRPr>
            </a:p>
          </p:txBody>
        </p:sp>
        <p:sp>
          <p:nvSpPr>
            <p:cNvPr id="43" name="Freeform 31"/>
            <p:cNvSpPr>
              <a:spLocks noEditPoints="1"/>
            </p:cNvSpPr>
            <p:nvPr/>
          </p:nvSpPr>
          <p:spPr bwMode="auto">
            <a:xfrm>
              <a:off x="2071688" y="5249862"/>
              <a:ext cx="47625" cy="47625"/>
            </a:xfrm>
            <a:custGeom>
              <a:avLst/>
              <a:gdLst>
                <a:gd name="T0" fmla="*/ 4 w 25"/>
                <a:gd name="T1" fmla="*/ 21 h 25"/>
                <a:gd name="T2" fmla="*/ 13 w 25"/>
                <a:gd name="T3" fmla="*/ 25 h 25"/>
                <a:gd name="T4" fmla="*/ 22 w 25"/>
                <a:gd name="T5" fmla="*/ 21 h 25"/>
                <a:gd name="T6" fmla="*/ 25 w 25"/>
                <a:gd name="T7" fmla="*/ 13 h 25"/>
                <a:gd name="T8" fmla="*/ 22 w 25"/>
                <a:gd name="T9" fmla="*/ 4 h 25"/>
                <a:gd name="T10" fmla="*/ 22 w 25"/>
                <a:gd name="T11" fmla="*/ 4 h 25"/>
                <a:gd name="T12" fmla="*/ 13 w 25"/>
                <a:gd name="T13" fmla="*/ 0 h 25"/>
                <a:gd name="T14" fmla="*/ 4 w 25"/>
                <a:gd name="T15" fmla="*/ 4 h 25"/>
                <a:gd name="T16" fmla="*/ 4 w 25"/>
                <a:gd name="T17" fmla="*/ 4 h 25"/>
                <a:gd name="T18" fmla="*/ 0 w 25"/>
                <a:gd name="T19" fmla="*/ 13 h 25"/>
                <a:gd name="T20" fmla="*/ 4 w 25"/>
                <a:gd name="T21" fmla="*/ 21 h 25"/>
                <a:gd name="T22" fmla="*/ 4 w 25"/>
                <a:gd name="T23" fmla="*/ 17 h 25"/>
                <a:gd name="T24" fmla="*/ 4 w 25"/>
                <a:gd name="T25" fmla="*/ 21 h 25"/>
                <a:gd name="T26" fmla="*/ 4 w 25"/>
                <a:gd name="T27" fmla="*/ 21 h 25"/>
                <a:gd name="T28" fmla="*/ 4 w 25"/>
                <a:gd name="T29" fmla="*/ 21 h 25"/>
                <a:gd name="T30" fmla="*/ 9 w 25"/>
                <a:gd name="T31" fmla="*/ 9 h 25"/>
                <a:gd name="T32" fmla="*/ 9 w 25"/>
                <a:gd name="T33" fmla="*/ 8 h 25"/>
                <a:gd name="T34" fmla="*/ 13 w 25"/>
                <a:gd name="T35" fmla="*/ 7 h 25"/>
                <a:gd name="T36" fmla="*/ 17 w 25"/>
                <a:gd name="T37" fmla="*/ 9 h 25"/>
                <a:gd name="T38" fmla="*/ 17 w 25"/>
                <a:gd name="T39" fmla="*/ 9 h 25"/>
                <a:gd name="T40" fmla="*/ 17 w 25"/>
                <a:gd name="T41" fmla="*/ 9 h 25"/>
                <a:gd name="T42" fmla="*/ 19 w 25"/>
                <a:gd name="T43" fmla="*/ 13 h 25"/>
                <a:gd name="T44" fmla="*/ 17 w 25"/>
                <a:gd name="T45" fmla="*/ 17 h 25"/>
                <a:gd name="T46" fmla="*/ 13 w 25"/>
                <a:gd name="T47" fmla="*/ 18 h 25"/>
                <a:gd name="T48" fmla="*/ 9 w 25"/>
                <a:gd name="T49" fmla="*/ 17 h 25"/>
                <a:gd name="T50" fmla="*/ 9 w 25"/>
                <a:gd name="T51" fmla="*/ 17 h 25"/>
                <a:gd name="T52" fmla="*/ 7 w 25"/>
                <a:gd name="T53" fmla="*/ 13 h 25"/>
                <a:gd name="T54" fmla="*/ 9 w 25"/>
                <a:gd name="T55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" h="25">
                  <a:moveTo>
                    <a:pt x="4" y="21"/>
                  </a:moveTo>
                  <a:cubicBezTo>
                    <a:pt x="6" y="24"/>
                    <a:pt x="9" y="25"/>
                    <a:pt x="13" y="25"/>
                  </a:cubicBezTo>
                  <a:cubicBezTo>
                    <a:pt x="16" y="25"/>
                    <a:pt x="19" y="24"/>
                    <a:pt x="22" y="21"/>
                  </a:cubicBezTo>
                  <a:cubicBezTo>
                    <a:pt x="24" y="19"/>
                    <a:pt x="25" y="16"/>
                    <a:pt x="25" y="13"/>
                  </a:cubicBezTo>
                  <a:cubicBezTo>
                    <a:pt x="25" y="9"/>
                    <a:pt x="24" y="6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19" y="2"/>
                    <a:pt x="16" y="0"/>
                    <a:pt x="13" y="0"/>
                  </a:cubicBezTo>
                  <a:cubicBezTo>
                    <a:pt x="10" y="0"/>
                    <a:pt x="6" y="2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6"/>
                    <a:pt x="0" y="9"/>
                    <a:pt x="0" y="13"/>
                  </a:cubicBezTo>
                  <a:cubicBezTo>
                    <a:pt x="0" y="16"/>
                    <a:pt x="2" y="19"/>
                    <a:pt x="4" y="21"/>
                  </a:cubicBezTo>
                  <a:cubicBezTo>
                    <a:pt x="3" y="20"/>
                    <a:pt x="3" y="18"/>
                    <a:pt x="4" y="17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lose/>
                  <a:moveTo>
                    <a:pt x="9" y="9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10" y="7"/>
                    <a:pt x="11" y="7"/>
                    <a:pt x="13" y="7"/>
                  </a:cubicBezTo>
                  <a:cubicBezTo>
                    <a:pt x="14" y="7"/>
                    <a:pt x="16" y="7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10"/>
                    <a:pt x="19" y="11"/>
                    <a:pt x="19" y="13"/>
                  </a:cubicBezTo>
                  <a:cubicBezTo>
                    <a:pt x="19" y="14"/>
                    <a:pt x="18" y="16"/>
                    <a:pt x="17" y="17"/>
                  </a:cubicBezTo>
                  <a:cubicBezTo>
                    <a:pt x="16" y="18"/>
                    <a:pt x="14" y="18"/>
                    <a:pt x="13" y="18"/>
                  </a:cubicBezTo>
                  <a:cubicBezTo>
                    <a:pt x="11" y="18"/>
                    <a:pt x="10" y="18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6"/>
                    <a:pt x="7" y="14"/>
                    <a:pt x="7" y="13"/>
                  </a:cubicBezTo>
                  <a:cubicBezTo>
                    <a:pt x="7" y="11"/>
                    <a:pt x="8" y="10"/>
                    <a:pt x="9" y="9"/>
                  </a:cubicBezTo>
                  <a:close/>
                </a:path>
              </a:pathLst>
            </a:custGeom>
            <a:solidFill>
              <a:srgbClr val="30383B"/>
            </a:solidFill>
            <a:ln w="47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atin typeface="Gotham Book"/>
              </a:endParaRPr>
            </a:p>
          </p:txBody>
        </p:sp>
        <p:sp>
          <p:nvSpPr>
            <p:cNvPr id="44" name="Freeform 32"/>
            <p:cNvSpPr>
              <a:spLocks/>
            </p:cNvSpPr>
            <p:nvPr/>
          </p:nvSpPr>
          <p:spPr bwMode="auto">
            <a:xfrm>
              <a:off x="2462213" y="5372100"/>
              <a:ext cx="85725" cy="12700"/>
            </a:xfrm>
            <a:custGeom>
              <a:avLst/>
              <a:gdLst>
                <a:gd name="T0" fmla="*/ 4 w 45"/>
                <a:gd name="T1" fmla="*/ 7 h 7"/>
                <a:gd name="T2" fmla="*/ 42 w 45"/>
                <a:gd name="T3" fmla="*/ 7 h 7"/>
                <a:gd name="T4" fmla="*/ 45 w 45"/>
                <a:gd name="T5" fmla="*/ 4 h 7"/>
                <a:gd name="T6" fmla="*/ 42 w 45"/>
                <a:gd name="T7" fmla="*/ 0 h 7"/>
                <a:gd name="T8" fmla="*/ 4 w 45"/>
                <a:gd name="T9" fmla="*/ 0 h 7"/>
                <a:gd name="T10" fmla="*/ 0 w 45"/>
                <a:gd name="T11" fmla="*/ 4 h 7"/>
                <a:gd name="T12" fmla="*/ 4 w 45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7">
                  <a:moveTo>
                    <a:pt x="4" y="7"/>
                  </a:move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5" y="5"/>
                    <a:pt x="45" y="4"/>
                  </a:cubicBezTo>
                  <a:cubicBezTo>
                    <a:pt x="45" y="2"/>
                    <a:pt x="44" y="0"/>
                    <a:pt x="4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"/>
                    <a:pt x="2" y="7"/>
                    <a:pt x="4" y="7"/>
                  </a:cubicBezTo>
                  <a:close/>
                </a:path>
              </a:pathLst>
            </a:custGeom>
            <a:solidFill>
              <a:srgbClr val="30383B"/>
            </a:solidFill>
            <a:ln w="47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atin typeface="Gotham Book"/>
              </a:endParaRPr>
            </a:p>
          </p:txBody>
        </p:sp>
        <p:sp>
          <p:nvSpPr>
            <p:cNvPr id="45" name="Freeform 33"/>
            <p:cNvSpPr>
              <a:spLocks noEditPoints="1"/>
            </p:cNvSpPr>
            <p:nvPr/>
          </p:nvSpPr>
          <p:spPr bwMode="auto">
            <a:xfrm>
              <a:off x="2482851" y="5249862"/>
              <a:ext cx="46038" cy="47625"/>
            </a:xfrm>
            <a:custGeom>
              <a:avLst/>
              <a:gdLst>
                <a:gd name="T0" fmla="*/ 3 w 24"/>
                <a:gd name="T1" fmla="*/ 4 h 25"/>
                <a:gd name="T2" fmla="*/ 0 w 24"/>
                <a:gd name="T3" fmla="*/ 13 h 25"/>
                <a:gd name="T4" fmla="*/ 3 w 24"/>
                <a:gd name="T5" fmla="*/ 21 h 25"/>
                <a:gd name="T6" fmla="*/ 3 w 24"/>
                <a:gd name="T7" fmla="*/ 21 h 25"/>
                <a:gd name="T8" fmla="*/ 12 w 24"/>
                <a:gd name="T9" fmla="*/ 25 h 25"/>
                <a:gd name="T10" fmla="*/ 21 w 24"/>
                <a:gd name="T11" fmla="*/ 21 h 25"/>
                <a:gd name="T12" fmla="*/ 24 w 24"/>
                <a:gd name="T13" fmla="*/ 13 h 25"/>
                <a:gd name="T14" fmla="*/ 21 w 24"/>
                <a:gd name="T15" fmla="*/ 4 h 25"/>
                <a:gd name="T16" fmla="*/ 12 w 24"/>
                <a:gd name="T17" fmla="*/ 0 h 25"/>
                <a:gd name="T18" fmla="*/ 3 w 24"/>
                <a:gd name="T19" fmla="*/ 4 h 25"/>
                <a:gd name="T20" fmla="*/ 18 w 24"/>
                <a:gd name="T21" fmla="*/ 13 h 25"/>
                <a:gd name="T22" fmla="*/ 16 w 24"/>
                <a:gd name="T23" fmla="*/ 17 h 25"/>
                <a:gd name="T24" fmla="*/ 16 w 24"/>
                <a:gd name="T25" fmla="*/ 17 h 25"/>
                <a:gd name="T26" fmla="*/ 16 w 24"/>
                <a:gd name="T27" fmla="*/ 17 h 25"/>
                <a:gd name="T28" fmla="*/ 12 w 24"/>
                <a:gd name="T29" fmla="*/ 18 h 25"/>
                <a:gd name="T30" fmla="*/ 8 w 24"/>
                <a:gd name="T31" fmla="*/ 17 h 25"/>
                <a:gd name="T32" fmla="*/ 8 w 24"/>
                <a:gd name="T33" fmla="*/ 17 h 25"/>
                <a:gd name="T34" fmla="*/ 6 w 24"/>
                <a:gd name="T35" fmla="*/ 13 h 25"/>
                <a:gd name="T36" fmla="*/ 8 w 24"/>
                <a:gd name="T37" fmla="*/ 9 h 25"/>
                <a:gd name="T38" fmla="*/ 12 w 24"/>
                <a:gd name="T39" fmla="*/ 7 h 25"/>
                <a:gd name="T40" fmla="*/ 16 w 24"/>
                <a:gd name="T41" fmla="*/ 9 h 25"/>
                <a:gd name="T42" fmla="*/ 18 w 24"/>
                <a:gd name="T43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" h="25">
                  <a:moveTo>
                    <a:pt x="3" y="4"/>
                  </a:moveTo>
                  <a:cubicBezTo>
                    <a:pt x="1" y="6"/>
                    <a:pt x="0" y="9"/>
                    <a:pt x="0" y="13"/>
                  </a:cubicBezTo>
                  <a:cubicBezTo>
                    <a:pt x="0" y="16"/>
                    <a:pt x="1" y="19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5" y="24"/>
                    <a:pt x="8" y="25"/>
                    <a:pt x="12" y="25"/>
                  </a:cubicBezTo>
                  <a:cubicBezTo>
                    <a:pt x="15" y="25"/>
                    <a:pt x="18" y="24"/>
                    <a:pt x="21" y="21"/>
                  </a:cubicBezTo>
                  <a:cubicBezTo>
                    <a:pt x="23" y="19"/>
                    <a:pt x="24" y="16"/>
                    <a:pt x="24" y="13"/>
                  </a:cubicBezTo>
                  <a:cubicBezTo>
                    <a:pt x="24" y="9"/>
                    <a:pt x="23" y="6"/>
                    <a:pt x="21" y="4"/>
                  </a:cubicBezTo>
                  <a:cubicBezTo>
                    <a:pt x="18" y="2"/>
                    <a:pt x="15" y="0"/>
                    <a:pt x="12" y="0"/>
                  </a:cubicBezTo>
                  <a:cubicBezTo>
                    <a:pt x="8" y="0"/>
                    <a:pt x="5" y="2"/>
                    <a:pt x="3" y="4"/>
                  </a:cubicBezTo>
                  <a:close/>
                  <a:moveTo>
                    <a:pt x="18" y="13"/>
                  </a:moveTo>
                  <a:cubicBezTo>
                    <a:pt x="18" y="14"/>
                    <a:pt x="17" y="16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8"/>
                    <a:pt x="13" y="18"/>
                    <a:pt x="12" y="18"/>
                  </a:cubicBezTo>
                  <a:cubicBezTo>
                    <a:pt x="10" y="18"/>
                    <a:pt x="9" y="18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6"/>
                    <a:pt x="6" y="14"/>
                    <a:pt x="6" y="13"/>
                  </a:cubicBezTo>
                  <a:cubicBezTo>
                    <a:pt x="6" y="11"/>
                    <a:pt x="7" y="10"/>
                    <a:pt x="8" y="9"/>
                  </a:cubicBezTo>
                  <a:cubicBezTo>
                    <a:pt x="9" y="7"/>
                    <a:pt x="10" y="7"/>
                    <a:pt x="12" y="7"/>
                  </a:cubicBezTo>
                  <a:cubicBezTo>
                    <a:pt x="13" y="7"/>
                    <a:pt x="15" y="7"/>
                    <a:pt x="16" y="9"/>
                  </a:cubicBezTo>
                  <a:cubicBezTo>
                    <a:pt x="17" y="10"/>
                    <a:pt x="18" y="11"/>
                    <a:pt x="18" y="13"/>
                  </a:cubicBezTo>
                  <a:close/>
                </a:path>
              </a:pathLst>
            </a:custGeom>
            <a:solidFill>
              <a:srgbClr val="30383B"/>
            </a:solidFill>
            <a:ln w="47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atin typeface="Gotham Book"/>
              </a:endParaRPr>
            </a:p>
          </p:txBody>
        </p:sp>
        <p:sp>
          <p:nvSpPr>
            <p:cNvPr id="46" name="Freeform 34"/>
            <p:cNvSpPr>
              <a:spLocks noEditPoints="1"/>
            </p:cNvSpPr>
            <p:nvPr/>
          </p:nvSpPr>
          <p:spPr bwMode="auto">
            <a:xfrm>
              <a:off x="1987551" y="5083175"/>
              <a:ext cx="625475" cy="382588"/>
            </a:xfrm>
            <a:custGeom>
              <a:avLst/>
              <a:gdLst>
                <a:gd name="T0" fmla="*/ 192 w 330"/>
                <a:gd name="T1" fmla="*/ 0 h 201"/>
                <a:gd name="T2" fmla="*/ 11 w 330"/>
                <a:gd name="T3" fmla="*/ 0 h 201"/>
                <a:gd name="T4" fmla="*/ 3 w 330"/>
                <a:gd name="T5" fmla="*/ 3 h 201"/>
                <a:gd name="T6" fmla="*/ 0 w 330"/>
                <a:gd name="T7" fmla="*/ 11 h 201"/>
                <a:gd name="T8" fmla="*/ 3 w 330"/>
                <a:gd name="T9" fmla="*/ 198 h 201"/>
                <a:gd name="T10" fmla="*/ 11 w 330"/>
                <a:gd name="T11" fmla="*/ 201 h 201"/>
                <a:gd name="T12" fmla="*/ 192 w 330"/>
                <a:gd name="T13" fmla="*/ 201 h 201"/>
                <a:gd name="T14" fmla="*/ 326 w 330"/>
                <a:gd name="T15" fmla="*/ 198 h 201"/>
                <a:gd name="T16" fmla="*/ 330 w 330"/>
                <a:gd name="T17" fmla="*/ 190 h 201"/>
                <a:gd name="T18" fmla="*/ 326 w 330"/>
                <a:gd name="T19" fmla="*/ 3 h 201"/>
                <a:gd name="T20" fmla="*/ 134 w 330"/>
                <a:gd name="T21" fmla="*/ 20 h 201"/>
                <a:gd name="T22" fmla="*/ 19 w 330"/>
                <a:gd name="T23" fmla="*/ 24 h 201"/>
                <a:gd name="T24" fmla="*/ 22 w 330"/>
                <a:gd name="T25" fmla="*/ 181 h 201"/>
                <a:gd name="T26" fmla="*/ 134 w 330"/>
                <a:gd name="T27" fmla="*/ 195 h 201"/>
                <a:gd name="T28" fmla="*/ 8 w 330"/>
                <a:gd name="T29" fmla="*/ 193 h 201"/>
                <a:gd name="T30" fmla="*/ 7 w 330"/>
                <a:gd name="T31" fmla="*/ 11 h 201"/>
                <a:gd name="T32" fmla="*/ 8 w 330"/>
                <a:gd name="T33" fmla="*/ 8 h 201"/>
                <a:gd name="T34" fmla="*/ 134 w 330"/>
                <a:gd name="T35" fmla="*/ 6 h 201"/>
                <a:gd name="T36" fmla="*/ 113 w 330"/>
                <a:gd name="T37" fmla="*/ 68 h 201"/>
                <a:gd name="T38" fmla="*/ 113 w 330"/>
                <a:gd name="T39" fmla="*/ 133 h 201"/>
                <a:gd name="T40" fmla="*/ 133 w 330"/>
                <a:gd name="T41" fmla="*/ 174 h 201"/>
                <a:gd name="T42" fmla="*/ 25 w 330"/>
                <a:gd name="T43" fmla="*/ 27 h 201"/>
                <a:gd name="T44" fmla="*/ 133 w 330"/>
                <a:gd name="T45" fmla="*/ 46 h 201"/>
                <a:gd name="T46" fmla="*/ 133 w 330"/>
                <a:gd name="T47" fmla="*/ 54 h 201"/>
                <a:gd name="T48" fmla="*/ 119 w 330"/>
                <a:gd name="T49" fmla="*/ 130 h 201"/>
                <a:gd name="T50" fmla="*/ 119 w 330"/>
                <a:gd name="T51" fmla="*/ 71 h 201"/>
                <a:gd name="T52" fmla="*/ 162 w 330"/>
                <a:gd name="T53" fmla="*/ 195 h 201"/>
                <a:gd name="T54" fmla="*/ 141 w 330"/>
                <a:gd name="T55" fmla="*/ 154 h 201"/>
                <a:gd name="T56" fmla="*/ 141 w 330"/>
                <a:gd name="T57" fmla="*/ 6 h 201"/>
                <a:gd name="T58" fmla="*/ 162 w 330"/>
                <a:gd name="T59" fmla="*/ 195 h 201"/>
                <a:gd name="T60" fmla="*/ 189 w 330"/>
                <a:gd name="T61" fmla="*/ 154 h 201"/>
                <a:gd name="T62" fmla="*/ 168 w 330"/>
                <a:gd name="T63" fmla="*/ 195 h 201"/>
                <a:gd name="T64" fmla="*/ 189 w 330"/>
                <a:gd name="T65" fmla="*/ 6 h 201"/>
                <a:gd name="T66" fmla="*/ 323 w 330"/>
                <a:gd name="T67" fmla="*/ 190 h 201"/>
                <a:gd name="T68" fmla="*/ 322 w 330"/>
                <a:gd name="T69" fmla="*/ 194 h 201"/>
                <a:gd name="T70" fmla="*/ 196 w 330"/>
                <a:gd name="T71" fmla="*/ 195 h 201"/>
                <a:gd name="T72" fmla="*/ 308 w 330"/>
                <a:gd name="T73" fmla="*/ 181 h 201"/>
                <a:gd name="T74" fmla="*/ 311 w 330"/>
                <a:gd name="T75" fmla="*/ 24 h 201"/>
                <a:gd name="T76" fmla="*/ 196 w 330"/>
                <a:gd name="T77" fmla="*/ 20 h 201"/>
                <a:gd name="T78" fmla="*/ 318 w 330"/>
                <a:gd name="T79" fmla="*/ 6 h 201"/>
                <a:gd name="T80" fmla="*/ 323 w 330"/>
                <a:gd name="T81" fmla="*/ 11 h 201"/>
                <a:gd name="T82" fmla="*/ 216 w 330"/>
                <a:gd name="T83" fmla="*/ 133 h 201"/>
                <a:gd name="T84" fmla="*/ 216 w 330"/>
                <a:gd name="T85" fmla="*/ 68 h 201"/>
                <a:gd name="T86" fmla="*/ 197 w 330"/>
                <a:gd name="T87" fmla="*/ 27 h 201"/>
                <a:gd name="T88" fmla="*/ 305 w 330"/>
                <a:gd name="T89" fmla="*/ 174 h 201"/>
                <a:gd name="T90" fmla="*/ 197 w 330"/>
                <a:gd name="T91" fmla="*/ 155 h 201"/>
                <a:gd name="T92" fmla="*/ 197 w 330"/>
                <a:gd name="T93" fmla="*/ 147 h 201"/>
                <a:gd name="T94" fmla="*/ 210 w 330"/>
                <a:gd name="T95" fmla="*/ 71 h 201"/>
                <a:gd name="T96" fmla="*/ 210 w 330"/>
                <a:gd name="T97" fmla="*/ 13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0" h="201">
                  <a:moveTo>
                    <a:pt x="318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5" y="1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5"/>
                    <a:pt x="0" y="8"/>
                    <a:pt x="0" y="11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3"/>
                    <a:pt x="1" y="196"/>
                    <a:pt x="3" y="198"/>
                  </a:cubicBezTo>
                  <a:cubicBezTo>
                    <a:pt x="3" y="198"/>
                    <a:pt x="3" y="198"/>
                    <a:pt x="3" y="198"/>
                  </a:cubicBezTo>
                  <a:cubicBezTo>
                    <a:pt x="5" y="200"/>
                    <a:pt x="8" y="201"/>
                    <a:pt x="11" y="201"/>
                  </a:cubicBezTo>
                  <a:cubicBezTo>
                    <a:pt x="137" y="201"/>
                    <a:pt x="137" y="201"/>
                    <a:pt x="137" y="201"/>
                  </a:cubicBezTo>
                  <a:cubicBezTo>
                    <a:pt x="192" y="201"/>
                    <a:pt x="192" y="201"/>
                    <a:pt x="192" y="201"/>
                  </a:cubicBezTo>
                  <a:cubicBezTo>
                    <a:pt x="318" y="201"/>
                    <a:pt x="318" y="201"/>
                    <a:pt x="318" y="201"/>
                  </a:cubicBezTo>
                  <a:cubicBezTo>
                    <a:pt x="321" y="201"/>
                    <a:pt x="324" y="200"/>
                    <a:pt x="326" y="198"/>
                  </a:cubicBezTo>
                  <a:cubicBezTo>
                    <a:pt x="326" y="198"/>
                    <a:pt x="326" y="198"/>
                    <a:pt x="326" y="198"/>
                  </a:cubicBezTo>
                  <a:cubicBezTo>
                    <a:pt x="328" y="196"/>
                    <a:pt x="330" y="193"/>
                    <a:pt x="330" y="190"/>
                  </a:cubicBezTo>
                  <a:cubicBezTo>
                    <a:pt x="330" y="11"/>
                    <a:pt x="330" y="11"/>
                    <a:pt x="330" y="11"/>
                  </a:cubicBezTo>
                  <a:cubicBezTo>
                    <a:pt x="330" y="8"/>
                    <a:pt x="328" y="5"/>
                    <a:pt x="326" y="3"/>
                  </a:cubicBezTo>
                  <a:cubicBezTo>
                    <a:pt x="324" y="1"/>
                    <a:pt x="321" y="0"/>
                    <a:pt x="318" y="0"/>
                  </a:cubicBezTo>
                  <a:close/>
                  <a:moveTo>
                    <a:pt x="134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0" y="20"/>
                    <a:pt x="19" y="22"/>
                    <a:pt x="19" y="24"/>
                  </a:cubicBezTo>
                  <a:cubicBezTo>
                    <a:pt x="19" y="177"/>
                    <a:pt x="19" y="177"/>
                    <a:pt x="19" y="177"/>
                  </a:cubicBezTo>
                  <a:cubicBezTo>
                    <a:pt x="19" y="179"/>
                    <a:pt x="20" y="181"/>
                    <a:pt x="22" y="181"/>
                  </a:cubicBezTo>
                  <a:cubicBezTo>
                    <a:pt x="134" y="181"/>
                    <a:pt x="134" y="181"/>
                    <a:pt x="134" y="181"/>
                  </a:cubicBezTo>
                  <a:cubicBezTo>
                    <a:pt x="134" y="195"/>
                    <a:pt x="134" y="195"/>
                    <a:pt x="134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10" y="195"/>
                    <a:pt x="9" y="194"/>
                    <a:pt x="8" y="193"/>
                  </a:cubicBezTo>
                  <a:cubicBezTo>
                    <a:pt x="7" y="192"/>
                    <a:pt x="7" y="191"/>
                    <a:pt x="7" y="19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9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7"/>
                    <a:pt x="10" y="6"/>
                    <a:pt x="11" y="6"/>
                  </a:cubicBezTo>
                  <a:cubicBezTo>
                    <a:pt x="134" y="6"/>
                    <a:pt x="134" y="6"/>
                    <a:pt x="134" y="6"/>
                  </a:cubicBezTo>
                  <a:lnTo>
                    <a:pt x="134" y="20"/>
                  </a:lnTo>
                  <a:close/>
                  <a:moveTo>
                    <a:pt x="113" y="68"/>
                  </a:moveTo>
                  <a:cubicBezTo>
                    <a:pt x="108" y="78"/>
                    <a:pt x="105" y="89"/>
                    <a:pt x="105" y="101"/>
                  </a:cubicBezTo>
                  <a:cubicBezTo>
                    <a:pt x="105" y="112"/>
                    <a:pt x="108" y="124"/>
                    <a:pt x="113" y="133"/>
                  </a:cubicBezTo>
                  <a:cubicBezTo>
                    <a:pt x="118" y="142"/>
                    <a:pt x="125" y="150"/>
                    <a:pt x="133" y="155"/>
                  </a:cubicBezTo>
                  <a:cubicBezTo>
                    <a:pt x="133" y="174"/>
                    <a:pt x="133" y="174"/>
                    <a:pt x="133" y="174"/>
                  </a:cubicBezTo>
                  <a:cubicBezTo>
                    <a:pt x="25" y="174"/>
                    <a:pt x="25" y="174"/>
                    <a:pt x="25" y="174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133" y="46"/>
                    <a:pt x="133" y="46"/>
                    <a:pt x="133" y="46"/>
                  </a:cubicBezTo>
                  <a:cubicBezTo>
                    <a:pt x="125" y="52"/>
                    <a:pt x="118" y="59"/>
                    <a:pt x="113" y="68"/>
                  </a:cubicBezTo>
                  <a:close/>
                  <a:moveTo>
                    <a:pt x="133" y="54"/>
                  </a:moveTo>
                  <a:cubicBezTo>
                    <a:pt x="133" y="147"/>
                    <a:pt x="133" y="147"/>
                    <a:pt x="133" y="147"/>
                  </a:cubicBezTo>
                  <a:cubicBezTo>
                    <a:pt x="127" y="142"/>
                    <a:pt x="123" y="137"/>
                    <a:pt x="119" y="130"/>
                  </a:cubicBezTo>
                  <a:cubicBezTo>
                    <a:pt x="115" y="121"/>
                    <a:pt x="112" y="111"/>
                    <a:pt x="112" y="101"/>
                  </a:cubicBezTo>
                  <a:cubicBezTo>
                    <a:pt x="112" y="90"/>
                    <a:pt x="115" y="80"/>
                    <a:pt x="119" y="71"/>
                  </a:cubicBezTo>
                  <a:cubicBezTo>
                    <a:pt x="123" y="65"/>
                    <a:pt x="127" y="59"/>
                    <a:pt x="133" y="54"/>
                  </a:cubicBezTo>
                  <a:close/>
                  <a:moveTo>
                    <a:pt x="162" y="195"/>
                  </a:moveTo>
                  <a:cubicBezTo>
                    <a:pt x="141" y="195"/>
                    <a:pt x="141" y="195"/>
                    <a:pt x="141" y="195"/>
                  </a:cubicBezTo>
                  <a:cubicBezTo>
                    <a:pt x="141" y="154"/>
                    <a:pt x="141" y="154"/>
                    <a:pt x="141" y="154"/>
                  </a:cubicBezTo>
                  <a:cubicBezTo>
                    <a:pt x="141" y="47"/>
                    <a:pt x="141" y="47"/>
                    <a:pt x="141" y="47"/>
                  </a:cubicBezTo>
                  <a:cubicBezTo>
                    <a:pt x="141" y="6"/>
                    <a:pt x="141" y="6"/>
                    <a:pt x="141" y="6"/>
                  </a:cubicBezTo>
                  <a:cubicBezTo>
                    <a:pt x="162" y="6"/>
                    <a:pt x="162" y="6"/>
                    <a:pt x="162" y="6"/>
                  </a:cubicBezTo>
                  <a:lnTo>
                    <a:pt x="162" y="195"/>
                  </a:lnTo>
                  <a:close/>
                  <a:moveTo>
                    <a:pt x="189" y="47"/>
                  </a:moveTo>
                  <a:cubicBezTo>
                    <a:pt x="189" y="154"/>
                    <a:pt x="189" y="154"/>
                    <a:pt x="189" y="154"/>
                  </a:cubicBezTo>
                  <a:cubicBezTo>
                    <a:pt x="189" y="195"/>
                    <a:pt x="189" y="195"/>
                    <a:pt x="189" y="195"/>
                  </a:cubicBezTo>
                  <a:cubicBezTo>
                    <a:pt x="168" y="195"/>
                    <a:pt x="168" y="195"/>
                    <a:pt x="168" y="195"/>
                  </a:cubicBezTo>
                  <a:cubicBezTo>
                    <a:pt x="168" y="6"/>
                    <a:pt x="168" y="6"/>
                    <a:pt x="168" y="6"/>
                  </a:cubicBezTo>
                  <a:cubicBezTo>
                    <a:pt x="189" y="6"/>
                    <a:pt x="189" y="6"/>
                    <a:pt x="189" y="6"/>
                  </a:cubicBezTo>
                  <a:lnTo>
                    <a:pt x="189" y="47"/>
                  </a:lnTo>
                  <a:close/>
                  <a:moveTo>
                    <a:pt x="323" y="190"/>
                  </a:moveTo>
                  <a:cubicBezTo>
                    <a:pt x="323" y="191"/>
                    <a:pt x="323" y="192"/>
                    <a:pt x="322" y="193"/>
                  </a:cubicBezTo>
                  <a:cubicBezTo>
                    <a:pt x="322" y="194"/>
                    <a:pt x="322" y="194"/>
                    <a:pt x="322" y="194"/>
                  </a:cubicBezTo>
                  <a:cubicBezTo>
                    <a:pt x="321" y="194"/>
                    <a:pt x="320" y="195"/>
                    <a:pt x="318" y="195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81"/>
                    <a:pt x="196" y="181"/>
                    <a:pt x="196" y="181"/>
                  </a:cubicBezTo>
                  <a:cubicBezTo>
                    <a:pt x="308" y="181"/>
                    <a:pt x="308" y="181"/>
                    <a:pt x="308" y="181"/>
                  </a:cubicBezTo>
                  <a:cubicBezTo>
                    <a:pt x="310" y="181"/>
                    <a:pt x="311" y="179"/>
                    <a:pt x="311" y="177"/>
                  </a:cubicBezTo>
                  <a:cubicBezTo>
                    <a:pt x="311" y="24"/>
                    <a:pt x="311" y="24"/>
                    <a:pt x="311" y="24"/>
                  </a:cubicBezTo>
                  <a:cubicBezTo>
                    <a:pt x="311" y="22"/>
                    <a:pt x="310" y="20"/>
                    <a:pt x="308" y="20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318" y="6"/>
                    <a:pt x="318" y="6"/>
                    <a:pt x="318" y="6"/>
                  </a:cubicBezTo>
                  <a:cubicBezTo>
                    <a:pt x="320" y="6"/>
                    <a:pt x="321" y="7"/>
                    <a:pt x="322" y="8"/>
                  </a:cubicBezTo>
                  <a:cubicBezTo>
                    <a:pt x="323" y="9"/>
                    <a:pt x="323" y="10"/>
                    <a:pt x="323" y="11"/>
                  </a:cubicBezTo>
                  <a:lnTo>
                    <a:pt x="323" y="190"/>
                  </a:lnTo>
                  <a:close/>
                  <a:moveTo>
                    <a:pt x="216" y="133"/>
                  </a:moveTo>
                  <a:cubicBezTo>
                    <a:pt x="221" y="124"/>
                    <a:pt x="224" y="112"/>
                    <a:pt x="224" y="101"/>
                  </a:cubicBezTo>
                  <a:cubicBezTo>
                    <a:pt x="224" y="89"/>
                    <a:pt x="221" y="78"/>
                    <a:pt x="216" y="68"/>
                  </a:cubicBezTo>
                  <a:cubicBezTo>
                    <a:pt x="211" y="59"/>
                    <a:pt x="205" y="52"/>
                    <a:pt x="197" y="46"/>
                  </a:cubicBezTo>
                  <a:cubicBezTo>
                    <a:pt x="197" y="27"/>
                    <a:pt x="197" y="27"/>
                    <a:pt x="197" y="27"/>
                  </a:cubicBezTo>
                  <a:cubicBezTo>
                    <a:pt x="305" y="27"/>
                    <a:pt x="305" y="27"/>
                    <a:pt x="305" y="27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197" y="174"/>
                    <a:pt x="197" y="174"/>
                    <a:pt x="197" y="174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205" y="150"/>
                    <a:pt x="211" y="142"/>
                    <a:pt x="216" y="133"/>
                  </a:cubicBezTo>
                  <a:close/>
                  <a:moveTo>
                    <a:pt x="197" y="147"/>
                  </a:moveTo>
                  <a:cubicBezTo>
                    <a:pt x="197" y="54"/>
                    <a:pt x="197" y="54"/>
                    <a:pt x="197" y="54"/>
                  </a:cubicBezTo>
                  <a:cubicBezTo>
                    <a:pt x="202" y="59"/>
                    <a:pt x="207" y="65"/>
                    <a:pt x="210" y="71"/>
                  </a:cubicBezTo>
                  <a:cubicBezTo>
                    <a:pt x="215" y="80"/>
                    <a:pt x="218" y="90"/>
                    <a:pt x="218" y="101"/>
                  </a:cubicBezTo>
                  <a:cubicBezTo>
                    <a:pt x="218" y="111"/>
                    <a:pt x="215" y="121"/>
                    <a:pt x="210" y="130"/>
                  </a:cubicBezTo>
                  <a:cubicBezTo>
                    <a:pt x="207" y="137"/>
                    <a:pt x="202" y="142"/>
                    <a:pt x="197" y="147"/>
                  </a:cubicBezTo>
                  <a:close/>
                </a:path>
              </a:pathLst>
            </a:custGeom>
            <a:solidFill>
              <a:srgbClr val="30383B"/>
            </a:solidFill>
            <a:ln w="47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atin typeface="Gotham Book"/>
              </a:endParaRPr>
            </a:p>
          </p:txBody>
        </p:sp>
        <p:sp>
          <p:nvSpPr>
            <p:cNvPr id="47" name="Freeform 35"/>
            <p:cNvSpPr>
              <a:spLocks/>
            </p:cNvSpPr>
            <p:nvPr/>
          </p:nvSpPr>
          <p:spPr bwMode="auto">
            <a:xfrm>
              <a:off x="2462213" y="5162550"/>
              <a:ext cx="85725" cy="14288"/>
            </a:xfrm>
            <a:custGeom>
              <a:avLst/>
              <a:gdLst>
                <a:gd name="T0" fmla="*/ 4 w 45"/>
                <a:gd name="T1" fmla="*/ 7 h 7"/>
                <a:gd name="T2" fmla="*/ 42 w 45"/>
                <a:gd name="T3" fmla="*/ 7 h 7"/>
                <a:gd name="T4" fmla="*/ 45 w 45"/>
                <a:gd name="T5" fmla="*/ 4 h 7"/>
                <a:gd name="T6" fmla="*/ 42 w 45"/>
                <a:gd name="T7" fmla="*/ 0 h 7"/>
                <a:gd name="T8" fmla="*/ 4 w 45"/>
                <a:gd name="T9" fmla="*/ 0 h 7"/>
                <a:gd name="T10" fmla="*/ 0 w 45"/>
                <a:gd name="T11" fmla="*/ 4 h 7"/>
                <a:gd name="T12" fmla="*/ 4 w 45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7">
                  <a:moveTo>
                    <a:pt x="4" y="7"/>
                  </a:move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5" y="6"/>
                    <a:pt x="45" y="4"/>
                  </a:cubicBezTo>
                  <a:cubicBezTo>
                    <a:pt x="45" y="2"/>
                    <a:pt x="44" y="0"/>
                    <a:pt x="4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solidFill>
              <a:srgbClr val="30383B"/>
            </a:solidFill>
            <a:ln w="47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atin typeface="Gotham Book"/>
              </a:endParaRPr>
            </a:p>
          </p:txBody>
        </p:sp>
        <p:sp>
          <p:nvSpPr>
            <p:cNvPr id="48" name="Freeform 36"/>
            <p:cNvSpPr>
              <a:spLocks/>
            </p:cNvSpPr>
            <p:nvPr/>
          </p:nvSpPr>
          <p:spPr bwMode="auto">
            <a:xfrm>
              <a:off x="2052638" y="5372100"/>
              <a:ext cx="85725" cy="12700"/>
            </a:xfrm>
            <a:custGeom>
              <a:avLst/>
              <a:gdLst>
                <a:gd name="T0" fmla="*/ 42 w 45"/>
                <a:gd name="T1" fmla="*/ 0 h 7"/>
                <a:gd name="T2" fmla="*/ 4 w 45"/>
                <a:gd name="T3" fmla="*/ 0 h 7"/>
                <a:gd name="T4" fmla="*/ 0 w 45"/>
                <a:gd name="T5" fmla="*/ 4 h 7"/>
                <a:gd name="T6" fmla="*/ 4 w 45"/>
                <a:gd name="T7" fmla="*/ 7 h 7"/>
                <a:gd name="T8" fmla="*/ 42 w 45"/>
                <a:gd name="T9" fmla="*/ 7 h 7"/>
                <a:gd name="T10" fmla="*/ 45 w 45"/>
                <a:gd name="T11" fmla="*/ 4 h 7"/>
                <a:gd name="T12" fmla="*/ 42 w 4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7">
                  <a:moveTo>
                    <a:pt x="4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"/>
                    <a:pt x="2" y="7"/>
                    <a:pt x="4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5" y="5"/>
                    <a:pt x="45" y="4"/>
                  </a:cubicBezTo>
                  <a:cubicBezTo>
                    <a:pt x="45" y="2"/>
                    <a:pt x="44" y="0"/>
                    <a:pt x="42" y="0"/>
                  </a:cubicBezTo>
                  <a:close/>
                </a:path>
              </a:pathLst>
            </a:custGeom>
            <a:solidFill>
              <a:srgbClr val="30383B"/>
            </a:solidFill>
            <a:ln w="47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atin typeface="Gotham Book"/>
              </a:endParaRPr>
            </a:p>
          </p:txBody>
        </p:sp>
      </p:grpSp>
      <p:grpSp>
        <p:nvGrpSpPr>
          <p:cNvPr id="49" name="Grupo 48"/>
          <p:cNvGrpSpPr/>
          <p:nvPr/>
        </p:nvGrpSpPr>
        <p:grpSpPr>
          <a:xfrm>
            <a:off x="6198270" y="1583836"/>
            <a:ext cx="432257" cy="359404"/>
            <a:chOff x="827088" y="2616200"/>
            <a:chExt cx="706438" cy="587374"/>
          </a:xfrm>
        </p:grpSpPr>
        <p:sp>
          <p:nvSpPr>
            <p:cNvPr id="50" name="Freeform 2394"/>
            <p:cNvSpPr>
              <a:spLocks noEditPoints="1"/>
            </p:cNvSpPr>
            <p:nvPr/>
          </p:nvSpPr>
          <p:spPr bwMode="auto">
            <a:xfrm>
              <a:off x="827088" y="2616200"/>
              <a:ext cx="706438" cy="215900"/>
            </a:xfrm>
            <a:custGeom>
              <a:avLst/>
              <a:gdLst>
                <a:gd name="T0" fmla="*/ 323 w 330"/>
                <a:gd name="T1" fmla="*/ 59 h 101"/>
                <a:gd name="T2" fmla="*/ 323 w 330"/>
                <a:gd name="T3" fmla="*/ 59 h 101"/>
                <a:gd name="T4" fmla="*/ 165 w 330"/>
                <a:gd name="T5" fmla="*/ 0 h 101"/>
                <a:gd name="T6" fmla="*/ 7 w 330"/>
                <a:gd name="T7" fmla="*/ 58 h 101"/>
                <a:gd name="T8" fmla="*/ 2 w 330"/>
                <a:gd name="T9" fmla="*/ 64 h 101"/>
                <a:gd name="T10" fmla="*/ 0 w 330"/>
                <a:gd name="T11" fmla="*/ 72 h 101"/>
                <a:gd name="T12" fmla="*/ 2 w 330"/>
                <a:gd name="T13" fmla="*/ 80 h 101"/>
                <a:gd name="T14" fmla="*/ 6 w 330"/>
                <a:gd name="T15" fmla="*/ 87 h 101"/>
                <a:gd name="T16" fmla="*/ 14 w 330"/>
                <a:gd name="T17" fmla="*/ 94 h 101"/>
                <a:gd name="T18" fmla="*/ 26 w 330"/>
                <a:gd name="T19" fmla="*/ 100 h 101"/>
                <a:gd name="T20" fmla="*/ 40 w 330"/>
                <a:gd name="T21" fmla="*/ 95 h 101"/>
                <a:gd name="T22" fmla="*/ 165 w 330"/>
                <a:gd name="T23" fmla="*/ 50 h 101"/>
                <a:gd name="T24" fmla="*/ 290 w 330"/>
                <a:gd name="T25" fmla="*/ 96 h 101"/>
                <a:gd name="T26" fmla="*/ 303 w 330"/>
                <a:gd name="T27" fmla="*/ 101 h 101"/>
                <a:gd name="T28" fmla="*/ 316 w 330"/>
                <a:gd name="T29" fmla="*/ 95 h 101"/>
                <a:gd name="T30" fmla="*/ 320 w 330"/>
                <a:gd name="T31" fmla="*/ 91 h 101"/>
                <a:gd name="T32" fmla="*/ 324 w 330"/>
                <a:gd name="T33" fmla="*/ 88 h 101"/>
                <a:gd name="T34" fmla="*/ 328 w 330"/>
                <a:gd name="T35" fmla="*/ 81 h 101"/>
                <a:gd name="T36" fmla="*/ 329 w 330"/>
                <a:gd name="T37" fmla="*/ 73 h 101"/>
                <a:gd name="T38" fmla="*/ 328 w 330"/>
                <a:gd name="T39" fmla="*/ 65 h 101"/>
                <a:gd name="T40" fmla="*/ 323 w 330"/>
                <a:gd name="T41" fmla="*/ 59 h 101"/>
                <a:gd name="T42" fmla="*/ 322 w 330"/>
                <a:gd name="T43" fmla="*/ 79 h 101"/>
                <a:gd name="T44" fmla="*/ 319 w 330"/>
                <a:gd name="T45" fmla="*/ 83 h 101"/>
                <a:gd name="T46" fmla="*/ 315 w 330"/>
                <a:gd name="T47" fmla="*/ 87 h 101"/>
                <a:gd name="T48" fmla="*/ 312 w 330"/>
                <a:gd name="T49" fmla="*/ 90 h 101"/>
                <a:gd name="T50" fmla="*/ 303 w 330"/>
                <a:gd name="T51" fmla="*/ 94 h 101"/>
                <a:gd name="T52" fmla="*/ 294 w 330"/>
                <a:gd name="T53" fmla="*/ 91 h 101"/>
                <a:gd name="T54" fmla="*/ 165 w 330"/>
                <a:gd name="T55" fmla="*/ 43 h 101"/>
                <a:gd name="T56" fmla="*/ 36 w 330"/>
                <a:gd name="T57" fmla="*/ 90 h 101"/>
                <a:gd name="T58" fmla="*/ 27 w 330"/>
                <a:gd name="T59" fmla="*/ 93 h 101"/>
                <a:gd name="T60" fmla="*/ 18 w 330"/>
                <a:gd name="T61" fmla="*/ 89 h 101"/>
                <a:gd name="T62" fmla="*/ 11 w 330"/>
                <a:gd name="T63" fmla="*/ 82 h 101"/>
                <a:gd name="T64" fmla="*/ 8 w 330"/>
                <a:gd name="T65" fmla="*/ 78 h 101"/>
                <a:gd name="T66" fmla="*/ 7 w 330"/>
                <a:gd name="T67" fmla="*/ 72 h 101"/>
                <a:gd name="T68" fmla="*/ 8 w 330"/>
                <a:gd name="T69" fmla="*/ 67 h 101"/>
                <a:gd name="T70" fmla="*/ 11 w 330"/>
                <a:gd name="T71" fmla="*/ 63 h 101"/>
                <a:gd name="T72" fmla="*/ 165 w 330"/>
                <a:gd name="T73" fmla="*/ 6 h 101"/>
                <a:gd name="T74" fmla="*/ 319 w 330"/>
                <a:gd name="T75" fmla="*/ 64 h 101"/>
                <a:gd name="T76" fmla="*/ 319 w 330"/>
                <a:gd name="T77" fmla="*/ 64 h 101"/>
                <a:gd name="T78" fmla="*/ 322 w 330"/>
                <a:gd name="T79" fmla="*/ 68 h 101"/>
                <a:gd name="T80" fmla="*/ 323 w 330"/>
                <a:gd name="T81" fmla="*/ 73 h 101"/>
                <a:gd name="T82" fmla="*/ 322 w 330"/>
                <a:gd name="T83" fmla="*/ 7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0" h="101">
                  <a:moveTo>
                    <a:pt x="323" y="59"/>
                  </a:moveTo>
                  <a:cubicBezTo>
                    <a:pt x="323" y="59"/>
                    <a:pt x="323" y="59"/>
                    <a:pt x="323" y="59"/>
                  </a:cubicBezTo>
                  <a:cubicBezTo>
                    <a:pt x="278" y="20"/>
                    <a:pt x="222" y="0"/>
                    <a:pt x="165" y="0"/>
                  </a:cubicBezTo>
                  <a:cubicBezTo>
                    <a:pt x="109" y="0"/>
                    <a:pt x="53" y="19"/>
                    <a:pt x="7" y="58"/>
                  </a:cubicBezTo>
                  <a:cubicBezTo>
                    <a:pt x="5" y="60"/>
                    <a:pt x="3" y="62"/>
                    <a:pt x="2" y="64"/>
                  </a:cubicBezTo>
                  <a:cubicBezTo>
                    <a:pt x="1" y="67"/>
                    <a:pt x="1" y="69"/>
                    <a:pt x="0" y="72"/>
                  </a:cubicBezTo>
                  <a:cubicBezTo>
                    <a:pt x="0" y="75"/>
                    <a:pt x="1" y="77"/>
                    <a:pt x="2" y="80"/>
                  </a:cubicBezTo>
                  <a:cubicBezTo>
                    <a:pt x="3" y="82"/>
                    <a:pt x="4" y="85"/>
                    <a:pt x="6" y="87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7" y="98"/>
                    <a:pt x="22" y="99"/>
                    <a:pt x="26" y="100"/>
                  </a:cubicBezTo>
                  <a:cubicBezTo>
                    <a:pt x="31" y="100"/>
                    <a:pt x="36" y="98"/>
                    <a:pt x="40" y="95"/>
                  </a:cubicBezTo>
                  <a:cubicBezTo>
                    <a:pt x="76" y="64"/>
                    <a:pt x="121" y="50"/>
                    <a:pt x="165" y="50"/>
                  </a:cubicBezTo>
                  <a:cubicBezTo>
                    <a:pt x="210" y="50"/>
                    <a:pt x="254" y="66"/>
                    <a:pt x="290" y="96"/>
                  </a:cubicBezTo>
                  <a:cubicBezTo>
                    <a:pt x="294" y="99"/>
                    <a:pt x="299" y="101"/>
                    <a:pt x="303" y="101"/>
                  </a:cubicBezTo>
                  <a:cubicBezTo>
                    <a:pt x="308" y="101"/>
                    <a:pt x="313" y="99"/>
                    <a:pt x="316" y="95"/>
                  </a:cubicBezTo>
                  <a:cubicBezTo>
                    <a:pt x="320" y="91"/>
                    <a:pt x="320" y="91"/>
                    <a:pt x="320" y="91"/>
                  </a:cubicBezTo>
                  <a:cubicBezTo>
                    <a:pt x="324" y="88"/>
                    <a:pt x="324" y="88"/>
                    <a:pt x="324" y="88"/>
                  </a:cubicBezTo>
                  <a:cubicBezTo>
                    <a:pt x="326" y="86"/>
                    <a:pt x="327" y="83"/>
                    <a:pt x="328" y="81"/>
                  </a:cubicBezTo>
                  <a:cubicBezTo>
                    <a:pt x="329" y="79"/>
                    <a:pt x="330" y="76"/>
                    <a:pt x="329" y="73"/>
                  </a:cubicBezTo>
                  <a:cubicBezTo>
                    <a:pt x="329" y="70"/>
                    <a:pt x="329" y="68"/>
                    <a:pt x="328" y="65"/>
                  </a:cubicBezTo>
                  <a:cubicBezTo>
                    <a:pt x="327" y="63"/>
                    <a:pt x="325" y="61"/>
                    <a:pt x="323" y="59"/>
                  </a:cubicBezTo>
                  <a:close/>
                  <a:moveTo>
                    <a:pt x="322" y="79"/>
                  </a:moveTo>
                  <a:cubicBezTo>
                    <a:pt x="322" y="80"/>
                    <a:pt x="321" y="82"/>
                    <a:pt x="319" y="83"/>
                  </a:cubicBezTo>
                  <a:cubicBezTo>
                    <a:pt x="315" y="87"/>
                    <a:pt x="315" y="87"/>
                    <a:pt x="315" y="87"/>
                  </a:cubicBezTo>
                  <a:cubicBezTo>
                    <a:pt x="312" y="90"/>
                    <a:pt x="312" y="90"/>
                    <a:pt x="312" y="90"/>
                  </a:cubicBezTo>
                  <a:cubicBezTo>
                    <a:pt x="309" y="93"/>
                    <a:pt x="306" y="94"/>
                    <a:pt x="303" y="94"/>
                  </a:cubicBezTo>
                  <a:cubicBezTo>
                    <a:pt x="300" y="94"/>
                    <a:pt x="297" y="93"/>
                    <a:pt x="294" y="91"/>
                  </a:cubicBezTo>
                  <a:cubicBezTo>
                    <a:pt x="257" y="60"/>
                    <a:pt x="211" y="43"/>
                    <a:pt x="165" y="43"/>
                  </a:cubicBezTo>
                  <a:cubicBezTo>
                    <a:pt x="119" y="43"/>
                    <a:pt x="73" y="58"/>
                    <a:pt x="36" y="90"/>
                  </a:cubicBezTo>
                  <a:cubicBezTo>
                    <a:pt x="33" y="92"/>
                    <a:pt x="30" y="93"/>
                    <a:pt x="27" y="93"/>
                  </a:cubicBezTo>
                  <a:cubicBezTo>
                    <a:pt x="24" y="93"/>
                    <a:pt x="21" y="92"/>
                    <a:pt x="18" y="89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9" y="81"/>
                    <a:pt x="8" y="79"/>
                    <a:pt x="8" y="78"/>
                  </a:cubicBezTo>
                  <a:cubicBezTo>
                    <a:pt x="7" y="76"/>
                    <a:pt x="7" y="74"/>
                    <a:pt x="7" y="72"/>
                  </a:cubicBezTo>
                  <a:cubicBezTo>
                    <a:pt x="7" y="70"/>
                    <a:pt x="7" y="69"/>
                    <a:pt x="8" y="67"/>
                  </a:cubicBezTo>
                  <a:cubicBezTo>
                    <a:pt x="9" y="66"/>
                    <a:pt x="10" y="64"/>
                    <a:pt x="11" y="63"/>
                  </a:cubicBezTo>
                  <a:cubicBezTo>
                    <a:pt x="56" y="25"/>
                    <a:pt x="111" y="6"/>
                    <a:pt x="165" y="6"/>
                  </a:cubicBezTo>
                  <a:cubicBezTo>
                    <a:pt x="220" y="7"/>
                    <a:pt x="275" y="26"/>
                    <a:pt x="319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20" y="65"/>
                    <a:pt x="321" y="67"/>
                    <a:pt x="322" y="68"/>
                  </a:cubicBezTo>
                  <a:cubicBezTo>
                    <a:pt x="323" y="70"/>
                    <a:pt x="323" y="72"/>
                    <a:pt x="323" y="73"/>
                  </a:cubicBezTo>
                  <a:cubicBezTo>
                    <a:pt x="323" y="75"/>
                    <a:pt x="323" y="77"/>
                    <a:pt x="322" y="79"/>
                  </a:cubicBezTo>
                  <a:close/>
                </a:path>
              </a:pathLst>
            </a:custGeom>
            <a:solidFill>
              <a:srgbClr val="30383B"/>
            </a:solidFill>
            <a:ln w="47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atin typeface="Gotham Book"/>
              </a:endParaRPr>
            </a:p>
          </p:txBody>
        </p:sp>
        <p:sp>
          <p:nvSpPr>
            <p:cNvPr id="51" name="Freeform 2395"/>
            <p:cNvSpPr>
              <a:spLocks noEditPoints="1"/>
            </p:cNvSpPr>
            <p:nvPr/>
          </p:nvSpPr>
          <p:spPr bwMode="auto">
            <a:xfrm>
              <a:off x="1036638" y="2909887"/>
              <a:ext cx="288925" cy="130175"/>
            </a:xfrm>
            <a:custGeom>
              <a:avLst/>
              <a:gdLst>
                <a:gd name="T0" fmla="*/ 134 w 135"/>
                <a:gd name="T1" fmla="*/ 40 h 61"/>
                <a:gd name="T2" fmla="*/ 135 w 135"/>
                <a:gd name="T3" fmla="*/ 32 h 61"/>
                <a:gd name="T4" fmla="*/ 132 w 135"/>
                <a:gd name="T5" fmla="*/ 24 h 61"/>
                <a:gd name="T6" fmla="*/ 126 w 135"/>
                <a:gd name="T7" fmla="*/ 17 h 61"/>
                <a:gd name="T8" fmla="*/ 68 w 135"/>
                <a:gd name="T9" fmla="*/ 0 h 61"/>
                <a:gd name="T10" fmla="*/ 9 w 135"/>
                <a:gd name="T11" fmla="*/ 17 h 61"/>
                <a:gd name="T12" fmla="*/ 3 w 135"/>
                <a:gd name="T13" fmla="*/ 23 h 61"/>
                <a:gd name="T14" fmla="*/ 0 w 135"/>
                <a:gd name="T15" fmla="*/ 32 h 61"/>
                <a:gd name="T16" fmla="*/ 1 w 135"/>
                <a:gd name="T17" fmla="*/ 40 h 61"/>
                <a:gd name="T18" fmla="*/ 6 w 135"/>
                <a:gd name="T19" fmla="*/ 47 h 61"/>
                <a:gd name="T20" fmla="*/ 14 w 135"/>
                <a:gd name="T21" fmla="*/ 55 h 61"/>
                <a:gd name="T22" fmla="*/ 25 w 135"/>
                <a:gd name="T23" fmla="*/ 61 h 61"/>
                <a:gd name="T24" fmla="*/ 37 w 135"/>
                <a:gd name="T25" fmla="*/ 58 h 61"/>
                <a:gd name="T26" fmla="*/ 67 w 135"/>
                <a:gd name="T27" fmla="*/ 50 h 61"/>
                <a:gd name="T28" fmla="*/ 98 w 135"/>
                <a:gd name="T29" fmla="*/ 58 h 61"/>
                <a:gd name="T30" fmla="*/ 110 w 135"/>
                <a:gd name="T31" fmla="*/ 61 h 61"/>
                <a:gd name="T32" fmla="*/ 121 w 135"/>
                <a:gd name="T33" fmla="*/ 55 h 61"/>
                <a:gd name="T34" fmla="*/ 129 w 135"/>
                <a:gd name="T35" fmla="*/ 47 h 61"/>
                <a:gd name="T36" fmla="*/ 134 w 135"/>
                <a:gd name="T37" fmla="*/ 40 h 61"/>
                <a:gd name="T38" fmla="*/ 127 w 135"/>
                <a:gd name="T39" fmla="*/ 38 h 61"/>
                <a:gd name="T40" fmla="*/ 124 w 135"/>
                <a:gd name="T41" fmla="*/ 43 h 61"/>
                <a:gd name="T42" fmla="*/ 117 w 135"/>
                <a:gd name="T43" fmla="*/ 51 h 61"/>
                <a:gd name="T44" fmla="*/ 109 w 135"/>
                <a:gd name="T45" fmla="*/ 54 h 61"/>
                <a:gd name="T46" fmla="*/ 101 w 135"/>
                <a:gd name="T47" fmla="*/ 53 h 61"/>
                <a:gd name="T48" fmla="*/ 67 w 135"/>
                <a:gd name="T49" fmla="*/ 43 h 61"/>
                <a:gd name="T50" fmla="*/ 34 w 135"/>
                <a:gd name="T51" fmla="*/ 52 h 61"/>
                <a:gd name="T52" fmla="*/ 26 w 135"/>
                <a:gd name="T53" fmla="*/ 54 h 61"/>
                <a:gd name="T54" fmla="*/ 18 w 135"/>
                <a:gd name="T55" fmla="*/ 50 h 61"/>
                <a:gd name="T56" fmla="*/ 11 w 135"/>
                <a:gd name="T57" fmla="*/ 43 h 61"/>
                <a:gd name="T58" fmla="*/ 7 w 135"/>
                <a:gd name="T59" fmla="*/ 38 h 61"/>
                <a:gd name="T60" fmla="*/ 7 w 135"/>
                <a:gd name="T61" fmla="*/ 32 h 61"/>
                <a:gd name="T62" fmla="*/ 9 w 135"/>
                <a:gd name="T63" fmla="*/ 27 h 61"/>
                <a:gd name="T64" fmla="*/ 13 w 135"/>
                <a:gd name="T65" fmla="*/ 23 h 61"/>
                <a:gd name="T66" fmla="*/ 68 w 135"/>
                <a:gd name="T67" fmla="*/ 6 h 61"/>
                <a:gd name="T68" fmla="*/ 122 w 135"/>
                <a:gd name="T69" fmla="*/ 23 h 61"/>
                <a:gd name="T70" fmla="*/ 126 w 135"/>
                <a:gd name="T71" fmla="*/ 27 h 61"/>
                <a:gd name="T72" fmla="*/ 128 w 135"/>
                <a:gd name="T73" fmla="*/ 32 h 61"/>
                <a:gd name="T74" fmla="*/ 127 w 135"/>
                <a:gd name="T75" fmla="*/ 3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5" h="61">
                  <a:moveTo>
                    <a:pt x="134" y="40"/>
                  </a:moveTo>
                  <a:cubicBezTo>
                    <a:pt x="134" y="38"/>
                    <a:pt x="135" y="35"/>
                    <a:pt x="135" y="32"/>
                  </a:cubicBezTo>
                  <a:cubicBezTo>
                    <a:pt x="134" y="29"/>
                    <a:pt x="133" y="26"/>
                    <a:pt x="132" y="24"/>
                  </a:cubicBezTo>
                  <a:cubicBezTo>
                    <a:pt x="130" y="21"/>
                    <a:pt x="128" y="19"/>
                    <a:pt x="126" y="17"/>
                  </a:cubicBezTo>
                  <a:cubicBezTo>
                    <a:pt x="108" y="6"/>
                    <a:pt x="88" y="0"/>
                    <a:pt x="68" y="0"/>
                  </a:cubicBezTo>
                  <a:cubicBezTo>
                    <a:pt x="47" y="0"/>
                    <a:pt x="27" y="6"/>
                    <a:pt x="9" y="17"/>
                  </a:cubicBezTo>
                  <a:cubicBezTo>
                    <a:pt x="7" y="19"/>
                    <a:pt x="5" y="21"/>
                    <a:pt x="3" y="23"/>
                  </a:cubicBezTo>
                  <a:cubicBezTo>
                    <a:pt x="2" y="26"/>
                    <a:pt x="1" y="29"/>
                    <a:pt x="0" y="32"/>
                  </a:cubicBezTo>
                  <a:cubicBezTo>
                    <a:pt x="0" y="35"/>
                    <a:pt x="0" y="37"/>
                    <a:pt x="1" y="40"/>
                  </a:cubicBezTo>
                  <a:cubicBezTo>
                    <a:pt x="2" y="43"/>
                    <a:pt x="4" y="45"/>
                    <a:pt x="6" y="47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7" y="58"/>
                    <a:pt x="21" y="60"/>
                    <a:pt x="25" y="61"/>
                  </a:cubicBezTo>
                  <a:cubicBezTo>
                    <a:pt x="29" y="61"/>
                    <a:pt x="33" y="60"/>
                    <a:pt x="37" y="58"/>
                  </a:cubicBezTo>
                  <a:cubicBezTo>
                    <a:pt x="47" y="53"/>
                    <a:pt x="57" y="50"/>
                    <a:pt x="67" y="50"/>
                  </a:cubicBezTo>
                  <a:cubicBezTo>
                    <a:pt x="78" y="50"/>
                    <a:pt x="88" y="53"/>
                    <a:pt x="98" y="58"/>
                  </a:cubicBezTo>
                  <a:cubicBezTo>
                    <a:pt x="101" y="60"/>
                    <a:pt x="106" y="61"/>
                    <a:pt x="110" y="61"/>
                  </a:cubicBezTo>
                  <a:cubicBezTo>
                    <a:pt x="114" y="60"/>
                    <a:pt x="118" y="58"/>
                    <a:pt x="121" y="55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1" y="45"/>
                    <a:pt x="133" y="43"/>
                    <a:pt x="134" y="40"/>
                  </a:cubicBezTo>
                  <a:close/>
                  <a:moveTo>
                    <a:pt x="127" y="38"/>
                  </a:moveTo>
                  <a:cubicBezTo>
                    <a:pt x="127" y="40"/>
                    <a:pt x="126" y="41"/>
                    <a:pt x="124" y="43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4" y="53"/>
                    <a:pt x="112" y="54"/>
                    <a:pt x="109" y="54"/>
                  </a:cubicBezTo>
                  <a:cubicBezTo>
                    <a:pt x="106" y="55"/>
                    <a:pt x="103" y="54"/>
                    <a:pt x="101" y="53"/>
                  </a:cubicBezTo>
                  <a:cubicBezTo>
                    <a:pt x="91" y="46"/>
                    <a:pt x="79" y="43"/>
                    <a:pt x="67" y="43"/>
                  </a:cubicBezTo>
                  <a:cubicBezTo>
                    <a:pt x="56" y="43"/>
                    <a:pt x="44" y="46"/>
                    <a:pt x="34" y="52"/>
                  </a:cubicBezTo>
                  <a:cubicBezTo>
                    <a:pt x="31" y="54"/>
                    <a:pt x="28" y="55"/>
                    <a:pt x="26" y="54"/>
                  </a:cubicBezTo>
                  <a:cubicBezTo>
                    <a:pt x="23" y="54"/>
                    <a:pt x="20" y="53"/>
                    <a:pt x="18" y="50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9" y="41"/>
                    <a:pt x="8" y="40"/>
                    <a:pt x="7" y="38"/>
                  </a:cubicBezTo>
                  <a:cubicBezTo>
                    <a:pt x="7" y="36"/>
                    <a:pt x="7" y="34"/>
                    <a:pt x="7" y="32"/>
                  </a:cubicBezTo>
                  <a:cubicBezTo>
                    <a:pt x="7" y="30"/>
                    <a:pt x="8" y="28"/>
                    <a:pt x="9" y="27"/>
                  </a:cubicBezTo>
                  <a:cubicBezTo>
                    <a:pt x="10" y="25"/>
                    <a:pt x="11" y="24"/>
                    <a:pt x="13" y="23"/>
                  </a:cubicBezTo>
                  <a:cubicBezTo>
                    <a:pt x="30" y="12"/>
                    <a:pt x="49" y="6"/>
                    <a:pt x="68" y="6"/>
                  </a:cubicBezTo>
                  <a:cubicBezTo>
                    <a:pt x="87" y="6"/>
                    <a:pt x="105" y="12"/>
                    <a:pt x="122" y="23"/>
                  </a:cubicBezTo>
                  <a:cubicBezTo>
                    <a:pt x="124" y="24"/>
                    <a:pt x="125" y="25"/>
                    <a:pt x="126" y="27"/>
                  </a:cubicBezTo>
                  <a:cubicBezTo>
                    <a:pt x="127" y="29"/>
                    <a:pt x="128" y="30"/>
                    <a:pt x="128" y="32"/>
                  </a:cubicBezTo>
                  <a:cubicBezTo>
                    <a:pt x="128" y="34"/>
                    <a:pt x="128" y="36"/>
                    <a:pt x="127" y="38"/>
                  </a:cubicBezTo>
                  <a:close/>
                </a:path>
              </a:pathLst>
            </a:custGeom>
            <a:solidFill>
              <a:srgbClr val="30383B"/>
            </a:solidFill>
            <a:ln w="47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atin typeface="Gotham Book"/>
              </a:endParaRPr>
            </a:p>
          </p:txBody>
        </p:sp>
        <p:sp>
          <p:nvSpPr>
            <p:cNvPr id="52" name="Freeform 2396"/>
            <p:cNvSpPr>
              <a:spLocks noEditPoints="1"/>
            </p:cNvSpPr>
            <p:nvPr/>
          </p:nvSpPr>
          <p:spPr bwMode="auto">
            <a:xfrm>
              <a:off x="931863" y="2762250"/>
              <a:ext cx="498475" cy="173037"/>
            </a:xfrm>
            <a:custGeom>
              <a:avLst/>
              <a:gdLst>
                <a:gd name="T0" fmla="*/ 225 w 233"/>
                <a:gd name="T1" fmla="*/ 38 h 81"/>
                <a:gd name="T2" fmla="*/ 117 w 233"/>
                <a:gd name="T3" fmla="*/ 0 h 81"/>
                <a:gd name="T4" fmla="*/ 8 w 233"/>
                <a:gd name="T5" fmla="*/ 38 h 81"/>
                <a:gd name="T6" fmla="*/ 2 w 233"/>
                <a:gd name="T7" fmla="*/ 44 h 81"/>
                <a:gd name="T8" fmla="*/ 0 w 233"/>
                <a:gd name="T9" fmla="*/ 52 h 81"/>
                <a:gd name="T10" fmla="*/ 1 w 233"/>
                <a:gd name="T11" fmla="*/ 60 h 81"/>
                <a:gd name="T12" fmla="*/ 6 w 233"/>
                <a:gd name="T13" fmla="*/ 67 h 81"/>
                <a:gd name="T14" fmla="*/ 13 w 233"/>
                <a:gd name="T15" fmla="*/ 75 h 81"/>
                <a:gd name="T16" fmla="*/ 26 w 233"/>
                <a:gd name="T17" fmla="*/ 80 h 81"/>
                <a:gd name="T18" fmla="*/ 39 w 233"/>
                <a:gd name="T19" fmla="*/ 77 h 81"/>
                <a:gd name="T20" fmla="*/ 116 w 233"/>
                <a:gd name="T21" fmla="*/ 50 h 81"/>
                <a:gd name="T22" fmla="*/ 194 w 233"/>
                <a:gd name="T23" fmla="*/ 77 h 81"/>
                <a:gd name="T24" fmla="*/ 207 w 233"/>
                <a:gd name="T25" fmla="*/ 81 h 81"/>
                <a:gd name="T26" fmla="*/ 207 w 233"/>
                <a:gd name="T27" fmla="*/ 81 h 81"/>
                <a:gd name="T28" fmla="*/ 219 w 233"/>
                <a:gd name="T29" fmla="*/ 75 h 81"/>
                <a:gd name="T30" fmla="*/ 227 w 233"/>
                <a:gd name="T31" fmla="*/ 67 h 81"/>
                <a:gd name="T32" fmla="*/ 227 w 233"/>
                <a:gd name="T33" fmla="*/ 67 h 81"/>
                <a:gd name="T34" fmla="*/ 227 w 233"/>
                <a:gd name="T35" fmla="*/ 67 h 81"/>
                <a:gd name="T36" fmla="*/ 231 w 233"/>
                <a:gd name="T37" fmla="*/ 61 h 81"/>
                <a:gd name="T38" fmla="*/ 233 w 233"/>
                <a:gd name="T39" fmla="*/ 53 h 81"/>
                <a:gd name="T40" fmla="*/ 231 w 233"/>
                <a:gd name="T41" fmla="*/ 45 h 81"/>
                <a:gd name="T42" fmla="*/ 225 w 233"/>
                <a:gd name="T43" fmla="*/ 38 h 81"/>
                <a:gd name="T44" fmla="*/ 225 w 233"/>
                <a:gd name="T45" fmla="*/ 58 h 81"/>
                <a:gd name="T46" fmla="*/ 222 w 233"/>
                <a:gd name="T47" fmla="*/ 63 h 81"/>
                <a:gd name="T48" fmla="*/ 215 w 233"/>
                <a:gd name="T49" fmla="*/ 70 h 81"/>
                <a:gd name="T50" fmla="*/ 207 w 233"/>
                <a:gd name="T51" fmla="*/ 74 h 81"/>
                <a:gd name="T52" fmla="*/ 207 w 233"/>
                <a:gd name="T53" fmla="*/ 74 h 81"/>
                <a:gd name="T54" fmla="*/ 198 w 233"/>
                <a:gd name="T55" fmla="*/ 72 h 81"/>
                <a:gd name="T56" fmla="*/ 116 w 233"/>
                <a:gd name="T57" fmla="*/ 44 h 81"/>
                <a:gd name="T58" fmla="*/ 35 w 233"/>
                <a:gd name="T59" fmla="*/ 71 h 81"/>
                <a:gd name="T60" fmla="*/ 26 w 233"/>
                <a:gd name="T61" fmla="*/ 74 h 81"/>
                <a:gd name="T62" fmla="*/ 18 w 233"/>
                <a:gd name="T63" fmla="*/ 70 h 81"/>
                <a:gd name="T64" fmla="*/ 10 w 233"/>
                <a:gd name="T65" fmla="*/ 63 h 81"/>
                <a:gd name="T66" fmla="*/ 7 w 233"/>
                <a:gd name="T67" fmla="*/ 58 h 81"/>
                <a:gd name="T68" fmla="*/ 7 w 233"/>
                <a:gd name="T69" fmla="*/ 53 h 81"/>
                <a:gd name="T70" fmla="*/ 8 w 233"/>
                <a:gd name="T71" fmla="*/ 47 h 81"/>
                <a:gd name="T72" fmla="*/ 12 w 233"/>
                <a:gd name="T73" fmla="*/ 43 h 81"/>
                <a:gd name="T74" fmla="*/ 117 w 233"/>
                <a:gd name="T75" fmla="*/ 7 h 81"/>
                <a:gd name="T76" fmla="*/ 221 w 233"/>
                <a:gd name="T77" fmla="*/ 44 h 81"/>
                <a:gd name="T78" fmla="*/ 225 w 233"/>
                <a:gd name="T79" fmla="*/ 48 h 81"/>
                <a:gd name="T80" fmla="*/ 225 w 233"/>
                <a:gd name="T81" fmla="*/ 48 h 81"/>
                <a:gd name="T82" fmla="*/ 226 w 233"/>
                <a:gd name="T83" fmla="*/ 53 h 81"/>
                <a:gd name="T84" fmla="*/ 225 w 233"/>
                <a:gd name="T85" fmla="*/ 5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3" h="81">
                  <a:moveTo>
                    <a:pt x="225" y="38"/>
                  </a:moveTo>
                  <a:cubicBezTo>
                    <a:pt x="193" y="13"/>
                    <a:pt x="155" y="0"/>
                    <a:pt x="117" y="0"/>
                  </a:cubicBezTo>
                  <a:cubicBezTo>
                    <a:pt x="78" y="0"/>
                    <a:pt x="40" y="13"/>
                    <a:pt x="8" y="38"/>
                  </a:cubicBezTo>
                  <a:cubicBezTo>
                    <a:pt x="5" y="40"/>
                    <a:pt x="4" y="42"/>
                    <a:pt x="2" y="44"/>
                  </a:cubicBezTo>
                  <a:cubicBezTo>
                    <a:pt x="1" y="47"/>
                    <a:pt x="0" y="49"/>
                    <a:pt x="0" y="52"/>
                  </a:cubicBezTo>
                  <a:cubicBezTo>
                    <a:pt x="0" y="55"/>
                    <a:pt x="0" y="58"/>
                    <a:pt x="1" y="60"/>
                  </a:cubicBezTo>
                  <a:cubicBezTo>
                    <a:pt x="2" y="63"/>
                    <a:pt x="4" y="65"/>
                    <a:pt x="6" y="67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7" y="78"/>
                    <a:pt x="21" y="80"/>
                    <a:pt x="26" y="80"/>
                  </a:cubicBezTo>
                  <a:cubicBezTo>
                    <a:pt x="30" y="81"/>
                    <a:pt x="35" y="79"/>
                    <a:pt x="39" y="77"/>
                  </a:cubicBezTo>
                  <a:cubicBezTo>
                    <a:pt x="62" y="59"/>
                    <a:pt x="89" y="50"/>
                    <a:pt x="116" y="50"/>
                  </a:cubicBezTo>
                  <a:cubicBezTo>
                    <a:pt x="144" y="50"/>
                    <a:pt x="171" y="59"/>
                    <a:pt x="194" y="77"/>
                  </a:cubicBezTo>
                  <a:cubicBezTo>
                    <a:pt x="198" y="80"/>
                    <a:pt x="202" y="81"/>
                    <a:pt x="207" y="81"/>
                  </a:cubicBezTo>
                  <a:cubicBezTo>
                    <a:pt x="207" y="81"/>
                    <a:pt x="207" y="81"/>
                    <a:pt x="207" y="81"/>
                  </a:cubicBezTo>
                  <a:cubicBezTo>
                    <a:pt x="212" y="80"/>
                    <a:pt x="216" y="78"/>
                    <a:pt x="219" y="75"/>
                  </a:cubicBezTo>
                  <a:cubicBezTo>
                    <a:pt x="227" y="67"/>
                    <a:pt x="227" y="67"/>
                    <a:pt x="227" y="67"/>
                  </a:cubicBezTo>
                  <a:cubicBezTo>
                    <a:pt x="227" y="67"/>
                    <a:pt x="227" y="67"/>
                    <a:pt x="227" y="67"/>
                  </a:cubicBezTo>
                  <a:cubicBezTo>
                    <a:pt x="227" y="67"/>
                    <a:pt x="227" y="67"/>
                    <a:pt x="227" y="67"/>
                  </a:cubicBezTo>
                  <a:cubicBezTo>
                    <a:pt x="229" y="65"/>
                    <a:pt x="230" y="63"/>
                    <a:pt x="231" y="61"/>
                  </a:cubicBezTo>
                  <a:cubicBezTo>
                    <a:pt x="232" y="58"/>
                    <a:pt x="233" y="55"/>
                    <a:pt x="233" y="53"/>
                  </a:cubicBezTo>
                  <a:cubicBezTo>
                    <a:pt x="232" y="50"/>
                    <a:pt x="232" y="47"/>
                    <a:pt x="231" y="45"/>
                  </a:cubicBezTo>
                  <a:cubicBezTo>
                    <a:pt x="229" y="42"/>
                    <a:pt x="228" y="40"/>
                    <a:pt x="225" y="38"/>
                  </a:cubicBezTo>
                  <a:close/>
                  <a:moveTo>
                    <a:pt x="225" y="58"/>
                  </a:moveTo>
                  <a:cubicBezTo>
                    <a:pt x="225" y="60"/>
                    <a:pt x="224" y="61"/>
                    <a:pt x="222" y="63"/>
                  </a:cubicBezTo>
                  <a:cubicBezTo>
                    <a:pt x="215" y="70"/>
                    <a:pt x="215" y="70"/>
                    <a:pt x="215" y="70"/>
                  </a:cubicBezTo>
                  <a:cubicBezTo>
                    <a:pt x="213" y="73"/>
                    <a:pt x="210" y="74"/>
                    <a:pt x="207" y="74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204" y="74"/>
                    <a:pt x="200" y="74"/>
                    <a:pt x="198" y="72"/>
                  </a:cubicBezTo>
                  <a:cubicBezTo>
                    <a:pt x="174" y="53"/>
                    <a:pt x="145" y="44"/>
                    <a:pt x="116" y="44"/>
                  </a:cubicBezTo>
                  <a:cubicBezTo>
                    <a:pt x="88" y="44"/>
                    <a:pt x="59" y="53"/>
                    <a:pt x="35" y="71"/>
                  </a:cubicBezTo>
                  <a:cubicBezTo>
                    <a:pt x="32" y="73"/>
                    <a:pt x="29" y="74"/>
                    <a:pt x="26" y="74"/>
                  </a:cubicBezTo>
                  <a:cubicBezTo>
                    <a:pt x="23" y="74"/>
                    <a:pt x="20" y="73"/>
                    <a:pt x="18" y="70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9" y="61"/>
                    <a:pt x="8" y="60"/>
                    <a:pt x="7" y="58"/>
                  </a:cubicBezTo>
                  <a:cubicBezTo>
                    <a:pt x="7" y="56"/>
                    <a:pt x="7" y="55"/>
                    <a:pt x="7" y="53"/>
                  </a:cubicBezTo>
                  <a:cubicBezTo>
                    <a:pt x="7" y="51"/>
                    <a:pt x="7" y="49"/>
                    <a:pt x="8" y="47"/>
                  </a:cubicBezTo>
                  <a:cubicBezTo>
                    <a:pt x="9" y="46"/>
                    <a:pt x="10" y="45"/>
                    <a:pt x="12" y="43"/>
                  </a:cubicBezTo>
                  <a:cubicBezTo>
                    <a:pt x="43" y="19"/>
                    <a:pt x="80" y="7"/>
                    <a:pt x="117" y="7"/>
                  </a:cubicBezTo>
                  <a:cubicBezTo>
                    <a:pt x="154" y="7"/>
                    <a:pt x="190" y="19"/>
                    <a:pt x="221" y="44"/>
                  </a:cubicBezTo>
                  <a:cubicBezTo>
                    <a:pt x="223" y="45"/>
                    <a:pt x="224" y="46"/>
                    <a:pt x="225" y="48"/>
                  </a:cubicBezTo>
                  <a:cubicBezTo>
                    <a:pt x="225" y="48"/>
                    <a:pt x="225" y="48"/>
                    <a:pt x="225" y="48"/>
                  </a:cubicBezTo>
                  <a:cubicBezTo>
                    <a:pt x="226" y="49"/>
                    <a:pt x="226" y="51"/>
                    <a:pt x="226" y="53"/>
                  </a:cubicBezTo>
                  <a:cubicBezTo>
                    <a:pt x="226" y="55"/>
                    <a:pt x="226" y="57"/>
                    <a:pt x="225" y="58"/>
                  </a:cubicBezTo>
                  <a:close/>
                </a:path>
              </a:pathLst>
            </a:custGeom>
            <a:solidFill>
              <a:srgbClr val="30383B"/>
            </a:solidFill>
            <a:ln w="47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atin typeface="Gotham Book"/>
              </a:endParaRPr>
            </a:p>
          </p:txBody>
        </p:sp>
        <p:sp>
          <p:nvSpPr>
            <p:cNvPr id="53" name="Freeform 2397"/>
            <p:cNvSpPr>
              <a:spLocks noEditPoints="1"/>
            </p:cNvSpPr>
            <p:nvPr/>
          </p:nvSpPr>
          <p:spPr bwMode="auto">
            <a:xfrm>
              <a:off x="1112838" y="3062287"/>
              <a:ext cx="138113" cy="141287"/>
            </a:xfrm>
            <a:custGeom>
              <a:avLst/>
              <a:gdLst>
                <a:gd name="T0" fmla="*/ 56 w 65"/>
                <a:gd name="T1" fmla="*/ 57 h 66"/>
                <a:gd name="T2" fmla="*/ 65 w 65"/>
                <a:gd name="T3" fmla="*/ 33 h 66"/>
                <a:gd name="T4" fmla="*/ 56 w 65"/>
                <a:gd name="T5" fmla="*/ 10 h 66"/>
                <a:gd name="T6" fmla="*/ 33 w 65"/>
                <a:gd name="T7" fmla="*/ 0 h 66"/>
                <a:gd name="T8" fmla="*/ 9 w 65"/>
                <a:gd name="T9" fmla="*/ 10 h 66"/>
                <a:gd name="T10" fmla="*/ 0 w 65"/>
                <a:gd name="T11" fmla="*/ 33 h 66"/>
                <a:gd name="T12" fmla="*/ 9 w 65"/>
                <a:gd name="T13" fmla="*/ 57 h 66"/>
                <a:gd name="T14" fmla="*/ 32 w 65"/>
                <a:gd name="T15" fmla="*/ 66 h 66"/>
                <a:gd name="T16" fmla="*/ 56 w 65"/>
                <a:gd name="T17" fmla="*/ 57 h 66"/>
                <a:gd name="T18" fmla="*/ 6 w 65"/>
                <a:gd name="T19" fmla="*/ 33 h 66"/>
                <a:gd name="T20" fmla="*/ 14 w 65"/>
                <a:gd name="T21" fmla="*/ 15 h 66"/>
                <a:gd name="T22" fmla="*/ 33 w 65"/>
                <a:gd name="T23" fmla="*/ 7 h 66"/>
                <a:gd name="T24" fmla="*/ 51 w 65"/>
                <a:gd name="T25" fmla="*/ 15 h 66"/>
                <a:gd name="T26" fmla="*/ 59 w 65"/>
                <a:gd name="T27" fmla="*/ 33 h 66"/>
                <a:gd name="T28" fmla="*/ 51 w 65"/>
                <a:gd name="T29" fmla="*/ 52 h 66"/>
                <a:gd name="T30" fmla="*/ 32 w 65"/>
                <a:gd name="T31" fmla="*/ 60 h 66"/>
                <a:gd name="T32" fmla="*/ 14 w 65"/>
                <a:gd name="T33" fmla="*/ 52 h 66"/>
                <a:gd name="T34" fmla="*/ 6 w 65"/>
                <a:gd name="T3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66">
                  <a:moveTo>
                    <a:pt x="56" y="57"/>
                  </a:moveTo>
                  <a:cubicBezTo>
                    <a:pt x="62" y="51"/>
                    <a:pt x="65" y="42"/>
                    <a:pt x="65" y="33"/>
                  </a:cubicBezTo>
                  <a:cubicBezTo>
                    <a:pt x="65" y="24"/>
                    <a:pt x="62" y="16"/>
                    <a:pt x="56" y="10"/>
                  </a:cubicBezTo>
                  <a:cubicBezTo>
                    <a:pt x="50" y="4"/>
                    <a:pt x="42" y="0"/>
                    <a:pt x="33" y="0"/>
                  </a:cubicBezTo>
                  <a:cubicBezTo>
                    <a:pt x="23" y="0"/>
                    <a:pt x="15" y="4"/>
                    <a:pt x="9" y="10"/>
                  </a:cubicBezTo>
                  <a:cubicBezTo>
                    <a:pt x="3" y="16"/>
                    <a:pt x="0" y="24"/>
                    <a:pt x="0" y="33"/>
                  </a:cubicBezTo>
                  <a:cubicBezTo>
                    <a:pt x="0" y="42"/>
                    <a:pt x="3" y="51"/>
                    <a:pt x="9" y="57"/>
                  </a:cubicBezTo>
                  <a:cubicBezTo>
                    <a:pt x="15" y="62"/>
                    <a:pt x="23" y="66"/>
                    <a:pt x="32" y="66"/>
                  </a:cubicBezTo>
                  <a:cubicBezTo>
                    <a:pt x="42" y="66"/>
                    <a:pt x="50" y="63"/>
                    <a:pt x="56" y="57"/>
                  </a:cubicBezTo>
                  <a:close/>
                  <a:moveTo>
                    <a:pt x="6" y="33"/>
                  </a:moveTo>
                  <a:cubicBezTo>
                    <a:pt x="6" y="26"/>
                    <a:pt x="9" y="19"/>
                    <a:pt x="14" y="15"/>
                  </a:cubicBezTo>
                  <a:cubicBezTo>
                    <a:pt x="19" y="10"/>
                    <a:pt x="25" y="7"/>
                    <a:pt x="33" y="7"/>
                  </a:cubicBezTo>
                  <a:cubicBezTo>
                    <a:pt x="40" y="7"/>
                    <a:pt x="46" y="10"/>
                    <a:pt x="51" y="15"/>
                  </a:cubicBezTo>
                  <a:cubicBezTo>
                    <a:pt x="56" y="19"/>
                    <a:pt x="59" y="26"/>
                    <a:pt x="59" y="33"/>
                  </a:cubicBezTo>
                  <a:cubicBezTo>
                    <a:pt x="59" y="41"/>
                    <a:pt x="56" y="47"/>
                    <a:pt x="51" y="52"/>
                  </a:cubicBezTo>
                  <a:cubicBezTo>
                    <a:pt x="46" y="57"/>
                    <a:pt x="40" y="60"/>
                    <a:pt x="32" y="60"/>
                  </a:cubicBezTo>
                  <a:cubicBezTo>
                    <a:pt x="25" y="60"/>
                    <a:pt x="19" y="57"/>
                    <a:pt x="14" y="52"/>
                  </a:cubicBezTo>
                  <a:cubicBezTo>
                    <a:pt x="9" y="47"/>
                    <a:pt x="6" y="41"/>
                    <a:pt x="6" y="33"/>
                  </a:cubicBezTo>
                  <a:close/>
                </a:path>
              </a:pathLst>
            </a:custGeom>
            <a:solidFill>
              <a:srgbClr val="30383B"/>
            </a:solidFill>
            <a:ln w="47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atin typeface="Gotham Book"/>
              </a:endParaRPr>
            </a:p>
          </p:txBody>
        </p:sp>
      </p:grpSp>
      <p:grpSp>
        <p:nvGrpSpPr>
          <p:cNvPr id="54" name="Grupo 53"/>
          <p:cNvGrpSpPr/>
          <p:nvPr/>
        </p:nvGrpSpPr>
        <p:grpSpPr>
          <a:xfrm>
            <a:off x="2709120" y="1584552"/>
            <a:ext cx="368242" cy="379041"/>
            <a:chOff x="7259638" y="1792288"/>
            <a:chExt cx="541338" cy="557213"/>
          </a:xfrm>
        </p:grpSpPr>
        <p:sp>
          <p:nvSpPr>
            <p:cNvPr id="55" name="Freeform 25"/>
            <p:cNvSpPr>
              <a:spLocks noEditPoints="1"/>
            </p:cNvSpPr>
            <p:nvPr/>
          </p:nvSpPr>
          <p:spPr bwMode="auto">
            <a:xfrm>
              <a:off x="7259638" y="2222501"/>
              <a:ext cx="434975" cy="127000"/>
            </a:xfrm>
            <a:custGeom>
              <a:avLst/>
              <a:gdLst>
                <a:gd name="T0" fmla="*/ 3 w 222"/>
                <a:gd name="T1" fmla="*/ 65 h 65"/>
                <a:gd name="T2" fmla="*/ 219 w 222"/>
                <a:gd name="T3" fmla="*/ 65 h 65"/>
                <a:gd name="T4" fmla="*/ 222 w 222"/>
                <a:gd name="T5" fmla="*/ 62 h 65"/>
                <a:gd name="T6" fmla="*/ 222 w 222"/>
                <a:gd name="T7" fmla="*/ 33 h 65"/>
                <a:gd name="T8" fmla="*/ 219 w 222"/>
                <a:gd name="T9" fmla="*/ 29 h 65"/>
                <a:gd name="T10" fmla="*/ 205 w 222"/>
                <a:gd name="T11" fmla="*/ 29 h 65"/>
                <a:gd name="T12" fmla="*/ 205 w 222"/>
                <a:gd name="T13" fmla="*/ 3 h 65"/>
                <a:gd name="T14" fmla="*/ 202 w 222"/>
                <a:gd name="T15" fmla="*/ 0 h 65"/>
                <a:gd name="T16" fmla="*/ 20 w 222"/>
                <a:gd name="T17" fmla="*/ 0 h 65"/>
                <a:gd name="T18" fmla="*/ 17 w 222"/>
                <a:gd name="T19" fmla="*/ 3 h 65"/>
                <a:gd name="T20" fmla="*/ 17 w 222"/>
                <a:gd name="T21" fmla="*/ 29 h 65"/>
                <a:gd name="T22" fmla="*/ 3 w 222"/>
                <a:gd name="T23" fmla="*/ 29 h 65"/>
                <a:gd name="T24" fmla="*/ 0 w 222"/>
                <a:gd name="T25" fmla="*/ 33 h 65"/>
                <a:gd name="T26" fmla="*/ 0 w 222"/>
                <a:gd name="T27" fmla="*/ 62 h 65"/>
                <a:gd name="T28" fmla="*/ 3 w 222"/>
                <a:gd name="T29" fmla="*/ 65 h 65"/>
                <a:gd name="T30" fmla="*/ 23 w 222"/>
                <a:gd name="T31" fmla="*/ 6 h 65"/>
                <a:gd name="T32" fmla="*/ 199 w 222"/>
                <a:gd name="T33" fmla="*/ 6 h 65"/>
                <a:gd name="T34" fmla="*/ 199 w 222"/>
                <a:gd name="T35" fmla="*/ 29 h 65"/>
                <a:gd name="T36" fmla="*/ 23 w 222"/>
                <a:gd name="T37" fmla="*/ 29 h 65"/>
                <a:gd name="T38" fmla="*/ 23 w 222"/>
                <a:gd name="T39" fmla="*/ 6 h 65"/>
                <a:gd name="T40" fmla="*/ 6 w 222"/>
                <a:gd name="T41" fmla="*/ 36 h 65"/>
                <a:gd name="T42" fmla="*/ 20 w 222"/>
                <a:gd name="T43" fmla="*/ 36 h 65"/>
                <a:gd name="T44" fmla="*/ 202 w 222"/>
                <a:gd name="T45" fmla="*/ 36 h 65"/>
                <a:gd name="T46" fmla="*/ 216 w 222"/>
                <a:gd name="T47" fmla="*/ 36 h 65"/>
                <a:gd name="T48" fmla="*/ 216 w 222"/>
                <a:gd name="T49" fmla="*/ 59 h 65"/>
                <a:gd name="T50" fmla="*/ 6 w 222"/>
                <a:gd name="T51" fmla="*/ 59 h 65"/>
                <a:gd name="T52" fmla="*/ 6 w 222"/>
                <a:gd name="T53" fmla="*/ 3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2" h="65">
                  <a:moveTo>
                    <a:pt x="3" y="65"/>
                  </a:moveTo>
                  <a:cubicBezTo>
                    <a:pt x="219" y="65"/>
                    <a:pt x="219" y="65"/>
                    <a:pt x="219" y="65"/>
                  </a:cubicBezTo>
                  <a:cubicBezTo>
                    <a:pt x="221" y="65"/>
                    <a:pt x="222" y="64"/>
                    <a:pt x="222" y="62"/>
                  </a:cubicBezTo>
                  <a:cubicBezTo>
                    <a:pt x="222" y="33"/>
                    <a:pt x="222" y="33"/>
                    <a:pt x="222" y="33"/>
                  </a:cubicBezTo>
                  <a:cubicBezTo>
                    <a:pt x="222" y="31"/>
                    <a:pt x="221" y="29"/>
                    <a:pt x="219" y="29"/>
                  </a:cubicBezTo>
                  <a:cubicBezTo>
                    <a:pt x="205" y="29"/>
                    <a:pt x="205" y="29"/>
                    <a:pt x="205" y="29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5" y="1"/>
                    <a:pt x="204" y="0"/>
                    <a:pt x="20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8" y="0"/>
                    <a:pt x="17" y="1"/>
                    <a:pt x="17" y="3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1" y="29"/>
                    <a:pt x="0" y="31"/>
                    <a:pt x="0" y="33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1" y="65"/>
                    <a:pt x="3" y="65"/>
                  </a:cubicBezTo>
                  <a:close/>
                  <a:moveTo>
                    <a:pt x="23" y="6"/>
                  </a:moveTo>
                  <a:cubicBezTo>
                    <a:pt x="199" y="6"/>
                    <a:pt x="199" y="6"/>
                    <a:pt x="199" y="6"/>
                  </a:cubicBezTo>
                  <a:cubicBezTo>
                    <a:pt x="199" y="29"/>
                    <a:pt x="199" y="29"/>
                    <a:pt x="199" y="29"/>
                  </a:cubicBezTo>
                  <a:cubicBezTo>
                    <a:pt x="23" y="29"/>
                    <a:pt x="23" y="29"/>
                    <a:pt x="23" y="29"/>
                  </a:cubicBezTo>
                  <a:lnTo>
                    <a:pt x="23" y="6"/>
                  </a:lnTo>
                  <a:close/>
                  <a:moveTo>
                    <a:pt x="6" y="36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2" y="36"/>
                    <a:pt x="202" y="36"/>
                    <a:pt x="202" y="36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16" y="59"/>
                    <a:pt x="216" y="59"/>
                    <a:pt x="216" y="59"/>
                  </a:cubicBezTo>
                  <a:cubicBezTo>
                    <a:pt x="6" y="59"/>
                    <a:pt x="6" y="59"/>
                    <a:pt x="6" y="59"/>
                  </a:cubicBezTo>
                  <a:lnTo>
                    <a:pt x="6" y="36"/>
                  </a:lnTo>
                  <a:close/>
                </a:path>
              </a:pathLst>
            </a:custGeom>
            <a:solidFill>
              <a:srgbClr val="30383B"/>
            </a:solidFill>
            <a:ln w="3175" cap="flat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atin typeface="Gotham Book"/>
              </a:endParaRPr>
            </a:p>
          </p:txBody>
        </p:sp>
        <p:sp>
          <p:nvSpPr>
            <p:cNvPr id="56" name="Freeform 26"/>
            <p:cNvSpPr>
              <a:spLocks noEditPoints="1"/>
            </p:cNvSpPr>
            <p:nvPr/>
          </p:nvSpPr>
          <p:spPr bwMode="auto">
            <a:xfrm>
              <a:off x="7308851" y="1792288"/>
              <a:ext cx="492125" cy="495300"/>
            </a:xfrm>
            <a:custGeom>
              <a:avLst/>
              <a:gdLst>
                <a:gd name="T0" fmla="*/ 49 w 251"/>
                <a:gd name="T1" fmla="*/ 179 h 252"/>
                <a:gd name="T2" fmla="*/ 49 w 251"/>
                <a:gd name="T3" fmla="*/ 179 h 252"/>
                <a:gd name="T4" fmla="*/ 76 w 251"/>
                <a:gd name="T5" fmla="*/ 179 h 252"/>
                <a:gd name="T6" fmla="*/ 88 w 251"/>
                <a:gd name="T7" fmla="*/ 162 h 252"/>
                <a:gd name="T8" fmla="*/ 94 w 251"/>
                <a:gd name="T9" fmla="*/ 146 h 252"/>
                <a:gd name="T10" fmla="*/ 104 w 251"/>
                <a:gd name="T11" fmla="*/ 151 h 252"/>
                <a:gd name="T12" fmla="*/ 228 w 251"/>
                <a:gd name="T13" fmla="*/ 248 h 252"/>
                <a:gd name="T14" fmla="*/ 228 w 251"/>
                <a:gd name="T15" fmla="*/ 248 h 252"/>
                <a:gd name="T16" fmla="*/ 244 w 251"/>
                <a:gd name="T17" fmla="*/ 248 h 252"/>
                <a:gd name="T18" fmla="*/ 248 w 251"/>
                <a:gd name="T19" fmla="*/ 244 h 252"/>
                <a:gd name="T20" fmla="*/ 248 w 251"/>
                <a:gd name="T21" fmla="*/ 228 h 252"/>
                <a:gd name="T22" fmla="*/ 138 w 251"/>
                <a:gd name="T23" fmla="*/ 118 h 252"/>
                <a:gd name="T24" fmla="*/ 151 w 251"/>
                <a:gd name="T25" fmla="*/ 99 h 252"/>
                <a:gd name="T26" fmla="*/ 157 w 251"/>
                <a:gd name="T27" fmla="*/ 83 h 252"/>
                <a:gd name="T28" fmla="*/ 167 w 251"/>
                <a:gd name="T29" fmla="*/ 88 h 252"/>
                <a:gd name="T30" fmla="*/ 185 w 251"/>
                <a:gd name="T31" fmla="*/ 62 h 252"/>
                <a:gd name="T32" fmla="*/ 136 w 251"/>
                <a:gd name="T33" fmla="*/ 6 h 252"/>
                <a:gd name="T34" fmla="*/ 122 w 251"/>
                <a:gd name="T35" fmla="*/ 0 h 252"/>
                <a:gd name="T36" fmla="*/ 96 w 251"/>
                <a:gd name="T37" fmla="*/ 18 h 252"/>
                <a:gd name="T38" fmla="*/ 102 w 251"/>
                <a:gd name="T39" fmla="*/ 28 h 252"/>
                <a:gd name="T40" fmla="*/ 85 w 251"/>
                <a:gd name="T41" fmla="*/ 34 h 252"/>
                <a:gd name="T42" fmla="*/ 34 w 251"/>
                <a:gd name="T43" fmla="*/ 81 h 252"/>
                <a:gd name="T44" fmla="*/ 39 w 251"/>
                <a:gd name="T45" fmla="*/ 91 h 252"/>
                <a:gd name="T46" fmla="*/ 22 w 251"/>
                <a:gd name="T47" fmla="*/ 97 h 252"/>
                <a:gd name="T48" fmla="*/ 5 w 251"/>
                <a:gd name="T49" fmla="*/ 109 h 252"/>
                <a:gd name="T50" fmla="*/ 5 w 251"/>
                <a:gd name="T51" fmla="*/ 136 h 252"/>
                <a:gd name="T52" fmla="*/ 244 w 251"/>
                <a:gd name="T53" fmla="*/ 233 h 252"/>
                <a:gd name="T54" fmla="*/ 244 w 251"/>
                <a:gd name="T55" fmla="*/ 239 h 252"/>
                <a:gd name="T56" fmla="*/ 239 w 251"/>
                <a:gd name="T57" fmla="*/ 244 h 252"/>
                <a:gd name="T58" fmla="*/ 233 w 251"/>
                <a:gd name="T59" fmla="*/ 244 h 252"/>
                <a:gd name="T60" fmla="*/ 233 w 251"/>
                <a:gd name="T61" fmla="*/ 244 h 252"/>
                <a:gd name="T62" fmla="*/ 133 w 251"/>
                <a:gd name="T63" fmla="*/ 122 h 252"/>
                <a:gd name="T64" fmla="*/ 113 w 251"/>
                <a:gd name="T65" fmla="*/ 10 h 252"/>
                <a:gd name="T66" fmla="*/ 131 w 251"/>
                <a:gd name="T67" fmla="*/ 10 h 252"/>
                <a:gd name="T68" fmla="*/ 175 w 251"/>
                <a:gd name="T69" fmla="*/ 54 h 252"/>
                <a:gd name="T70" fmla="*/ 179 w 251"/>
                <a:gd name="T71" fmla="*/ 62 h 252"/>
                <a:gd name="T72" fmla="*/ 165 w 251"/>
                <a:gd name="T73" fmla="*/ 82 h 252"/>
                <a:gd name="T74" fmla="*/ 159 w 251"/>
                <a:gd name="T75" fmla="*/ 77 h 252"/>
                <a:gd name="T76" fmla="*/ 108 w 251"/>
                <a:gd name="T77" fmla="*/ 25 h 252"/>
                <a:gd name="T78" fmla="*/ 113 w 251"/>
                <a:gd name="T79" fmla="*/ 10 h 252"/>
                <a:gd name="T80" fmla="*/ 153 w 251"/>
                <a:gd name="T81" fmla="*/ 79 h 252"/>
                <a:gd name="T82" fmla="*/ 95 w 251"/>
                <a:gd name="T83" fmla="*/ 43 h 252"/>
                <a:gd name="T84" fmla="*/ 83 w 251"/>
                <a:gd name="T85" fmla="*/ 40 h 252"/>
                <a:gd name="T86" fmla="*/ 139 w 251"/>
                <a:gd name="T87" fmla="*/ 97 h 252"/>
                <a:gd name="T88" fmla="*/ 131 w 251"/>
                <a:gd name="T89" fmla="*/ 115 h 252"/>
                <a:gd name="T90" fmla="*/ 115 w 251"/>
                <a:gd name="T91" fmla="*/ 131 h 252"/>
                <a:gd name="T92" fmla="*/ 97 w 251"/>
                <a:gd name="T93" fmla="*/ 139 h 252"/>
                <a:gd name="T94" fmla="*/ 40 w 251"/>
                <a:gd name="T95" fmla="*/ 83 h 252"/>
                <a:gd name="T96" fmla="*/ 43 w 251"/>
                <a:gd name="T97" fmla="*/ 95 h 252"/>
                <a:gd name="T98" fmla="*/ 79 w 251"/>
                <a:gd name="T99" fmla="*/ 153 h 252"/>
                <a:gd name="T100" fmla="*/ 43 w 251"/>
                <a:gd name="T101" fmla="*/ 95 h 252"/>
                <a:gd name="T102" fmla="*/ 20 w 251"/>
                <a:gd name="T103" fmla="*/ 103 h 252"/>
                <a:gd name="T104" fmla="*/ 25 w 251"/>
                <a:gd name="T105" fmla="*/ 108 h 252"/>
                <a:gd name="T106" fmla="*/ 77 w 251"/>
                <a:gd name="T107" fmla="*/ 160 h 252"/>
                <a:gd name="T108" fmla="*/ 71 w 251"/>
                <a:gd name="T109" fmla="*/ 175 h 252"/>
                <a:gd name="T110" fmla="*/ 53 w 251"/>
                <a:gd name="T111" fmla="*/ 175 h 252"/>
                <a:gd name="T112" fmla="*/ 10 w 251"/>
                <a:gd name="T113" fmla="*/ 131 h 252"/>
                <a:gd name="T114" fmla="*/ 6 w 251"/>
                <a:gd name="T115" fmla="*/ 1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1" h="252">
                  <a:moveTo>
                    <a:pt x="5" y="136"/>
                  </a:moveTo>
                  <a:cubicBezTo>
                    <a:pt x="49" y="179"/>
                    <a:pt x="49" y="179"/>
                    <a:pt x="49" y="179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3" y="183"/>
                    <a:pt x="58" y="185"/>
                    <a:pt x="62" y="185"/>
                  </a:cubicBezTo>
                  <a:cubicBezTo>
                    <a:pt x="67" y="185"/>
                    <a:pt x="72" y="183"/>
                    <a:pt x="76" y="179"/>
                  </a:cubicBezTo>
                  <a:cubicBezTo>
                    <a:pt x="88" y="167"/>
                    <a:pt x="88" y="167"/>
                    <a:pt x="88" y="167"/>
                  </a:cubicBezTo>
                  <a:cubicBezTo>
                    <a:pt x="90" y="166"/>
                    <a:pt x="90" y="164"/>
                    <a:pt x="88" y="162"/>
                  </a:cubicBezTo>
                  <a:cubicBezTo>
                    <a:pt x="83" y="157"/>
                    <a:pt x="83" y="157"/>
                    <a:pt x="83" y="157"/>
                  </a:cubicBezTo>
                  <a:cubicBezTo>
                    <a:pt x="94" y="146"/>
                    <a:pt x="94" y="146"/>
                    <a:pt x="94" y="146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101" y="153"/>
                    <a:pt x="103" y="153"/>
                    <a:pt x="104" y="151"/>
                  </a:cubicBezTo>
                  <a:cubicBezTo>
                    <a:pt x="118" y="138"/>
                    <a:pt x="118" y="138"/>
                    <a:pt x="118" y="138"/>
                  </a:cubicBezTo>
                  <a:cubicBezTo>
                    <a:pt x="228" y="248"/>
                    <a:pt x="228" y="248"/>
                    <a:pt x="228" y="248"/>
                  </a:cubicBezTo>
                  <a:cubicBezTo>
                    <a:pt x="228" y="248"/>
                    <a:pt x="228" y="248"/>
                    <a:pt x="228" y="248"/>
                  </a:cubicBezTo>
                  <a:cubicBezTo>
                    <a:pt x="228" y="248"/>
                    <a:pt x="228" y="248"/>
                    <a:pt x="228" y="248"/>
                  </a:cubicBezTo>
                  <a:cubicBezTo>
                    <a:pt x="230" y="250"/>
                    <a:pt x="233" y="252"/>
                    <a:pt x="236" y="252"/>
                  </a:cubicBezTo>
                  <a:cubicBezTo>
                    <a:pt x="239" y="252"/>
                    <a:pt x="242" y="250"/>
                    <a:pt x="244" y="248"/>
                  </a:cubicBezTo>
                  <a:cubicBezTo>
                    <a:pt x="244" y="248"/>
                    <a:pt x="244" y="248"/>
                    <a:pt x="244" y="248"/>
                  </a:cubicBezTo>
                  <a:cubicBezTo>
                    <a:pt x="248" y="244"/>
                    <a:pt x="248" y="244"/>
                    <a:pt x="248" y="244"/>
                  </a:cubicBezTo>
                  <a:cubicBezTo>
                    <a:pt x="250" y="242"/>
                    <a:pt x="251" y="239"/>
                    <a:pt x="251" y="236"/>
                  </a:cubicBezTo>
                  <a:cubicBezTo>
                    <a:pt x="251" y="233"/>
                    <a:pt x="250" y="231"/>
                    <a:pt x="248" y="228"/>
                  </a:cubicBezTo>
                  <a:cubicBezTo>
                    <a:pt x="248" y="228"/>
                    <a:pt x="248" y="228"/>
                    <a:pt x="248" y="228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3" y="103"/>
                    <a:pt x="153" y="101"/>
                    <a:pt x="151" y="99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57" y="83"/>
                    <a:pt x="157" y="83"/>
                    <a:pt x="157" y="83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64" y="90"/>
                    <a:pt x="166" y="90"/>
                    <a:pt x="167" y="88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83" y="72"/>
                    <a:pt x="185" y="67"/>
                    <a:pt x="185" y="62"/>
                  </a:cubicBezTo>
                  <a:cubicBezTo>
                    <a:pt x="185" y="58"/>
                    <a:pt x="183" y="53"/>
                    <a:pt x="179" y="49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36" y="5"/>
                    <a:pt x="136" y="5"/>
                    <a:pt x="136" y="5"/>
                  </a:cubicBezTo>
                  <a:cubicBezTo>
                    <a:pt x="132" y="2"/>
                    <a:pt x="127" y="0"/>
                    <a:pt x="122" y="0"/>
                  </a:cubicBezTo>
                  <a:cubicBezTo>
                    <a:pt x="118" y="0"/>
                    <a:pt x="113" y="2"/>
                    <a:pt x="109" y="6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5" y="19"/>
                    <a:pt x="95" y="21"/>
                    <a:pt x="96" y="23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91" y="39"/>
                    <a:pt x="91" y="39"/>
                    <a:pt x="91" y="39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4" y="32"/>
                    <a:pt x="82" y="32"/>
                    <a:pt x="81" y="34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2" y="82"/>
                    <a:pt x="32" y="84"/>
                    <a:pt x="34" y="85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2" y="97"/>
                    <a:pt x="22" y="97"/>
                    <a:pt x="22" y="97"/>
                  </a:cubicBezTo>
                  <a:cubicBezTo>
                    <a:pt x="21" y="95"/>
                    <a:pt x="19" y="95"/>
                    <a:pt x="18" y="97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2" y="113"/>
                    <a:pt x="0" y="118"/>
                    <a:pt x="0" y="122"/>
                  </a:cubicBezTo>
                  <a:cubicBezTo>
                    <a:pt x="0" y="127"/>
                    <a:pt x="2" y="132"/>
                    <a:pt x="5" y="136"/>
                  </a:cubicBezTo>
                  <a:close/>
                  <a:moveTo>
                    <a:pt x="244" y="233"/>
                  </a:moveTo>
                  <a:cubicBezTo>
                    <a:pt x="244" y="233"/>
                    <a:pt x="244" y="233"/>
                    <a:pt x="244" y="233"/>
                  </a:cubicBezTo>
                  <a:cubicBezTo>
                    <a:pt x="245" y="234"/>
                    <a:pt x="245" y="235"/>
                    <a:pt x="245" y="236"/>
                  </a:cubicBezTo>
                  <a:cubicBezTo>
                    <a:pt x="245" y="237"/>
                    <a:pt x="245" y="239"/>
                    <a:pt x="244" y="239"/>
                  </a:cubicBezTo>
                  <a:cubicBezTo>
                    <a:pt x="239" y="244"/>
                    <a:pt x="239" y="244"/>
                    <a:pt x="239" y="244"/>
                  </a:cubicBezTo>
                  <a:cubicBezTo>
                    <a:pt x="239" y="244"/>
                    <a:pt x="239" y="244"/>
                    <a:pt x="239" y="244"/>
                  </a:cubicBezTo>
                  <a:cubicBezTo>
                    <a:pt x="238" y="245"/>
                    <a:pt x="237" y="245"/>
                    <a:pt x="236" y="245"/>
                  </a:cubicBezTo>
                  <a:cubicBezTo>
                    <a:pt x="235" y="245"/>
                    <a:pt x="234" y="245"/>
                    <a:pt x="233" y="244"/>
                  </a:cubicBezTo>
                  <a:cubicBezTo>
                    <a:pt x="233" y="244"/>
                    <a:pt x="233" y="244"/>
                    <a:pt x="233" y="244"/>
                  </a:cubicBezTo>
                  <a:cubicBezTo>
                    <a:pt x="233" y="244"/>
                    <a:pt x="233" y="244"/>
                    <a:pt x="233" y="244"/>
                  </a:cubicBezTo>
                  <a:cubicBezTo>
                    <a:pt x="122" y="133"/>
                    <a:pt x="122" y="133"/>
                    <a:pt x="122" y="133"/>
                  </a:cubicBezTo>
                  <a:cubicBezTo>
                    <a:pt x="133" y="122"/>
                    <a:pt x="133" y="122"/>
                    <a:pt x="133" y="122"/>
                  </a:cubicBezTo>
                  <a:lnTo>
                    <a:pt x="244" y="233"/>
                  </a:lnTo>
                  <a:close/>
                  <a:moveTo>
                    <a:pt x="113" y="10"/>
                  </a:moveTo>
                  <a:cubicBezTo>
                    <a:pt x="116" y="8"/>
                    <a:pt x="119" y="6"/>
                    <a:pt x="122" y="6"/>
                  </a:cubicBezTo>
                  <a:cubicBezTo>
                    <a:pt x="126" y="6"/>
                    <a:pt x="129" y="8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7" y="56"/>
                    <a:pt x="179" y="59"/>
                    <a:pt x="179" y="62"/>
                  </a:cubicBezTo>
                  <a:cubicBezTo>
                    <a:pt x="179" y="66"/>
                    <a:pt x="177" y="69"/>
                    <a:pt x="175" y="71"/>
                  </a:cubicBezTo>
                  <a:cubicBezTo>
                    <a:pt x="165" y="82"/>
                    <a:pt x="165" y="82"/>
                    <a:pt x="165" y="82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20"/>
                    <a:pt x="103" y="20"/>
                    <a:pt x="103" y="20"/>
                  </a:cubicBezTo>
                  <a:lnTo>
                    <a:pt x="113" y="10"/>
                  </a:lnTo>
                  <a:close/>
                  <a:moveTo>
                    <a:pt x="106" y="32"/>
                  </a:moveTo>
                  <a:cubicBezTo>
                    <a:pt x="153" y="79"/>
                    <a:pt x="153" y="79"/>
                    <a:pt x="153" y="79"/>
                  </a:cubicBezTo>
                  <a:cubicBezTo>
                    <a:pt x="142" y="90"/>
                    <a:pt x="142" y="90"/>
                    <a:pt x="142" y="90"/>
                  </a:cubicBezTo>
                  <a:cubicBezTo>
                    <a:pt x="95" y="43"/>
                    <a:pt x="95" y="43"/>
                    <a:pt x="95" y="43"/>
                  </a:cubicBezTo>
                  <a:lnTo>
                    <a:pt x="106" y="32"/>
                  </a:lnTo>
                  <a:close/>
                  <a:moveTo>
                    <a:pt x="83" y="40"/>
                  </a:moveTo>
                  <a:cubicBezTo>
                    <a:pt x="88" y="45"/>
                    <a:pt x="88" y="45"/>
                    <a:pt x="88" y="45"/>
                  </a:cubicBezTo>
                  <a:cubicBezTo>
                    <a:pt x="139" y="97"/>
                    <a:pt x="139" y="97"/>
                    <a:pt x="139" y="97"/>
                  </a:cubicBezTo>
                  <a:cubicBezTo>
                    <a:pt x="145" y="102"/>
                    <a:pt x="145" y="102"/>
                    <a:pt x="145" y="102"/>
                  </a:cubicBezTo>
                  <a:cubicBezTo>
                    <a:pt x="131" y="115"/>
                    <a:pt x="131" y="115"/>
                    <a:pt x="131" y="115"/>
                  </a:cubicBezTo>
                  <a:cubicBezTo>
                    <a:pt x="131" y="115"/>
                    <a:pt x="131" y="115"/>
                    <a:pt x="131" y="115"/>
                  </a:cubicBezTo>
                  <a:cubicBezTo>
                    <a:pt x="115" y="131"/>
                    <a:pt x="115" y="131"/>
                    <a:pt x="115" y="131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0" y="83"/>
                    <a:pt x="40" y="83"/>
                    <a:pt x="40" y="83"/>
                  </a:cubicBezTo>
                  <a:lnTo>
                    <a:pt x="83" y="40"/>
                  </a:lnTo>
                  <a:close/>
                  <a:moveTo>
                    <a:pt x="43" y="95"/>
                  </a:moveTo>
                  <a:cubicBezTo>
                    <a:pt x="90" y="142"/>
                    <a:pt x="90" y="142"/>
                    <a:pt x="90" y="142"/>
                  </a:cubicBezTo>
                  <a:cubicBezTo>
                    <a:pt x="79" y="153"/>
                    <a:pt x="79" y="153"/>
                    <a:pt x="79" y="153"/>
                  </a:cubicBezTo>
                  <a:cubicBezTo>
                    <a:pt x="32" y="106"/>
                    <a:pt x="32" y="106"/>
                    <a:pt x="32" y="106"/>
                  </a:cubicBezTo>
                  <a:lnTo>
                    <a:pt x="43" y="95"/>
                  </a:lnTo>
                  <a:close/>
                  <a:moveTo>
                    <a:pt x="10" y="114"/>
                  </a:moveTo>
                  <a:cubicBezTo>
                    <a:pt x="20" y="103"/>
                    <a:pt x="20" y="103"/>
                    <a:pt x="20" y="103"/>
                  </a:cubicBezTo>
                  <a:cubicBezTo>
                    <a:pt x="25" y="108"/>
                    <a:pt x="25" y="108"/>
                    <a:pt x="25" y="108"/>
                  </a:cubicBezTo>
                  <a:cubicBezTo>
                    <a:pt x="25" y="108"/>
                    <a:pt x="25" y="108"/>
                    <a:pt x="25" y="108"/>
                  </a:cubicBezTo>
                  <a:cubicBezTo>
                    <a:pt x="76" y="160"/>
                    <a:pt x="76" y="160"/>
                    <a:pt x="76" y="160"/>
                  </a:cubicBezTo>
                  <a:cubicBezTo>
                    <a:pt x="77" y="160"/>
                    <a:pt x="77" y="160"/>
                    <a:pt x="77" y="160"/>
                  </a:cubicBezTo>
                  <a:cubicBezTo>
                    <a:pt x="82" y="165"/>
                    <a:pt x="82" y="165"/>
                    <a:pt x="82" y="165"/>
                  </a:cubicBezTo>
                  <a:cubicBezTo>
                    <a:pt x="71" y="175"/>
                    <a:pt x="71" y="175"/>
                    <a:pt x="71" y="175"/>
                  </a:cubicBezTo>
                  <a:cubicBezTo>
                    <a:pt x="69" y="177"/>
                    <a:pt x="66" y="179"/>
                    <a:pt x="62" y="179"/>
                  </a:cubicBezTo>
                  <a:cubicBezTo>
                    <a:pt x="59" y="179"/>
                    <a:pt x="56" y="177"/>
                    <a:pt x="53" y="175"/>
                  </a:cubicBezTo>
                  <a:cubicBezTo>
                    <a:pt x="53" y="175"/>
                    <a:pt x="53" y="175"/>
                    <a:pt x="53" y="175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7" y="129"/>
                    <a:pt x="6" y="126"/>
                    <a:pt x="6" y="122"/>
                  </a:cubicBezTo>
                  <a:cubicBezTo>
                    <a:pt x="6" y="119"/>
                    <a:pt x="8" y="116"/>
                    <a:pt x="10" y="114"/>
                  </a:cubicBezTo>
                  <a:close/>
                </a:path>
              </a:pathLst>
            </a:custGeom>
            <a:solidFill>
              <a:srgbClr val="30383B"/>
            </a:solidFill>
            <a:ln w="3175" cap="flat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>
                <a:latin typeface="Gotham Book"/>
              </a:endParaRPr>
            </a:p>
          </p:txBody>
        </p:sp>
      </p:grpSp>
      <p:sp>
        <p:nvSpPr>
          <p:cNvPr id="57" name="Freeform 17"/>
          <p:cNvSpPr>
            <a:spLocks noEditPoints="1"/>
          </p:cNvSpPr>
          <p:nvPr/>
        </p:nvSpPr>
        <p:spPr bwMode="auto">
          <a:xfrm>
            <a:off x="965585" y="1568924"/>
            <a:ext cx="427855" cy="235019"/>
          </a:xfrm>
          <a:custGeom>
            <a:avLst/>
            <a:gdLst>
              <a:gd name="T0" fmla="*/ 255 w 322"/>
              <a:gd name="T1" fmla="*/ 88 h 176"/>
              <a:gd name="T2" fmla="*/ 67 w 322"/>
              <a:gd name="T3" fmla="*/ 88 h 176"/>
              <a:gd name="T4" fmla="*/ 14 w 322"/>
              <a:gd name="T5" fmla="*/ 68 h 176"/>
              <a:gd name="T6" fmla="*/ 156 w 322"/>
              <a:gd name="T7" fmla="*/ 15 h 176"/>
              <a:gd name="T8" fmla="*/ 156 w 322"/>
              <a:gd name="T9" fmla="*/ 15 h 176"/>
              <a:gd name="T10" fmla="*/ 165 w 322"/>
              <a:gd name="T11" fmla="*/ 15 h 176"/>
              <a:gd name="T12" fmla="*/ 166 w 322"/>
              <a:gd name="T13" fmla="*/ 15 h 176"/>
              <a:gd name="T14" fmla="*/ 308 w 322"/>
              <a:gd name="T15" fmla="*/ 68 h 176"/>
              <a:gd name="T16" fmla="*/ 255 w 322"/>
              <a:gd name="T17" fmla="*/ 88 h 176"/>
              <a:gd name="T18" fmla="*/ 241 w 322"/>
              <a:gd name="T19" fmla="*/ 123 h 176"/>
              <a:gd name="T20" fmla="*/ 80 w 322"/>
              <a:gd name="T21" fmla="*/ 123 h 176"/>
              <a:gd name="T22" fmla="*/ 80 w 322"/>
              <a:gd name="T23" fmla="*/ 88 h 176"/>
              <a:gd name="T24" fmla="*/ 161 w 322"/>
              <a:gd name="T25" fmla="*/ 68 h 176"/>
              <a:gd name="T26" fmla="*/ 241 w 322"/>
              <a:gd name="T27" fmla="*/ 88 h 176"/>
              <a:gd name="T28" fmla="*/ 241 w 322"/>
              <a:gd name="T29" fmla="*/ 123 h 176"/>
              <a:gd name="T30" fmla="*/ 161 w 322"/>
              <a:gd name="T31" fmla="*/ 162 h 176"/>
              <a:gd name="T32" fmla="*/ 80 w 322"/>
              <a:gd name="T33" fmla="*/ 141 h 176"/>
              <a:gd name="T34" fmla="*/ 161 w 322"/>
              <a:gd name="T35" fmla="*/ 121 h 176"/>
              <a:gd name="T36" fmla="*/ 241 w 322"/>
              <a:gd name="T37" fmla="*/ 141 h 176"/>
              <a:gd name="T38" fmla="*/ 161 w 322"/>
              <a:gd name="T39" fmla="*/ 162 h 176"/>
              <a:gd name="T40" fmla="*/ 319 w 322"/>
              <a:gd name="T41" fmla="*/ 60 h 176"/>
              <a:gd name="T42" fmla="*/ 314 w 322"/>
              <a:gd name="T43" fmla="*/ 56 h 176"/>
              <a:gd name="T44" fmla="*/ 313 w 322"/>
              <a:gd name="T45" fmla="*/ 55 h 176"/>
              <a:gd name="T46" fmla="*/ 170 w 322"/>
              <a:gd name="T47" fmla="*/ 2 h 176"/>
              <a:gd name="T48" fmla="*/ 169 w 322"/>
              <a:gd name="T49" fmla="*/ 2 h 176"/>
              <a:gd name="T50" fmla="*/ 153 w 322"/>
              <a:gd name="T51" fmla="*/ 2 h 176"/>
              <a:gd name="T52" fmla="*/ 152 w 322"/>
              <a:gd name="T53" fmla="*/ 2 h 176"/>
              <a:gd name="T54" fmla="*/ 9 w 322"/>
              <a:gd name="T55" fmla="*/ 55 h 176"/>
              <a:gd name="T56" fmla="*/ 7 w 322"/>
              <a:gd name="T57" fmla="*/ 56 h 176"/>
              <a:gd name="T58" fmla="*/ 3 w 322"/>
              <a:gd name="T59" fmla="*/ 60 h 176"/>
              <a:gd name="T60" fmla="*/ 2 w 322"/>
              <a:gd name="T61" fmla="*/ 61 h 176"/>
              <a:gd name="T62" fmla="*/ 0 w 322"/>
              <a:gd name="T63" fmla="*/ 68 h 176"/>
              <a:gd name="T64" fmla="*/ 3 w 322"/>
              <a:gd name="T65" fmla="*/ 75 h 176"/>
              <a:gd name="T66" fmla="*/ 8 w 322"/>
              <a:gd name="T67" fmla="*/ 80 h 176"/>
              <a:gd name="T68" fmla="*/ 9 w 322"/>
              <a:gd name="T69" fmla="*/ 80 h 176"/>
              <a:gd name="T70" fmla="*/ 67 w 322"/>
              <a:gd name="T71" fmla="*/ 102 h 176"/>
              <a:gd name="T72" fmla="*/ 67 w 322"/>
              <a:gd name="T73" fmla="*/ 141 h 176"/>
              <a:gd name="T74" fmla="*/ 161 w 322"/>
              <a:gd name="T75" fmla="*/ 175 h 176"/>
              <a:gd name="T76" fmla="*/ 255 w 322"/>
              <a:gd name="T77" fmla="*/ 141 h 176"/>
              <a:gd name="T78" fmla="*/ 255 w 322"/>
              <a:gd name="T79" fmla="*/ 102 h 176"/>
              <a:gd name="T80" fmla="*/ 281 w 322"/>
              <a:gd name="T81" fmla="*/ 92 h 176"/>
              <a:gd name="T82" fmla="*/ 281 w 322"/>
              <a:gd name="T83" fmla="*/ 140 h 176"/>
              <a:gd name="T84" fmla="*/ 269 w 322"/>
              <a:gd name="T85" fmla="*/ 165 h 176"/>
              <a:gd name="T86" fmla="*/ 272 w 322"/>
              <a:gd name="T87" fmla="*/ 174 h 176"/>
              <a:gd name="T88" fmla="*/ 281 w 322"/>
              <a:gd name="T89" fmla="*/ 171 h 176"/>
              <a:gd name="T90" fmla="*/ 288 w 322"/>
              <a:gd name="T91" fmla="*/ 156 h 176"/>
              <a:gd name="T92" fmla="*/ 296 w 322"/>
              <a:gd name="T93" fmla="*/ 171 h 176"/>
              <a:gd name="T94" fmla="*/ 302 w 322"/>
              <a:gd name="T95" fmla="*/ 175 h 176"/>
              <a:gd name="T96" fmla="*/ 305 w 322"/>
              <a:gd name="T97" fmla="*/ 174 h 176"/>
              <a:gd name="T98" fmla="*/ 308 w 322"/>
              <a:gd name="T99" fmla="*/ 165 h 176"/>
              <a:gd name="T100" fmla="*/ 295 w 322"/>
              <a:gd name="T101" fmla="*/ 140 h 176"/>
              <a:gd name="T102" fmla="*/ 295 w 322"/>
              <a:gd name="T103" fmla="*/ 88 h 176"/>
              <a:gd name="T104" fmla="*/ 295 w 322"/>
              <a:gd name="T105" fmla="*/ 87 h 176"/>
              <a:gd name="T106" fmla="*/ 312 w 322"/>
              <a:gd name="T107" fmla="*/ 80 h 176"/>
              <a:gd name="T108" fmla="*/ 314 w 322"/>
              <a:gd name="T109" fmla="*/ 80 h 176"/>
              <a:gd name="T110" fmla="*/ 319 w 322"/>
              <a:gd name="T111" fmla="*/ 76 h 176"/>
              <a:gd name="T112" fmla="*/ 320 w 322"/>
              <a:gd name="T113" fmla="*/ 74 h 176"/>
              <a:gd name="T114" fmla="*/ 322 w 322"/>
              <a:gd name="T115" fmla="*/ 68 h 176"/>
              <a:gd name="T116" fmla="*/ 319 w 322"/>
              <a:gd name="T117" fmla="*/ 6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2" h="176">
                <a:moveTo>
                  <a:pt x="255" y="88"/>
                </a:moveTo>
                <a:cubicBezTo>
                  <a:pt x="254" y="44"/>
                  <a:pt x="68" y="44"/>
                  <a:pt x="67" y="88"/>
                </a:cubicBezTo>
                <a:cubicBezTo>
                  <a:pt x="14" y="68"/>
                  <a:pt x="14" y="68"/>
                  <a:pt x="14" y="68"/>
                </a:cubicBezTo>
                <a:cubicBezTo>
                  <a:pt x="156" y="15"/>
                  <a:pt x="156" y="15"/>
                  <a:pt x="156" y="15"/>
                </a:cubicBezTo>
                <a:cubicBezTo>
                  <a:pt x="156" y="15"/>
                  <a:pt x="156" y="15"/>
                  <a:pt x="156" y="15"/>
                </a:cubicBezTo>
                <a:cubicBezTo>
                  <a:pt x="160" y="14"/>
                  <a:pt x="162" y="14"/>
                  <a:pt x="165" y="15"/>
                </a:cubicBezTo>
                <a:cubicBezTo>
                  <a:pt x="166" y="15"/>
                  <a:pt x="166" y="15"/>
                  <a:pt x="166" y="15"/>
                </a:cubicBezTo>
                <a:cubicBezTo>
                  <a:pt x="308" y="68"/>
                  <a:pt x="308" y="68"/>
                  <a:pt x="308" y="68"/>
                </a:cubicBezTo>
                <a:lnTo>
                  <a:pt x="255" y="88"/>
                </a:lnTo>
                <a:close/>
                <a:moveTo>
                  <a:pt x="241" y="123"/>
                </a:moveTo>
                <a:cubicBezTo>
                  <a:pt x="207" y="103"/>
                  <a:pt x="115" y="103"/>
                  <a:pt x="80" y="123"/>
                </a:cubicBezTo>
                <a:cubicBezTo>
                  <a:pt x="80" y="88"/>
                  <a:pt x="80" y="88"/>
                  <a:pt x="80" y="88"/>
                </a:cubicBezTo>
                <a:cubicBezTo>
                  <a:pt x="80" y="81"/>
                  <a:pt x="111" y="68"/>
                  <a:pt x="161" y="68"/>
                </a:cubicBezTo>
                <a:cubicBezTo>
                  <a:pt x="211" y="68"/>
                  <a:pt x="241" y="81"/>
                  <a:pt x="241" y="88"/>
                </a:cubicBezTo>
                <a:lnTo>
                  <a:pt x="241" y="123"/>
                </a:lnTo>
                <a:close/>
                <a:moveTo>
                  <a:pt x="161" y="162"/>
                </a:moveTo>
                <a:cubicBezTo>
                  <a:pt x="111" y="162"/>
                  <a:pt x="80" y="149"/>
                  <a:pt x="80" y="141"/>
                </a:cubicBezTo>
                <a:cubicBezTo>
                  <a:pt x="80" y="134"/>
                  <a:pt x="111" y="121"/>
                  <a:pt x="161" y="121"/>
                </a:cubicBezTo>
                <a:cubicBezTo>
                  <a:pt x="211" y="121"/>
                  <a:pt x="241" y="134"/>
                  <a:pt x="241" y="141"/>
                </a:cubicBezTo>
                <a:cubicBezTo>
                  <a:pt x="241" y="149"/>
                  <a:pt x="211" y="162"/>
                  <a:pt x="161" y="162"/>
                </a:cubicBezTo>
                <a:moveTo>
                  <a:pt x="319" y="60"/>
                </a:moveTo>
                <a:cubicBezTo>
                  <a:pt x="318" y="58"/>
                  <a:pt x="316" y="57"/>
                  <a:pt x="314" y="56"/>
                </a:cubicBezTo>
                <a:cubicBezTo>
                  <a:pt x="314" y="56"/>
                  <a:pt x="313" y="55"/>
                  <a:pt x="313" y="55"/>
                </a:cubicBezTo>
                <a:cubicBezTo>
                  <a:pt x="170" y="2"/>
                  <a:pt x="170" y="2"/>
                  <a:pt x="170" y="2"/>
                </a:cubicBezTo>
                <a:cubicBezTo>
                  <a:pt x="170" y="2"/>
                  <a:pt x="169" y="2"/>
                  <a:pt x="169" y="2"/>
                </a:cubicBezTo>
                <a:cubicBezTo>
                  <a:pt x="163" y="0"/>
                  <a:pt x="158" y="0"/>
                  <a:pt x="153" y="2"/>
                </a:cubicBezTo>
                <a:cubicBezTo>
                  <a:pt x="153" y="2"/>
                  <a:pt x="152" y="2"/>
                  <a:pt x="152" y="2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5"/>
                  <a:pt x="8" y="56"/>
                  <a:pt x="7" y="56"/>
                </a:cubicBezTo>
                <a:cubicBezTo>
                  <a:pt x="6" y="57"/>
                  <a:pt x="4" y="58"/>
                  <a:pt x="3" y="60"/>
                </a:cubicBezTo>
                <a:cubicBezTo>
                  <a:pt x="3" y="60"/>
                  <a:pt x="2" y="61"/>
                  <a:pt x="2" y="61"/>
                </a:cubicBezTo>
                <a:cubicBezTo>
                  <a:pt x="1" y="63"/>
                  <a:pt x="0" y="66"/>
                  <a:pt x="0" y="68"/>
                </a:cubicBezTo>
                <a:cubicBezTo>
                  <a:pt x="0" y="70"/>
                  <a:pt x="1" y="72"/>
                  <a:pt x="3" y="75"/>
                </a:cubicBezTo>
                <a:cubicBezTo>
                  <a:pt x="4" y="77"/>
                  <a:pt x="6" y="79"/>
                  <a:pt x="8" y="80"/>
                </a:cubicBezTo>
                <a:cubicBezTo>
                  <a:pt x="8" y="80"/>
                  <a:pt x="9" y="80"/>
                  <a:pt x="9" y="80"/>
                </a:cubicBezTo>
                <a:cubicBezTo>
                  <a:pt x="67" y="102"/>
                  <a:pt x="67" y="102"/>
                  <a:pt x="67" y="102"/>
                </a:cubicBezTo>
                <a:cubicBezTo>
                  <a:pt x="67" y="141"/>
                  <a:pt x="67" y="141"/>
                  <a:pt x="67" y="141"/>
                </a:cubicBezTo>
                <a:cubicBezTo>
                  <a:pt x="67" y="163"/>
                  <a:pt x="114" y="175"/>
                  <a:pt x="161" y="175"/>
                </a:cubicBezTo>
                <a:cubicBezTo>
                  <a:pt x="207" y="175"/>
                  <a:pt x="255" y="163"/>
                  <a:pt x="255" y="141"/>
                </a:cubicBezTo>
                <a:cubicBezTo>
                  <a:pt x="255" y="102"/>
                  <a:pt x="255" y="102"/>
                  <a:pt x="255" y="102"/>
                </a:cubicBezTo>
                <a:cubicBezTo>
                  <a:pt x="281" y="92"/>
                  <a:pt x="281" y="92"/>
                  <a:pt x="281" y="92"/>
                </a:cubicBezTo>
                <a:cubicBezTo>
                  <a:pt x="281" y="140"/>
                  <a:pt x="281" y="140"/>
                  <a:pt x="281" y="140"/>
                </a:cubicBezTo>
                <a:cubicBezTo>
                  <a:pt x="269" y="165"/>
                  <a:pt x="269" y="165"/>
                  <a:pt x="269" y="165"/>
                </a:cubicBezTo>
                <a:cubicBezTo>
                  <a:pt x="267" y="169"/>
                  <a:pt x="268" y="173"/>
                  <a:pt x="272" y="174"/>
                </a:cubicBezTo>
                <a:cubicBezTo>
                  <a:pt x="275" y="176"/>
                  <a:pt x="279" y="175"/>
                  <a:pt x="281" y="171"/>
                </a:cubicBezTo>
                <a:cubicBezTo>
                  <a:pt x="288" y="156"/>
                  <a:pt x="288" y="156"/>
                  <a:pt x="288" y="156"/>
                </a:cubicBezTo>
                <a:cubicBezTo>
                  <a:pt x="296" y="171"/>
                  <a:pt x="296" y="171"/>
                  <a:pt x="296" y="171"/>
                </a:cubicBezTo>
                <a:cubicBezTo>
                  <a:pt x="297" y="174"/>
                  <a:pt x="299" y="175"/>
                  <a:pt x="302" y="175"/>
                </a:cubicBezTo>
                <a:cubicBezTo>
                  <a:pt x="303" y="175"/>
                  <a:pt x="304" y="175"/>
                  <a:pt x="305" y="174"/>
                </a:cubicBezTo>
                <a:cubicBezTo>
                  <a:pt x="308" y="173"/>
                  <a:pt x="309" y="169"/>
                  <a:pt x="308" y="165"/>
                </a:cubicBezTo>
                <a:cubicBezTo>
                  <a:pt x="295" y="140"/>
                  <a:pt x="295" y="140"/>
                  <a:pt x="295" y="140"/>
                </a:cubicBezTo>
                <a:cubicBezTo>
                  <a:pt x="295" y="88"/>
                  <a:pt x="295" y="88"/>
                  <a:pt x="295" y="88"/>
                </a:cubicBezTo>
                <a:cubicBezTo>
                  <a:pt x="295" y="88"/>
                  <a:pt x="295" y="87"/>
                  <a:pt x="295" y="87"/>
                </a:cubicBezTo>
                <a:cubicBezTo>
                  <a:pt x="312" y="80"/>
                  <a:pt x="312" y="80"/>
                  <a:pt x="312" y="80"/>
                </a:cubicBezTo>
                <a:cubicBezTo>
                  <a:pt x="313" y="80"/>
                  <a:pt x="314" y="80"/>
                  <a:pt x="314" y="80"/>
                </a:cubicBezTo>
                <a:cubicBezTo>
                  <a:pt x="316" y="79"/>
                  <a:pt x="318" y="77"/>
                  <a:pt x="319" y="76"/>
                </a:cubicBezTo>
                <a:cubicBezTo>
                  <a:pt x="319" y="75"/>
                  <a:pt x="320" y="75"/>
                  <a:pt x="320" y="74"/>
                </a:cubicBezTo>
                <a:cubicBezTo>
                  <a:pt x="321" y="72"/>
                  <a:pt x="322" y="70"/>
                  <a:pt x="322" y="68"/>
                </a:cubicBezTo>
                <a:cubicBezTo>
                  <a:pt x="322" y="66"/>
                  <a:pt x="321" y="63"/>
                  <a:pt x="319" y="60"/>
                </a:cubicBezTo>
              </a:path>
            </a:pathLst>
          </a:custGeom>
          <a:solidFill>
            <a:schemeClr val="tx2"/>
          </a:solidFill>
          <a:ln w="6350">
            <a:solidFill>
              <a:schemeClr val="accent1"/>
            </a:solidFill>
          </a:ln>
        </p:spPr>
        <p:txBody>
          <a:bodyPr vert="horz" wrap="square" lIns="62201" tIns="31101" rIns="62201" bIns="31101" numCol="1" anchor="t" anchorCtr="0" compatLnSpc="1">
            <a:prstTxWarp prst="textNoShape">
              <a:avLst/>
            </a:prstTxWarp>
          </a:bodyPr>
          <a:lstStyle/>
          <a:p>
            <a:endParaRPr lang="es-ES" sz="1224">
              <a:latin typeface="Gotham Book"/>
            </a:endParaRPr>
          </a:p>
        </p:txBody>
      </p:sp>
      <p:cxnSp>
        <p:nvCxnSpPr>
          <p:cNvPr id="58" name="Conector recto 57"/>
          <p:cNvCxnSpPr/>
          <p:nvPr/>
        </p:nvCxnSpPr>
        <p:spPr>
          <a:xfrm>
            <a:off x="3764396" y="1066171"/>
            <a:ext cx="0" cy="3507289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58"/>
          <p:cNvCxnSpPr/>
          <p:nvPr/>
        </p:nvCxnSpPr>
        <p:spPr>
          <a:xfrm>
            <a:off x="5529698" y="1120014"/>
            <a:ext cx="0" cy="3507289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14</a:t>
            </a:fld>
            <a:endParaRPr lang="es-ES" dirty="0"/>
          </a:p>
        </p:txBody>
      </p:sp>
      <p:cxnSp>
        <p:nvCxnSpPr>
          <p:cNvPr id="39" name="Conector recto 38"/>
          <p:cNvCxnSpPr/>
          <p:nvPr/>
        </p:nvCxnSpPr>
        <p:spPr>
          <a:xfrm>
            <a:off x="7287344" y="1095384"/>
            <a:ext cx="0" cy="3507289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upo 39"/>
          <p:cNvGrpSpPr/>
          <p:nvPr/>
        </p:nvGrpSpPr>
        <p:grpSpPr>
          <a:xfrm>
            <a:off x="7346981" y="998669"/>
            <a:ext cx="1893656" cy="3179916"/>
            <a:chOff x="7390275" y="1673089"/>
            <a:chExt cx="3645058" cy="4674675"/>
          </a:xfrm>
        </p:grpSpPr>
        <p:sp>
          <p:nvSpPr>
            <p:cNvPr id="60" name="26 CuadroTexto"/>
            <p:cNvSpPr txBox="1"/>
            <p:nvPr/>
          </p:nvSpPr>
          <p:spPr>
            <a:xfrm>
              <a:off x="7390275" y="1673089"/>
              <a:ext cx="3645058" cy="68961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s-ES" sz="1224" b="1" dirty="0" smtClean="0">
                  <a:solidFill>
                    <a:schemeClr val="bg2"/>
                  </a:solidFill>
                  <a:latin typeface="Gotham Book"/>
                </a:rPr>
                <a:t>DATOS CARÁCTER PERSONAL</a:t>
              </a:r>
              <a:endParaRPr lang="es-ES" sz="1224" b="1" dirty="0">
                <a:solidFill>
                  <a:schemeClr val="bg2"/>
                </a:solidFill>
                <a:latin typeface="Gotham Book"/>
              </a:endParaRPr>
            </a:p>
          </p:txBody>
        </p:sp>
        <p:sp>
          <p:nvSpPr>
            <p:cNvPr id="61" name="26 CuadroTexto"/>
            <p:cNvSpPr txBox="1"/>
            <p:nvPr/>
          </p:nvSpPr>
          <p:spPr>
            <a:xfrm>
              <a:off x="7492757" y="3429080"/>
              <a:ext cx="3351181" cy="291868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94367" indent="-194367" defTabSz="9070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s-ES" sz="1224" dirty="0" smtClean="0">
                  <a:solidFill>
                    <a:srgbClr val="333F48"/>
                  </a:solidFill>
                  <a:latin typeface="Gotham Book"/>
                </a:rPr>
                <a:t>Tratamiento datos especialmente protegidos</a:t>
              </a:r>
            </a:p>
            <a:p>
              <a:pPr marL="194367" indent="-194367" defTabSz="9070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s-ES" sz="1224" dirty="0" smtClean="0">
                  <a:solidFill>
                    <a:srgbClr val="333F48"/>
                  </a:solidFill>
                  <a:latin typeface="Gotham Book"/>
                </a:rPr>
                <a:t>Diferentes agentes: distribución de responsabilidades</a:t>
              </a:r>
            </a:p>
            <a:p>
              <a:pPr marL="194367" indent="-194367" defTabSz="9070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s-ES" sz="1224" dirty="0" smtClean="0">
                  <a:solidFill>
                    <a:srgbClr val="333F48"/>
                  </a:solidFill>
                  <a:latin typeface="Gotham Book"/>
                </a:rPr>
                <a:t>Principio de minimización</a:t>
              </a:r>
            </a:p>
            <a:p>
              <a:pPr marL="194367" indent="-194367" defTabSz="9070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s-ES" sz="1224" dirty="0" smtClean="0">
                  <a:solidFill>
                    <a:srgbClr val="333F48"/>
                  </a:solidFill>
                  <a:latin typeface="Gotham Book"/>
                </a:rPr>
                <a:t>Evaluación de impacto</a:t>
              </a:r>
              <a:endParaRPr lang="es-ES" sz="1224" dirty="0">
                <a:solidFill>
                  <a:srgbClr val="333F48"/>
                </a:solidFill>
                <a:latin typeface="Gotham Book"/>
              </a:endParaRPr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836368" y="1553471"/>
            <a:ext cx="584200" cy="579438"/>
            <a:chOff x="973138" y="1798638"/>
            <a:chExt cx="584200" cy="579438"/>
          </a:xfrm>
          <a:solidFill>
            <a:schemeClr val="accent1"/>
          </a:solidFill>
        </p:grpSpPr>
        <p:sp>
          <p:nvSpPr>
            <p:cNvPr id="63" name="Freeform 231"/>
            <p:cNvSpPr>
              <a:spLocks noEditPoints="1"/>
            </p:cNvSpPr>
            <p:nvPr/>
          </p:nvSpPr>
          <p:spPr bwMode="auto">
            <a:xfrm>
              <a:off x="1166813" y="1993901"/>
              <a:ext cx="263525" cy="261938"/>
            </a:xfrm>
            <a:custGeom>
              <a:avLst/>
              <a:gdLst>
                <a:gd name="T0" fmla="*/ 58 w 116"/>
                <a:gd name="T1" fmla="*/ 115 h 115"/>
                <a:gd name="T2" fmla="*/ 58 w 116"/>
                <a:gd name="T3" fmla="*/ 115 h 115"/>
                <a:gd name="T4" fmla="*/ 0 w 116"/>
                <a:gd name="T5" fmla="*/ 58 h 115"/>
                <a:gd name="T6" fmla="*/ 17 w 116"/>
                <a:gd name="T7" fmla="*/ 17 h 115"/>
                <a:gd name="T8" fmla="*/ 58 w 116"/>
                <a:gd name="T9" fmla="*/ 0 h 115"/>
                <a:gd name="T10" fmla="*/ 58 w 116"/>
                <a:gd name="T11" fmla="*/ 0 h 115"/>
                <a:gd name="T12" fmla="*/ 99 w 116"/>
                <a:gd name="T13" fmla="*/ 17 h 115"/>
                <a:gd name="T14" fmla="*/ 116 w 116"/>
                <a:gd name="T15" fmla="*/ 58 h 115"/>
                <a:gd name="T16" fmla="*/ 116 w 116"/>
                <a:gd name="T17" fmla="*/ 58 h 115"/>
                <a:gd name="T18" fmla="*/ 99 w 116"/>
                <a:gd name="T19" fmla="*/ 99 h 115"/>
                <a:gd name="T20" fmla="*/ 58 w 116"/>
                <a:gd name="T21" fmla="*/ 115 h 115"/>
                <a:gd name="T22" fmla="*/ 58 w 116"/>
                <a:gd name="T23" fmla="*/ 10 h 115"/>
                <a:gd name="T24" fmla="*/ 58 w 116"/>
                <a:gd name="T25" fmla="*/ 10 h 115"/>
                <a:gd name="T26" fmla="*/ 24 w 116"/>
                <a:gd name="T27" fmla="*/ 24 h 115"/>
                <a:gd name="T28" fmla="*/ 10 w 116"/>
                <a:gd name="T29" fmla="*/ 58 h 115"/>
                <a:gd name="T30" fmla="*/ 58 w 116"/>
                <a:gd name="T31" fmla="*/ 106 h 115"/>
                <a:gd name="T32" fmla="*/ 58 w 116"/>
                <a:gd name="T33" fmla="*/ 106 h 115"/>
                <a:gd name="T34" fmla="*/ 92 w 116"/>
                <a:gd name="T35" fmla="*/ 92 h 115"/>
                <a:gd name="T36" fmla="*/ 106 w 116"/>
                <a:gd name="T37" fmla="*/ 58 h 115"/>
                <a:gd name="T38" fmla="*/ 106 w 116"/>
                <a:gd name="T39" fmla="*/ 58 h 115"/>
                <a:gd name="T40" fmla="*/ 92 w 116"/>
                <a:gd name="T41" fmla="*/ 24 h 115"/>
                <a:gd name="T42" fmla="*/ 58 w 116"/>
                <a:gd name="T43" fmla="*/ 1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6" h="115">
                  <a:moveTo>
                    <a:pt x="58" y="115"/>
                  </a:moveTo>
                  <a:cubicBezTo>
                    <a:pt x="58" y="115"/>
                    <a:pt x="58" y="115"/>
                    <a:pt x="58" y="115"/>
                  </a:cubicBezTo>
                  <a:cubicBezTo>
                    <a:pt x="26" y="115"/>
                    <a:pt x="0" y="90"/>
                    <a:pt x="0" y="58"/>
                  </a:cubicBezTo>
                  <a:cubicBezTo>
                    <a:pt x="0" y="43"/>
                    <a:pt x="6" y="28"/>
                    <a:pt x="17" y="17"/>
                  </a:cubicBezTo>
                  <a:cubicBezTo>
                    <a:pt x="28" y="6"/>
                    <a:pt x="42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73" y="0"/>
                    <a:pt x="88" y="6"/>
                    <a:pt x="99" y="17"/>
                  </a:cubicBezTo>
                  <a:cubicBezTo>
                    <a:pt x="110" y="28"/>
                    <a:pt x="116" y="43"/>
                    <a:pt x="11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16" y="73"/>
                    <a:pt x="110" y="88"/>
                    <a:pt x="99" y="99"/>
                  </a:cubicBezTo>
                  <a:cubicBezTo>
                    <a:pt x="88" y="109"/>
                    <a:pt x="73" y="115"/>
                    <a:pt x="58" y="115"/>
                  </a:cubicBezTo>
                  <a:close/>
                  <a:moveTo>
                    <a:pt x="58" y="10"/>
                  </a:moveTo>
                  <a:cubicBezTo>
                    <a:pt x="58" y="10"/>
                    <a:pt x="58" y="10"/>
                    <a:pt x="58" y="10"/>
                  </a:cubicBezTo>
                  <a:cubicBezTo>
                    <a:pt x="45" y="10"/>
                    <a:pt x="33" y="15"/>
                    <a:pt x="24" y="24"/>
                  </a:cubicBezTo>
                  <a:cubicBezTo>
                    <a:pt x="15" y="33"/>
                    <a:pt x="10" y="45"/>
                    <a:pt x="10" y="58"/>
                  </a:cubicBezTo>
                  <a:cubicBezTo>
                    <a:pt x="10" y="84"/>
                    <a:pt x="31" y="106"/>
                    <a:pt x="58" y="106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71" y="106"/>
                    <a:pt x="83" y="101"/>
                    <a:pt x="92" y="92"/>
                  </a:cubicBezTo>
                  <a:cubicBezTo>
                    <a:pt x="101" y="83"/>
                    <a:pt x="106" y="71"/>
                    <a:pt x="106" y="58"/>
                  </a:cubicBezTo>
                  <a:cubicBezTo>
                    <a:pt x="106" y="58"/>
                    <a:pt x="106" y="58"/>
                    <a:pt x="106" y="58"/>
                  </a:cubicBezTo>
                  <a:cubicBezTo>
                    <a:pt x="106" y="45"/>
                    <a:pt x="101" y="33"/>
                    <a:pt x="92" y="24"/>
                  </a:cubicBezTo>
                  <a:cubicBezTo>
                    <a:pt x="83" y="15"/>
                    <a:pt x="71" y="10"/>
                    <a:pt x="5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4" name="Freeform 232"/>
            <p:cNvSpPr>
              <a:spLocks noEditPoints="1"/>
            </p:cNvSpPr>
            <p:nvPr/>
          </p:nvSpPr>
          <p:spPr bwMode="auto">
            <a:xfrm>
              <a:off x="1235075" y="2046288"/>
              <a:ext cx="127000" cy="144463"/>
            </a:xfrm>
            <a:custGeom>
              <a:avLst/>
              <a:gdLst>
                <a:gd name="T0" fmla="*/ 49 w 56"/>
                <a:gd name="T1" fmla="*/ 30 h 64"/>
                <a:gd name="T2" fmla="*/ 47 w 56"/>
                <a:gd name="T3" fmla="*/ 30 h 64"/>
                <a:gd name="T4" fmla="*/ 47 w 56"/>
                <a:gd name="T5" fmla="*/ 19 h 64"/>
                <a:gd name="T6" fmla="*/ 41 w 56"/>
                <a:gd name="T7" fmla="*/ 6 h 64"/>
                <a:gd name="T8" fmla="*/ 28 w 56"/>
                <a:gd name="T9" fmla="*/ 0 h 64"/>
                <a:gd name="T10" fmla="*/ 28 w 56"/>
                <a:gd name="T11" fmla="*/ 0 h 64"/>
                <a:gd name="T12" fmla="*/ 14 w 56"/>
                <a:gd name="T13" fmla="*/ 6 h 64"/>
                <a:gd name="T14" fmla="*/ 9 w 56"/>
                <a:gd name="T15" fmla="*/ 19 h 64"/>
                <a:gd name="T16" fmla="*/ 9 w 56"/>
                <a:gd name="T17" fmla="*/ 30 h 64"/>
                <a:gd name="T18" fmla="*/ 7 w 56"/>
                <a:gd name="T19" fmla="*/ 30 h 64"/>
                <a:gd name="T20" fmla="*/ 0 w 56"/>
                <a:gd name="T21" fmla="*/ 37 h 64"/>
                <a:gd name="T22" fmla="*/ 0 w 56"/>
                <a:gd name="T23" fmla="*/ 57 h 64"/>
                <a:gd name="T24" fmla="*/ 7 w 56"/>
                <a:gd name="T25" fmla="*/ 64 h 64"/>
                <a:gd name="T26" fmla="*/ 49 w 56"/>
                <a:gd name="T27" fmla="*/ 64 h 64"/>
                <a:gd name="T28" fmla="*/ 56 w 56"/>
                <a:gd name="T29" fmla="*/ 57 h 64"/>
                <a:gd name="T30" fmla="*/ 56 w 56"/>
                <a:gd name="T31" fmla="*/ 37 h 64"/>
                <a:gd name="T32" fmla="*/ 49 w 56"/>
                <a:gd name="T33" fmla="*/ 30 h 64"/>
                <a:gd name="T34" fmla="*/ 33 w 56"/>
                <a:gd name="T35" fmla="*/ 45 h 64"/>
                <a:gd name="T36" fmla="*/ 31 w 56"/>
                <a:gd name="T37" fmla="*/ 49 h 64"/>
                <a:gd name="T38" fmla="*/ 31 w 56"/>
                <a:gd name="T39" fmla="*/ 53 h 64"/>
                <a:gd name="T40" fmla="*/ 28 w 56"/>
                <a:gd name="T41" fmla="*/ 56 h 64"/>
                <a:gd name="T42" fmla="*/ 25 w 56"/>
                <a:gd name="T43" fmla="*/ 53 h 64"/>
                <a:gd name="T44" fmla="*/ 25 w 56"/>
                <a:gd name="T45" fmla="*/ 49 h 64"/>
                <a:gd name="T46" fmla="*/ 23 w 56"/>
                <a:gd name="T47" fmla="*/ 45 h 64"/>
                <a:gd name="T48" fmla="*/ 23 w 56"/>
                <a:gd name="T49" fmla="*/ 43 h 64"/>
                <a:gd name="T50" fmla="*/ 28 w 56"/>
                <a:gd name="T51" fmla="*/ 38 h 64"/>
                <a:gd name="T52" fmla="*/ 33 w 56"/>
                <a:gd name="T53" fmla="*/ 43 h 64"/>
                <a:gd name="T54" fmla="*/ 33 w 56"/>
                <a:gd name="T55" fmla="*/ 45 h 64"/>
                <a:gd name="T56" fmla="*/ 41 w 56"/>
                <a:gd name="T57" fmla="*/ 30 h 64"/>
                <a:gd name="T58" fmla="*/ 14 w 56"/>
                <a:gd name="T59" fmla="*/ 30 h 64"/>
                <a:gd name="T60" fmla="*/ 14 w 56"/>
                <a:gd name="T61" fmla="*/ 19 h 64"/>
                <a:gd name="T62" fmla="*/ 18 w 56"/>
                <a:gd name="T63" fmla="*/ 10 h 64"/>
                <a:gd name="T64" fmla="*/ 28 w 56"/>
                <a:gd name="T65" fmla="*/ 6 h 64"/>
                <a:gd name="T66" fmla="*/ 28 w 56"/>
                <a:gd name="T67" fmla="*/ 6 h 64"/>
                <a:gd name="T68" fmla="*/ 28 w 56"/>
                <a:gd name="T69" fmla="*/ 6 h 64"/>
                <a:gd name="T70" fmla="*/ 37 w 56"/>
                <a:gd name="T71" fmla="*/ 10 h 64"/>
                <a:gd name="T72" fmla="*/ 41 w 56"/>
                <a:gd name="T73" fmla="*/ 19 h 64"/>
                <a:gd name="T74" fmla="*/ 41 w 56"/>
                <a:gd name="T75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" h="64">
                  <a:moveTo>
                    <a:pt x="49" y="30"/>
                  </a:moveTo>
                  <a:cubicBezTo>
                    <a:pt x="47" y="30"/>
                    <a:pt x="47" y="30"/>
                    <a:pt x="47" y="30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4"/>
                    <a:pt x="45" y="9"/>
                    <a:pt x="41" y="6"/>
                  </a:cubicBezTo>
                  <a:cubicBezTo>
                    <a:pt x="38" y="2"/>
                    <a:pt x="33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3" y="0"/>
                    <a:pt x="18" y="2"/>
                    <a:pt x="14" y="6"/>
                  </a:cubicBezTo>
                  <a:cubicBezTo>
                    <a:pt x="11" y="9"/>
                    <a:pt x="9" y="14"/>
                    <a:pt x="9" y="1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3" y="30"/>
                    <a:pt x="0" y="33"/>
                    <a:pt x="0" y="3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53" y="64"/>
                    <a:pt x="56" y="61"/>
                    <a:pt x="56" y="5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3"/>
                    <a:pt x="53" y="30"/>
                    <a:pt x="49" y="30"/>
                  </a:cubicBezTo>
                  <a:close/>
                  <a:moveTo>
                    <a:pt x="33" y="45"/>
                  </a:moveTo>
                  <a:cubicBezTo>
                    <a:pt x="33" y="46"/>
                    <a:pt x="32" y="48"/>
                    <a:pt x="31" y="49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1" y="55"/>
                    <a:pt x="29" y="56"/>
                    <a:pt x="28" y="56"/>
                  </a:cubicBezTo>
                  <a:cubicBezTo>
                    <a:pt x="26" y="56"/>
                    <a:pt x="25" y="55"/>
                    <a:pt x="25" y="53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48"/>
                    <a:pt x="23" y="46"/>
                    <a:pt x="23" y="45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0"/>
                    <a:pt x="25" y="38"/>
                    <a:pt x="28" y="38"/>
                  </a:cubicBezTo>
                  <a:cubicBezTo>
                    <a:pt x="30" y="38"/>
                    <a:pt x="33" y="40"/>
                    <a:pt x="33" y="43"/>
                  </a:cubicBezTo>
                  <a:lnTo>
                    <a:pt x="33" y="45"/>
                  </a:lnTo>
                  <a:close/>
                  <a:moveTo>
                    <a:pt x="41" y="30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6"/>
                    <a:pt x="16" y="12"/>
                    <a:pt x="18" y="10"/>
                  </a:cubicBezTo>
                  <a:cubicBezTo>
                    <a:pt x="21" y="7"/>
                    <a:pt x="24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31" y="6"/>
                    <a:pt x="35" y="7"/>
                    <a:pt x="37" y="10"/>
                  </a:cubicBezTo>
                  <a:cubicBezTo>
                    <a:pt x="40" y="12"/>
                    <a:pt x="41" y="16"/>
                    <a:pt x="41" y="19"/>
                  </a:cubicBezTo>
                  <a:lnTo>
                    <a:pt x="4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5" name="Freeform 233"/>
            <p:cNvSpPr>
              <a:spLocks noEditPoints="1"/>
            </p:cNvSpPr>
            <p:nvPr/>
          </p:nvSpPr>
          <p:spPr bwMode="auto">
            <a:xfrm>
              <a:off x="973138" y="1798638"/>
              <a:ext cx="584200" cy="579438"/>
            </a:xfrm>
            <a:custGeom>
              <a:avLst/>
              <a:gdLst>
                <a:gd name="T0" fmla="*/ 171 w 257"/>
                <a:gd name="T1" fmla="*/ 28 h 255"/>
                <a:gd name="T2" fmla="*/ 114 w 257"/>
                <a:gd name="T3" fmla="*/ 29 h 255"/>
                <a:gd name="T4" fmla="*/ 142 w 257"/>
                <a:gd name="T5" fmla="*/ 10 h 255"/>
                <a:gd name="T6" fmla="*/ 142 w 257"/>
                <a:gd name="T7" fmla="*/ 48 h 255"/>
                <a:gd name="T8" fmla="*/ 196 w 257"/>
                <a:gd name="T9" fmla="*/ 69 h 255"/>
                <a:gd name="T10" fmla="*/ 251 w 257"/>
                <a:gd name="T11" fmla="*/ 54 h 255"/>
                <a:gd name="T12" fmla="*/ 196 w 257"/>
                <a:gd name="T13" fmla="*/ 69 h 255"/>
                <a:gd name="T14" fmla="*/ 242 w 257"/>
                <a:gd name="T15" fmla="*/ 56 h 255"/>
                <a:gd name="T16" fmla="*/ 214 w 257"/>
                <a:gd name="T17" fmla="*/ 78 h 255"/>
                <a:gd name="T18" fmla="*/ 218 w 257"/>
                <a:gd name="T19" fmla="*/ 43 h 255"/>
                <a:gd name="T20" fmla="*/ 11 w 257"/>
                <a:gd name="T21" fmla="*/ 195 h 255"/>
                <a:gd name="T22" fmla="*/ 18 w 257"/>
                <a:gd name="T23" fmla="*/ 188 h 255"/>
                <a:gd name="T24" fmla="*/ 45 w 257"/>
                <a:gd name="T25" fmla="*/ 188 h 255"/>
                <a:gd name="T26" fmla="*/ 232 w 257"/>
                <a:gd name="T27" fmla="*/ 197 h 255"/>
                <a:gd name="T28" fmla="*/ 219 w 257"/>
                <a:gd name="T29" fmla="*/ 252 h 255"/>
                <a:gd name="T30" fmla="*/ 221 w 257"/>
                <a:gd name="T31" fmla="*/ 243 h 255"/>
                <a:gd name="T32" fmla="*/ 230 w 257"/>
                <a:gd name="T33" fmla="*/ 206 h 255"/>
                <a:gd name="T34" fmla="*/ 239 w 257"/>
                <a:gd name="T35" fmla="*/ 238 h 255"/>
                <a:gd name="T36" fmla="*/ 197 w 257"/>
                <a:gd name="T37" fmla="*/ 82 h 255"/>
                <a:gd name="T38" fmla="*/ 191 w 257"/>
                <a:gd name="T39" fmla="*/ 101 h 255"/>
                <a:gd name="T40" fmla="*/ 194 w 257"/>
                <a:gd name="T41" fmla="*/ 105 h 255"/>
                <a:gd name="T42" fmla="*/ 206 w 257"/>
                <a:gd name="T43" fmla="*/ 160 h 255"/>
                <a:gd name="T44" fmla="*/ 203 w 257"/>
                <a:gd name="T45" fmla="*/ 169 h 255"/>
                <a:gd name="T46" fmla="*/ 198 w 257"/>
                <a:gd name="T47" fmla="*/ 178 h 255"/>
                <a:gd name="T48" fmla="*/ 204 w 257"/>
                <a:gd name="T49" fmla="*/ 88 h 255"/>
                <a:gd name="T50" fmla="*/ 78 w 257"/>
                <a:gd name="T51" fmla="*/ 149 h 255"/>
                <a:gd name="T52" fmla="*/ 78 w 257"/>
                <a:gd name="T53" fmla="*/ 140 h 255"/>
                <a:gd name="T54" fmla="*/ 86 w 257"/>
                <a:gd name="T55" fmla="*/ 112 h 255"/>
                <a:gd name="T56" fmla="*/ 91 w 257"/>
                <a:gd name="T57" fmla="*/ 104 h 255"/>
                <a:gd name="T58" fmla="*/ 101 w 257"/>
                <a:gd name="T59" fmla="*/ 94 h 255"/>
                <a:gd name="T60" fmla="*/ 107 w 257"/>
                <a:gd name="T61" fmla="*/ 89 h 255"/>
                <a:gd name="T62" fmla="*/ 118 w 257"/>
                <a:gd name="T63" fmla="*/ 84 h 255"/>
                <a:gd name="T64" fmla="*/ 124 w 257"/>
                <a:gd name="T65" fmla="*/ 82 h 255"/>
                <a:gd name="T66" fmla="*/ 91 w 257"/>
                <a:gd name="T67" fmla="*/ 93 h 255"/>
                <a:gd name="T68" fmla="*/ 65 w 257"/>
                <a:gd name="T69" fmla="*/ 170 h 255"/>
                <a:gd name="T70" fmla="*/ 172 w 257"/>
                <a:gd name="T71" fmla="*/ 86 h 255"/>
                <a:gd name="T72" fmla="*/ 182 w 257"/>
                <a:gd name="T73" fmla="*/ 83 h 255"/>
                <a:gd name="T74" fmla="*/ 143 w 257"/>
                <a:gd name="T75" fmla="*/ 62 h 255"/>
                <a:gd name="T76" fmla="*/ 147 w 257"/>
                <a:gd name="T77" fmla="*/ 79 h 255"/>
                <a:gd name="T78" fmla="*/ 155 w 257"/>
                <a:gd name="T79" fmla="*/ 80 h 255"/>
                <a:gd name="T80" fmla="*/ 165 w 257"/>
                <a:gd name="T81" fmla="*/ 83 h 255"/>
                <a:gd name="T82" fmla="*/ 205 w 257"/>
                <a:gd name="T83" fmla="*/ 198 h 255"/>
                <a:gd name="T84" fmla="*/ 141 w 257"/>
                <a:gd name="T85" fmla="*/ 209 h 255"/>
                <a:gd name="T86" fmla="*/ 135 w 257"/>
                <a:gd name="T87" fmla="*/ 208 h 255"/>
                <a:gd name="T88" fmla="*/ 124 w 257"/>
                <a:gd name="T89" fmla="*/ 206 h 255"/>
                <a:gd name="T90" fmla="*/ 117 w 257"/>
                <a:gd name="T91" fmla="*/ 203 h 255"/>
                <a:gd name="T92" fmla="*/ 107 w 257"/>
                <a:gd name="T93" fmla="*/ 198 h 255"/>
                <a:gd name="T94" fmla="*/ 98 w 257"/>
                <a:gd name="T95" fmla="*/ 191 h 255"/>
                <a:gd name="T96" fmla="*/ 93 w 257"/>
                <a:gd name="T97" fmla="*/ 186 h 255"/>
                <a:gd name="T98" fmla="*/ 88 w 257"/>
                <a:gd name="T99" fmla="*/ 179 h 255"/>
                <a:gd name="T100" fmla="*/ 85 w 257"/>
                <a:gd name="T101" fmla="*/ 173 h 255"/>
                <a:gd name="T102" fmla="*/ 191 w 257"/>
                <a:gd name="T103" fmla="*/ 197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7" h="255">
                  <a:moveTo>
                    <a:pt x="143" y="57"/>
                  </a:moveTo>
                  <a:cubicBezTo>
                    <a:pt x="150" y="57"/>
                    <a:pt x="158" y="54"/>
                    <a:pt x="163" y="49"/>
                  </a:cubicBezTo>
                  <a:cubicBezTo>
                    <a:pt x="168" y="43"/>
                    <a:pt x="171" y="36"/>
                    <a:pt x="171" y="28"/>
                  </a:cubicBezTo>
                  <a:cubicBezTo>
                    <a:pt x="171" y="13"/>
                    <a:pt x="158" y="0"/>
                    <a:pt x="142" y="0"/>
                  </a:cubicBezTo>
                  <a:cubicBezTo>
                    <a:pt x="134" y="0"/>
                    <a:pt x="127" y="3"/>
                    <a:pt x="122" y="9"/>
                  </a:cubicBezTo>
                  <a:cubicBezTo>
                    <a:pt x="117" y="14"/>
                    <a:pt x="114" y="21"/>
                    <a:pt x="114" y="29"/>
                  </a:cubicBezTo>
                  <a:cubicBezTo>
                    <a:pt x="114" y="45"/>
                    <a:pt x="127" y="57"/>
                    <a:pt x="143" y="57"/>
                  </a:cubicBezTo>
                  <a:close/>
                  <a:moveTo>
                    <a:pt x="129" y="15"/>
                  </a:moveTo>
                  <a:cubicBezTo>
                    <a:pt x="132" y="12"/>
                    <a:pt x="137" y="10"/>
                    <a:pt x="142" y="10"/>
                  </a:cubicBezTo>
                  <a:cubicBezTo>
                    <a:pt x="153" y="9"/>
                    <a:pt x="161" y="18"/>
                    <a:pt x="161" y="28"/>
                  </a:cubicBezTo>
                  <a:cubicBezTo>
                    <a:pt x="161" y="33"/>
                    <a:pt x="159" y="38"/>
                    <a:pt x="156" y="42"/>
                  </a:cubicBezTo>
                  <a:cubicBezTo>
                    <a:pt x="152" y="45"/>
                    <a:pt x="148" y="48"/>
                    <a:pt x="142" y="48"/>
                  </a:cubicBezTo>
                  <a:cubicBezTo>
                    <a:pt x="132" y="48"/>
                    <a:pt x="123" y="39"/>
                    <a:pt x="123" y="29"/>
                  </a:cubicBezTo>
                  <a:cubicBezTo>
                    <a:pt x="123" y="24"/>
                    <a:pt x="125" y="19"/>
                    <a:pt x="129" y="15"/>
                  </a:cubicBezTo>
                  <a:close/>
                  <a:moveTo>
                    <a:pt x="196" y="69"/>
                  </a:moveTo>
                  <a:cubicBezTo>
                    <a:pt x="200" y="84"/>
                    <a:pt x="216" y="93"/>
                    <a:pt x="231" y="89"/>
                  </a:cubicBezTo>
                  <a:cubicBezTo>
                    <a:pt x="236" y="87"/>
                    <a:pt x="240" y="85"/>
                    <a:pt x="244" y="81"/>
                  </a:cubicBezTo>
                  <a:cubicBezTo>
                    <a:pt x="251" y="74"/>
                    <a:pt x="254" y="64"/>
                    <a:pt x="251" y="54"/>
                  </a:cubicBezTo>
                  <a:cubicBezTo>
                    <a:pt x="247" y="38"/>
                    <a:pt x="231" y="30"/>
                    <a:pt x="216" y="34"/>
                  </a:cubicBezTo>
                  <a:cubicBezTo>
                    <a:pt x="211" y="35"/>
                    <a:pt x="206" y="38"/>
                    <a:pt x="203" y="41"/>
                  </a:cubicBezTo>
                  <a:cubicBezTo>
                    <a:pt x="196" y="48"/>
                    <a:pt x="193" y="59"/>
                    <a:pt x="196" y="69"/>
                  </a:cubicBezTo>
                  <a:close/>
                  <a:moveTo>
                    <a:pt x="218" y="43"/>
                  </a:moveTo>
                  <a:cubicBezTo>
                    <a:pt x="223" y="42"/>
                    <a:pt x="228" y="42"/>
                    <a:pt x="233" y="45"/>
                  </a:cubicBezTo>
                  <a:cubicBezTo>
                    <a:pt x="237" y="47"/>
                    <a:pt x="240" y="51"/>
                    <a:pt x="242" y="56"/>
                  </a:cubicBezTo>
                  <a:cubicBezTo>
                    <a:pt x="244" y="63"/>
                    <a:pt x="242" y="70"/>
                    <a:pt x="237" y="75"/>
                  </a:cubicBezTo>
                  <a:cubicBezTo>
                    <a:pt x="235" y="77"/>
                    <a:pt x="232" y="79"/>
                    <a:pt x="229" y="80"/>
                  </a:cubicBezTo>
                  <a:cubicBezTo>
                    <a:pt x="224" y="81"/>
                    <a:pt x="219" y="80"/>
                    <a:pt x="214" y="78"/>
                  </a:cubicBezTo>
                  <a:cubicBezTo>
                    <a:pt x="210" y="76"/>
                    <a:pt x="207" y="71"/>
                    <a:pt x="205" y="67"/>
                  </a:cubicBezTo>
                  <a:cubicBezTo>
                    <a:pt x="203" y="60"/>
                    <a:pt x="205" y="53"/>
                    <a:pt x="210" y="48"/>
                  </a:cubicBezTo>
                  <a:cubicBezTo>
                    <a:pt x="212" y="46"/>
                    <a:pt x="215" y="44"/>
                    <a:pt x="218" y="43"/>
                  </a:cubicBezTo>
                  <a:close/>
                  <a:moveTo>
                    <a:pt x="51" y="154"/>
                  </a:moveTo>
                  <a:cubicBezTo>
                    <a:pt x="40" y="143"/>
                    <a:pt x="22" y="143"/>
                    <a:pt x="11" y="154"/>
                  </a:cubicBezTo>
                  <a:cubicBezTo>
                    <a:pt x="0" y="166"/>
                    <a:pt x="0" y="184"/>
                    <a:pt x="11" y="195"/>
                  </a:cubicBezTo>
                  <a:cubicBezTo>
                    <a:pt x="23" y="206"/>
                    <a:pt x="41" y="206"/>
                    <a:pt x="52" y="194"/>
                  </a:cubicBezTo>
                  <a:cubicBezTo>
                    <a:pt x="63" y="183"/>
                    <a:pt x="63" y="165"/>
                    <a:pt x="51" y="154"/>
                  </a:cubicBezTo>
                  <a:close/>
                  <a:moveTo>
                    <a:pt x="18" y="188"/>
                  </a:moveTo>
                  <a:cubicBezTo>
                    <a:pt x="11" y="181"/>
                    <a:pt x="11" y="169"/>
                    <a:pt x="18" y="161"/>
                  </a:cubicBezTo>
                  <a:cubicBezTo>
                    <a:pt x="25" y="154"/>
                    <a:pt x="37" y="153"/>
                    <a:pt x="45" y="161"/>
                  </a:cubicBezTo>
                  <a:cubicBezTo>
                    <a:pt x="52" y="168"/>
                    <a:pt x="52" y="180"/>
                    <a:pt x="45" y="188"/>
                  </a:cubicBezTo>
                  <a:cubicBezTo>
                    <a:pt x="38" y="195"/>
                    <a:pt x="26" y="195"/>
                    <a:pt x="18" y="188"/>
                  </a:cubicBezTo>
                  <a:close/>
                  <a:moveTo>
                    <a:pt x="253" y="231"/>
                  </a:moveTo>
                  <a:cubicBezTo>
                    <a:pt x="257" y="216"/>
                    <a:pt x="248" y="200"/>
                    <a:pt x="232" y="197"/>
                  </a:cubicBezTo>
                  <a:cubicBezTo>
                    <a:pt x="222" y="194"/>
                    <a:pt x="212" y="197"/>
                    <a:pt x="205" y="204"/>
                  </a:cubicBezTo>
                  <a:cubicBezTo>
                    <a:pt x="202" y="208"/>
                    <a:pt x="199" y="212"/>
                    <a:pt x="198" y="218"/>
                  </a:cubicBezTo>
                  <a:cubicBezTo>
                    <a:pt x="194" y="233"/>
                    <a:pt x="203" y="248"/>
                    <a:pt x="219" y="252"/>
                  </a:cubicBezTo>
                  <a:cubicBezTo>
                    <a:pt x="229" y="255"/>
                    <a:pt x="239" y="251"/>
                    <a:pt x="246" y="244"/>
                  </a:cubicBezTo>
                  <a:cubicBezTo>
                    <a:pt x="249" y="241"/>
                    <a:pt x="252" y="236"/>
                    <a:pt x="253" y="231"/>
                  </a:cubicBezTo>
                  <a:close/>
                  <a:moveTo>
                    <a:pt x="221" y="243"/>
                  </a:moveTo>
                  <a:cubicBezTo>
                    <a:pt x="211" y="240"/>
                    <a:pt x="205" y="230"/>
                    <a:pt x="207" y="220"/>
                  </a:cubicBezTo>
                  <a:cubicBezTo>
                    <a:pt x="208" y="217"/>
                    <a:pt x="210" y="214"/>
                    <a:pt x="212" y="211"/>
                  </a:cubicBezTo>
                  <a:cubicBezTo>
                    <a:pt x="217" y="206"/>
                    <a:pt x="224" y="204"/>
                    <a:pt x="230" y="206"/>
                  </a:cubicBezTo>
                  <a:cubicBezTo>
                    <a:pt x="235" y="207"/>
                    <a:pt x="239" y="210"/>
                    <a:pt x="242" y="215"/>
                  </a:cubicBezTo>
                  <a:cubicBezTo>
                    <a:pt x="244" y="219"/>
                    <a:pt x="245" y="224"/>
                    <a:pt x="244" y="229"/>
                  </a:cubicBezTo>
                  <a:cubicBezTo>
                    <a:pt x="243" y="232"/>
                    <a:pt x="242" y="235"/>
                    <a:pt x="239" y="238"/>
                  </a:cubicBezTo>
                  <a:cubicBezTo>
                    <a:pt x="234" y="243"/>
                    <a:pt x="227" y="244"/>
                    <a:pt x="221" y="243"/>
                  </a:cubicBezTo>
                  <a:close/>
                  <a:moveTo>
                    <a:pt x="204" y="88"/>
                  </a:moveTo>
                  <a:cubicBezTo>
                    <a:pt x="201" y="86"/>
                    <a:pt x="199" y="84"/>
                    <a:pt x="197" y="82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6" y="95"/>
                    <a:pt x="187" y="96"/>
                    <a:pt x="188" y="98"/>
                  </a:cubicBezTo>
                  <a:cubicBezTo>
                    <a:pt x="189" y="99"/>
                    <a:pt x="190" y="100"/>
                    <a:pt x="191" y="101"/>
                  </a:cubicBezTo>
                  <a:cubicBezTo>
                    <a:pt x="191" y="101"/>
                    <a:pt x="191" y="101"/>
                    <a:pt x="191" y="101"/>
                  </a:cubicBezTo>
                  <a:cubicBezTo>
                    <a:pt x="192" y="101"/>
                    <a:pt x="192" y="101"/>
                    <a:pt x="192" y="101"/>
                  </a:cubicBezTo>
                  <a:cubicBezTo>
                    <a:pt x="193" y="102"/>
                    <a:pt x="194" y="103"/>
                    <a:pt x="194" y="105"/>
                  </a:cubicBezTo>
                  <a:cubicBezTo>
                    <a:pt x="195" y="105"/>
                    <a:pt x="195" y="105"/>
                    <a:pt x="195" y="105"/>
                  </a:cubicBezTo>
                  <a:cubicBezTo>
                    <a:pt x="207" y="121"/>
                    <a:pt x="210" y="140"/>
                    <a:pt x="206" y="158"/>
                  </a:cubicBezTo>
                  <a:cubicBezTo>
                    <a:pt x="206" y="159"/>
                    <a:pt x="206" y="159"/>
                    <a:pt x="206" y="160"/>
                  </a:cubicBezTo>
                  <a:cubicBezTo>
                    <a:pt x="206" y="161"/>
                    <a:pt x="205" y="162"/>
                    <a:pt x="205" y="163"/>
                  </a:cubicBezTo>
                  <a:cubicBezTo>
                    <a:pt x="205" y="164"/>
                    <a:pt x="204" y="165"/>
                    <a:pt x="204" y="166"/>
                  </a:cubicBezTo>
                  <a:cubicBezTo>
                    <a:pt x="204" y="167"/>
                    <a:pt x="203" y="168"/>
                    <a:pt x="203" y="169"/>
                  </a:cubicBezTo>
                  <a:cubicBezTo>
                    <a:pt x="202" y="170"/>
                    <a:pt x="202" y="171"/>
                    <a:pt x="201" y="172"/>
                  </a:cubicBezTo>
                  <a:cubicBezTo>
                    <a:pt x="201" y="173"/>
                    <a:pt x="201" y="174"/>
                    <a:pt x="200" y="174"/>
                  </a:cubicBezTo>
                  <a:cubicBezTo>
                    <a:pt x="200" y="176"/>
                    <a:pt x="199" y="177"/>
                    <a:pt x="198" y="178"/>
                  </a:cubicBezTo>
                  <a:cubicBezTo>
                    <a:pt x="204" y="182"/>
                    <a:pt x="204" y="182"/>
                    <a:pt x="204" y="182"/>
                  </a:cubicBezTo>
                  <a:cubicBezTo>
                    <a:pt x="221" y="155"/>
                    <a:pt x="218" y="119"/>
                    <a:pt x="196" y="96"/>
                  </a:cubicBezTo>
                  <a:lnTo>
                    <a:pt x="204" y="88"/>
                  </a:lnTo>
                  <a:close/>
                  <a:moveTo>
                    <a:pt x="79" y="156"/>
                  </a:moveTo>
                  <a:cubicBezTo>
                    <a:pt x="79" y="156"/>
                    <a:pt x="79" y="156"/>
                    <a:pt x="79" y="156"/>
                  </a:cubicBezTo>
                  <a:cubicBezTo>
                    <a:pt x="79" y="154"/>
                    <a:pt x="78" y="151"/>
                    <a:pt x="78" y="149"/>
                  </a:cubicBezTo>
                  <a:cubicBezTo>
                    <a:pt x="78" y="149"/>
                    <a:pt x="78" y="148"/>
                    <a:pt x="78" y="148"/>
                  </a:cubicBezTo>
                  <a:cubicBezTo>
                    <a:pt x="78" y="146"/>
                    <a:pt x="78" y="143"/>
                    <a:pt x="78" y="141"/>
                  </a:cubicBezTo>
                  <a:cubicBezTo>
                    <a:pt x="78" y="141"/>
                    <a:pt x="78" y="141"/>
                    <a:pt x="78" y="140"/>
                  </a:cubicBezTo>
                  <a:cubicBezTo>
                    <a:pt x="78" y="133"/>
                    <a:pt x="80" y="125"/>
                    <a:pt x="83" y="118"/>
                  </a:cubicBezTo>
                  <a:cubicBezTo>
                    <a:pt x="83" y="118"/>
                    <a:pt x="83" y="118"/>
                    <a:pt x="83" y="118"/>
                  </a:cubicBezTo>
                  <a:cubicBezTo>
                    <a:pt x="84" y="116"/>
                    <a:pt x="85" y="114"/>
                    <a:pt x="86" y="112"/>
                  </a:cubicBezTo>
                  <a:cubicBezTo>
                    <a:pt x="87" y="111"/>
                    <a:pt x="87" y="111"/>
                    <a:pt x="87" y="110"/>
                  </a:cubicBezTo>
                  <a:cubicBezTo>
                    <a:pt x="88" y="109"/>
                    <a:pt x="89" y="107"/>
                    <a:pt x="91" y="105"/>
                  </a:cubicBezTo>
                  <a:cubicBezTo>
                    <a:pt x="91" y="105"/>
                    <a:pt x="91" y="105"/>
                    <a:pt x="91" y="104"/>
                  </a:cubicBezTo>
                  <a:cubicBezTo>
                    <a:pt x="93" y="102"/>
                    <a:pt x="95" y="100"/>
                    <a:pt x="96" y="98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8" y="97"/>
                    <a:pt x="99" y="96"/>
                    <a:pt x="101" y="94"/>
                  </a:cubicBezTo>
                  <a:cubicBezTo>
                    <a:pt x="101" y="94"/>
                    <a:pt x="101" y="94"/>
                    <a:pt x="102" y="93"/>
                  </a:cubicBezTo>
                  <a:cubicBezTo>
                    <a:pt x="103" y="92"/>
                    <a:pt x="105" y="91"/>
                    <a:pt x="106" y="90"/>
                  </a:cubicBezTo>
                  <a:cubicBezTo>
                    <a:pt x="107" y="90"/>
                    <a:pt x="107" y="90"/>
                    <a:pt x="107" y="89"/>
                  </a:cubicBezTo>
                  <a:cubicBezTo>
                    <a:pt x="109" y="89"/>
                    <a:pt x="110" y="88"/>
                    <a:pt x="111" y="87"/>
                  </a:cubicBezTo>
                  <a:cubicBezTo>
                    <a:pt x="112" y="87"/>
                    <a:pt x="112" y="87"/>
                    <a:pt x="113" y="86"/>
                  </a:cubicBezTo>
                  <a:cubicBezTo>
                    <a:pt x="114" y="86"/>
                    <a:pt x="116" y="85"/>
                    <a:pt x="118" y="84"/>
                  </a:cubicBezTo>
                  <a:cubicBezTo>
                    <a:pt x="118" y="84"/>
                    <a:pt x="118" y="84"/>
                    <a:pt x="119" y="84"/>
                  </a:cubicBezTo>
                  <a:cubicBezTo>
                    <a:pt x="120" y="83"/>
                    <a:pt x="121" y="83"/>
                    <a:pt x="123" y="82"/>
                  </a:cubicBezTo>
                  <a:cubicBezTo>
                    <a:pt x="123" y="82"/>
                    <a:pt x="124" y="82"/>
                    <a:pt x="124" y="82"/>
                  </a:cubicBezTo>
                  <a:cubicBezTo>
                    <a:pt x="125" y="82"/>
                    <a:pt x="125" y="81"/>
                    <a:pt x="125" y="81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11" y="78"/>
                    <a:pt x="100" y="84"/>
                    <a:pt x="91" y="93"/>
                  </a:cubicBezTo>
                  <a:cubicBezTo>
                    <a:pt x="75" y="111"/>
                    <a:pt x="67" y="135"/>
                    <a:pt x="72" y="158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3" y="164"/>
                    <a:pt x="64" y="167"/>
                    <a:pt x="65" y="170"/>
                  </a:cubicBezTo>
                  <a:cubicBezTo>
                    <a:pt x="82" y="166"/>
                    <a:pt x="82" y="166"/>
                    <a:pt x="82" y="166"/>
                  </a:cubicBezTo>
                  <a:cubicBezTo>
                    <a:pt x="81" y="163"/>
                    <a:pt x="80" y="160"/>
                    <a:pt x="79" y="156"/>
                  </a:cubicBezTo>
                  <a:close/>
                  <a:moveTo>
                    <a:pt x="172" y="86"/>
                  </a:moveTo>
                  <a:cubicBezTo>
                    <a:pt x="174" y="87"/>
                    <a:pt x="176" y="88"/>
                    <a:pt x="178" y="89"/>
                  </a:cubicBezTo>
                  <a:cubicBezTo>
                    <a:pt x="178" y="89"/>
                    <a:pt x="178" y="89"/>
                    <a:pt x="178" y="89"/>
                  </a:cubicBezTo>
                  <a:cubicBezTo>
                    <a:pt x="182" y="83"/>
                    <a:pt x="182" y="83"/>
                    <a:pt x="182" y="83"/>
                  </a:cubicBezTo>
                  <a:cubicBezTo>
                    <a:pt x="171" y="77"/>
                    <a:pt x="160" y="73"/>
                    <a:pt x="147" y="72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6" y="62"/>
                    <a:pt x="144" y="62"/>
                    <a:pt x="143" y="62"/>
                  </a:cubicBezTo>
                  <a:cubicBezTo>
                    <a:pt x="141" y="62"/>
                    <a:pt x="139" y="62"/>
                    <a:pt x="138" y="61"/>
                  </a:cubicBezTo>
                  <a:cubicBezTo>
                    <a:pt x="138" y="79"/>
                    <a:pt x="138" y="79"/>
                    <a:pt x="138" y="79"/>
                  </a:cubicBezTo>
                  <a:cubicBezTo>
                    <a:pt x="141" y="79"/>
                    <a:pt x="144" y="79"/>
                    <a:pt x="147" y="79"/>
                  </a:cubicBezTo>
                  <a:cubicBezTo>
                    <a:pt x="147" y="79"/>
                    <a:pt x="147" y="79"/>
                    <a:pt x="147" y="79"/>
                  </a:cubicBezTo>
                  <a:cubicBezTo>
                    <a:pt x="147" y="79"/>
                    <a:pt x="148" y="79"/>
                    <a:pt x="148" y="79"/>
                  </a:cubicBezTo>
                  <a:cubicBezTo>
                    <a:pt x="150" y="79"/>
                    <a:pt x="153" y="80"/>
                    <a:pt x="155" y="80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8" y="81"/>
                    <a:pt x="160" y="81"/>
                    <a:pt x="162" y="82"/>
                  </a:cubicBezTo>
                  <a:cubicBezTo>
                    <a:pt x="163" y="82"/>
                    <a:pt x="164" y="82"/>
                    <a:pt x="165" y="83"/>
                  </a:cubicBezTo>
                  <a:cubicBezTo>
                    <a:pt x="166" y="83"/>
                    <a:pt x="168" y="84"/>
                    <a:pt x="169" y="85"/>
                  </a:cubicBezTo>
                  <a:cubicBezTo>
                    <a:pt x="170" y="85"/>
                    <a:pt x="171" y="85"/>
                    <a:pt x="172" y="86"/>
                  </a:cubicBezTo>
                  <a:close/>
                  <a:moveTo>
                    <a:pt x="205" y="198"/>
                  </a:moveTo>
                  <a:cubicBezTo>
                    <a:pt x="193" y="186"/>
                    <a:pt x="193" y="186"/>
                    <a:pt x="193" y="186"/>
                  </a:cubicBezTo>
                  <a:cubicBezTo>
                    <a:pt x="192" y="187"/>
                    <a:pt x="190" y="188"/>
                    <a:pt x="189" y="189"/>
                  </a:cubicBezTo>
                  <a:cubicBezTo>
                    <a:pt x="176" y="203"/>
                    <a:pt x="159" y="209"/>
                    <a:pt x="141" y="209"/>
                  </a:cubicBezTo>
                  <a:cubicBezTo>
                    <a:pt x="141" y="209"/>
                    <a:pt x="141" y="209"/>
                    <a:pt x="141" y="209"/>
                  </a:cubicBezTo>
                  <a:cubicBezTo>
                    <a:pt x="139" y="209"/>
                    <a:pt x="137" y="209"/>
                    <a:pt x="135" y="208"/>
                  </a:cubicBezTo>
                  <a:cubicBezTo>
                    <a:pt x="135" y="208"/>
                    <a:pt x="135" y="208"/>
                    <a:pt x="135" y="208"/>
                  </a:cubicBezTo>
                  <a:cubicBezTo>
                    <a:pt x="133" y="208"/>
                    <a:pt x="131" y="208"/>
                    <a:pt x="130" y="208"/>
                  </a:cubicBezTo>
                  <a:cubicBezTo>
                    <a:pt x="129" y="208"/>
                    <a:pt x="129" y="207"/>
                    <a:pt x="129" y="207"/>
                  </a:cubicBezTo>
                  <a:cubicBezTo>
                    <a:pt x="127" y="207"/>
                    <a:pt x="126" y="207"/>
                    <a:pt x="124" y="206"/>
                  </a:cubicBezTo>
                  <a:cubicBezTo>
                    <a:pt x="123" y="206"/>
                    <a:pt x="123" y="206"/>
                    <a:pt x="123" y="206"/>
                  </a:cubicBezTo>
                  <a:cubicBezTo>
                    <a:pt x="121" y="205"/>
                    <a:pt x="120" y="205"/>
                    <a:pt x="118" y="204"/>
                  </a:cubicBezTo>
                  <a:cubicBezTo>
                    <a:pt x="118" y="204"/>
                    <a:pt x="117" y="204"/>
                    <a:pt x="117" y="203"/>
                  </a:cubicBezTo>
                  <a:cubicBezTo>
                    <a:pt x="115" y="203"/>
                    <a:pt x="114" y="202"/>
                    <a:pt x="113" y="202"/>
                  </a:cubicBezTo>
                  <a:cubicBezTo>
                    <a:pt x="112" y="201"/>
                    <a:pt x="111" y="201"/>
                    <a:pt x="111" y="200"/>
                  </a:cubicBezTo>
                  <a:cubicBezTo>
                    <a:pt x="110" y="200"/>
                    <a:pt x="108" y="199"/>
                    <a:pt x="107" y="198"/>
                  </a:cubicBezTo>
                  <a:cubicBezTo>
                    <a:pt x="106" y="198"/>
                    <a:pt x="106" y="197"/>
                    <a:pt x="105" y="197"/>
                  </a:cubicBezTo>
                  <a:cubicBezTo>
                    <a:pt x="104" y="196"/>
                    <a:pt x="103" y="195"/>
                    <a:pt x="102" y="195"/>
                  </a:cubicBezTo>
                  <a:cubicBezTo>
                    <a:pt x="101" y="194"/>
                    <a:pt x="100" y="192"/>
                    <a:pt x="98" y="191"/>
                  </a:cubicBezTo>
                  <a:cubicBezTo>
                    <a:pt x="98" y="191"/>
                    <a:pt x="98" y="191"/>
                    <a:pt x="97" y="190"/>
                  </a:cubicBezTo>
                  <a:cubicBezTo>
                    <a:pt x="97" y="190"/>
                    <a:pt x="97" y="190"/>
                    <a:pt x="97" y="190"/>
                  </a:cubicBezTo>
                  <a:cubicBezTo>
                    <a:pt x="96" y="189"/>
                    <a:pt x="94" y="187"/>
                    <a:pt x="93" y="186"/>
                  </a:cubicBezTo>
                  <a:cubicBezTo>
                    <a:pt x="93" y="185"/>
                    <a:pt x="92" y="185"/>
                    <a:pt x="92" y="184"/>
                  </a:cubicBezTo>
                  <a:cubicBezTo>
                    <a:pt x="91" y="183"/>
                    <a:pt x="90" y="182"/>
                    <a:pt x="90" y="181"/>
                  </a:cubicBezTo>
                  <a:cubicBezTo>
                    <a:pt x="89" y="181"/>
                    <a:pt x="89" y="180"/>
                    <a:pt x="88" y="179"/>
                  </a:cubicBezTo>
                  <a:cubicBezTo>
                    <a:pt x="88" y="178"/>
                    <a:pt x="87" y="177"/>
                    <a:pt x="86" y="176"/>
                  </a:cubicBezTo>
                  <a:cubicBezTo>
                    <a:pt x="86" y="175"/>
                    <a:pt x="86" y="175"/>
                    <a:pt x="85" y="174"/>
                  </a:cubicBezTo>
                  <a:cubicBezTo>
                    <a:pt x="85" y="174"/>
                    <a:pt x="85" y="174"/>
                    <a:pt x="85" y="173"/>
                  </a:cubicBezTo>
                  <a:cubicBezTo>
                    <a:pt x="79" y="177"/>
                    <a:pt x="79" y="177"/>
                    <a:pt x="79" y="177"/>
                  </a:cubicBezTo>
                  <a:cubicBezTo>
                    <a:pt x="82" y="184"/>
                    <a:pt x="87" y="190"/>
                    <a:pt x="92" y="195"/>
                  </a:cubicBezTo>
                  <a:cubicBezTo>
                    <a:pt x="120" y="222"/>
                    <a:pt x="163" y="223"/>
                    <a:pt x="191" y="197"/>
                  </a:cubicBezTo>
                  <a:cubicBezTo>
                    <a:pt x="199" y="205"/>
                    <a:pt x="199" y="205"/>
                    <a:pt x="199" y="205"/>
                  </a:cubicBezTo>
                  <a:cubicBezTo>
                    <a:pt x="201" y="202"/>
                    <a:pt x="203" y="200"/>
                    <a:pt x="205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17088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i="1" dirty="0"/>
              <a:t>Home delivery</a:t>
            </a:r>
            <a:r>
              <a:rPr lang="en-US" sz="1800" dirty="0"/>
              <a:t> ¿</a:t>
            </a:r>
            <a:r>
              <a:rPr lang="en-US" sz="1800" dirty="0" err="1"/>
              <a:t>implicación</a:t>
            </a:r>
            <a:r>
              <a:rPr lang="en-US" sz="1800" dirty="0"/>
              <a:t> de </a:t>
            </a:r>
            <a:r>
              <a:rPr lang="en-US" sz="1800" dirty="0" err="1"/>
              <a:t>los</a:t>
            </a:r>
            <a:r>
              <a:rPr lang="en-US" sz="1800" dirty="0"/>
              <a:t> </a:t>
            </a:r>
            <a:r>
              <a:rPr lang="en-US" sz="1800" dirty="0" err="1"/>
              <a:t>laboratorios</a:t>
            </a:r>
            <a:r>
              <a:rPr lang="en-US" sz="1800" dirty="0"/>
              <a:t>?</a:t>
            </a:r>
            <a:endParaRPr lang="es-ES" sz="1800" dirty="0"/>
          </a:p>
        </p:txBody>
      </p:sp>
      <p:sp>
        <p:nvSpPr>
          <p:cNvPr id="5" name="26 CuadroTexto"/>
          <p:cNvSpPr txBox="1"/>
          <p:nvPr/>
        </p:nvSpPr>
        <p:spPr>
          <a:xfrm>
            <a:off x="359697" y="2731797"/>
            <a:ext cx="2231645" cy="7327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94367" indent="-194367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endParaRPr lang="es-ES" sz="1224" dirty="0">
              <a:solidFill>
                <a:srgbClr val="333F48"/>
              </a:solidFill>
              <a:latin typeface="Gotham Book"/>
            </a:endParaRPr>
          </a:p>
          <a:p>
            <a:pPr marL="194367" indent="-194367" algn="just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endParaRPr lang="es-ES" sz="1224" dirty="0">
              <a:solidFill>
                <a:srgbClr val="333F48"/>
              </a:solidFill>
              <a:latin typeface="Gotham Book"/>
            </a:endParaRPr>
          </a:p>
          <a:p>
            <a:pPr algn="just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1224" dirty="0">
              <a:latin typeface="Gotham Book"/>
            </a:endParaRPr>
          </a:p>
        </p:txBody>
      </p:sp>
      <p:grpSp>
        <p:nvGrpSpPr>
          <p:cNvPr id="20" name="Grupo 19"/>
          <p:cNvGrpSpPr/>
          <p:nvPr/>
        </p:nvGrpSpPr>
        <p:grpSpPr>
          <a:xfrm>
            <a:off x="2618676" y="1899493"/>
            <a:ext cx="2005750" cy="1680263"/>
            <a:chOff x="2492997" y="1906933"/>
            <a:chExt cx="2948576" cy="2470091"/>
          </a:xfrm>
        </p:grpSpPr>
        <p:sp>
          <p:nvSpPr>
            <p:cNvPr id="21" name="26 CuadroTexto"/>
            <p:cNvSpPr txBox="1"/>
            <p:nvPr/>
          </p:nvSpPr>
          <p:spPr>
            <a:xfrm>
              <a:off x="2607672" y="1906933"/>
              <a:ext cx="2758230" cy="4126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>
                <a:spcBef>
                  <a:spcPts val="600"/>
                </a:spcBef>
                <a:spcAft>
                  <a:spcPts val="600"/>
                </a:spcAft>
              </a:pPr>
              <a:r>
                <a:rPr lang="es-ES" sz="1224" b="1" dirty="0" smtClean="0">
                  <a:solidFill>
                    <a:schemeClr val="bg2"/>
                  </a:solidFill>
                  <a:latin typeface="Gotham Book"/>
                </a:rPr>
                <a:t>Naturaleza contractual</a:t>
              </a:r>
              <a:endParaRPr lang="es-ES" sz="1224" b="1" dirty="0">
                <a:solidFill>
                  <a:schemeClr val="bg2"/>
                </a:solidFill>
                <a:latin typeface="Gotham Book"/>
              </a:endParaRPr>
            </a:p>
          </p:txBody>
        </p:sp>
        <p:sp>
          <p:nvSpPr>
            <p:cNvPr id="23" name="26 CuadroTexto"/>
            <p:cNvSpPr txBox="1"/>
            <p:nvPr/>
          </p:nvSpPr>
          <p:spPr>
            <a:xfrm>
              <a:off x="2492997" y="2791938"/>
              <a:ext cx="2948576" cy="15850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94367" indent="-194367" defTabSz="907047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24" dirty="0" smtClean="0">
                  <a:solidFill>
                    <a:srgbClr val="333F48"/>
                  </a:solidFill>
                  <a:latin typeface="Gotham Book"/>
                </a:rPr>
                <a:t>Contrato </a:t>
              </a:r>
              <a:r>
                <a:rPr lang="en-US" sz="1224" dirty="0" err="1">
                  <a:solidFill>
                    <a:srgbClr val="333F48"/>
                  </a:solidFill>
                  <a:latin typeface="Gotham Book"/>
                </a:rPr>
                <a:t>suministro</a:t>
              </a:r>
              <a:r>
                <a:rPr lang="en-US" sz="1224" dirty="0">
                  <a:solidFill>
                    <a:srgbClr val="333F48"/>
                  </a:solidFill>
                  <a:latin typeface="Gotham Book"/>
                </a:rPr>
                <a:t> </a:t>
              </a:r>
              <a:r>
                <a:rPr lang="en-US" sz="1224" dirty="0" smtClean="0">
                  <a:solidFill>
                    <a:srgbClr val="333F48"/>
                  </a:solidFill>
                  <a:latin typeface="Gotham Book"/>
                </a:rPr>
                <a:t>(</a:t>
              </a:r>
              <a:r>
                <a:rPr lang="en-US" sz="1224" dirty="0" err="1" smtClean="0">
                  <a:solidFill>
                    <a:srgbClr val="333F48"/>
                  </a:solidFill>
                  <a:latin typeface="Gotham Book"/>
                </a:rPr>
                <a:t>mejora</a:t>
              </a:r>
              <a:r>
                <a:rPr lang="en-US" sz="1224" dirty="0" smtClean="0">
                  <a:solidFill>
                    <a:srgbClr val="333F48"/>
                  </a:solidFill>
                  <a:latin typeface="Gotham Book"/>
                </a:rPr>
                <a:t>)</a:t>
              </a:r>
            </a:p>
            <a:p>
              <a:pPr marL="194367" indent="-194367" defTabSz="907047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24" dirty="0" err="1">
                  <a:solidFill>
                    <a:srgbClr val="333F48"/>
                  </a:solidFill>
                  <a:latin typeface="Gotham Book"/>
                </a:rPr>
                <a:t>C</a:t>
              </a:r>
              <a:r>
                <a:rPr lang="en-US" sz="1224" dirty="0" err="1" smtClean="0">
                  <a:solidFill>
                    <a:srgbClr val="333F48"/>
                  </a:solidFill>
                  <a:latin typeface="Gotham Book"/>
                </a:rPr>
                <a:t>onvenio</a:t>
              </a:r>
              <a:r>
                <a:rPr lang="en-US" sz="1224" dirty="0" smtClean="0">
                  <a:solidFill>
                    <a:srgbClr val="333F48"/>
                  </a:solidFill>
                  <a:latin typeface="Gotham Book"/>
                </a:rPr>
                <a:t> </a:t>
              </a:r>
              <a:r>
                <a:rPr lang="en-US" sz="1224" dirty="0" err="1" smtClean="0">
                  <a:solidFill>
                    <a:srgbClr val="333F48"/>
                  </a:solidFill>
                  <a:latin typeface="Gotham Book"/>
                </a:rPr>
                <a:t>colaboración</a:t>
              </a:r>
              <a:r>
                <a:rPr lang="en-US" sz="1224" dirty="0" smtClean="0">
                  <a:solidFill>
                    <a:srgbClr val="333F48"/>
                  </a:solidFill>
                  <a:latin typeface="Gotham Book"/>
                </a:rPr>
                <a:t> </a:t>
              </a:r>
            </a:p>
            <a:p>
              <a:pPr marL="194367" indent="-194367" defTabSz="907047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24" dirty="0" err="1" smtClean="0">
                  <a:solidFill>
                    <a:srgbClr val="333F48"/>
                  </a:solidFill>
                  <a:latin typeface="Gotham Book"/>
                </a:rPr>
                <a:t>Donación</a:t>
              </a:r>
              <a:r>
                <a:rPr lang="en-US" sz="1224" dirty="0" smtClean="0">
                  <a:solidFill>
                    <a:srgbClr val="333F48"/>
                  </a:solidFill>
                  <a:latin typeface="Gotham Book"/>
                </a:rPr>
                <a:t> (art.15 CFI)</a:t>
              </a:r>
              <a:endParaRPr lang="es-ES" sz="1224" dirty="0">
                <a:solidFill>
                  <a:srgbClr val="333F48"/>
                </a:solidFill>
                <a:latin typeface="Gotham Book"/>
              </a:endParaRPr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4745664" y="1853454"/>
            <a:ext cx="1890343" cy="2174611"/>
            <a:chOff x="5128884" y="1839252"/>
            <a:chExt cx="2778919" cy="3196815"/>
          </a:xfrm>
        </p:grpSpPr>
        <p:sp>
          <p:nvSpPr>
            <p:cNvPr id="29" name="26 CuadroTexto"/>
            <p:cNvSpPr txBox="1"/>
            <p:nvPr/>
          </p:nvSpPr>
          <p:spPr>
            <a:xfrm>
              <a:off x="5128884" y="1839252"/>
              <a:ext cx="2778919" cy="68961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s-ES" sz="1224" b="1" dirty="0">
                  <a:solidFill>
                    <a:schemeClr val="bg2"/>
                  </a:solidFill>
                  <a:latin typeface="Gotham Book"/>
                </a:rPr>
                <a:t>Código de </a:t>
              </a:r>
              <a:r>
                <a:rPr lang="es-ES" sz="1224" b="1" dirty="0" smtClean="0">
                  <a:solidFill>
                    <a:schemeClr val="bg2"/>
                  </a:solidFill>
                  <a:latin typeface="Gotham Book"/>
                </a:rPr>
                <a:t>Farmaindustria</a:t>
              </a:r>
              <a:endParaRPr lang="es-ES" sz="1224" b="1" dirty="0">
                <a:solidFill>
                  <a:schemeClr val="bg2"/>
                </a:solidFill>
                <a:latin typeface="Gotham Book"/>
              </a:endParaRPr>
            </a:p>
          </p:txBody>
        </p:sp>
        <p:sp>
          <p:nvSpPr>
            <p:cNvPr id="31" name="26 CuadroTexto"/>
            <p:cNvSpPr txBox="1"/>
            <p:nvPr/>
          </p:nvSpPr>
          <p:spPr>
            <a:xfrm>
              <a:off x="5234221" y="4651106"/>
              <a:ext cx="2640354" cy="38496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9070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1224" dirty="0">
                <a:latin typeface="Gotham Book"/>
              </a:endParaRPr>
            </a:p>
          </p:txBody>
        </p:sp>
      </p:grpSp>
      <p:grpSp>
        <p:nvGrpSpPr>
          <p:cNvPr id="32" name="Grupo 31"/>
          <p:cNvGrpSpPr/>
          <p:nvPr/>
        </p:nvGrpSpPr>
        <p:grpSpPr>
          <a:xfrm>
            <a:off x="6732004" y="1899493"/>
            <a:ext cx="2124030" cy="1347131"/>
            <a:chOff x="7459407" y="1906932"/>
            <a:chExt cx="3613968" cy="1980366"/>
          </a:xfrm>
        </p:grpSpPr>
        <p:sp>
          <p:nvSpPr>
            <p:cNvPr id="33" name="26 CuadroTexto"/>
            <p:cNvSpPr txBox="1"/>
            <p:nvPr/>
          </p:nvSpPr>
          <p:spPr>
            <a:xfrm>
              <a:off x="7459407" y="1906932"/>
              <a:ext cx="3109236" cy="4126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s-ES" sz="1224" b="1" dirty="0" smtClean="0">
                  <a:solidFill>
                    <a:schemeClr val="bg2"/>
                  </a:solidFill>
                  <a:latin typeface="Gotham Book"/>
                </a:rPr>
                <a:t>Implementación</a:t>
              </a:r>
              <a:endParaRPr lang="es-ES" sz="1224" b="1" dirty="0">
                <a:solidFill>
                  <a:schemeClr val="bg2"/>
                </a:solidFill>
                <a:latin typeface="Gotham Book"/>
              </a:endParaRPr>
            </a:p>
          </p:txBody>
        </p:sp>
        <p:sp>
          <p:nvSpPr>
            <p:cNvPr id="35" name="26 CuadroTexto"/>
            <p:cNvSpPr txBox="1"/>
            <p:nvPr/>
          </p:nvSpPr>
          <p:spPr>
            <a:xfrm>
              <a:off x="7553997" y="2777663"/>
              <a:ext cx="3519378" cy="110963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94367" indent="-194367" defTabSz="907047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s-ES" sz="1224" dirty="0" smtClean="0">
                  <a:solidFill>
                    <a:srgbClr val="333F48"/>
                  </a:solidFill>
                  <a:latin typeface="Gotham Book"/>
                </a:rPr>
                <a:t>Contratación de entidad autorizada</a:t>
              </a:r>
            </a:p>
            <a:p>
              <a:pPr marL="194367" indent="-194367" defTabSz="907047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s-ES" sz="1224" dirty="0" smtClean="0">
                  <a:solidFill>
                    <a:srgbClr val="333F48"/>
                  </a:solidFill>
                  <a:latin typeface="Gotham Book"/>
                </a:rPr>
                <a:t>Cumplimiento LOPD</a:t>
              </a:r>
            </a:p>
          </p:txBody>
        </p:sp>
      </p:grpSp>
      <p:cxnSp>
        <p:nvCxnSpPr>
          <p:cNvPr id="38" name="Conector recto 37"/>
          <p:cNvCxnSpPr/>
          <p:nvPr/>
        </p:nvCxnSpPr>
        <p:spPr>
          <a:xfrm>
            <a:off x="2491209" y="1835151"/>
            <a:ext cx="0" cy="250851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6486692" y="5506393"/>
            <a:ext cx="2133600" cy="273844"/>
          </a:xfrm>
        </p:spPr>
        <p:txBody>
          <a:bodyPr/>
          <a:lstStyle/>
          <a:p>
            <a:fld id="{4379313E-BCF6-9847-8ABE-9CF08BDD2ABE}" type="slidenum">
              <a:rPr lang="es-ES" smtClean="0"/>
              <a:t>15</a:t>
            </a:fld>
            <a:endParaRPr lang="es-ES"/>
          </a:p>
        </p:txBody>
      </p:sp>
      <p:sp>
        <p:nvSpPr>
          <p:cNvPr id="39" name="26 CuadroTexto"/>
          <p:cNvSpPr txBox="1"/>
          <p:nvPr/>
        </p:nvSpPr>
        <p:spPr>
          <a:xfrm>
            <a:off x="4787702" y="2232121"/>
            <a:ext cx="2068437" cy="12321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07047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s-ES" sz="1224" dirty="0" smtClean="0">
              <a:solidFill>
                <a:srgbClr val="333F48"/>
              </a:solidFill>
              <a:latin typeface="Gotham Book"/>
            </a:endParaRPr>
          </a:p>
          <a:p>
            <a:pPr marL="194367" indent="-194367" defTabSz="907047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224" dirty="0" smtClean="0">
                <a:solidFill>
                  <a:srgbClr val="333F48"/>
                </a:solidFill>
                <a:latin typeface="Gotham Book"/>
              </a:rPr>
              <a:t>Prohibición incentivos</a:t>
            </a:r>
          </a:p>
          <a:p>
            <a:pPr marL="194367" indent="-194367" defTabSz="907047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224" dirty="0" smtClean="0">
                <a:solidFill>
                  <a:srgbClr val="333F48"/>
                </a:solidFill>
                <a:latin typeface="Gotham Book"/>
              </a:rPr>
              <a:t>Transparencia</a:t>
            </a:r>
            <a:endParaRPr lang="es-ES" sz="1224" dirty="0">
              <a:solidFill>
                <a:srgbClr val="333F48"/>
              </a:solidFill>
              <a:latin typeface="Gotham Book"/>
            </a:endParaRPr>
          </a:p>
          <a:p>
            <a:pPr defTabSz="907047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s-ES" sz="1224" dirty="0" smtClean="0">
              <a:solidFill>
                <a:srgbClr val="333F48"/>
              </a:solidFill>
              <a:latin typeface="Gotham Book"/>
            </a:endParaRPr>
          </a:p>
        </p:txBody>
      </p:sp>
      <p:sp>
        <p:nvSpPr>
          <p:cNvPr id="63" name="26 CuadroTexto"/>
          <p:cNvSpPr txBox="1"/>
          <p:nvPr/>
        </p:nvSpPr>
        <p:spPr>
          <a:xfrm>
            <a:off x="533999" y="2496595"/>
            <a:ext cx="2042066" cy="9243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94367" indent="-194367" defTabSz="907047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224" dirty="0" smtClean="0">
                <a:solidFill>
                  <a:srgbClr val="333F48"/>
                </a:solidFill>
                <a:latin typeface="Gotham Book"/>
              </a:rPr>
              <a:t>Aportación dineraria: problemático</a:t>
            </a:r>
          </a:p>
          <a:p>
            <a:pPr marL="194367" indent="-194367" defTabSz="907047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224" dirty="0" smtClean="0">
                <a:solidFill>
                  <a:srgbClr val="333F48"/>
                </a:solidFill>
                <a:latin typeface="Gotham Book"/>
              </a:rPr>
              <a:t>Aportación en especie (servicios): preferible</a:t>
            </a:r>
            <a:endParaRPr lang="es-ES" sz="1224" dirty="0">
              <a:latin typeface="Gotham Book"/>
            </a:endParaRPr>
          </a:p>
        </p:txBody>
      </p:sp>
      <p:sp>
        <p:nvSpPr>
          <p:cNvPr id="64" name="26 CuadroTexto"/>
          <p:cNvSpPr txBox="1"/>
          <p:nvPr/>
        </p:nvSpPr>
        <p:spPr>
          <a:xfrm>
            <a:off x="836943" y="1906923"/>
            <a:ext cx="1687600" cy="2807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s-ES" sz="1224" b="1" dirty="0" smtClean="0">
                <a:solidFill>
                  <a:schemeClr val="bg2"/>
                </a:solidFill>
                <a:latin typeface="Gotham Book"/>
              </a:rPr>
              <a:t>¿Qué se pide?</a:t>
            </a:r>
            <a:endParaRPr lang="es-ES" sz="1224" b="1" dirty="0">
              <a:solidFill>
                <a:schemeClr val="bg2"/>
              </a:solidFill>
              <a:latin typeface="Gotham Book"/>
            </a:endParaRPr>
          </a:p>
        </p:txBody>
      </p:sp>
      <p:sp>
        <p:nvSpPr>
          <p:cNvPr id="65" name="Rectángulo 64"/>
          <p:cNvSpPr/>
          <p:nvPr/>
        </p:nvSpPr>
        <p:spPr>
          <a:xfrm>
            <a:off x="779179" y="1058947"/>
            <a:ext cx="818484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700" dirty="0" smtClean="0">
                <a:solidFill>
                  <a:schemeClr val="accent1"/>
                </a:solidFill>
                <a:latin typeface="Gotham Book"/>
              </a:rPr>
              <a:t>Colaboración de </a:t>
            </a:r>
            <a:r>
              <a:rPr lang="es-ES" sz="1700" dirty="0">
                <a:solidFill>
                  <a:schemeClr val="accent1"/>
                </a:solidFill>
                <a:latin typeface="Gotham Book"/>
              </a:rPr>
              <a:t>laboratorios</a:t>
            </a:r>
            <a:r>
              <a:rPr lang="es-ES" sz="1600" dirty="0" smtClean="0">
                <a:solidFill>
                  <a:srgbClr val="333F48"/>
                </a:solidFill>
                <a:latin typeface="Gotham Book"/>
              </a:rPr>
              <a:t>: no se deriva de la norma, aunque</a:t>
            </a:r>
            <a:r>
              <a:rPr lang="es-ES" sz="1700" dirty="0" smtClean="0">
                <a:solidFill>
                  <a:srgbClr val="333F48"/>
                </a:solidFill>
                <a:latin typeface="Gotham Book"/>
              </a:rPr>
              <a:t> </a:t>
            </a:r>
            <a:r>
              <a:rPr lang="es-ES" sz="1700" dirty="0">
                <a:solidFill>
                  <a:schemeClr val="accent1"/>
                </a:solidFill>
                <a:latin typeface="Gotham Book"/>
              </a:rPr>
              <a:t>se “pide” en la práctica</a:t>
            </a:r>
          </a:p>
        </p:txBody>
      </p:sp>
      <p:cxnSp>
        <p:nvCxnSpPr>
          <p:cNvPr id="24" name="Conector recto 23"/>
          <p:cNvCxnSpPr/>
          <p:nvPr/>
        </p:nvCxnSpPr>
        <p:spPr>
          <a:xfrm>
            <a:off x="4787702" y="1851520"/>
            <a:ext cx="0" cy="250851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/>
          <p:cNvCxnSpPr/>
          <p:nvPr/>
        </p:nvCxnSpPr>
        <p:spPr>
          <a:xfrm>
            <a:off x="6636007" y="1851520"/>
            <a:ext cx="0" cy="250851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Marcador de número de diapositiva 1"/>
          <p:cNvSpPr txBox="1">
            <a:spLocks/>
          </p:cNvSpPr>
          <p:nvPr/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379313E-BCF6-9847-8ABE-9CF08BDD2ABE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351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16</a:t>
            </a:fld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9331" y="802435"/>
            <a:ext cx="9144000" cy="4338000"/>
          </a:xfrm>
          <a:prstGeom prst="rect">
            <a:avLst/>
          </a:prstGeom>
          <a:gradFill>
            <a:gsLst>
              <a:gs pos="50000">
                <a:srgbClr val="C09785"/>
              </a:gs>
              <a:gs pos="0">
                <a:schemeClr val="accent6">
                  <a:lumMod val="7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64033" y="2349182"/>
            <a:ext cx="5884086" cy="857250"/>
          </a:xfrm>
        </p:spPr>
        <p:txBody>
          <a:bodyPr/>
          <a:lstStyle/>
          <a:p>
            <a:r>
              <a:rPr lang="es-ES" dirty="0" smtClean="0">
                <a:latin typeface="Gotham Book"/>
              </a:rPr>
              <a:t>Otros temas de interés: Telefarmacia</a:t>
            </a:r>
            <a:endParaRPr lang="es-ES" dirty="0"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101029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Telefarmacia</a:t>
            </a:r>
            <a:r>
              <a:rPr lang="es-ES" dirty="0" smtClean="0"/>
              <a:t>: algunos hitos normativos recientes</a:t>
            </a:r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6532551" y="4767263"/>
            <a:ext cx="2133600" cy="273844"/>
          </a:xfrm>
        </p:spPr>
        <p:txBody>
          <a:bodyPr/>
          <a:lstStyle/>
          <a:p>
            <a:fld id="{4379313E-BCF6-9847-8ABE-9CF08BDD2ABE}" type="slidenum">
              <a:rPr lang="es-ES" smtClean="0"/>
              <a:t>17</a:t>
            </a:fld>
            <a:endParaRPr lang="es-ES"/>
          </a:p>
        </p:txBody>
      </p:sp>
      <p:sp>
        <p:nvSpPr>
          <p:cNvPr id="108" name="1 Marcador de contenido"/>
          <p:cNvSpPr txBox="1">
            <a:spLocks/>
          </p:cNvSpPr>
          <p:nvPr/>
        </p:nvSpPr>
        <p:spPr>
          <a:xfrm>
            <a:off x="1120196" y="1445711"/>
            <a:ext cx="1103493" cy="489592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4400" indent="-2844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92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333F48"/>
              </a:buClr>
              <a:buFont typeface="Arial Narrow" panose="020B0606020202030204" pitchFamily="34" charset="0"/>
              <a:buChar char="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64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3600" indent="-342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SzPct val="100000"/>
              <a:buFont typeface="Arial Narrow" panose="020B060602020203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3200" indent="-284400" algn="just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tx2"/>
              </a:buClr>
              <a:buSzPct val="110000"/>
              <a:buFont typeface="Arial Narrow" panose="020B060602020203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20000"/>
              </a:spcBef>
              <a:buNone/>
              <a:defRPr/>
            </a:pPr>
            <a:r>
              <a:rPr lang="es-ES" sz="900" dirty="0">
                <a:solidFill>
                  <a:srgbClr val="333F48"/>
                </a:solidFill>
                <a:latin typeface="Gotham Book"/>
              </a:rPr>
              <a:t>Noviembre 2013</a:t>
            </a:r>
          </a:p>
        </p:txBody>
      </p:sp>
      <p:cxnSp>
        <p:nvCxnSpPr>
          <p:cNvPr id="4" name="5 Conector recto"/>
          <p:cNvCxnSpPr/>
          <p:nvPr/>
        </p:nvCxnSpPr>
        <p:spPr>
          <a:xfrm>
            <a:off x="1262729" y="1794776"/>
            <a:ext cx="7027763" cy="1314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Rectángulo 113"/>
          <p:cNvSpPr/>
          <p:nvPr/>
        </p:nvSpPr>
        <p:spPr>
          <a:xfrm>
            <a:off x="6401174" y="3331459"/>
            <a:ext cx="1302750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952" b="1" dirty="0">
                <a:solidFill>
                  <a:srgbClr val="4F81BD"/>
                </a:solidFill>
                <a:latin typeface="Gotham Book"/>
              </a:rPr>
              <a:t>Enmienda LOF Castilla-La Mancha</a:t>
            </a:r>
          </a:p>
        </p:txBody>
      </p:sp>
      <p:sp>
        <p:nvSpPr>
          <p:cNvPr id="115" name="1 Marcador de contenido"/>
          <p:cNvSpPr txBox="1">
            <a:spLocks/>
          </p:cNvSpPr>
          <p:nvPr/>
        </p:nvSpPr>
        <p:spPr>
          <a:xfrm>
            <a:off x="6437082" y="1431658"/>
            <a:ext cx="840444" cy="200926"/>
          </a:xfrm>
          <a:prstGeom prst="rect">
            <a:avLst/>
          </a:prstGeom>
        </p:spPr>
        <p:txBody>
          <a:bodyPr lIns="0" tIns="0" rIns="0" bIns="0" anchor="t" anchorCtr="0"/>
          <a:lstStyle>
            <a:defPPr>
              <a:defRPr lang="es-ES"/>
            </a:defPPr>
            <a:lvl1pPr indent="0" defTabSz="914400">
              <a:lnSpc>
                <a:spcPct val="100000"/>
              </a:lnSpc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None/>
              <a:defRPr sz="816" kern="0">
                <a:latin typeface="Gotham Book"/>
              </a:defRPr>
            </a:lvl1pPr>
            <a:lvl2pPr marL="799200" indent="-342000" defTabSz="914400">
              <a:lnSpc>
                <a:spcPct val="100000"/>
              </a:lnSpc>
              <a:spcBef>
                <a:spcPts val="600"/>
              </a:spcBef>
              <a:buClr>
                <a:srgbClr val="333F48"/>
              </a:buClr>
              <a:buFont typeface="Arial Narrow" panose="020B0606020202030204" pitchFamily="34" charset="0"/>
              <a:buChar char="−"/>
              <a:defRPr sz="2400"/>
            </a:lvl2pPr>
            <a:lvl3pPr marL="1256400" indent="-342000" defTabSz="914400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§"/>
              <a:defRPr sz="2200"/>
            </a:lvl3pPr>
            <a:lvl4pPr marL="1713600" indent="-342000" defTabSz="914400">
              <a:lnSpc>
                <a:spcPct val="100000"/>
              </a:lnSpc>
              <a:spcBef>
                <a:spcPts val="500"/>
              </a:spcBef>
              <a:buClrTx/>
              <a:buSzPct val="100000"/>
              <a:buFont typeface="Arial Narrow" panose="020B0606020202030204" pitchFamily="34" charset="0"/>
              <a:buChar char="»"/>
              <a:defRPr sz="2000"/>
            </a:lvl4pPr>
            <a:lvl5pPr marL="2113200" indent="-284400" algn="just" defTabSz="914400">
              <a:lnSpc>
                <a:spcPct val="100000"/>
              </a:lnSpc>
              <a:spcBef>
                <a:spcPts val="400"/>
              </a:spcBef>
              <a:buClr>
                <a:schemeClr val="tx2"/>
              </a:buClr>
              <a:buSzPct val="110000"/>
              <a:buFont typeface="Arial Narrow" panose="020B0606020202030204" pitchFamily="34" charset="0"/>
              <a:buChar char="»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>
              <a:defRPr/>
            </a:pPr>
            <a:r>
              <a:rPr lang="es-ES" sz="900" kern="1200" dirty="0">
                <a:solidFill>
                  <a:srgbClr val="333F48"/>
                </a:solidFill>
              </a:rPr>
              <a:t> Abril 2021</a:t>
            </a:r>
          </a:p>
        </p:txBody>
      </p:sp>
      <p:sp>
        <p:nvSpPr>
          <p:cNvPr id="119" name="1 Marcador de contenido"/>
          <p:cNvSpPr txBox="1">
            <a:spLocks/>
          </p:cNvSpPr>
          <p:nvPr/>
        </p:nvSpPr>
        <p:spPr>
          <a:xfrm>
            <a:off x="3561152" y="1446492"/>
            <a:ext cx="761887" cy="18279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4400" indent="-2844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92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333F48"/>
              </a:buClr>
              <a:buFont typeface="Arial Narrow" panose="020B0606020202030204" pitchFamily="34" charset="0"/>
              <a:buChar char="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64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3600" indent="-342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SzPct val="100000"/>
              <a:buFont typeface="Arial Narrow" panose="020B060602020203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3200" indent="-284400" algn="just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tx2"/>
              </a:buClr>
              <a:buSzPct val="110000"/>
              <a:buFont typeface="Arial Narrow" panose="020B060602020203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20000"/>
              </a:spcBef>
              <a:buNone/>
              <a:defRPr/>
            </a:pPr>
            <a:r>
              <a:rPr lang="es-ES" sz="900" dirty="0">
                <a:solidFill>
                  <a:srgbClr val="333F48"/>
                </a:solidFill>
                <a:latin typeface="Gotham Book"/>
              </a:rPr>
              <a:t>Marzo 2020</a:t>
            </a:r>
          </a:p>
        </p:txBody>
      </p:sp>
      <p:sp>
        <p:nvSpPr>
          <p:cNvPr id="139" name="1 Marcador de contenido"/>
          <p:cNvSpPr txBox="1">
            <a:spLocks/>
          </p:cNvSpPr>
          <p:nvPr/>
        </p:nvSpPr>
        <p:spPr>
          <a:xfrm>
            <a:off x="4424842" y="1447119"/>
            <a:ext cx="840444" cy="200926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4400" indent="-2844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92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333F48"/>
              </a:buClr>
              <a:buFont typeface="Arial Narrow" panose="020B0606020202030204" pitchFamily="34" charset="0"/>
              <a:buChar char="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64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3600" indent="-342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SzPct val="100000"/>
              <a:buFont typeface="Arial Narrow" panose="020B060602020203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3200" indent="-284400" algn="just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tx2"/>
              </a:buClr>
              <a:buSzPct val="110000"/>
              <a:buFont typeface="Arial Narrow" panose="020B060602020203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20000"/>
              </a:spcBef>
              <a:buNone/>
              <a:defRPr/>
            </a:pPr>
            <a:r>
              <a:rPr lang="es-ES" sz="816" kern="0" dirty="0">
                <a:latin typeface="Gotham Book"/>
              </a:rPr>
              <a:t> </a:t>
            </a:r>
            <a:r>
              <a:rPr lang="es-ES" sz="900" dirty="0">
                <a:solidFill>
                  <a:srgbClr val="333F48"/>
                </a:solidFill>
                <a:latin typeface="Gotham Book"/>
              </a:rPr>
              <a:t>Abril 2020</a:t>
            </a:r>
          </a:p>
        </p:txBody>
      </p:sp>
      <p:sp>
        <p:nvSpPr>
          <p:cNvPr id="150" name="1 Marcador de contenido"/>
          <p:cNvSpPr txBox="1">
            <a:spLocks/>
          </p:cNvSpPr>
          <p:nvPr/>
        </p:nvSpPr>
        <p:spPr>
          <a:xfrm>
            <a:off x="2116883" y="1456450"/>
            <a:ext cx="1103493" cy="453546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4400" indent="-2844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92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333F48"/>
              </a:buClr>
              <a:buFont typeface="Arial Narrow" panose="020B0606020202030204" pitchFamily="34" charset="0"/>
              <a:buChar char="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6400" indent="-34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3600" indent="-342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SzPct val="100000"/>
              <a:buFont typeface="Arial Narrow" panose="020B060602020203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3200" indent="-284400" algn="just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tx2"/>
              </a:buClr>
              <a:buSzPct val="110000"/>
              <a:buFont typeface="Arial Narrow" panose="020B060602020203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20000"/>
              </a:spcBef>
              <a:buNone/>
              <a:defRPr/>
            </a:pPr>
            <a:r>
              <a:rPr lang="es-ES" sz="900" dirty="0">
                <a:solidFill>
                  <a:srgbClr val="333F48"/>
                </a:solidFill>
                <a:latin typeface="Gotham Book"/>
              </a:rPr>
              <a:t>Julio 2019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789218" y="3344625"/>
            <a:ext cx="5017051" cy="786013"/>
            <a:chOff x="789218" y="3307301"/>
            <a:chExt cx="5017051" cy="786013"/>
          </a:xfrm>
        </p:grpSpPr>
        <p:sp>
          <p:nvSpPr>
            <p:cNvPr id="107" name="Rectángulo 106"/>
            <p:cNvSpPr/>
            <p:nvPr/>
          </p:nvSpPr>
          <p:spPr>
            <a:xfrm>
              <a:off x="789218" y="3307301"/>
              <a:ext cx="1696521" cy="2388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952" b="1" dirty="0">
                  <a:solidFill>
                    <a:srgbClr val="4F81BD"/>
                  </a:solidFill>
                  <a:latin typeface="Gotham Book"/>
                </a:rPr>
                <a:t>RD Venta a distancia OTC</a:t>
              </a:r>
            </a:p>
          </p:txBody>
        </p:sp>
        <p:sp>
          <p:nvSpPr>
            <p:cNvPr id="122" name="Rectángulo 121"/>
            <p:cNvSpPr/>
            <p:nvPr/>
          </p:nvSpPr>
          <p:spPr>
            <a:xfrm>
              <a:off x="3460167" y="3318385"/>
              <a:ext cx="1302750" cy="2388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952" b="1" dirty="0">
                  <a:solidFill>
                    <a:srgbClr val="4F81BD"/>
                  </a:solidFill>
                  <a:latin typeface="Gotham Book"/>
                </a:rPr>
                <a:t>Orden Andalucía</a:t>
              </a:r>
            </a:p>
          </p:txBody>
        </p:sp>
        <p:sp>
          <p:nvSpPr>
            <p:cNvPr id="136" name="Rectángulo 135"/>
            <p:cNvSpPr/>
            <p:nvPr/>
          </p:nvSpPr>
          <p:spPr>
            <a:xfrm>
              <a:off x="4503519" y="3312487"/>
              <a:ext cx="1302750" cy="2388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952" b="1" dirty="0">
                  <a:solidFill>
                    <a:srgbClr val="4F81BD"/>
                  </a:solidFill>
                  <a:latin typeface="Gotham Book"/>
                </a:rPr>
                <a:t>Orden Madrid</a:t>
              </a:r>
            </a:p>
          </p:txBody>
        </p:sp>
        <p:sp>
          <p:nvSpPr>
            <p:cNvPr id="149" name="Rectángulo 148"/>
            <p:cNvSpPr/>
            <p:nvPr/>
          </p:nvSpPr>
          <p:spPr>
            <a:xfrm>
              <a:off x="2338527" y="3326033"/>
              <a:ext cx="1365179" cy="2388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952" b="1" dirty="0" smtClean="0">
                  <a:solidFill>
                    <a:srgbClr val="4F81BD"/>
                  </a:solidFill>
                  <a:latin typeface="Gotham Book"/>
                </a:rPr>
                <a:t>LOF </a:t>
              </a:r>
              <a:r>
                <a:rPr lang="es-ES" sz="952" b="1" dirty="0">
                  <a:solidFill>
                    <a:srgbClr val="4F81BD"/>
                  </a:solidFill>
                  <a:latin typeface="Gotham Book"/>
                </a:rPr>
                <a:t>G</a:t>
              </a:r>
              <a:r>
                <a:rPr lang="es-ES" sz="952" b="1" dirty="0" smtClean="0">
                  <a:solidFill>
                    <a:srgbClr val="4F81BD"/>
                  </a:solidFill>
                  <a:latin typeface="Gotham Book"/>
                </a:rPr>
                <a:t>allega</a:t>
              </a:r>
              <a:endParaRPr lang="es-ES" sz="952" b="1" dirty="0">
                <a:solidFill>
                  <a:srgbClr val="4F81BD"/>
                </a:solidFill>
                <a:latin typeface="Gotham Book"/>
              </a:endParaRPr>
            </a:p>
          </p:txBody>
        </p:sp>
        <p:sp>
          <p:nvSpPr>
            <p:cNvPr id="104" name="Cerrar llave 103"/>
            <p:cNvSpPr/>
            <p:nvPr/>
          </p:nvSpPr>
          <p:spPr>
            <a:xfrm rot="5400000">
              <a:off x="4493194" y="2676185"/>
              <a:ext cx="166019" cy="1868765"/>
            </a:xfrm>
            <a:prstGeom prst="rightBrace">
              <a:avLst/>
            </a:prstGeom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4F81BD"/>
                </a:solidFill>
              </a:endParaRPr>
            </a:p>
          </p:txBody>
        </p:sp>
        <p:sp>
          <p:nvSpPr>
            <p:cNvPr id="13" name="CuadroTexto 12"/>
            <p:cNvSpPr txBox="1"/>
            <p:nvPr/>
          </p:nvSpPr>
          <p:spPr>
            <a:xfrm>
              <a:off x="3786764" y="3772304"/>
              <a:ext cx="177183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spcBef>
                  <a:spcPct val="20000"/>
                </a:spcBef>
                <a:buClr>
                  <a:schemeClr val="bg2"/>
                </a:buClr>
                <a:defRPr/>
              </a:pPr>
              <a:r>
                <a:rPr lang="es-ES" sz="900" dirty="0" smtClean="0">
                  <a:solidFill>
                    <a:srgbClr val="4F81BD"/>
                  </a:solidFill>
                  <a:latin typeface="Gotham Book"/>
                </a:rPr>
                <a:t>¿Dispensación domiciliaria? </a:t>
              </a:r>
              <a:endParaRPr lang="es-ES" sz="900" dirty="0">
                <a:solidFill>
                  <a:srgbClr val="4F81BD"/>
                </a:solidFill>
                <a:latin typeface="Gotham Book"/>
              </a:endParaRPr>
            </a:p>
          </p:txBody>
        </p:sp>
        <p:sp>
          <p:nvSpPr>
            <p:cNvPr id="109" name="CuadroTexto 108"/>
            <p:cNvSpPr txBox="1"/>
            <p:nvPr/>
          </p:nvSpPr>
          <p:spPr>
            <a:xfrm>
              <a:off x="2024294" y="3723982"/>
              <a:ext cx="17094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spcBef>
                  <a:spcPct val="20000"/>
                </a:spcBef>
                <a:buClr>
                  <a:schemeClr val="bg2"/>
                </a:buClr>
                <a:defRPr/>
              </a:pPr>
              <a:r>
                <a:rPr lang="es-ES" sz="900" dirty="0" smtClean="0">
                  <a:solidFill>
                    <a:srgbClr val="4F81BD"/>
                  </a:solidFill>
                  <a:latin typeface="Gotham Book"/>
                </a:rPr>
                <a:t>Dispensación en farmacia y entrega domiciliaria </a:t>
              </a:r>
              <a:endParaRPr lang="es-ES" sz="900" dirty="0">
                <a:solidFill>
                  <a:srgbClr val="4F81BD"/>
                </a:solidFill>
                <a:latin typeface="Gotham Book"/>
              </a:endParaRP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6945848" y="1741766"/>
            <a:ext cx="171421" cy="1520941"/>
            <a:chOff x="6945848" y="1667118"/>
            <a:chExt cx="171421" cy="1520941"/>
          </a:xfrm>
        </p:grpSpPr>
        <p:cxnSp>
          <p:nvCxnSpPr>
            <p:cNvPr id="39" name="69 Conector recto"/>
            <p:cNvCxnSpPr/>
            <p:nvPr/>
          </p:nvCxnSpPr>
          <p:spPr>
            <a:xfrm flipV="1">
              <a:off x="7035595" y="1833733"/>
              <a:ext cx="0" cy="130106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94" name="100 Elipse"/>
            <p:cNvSpPr/>
            <p:nvPr/>
          </p:nvSpPr>
          <p:spPr>
            <a:xfrm flipV="1">
              <a:off x="6945848" y="1667118"/>
              <a:ext cx="171421" cy="17142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  <p:sp>
          <p:nvSpPr>
            <p:cNvPr id="38" name="102 Elipse"/>
            <p:cNvSpPr/>
            <p:nvPr/>
          </p:nvSpPr>
          <p:spPr>
            <a:xfrm flipV="1">
              <a:off x="6965712" y="3048281"/>
              <a:ext cx="132790" cy="13977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</p:grpSp>
      <p:grpSp>
        <p:nvGrpSpPr>
          <p:cNvPr id="41" name="Grupo 40"/>
          <p:cNvGrpSpPr/>
          <p:nvPr/>
        </p:nvGrpSpPr>
        <p:grpSpPr>
          <a:xfrm>
            <a:off x="4672680" y="1734718"/>
            <a:ext cx="171421" cy="1520941"/>
            <a:chOff x="6945848" y="1667118"/>
            <a:chExt cx="171421" cy="1520941"/>
          </a:xfrm>
        </p:grpSpPr>
        <p:cxnSp>
          <p:nvCxnSpPr>
            <p:cNvPr id="42" name="69 Conector recto"/>
            <p:cNvCxnSpPr/>
            <p:nvPr/>
          </p:nvCxnSpPr>
          <p:spPr>
            <a:xfrm flipV="1">
              <a:off x="7035595" y="1833733"/>
              <a:ext cx="0" cy="130106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3" name="100 Elipse"/>
            <p:cNvSpPr/>
            <p:nvPr/>
          </p:nvSpPr>
          <p:spPr>
            <a:xfrm flipV="1">
              <a:off x="6945848" y="1667118"/>
              <a:ext cx="171421" cy="17142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  <p:sp>
          <p:nvSpPr>
            <p:cNvPr id="44" name="102 Elipse"/>
            <p:cNvSpPr/>
            <p:nvPr/>
          </p:nvSpPr>
          <p:spPr>
            <a:xfrm flipV="1">
              <a:off x="6965712" y="3048281"/>
              <a:ext cx="132790" cy="13977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</p:grpSp>
      <p:grpSp>
        <p:nvGrpSpPr>
          <p:cNvPr id="45" name="Grupo 44"/>
          <p:cNvGrpSpPr/>
          <p:nvPr/>
        </p:nvGrpSpPr>
        <p:grpSpPr>
          <a:xfrm>
            <a:off x="4078627" y="1737824"/>
            <a:ext cx="171421" cy="1520941"/>
            <a:chOff x="6945848" y="1667118"/>
            <a:chExt cx="171421" cy="1520941"/>
          </a:xfrm>
        </p:grpSpPr>
        <p:cxnSp>
          <p:nvCxnSpPr>
            <p:cNvPr id="46" name="69 Conector recto"/>
            <p:cNvCxnSpPr/>
            <p:nvPr/>
          </p:nvCxnSpPr>
          <p:spPr>
            <a:xfrm flipV="1">
              <a:off x="7035595" y="1833733"/>
              <a:ext cx="0" cy="130106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7" name="100 Elipse"/>
            <p:cNvSpPr/>
            <p:nvPr/>
          </p:nvSpPr>
          <p:spPr>
            <a:xfrm flipV="1">
              <a:off x="6945848" y="1667118"/>
              <a:ext cx="171421" cy="17142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  <p:sp>
          <p:nvSpPr>
            <p:cNvPr id="48" name="102 Elipse"/>
            <p:cNvSpPr/>
            <p:nvPr/>
          </p:nvSpPr>
          <p:spPr>
            <a:xfrm flipV="1">
              <a:off x="6965712" y="3048281"/>
              <a:ext cx="132790" cy="13977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</p:grpSp>
      <p:grpSp>
        <p:nvGrpSpPr>
          <p:cNvPr id="49" name="Grupo 48"/>
          <p:cNvGrpSpPr/>
          <p:nvPr/>
        </p:nvGrpSpPr>
        <p:grpSpPr>
          <a:xfrm>
            <a:off x="2879011" y="1743002"/>
            <a:ext cx="171421" cy="1520941"/>
            <a:chOff x="6945848" y="1667118"/>
            <a:chExt cx="171421" cy="1520941"/>
          </a:xfrm>
        </p:grpSpPr>
        <p:cxnSp>
          <p:nvCxnSpPr>
            <p:cNvPr id="50" name="69 Conector recto"/>
            <p:cNvCxnSpPr/>
            <p:nvPr/>
          </p:nvCxnSpPr>
          <p:spPr>
            <a:xfrm flipV="1">
              <a:off x="7035595" y="1833733"/>
              <a:ext cx="0" cy="130106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1" name="100 Elipse"/>
            <p:cNvSpPr/>
            <p:nvPr/>
          </p:nvSpPr>
          <p:spPr>
            <a:xfrm flipV="1">
              <a:off x="6945848" y="1667118"/>
              <a:ext cx="171421" cy="17142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  <p:sp>
          <p:nvSpPr>
            <p:cNvPr id="52" name="102 Elipse"/>
            <p:cNvSpPr/>
            <p:nvPr/>
          </p:nvSpPr>
          <p:spPr>
            <a:xfrm flipV="1">
              <a:off x="6965712" y="3048281"/>
              <a:ext cx="132790" cy="13977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</p:grpSp>
      <p:grpSp>
        <p:nvGrpSpPr>
          <p:cNvPr id="53" name="Grupo 52"/>
          <p:cNvGrpSpPr/>
          <p:nvPr/>
        </p:nvGrpSpPr>
        <p:grpSpPr>
          <a:xfrm>
            <a:off x="1665106" y="1731602"/>
            <a:ext cx="171421" cy="1520941"/>
            <a:chOff x="6945848" y="1667118"/>
            <a:chExt cx="171421" cy="1520941"/>
          </a:xfrm>
        </p:grpSpPr>
        <p:cxnSp>
          <p:nvCxnSpPr>
            <p:cNvPr id="54" name="69 Conector recto"/>
            <p:cNvCxnSpPr/>
            <p:nvPr/>
          </p:nvCxnSpPr>
          <p:spPr>
            <a:xfrm flipV="1">
              <a:off x="7035595" y="1833733"/>
              <a:ext cx="0" cy="130106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5" name="100 Elipse"/>
            <p:cNvSpPr/>
            <p:nvPr/>
          </p:nvSpPr>
          <p:spPr>
            <a:xfrm flipV="1">
              <a:off x="6945848" y="1667118"/>
              <a:ext cx="171421" cy="17142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  <p:sp>
          <p:nvSpPr>
            <p:cNvPr id="56" name="102 Elipse"/>
            <p:cNvSpPr/>
            <p:nvPr/>
          </p:nvSpPr>
          <p:spPr>
            <a:xfrm flipV="1">
              <a:off x="6965712" y="3048281"/>
              <a:ext cx="132790" cy="13977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2191" tIns="31095" rIns="62191" bIns="31095" rtlCol="0" anchor="ctr"/>
            <a:lstStyle/>
            <a:p>
              <a:pPr algn="ctr"/>
              <a:endParaRPr lang="en-US" sz="1224">
                <a:solidFill>
                  <a:srgbClr val="009CA6"/>
                </a:solidFill>
                <a:latin typeface="Gotham Book"/>
              </a:endParaRPr>
            </a:p>
          </p:txBody>
        </p:sp>
      </p:grpSp>
      <p:sp>
        <p:nvSpPr>
          <p:cNvPr id="40" name="Cerrar llave 39"/>
          <p:cNvSpPr/>
          <p:nvPr/>
        </p:nvSpPr>
        <p:spPr>
          <a:xfrm rot="5400000">
            <a:off x="2927695" y="3060620"/>
            <a:ext cx="90513" cy="1112276"/>
          </a:xfrm>
          <a:prstGeom prst="rightBrac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17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Telefarmacia: </a:t>
            </a:r>
            <a:br>
              <a:rPr lang="es-ES" dirty="0" smtClean="0"/>
            </a:br>
            <a:r>
              <a:rPr lang="es-ES" dirty="0" smtClean="0"/>
              <a:t>proliferación modelos de negocio </a:t>
            </a:r>
            <a:endParaRPr lang="es-ES" dirty="0"/>
          </a:p>
        </p:txBody>
      </p:sp>
      <p:sp>
        <p:nvSpPr>
          <p:cNvPr id="44" name="Arco 43"/>
          <p:cNvSpPr/>
          <p:nvPr/>
        </p:nvSpPr>
        <p:spPr>
          <a:xfrm>
            <a:off x="-3854943" y="1609032"/>
            <a:ext cx="7671515" cy="7068938"/>
          </a:xfrm>
          <a:prstGeom prst="arc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sz="1224"/>
          </a:p>
        </p:txBody>
      </p:sp>
      <p:sp>
        <p:nvSpPr>
          <p:cNvPr id="45" name="10 Elipse"/>
          <p:cNvSpPr/>
          <p:nvPr/>
        </p:nvSpPr>
        <p:spPr>
          <a:xfrm>
            <a:off x="292193" y="1309715"/>
            <a:ext cx="622015" cy="622015"/>
          </a:xfrm>
          <a:prstGeom prst="ellipse">
            <a:avLst/>
          </a:prstGeom>
          <a:solidFill>
            <a:schemeClr val="bg2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401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6" name="17 CuadroTexto"/>
          <p:cNvSpPr txBox="1"/>
          <p:nvPr/>
        </p:nvSpPr>
        <p:spPr>
          <a:xfrm>
            <a:off x="1031916" y="1293704"/>
            <a:ext cx="3301959" cy="2618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24" b="1" dirty="0">
                <a:solidFill>
                  <a:srgbClr val="333F48"/>
                </a:solidFill>
                <a:latin typeface="Gotham Book"/>
              </a:rPr>
              <a:t>Webs dadas de alta en Distafarma</a:t>
            </a:r>
          </a:p>
        </p:txBody>
      </p:sp>
      <p:sp>
        <p:nvSpPr>
          <p:cNvPr id="47" name="15 Elipse"/>
          <p:cNvSpPr/>
          <p:nvPr/>
        </p:nvSpPr>
        <p:spPr>
          <a:xfrm>
            <a:off x="2670619" y="2637953"/>
            <a:ext cx="622015" cy="622015"/>
          </a:xfrm>
          <a:prstGeom prst="ellipse">
            <a:avLst/>
          </a:prstGeom>
          <a:solidFill>
            <a:schemeClr val="bg2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401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8" name="25 Elipse"/>
          <p:cNvSpPr/>
          <p:nvPr/>
        </p:nvSpPr>
        <p:spPr>
          <a:xfrm>
            <a:off x="1757837" y="1866630"/>
            <a:ext cx="622015" cy="622015"/>
          </a:xfrm>
          <a:prstGeom prst="ellipse">
            <a:avLst/>
          </a:prstGeom>
          <a:solidFill>
            <a:schemeClr val="bg2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401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9" name="26 CuadroTexto"/>
          <p:cNvSpPr txBox="1"/>
          <p:nvPr/>
        </p:nvSpPr>
        <p:spPr>
          <a:xfrm>
            <a:off x="4047662" y="3717163"/>
            <a:ext cx="2638888" cy="5789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24" b="1" dirty="0">
                <a:solidFill>
                  <a:srgbClr val="333F48"/>
                </a:solidFill>
                <a:latin typeface="Gotham Book"/>
              </a:rPr>
              <a:t>Buscadores de farmacias</a:t>
            </a:r>
          </a:p>
          <a:p>
            <a:endParaRPr lang="es-ES" sz="1632" dirty="0">
              <a:latin typeface="Gotham Book"/>
            </a:endParaRPr>
          </a:p>
        </p:txBody>
      </p:sp>
      <p:sp>
        <p:nvSpPr>
          <p:cNvPr id="50" name="28 Elipse"/>
          <p:cNvSpPr/>
          <p:nvPr/>
        </p:nvSpPr>
        <p:spPr>
          <a:xfrm>
            <a:off x="3286348" y="3499214"/>
            <a:ext cx="622015" cy="622015"/>
          </a:xfrm>
          <a:prstGeom prst="ellipse">
            <a:avLst/>
          </a:prstGeom>
          <a:solidFill>
            <a:schemeClr val="bg2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401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60" name="Grupo 59"/>
          <p:cNvGrpSpPr/>
          <p:nvPr/>
        </p:nvGrpSpPr>
        <p:grpSpPr>
          <a:xfrm>
            <a:off x="2188103" y="3469289"/>
            <a:ext cx="381200" cy="353123"/>
            <a:chOff x="8316913" y="2913062"/>
            <a:chExt cx="560388" cy="519113"/>
          </a:xfrm>
          <a:solidFill>
            <a:schemeClr val="bg1"/>
          </a:solidFill>
        </p:grpSpPr>
        <p:sp>
          <p:nvSpPr>
            <p:cNvPr id="61" name="Freeform 87"/>
            <p:cNvSpPr>
              <a:spLocks noEditPoints="1"/>
            </p:cNvSpPr>
            <p:nvPr/>
          </p:nvSpPr>
          <p:spPr bwMode="auto">
            <a:xfrm>
              <a:off x="8669338" y="3203575"/>
              <a:ext cx="207963" cy="228600"/>
            </a:xfrm>
            <a:custGeom>
              <a:avLst/>
              <a:gdLst>
                <a:gd name="T0" fmla="*/ 71 w 109"/>
                <a:gd name="T1" fmla="*/ 65 h 120"/>
                <a:gd name="T2" fmla="*/ 79 w 109"/>
                <a:gd name="T3" fmla="*/ 59 h 120"/>
                <a:gd name="T4" fmla="*/ 79 w 109"/>
                <a:gd name="T5" fmla="*/ 59 h 120"/>
                <a:gd name="T6" fmla="*/ 79 w 109"/>
                <a:gd name="T7" fmla="*/ 59 h 120"/>
                <a:gd name="T8" fmla="*/ 89 w 109"/>
                <a:gd name="T9" fmla="*/ 35 h 120"/>
                <a:gd name="T10" fmla="*/ 79 w 109"/>
                <a:gd name="T11" fmla="*/ 10 h 120"/>
                <a:gd name="T12" fmla="*/ 54 w 109"/>
                <a:gd name="T13" fmla="*/ 0 h 120"/>
                <a:gd name="T14" fmla="*/ 30 w 109"/>
                <a:gd name="T15" fmla="*/ 10 h 120"/>
                <a:gd name="T16" fmla="*/ 20 w 109"/>
                <a:gd name="T17" fmla="*/ 35 h 120"/>
                <a:gd name="T18" fmla="*/ 30 w 109"/>
                <a:gd name="T19" fmla="*/ 59 h 120"/>
                <a:gd name="T20" fmla="*/ 38 w 109"/>
                <a:gd name="T21" fmla="*/ 65 h 120"/>
                <a:gd name="T22" fmla="*/ 16 w 109"/>
                <a:gd name="T23" fmla="*/ 79 h 120"/>
                <a:gd name="T24" fmla="*/ 0 w 109"/>
                <a:gd name="T25" fmla="*/ 117 h 120"/>
                <a:gd name="T26" fmla="*/ 4 w 109"/>
                <a:gd name="T27" fmla="*/ 120 h 120"/>
                <a:gd name="T28" fmla="*/ 105 w 109"/>
                <a:gd name="T29" fmla="*/ 120 h 120"/>
                <a:gd name="T30" fmla="*/ 109 w 109"/>
                <a:gd name="T31" fmla="*/ 117 h 120"/>
                <a:gd name="T32" fmla="*/ 93 w 109"/>
                <a:gd name="T33" fmla="*/ 79 h 120"/>
                <a:gd name="T34" fmla="*/ 71 w 109"/>
                <a:gd name="T35" fmla="*/ 65 h 120"/>
                <a:gd name="T36" fmla="*/ 35 w 109"/>
                <a:gd name="T37" fmla="*/ 55 h 120"/>
                <a:gd name="T38" fmla="*/ 26 w 109"/>
                <a:gd name="T39" fmla="*/ 35 h 120"/>
                <a:gd name="T40" fmla="*/ 35 w 109"/>
                <a:gd name="T41" fmla="*/ 15 h 120"/>
                <a:gd name="T42" fmla="*/ 54 w 109"/>
                <a:gd name="T43" fmla="*/ 7 h 120"/>
                <a:gd name="T44" fmla="*/ 74 w 109"/>
                <a:gd name="T45" fmla="*/ 15 h 120"/>
                <a:gd name="T46" fmla="*/ 82 w 109"/>
                <a:gd name="T47" fmla="*/ 35 h 120"/>
                <a:gd name="T48" fmla="*/ 74 w 109"/>
                <a:gd name="T49" fmla="*/ 55 h 120"/>
                <a:gd name="T50" fmla="*/ 74 w 109"/>
                <a:gd name="T51" fmla="*/ 55 h 120"/>
                <a:gd name="T52" fmla="*/ 54 w 109"/>
                <a:gd name="T53" fmla="*/ 63 h 120"/>
                <a:gd name="T54" fmla="*/ 54 w 109"/>
                <a:gd name="T55" fmla="*/ 63 h 120"/>
                <a:gd name="T56" fmla="*/ 35 w 109"/>
                <a:gd name="T57" fmla="*/ 55 h 120"/>
                <a:gd name="T58" fmla="*/ 7 w 109"/>
                <a:gd name="T59" fmla="*/ 114 h 120"/>
                <a:gd name="T60" fmla="*/ 21 w 109"/>
                <a:gd name="T61" fmla="*/ 83 h 120"/>
                <a:gd name="T62" fmla="*/ 54 w 109"/>
                <a:gd name="T63" fmla="*/ 69 h 120"/>
                <a:gd name="T64" fmla="*/ 54 w 109"/>
                <a:gd name="T65" fmla="*/ 69 h 120"/>
                <a:gd name="T66" fmla="*/ 88 w 109"/>
                <a:gd name="T67" fmla="*/ 83 h 120"/>
                <a:gd name="T68" fmla="*/ 102 w 109"/>
                <a:gd name="T69" fmla="*/ 114 h 120"/>
                <a:gd name="T70" fmla="*/ 7 w 109"/>
                <a:gd name="T71" fmla="*/ 11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9" h="120">
                  <a:moveTo>
                    <a:pt x="71" y="65"/>
                  </a:moveTo>
                  <a:cubicBezTo>
                    <a:pt x="74" y="64"/>
                    <a:pt x="76" y="62"/>
                    <a:pt x="79" y="59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5" y="53"/>
                    <a:pt x="89" y="44"/>
                    <a:pt x="89" y="35"/>
                  </a:cubicBezTo>
                  <a:cubicBezTo>
                    <a:pt x="89" y="25"/>
                    <a:pt x="85" y="17"/>
                    <a:pt x="79" y="10"/>
                  </a:cubicBezTo>
                  <a:cubicBezTo>
                    <a:pt x="73" y="4"/>
                    <a:pt x="64" y="0"/>
                    <a:pt x="54" y="0"/>
                  </a:cubicBezTo>
                  <a:cubicBezTo>
                    <a:pt x="45" y="0"/>
                    <a:pt x="36" y="4"/>
                    <a:pt x="30" y="10"/>
                  </a:cubicBezTo>
                  <a:cubicBezTo>
                    <a:pt x="24" y="17"/>
                    <a:pt x="20" y="25"/>
                    <a:pt x="20" y="35"/>
                  </a:cubicBezTo>
                  <a:cubicBezTo>
                    <a:pt x="20" y="44"/>
                    <a:pt x="24" y="53"/>
                    <a:pt x="30" y="59"/>
                  </a:cubicBezTo>
                  <a:cubicBezTo>
                    <a:pt x="32" y="62"/>
                    <a:pt x="35" y="64"/>
                    <a:pt x="38" y="65"/>
                  </a:cubicBezTo>
                  <a:cubicBezTo>
                    <a:pt x="30" y="68"/>
                    <a:pt x="22" y="73"/>
                    <a:pt x="16" y="79"/>
                  </a:cubicBezTo>
                  <a:cubicBezTo>
                    <a:pt x="6" y="88"/>
                    <a:pt x="0" y="102"/>
                    <a:pt x="0" y="117"/>
                  </a:cubicBezTo>
                  <a:cubicBezTo>
                    <a:pt x="0" y="119"/>
                    <a:pt x="2" y="120"/>
                    <a:pt x="4" y="120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107" y="120"/>
                    <a:pt x="109" y="119"/>
                    <a:pt x="109" y="117"/>
                  </a:cubicBezTo>
                  <a:cubicBezTo>
                    <a:pt x="109" y="102"/>
                    <a:pt x="103" y="88"/>
                    <a:pt x="93" y="79"/>
                  </a:cubicBezTo>
                  <a:cubicBezTo>
                    <a:pt x="87" y="73"/>
                    <a:pt x="79" y="68"/>
                    <a:pt x="71" y="65"/>
                  </a:cubicBezTo>
                  <a:close/>
                  <a:moveTo>
                    <a:pt x="35" y="55"/>
                  </a:moveTo>
                  <a:cubicBezTo>
                    <a:pt x="30" y="50"/>
                    <a:pt x="26" y="43"/>
                    <a:pt x="26" y="35"/>
                  </a:cubicBezTo>
                  <a:cubicBezTo>
                    <a:pt x="26" y="27"/>
                    <a:pt x="30" y="20"/>
                    <a:pt x="35" y="15"/>
                  </a:cubicBezTo>
                  <a:cubicBezTo>
                    <a:pt x="40" y="10"/>
                    <a:pt x="47" y="7"/>
                    <a:pt x="54" y="7"/>
                  </a:cubicBezTo>
                  <a:cubicBezTo>
                    <a:pt x="62" y="7"/>
                    <a:pt x="69" y="10"/>
                    <a:pt x="74" y="15"/>
                  </a:cubicBezTo>
                  <a:cubicBezTo>
                    <a:pt x="79" y="20"/>
                    <a:pt x="82" y="27"/>
                    <a:pt x="82" y="35"/>
                  </a:cubicBezTo>
                  <a:cubicBezTo>
                    <a:pt x="82" y="43"/>
                    <a:pt x="79" y="50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69" y="60"/>
                    <a:pt x="62" y="63"/>
                    <a:pt x="54" y="63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47" y="63"/>
                    <a:pt x="40" y="60"/>
                    <a:pt x="35" y="55"/>
                  </a:cubicBezTo>
                  <a:close/>
                  <a:moveTo>
                    <a:pt x="7" y="114"/>
                  </a:moveTo>
                  <a:cubicBezTo>
                    <a:pt x="8" y="102"/>
                    <a:pt x="13" y="91"/>
                    <a:pt x="21" y="83"/>
                  </a:cubicBezTo>
                  <a:cubicBezTo>
                    <a:pt x="29" y="75"/>
                    <a:pt x="41" y="69"/>
                    <a:pt x="54" y="69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68" y="69"/>
                    <a:pt x="80" y="75"/>
                    <a:pt x="88" y="83"/>
                  </a:cubicBezTo>
                  <a:cubicBezTo>
                    <a:pt x="96" y="91"/>
                    <a:pt x="101" y="102"/>
                    <a:pt x="102" y="114"/>
                  </a:cubicBezTo>
                  <a:lnTo>
                    <a:pt x="7" y="114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62" name="Freeform 88"/>
            <p:cNvSpPr>
              <a:spLocks noEditPoints="1"/>
            </p:cNvSpPr>
            <p:nvPr/>
          </p:nvSpPr>
          <p:spPr bwMode="auto">
            <a:xfrm>
              <a:off x="8518526" y="3152775"/>
              <a:ext cx="157163" cy="174625"/>
            </a:xfrm>
            <a:custGeom>
              <a:avLst/>
              <a:gdLst>
                <a:gd name="T0" fmla="*/ 82 w 83"/>
                <a:gd name="T1" fmla="*/ 86 h 92"/>
                <a:gd name="T2" fmla="*/ 65 w 83"/>
                <a:gd name="T3" fmla="*/ 69 h 92"/>
                <a:gd name="T4" fmla="*/ 69 w 83"/>
                <a:gd name="T5" fmla="*/ 53 h 92"/>
                <a:gd name="T6" fmla="*/ 61 w 83"/>
                <a:gd name="T7" fmla="*/ 33 h 92"/>
                <a:gd name="T8" fmla="*/ 61 w 83"/>
                <a:gd name="T9" fmla="*/ 33 h 92"/>
                <a:gd name="T10" fmla="*/ 45 w 83"/>
                <a:gd name="T11" fmla="*/ 25 h 92"/>
                <a:gd name="T12" fmla="*/ 45 w 83"/>
                <a:gd name="T13" fmla="*/ 3 h 92"/>
                <a:gd name="T14" fmla="*/ 41 w 83"/>
                <a:gd name="T15" fmla="*/ 0 h 92"/>
                <a:gd name="T16" fmla="*/ 38 w 83"/>
                <a:gd name="T17" fmla="*/ 3 h 92"/>
                <a:gd name="T18" fmla="*/ 38 w 83"/>
                <a:gd name="T19" fmla="*/ 25 h 92"/>
                <a:gd name="T20" fmla="*/ 22 w 83"/>
                <a:gd name="T21" fmla="*/ 33 h 92"/>
                <a:gd name="T22" fmla="*/ 14 w 83"/>
                <a:gd name="T23" fmla="*/ 53 h 92"/>
                <a:gd name="T24" fmla="*/ 19 w 83"/>
                <a:gd name="T25" fmla="*/ 69 h 92"/>
                <a:gd name="T26" fmla="*/ 2 w 83"/>
                <a:gd name="T27" fmla="*/ 86 h 92"/>
                <a:gd name="T28" fmla="*/ 2 w 83"/>
                <a:gd name="T29" fmla="*/ 91 h 92"/>
                <a:gd name="T30" fmla="*/ 6 w 83"/>
                <a:gd name="T31" fmla="*/ 91 h 92"/>
                <a:gd name="T32" fmla="*/ 23 w 83"/>
                <a:gd name="T33" fmla="*/ 74 h 92"/>
                <a:gd name="T34" fmla="*/ 41 w 83"/>
                <a:gd name="T35" fmla="*/ 81 h 92"/>
                <a:gd name="T36" fmla="*/ 60 w 83"/>
                <a:gd name="T37" fmla="*/ 74 h 92"/>
                <a:gd name="T38" fmla="*/ 78 w 83"/>
                <a:gd name="T39" fmla="*/ 91 h 92"/>
                <a:gd name="T40" fmla="*/ 82 w 83"/>
                <a:gd name="T41" fmla="*/ 91 h 92"/>
                <a:gd name="T42" fmla="*/ 82 w 83"/>
                <a:gd name="T43" fmla="*/ 86 h 92"/>
                <a:gd name="T44" fmla="*/ 57 w 83"/>
                <a:gd name="T45" fmla="*/ 68 h 92"/>
                <a:gd name="T46" fmla="*/ 41 w 83"/>
                <a:gd name="T47" fmla="*/ 74 h 92"/>
                <a:gd name="T48" fmla="*/ 26 w 83"/>
                <a:gd name="T49" fmla="*/ 68 h 92"/>
                <a:gd name="T50" fmla="*/ 26 w 83"/>
                <a:gd name="T51" fmla="*/ 68 h 92"/>
                <a:gd name="T52" fmla="*/ 26 w 83"/>
                <a:gd name="T53" fmla="*/ 67 h 92"/>
                <a:gd name="T54" fmla="*/ 26 w 83"/>
                <a:gd name="T55" fmla="*/ 67 h 92"/>
                <a:gd name="T56" fmla="*/ 26 w 83"/>
                <a:gd name="T57" fmla="*/ 67 h 92"/>
                <a:gd name="T58" fmla="*/ 20 w 83"/>
                <a:gd name="T59" fmla="*/ 53 h 92"/>
                <a:gd name="T60" fmla="*/ 26 w 83"/>
                <a:gd name="T61" fmla="*/ 38 h 92"/>
                <a:gd name="T62" fmla="*/ 41 w 83"/>
                <a:gd name="T63" fmla="*/ 31 h 92"/>
                <a:gd name="T64" fmla="*/ 41 w 83"/>
                <a:gd name="T65" fmla="*/ 31 h 92"/>
                <a:gd name="T66" fmla="*/ 57 w 83"/>
                <a:gd name="T67" fmla="*/ 38 h 92"/>
                <a:gd name="T68" fmla="*/ 63 w 83"/>
                <a:gd name="T69" fmla="*/ 53 h 92"/>
                <a:gd name="T70" fmla="*/ 57 w 83"/>
                <a:gd name="T71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92">
                  <a:moveTo>
                    <a:pt x="82" y="86"/>
                  </a:moveTo>
                  <a:cubicBezTo>
                    <a:pt x="65" y="69"/>
                    <a:pt x="65" y="69"/>
                    <a:pt x="65" y="69"/>
                  </a:cubicBezTo>
                  <a:cubicBezTo>
                    <a:pt x="68" y="64"/>
                    <a:pt x="69" y="59"/>
                    <a:pt x="69" y="53"/>
                  </a:cubicBezTo>
                  <a:cubicBezTo>
                    <a:pt x="69" y="45"/>
                    <a:pt x="66" y="38"/>
                    <a:pt x="61" y="33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57" y="29"/>
                    <a:pt x="51" y="26"/>
                    <a:pt x="45" y="25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1"/>
                    <a:pt x="43" y="0"/>
                    <a:pt x="41" y="0"/>
                  </a:cubicBezTo>
                  <a:cubicBezTo>
                    <a:pt x="40" y="0"/>
                    <a:pt x="38" y="1"/>
                    <a:pt x="38" y="3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2" y="26"/>
                    <a:pt x="26" y="29"/>
                    <a:pt x="22" y="33"/>
                  </a:cubicBezTo>
                  <a:cubicBezTo>
                    <a:pt x="17" y="38"/>
                    <a:pt x="14" y="45"/>
                    <a:pt x="14" y="53"/>
                  </a:cubicBezTo>
                  <a:cubicBezTo>
                    <a:pt x="14" y="59"/>
                    <a:pt x="16" y="65"/>
                    <a:pt x="19" y="69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0" y="88"/>
                    <a:pt x="0" y="90"/>
                    <a:pt x="2" y="91"/>
                  </a:cubicBezTo>
                  <a:cubicBezTo>
                    <a:pt x="3" y="92"/>
                    <a:pt x="5" y="92"/>
                    <a:pt x="6" y="91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8" y="78"/>
                    <a:pt x="35" y="81"/>
                    <a:pt x="41" y="81"/>
                  </a:cubicBezTo>
                  <a:cubicBezTo>
                    <a:pt x="49" y="81"/>
                    <a:pt x="55" y="78"/>
                    <a:pt x="60" y="74"/>
                  </a:cubicBezTo>
                  <a:cubicBezTo>
                    <a:pt x="78" y="91"/>
                    <a:pt x="78" y="91"/>
                    <a:pt x="78" y="91"/>
                  </a:cubicBezTo>
                  <a:cubicBezTo>
                    <a:pt x="79" y="92"/>
                    <a:pt x="81" y="92"/>
                    <a:pt x="82" y="91"/>
                  </a:cubicBezTo>
                  <a:cubicBezTo>
                    <a:pt x="83" y="90"/>
                    <a:pt x="83" y="88"/>
                    <a:pt x="82" y="86"/>
                  </a:cubicBezTo>
                  <a:close/>
                  <a:moveTo>
                    <a:pt x="57" y="68"/>
                  </a:moveTo>
                  <a:cubicBezTo>
                    <a:pt x="53" y="72"/>
                    <a:pt x="47" y="74"/>
                    <a:pt x="41" y="74"/>
                  </a:cubicBezTo>
                  <a:cubicBezTo>
                    <a:pt x="36" y="74"/>
                    <a:pt x="30" y="72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8"/>
                    <a:pt x="26" y="68"/>
                    <a:pt x="26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2" y="63"/>
                    <a:pt x="20" y="58"/>
                    <a:pt x="20" y="53"/>
                  </a:cubicBezTo>
                  <a:cubicBezTo>
                    <a:pt x="20" y="47"/>
                    <a:pt x="22" y="42"/>
                    <a:pt x="26" y="38"/>
                  </a:cubicBezTo>
                  <a:cubicBezTo>
                    <a:pt x="30" y="34"/>
                    <a:pt x="36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7" y="31"/>
                    <a:pt x="53" y="34"/>
                    <a:pt x="57" y="38"/>
                  </a:cubicBezTo>
                  <a:cubicBezTo>
                    <a:pt x="61" y="42"/>
                    <a:pt x="63" y="47"/>
                    <a:pt x="63" y="53"/>
                  </a:cubicBezTo>
                  <a:cubicBezTo>
                    <a:pt x="63" y="59"/>
                    <a:pt x="60" y="64"/>
                    <a:pt x="57" y="68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63" name="Freeform 89"/>
            <p:cNvSpPr>
              <a:spLocks noEditPoints="1"/>
            </p:cNvSpPr>
            <p:nvPr/>
          </p:nvSpPr>
          <p:spPr bwMode="auto">
            <a:xfrm>
              <a:off x="8493126" y="2913062"/>
              <a:ext cx="207963" cy="227013"/>
            </a:xfrm>
            <a:custGeom>
              <a:avLst/>
              <a:gdLst>
                <a:gd name="T0" fmla="*/ 109 w 109"/>
                <a:gd name="T1" fmla="*/ 116 h 119"/>
                <a:gd name="T2" fmla="*/ 93 w 109"/>
                <a:gd name="T3" fmla="*/ 78 h 119"/>
                <a:gd name="T4" fmla="*/ 71 w 109"/>
                <a:gd name="T5" fmla="*/ 65 h 119"/>
                <a:gd name="T6" fmla="*/ 79 w 109"/>
                <a:gd name="T7" fmla="*/ 58 h 119"/>
                <a:gd name="T8" fmla="*/ 79 w 109"/>
                <a:gd name="T9" fmla="*/ 58 h 119"/>
                <a:gd name="T10" fmla="*/ 89 w 109"/>
                <a:gd name="T11" fmla="*/ 34 h 119"/>
                <a:gd name="T12" fmla="*/ 79 w 109"/>
                <a:gd name="T13" fmla="*/ 10 h 119"/>
                <a:gd name="T14" fmla="*/ 54 w 109"/>
                <a:gd name="T15" fmla="*/ 0 h 119"/>
                <a:gd name="T16" fmla="*/ 30 w 109"/>
                <a:gd name="T17" fmla="*/ 10 h 119"/>
                <a:gd name="T18" fmla="*/ 20 w 109"/>
                <a:gd name="T19" fmla="*/ 34 h 119"/>
                <a:gd name="T20" fmla="*/ 30 w 109"/>
                <a:gd name="T21" fmla="*/ 58 h 119"/>
                <a:gd name="T22" fmla="*/ 38 w 109"/>
                <a:gd name="T23" fmla="*/ 65 h 119"/>
                <a:gd name="T24" fmla="*/ 16 w 109"/>
                <a:gd name="T25" fmla="*/ 78 h 119"/>
                <a:gd name="T26" fmla="*/ 0 w 109"/>
                <a:gd name="T27" fmla="*/ 116 h 119"/>
                <a:gd name="T28" fmla="*/ 4 w 109"/>
                <a:gd name="T29" fmla="*/ 119 h 119"/>
                <a:gd name="T30" fmla="*/ 105 w 109"/>
                <a:gd name="T31" fmla="*/ 119 h 119"/>
                <a:gd name="T32" fmla="*/ 109 w 109"/>
                <a:gd name="T33" fmla="*/ 116 h 119"/>
                <a:gd name="T34" fmla="*/ 35 w 109"/>
                <a:gd name="T35" fmla="*/ 54 h 119"/>
                <a:gd name="T36" fmla="*/ 26 w 109"/>
                <a:gd name="T37" fmla="*/ 34 h 119"/>
                <a:gd name="T38" fmla="*/ 35 w 109"/>
                <a:gd name="T39" fmla="*/ 14 h 119"/>
                <a:gd name="T40" fmla="*/ 54 w 109"/>
                <a:gd name="T41" fmla="*/ 6 h 119"/>
                <a:gd name="T42" fmla="*/ 74 w 109"/>
                <a:gd name="T43" fmla="*/ 14 h 119"/>
                <a:gd name="T44" fmla="*/ 82 w 109"/>
                <a:gd name="T45" fmla="*/ 34 h 119"/>
                <a:gd name="T46" fmla="*/ 74 w 109"/>
                <a:gd name="T47" fmla="*/ 54 h 119"/>
                <a:gd name="T48" fmla="*/ 74 w 109"/>
                <a:gd name="T49" fmla="*/ 54 h 119"/>
                <a:gd name="T50" fmla="*/ 54 w 109"/>
                <a:gd name="T51" fmla="*/ 62 h 119"/>
                <a:gd name="T52" fmla="*/ 54 w 109"/>
                <a:gd name="T53" fmla="*/ 62 h 119"/>
                <a:gd name="T54" fmla="*/ 35 w 109"/>
                <a:gd name="T55" fmla="*/ 54 h 119"/>
                <a:gd name="T56" fmla="*/ 7 w 109"/>
                <a:gd name="T57" fmla="*/ 113 h 119"/>
                <a:gd name="T58" fmla="*/ 21 w 109"/>
                <a:gd name="T59" fmla="*/ 83 h 119"/>
                <a:gd name="T60" fmla="*/ 54 w 109"/>
                <a:gd name="T61" fmla="*/ 69 h 119"/>
                <a:gd name="T62" fmla="*/ 54 w 109"/>
                <a:gd name="T63" fmla="*/ 69 h 119"/>
                <a:gd name="T64" fmla="*/ 88 w 109"/>
                <a:gd name="T65" fmla="*/ 83 h 119"/>
                <a:gd name="T66" fmla="*/ 102 w 109"/>
                <a:gd name="T67" fmla="*/ 113 h 119"/>
                <a:gd name="T68" fmla="*/ 7 w 109"/>
                <a:gd name="T69" fmla="*/ 1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9" h="119">
                  <a:moveTo>
                    <a:pt x="109" y="116"/>
                  </a:moveTo>
                  <a:cubicBezTo>
                    <a:pt x="109" y="101"/>
                    <a:pt x="103" y="88"/>
                    <a:pt x="93" y="78"/>
                  </a:cubicBezTo>
                  <a:cubicBezTo>
                    <a:pt x="87" y="72"/>
                    <a:pt x="79" y="67"/>
                    <a:pt x="71" y="65"/>
                  </a:cubicBezTo>
                  <a:cubicBezTo>
                    <a:pt x="74" y="63"/>
                    <a:pt x="76" y="61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85" y="52"/>
                    <a:pt x="89" y="44"/>
                    <a:pt x="89" y="34"/>
                  </a:cubicBezTo>
                  <a:cubicBezTo>
                    <a:pt x="89" y="25"/>
                    <a:pt x="85" y="16"/>
                    <a:pt x="79" y="10"/>
                  </a:cubicBezTo>
                  <a:cubicBezTo>
                    <a:pt x="73" y="3"/>
                    <a:pt x="64" y="0"/>
                    <a:pt x="54" y="0"/>
                  </a:cubicBezTo>
                  <a:cubicBezTo>
                    <a:pt x="45" y="0"/>
                    <a:pt x="36" y="3"/>
                    <a:pt x="30" y="10"/>
                  </a:cubicBezTo>
                  <a:cubicBezTo>
                    <a:pt x="24" y="16"/>
                    <a:pt x="20" y="25"/>
                    <a:pt x="20" y="34"/>
                  </a:cubicBezTo>
                  <a:cubicBezTo>
                    <a:pt x="20" y="44"/>
                    <a:pt x="24" y="52"/>
                    <a:pt x="30" y="58"/>
                  </a:cubicBezTo>
                  <a:cubicBezTo>
                    <a:pt x="32" y="61"/>
                    <a:pt x="35" y="63"/>
                    <a:pt x="38" y="65"/>
                  </a:cubicBezTo>
                  <a:cubicBezTo>
                    <a:pt x="30" y="67"/>
                    <a:pt x="22" y="72"/>
                    <a:pt x="16" y="78"/>
                  </a:cubicBezTo>
                  <a:cubicBezTo>
                    <a:pt x="6" y="88"/>
                    <a:pt x="0" y="101"/>
                    <a:pt x="0" y="116"/>
                  </a:cubicBezTo>
                  <a:cubicBezTo>
                    <a:pt x="0" y="118"/>
                    <a:pt x="2" y="119"/>
                    <a:pt x="4" y="119"/>
                  </a:cubicBezTo>
                  <a:cubicBezTo>
                    <a:pt x="105" y="119"/>
                    <a:pt x="105" y="119"/>
                    <a:pt x="105" y="119"/>
                  </a:cubicBezTo>
                  <a:cubicBezTo>
                    <a:pt x="107" y="119"/>
                    <a:pt x="109" y="118"/>
                    <a:pt x="109" y="116"/>
                  </a:cubicBezTo>
                  <a:close/>
                  <a:moveTo>
                    <a:pt x="35" y="54"/>
                  </a:moveTo>
                  <a:cubicBezTo>
                    <a:pt x="30" y="49"/>
                    <a:pt x="26" y="42"/>
                    <a:pt x="26" y="34"/>
                  </a:cubicBezTo>
                  <a:cubicBezTo>
                    <a:pt x="26" y="26"/>
                    <a:pt x="30" y="19"/>
                    <a:pt x="35" y="14"/>
                  </a:cubicBezTo>
                  <a:cubicBezTo>
                    <a:pt x="40" y="9"/>
                    <a:pt x="47" y="6"/>
                    <a:pt x="54" y="6"/>
                  </a:cubicBezTo>
                  <a:cubicBezTo>
                    <a:pt x="62" y="6"/>
                    <a:pt x="69" y="9"/>
                    <a:pt x="74" y="14"/>
                  </a:cubicBezTo>
                  <a:cubicBezTo>
                    <a:pt x="79" y="19"/>
                    <a:pt x="82" y="26"/>
                    <a:pt x="82" y="34"/>
                  </a:cubicBezTo>
                  <a:cubicBezTo>
                    <a:pt x="82" y="42"/>
                    <a:pt x="79" y="49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69" y="59"/>
                    <a:pt x="62" y="62"/>
                    <a:pt x="54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47" y="62"/>
                    <a:pt x="40" y="59"/>
                    <a:pt x="35" y="54"/>
                  </a:cubicBezTo>
                  <a:close/>
                  <a:moveTo>
                    <a:pt x="7" y="113"/>
                  </a:moveTo>
                  <a:cubicBezTo>
                    <a:pt x="8" y="101"/>
                    <a:pt x="13" y="90"/>
                    <a:pt x="21" y="83"/>
                  </a:cubicBezTo>
                  <a:cubicBezTo>
                    <a:pt x="29" y="74"/>
                    <a:pt x="41" y="69"/>
                    <a:pt x="54" y="69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68" y="69"/>
                    <a:pt x="80" y="74"/>
                    <a:pt x="88" y="83"/>
                  </a:cubicBezTo>
                  <a:cubicBezTo>
                    <a:pt x="96" y="90"/>
                    <a:pt x="101" y="101"/>
                    <a:pt x="102" y="113"/>
                  </a:cubicBezTo>
                  <a:lnTo>
                    <a:pt x="7" y="113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64" name="Freeform 90"/>
            <p:cNvSpPr>
              <a:spLocks noEditPoints="1"/>
            </p:cNvSpPr>
            <p:nvPr/>
          </p:nvSpPr>
          <p:spPr bwMode="auto">
            <a:xfrm>
              <a:off x="8316913" y="3203575"/>
              <a:ext cx="206375" cy="228600"/>
            </a:xfrm>
            <a:custGeom>
              <a:avLst/>
              <a:gdLst>
                <a:gd name="T0" fmla="*/ 109 w 109"/>
                <a:gd name="T1" fmla="*/ 117 h 120"/>
                <a:gd name="T2" fmla="*/ 93 w 109"/>
                <a:gd name="T3" fmla="*/ 79 h 120"/>
                <a:gd name="T4" fmla="*/ 71 w 109"/>
                <a:gd name="T5" fmla="*/ 65 h 120"/>
                <a:gd name="T6" fmla="*/ 79 w 109"/>
                <a:gd name="T7" fmla="*/ 59 h 120"/>
                <a:gd name="T8" fmla="*/ 79 w 109"/>
                <a:gd name="T9" fmla="*/ 59 h 120"/>
                <a:gd name="T10" fmla="*/ 89 w 109"/>
                <a:gd name="T11" fmla="*/ 35 h 120"/>
                <a:gd name="T12" fmla="*/ 79 w 109"/>
                <a:gd name="T13" fmla="*/ 10 h 120"/>
                <a:gd name="T14" fmla="*/ 54 w 109"/>
                <a:gd name="T15" fmla="*/ 0 h 120"/>
                <a:gd name="T16" fmla="*/ 30 w 109"/>
                <a:gd name="T17" fmla="*/ 10 h 120"/>
                <a:gd name="T18" fmla="*/ 20 w 109"/>
                <a:gd name="T19" fmla="*/ 35 h 120"/>
                <a:gd name="T20" fmla="*/ 30 w 109"/>
                <a:gd name="T21" fmla="*/ 59 h 120"/>
                <a:gd name="T22" fmla="*/ 38 w 109"/>
                <a:gd name="T23" fmla="*/ 65 h 120"/>
                <a:gd name="T24" fmla="*/ 16 w 109"/>
                <a:gd name="T25" fmla="*/ 79 h 120"/>
                <a:gd name="T26" fmla="*/ 0 w 109"/>
                <a:gd name="T27" fmla="*/ 117 h 120"/>
                <a:gd name="T28" fmla="*/ 4 w 109"/>
                <a:gd name="T29" fmla="*/ 120 h 120"/>
                <a:gd name="T30" fmla="*/ 105 w 109"/>
                <a:gd name="T31" fmla="*/ 120 h 120"/>
                <a:gd name="T32" fmla="*/ 109 w 109"/>
                <a:gd name="T33" fmla="*/ 117 h 120"/>
                <a:gd name="T34" fmla="*/ 35 w 109"/>
                <a:gd name="T35" fmla="*/ 55 h 120"/>
                <a:gd name="T36" fmla="*/ 26 w 109"/>
                <a:gd name="T37" fmla="*/ 35 h 120"/>
                <a:gd name="T38" fmla="*/ 35 w 109"/>
                <a:gd name="T39" fmla="*/ 15 h 120"/>
                <a:gd name="T40" fmla="*/ 54 w 109"/>
                <a:gd name="T41" fmla="*/ 7 h 120"/>
                <a:gd name="T42" fmla="*/ 74 w 109"/>
                <a:gd name="T43" fmla="*/ 15 h 120"/>
                <a:gd name="T44" fmla="*/ 82 w 109"/>
                <a:gd name="T45" fmla="*/ 35 h 120"/>
                <a:gd name="T46" fmla="*/ 74 w 109"/>
                <a:gd name="T47" fmla="*/ 55 h 120"/>
                <a:gd name="T48" fmla="*/ 74 w 109"/>
                <a:gd name="T49" fmla="*/ 55 h 120"/>
                <a:gd name="T50" fmla="*/ 55 w 109"/>
                <a:gd name="T51" fmla="*/ 63 h 120"/>
                <a:gd name="T52" fmla="*/ 54 w 109"/>
                <a:gd name="T53" fmla="*/ 63 h 120"/>
                <a:gd name="T54" fmla="*/ 35 w 109"/>
                <a:gd name="T55" fmla="*/ 55 h 120"/>
                <a:gd name="T56" fmla="*/ 7 w 109"/>
                <a:gd name="T57" fmla="*/ 114 h 120"/>
                <a:gd name="T58" fmla="*/ 21 w 109"/>
                <a:gd name="T59" fmla="*/ 83 h 120"/>
                <a:gd name="T60" fmla="*/ 54 w 109"/>
                <a:gd name="T61" fmla="*/ 69 h 120"/>
                <a:gd name="T62" fmla="*/ 55 w 109"/>
                <a:gd name="T63" fmla="*/ 69 h 120"/>
                <a:gd name="T64" fmla="*/ 88 w 109"/>
                <a:gd name="T65" fmla="*/ 83 h 120"/>
                <a:gd name="T66" fmla="*/ 102 w 109"/>
                <a:gd name="T67" fmla="*/ 114 h 120"/>
                <a:gd name="T68" fmla="*/ 7 w 109"/>
                <a:gd name="T69" fmla="*/ 11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9" h="120">
                  <a:moveTo>
                    <a:pt x="109" y="117"/>
                  </a:moveTo>
                  <a:cubicBezTo>
                    <a:pt x="109" y="102"/>
                    <a:pt x="103" y="88"/>
                    <a:pt x="93" y="79"/>
                  </a:cubicBezTo>
                  <a:cubicBezTo>
                    <a:pt x="87" y="73"/>
                    <a:pt x="79" y="68"/>
                    <a:pt x="71" y="65"/>
                  </a:cubicBezTo>
                  <a:cubicBezTo>
                    <a:pt x="74" y="64"/>
                    <a:pt x="76" y="62"/>
                    <a:pt x="79" y="59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5" y="53"/>
                    <a:pt x="89" y="44"/>
                    <a:pt x="89" y="35"/>
                  </a:cubicBezTo>
                  <a:cubicBezTo>
                    <a:pt x="89" y="25"/>
                    <a:pt x="85" y="17"/>
                    <a:pt x="79" y="10"/>
                  </a:cubicBezTo>
                  <a:cubicBezTo>
                    <a:pt x="73" y="4"/>
                    <a:pt x="64" y="0"/>
                    <a:pt x="54" y="0"/>
                  </a:cubicBezTo>
                  <a:cubicBezTo>
                    <a:pt x="45" y="0"/>
                    <a:pt x="36" y="4"/>
                    <a:pt x="30" y="10"/>
                  </a:cubicBezTo>
                  <a:cubicBezTo>
                    <a:pt x="24" y="17"/>
                    <a:pt x="20" y="25"/>
                    <a:pt x="20" y="35"/>
                  </a:cubicBezTo>
                  <a:cubicBezTo>
                    <a:pt x="20" y="44"/>
                    <a:pt x="24" y="53"/>
                    <a:pt x="30" y="59"/>
                  </a:cubicBezTo>
                  <a:cubicBezTo>
                    <a:pt x="32" y="62"/>
                    <a:pt x="35" y="64"/>
                    <a:pt x="38" y="65"/>
                  </a:cubicBezTo>
                  <a:cubicBezTo>
                    <a:pt x="30" y="68"/>
                    <a:pt x="22" y="73"/>
                    <a:pt x="16" y="79"/>
                  </a:cubicBezTo>
                  <a:cubicBezTo>
                    <a:pt x="6" y="88"/>
                    <a:pt x="0" y="102"/>
                    <a:pt x="0" y="117"/>
                  </a:cubicBezTo>
                  <a:cubicBezTo>
                    <a:pt x="0" y="119"/>
                    <a:pt x="2" y="120"/>
                    <a:pt x="4" y="120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107" y="120"/>
                    <a:pt x="109" y="119"/>
                    <a:pt x="109" y="117"/>
                  </a:cubicBezTo>
                  <a:close/>
                  <a:moveTo>
                    <a:pt x="35" y="55"/>
                  </a:moveTo>
                  <a:cubicBezTo>
                    <a:pt x="30" y="50"/>
                    <a:pt x="26" y="43"/>
                    <a:pt x="26" y="35"/>
                  </a:cubicBezTo>
                  <a:cubicBezTo>
                    <a:pt x="26" y="27"/>
                    <a:pt x="30" y="20"/>
                    <a:pt x="35" y="15"/>
                  </a:cubicBezTo>
                  <a:cubicBezTo>
                    <a:pt x="40" y="10"/>
                    <a:pt x="47" y="7"/>
                    <a:pt x="54" y="7"/>
                  </a:cubicBezTo>
                  <a:cubicBezTo>
                    <a:pt x="62" y="7"/>
                    <a:pt x="69" y="10"/>
                    <a:pt x="74" y="15"/>
                  </a:cubicBezTo>
                  <a:cubicBezTo>
                    <a:pt x="79" y="20"/>
                    <a:pt x="82" y="27"/>
                    <a:pt x="82" y="35"/>
                  </a:cubicBezTo>
                  <a:cubicBezTo>
                    <a:pt x="82" y="43"/>
                    <a:pt x="79" y="50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69" y="60"/>
                    <a:pt x="62" y="63"/>
                    <a:pt x="55" y="63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47" y="63"/>
                    <a:pt x="40" y="60"/>
                    <a:pt x="35" y="55"/>
                  </a:cubicBezTo>
                  <a:close/>
                  <a:moveTo>
                    <a:pt x="7" y="114"/>
                  </a:moveTo>
                  <a:cubicBezTo>
                    <a:pt x="8" y="102"/>
                    <a:pt x="13" y="91"/>
                    <a:pt x="21" y="83"/>
                  </a:cubicBezTo>
                  <a:cubicBezTo>
                    <a:pt x="29" y="75"/>
                    <a:pt x="41" y="69"/>
                    <a:pt x="54" y="69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68" y="69"/>
                    <a:pt x="80" y="75"/>
                    <a:pt x="88" y="83"/>
                  </a:cubicBezTo>
                  <a:cubicBezTo>
                    <a:pt x="96" y="91"/>
                    <a:pt x="101" y="102"/>
                    <a:pt x="102" y="114"/>
                  </a:cubicBezTo>
                  <a:lnTo>
                    <a:pt x="7" y="114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</p:grpSp>
      <p:sp>
        <p:nvSpPr>
          <p:cNvPr id="85" name="Rectángulo 84"/>
          <p:cNvSpPr/>
          <p:nvPr/>
        </p:nvSpPr>
        <p:spPr>
          <a:xfrm flipH="1">
            <a:off x="3423901" y="2678512"/>
            <a:ext cx="1602761" cy="734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ctr" anchorCtr="0">
            <a:no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24" b="1" dirty="0">
                <a:solidFill>
                  <a:srgbClr val="333F48"/>
                </a:solidFill>
                <a:latin typeface="Gotham Book"/>
              </a:rPr>
              <a:t>Click and collect</a:t>
            </a: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24" b="1" dirty="0">
                <a:solidFill>
                  <a:srgbClr val="333F48"/>
                </a:solidFill>
                <a:latin typeface="Gotham Book"/>
              </a:rPr>
              <a:t> </a:t>
            </a:r>
          </a:p>
        </p:txBody>
      </p:sp>
      <p:sp>
        <p:nvSpPr>
          <p:cNvPr id="86" name="Rectángulo 85"/>
          <p:cNvSpPr/>
          <p:nvPr/>
        </p:nvSpPr>
        <p:spPr>
          <a:xfrm flipH="1">
            <a:off x="2485819" y="1917716"/>
            <a:ext cx="2705306" cy="734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ctr" anchorCtr="0">
            <a:noAutofit/>
          </a:bodyPr>
          <a:lstStyle/>
          <a:p>
            <a:pPr lvl="0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24" b="1" dirty="0">
                <a:solidFill>
                  <a:srgbClr val="333F48"/>
                </a:solidFill>
                <a:latin typeface="Gotham Book"/>
              </a:rPr>
              <a:t>Relación de mandato  y transporte</a:t>
            </a: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1224" b="1" dirty="0">
              <a:solidFill>
                <a:srgbClr val="333F48"/>
              </a:solidFill>
              <a:latin typeface="Gotham Book"/>
            </a:endParaRPr>
          </a:p>
        </p:txBody>
      </p:sp>
      <p:grpSp>
        <p:nvGrpSpPr>
          <p:cNvPr id="110" name="Grupo 109"/>
          <p:cNvGrpSpPr/>
          <p:nvPr/>
        </p:nvGrpSpPr>
        <p:grpSpPr>
          <a:xfrm>
            <a:off x="3430944" y="3667549"/>
            <a:ext cx="312088" cy="339084"/>
            <a:chOff x="3586163" y="6437313"/>
            <a:chExt cx="458788" cy="498475"/>
          </a:xfrm>
          <a:solidFill>
            <a:schemeClr val="bg1"/>
          </a:solidFill>
        </p:grpSpPr>
        <p:sp>
          <p:nvSpPr>
            <p:cNvPr id="111" name="Freeform 468"/>
            <p:cNvSpPr>
              <a:spLocks/>
            </p:cNvSpPr>
            <p:nvPr/>
          </p:nvSpPr>
          <p:spPr bwMode="auto">
            <a:xfrm>
              <a:off x="3644901" y="6827838"/>
              <a:ext cx="22225" cy="22225"/>
            </a:xfrm>
            <a:custGeom>
              <a:avLst/>
              <a:gdLst>
                <a:gd name="T0" fmla="*/ 5 w 13"/>
                <a:gd name="T1" fmla="*/ 13 h 13"/>
                <a:gd name="T2" fmla="*/ 0 w 13"/>
                <a:gd name="T3" fmla="*/ 8 h 13"/>
                <a:gd name="T4" fmla="*/ 9 w 13"/>
                <a:gd name="T5" fmla="*/ 0 h 13"/>
                <a:gd name="T6" fmla="*/ 13 w 13"/>
                <a:gd name="T7" fmla="*/ 4 h 13"/>
                <a:gd name="T8" fmla="*/ 5 w 13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5" y="13"/>
                  </a:moveTo>
                  <a:cubicBezTo>
                    <a:pt x="3" y="11"/>
                    <a:pt x="2" y="10"/>
                    <a:pt x="0" y="8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2"/>
                    <a:pt x="11" y="3"/>
                    <a:pt x="13" y="4"/>
                  </a:cubicBezTo>
                  <a:lnTo>
                    <a:pt x="5" y="1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12" name="Freeform 469"/>
            <p:cNvSpPr>
              <a:spLocks noEditPoints="1"/>
            </p:cNvSpPr>
            <p:nvPr/>
          </p:nvSpPr>
          <p:spPr bwMode="auto">
            <a:xfrm>
              <a:off x="3586163" y="6546851"/>
              <a:ext cx="61913" cy="279400"/>
            </a:xfrm>
            <a:custGeom>
              <a:avLst/>
              <a:gdLst>
                <a:gd name="T0" fmla="*/ 27 w 36"/>
                <a:gd name="T1" fmla="*/ 162 h 162"/>
                <a:gd name="T2" fmla="*/ 20 w 36"/>
                <a:gd name="T3" fmla="*/ 153 h 162"/>
                <a:gd name="T4" fmla="*/ 30 w 36"/>
                <a:gd name="T5" fmla="*/ 147 h 162"/>
                <a:gd name="T6" fmla="*/ 36 w 36"/>
                <a:gd name="T7" fmla="*/ 155 h 162"/>
                <a:gd name="T8" fmla="*/ 27 w 36"/>
                <a:gd name="T9" fmla="*/ 162 h 162"/>
                <a:gd name="T10" fmla="*/ 15 w 36"/>
                <a:gd name="T11" fmla="*/ 143 h 162"/>
                <a:gd name="T12" fmla="*/ 10 w 36"/>
                <a:gd name="T13" fmla="*/ 132 h 162"/>
                <a:gd name="T14" fmla="*/ 20 w 36"/>
                <a:gd name="T15" fmla="*/ 128 h 162"/>
                <a:gd name="T16" fmla="*/ 25 w 36"/>
                <a:gd name="T17" fmla="*/ 137 h 162"/>
                <a:gd name="T18" fmla="*/ 15 w 36"/>
                <a:gd name="T19" fmla="*/ 143 h 162"/>
                <a:gd name="T20" fmla="*/ 6 w 36"/>
                <a:gd name="T21" fmla="*/ 121 h 162"/>
                <a:gd name="T22" fmla="*/ 3 w 36"/>
                <a:gd name="T23" fmla="*/ 110 h 162"/>
                <a:gd name="T24" fmla="*/ 14 w 36"/>
                <a:gd name="T25" fmla="*/ 108 h 162"/>
                <a:gd name="T26" fmla="*/ 17 w 36"/>
                <a:gd name="T27" fmla="*/ 118 h 162"/>
                <a:gd name="T28" fmla="*/ 6 w 36"/>
                <a:gd name="T29" fmla="*/ 121 h 162"/>
                <a:gd name="T30" fmla="*/ 1 w 36"/>
                <a:gd name="T31" fmla="*/ 99 h 162"/>
                <a:gd name="T32" fmla="*/ 0 w 36"/>
                <a:gd name="T33" fmla="*/ 87 h 162"/>
                <a:gd name="T34" fmla="*/ 11 w 36"/>
                <a:gd name="T35" fmla="*/ 87 h 162"/>
                <a:gd name="T36" fmla="*/ 12 w 36"/>
                <a:gd name="T37" fmla="*/ 97 h 162"/>
                <a:gd name="T38" fmla="*/ 1 w 36"/>
                <a:gd name="T39" fmla="*/ 99 h 162"/>
                <a:gd name="T40" fmla="*/ 11 w 36"/>
                <a:gd name="T41" fmla="*/ 76 h 162"/>
                <a:gd name="T42" fmla="*/ 0 w 36"/>
                <a:gd name="T43" fmla="*/ 75 h 162"/>
                <a:gd name="T44" fmla="*/ 1 w 36"/>
                <a:gd name="T45" fmla="*/ 64 h 162"/>
                <a:gd name="T46" fmla="*/ 12 w 36"/>
                <a:gd name="T47" fmla="*/ 65 h 162"/>
                <a:gd name="T48" fmla="*/ 11 w 36"/>
                <a:gd name="T49" fmla="*/ 76 h 162"/>
                <a:gd name="T50" fmla="*/ 14 w 36"/>
                <a:gd name="T51" fmla="*/ 55 h 162"/>
                <a:gd name="T52" fmla="*/ 3 w 36"/>
                <a:gd name="T53" fmla="*/ 52 h 162"/>
                <a:gd name="T54" fmla="*/ 6 w 36"/>
                <a:gd name="T55" fmla="*/ 41 h 162"/>
                <a:gd name="T56" fmla="*/ 17 w 36"/>
                <a:gd name="T57" fmla="*/ 45 h 162"/>
                <a:gd name="T58" fmla="*/ 14 w 36"/>
                <a:gd name="T59" fmla="*/ 55 h 162"/>
                <a:gd name="T60" fmla="*/ 20 w 36"/>
                <a:gd name="T61" fmla="*/ 35 h 162"/>
                <a:gd name="T62" fmla="*/ 10 w 36"/>
                <a:gd name="T63" fmla="*/ 30 h 162"/>
                <a:gd name="T64" fmla="*/ 15 w 36"/>
                <a:gd name="T65" fmla="*/ 20 h 162"/>
                <a:gd name="T66" fmla="*/ 25 w 36"/>
                <a:gd name="T67" fmla="*/ 25 h 162"/>
                <a:gd name="T68" fmla="*/ 20 w 36"/>
                <a:gd name="T69" fmla="*/ 35 h 162"/>
                <a:gd name="T70" fmla="*/ 30 w 36"/>
                <a:gd name="T71" fmla="*/ 16 h 162"/>
                <a:gd name="T72" fmla="*/ 20 w 36"/>
                <a:gd name="T73" fmla="*/ 10 h 162"/>
                <a:gd name="T74" fmla="*/ 27 w 36"/>
                <a:gd name="T75" fmla="*/ 0 h 162"/>
                <a:gd name="T76" fmla="*/ 36 w 36"/>
                <a:gd name="T77" fmla="*/ 7 h 162"/>
                <a:gd name="T78" fmla="*/ 30 w 36"/>
                <a:gd name="T79" fmla="*/ 1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" h="162">
                  <a:moveTo>
                    <a:pt x="27" y="162"/>
                  </a:moveTo>
                  <a:cubicBezTo>
                    <a:pt x="25" y="159"/>
                    <a:pt x="22" y="156"/>
                    <a:pt x="20" y="153"/>
                  </a:cubicBezTo>
                  <a:cubicBezTo>
                    <a:pt x="30" y="147"/>
                    <a:pt x="30" y="147"/>
                    <a:pt x="30" y="147"/>
                  </a:cubicBezTo>
                  <a:cubicBezTo>
                    <a:pt x="32" y="150"/>
                    <a:pt x="34" y="152"/>
                    <a:pt x="36" y="155"/>
                  </a:cubicBezTo>
                  <a:lnTo>
                    <a:pt x="27" y="162"/>
                  </a:lnTo>
                  <a:close/>
                  <a:moveTo>
                    <a:pt x="15" y="143"/>
                  </a:moveTo>
                  <a:cubicBezTo>
                    <a:pt x="13" y="139"/>
                    <a:pt x="11" y="136"/>
                    <a:pt x="10" y="132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22" y="131"/>
                    <a:pt x="23" y="134"/>
                    <a:pt x="25" y="137"/>
                  </a:cubicBezTo>
                  <a:lnTo>
                    <a:pt x="15" y="143"/>
                  </a:lnTo>
                  <a:close/>
                  <a:moveTo>
                    <a:pt x="6" y="121"/>
                  </a:moveTo>
                  <a:cubicBezTo>
                    <a:pt x="5" y="118"/>
                    <a:pt x="4" y="114"/>
                    <a:pt x="3" y="110"/>
                  </a:cubicBezTo>
                  <a:cubicBezTo>
                    <a:pt x="14" y="108"/>
                    <a:pt x="14" y="108"/>
                    <a:pt x="14" y="108"/>
                  </a:cubicBezTo>
                  <a:cubicBezTo>
                    <a:pt x="15" y="111"/>
                    <a:pt x="16" y="114"/>
                    <a:pt x="17" y="118"/>
                  </a:cubicBezTo>
                  <a:lnTo>
                    <a:pt x="6" y="121"/>
                  </a:lnTo>
                  <a:close/>
                  <a:moveTo>
                    <a:pt x="1" y="99"/>
                  </a:moveTo>
                  <a:cubicBezTo>
                    <a:pt x="0" y="95"/>
                    <a:pt x="0" y="91"/>
                    <a:pt x="0" y="87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11" y="90"/>
                    <a:pt x="12" y="94"/>
                    <a:pt x="12" y="97"/>
                  </a:cubicBezTo>
                  <a:lnTo>
                    <a:pt x="1" y="99"/>
                  </a:lnTo>
                  <a:close/>
                  <a:moveTo>
                    <a:pt x="11" y="76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0" y="72"/>
                    <a:pt x="0" y="68"/>
                    <a:pt x="1" y="64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2" y="69"/>
                    <a:pt x="11" y="72"/>
                    <a:pt x="11" y="76"/>
                  </a:cubicBezTo>
                  <a:close/>
                  <a:moveTo>
                    <a:pt x="14" y="55"/>
                  </a:moveTo>
                  <a:cubicBezTo>
                    <a:pt x="3" y="52"/>
                    <a:pt x="3" y="52"/>
                    <a:pt x="3" y="52"/>
                  </a:cubicBezTo>
                  <a:cubicBezTo>
                    <a:pt x="4" y="49"/>
                    <a:pt x="5" y="45"/>
                    <a:pt x="6" y="41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6" y="48"/>
                    <a:pt x="15" y="52"/>
                    <a:pt x="14" y="55"/>
                  </a:cubicBezTo>
                  <a:close/>
                  <a:moveTo>
                    <a:pt x="20" y="35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1" y="27"/>
                    <a:pt x="13" y="23"/>
                    <a:pt x="15" y="20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3" y="28"/>
                    <a:pt x="22" y="31"/>
                    <a:pt x="20" y="35"/>
                  </a:cubicBezTo>
                  <a:close/>
                  <a:moveTo>
                    <a:pt x="30" y="16"/>
                  </a:moveTo>
                  <a:cubicBezTo>
                    <a:pt x="20" y="10"/>
                    <a:pt x="20" y="10"/>
                    <a:pt x="20" y="10"/>
                  </a:cubicBezTo>
                  <a:cubicBezTo>
                    <a:pt x="22" y="7"/>
                    <a:pt x="25" y="3"/>
                    <a:pt x="27" y="0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4" y="10"/>
                    <a:pt x="32" y="13"/>
                    <a:pt x="30" y="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13" name="Freeform 470"/>
            <p:cNvSpPr>
              <a:spLocks/>
            </p:cNvSpPr>
            <p:nvPr/>
          </p:nvSpPr>
          <p:spPr bwMode="auto">
            <a:xfrm>
              <a:off x="3644901" y="6524626"/>
              <a:ext cx="22225" cy="20638"/>
            </a:xfrm>
            <a:custGeom>
              <a:avLst/>
              <a:gdLst>
                <a:gd name="T0" fmla="*/ 9 w 13"/>
                <a:gd name="T1" fmla="*/ 12 h 12"/>
                <a:gd name="T2" fmla="*/ 0 w 13"/>
                <a:gd name="T3" fmla="*/ 4 h 12"/>
                <a:gd name="T4" fmla="*/ 5 w 13"/>
                <a:gd name="T5" fmla="*/ 0 h 12"/>
                <a:gd name="T6" fmla="*/ 13 w 13"/>
                <a:gd name="T7" fmla="*/ 8 h 12"/>
                <a:gd name="T8" fmla="*/ 9 w 13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9" y="1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3"/>
                    <a:pt x="3" y="1"/>
                    <a:pt x="5" y="0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1" y="9"/>
                    <a:pt x="10" y="11"/>
                    <a:pt x="9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14" name="Freeform 471"/>
            <p:cNvSpPr>
              <a:spLocks/>
            </p:cNvSpPr>
            <p:nvPr/>
          </p:nvSpPr>
          <p:spPr bwMode="auto">
            <a:xfrm>
              <a:off x="3962401" y="6524626"/>
              <a:ext cx="22225" cy="20638"/>
            </a:xfrm>
            <a:custGeom>
              <a:avLst/>
              <a:gdLst>
                <a:gd name="T0" fmla="*/ 4 w 12"/>
                <a:gd name="T1" fmla="*/ 12 h 12"/>
                <a:gd name="T2" fmla="*/ 0 w 12"/>
                <a:gd name="T3" fmla="*/ 8 h 12"/>
                <a:gd name="T4" fmla="*/ 8 w 12"/>
                <a:gd name="T5" fmla="*/ 0 h 12"/>
                <a:gd name="T6" fmla="*/ 12 w 12"/>
                <a:gd name="T7" fmla="*/ 4 h 12"/>
                <a:gd name="T8" fmla="*/ 4 w 12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4" y="12"/>
                  </a:moveTo>
                  <a:cubicBezTo>
                    <a:pt x="3" y="11"/>
                    <a:pt x="1" y="9"/>
                    <a:pt x="0" y="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1"/>
                    <a:pt x="11" y="3"/>
                    <a:pt x="12" y="4"/>
                  </a:cubicBezTo>
                  <a:lnTo>
                    <a:pt x="4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15" name="Freeform 472"/>
            <p:cNvSpPr>
              <a:spLocks noEditPoints="1"/>
            </p:cNvSpPr>
            <p:nvPr/>
          </p:nvSpPr>
          <p:spPr bwMode="auto">
            <a:xfrm>
              <a:off x="3981451" y="6546851"/>
              <a:ext cx="63500" cy="279400"/>
            </a:xfrm>
            <a:custGeom>
              <a:avLst/>
              <a:gdLst>
                <a:gd name="T0" fmla="*/ 9 w 36"/>
                <a:gd name="T1" fmla="*/ 162 h 162"/>
                <a:gd name="T2" fmla="*/ 0 w 36"/>
                <a:gd name="T3" fmla="*/ 155 h 162"/>
                <a:gd name="T4" fmla="*/ 6 w 36"/>
                <a:gd name="T5" fmla="*/ 147 h 162"/>
                <a:gd name="T6" fmla="*/ 15 w 36"/>
                <a:gd name="T7" fmla="*/ 153 h 162"/>
                <a:gd name="T8" fmla="*/ 9 w 36"/>
                <a:gd name="T9" fmla="*/ 162 h 162"/>
                <a:gd name="T10" fmla="*/ 21 w 36"/>
                <a:gd name="T11" fmla="*/ 143 h 162"/>
                <a:gd name="T12" fmla="*/ 11 w 36"/>
                <a:gd name="T13" fmla="*/ 137 h 162"/>
                <a:gd name="T14" fmla="*/ 16 w 36"/>
                <a:gd name="T15" fmla="*/ 128 h 162"/>
                <a:gd name="T16" fmla="*/ 26 w 36"/>
                <a:gd name="T17" fmla="*/ 132 h 162"/>
                <a:gd name="T18" fmla="*/ 21 w 36"/>
                <a:gd name="T19" fmla="*/ 143 h 162"/>
                <a:gd name="T20" fmla="*/ 30 w 36"/>
                <a:gd name="T21" fmla="*/ 121 h 162"/>
                <a:gd name="T22" fmla="*/ 19 w 36"/>
                <a:gd name="T23" fmla="*/ 118 h 162"/>
                <a:gd name="T24" fmla="*/ 22 w 36"/>
                <a:gd name="T25" fmla="*/ 108 h 162"/>
                <a:gd name="T26" fmla="*/ 33 w 36"/>
                <a:gd name="T27" fmla="*/ 110 h 162"/>
                <a:gd name="T28" fmla="*/ 30 w 36"/>
                <a:gd name="T29" fmla="*/ 121 h 162"/>
                <a:gd name="T30" fmla="*/ 35 w 36"/>
                <a:gd name="T31" fmla="*/ 99 h 162"/>
                <a:gd name="T32" fmla="*/ 24 w 36"/>
                <a:gd name="T33" fmla="*/ 97 h 162"/>
                <a:gd name="T34" fmla="*/ 25 w 36"/>
                <a:gd name="T35" fmla="*/ 87 h 162"/>
                <a:gd name="T36" fmla="*/ 36 w 36"/>
                <a:gd name="T37" fmla="*/ 87 h 162"/>
                <a:gd name="T38" fmla="*/ 35 w 36"/>
                <a:gd name="T39" fmla="*/ 99 h 162"/>
                <a:gd name="T40" fmla="*/ 25 w 36"/>
                <a:gd name="T41" fmla="*/ 76 h 162"/>
                <a:gd name="T42" fmla="*/ 24 w 36"/>
                <a:gd name="T43" fmla="*/ 65 h 162"/>
                <a:gd name="T44" fmla="*/ 35 w 36"/>
                <a:gd name="T45" fmla="*/ 64 h 162"/>
                <a:gd name="T46" fmla="*/ 36 w 36"/>
                <a:gd name="T47" fmla="*/ 75 h 162"/>
                <a:gd name="T48" fmla="*/ 25 w 36"/>
                <a:gd name="T49" fmla="*/ 76 h 162"/>
                <a:gd name="T50" fmla="*/ 22 w 36"/>
                <a:gd name="T51" fmla="*/ 55 h 162"/>
                <a:gd name="T52" fmla="*/ 19 w 36"/>
                <a:gd name="T53" fmla="*/ 45 h 162"/>
                <a:gd name="T54" fmla="*/ 30 w 36"/>
                <a:gd name="T55" fmla="*/ 41 h 162"/>
                <a:gd name="T56" fmla="*/ 33 w 36"/>
                <a:gd name="T57" fmla="*/ 52 h 162"/>
                <a:gd name="T58" fmla="*/ 22 w 36"/>
                <a:gd name="T59" fmla="*/ 55 h 162"/>
                <a:gd name="T60" fmla="*/ 15 w 36"/>
                <a:gd name="T61" fmla="*/ 35 h 162"/>
                <a:gd name="T62" fmla="*/ 11 w 36"/>
                <a:gd name="T63" fmla="*/ 25 h 162"/>
                <a:gd name="T64" fmla="*/ 21 w 36"/>
                <a:gd name="T65" fmla="*/ 20 h 162"/>
                <a:gd name="T66" fmla="*/ 26 w 36"/>
                <a:gd name="T67" fmla="*/ 30 h 162"/>
                <a:gd name="T68" fmla="*/ 15 w 36"/>
                <a:gd name="T69" fmla="*/ 35 h 162"/>
                <a:gd name="T70" fmla="*/ 6 w 36"/>
                <a:gd name="T71" fmla="*/ 16 h 162"/>
                <a:gd name="T72" fmla="*/ 0 w 36"/>
                <a:gd name="T73" fmla="*/ 7 h 162"/>
                <a:gd name="T74" fmla="*/ 9 w 36"/>
                <a:gd name="T75" fmla="*/ 0 h 162"/>
                <a:gd name="T76" fmla="*/ 15 w 36"/>
                <a:gd name="T77" fmla="*/ 10 h 162"/>
                <a:gd name="T78" fmla="*/ 6 w 36"/>
                <a:gd name="T79" fmla="*/ 1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" h="162">
                  <a:moveTo>
                    <a:pt x="9" y="162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2" y="152"/>
                    <a:pt x="4" y="150"/>
                    <a:pt x="6" y="147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3" y="156"/>
                    <a:pt x="11" y="159"/>
                    <a:pt x="9" y="162"/>
                  </a:cubicBezTo>
                  <a:close/>
                  <a:moveTo>
                    <a:pt x="21" y="143"/>
                  </a:moveTo>
                  <a:cubicBezTo>
                    <a:pt x="11" y="137"/>
                    <a:pt x="11" y="137"/>
                    <a:pt x="11" y="137"/>
                  </a:cubicBezTo>
                  <a:cubicBezTo>
                    <a:pt x="13" y="134"/>
                    <a:pt x="14" y="131"/>
                    <a:pt x="16" y="128"/>
                  </a:cubicBezTo>
                  <a:cubicBezTo>
                    <a:pt x="26" y="132"/>
                    <a:pt x="26" y="132"/>
                    <a:pt x="26" y="132"/>
                  </a:cubicBezTo>
                  <a:cubicBezTo>
                    <a:pt x="25" y="136"/>
                    <a:pt x="23" y="139"/>
                    <a:pt x="21" y="143"/>
                  </a:cubicBezTo>
                  <a:close/>
                  <a:moveTo>
                    <a:pt x="30" y="121"/>
                  </a:moveTo>
                  <a:cubicBezTo>
                    <a:pt x="19" y="118"/>
                    <a:pt x="19" y="118"/>
                    <a:pt x="19" y="118"/>
                  </a:cubicBezTo>
                  <a:cubicBezTo>
                    <a:pt x="20" y="114"/>
                    <a:pt x="21" y="111"/>
                    <a:pt x="22" y="108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2" y="114"/>
                    <a:pt x="31" y="118"/>
                    <a:pt x="30" y="121"/>
                  </a:cubicBezTo>
                  <a:close/>
                  <a:moveTo>
                    <a:pt x="35" y="99"/>
                  </a:moveTo>
                  <a:cubicBezTo>
                    <a:pt x="24" y="97"/>
                    <a:pt x="24" y="97"/>
                    <a:pt x="24" y="97"/>
                  </a:cubicBezTo>
                  <a:cubicBezTo>
                    <a:pt x="24" y="94"/>
                    <a:pt x="24" y="90"/>
                    <a:pt x="25" y="87"/>
                  </a:cubicBezTo>
                  <a:cubicBezTo>
                    <a:pt x="36" y="87"/>
                    <a:pt x="36" y="87"/>
                    <a:pt x="36" y="87"/>
                  </a:cubicBezTo>
                  <a:cubicBezTo>
                    <a:pt x="36" y="91"/>
                    <a:pt x="36" y="95"/>
                    <a:pt x="35" y="99"/>
                  </a:cubicBezTo>
                  <a:close/>
                  <a:moveTo>
                    <a:pt x="25" y="76"/>
                  </a:moveTo>
                  <a:cubicBezTo>
                    <a:pt x="24" y="72"/>
                    <a:pt x="24" y="69"/>
                    <a:pt x="24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6" y="68"/>
                    <a:pt x="36" y="72"/>
                    <a:pt x="36" y="75"/>
                  </a:cubicBezTo>
                  <a:lnTo>
                    <a:pt x="25" y="76"/>
                  </a:lnTo>
                  <a:close/>
                  <a:moveTo>
                    <a:pt x="22" y="55"/>
                  </a:moveTo>
                  <a:cubicBezTo>
                    <a:pt x="21" y="51"/>
                    <a:pt x="20" y="48"/>
                    <a:pt x="19" y="45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1" y="45"/>
                    <a:pt x="32" y="49"/>
                    <a:pt x="33" y="52"/>
                  </a:cubicBezTo>
                  <a:lnTo>
                    <a:pt x="22" y="55"/>
                  </a:lnTo>
                  <a:close/>
                  <a:moveTo>
                    <a:pt x="15" y="35"/>
                  </a:moveTo>
                  <a:cubicBezTo>
                    <a:pt x="14" y="31"/>
                    <a:pt x="13" y="28"/>
                    <a:pt x="11" y="25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3" y="23"/>
                    <a:pt x="25" y="27"/>
                    <a:pt x="26" y="30"/>
                  </a:cubicBezTo>
                  <a:lnTo>
                    <a:pt x="15" y="35"/>
                  </a:lnTo>
                  <a:close/>
                  <a:moveTo>
                    <a:pt x="6" y="16"/>
                  </a:moveTo>
                  <a:cubicBezTo>
                    <a:pt x="4" y="13"/>
                    <a:pt x="2" y="10"/>
                    <a:pt x="0" y="7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3"/>
                    <a:pt x="13" y="6"/>
                    <a:pt x="15" y="10"/>
                  </a:cubicBezTo>
                  <a:lnTo>
                    <a:pt x="6" y="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16" name="Freeform 473"/>
            <p:cNvSpPr>
              <a:spLocks/>
            </p:cNvSpPr>
            <p:nvPr/>
          </p:nvSpPr>
          <p:spPr bwMode="auto">
            <a:xfrm>
              <a:off x="3962401" y="6827838"/>
              <a:ext cx="22225" cy="22225"/>
            </a:xfrm>
            <a:custGeom>
              <a:avLst/>
              <a:gdLst>
                <a:gd name="T0" fmla="*/ 8 w 12"/>
                <a:gd name="T1" fmla="*/ 13 h 13"/>
                <a:gd name="T2" fmla="*/ 0 w 12"/>
                <a:gd name="T3" fmla="*/ 4 h 13"/>
                <a:gd name="T4" fmla="*/ 4 w 12"/>
                <a:gd name="T5" fmla="*/ 0 h 13"/>
                <a:gd name="T6" fmla="*/ 12 w 12"/>
                <a:gd name="T7" fmla="*/ 8 h 13"/>
                <a:gd name="T8" fmla="*/ 8 w 12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8" y="13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3" y="2"/>
                    <a:pt x="4" y="0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10"/>
                    <a:pt x="10" y="11"/>
                    <a:pt x="8" y="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17" name="Freeform 474"/>
            <p:cNvSpPr>
              <a:spLocks noEditPoints="1"/>
            </p:cNvSpPr>
            <p:nvPr/>
          </p:nvSpPr>
          <p:spPr bwMode="auto">
            <a:xfrm>
              <a:off x="3684588" y="6437313"/>
              <a:ext cx="261938" cy="498475"/>
            </a:xfrm>
            <a:custGeom>
              <a:avLst/>
              <a:gdLst>
                <a:gd name="T0" fmla="*/ 138 w 152"/>
                <a:gd name="T1" fmla="*/ 289 h 289"/>
                <a:gd name="T2" fmla="*/ 14 w 152"/>
                <a:gd name="T3" fmla="*/ 289 h 289"/>
                <a:gd name="T4" fmla="*/ 0 w 152"/>
                <a:gd name="T5" fmla="*/ 274 h 289"/>
                <a:gd name="T6" fmla="*/ 0 w 152"/>
                <a:gd name="T7" fmla="*/ 14 h 289"/>
                <a:gd name="T8" fmla="*/ 14 w 152"/>
                <a:gd name="T9" fmla="*/ 0 h 289"/>
                <a:gd name="T10" fmla="*/ 138 w 152"/>
                <a:gd name="T11" fmla="*/ 0 h 289"/>
                <a:gd name="T12" fmla="*/ 152 w 152"/>
                <a:gd name="T13" fmla="*/ 14 h 289"/>
                <a:gd name="T14" fmla="*/ 152 w 152"/>
                <a:gd name="T15" fmla="*/ 274 h 289"/>
                <a:gd name="T16" fmla="*/ 138 w 152"/>
                <a:gd name="T17" fmla="*/ 289 h 289"/>
                <a:gd name="T18" fmla="*/ 14 w 152"/>
                <a:gd name="T19" fmla="*/ 11 h 289"/>
                <a:gd name="T20" fmla="*/ 11 w 152"/>
                <a:gd name="T21" fmla="*/ 14 h 289"/>
                <a:gd name="T22" fmla="*/ 11 w 152"/>
                <a:gd name="T23" fmla="*/ 274 h 289"/>
                <a:gd name="T24" fmla="*/ 14 w 152"/>
                <a:gd name="T25" fmla="*/ 277 h 289"/>
                <a:gd name="T26" fmla="*/ 138 w 152"/>
                <a:gd name="T27" fmla="*/ 277 h 289"/>
                <a:gd name="T28" fmla="*/ 141 w 152"/>
                <a:gd name="T29" fmla="*/ 274 h 289"/>
                <a:gd name="T30" fmla="*/ 141 w 152"/>
                <a:gd name="T31" fmla="*/ 14 h 289"/>
                <a:gd name="T32" fmla="*/ 138 w 152"/>
                <a:gd name="T33" fmla="*/ 11 h 289"/>
                <a:gd name="T34" fmla="*/ 14 w 152"/>
                <a:gd name="T35" fmla="*/ 11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2" h="289">
                  <a:moveTo>
                    <a:pt x="138" y="289"/>
                  </a:moveTo>
                  <a:cubicBezTo>
                    <a:pt x="14" y="289"/>
                    <a:pt x="14" y="289"/>
                    <a:pt x="14" y="289"/>
                  </a:cubicBezTo>
                  <a:cubicBezTo>
                    <a:pt x="6" y="289"/>
                    <a:pt x="0" y="282"/>
                    <a:pt x="0" y="27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274"/>
                    <a:pt x="152" y="274"/>
                    <a:pt x="152" y="274"/>
                  </a:cubicBezTo>
                  <a:cubicBezTo>
                    <a:pt x="152" y="282"/>
                    <a:pt x="146" y="289"/>
                    <a:pt x="138" y="289"/>
                  </a:cubicBezTo>
                  <a:close/>
                  <a:moveTo>
                    <a:pt x="14" y="11"/>
                  </a:moveTo>
                  <a:cubicBezTo>
                    <a:pt x="12" y="11"/>
                    <a:pt x="11" y="13"/>
                    <a:pt x="11" y="14"/>
                  </a:cubicBezTo>
                  <a:cubicBezTo>
                    <a:pt x="11" y="274"/>
                    <a:pt x="11" y="274"/>
                    <a:pt x="11" y="274"/>
                  </a:cubicBezTo>
                  <a:cubicBezTo>
                    <a:pt x="11" y="276"/>
                    <a:pt x="12" y="277"/>
                    <a:pt x="14" y="277"/>
                  </a:cubicBezTo>
                  <a:cubicBezTo>
                    <a:pt x="138" y="277"/>
                    <a:pt x="138" y="277"/>
                    <a:pt x="138" y="277"/>
                  </a:cubicBezTo>
                  <a:cubicBezTo>
                    <a:pt x="139" y="277"/>
                    <a:pt x="141" y="276"/>
                    <a:pt x="141" y="274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lnTo>
                    <a:pt x="14" y="1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18" name="Rectangle 475"/>
            <p:cNvSpPr>
              <a:spLocks noChangeArrowheads="1"/>
            </p:cNvSpPr>
            <p:nvPr/>
          </p:nvSpPr>
          <p:spPr bwMode="auto">
            <a:xfrm>
              <a:off x="3719513" y="6840538"/>
              <a:ext cx="190500" cy="190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19" name="Rectangle 476"/>
            <p:cNvSpPr>
              <a:spLocks noChangeArrowheads="1"/>
            </p:cNvSpPr>
            <p:nvPr/>
          </p:nvSpPr>
          <p:spPr bwMode="auto">
            <a:xfrm>
              <a:off x="3719513" y="6510338"/>
              <a:ext cx="190500" cy="190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20" name="Rectangle 477"/>
            <p:cNvSpPr>
              <a:spLocks noChangeArrowheads="1"/>
            </p:cNvSpPr>
            <p:nvPr/>
          </p:nvSpPr>
          <p:spPr bwMode="auto">
            <a:xfrm>
              <a:off x="3773488" y="6470651"/>
              <a:ext cx="80963" cy="206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21" name="Rectangle 478"/>
            <p:cNvSpPr>
              <a:spLocks noChangeArrowheads="1"/>
            </p:cNvSpPr>
            <p:nvPr/>
          </p:nvSpPr>
          <p:spPr bwMode="auto">
            <a:xfrm>
              <a:off x="3805238" y="6875463"/>
              <a:ext cx="20638" cy="206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22" name="Freeform 479"/>
            <p:cNvSpPr>
              <a:spLocks noEditPoints="1"/>
            </p:cNvSpPr>
            <p:nvPr/>
          </p:nvSpPr>
          <p:spPr bwMode="auto">
            <a:xfrm>
              <a:off x="3787776" y="6477794"/>
              <a:ext cx="133351" cy="134939"/>
            </a:xfrm>
            <a:custGeom>
              <a:avLst/>
              <a:gdLst>
                <a:gd name="T0" fmla="*/ 59 w 84"/>
                <a:gd name="T1" fmla="*/ 85 h 85"/>
                <a:gd name="T2" fmla="*/ 24 w 84"/>
                <a:gd name="T3" fmla="*/ 85 h 85"/>
                <a:gd name="T4" fmla="*/ 24 w 84"/>
                <a:gd name="T5" fmla="*/ 61 h 85"/>
                <a:gd name="T6" fmla="*/ 0 w 84"/>
                <a:gd name="T7" fmla="*/ 61 h 85"/>
                <a:gd name="T8" fmla="*/ 0 w 84"/>
                <a:gd name="T9" fmla="*/ 25 h 85"/>
                <a:gd name="T10" fmla="*/ 24 w 84"/>
                <a:gd name="T11" fmla="*/ 25 h 85"/>
                <a:gd name="T12" fmla="*/ 24 w 84"/>
                <a:gd name="T13" fmla="*/ 0 h 85"/>
                <a:gd name="T14" fmla="*/ 59 w 84"/>
                <a:gd name="T15" fmla="*/ 0 h 85"/>
                <a:gd name="T16" fmla="*/ 59 w 84"/>
                <a:gd name="T17" fmla="*/ 25 h 85"/>
                <a:gd name="T18" fmla="*/ 84 w 84"/>
                <a:gd name="T19" fmla="*/ 25 h 85"/>
                <a:gd name="T20" fmla="*/ 84 w 84"/>
                <a:gd name="T21" fmla="*/ 61 h 85"/>
                <a:gd name="T22" fmla="*/ 59 w 84"/>
                <a:gd name="T23" fmla="*/ 61 h 85"/>
                <a:gd name="T24" fmla="*/ 59 w 84"/>
                <a:gd name="T25" fmla="*/ 85 h 85"/>
                <a:gd name="T26" fmla="*/ 37 w 84"/>
                <a:gd name="T27" fmla="*/ 73 h 85"/>
                <a:gd name="T28" fmla="*/ 48 w 84"/>
                <a:gd name="T29" fmla="*/ 73 h 85"/>
                <a:gd name="T30" fmla="*/ 48 w 84"/>
                <a:gd name="T31" fmla="*/ 48 h 85"/>
                <a:gd name="T32" fmla="*/ 73 w 84"/>
                <a:gd name="T33" fmla="*/ 48 h 85"/>
                <a:gd name="T34" fmla="*/ 73 w 84"/>
                <a:gd name="T35" fmla="*/ 37 h 85"/>
                <a:gd name="T36" fmla="*/ 48 w 84"/>
                <a:gd name="T37" fmla="*/ 37 h 85"/>
                <a:gd name="T38" fmla="*/ 48 w 84"/>
                <a:gd name="T39" fmla="*/ 13 h 85"/>
                <a:gd name="T40" fmla="*/ 37 w 84"/>
                <a:gd name="T41" fmla="*/ 13 h 85"/>
                <a:gd name="T42" fmla="*/ 37 w 84"/>
                <a:gd name="T43" fmla="*/ 37 h 85"/>
                <a:gd name="T44" fmla="*/ 12 w 84"/>
                <a:gd name="T45" fmla="*/ 37 h 85"/>
                <a:gd name="T46" fmla="*/ 12 w 84"/>
                <a:gd name="T47" fmla="*/ 48 h 85"/>
                <a:gd name="T48" fmla="*/ 37 w 84"/>
                <a:gd name="T49" fmla="*/ 48 h 85"/>
                <a:gd name="T50" fmla="*/ 37 w 84"/>
                <a:gd name="T51" fmla="*/ 7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85">
                  <a:moveTo>
                    <a:pt x="59" y="85"/>
                  </a:moveTo>
                  <a:lnTo>
                    <a:pt x="24" y="85"/>
                  </a:lnTo>
                  <a:lnTo>
                    <a:pt x="24" y="61"/>
                  </a:lnTo>
                  <a:lnTo>
                    <a:pt x="0" y="61"/>
                  </a:lnTo>
                  <a:lnTo>
                    <a:pt x="0" y="25"/>
                  </a:lnTo>
                  <a:lnTo>
                    <a:pt x="24" y="25"/>
                  </a:lnTo>
                  <a:lnTo>
                    <a:pt x="24" y="0"/>
                  </a:lnTo>
                  <a:lnTo>
                    <a:pt x="59" y="0"/>
                  </a:lnTo>
                  <a:lnTo>
                    <a:pt x="59" y="25"/>
                  </a:lnTo>
                  <a:lnTo>
                    <a:pt x="84" y="25"/>
                  </a:lnTo>
                  <a:lnTo>
                    <a:pt x="84" y="61"/>
                  </a:lnTo>
                  <a:lnTo>
                    <a:pt x="59" y="61"/>
                  </a:lnTo>
                  <a:lnTo>
                    <a:pt x="59" y="85"/>
                  </a:lnTo>
                  <a:close/>
                  <a:moveTo>
                    <a:pt x="37" y="73"/>
                  </a:moveTo>
                  <a:lnTo>
                    <a:pt x="48" y="73"/>
                  </a:lnTo>
                  <a:lnTo>
                    <a:pt x="48" y="48"/>
                  </a:lnTo>
                  <a:lnTo>
                    <a:pt x="73" y="48"/>
                  </a:lnTo>
                  <a:lnTo>
                    <a:pt x="73" y="37"/>
                  </a:lnTo>
                  <a:lnTo>
                    <a:pt x="48" y="37"/>
                  </a:lnTo>
                  <a:lnTo>
                    <a:pt x="48" y="13"/>
                  </a:lnTo>
                  <a:lnTo>
                    <a:pt x="37" y="13"/>
                  </a:lnTo>
                  <a:lnTo>
                    <a:pt x="37" y="37"/>
                  </a:lnTo>
                  <a:lnTo>
                    <a:pt x="12" y="37"/>
                  </a:lnTo>
                  <a:lnTo>
                    <a:pt x="12" y="48"/>
                  </a:lnTo>
                  <a:lnTo>
                    <a:pt x="37" y="48"/>
                  </a:lnTo>
                  <a:lnTo>
                    <a:pt x="37" y="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</p:grpSp>
      <p:grpSp>
        <p:nvGrpSpPr>
          <p:cNvPr id="123" name="Grupo 122"/>
          <p:cNvGrpSpPr/>
          <p:nvPr/>
        </p:nvGrpSpPr>
        <p:grpSpPr>
          <a:xfrm>
            <a:off x="457200" y="1431203"/>
            <a:ext cx="385520" cy="316407"/>
            <a:chOff x="2566988" y="3063876"/>
            <a:chExt cx="566738" cy="465138"/>
          </a:xfrm>
          <a:solidFill>
            <a:schemeClr val="bg1"/>
          </a:solidFill>
        </p:grpSpPr>
        <p:sp>
          <p:nvSpPr>
            <p:cNvPr id="124" name="Rectangle 672"/>
            <p:cNvSpPr>
              <a:spLocks noChangeArrowheads="1"/>
            </p:cNvSpPr>
            <p:nvPr/>
          </p:nvSpPr>
          <p:spPr bwMode="auto">
            <a:xfrm>
              <a:off x="3036888" y="3408363"/>
              <a:ext cx="19050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25" name="Freeform 673"/>
            <p:cNvSpPr>
              <a:spLocks/>
            </p:cNvSpPr>
            <p:nvPr/>
          </p:nvSpPr>
          <p:spPr bwMode="auto">
            <a:xfrm>
              <a:off x="2994026" y="3198813"/>
              <a:ext cx="61913" cy="38100"/>
            </a:xfrm>
            <a:custGeom>
              <a:avLst/>
              <a:gdLst>
                <a:gd name="T0" fmla="*/ 36 w 36"/>
                <a:gd name="T1" fmla="*/ 22 h 22"/>
                <a:gd name="T2" fmla="*/ 25 w 36"/>
                <a:gd name="T3" fmla="*/ 22 h 22"/>
                <a:gd name="T4" fmla="*/ 25 w 36"/>
                <a:gd name="T5" fmla="*/ 14 h 22"/>
                <a:gd name="T6" fmla="*/ 22 w 36"/>
                <a:gd name="T7" fmla="*/ 12 h 22"/>
                <a:gd name="T8" fmla="*/ 0 w 36"/>
                <a:gd name="T9" fmla="*/ 12 h 22"/>
                <a:gd name="T10" fmla="*/ 0 w 36"/>
                <a:gd name="T11" fmla="*/ 0 h 22"/>
                <a:gd name="T12" fmla="*/ 22 w 36"/>
                <a:gd name="T13" fmla="*/ 0 h 22"/>
                <a:gd name="T14" fmla="*/ 36 w 36"/>
                <a:gd name="T15" fmla="*/ 14 h 22"/>
                <a:gd name="T16" fmla="*/ 36 w 36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2">
                  <a:moveTo>
                    <a:pt x="36" y="22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3"/>
                    <a:pt x="24" y="12"/>
                    <a:pt x="22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0" y="0"/>
                    <a:pt x="36" y="7"/>
                    <a:pt x="36" y="14"/>
                  </a:cubicBezTo>
                  <a:lnTo>
                    <a:pt x="36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26" name="Rectangle 674"/>
            <p:cNvSpPr>
              <a:spLocks noChangeArrowheads="1"/>
            </p:cNvSpPr>
            <p:nvPr/>
          </p:nvSpPr>
          <p:spPr bwMode="auto">
            <a:xfrm>
              <a:off x="2878138" y="3198813"/>
              <a:ext cx="539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27" name="Freeform 675"/>
            <p:cNvSpPr>
              <a:spLocks/>
            </p:cNvSpPr>
            <p:nvPr/>
          </p:nvSpPr>
          <p:spPr bwMode="auto">
            <a:xfrm>
              <a:off x="2627313" y="3198813"/>
              <a:ext cx="217488" cy="284163"/>
            </a:xfrm>
            <a:custGeom>
              <a:avLst/>
              <a:gdLst>
                <a:gd name="T0" fmla="*/ 12 w 126"/>
                <a:gd name="T1" fmla="*/ 165 h 165"/>
                <a:gd name="T2" fmla="*/ 0 w 126"/>
                <a:gd name="T3" fmla="*/ 165 h 165"/>
                <a:gd name="T4" fmla="*/ 0 w 126"/>
                <a:gd name="T5" fmla="*/ 14 h 165"/>
                <a:gd name="T6" fmla="*/ 14 w 126"/>
                <a:gd name="T7" fmla="*/ 0 h 165"/>
                <a:gd name="T8" fmla="*/ 126 w 126"/>
                <a:gd name="T9" fmla="*/ 0 h 165"/>
                <a:gd name="T10" fmla="*/ 126 w 126"/>
                <a:gd name="T11" fmla="*/ 12 h 165"/>
                <a:gd name="T12" fmla="*/ 14 w 126"/>
                <a:gd name="T13" fmla="*/ 12 h 165"/>
                <a:gd name="T14" fmla="*/ 12 w 126"/>
                <a:gd name="T15" fmla="*/ 14 h 165"/>
                <a:gd name="T16" fmla="*/ 12 w 126"/>
                <a:gd name="T17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" h="165">
                  <a:moveTo>
                    <a:pt x="12" y="165"/>
                  </a:moveTo>
                  <a:cubicBezTo>
                    <a:pt x="0" y="165"/>
                    <a:pt x="0" y="165"/>
                    <a:pt x="0" y="16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12"/>
                    <a:pt x="126" y="12"/>
                    <a:pt x="126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2"/>
                    <a:pt x="12" y="13"/>
                    <a:pt x="12" y="14"/>
                  </a:cubicBezTo>
                  <a:lnTo>
                    <a:pt x="12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28" name="Freeform 676"/>
            <p:cNvSpPr>
              <a:spLocks/>
            </p:cNvSpPr>
            <p:nvPr/>
          </p:nvSpPr>
          <p:spPr bwMode="auto">
            <a:xfrm>
              <a:off x="2667001" y="3238501"/>
              <a:ext cx="349250" cy="212725"/>
            </a:xfrm>
            <a:custGeom>
              <a:avLst/>
              <a:gdLst>
                <a:gd name="T0" fmla="*/ 220 w 220"/>
                <a:gd name="T1" fmla="*/ 134 h 134"/>
                <a:gd name="T2" fmla="*/ 0 w 220"/>
                <a:gd name="T3" fmla="*/ 134 h 134"/>
                <a:gd name="T4" fmla="*/ 0 w 220"/>
                <a:gd name="T5" fmla="*/ 0 h 134"/>
                <a:gd name="T6" fmla="*/ 98 w 220"/>
                <a:gd name="T7" fmla="*/ 0 h 134"/>
                <a:gd name="T8" fmla="*/ 98 w 220"/>
                <a:gd name="T9" fmla="*/ 13 h 134"/>
                <a:gd name="T10" fmla="*/ 13 w 220"/>
                <a:gd name="T11" fmla="*/ 13 h 134"/>
                <a:gd name="T12" fmla="*/ 13 w 220"/>
                <a:gd name="T13" fmla="*/ 122 h 134"/>
                <a:gd name="T14" fmla="*/ 209 w 220"/>
                <a:gd name="T15" fmla="*/ 122 h 134"/>
                <a:gd name="T16" fmla="*/ 209 w 220"/>
                <a:gd name="T17" fmla="*/ 107 h 134"/>
                <a:gd name="T18" fmla="*/ 220 w 220"/>
                <a:gd name="T19" fmla="*/ 107 h 134"/>
                <a:gd name="T20" fmla="*/ 220 w 220"/>
                <a:gd name="T21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0" h="134">
                  <a:moveTo>
                    <a:pt x="220" y="134"/>
                  </a:moveTo>
                  <a:lnTo>
                    <a:pt x="0" y="134"/>
                  </a:lnTo>
                  <a:lnTo>
                    <a:pt x="0" y="0"/>
                  </a:lnTo>
                  <a:lnTo>
                    <a:pt x="98" y="0"/>
                  </a:lnTo>
                  <a:lnTo>
                    <a:pt x="98" y="13"/>
                  </a:lnTo>
                  <a:lnTo>
                    <a:pt x="13" y="13"/>
                  </a:lnTo>
                  <a:lnTo>
                    <a:pt x="13" y="122"/>
                  </a:lnTo>
                  <a:lnTo>
                    <a:pt x="209" y="122"/>
                  </a:lnTo>
                  <a:lnTo>
                    <a:pt x="209" y="107"/>
                  </a:lnTo>
                  <a:lnTo>
                    <a:pt x="220" y="107"/>
                  </a:lnTo>
                  <a:lnTo>
                    <a:pt x="22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29" name="Freeform 677"/>
            <p:cNvSpPr>
              <a:spLocks noEditPoints="1"/>
            </p:cNvSpPr>
            <p:nvPr/>
          </p:nvSpPr>
          <p:spPr bwMode="auto">
            <a:xfrm>
              <a:off x="2566988" y="3470276"/>
              <a:ext cx="552450" cy="58738"/>
            </a:xfrm>
            <a:custGeom>
              <a:avLst/>
              <a:gdLst>
                <a:gd name="T0" fmla="*/ 295 w 320"/>
                <a:gd name="T1" fmla="*/ 34 h 34"/>
                <a:gd name="T2" fmla="*/ 24 w 320"/>
                <a:gd name="T3" fmla="*/ 34 h 34"/>
                <a:gd name="T4" fmla="*/ 2 w 320"/>
                <a:gd name="T5" fmla="*/ 25 h 34"/>
                <a:gd name="T6" fmla="*/ 0 w 320"/>
                <a:gd name="T7" fmla="*/ 24 h 34"/>
                <a:gd name="T8" fmla="*/ 0 w 320"/>
                <a:gd name="T9" fmla="*/ 0 h 34"/>
                <a:gd name="T10" fmla="*/ 320 w 320"/>
                <a:gd name="T11" fmla="*/ 0 h 34"/>
                <a:gd name="T12" fmla="*/ 320 w 320"/>
                <a:gd name="T13" fmla="*/ 24 h 34"/>
                <a:gd name="T14" fmla="*/ 317 w 320"/>
                <a:gd name="T15" fmla="*/ 25 h 34"/>
                <a:gd name="T16" fmla="*/ 295 w 320"/>
                <a:gd name="T17" fmla="*/ 34 h 34"/>
                <a:gd name="T18" fmla="*/ 11 w 320"/>
                <a:gd name="T19" fmla="*/ 18 h 34"/>
                <a:gd name="T20" fmla="*/ 24 w 320"/>
                <a:gd name="T21" fmla="*/ 23 h 34"/>
                <a:gd name="T22" fmla="*/ 295 w 320"/>
                <a:gd name="T23" fmla="*/ 23 h 34"/>
                <a:gd name="T24" fmla="*/ 308 w 320"/>
                <a:gd name="T25" fmla="*/ 18 h 34"/>
                <a:gd name="T26" fmla="*/ 308 w 320"/>
                <a:gd name="T27" fmla="*/ 12 h 34"/>
                <a:gd name="T28" fmla="*/ 11 w 320"/>
                <a:gd name="T29" fmla="*/ 12 h 34"/>
                <a:gd name="T30" fmla="*/ 11 w 320"/>
                <a:gd name="T31" fmla="*/ 1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0" h="34">
                  <a:moveTo>
                    <a:pt x="295" y="34"/>
                  </a:moveTo>
                  <a:cubicBezTo>
                    <a:pt x="24" y="34"/>
                    <a:pt x="24" y="34"/>
                    <a:pt x="24" y="34"/>
                  </a:cubicBezTo>
                  <a:cubicBezTo>
                    <a:pt x="15" y="34"/>
                    <a:pt x="3" y="26"/>
                    <a:pt x="2" y="25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20" y="24"/>
                    <a:pt x="320" y="24"/>
                    <a:pt x="320" y="24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6" y="26"/>
                    <a:pt x="305" y="34"/>
                    <a:pt x="295" y="34"/>
                  </a:cubicBezTo>
                  <a:close/>
                  <a:moveTo>
                    <a:pt x="11" y="18"/>
                  </a:moveTo>
                  <a:cubicBezTo>
                    <a:pt x="15" y="20"/>
                    <a:pt x="21" y="23"/>
                    <a:pt x="24" y="23"/>
                  </a:cubicBezTo>
                  <a:cubicBezTo>
                    <a:pt x="295" y="23"/>
                    <a:pt x="295" y="23"/>
                    <a:pt x="295" y="23"/>
                  </a:cubicBezTo>
                  <a:cubicBezTo>
                    <a:pt x="299" y="23"/>
                    <a:pt x="304" y="20"/>
                    <a:pt x="308" y="18"/>
                  </a:cubicBezTo>
                  <a:cubicBezTo>
                    <a:pt x="308" y="12"/>
                    <a:pt x="308" y="12"/>
                    <a:pt x="308" y="12"/>
                  </a:cubicBezTo>
                  <a:cubicBezTo>
                    <a:pt x="11" y="12"/>
                    <a:pt x="11" y="12"/>
                    <a:pt x="11" y="12"/>
                  </a:cubicBezTo>
                  <a:lnTo>
                    <a:pt x="11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30" name="Freeform 678"/>
            <p:cNvSpPr>
              <a:spLocks/>
            </p:cNvSpPr>
            <p:nvPr/>
          </p:nvSpPr>
          <p:spPr bwMode="auto">
            <a:xfrm>
              <a:off x="2924176" y="3198813"/>
              <a:ext cx="134938" cy="188913"/>
            </a:xfrm>
            <a:custGeom>
              <a:avLst/>
              <a:gdLst>
                <a:gd name="T0" fmla="*/ 41 w 78"/>
                <a:gd name="T1" fmla="*/ 110 h 110"/>
                <a:gd name="T2" fmla="*/ 36 w 78"/>
                <a:gd name="T3" fmla="*/ 110 h 110"/>
                <a:gd name="T4" fmla="*/ 0 w 78"/>
                <a:gd name="T5" fmla="*/ 74 h 110"/>
                <a:gd name="T6" fmla="*/ 0 w 78"/>
                <a:gd name="T7" fmla="*/ 0 h 110"/>
                <a:gd name="T8" fmla="*/ 12 w 78"/>
                <a:gd name="T9" fmla="*/ 0 h 110"/>
                <a:gd name="T10" fmla="*/ 12 w 78"/>
                <a:gd name="T11" fmla="*/ 74 h 110"/>
                <a:gd name="T12" fmla="*/ 36 w 78"/>
                <a:gd name="T13" fmla="*/ 98 h 110"/>
                <a:gd name="T14" fmla="*/ 41 w 78"/>
                <a:gd name="T15" fmla="*/ 98 h 110"/>
                <a:gd name="T16" fmla="*/ 66 w 78"/>
                <a:gd name="T17" fmla="*/ 74 h 110"/>
                <a:gd name="T18" fmla="*/ 66 w 78"/>
                <a:gd name="T19" fmla="*/ 38 h 110"/>
                <a:gd name="T20" fmla="*/ 78 w 78"/>
                <a:gd name="T21" fmla="*/ 38 h 110"/>
                <a:gd name="T22" fmla="*/ 78 w 78"/>
                <a:gd name="T23" fmla="*/ 74 h 110"/>
                <a:gd name="T24" fmla="*/ 41 w 78"/>
                <a:gd name="T25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110">
                  <a:moveTo>
                    <a:pt x="41" y="110"/>
                  </a:moveTo>
                  <a:cubicBezTo>
                    <a:pt x="36" y="110"/>
                    <a:pt x="36" y="110"/>
                    <a:pt x="36" y="110"/>
                  </a:cubicBezTo>
                  <a:cubicBezTo>
                    <a:pt x="17" y="110"/>
                    <a:pt x="0" y="94"/>
                    <a:pt x="0" y="7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87"/>
                    <a:pt x="23" y="98"/>
                    <a:pt x="36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55" y="98"/>
                    <a:pt x="66" y="87"/>
                    <a:pt x="66" y="74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78" y="74"/>
                    <a:pt x="78" y="74"/>
                    <a:pt x="78" y="74"/>
                  </a:cubicBezTo>
                  <a:cubicBezTo>
                    <a:pt x="78" y="94"/>
                    <a:pt x="61" y="110"/>
                    <a:pt x="41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31" name="Freeform 679"/>
            <p:cNvSpPr>
              <a:spLocks/>
            </p:cNvSpPr>
            <p:nvPr/>
          </p:nvSpPr>
          <p:spPr bwMode="auto">
            <a:xfrm>
              <a:off x="2840038" y="3124201"/>
              <a:ext cx="104775" cy="174625"/>
            </a:xfrm>
            <a:custGeom>
              <a:avLst/>
              <a:gdLst>
                <a:gd name="T0" fmla="*/ 12 w 61"/>
                <a:gd name="T1" fmla="*/ 101 h 101"/>
                <a:gd name="T2" fmla="*/ 0 w 61"/>
                <a:gd name="T3" fmla="*/ 101 h 101"/>
                <a:gd name="T4" fmla="*/ 0 w 61"/>
                <a:gd name="T5" fmla="*/ 28 h 101"/>
                <a:gd name="T6" fmla="*/ 29 w 61"/>
                <a:gd name="T7" fmla="*/ 0 h 101"/>
                <a:gd name="T8" fmla="*/ 32 w 61"/>
                <a:gd name="T9" fmla="*/ 0 h 101"/>
                <a:gd name="T10" fmla="*/ 61 w 61"/>
                <a:gd name="T11" fmla="*/ 28 h 101"/>
                <a:gd name="T12" fmla="*/ 61 w 61"/>
                <a:gd name="T13" fmla="*/ 55 h 101"/>
                <a:gd name="T14" fmla="*/ 49 w 61"/>
                <a:gd name="T15" fmla="*/ 55 h 101"/>
                <a:gd name="T16" fmla="*/ 49 w 61"/>
                <a:gd name="T17" fmla="*/ 28 h 101"/>
                <a:gd name="T18" fmla="*/ 32 w 61"/>
                <a:gd name="T19" fmla="*/ 11 h 101"/>
                <a:gd name="T20" fmla="*/ 29 w 61"/>
                <a:gd name="T21" fmla="*/ 11 h 101"/>
                <a:gd name="T22" fmla="*/ 12 w 61"/>
                <a:gd name="T23" fmla="*/ 28 h 101"/>
                <a:gd name="T24" fmla="*/ 12 w 61"/>
                <a:gd name="T2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101">
                  <a:moveTo>
                    <a:pt x="12" y="101"/>
                  </a:moveTo>
                  <a:cubicBezTo>
                    <a:pt x="0" y="101"/>
                    <a:pt x="0" y="101"/>
                    <a:pt x="0" y="10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8" y="0"/>
                    <a:pt x="61" y="12"/>
                    <a:pt x="61" y="28"/>
                  </a:cubicBezTo>
                  <a:cubicBezTo>
                    <a:pt x="61" y="55"/>
                    <a:pt x="61" y="55"/>
                    <a:pt x="61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19"/>
                    <a:pt x="42" y="11"/>
                    <a:pt x="32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19" y="11"/>
                    <a:pt x="12" y="19"/>
                    <a:pt x="12" y="28"/>
                  </a:cubicBezTo>
                  <a:lnTo>
                    <a:pt x="12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32" name="Freeform 680"/>
            <p:cNvSpPr>
              <a:spLocks noEditPoints="1"/>
            </p:cNvSpPr>
            <p:nvPr/>
          </p:nvSpPr>
          <p:spPr bwMode="auto">
            <a:xfrm>
              <a:off x="2794001" y="3286126"/>
              <a:ext cx="107950" cy="106363"/>
            </a:xfrm>
            <a:custGeom>
              <a:avLst/>
              <a:gdLst>
                <a:gd name="T0" fmla="*/ 31 w 62"/>
                <a:gd name="T1" fmla="*/ 62 h 62"/>
                <a:gd name="T2" fmla="*/ 0 w 62"/>
                <a:gd name="T3" fmla="*/ 31 h 62"/>
                <a:gd name="T4" fmla="*/ 31 w 62"/>
                <a:gd name="T5" fmla="*/ 0 h 62"/>
                <a:gd name="T6" fmla="*/ 62 w 62"/>
                <a:gd name="T7" fmla="*/ 31 h 62"/>
                <a:gd name="T8" fmla="*/ 31 w 62"/>
                <a:gd name="T9" fmla="*/ 62 h 62"/>
                <a:gd name="T10" fmla="*/ 31 w 62"/>
                <a:gd name="T11" fmla="*/ 12 h 62"/>
                <a:gd name="T12" fmla="*/ 12 w 62"/>
                <a:gd name="T13" fmla="*/ 31 h 62"/>
                <a:gd name="T14" fmla="*/ 31 w 62"/>
                <a:gd name="T15" fmla="*/ 51 h 62"/>
                <a:gd name="T16" fmla="*/ 51 w 62"/>
                <a:gd name="T17" fmla="*/ 31 h 62"/>
                <a:gd name="T18" fmla="*/ 31 w 62"/>
                <a:gd name="T19" fmla="*/ 1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31" y="62"/>
                  </a:move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9" y="0"/>
                    <a:pt x="62" y="14"/>
                    <a:pt x="62" y="31"/>
                  </a:cubicBezTo>
                  <a:cubicBezTo>
                    <a:pt x="62" y="48"/>
                    <a:pt x="49" y="62"/>
                    <a:pt x="31" y="62"/>
                  </a:cubicBezTo>
                  <a:close/>
                  <a:moveTo>
                    <a:pt x="31" y="12"/>
                  </a:moveTo>
                  <a:cubicBezTo>
                    <a:pt x="21" y="12"/>
                    <a:pt x="12" y="20"/>
                    <a:pt x="12" y="31"/>
                  </a:cubicBezTo>
                  <a:cubicBezTo>
                    <a:pt x="12" y="42"/>
                    <a:pt x="21" y="51"/>
                    <a:pt x="31" y="51"/>
                  </a:cubicBezTo>
                  <a:cubicBezTo>
                    <a:pt x="42" y="51"/>
                    <a:pt x="51" y="42"/>
                    <a:pt x="51" y="31"/>
                  </a:cubicBezTo>
                  <a:cubicBezTo>
                    <a:pt x="51" y="20"/>
                    <a:pt x="42" y="12"/>
                    <a:pt x="3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33" name="Freeform 681"/>
            <p:cNvSpPr>
              <a:spLocks/>
            </p:cNvSpPr>
            <p:nvPr/>
          </p:nvSpPr>
          <p:spPr bwMode="auto">
            <a:xfrm>
              <a:off x="3090863" y="3063876"/>
              <a:ext cx="42863" cy="103188"/>
            </a:xfrm>
            <a:custGeom>
              <a:avLst/>
              <a:gdLst>
                <a:gd name="T0" fmla="*/ 25 w 25"/>
                <a:gd name="T1" fmla="*/ 60 h 60"/>
                <a:gd name="T2" fmla="*/ 14 w 25"/>
                <a:gd name="T3" fmla="*/ 60 h 60"/>
                <a:gd name="T4" fmla="*/ 14 w 25"/>
                <a:gd name="T5" fmla="*/ 25 h 60"/>
                <a:gd name="T6" fmla="*/ 0 w 25"/>
                <a:gd name="T7" fmla="*/ 11 h 60"/>
                <a:gd name="T8" fmla="*/ 0 w 25"/>
                <a:gd name="T9" fmla="*/ 0 h 60"/>
                <a:gd name="T10" fmla="*/ 25 w 25"/>
                <a:gd name="T11" fmla="*/ 25 h 60"/>
                <a:gd name="T12" fmla="*/ 25 w 25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60">
                  <a:moveTo>
                    <a:pt x="25" y="60"/>
                  </a:moveTo>
                  <a:cubicBezTo>
                    <a:pt x="14" y="60"/>
                    <a:pt x="14" y="60"/>
                    <a:pt x="14" y="60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17"/>
                    <a:pt x="8" y="11"/>
                    <a:pt x="0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25" y="11"/>
                    <a:pt x="25" y="25"/>
                  </a:cubicBezTo>
                  <a:lnTo>
                    <a:pt x="25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34" name="Freeform 682"/>
            <p:cNvSpPr>
              <a:spLocks/>
            </p:cNvSpPr>
            <p:nvPr/>
          </p:nvSpPr>
          <p:spPr bwMode="auto">
            <a:xfrm>
              <a:off x="2959101" y="3063876"/>
              <a:ext cx="42863" cy="104775"/>
            </a:xfrm>
            <a:custGeom>
              <a:avLst/>
              <a:gdLst>
                <a:gd name="T0" fmla="*/ 11 w 25"/>
                <a:gd name="T1" fmla="*/ 61 h 61"/>
                <a:gd name="T2" fmla="*/ 0 w 25"/>
                <a:gd name="T3" fmla="*/ 61 h 61"/>
                <a:gd name="T4" fmla="*/ 0 w 25"/>
                <a:gd name="T5" fmla="*/ 25 h 61"/>
                <a:gd name="T6" fmla="*/ 25 w 25"/>
                <a:gd name="T7" fmla="*/ 0 h 61"/>
                <a:gd name="T8" fmla="*/ 25 w 25"/>
                <a:gd name="T9" fmla="*/ 11 h 61"/>
                <a:gd name="T10" fmla="*/ 11 w 25"/>
                <a:gd name="T11" fmla="*/ 25 h 61"/>
                <a:gd name="T12" fmla="*/ 11 w 25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61">
                  <a:moveTo>
                    <a:pt x="11" y="61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7" y="11"/>
                    <a:pt x="11" y="18"/>
                    <a:pt x="11" y="25"/>
                  </a:cubicBezTo>
                  <a:lnTo>
                    <a:pt x="11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35" name="Freeform 683"/>
            <p:cNvSpPr>
              <a:spLocks/>
            </p:cNvSpPr>
            <p:nvPr/>
          </p:nvSpPr>
          <p:spPr bwMode="auto">
            <a:xfrm>
              <a:off x="2959101" y="3167063"/>
              <a:ext cx="174625" cy="111125"/>
            </a:xfrm>
            <a:custGeom>
              <a:avLst/>
              <a:gdLst>
                <a:gd name="T0" fmla="*/ 61 w 102"/>
                <a:gd name="T1" fmla="*/ 64 h 64"/>
                <a:gd name="T2" fmla="*/ 41 w 102"/>
                <a:gd name="T3" fmla="*/ 64 h 64"/>
                <a:gd name="T4" fmla="*/ 0 w 102"/>
                <a:gd name="T5" fmla="*/ 23 h 64"/>
                <a:gd name="T6" fmla="*/ 0 w 102"/>
                <a:gd name="T7" fmla="*/ 0 h 64"/>
                <a:gd name="T8" fmla="*/ 11 w 102"/>
                <a:gd name="T9" fmla="*/ 0 h 64"/>
                <a:gd name="T10" fmla="*/ 11 w 102"/>
                <a:gd name="T11" fmla="*/ 23 h 64"/>
                <a:gd name="T12" fmla="*/ 41 w 102"/>
                <a:gd name="T13" fmla="*/ 52 h 64"/>
                <a:gd name="T14" fmla="*/ 61 w 102"/>
                <a:gd name="T15" fmla="*/ 52 h 64"/>
                <a:gd name="T16" fmla="*/ 91 w 102"/>
                <a:gd name="T17" fmla="*/ 23 h 64"/>
                <a:gd name="T18" fmla="*/ 91 w 102"/>
                <a:gd name="T19" fmla="*/ 0 h 64"/>
                <a:gd name="T20" fmla="*/ 102 w 102"/>
                <a:gd name="T21" fmla="*/ 0 h 64"/>
                <a:gd name="T22" fmla="*/ 102 w 102"/>
                <a:gd name="T23" fmla="*/ 23 h 64"/>
                <a:gd name="T24" fmla="*/ 61 w 102"/>
                <a:gd name="T2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64">
                  <a:moveTo>
                    <a:pt x="61" y="64"/>
                  </a:moveTo>
                  <a:cubicBezTo>
                    <a:pt x="41" y="64"/>
                    <a:pt x="41" y="64"/>
                    <a:pt x="41" y="64"/>
                  </a:cubicBezTo>
                  <a:cubicBezTo>
                    <a:pt x="18" y="64"/>
                    <a:pt x="0" y="45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39"/>
                    <a:pt x="25" y="52"/>
                    <a:pt x="41" y="52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78" y="52"/>
                    <a:pt x="91" y="39"/>
                    <a:pt x="91" y="23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02" y="45"/>
                    <a:pt x="84" y="64"/>
                    <a:pt x="61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36" name="Rectangle 684"/>
            <p:cNvSpPr>
              <a:spLocks noChangeArrowheads="1"/>
            </p:cNvSpPr>
            <p:nvPr/>
          </p:nvSpPr>
          <p:spPr bwMode="auto">
            <a:xfrm>
              <a:off x="3030538" y="3098801"/>
              <a:ext cx="20638" cy="714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37" name="Rectangle 685"/>
            <p:cNvSpPr>
              <a:spLocks noChangeArrowheads="1"/>
            </p:cNvSpPr>
            <p:nvPr/>
          </p:nvSpPr>
          <p:spPr bwMode="auto">
            <a:xfrm>
              <a:off x="3005138" y="3124201"/>
              <a:ext cx="71438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</p:grpSp>
      <p:grpSp>
        <p:nvGrpSpPr>
          <p:cNvPr id="138" name="Grupo 137"/>
          <p:cNvGrpSpPr/>
          <p:nvPr/>
        </p:nvGrpSpPr>
        <p:grpSpPr>
          <a:xfrm>
            <a:off x="1851154" y="1994586"/>
            <a:ext cx="394037" cy="341041"/>
            <a:chOff x="9383713" y="3981450"/>
            <a:chExt cx="525463" cy="484187"/>
          </a:xfrm>
          <a:solidFill>
            <a:schemeClr val="bg1"/>
          </a:solidFill>
        </p:grpSpPr>
        <p:sp>
          <p:nvSpPr>
            <p:cNvPr id="139" name="Freeform 91"/>
            <p:cNvSpPr>
              <a:spLocks noEditPoints="1"/>
            </p:cNvSpPr>
            <p:nvPr/>
          </p:nvSpPr>
          <p:spPr bwMode="auto">
            <a:xfrm>
              <a:off x="9471026" y="4289425"/>
              <a:ext cx="227013" cy="147638"/>
            </a:xfrm>
            <a:custGeom>
              <a:avLst/>
              <a:gdLst>
                <a:gd name="T0" fmla="*/ 64 w 120"/>
                <a:gd name="T1" fmla="*/ 78 h 78"/>
                <a:gd name="T2" fmla="*/ 66 w 120"/>
                <a:gd name="T3" fmla="*/ 78 h 78"/>
                <a:gd name="T4" fmla="*/ 118 w 120"/>
                <a:gd name="T5" fmla="*/ 42 h 78"/>
                <a:gd name="T6" fmla="*/ 119 w 120"/>
                <a:gd name="T7" fmla="*/ 37 h 78"/>
                <a:gd name="T8" fmla="*/ 118 w 120"/>
                <a:gd name="T9" fmla="*/ 37 h 78"/>
                <a:gd name="T10" fmla="*/ 65 w 120"/>
                <a:gd name="T11" fmla="*/ 1 h 78"/>
                <a:gd name="T12" fmla="*/ 61 w 120"/>
                <a:gd name="T13" fmla="*/ 2 h 78"/>
                <a:gd name="T14" fmla="*/ 60 w 120"/>
                <a:gd name="T15" fmla="*/ 4 h 78"/>
                <a:gd name="T16" fmla="*/ 60 w 120"/>
                <a:gd name="T17" fmla="*/ 4 h 78"/>
                <a:gd name="T18" fmla="*/ 60 w 120"/>
                <a:gd name="T19" fmla="*/ 20 h 78"/>
                <a:gd name="T20" fmla="*/ 45 w 120"/>
                <a:gd name="T21" fmla="*/ 20 h 78"/>
                <a:gd name="T22" fmla="*/ 20 w 120"/>
                <a:gd name="T23" fmla="*/ 15 h 78"/>
                <a:gd name="T24" fmla="*/ 6 w 120"/>
                <a:gd name="T25" fmla="*/ 5 h 78"/>
                <a:gd name="T26" fmla="*/ 2 w 120"/>
                <a:gd name="T27" fmla="*/ 3 h 78"/>
                <a:gd name="T28" fmla="*/ 0 w 120"/>
                <a:gd name="T29" fmla="*/ 6 h 78"/>
                <a:gd name="T30" fmla="*/ 1 w 120"/>
                <a:gd name="T31" fmla="*/ 25 h 78"/>
                <a:gd name="T32" fmla="*/ 11 w 120"/>
                <a:gd name="T33" fmla="*/ 49 h 78"/>
                <a:gd name="T34" fmla="*/ 35 w 120"/>
                <a:gd name="T35" fmla="*/ 59 h 78"/>
                <a:gd name="T36" fmla="*/ 60 w 120"/>
                <a:gd name="T37" fmla="*/ 59 h 78"/>
                <a:gd name="T38" fmla="*/ 60 w 120"/>
                <a:gd name="T39" fmla="*/ 75 h 78"/>
                <a:gd name="T40" fmla="*/ 64 w 120"/>
                <a:gd name="T41" fmla="*/ 78 h 78"/>
                <a:gd name="T42" fmla="*/ 35 w 120"/>
                <a:gd name="T43" fmla="*/ 53 h 78"/>
                <a:gd name="T44" fmla="*/ 16 w 120"/>
                <a:gd name="T45" fmla="*/ 45 h 78"/>
                <a:gd name="T46" fmla="*/ 7 w 120"/>
                <a:gd name="T47" fmla="*/ 24 h 78"/>
                <a:gd name="T48" fmla="*/ 7 w 120"/>
                <a:gd name="T49" fmla="*/ 14 h 78"/>
                <a:gd name="T50" fmla="*/ 18 w 120"/>
                <a:gd name="T51" fmla="*/ 21 h 78"/>
                <a:gd name="T52" fmla="*/ 45 w 120"/>
                <a:gd name="T53" fmla="*/ 26 h 78"/>
                <a:gd name="T54" fmla="*/ 64 w 120"/>
                <a:gd name="T55" fmla="*/ 26 h 78"/>
                <a:gd name="T56" fmla="*/ 67 w 120"/>
                <a:gd name="T57" fmla="*/ 23 h 78"/>
                <a:gd name="T58" fmla="*/ 67 w 120"/>
                <a:gd name="T59" fmla="*/ 10 h 78"/>
                <a:gd name="T60" fmla="*/ 111 w 120"/>
                <a:gd name="T61" fmla="*/ 39 h 78"/>
                <a:gd name="T62" fmla="*/ 67 w 120"/>
                <a:gd name="T63" fmla="*/ 69 h 78"/>
                <a:gd name="T64" fmla="*/ 67 w 120"/>
                <a:gd name="T65" fmla="*/ 55 h 78"/>
                <a:gd name="T66" fmla="*/ 67 w 120"/>
                <a:gd name="T67" fmla="*/ 55 h 78"/>
                <a:gd name="T68" fmla="*/ 67 w 120"/>
                <a:gd name="T69" fmla="*/ 55 h 78"/>
                <a:gd name="T70" fmla="*/ 64 w 120"/>
                <a:gd name="T71" fmla="*/ 52 h 78"/>
                <a:gd name="T72" fmla="*/ 35 w 120"/>
                <a:gd name="T73" fmla="*/ 5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" h="78">
                  <a:moveTo>
                    <a:pt x="64" y="78"/>
                  </a:moveTo>
                  <a:cubicBezTo>
                    <a:pt x="64" y="78"/>
                    <a:pt x="65" y="78"/>
                    <a:pt x="66" y="78"/>
                  </a:cubicBezTo>
                  <a:cubicBezTo>
                    <a:pt x="118" y="42"/>
                    <a:pt x="118" y="42"/>
                    <a:pt x="118" y="42"/>
                  </a:cubicBezTo>
                  <a:cubicBezTo>
                    <a:pt x="120" y="41"/>
                    <a:pt x="120" y="39"/>
                    <a:pt x="119" y="37"/>
                  </a:cubicBezTo>
                  <a:cubicBezTo>
                    <a:pt x="119" y="37"/>
                    <a:pt x="119" y="37"/>
                    <a:pt x="118" y="37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0"/>
                    <a:pt x="62" y="0"/>
                    <a:pt x="61" y="2"/>
                  </a:cubicBezTo>
                  <a:cubicBezTo>
                    <a:pt x="61" y="2"/>
                    <a:pt x="60" y="3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38" y="20"/>
                    <a:pt x="29" y="18"/>
                    <a:pt x="20" y="15"/>
                  </a:cubicBezTo>
                  <a:cubicBezTo>
                    <a:pt x="14" y="12"/>
                    <a:pt x="8" y="8"/>
                    <a:pt x="6" y="5"/>
                  </a:cubicBezTo>
                  <a:cubicBezTo>
                    <a:pt x="5" y="3"/>
                    <a:pt x="3" y="2"/>
                    <a:pt x="2" y="3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34"/>
                    <a:pt x="5" y="43"/>
                    <a:pt x="11" y="49"/>
                  </a:cubicBezTo>
                  <a:cubicBezTo>
                    <a:pt x="17" y="55"/>
                    <a:pt x="26" y="59"/>
                    <a:pt x="35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0" y="77"/>
                    <a:pt x="62" y="78"/>
                    <a:pt x="64" y="78"/>
                  </a:cubicBezTo>
                  <a:close/>
                  <a:moveTo>
                    <a:pt x="35" y="53"/>
                  </a:moveTo>
                  <a:cubicBezTo>
                    <a:pt x="28" y="53"/>
                    <a:pt x="21" y="50"/>
                    <a:pt x="16" y="45"/>
                  </a:cubicBezTo>
                  <a:cubicBezTo>
                    <a:pt x="11" y="39"/>
                    <a:pt x="7" y="32"/>
                    <a:pt x="7" y="2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0" y="17"/>
                    <a:pt x="14" y="19"/>
                    <a:pt x="18" y="21"/>
                  </a:cubicBezTo>
                  <a:cubicBezTo>
                    <a:pt x="27" y="24"/>
                    <a:pt x="37" y="26"/>
                    <a:pt x="45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5" y="26"/>
                    <a:pt x="67" y="25"/>
                    <a:pt x="67" y="23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111" y="39"/>
                    <a:pt x="111" y="39"/>
                    <a:pt x="111" y="39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7" y="54"/>
                    <a:pt x="65" y="52"/>
                    <a:pt x="64" y="52"/>
                  </a:cubicBezTo>
                  <a:lnTo>
                    <a:pt x="35" y="53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40" name="Freeform 92"/>
            <p:cNvSpPr>
              <a:spLocks noEditPoints="1"/>
            </p:cNvSpPr>
            <p:nvPr/>
          </p:nvSpPr>
          <p:spPr bwMode="auto">
            <a:xfrm>
              <a:off x="9383713" y="3981450"/>
              <a:ext cx="204788" cy="227013"/>
            </a:xfrm>
            <a:custGeom>
              <a:avLst/>
              <a:gdLst>
                <a:gd name="T0" fmla="*/ 105 w 108"/>
                <a:gd name="T1" fmla="*/ 120 h 120"/>
                <a:gd name="T2" fmla="*/ 108 w 108"/>
                <a:gd name="T3" fmla="*/ 116 h 120"/>
                <a:gd name="T4" fmla="*/ 92 w 108"/>
                <a:gd name="T5" fmla="*/ 78 h 120"/>
                <a:gd name="T6" fmla="*/ 70 w 108"/>
                <a:gd name="T7" fmla="*/ 65 h 120"/>
                <a:gd name="T8" fmla="*/ 79 w 108"/>
                <a:gd name="T9" fmla="*/ 59 h 120"/>
                <a:gd name="T10" fmla="*/ 79 w 108"/>
                <a:gd name="T11" fmla="*/ 59 h 120"/>
                <a:gd name="T12" fmla="*/ 79 w 108"/>
                <a:gd name="T13" fmla="*/ 58 h 120"/>
                <a:gd name="T14" fmla="*/ 89 w 108"/>
                <a:gd name="T15" fmla="*/ 34 h 120"/>
                <a:gd name="T16" fmla="*/ 79 w 108"/>
                <a:gd name="T17" fmla="*/ 10 h 120"/>
                <a:gd name="T18" fmla="*/ 54 w 108"/>
                <a:gd name="T19" fmla="*/ 0 h 120"/>
                <a:gd name="T20" fmla="*/ 30 w 108"/>
                <a:gd name="T21" fmla="*/ 10 h 120"/>
                <a:gd name="T22" fmla="*/ 20 w 108"/>
                <a:gd name="T23" fmla="*/ 34 h 120"/>
                <a:gd name="T24" fmla="*/ 30 w 108"/>
                <a:gd name="T25" fmla="*/ 59 h 120"/>
                <a:gd name="T26" fmla="*/ 38 w 108"/>
                <a:gd name="T27" fmla="*/ 65 h 120"/>
                <a:gd name="T28" fmla="*/ 16 w 108"/>
                <a:gd name="T29" fmla="*/ 78 h 120"/>
                <a:gd name="T30" fmla="*/ 0 w 108"/>
                <a:gd name="T31" fmla="*/ 116 h 120"/>
                <a:gd name="T32" fmla="*/ 3 w 108"/>
                <a:gd name="T33" fmla="*/ 120 h 120"/>
                <a:gd name="T34" fmla="*/ 105 w 108"/>
                <a:gd name="T35" fmla="*/ 120 h 120"/>
                <a:gd name="T36" fmla="*/ 34 w 108"/>
                <a:gd name="T37" fmla="*/ 54 h 120"/>
                <a:gd name="T38" fmla="*/ 26 w 108"/>
                <a:gd name="T39" fmla="*/ 34 h 120"/>
                <a:gd name="T40" fmla="*/ 34 w 108"/>
                <a:gd name="T41" fmla="*/ 14 h 120"/>
                <a:gd name="T42" fmla="*/ 54 w 108"/>
                <a:gd name="T43" fmla="*/ 6 h 120"/>
                <a:gd name="T44" fmla="*/ 74 w 108"/>
                <a:gd name="T45" fmla="*/ 14 h 120"/>
                <a:gd name="T46" fmla="*/ 82 w 108"/>
                <a:gd name="T47" fmla="*/ 34 h 120"/>
                <a:gd name="T48" fmla="*/ 74 w 108"/>
                <a:gd name="T49" fmla="*/ 54 h 120"/>
                <a:gd name="T50" fmla="*/ 74 w 108"/>
                <a:gd name="T51" fmla="*/ 54 h 120"/>
                <a:gd name="T52" fmla="*/ 54 w 108"/>
                <a:gd name="T53" fmla="*/ 62 h 120"/>
                <a:gd name="T54" fmla="*/ 54 w 108"/>
                <a:gd name="T55" fmla="*/ 62 h 120"/>
                <a:gd name="T56" fmla="*/ 34 w 108"/>
                <a:gd name="T57" fmla="*/ 54 h 120"/>
                <a:gd name="T58" fmla="*/ 20 w 108"/>
                <a:gd name="T59" fmla="*/ 83 h 120"/>
                <a:gd name="T60" fmla="*/ 54 w 108"/>
                <a:gd name="T61" fmla="*/ 69 h 120"/>
                <a:gd name="T62" fmla="*/ 54 w 108"/>
                <a:gd name="T63" fmla="*/ 69 h 120"/>
                <a:gd name="T64" fmla="*/ 88 w 108"/>
                <a:gd name="T65" fmla="*/ 83 h 120"/>
                <a:gd name="T66" fmla="*/ 102 w 108"/>
                <a:gd name="T67" fmla="*/ 113 h 120"/>
                <a:gd name="T68" fmla="*/ 7 w 108"/>
                <a:gd name="T69" fmla="*/ 113 h 120"/>
                <a:gd name="T70" fmla="*/ 20 w 108"/>
                <a:gd name="T71" fmla="*/ 8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8" h="120">
                  <a:moveTo>
                    <a:pt x="105" y="120"/>
                  </a:moveTo>
                  <a:cubicBezTo>
                    <a:pt x="107" y="120"/>
                    <a:pt x="108" y="118"/>
                    <a:pt x="108" y="116"/>
                  </a:cubicBezTo>
                  <a:cubicBezTo>
                    <a:pt x="108" y="101"/>
                    <a:pt x="102" y="88"/>
                    <a:pt x="92" y="78"/>
                  </a:cubicBezTo>
                  <a:cubicBezTo>
                    <a:pt x="86" y="72"/>
                    <a:pt x="79" y="67"/>
                    <a:pt x="70" y="65"/>
                  </a:cubicBezTo>
                  <a:cubicBezTo>
                    <a:pt x="73" y="63"/>
                    <a:pt x="76" y="61"/>
                    <a:pt x="79" y="59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85" y="52"/>
                    <a:pt x="89" y="44"/>
                    <a:pt x="89" y="34"/>
                  </a:cubicBezTo>
                  <a:cubicBezTo>
                    <a:pt x="89" y="25"/>
                    <a:pt x="85" y="16"/>
                    <a:pt x="79" y="10"/>
                  </a:cubicBezTo>
                  <a:cubicBezTo>
                    <a:pt x="72" y="3"/>
                    <a:pt x="64" y="0"/>
                    <a:pt x="54" y="0"/>
                  </a:cubicBezTo>
                  <a:cubicBezTo>
                    <a:pt x="45" y="0"/>
                    <a:pt x="36" y="3"/>
                    <a:pt x="30" y="10"/>
                  </a:cubicBezTo>
                  <a:cubicBezTo>
                    <a:pt x="23" y="16"/>
                    <a:pt x="20" y="25"/>
                    <a:pt x="20" y="34"/>
                  </a:cubicBezTo>
                  <a:cubicBezTo>
                    <a:pt x="20" y="44"/>
                    <a:pt x="23" y="52"/>
                    <a:pt x="30" y="59"/>
                  </a:cubicBezTo>
                  <a:cubicBezTo>
                    <a:pt x="32" y="61"/>
                    <a:pt x="35" y="63"/>
                    <a:pt x="38" y="65"/>
                  </a:cubicBezTo>
                  <a:cubicBezTo>
                    <a:pt x="29" y="67"/>
                    <a:pt x="22" y="72"/>
                    <a:pt x="16" y="78"/>
                  </a:cubicBezTo>
                  <a:cubicBezTo>
                    <a:pt x="6" y="88"/>
                    <a:pt x="0" y="101"/>
                    <a:pt x="0" y="116"/>
                  </a:cubicBezTo>
                  <a:cubicBezTo>
                    <a:pt x="0" y="118"/>
                    <a:pt x="1" y="120"/>
                    <a:pt x="3" y="120"/>
                  </a:cubicBezTo>
                  <a:lnTo>
                    <a:pt x="105" y="120"/>
                  </a:lnTo>
                  <a:close/>
                  <a:moveTo>
                    <a:pt x="34" y="54"/>
                  </a:moveTo>
                  <a:cubicBezTo>
                    <a:pt x="29" y="49"/>
                    <a:pt x="26" y="42"/>
                    <a:pt x="26" y="34"/>
                  </a:cubicBezTo>
                  <a:cubicBezTo>
                    <a:pt x="26" y="26"/>
                    <a:pt x="29" y="19"/>
                    <a:pt x="34" y="14"/>
                  </a:cubicBezTo>
                  <a:cubicBezTo>
                    <a:pt x="39" y="9"/>
                    <a:pt x="46" y="6"/>
                    <a:pt x="54" y="6"/>
                  </a:cubicBezTo>
                  <a:cubicBezTo>
                    <a:pt x="62" y="6"/>
                    <a:pt x="69" y="9"/>
                    <a:pt x="74" y="14"/>
                  </a:cubicBezTo>
                  <a:cubicBezTo>
                    <a:pt x="79" y="19"/>
                    <a:pt x="82" y="26"/>
                    <a:pt x="82" y="34"/>
                  </a:cubicBezTo>
                  <a:cubicBezTo>
                    <a:pt x="82" y="42"/>
                    <a:pt x="79" y="49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69" y="59"/>
                    <a:pt x="62" y="62"/>
                    <a:pt x="54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46" y="62"/>
                    <a:pt x="39" y="59"/>
                    <a:pt x="34" y="54"/>
                  </a:cubicBezTo>
                  <a:close/>
                  <a:moveTo>
                    <a:pt x="20" y="83"/>
                  </a:moveTo>
                  <a:cubicBezTo>
                    <a:pt x="29" y="74"/>
                    <a:pt x="41" y="69"/>
                    <a:pt x="54" y="69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67" y="69"/>
                    <a:pt x="79" y="74"/>
                    <a:pt x="88" y="83"/>
                  </a:cubicBezTo>
                  <a:cubicBezTo>
                    <a:pt x="96" y="90"/>
                    <a:pt x="101" y="101"/>
                    <a:pt x="102" y="113"/>
                  </a:cubicBezTo>
                  <a:cubicBezTo>
                    <a:pt x="7" y="113"/>
                    <a:pt x="7" y="113"/>
                    <a:pt x="7" y="113"/>
                  </a:cubicBezTo>
                  <a:cubicBezTo>
                    <a:pt x="7" y="101"/>
                    <a:pt x="13" y="90"/>
                    <a:pt x="20" y="8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41" name="Freeform 93"/>
            <p:cNvSpPr>
              <a:spLocks noEditPoints="1"/>
            </p:cNvSpPr>
            <p:nvPr/>
          </p:nvSpPr>
          <p:spPr bwMode="auto">
            <a:xfrm>
              <a:off x="9585326" y="4030662"/>
              <a:ext cx="227013" cy="150813"/>
            </a:xfrm>
            <a:custGeom>
              <a:avLst/>
              <a:gdLst>
                <a:gd name="T0" fmla="*/ 60 w 120"/>
                <a:gd name="T1" fmla="*/ 75 h 79"/>
                <a:gd name="T2" fmla="*/ 60 w 120"/>
                <a:gd name="T3" fmla="*/ 59 h 79"/>
                <a:gd name="T4" fmla="*/ 76 w 120"/>
                <a:gd name="T5" fmla="*/ 59 h 79"/>
                <a:gd name="T6" fmla="*/ 100 w 120"/>
                <a:gd name="T7" fmla="*/ 64 h 79"/>
                <a:gd name="T8" fmla="*/ 114 w 120"/>
                <a:gd name="T9" fmla="*/ 74 h 79"/>
                <a:gd name="T10" fmla="*/ 119 w 120"/>
                <a:gd name="T11" fmla="*/ 75 h 79"/>
                <a:gd name="T12" fmla="*/ 120 w 120"/>
                <a:gd name="T13" fmla="*/ 72 h 79"/>
                <a:gd name="T14" fmla="*/ 120 w 120"/>
                <a:gd name="T15" fmla="*/ 72 h 79"/>
                <a:gd name="T16" fmla="*/ 120 w 120"/>
                <a:gd name="T17" fmla="*/ 54 h 79"/>
                <a:gd name="T18" fmla="*/ 109 w 120"/>
                <a:gd name="T19" fmla="*/ 29 h 79"/>
                <a:gd name="T20" fmla="*/ 85 w 120"/>
                <a:gd name="T21" fmla="*/ 20 h 79"/>
                <a:gd name="T22" fmla="*/ 60 w 120"/>
                <a:gd name="T23" fmla="*/ 20 h 79"/>
                <a:gd name="T24" fmla="*/ 60 w 120"/>
                <a:gd name="T25" fmla="*/ 4 h 79"/>
                <a:gd name="T26" fmla="*/ 57 w 120"/>
                <a:gd name="T27" fmla="*/ 0 h 79"/>
                <a:gd name="T28" fmla="*/ 55 w 120"/>
                <a:gd name="T29" fmla="*/ 1 h 79"/>
                <a:gd name="T30" fmla="*/ 2 w 120"/>
                <a:gd name="T31" fmla="*/ 37 h 79"/>
                <a:gd name="T32" fmla="*/ 1 w 120"/>
                <a:gd name="T33" fmla="*/ 41 h 79"/>
                <a:gd name="T34" fmla="*/ 2 w 120"/>
                <a:gd name="T35" fmla="*/ 42 h 79"/>
                <a:gd name="T36" fmla="*/ 55 w 120"/>
                <a:gd name="T37" fmla="*/ 78 h 79"/>
                <a:gd name="T38" fmla="*/ 59 w 120"/>
                <a:gd name="T39" fmla="*/ 77 h 79"/>
                <a:gd name="T40" fmla="*/ 60 w 120"/>
                <a:gd name="T41" fmla="*/ 75 h 79"/>
                <a:gd name="T42" fmla="*/ 57 w 120"/>
                <a:gd name="T43" fmla="*/ 52 h 79"/>
                <a:gd name="T44" fmla="*/ 53 w 120"/>
                <a:gd name="T45" fmla="*/ 55 h 79"/>
                <a:gd name="T46" fmla="*/ 53 w 120"/>
                <a:gd name="T47" fmla="*/ 69 h 79"/>
                <a:gd name="T48" fmla="*/ 9 w 120"/>
                <a:gd name="T49" fmla="*/ 39 h 79"/>
                <a:gd name="T50" fmla="*/ 53 w 120"/>
                <a:gd name="T51" fmla="*/ 10 h 79"/>
                <a:gd name="T52" fmla="*/ 53 w 120"/>
                <a:gd name="T53" fmla="*/ 23 h 79"/>
                <a:gd name="T54" fmla="*/ 53 w 120"/>
                <a:gd name="T55" fmla="*/ 23 h 79"/>
                <a:gd name="T56" fmla="*/ 53 w 120"/>
                <a:gd name="T57" fmla="*/ 23 h 79"/>
                <a:gd name="T58" fmla="*/ 57 w 120"/>
                <a:gd name="T59" fmla="*/ 26 h 79"/>
                <a:gd name="T60" fmla="*/ 85 w 120"/>
                <a:gd name="T61" fmla="*/ 26 h 79"/>
                <a:gd name="T62" fmla="*/ 104 w 120"/>
                <a:gd name="T63" fmla="*/ 34 h 79"/>
                <a:gd name="T64" fmla="*/ 113 w 120"/>
                <a:gd name="T65" fmla="*/ 54 h 79"/>
                <a:gd name="T66" fmla="*/ 114 w 120"/>
                <a:gd name="T67" fmla="*/ 64 h 79"/>
                <a:gd name="T68" fmla="*/ 102 w 120"/>
                <a:gd name="T69" fmla="*/ 58 h 79"/>
                <a:gd name="T70" fmla="*/ 76 w 120"/>
                <a:gd name="T71" fmla="*/ 52 h 79"/>
                <a:gd name="T72" fmla="*/ 57 w 120"/>
                <a:gd name="T73" fmla="*/ 5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" h="79">
                  <a:moveTo>
                    <a:pt x="60" y="75"/>
                  </a:moveTo>
                  <a:cubicBezTo>
                    <a:pt x="60" y="59"/>
                    <a:pt x="60" y="59"/>
                    <a:pt x="60" y="59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82" y="59"/>
                    <a:pt x="92" y="61"/>
                    <a:pt x="100" y="64"/>
                  </a:cubicBezTo>
                  <a:cubicBezTo>
                    <a:pt x="106" y="67"/>
                    <a:pt x="112" y="70"/>
                    <a:pt x="114" y="74"/>
                  </a:cubicBezTo>
                  <a:cubicBezTo>
                    <a:pt x="115" y="76"/>
                    <a:pt x="117" y="76"/>
                    <a:pt x="119" y="75"/>
                  </a:cubicBezTo>
                  <a:cubicBezTo>
                    <a:pt x="120" y="75"/>
                    <a:pt x="120" y="74"/>
                    <a:pt x="120" y="72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20" y="54"/>
                    <a:pt x="120" y="54"/>
                    <a:pt x="120" y="54"/>
                  </a:cubicBezTo>
                  <a:cubicBezTo>
                    <a:pt x="119" y="44"/>
                    <a:pt x="115" y="36"/>
                    <a:pt x="109" y="29"/>
                  </a:cubicBezTo>
                  <a:cubicBezTo>
                    <a:pt x="103" y="23"/>
                    <a:pt x="94" y="19"/>
                    <a:pt x="85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2"/>
                    <a:pt x="58" y="0"/>
                    <a:pt x="57" y="0"/>
                  </a:cubicBezTo>
                  <a:cubicBezTo>
                    <a:pt x="56" y="0"/>
                    <a:pt x="55" y="1"/>
                    <a:pt x="55" y="1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0" y="38"/>
                    <a:pt x="0" y="40"/>
                    <a:pt x="1" y="41"/>
                  </a:cubicBezTo>
                  <a:cubicBezTo>
                    <a:pt x="1" y="42"/>
                    <a:pt x="1" y="42"/>
                    <a:pt x="2" y="42"/>
                  </a:cubicBezTo>
                  <a:cubicBezTo>
                    <a:pt x="55" y="78"/>
                    <a:pt x="55" y="78"/>
                    <a:pt x="55" y="78"/>
                  </a:cubicBezTo>
                  <a:cubicBezTo>
                    <a:pt x="56" y="79"/>
                    <a:pt x="58" y="78"/>
                    <a:pt x="59" y="77"/>
                  </a:cubicBezTo>
                  <a:cubicBezTo>
                    <a:pt x="60" y="76"/>
                    <a:pt x="60" y="76"/>
                    <a:pt x="60" y="75"/>
                  </a:cubicBezTo>
                  <a:close/>
                  <a:moveTo>
                    <a:pt x="57" y="52"/>
                  </a:moveTo>
                  <a:cubicBezTo>
                    <a:pt x="55" y="52"/>
                    <a:pt x="53" y="54"/>
                    <a:pt x="53" y="55"/>
                  </a:cubicBezTo>
                  <a:cubicBezTo>
                    <a:pt x="53" y="69"/>
                    <a:pt x="53" y="69"/>
                    <a:pt x="53" y="6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25"/>
                    <a:pt x="55" y="26"/>
                    <a:pt x="57" y="26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93" y="26"/>
                    <a:pt x="99" y="29"/>
                    <a:pt x="104" y="34"/>
                  </a:cubicBezTo>
                  <a:cubicBezTo>
                    <a:pt x="110" y="39"/>
                    <a:pt x="113" y="46"/>
                    <a:pt x="113" y="5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0" y="62"/>
                    <a:pt x="106" y="60"/>
                    <a:pt x="102" y="58"/>
                  </a:cubicBezTo>
                  <a:cubicBezTo>
                    <a:pt x="93" y="54"/>
                    <a:pt x="83" y="52"/>
                    <a:pt x="76" y="52"/>
                  </a:cubicBezTo>
                  <a:lnTo>
                    <a:pt x="57" y="52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42" name="Freeform 94"/>
            <p:cNvSpPr>
              <a:spLocks noEditPoints="1"/>
            </p:cNvSpPr>
            <p:nvPr/>
          </p:nvSpPr>
          <p:spPr bwMode="auto">
            <a:xfrm>
              <a:off x="9704388" y="4237037"/>
              <a:ext cx="204788" cy="228600"/>
            </a:xfrm>
            <a:custGeom>
              <a:avLst/>
              <a:gdLst>
                <a:gd name="T0" fmla="*/ 70 w 108"/>
                <a:gd name="T1" fmla="*/ 66 h 120"/>
                <a:gd name="T2" fmla="*/ 78 w 108"/>
                <a:gd name="T3" fmla="*/ 59 h 120"/>
                <a:gd name="T4" fmla="*/ 78 w 108"/>
                <a:gd name="T5" fmla="*/ 59 h 120"/>
                <a:gd name="T6" fmla="*/ 89 w 108"/>
                <a:gd name="T7" fmla="*/ 35 h 120"/>
                <a:gd name="T8" fmla="*/ 78 w 108"/>
                <a:gd name="T9" fmla="*/ 11 h 120"/>
                <a:gd name="T10" fmla="*/ 54 w 108"/>
                <a:gd name="T11" fmla="*/ 0 h 120"/>
                <a:gd name="T12" fmla="*/ 30 w 108"/>
                <a:gd name="T13" fmla="*/ 11 h 120"/>
                <a:gd name="T14" fmla="*/ 20 w 108"/>
                <a:gd name="T15" fmla="*/ 35 h 120"/>
                <a:gd name="T16" fmla="*/ 30 w 108"/>
                <a:gd name="T17" fmla="*/ 59 h 120"/>
                <a:gd name="T18" fmla="*/ 38 w 108"/>
                <a:gd name="T19" fmla="*/ 66 h 120"/>
                <a:gd name="T20" fmla="*/ 16 w 108"/>
                <a:gd name="T21" fmla="*/ 79 h 120"/>
                <a:gd name="T22" fmla="*/ 0 w 108"/>
                <a:gd name="T23" fmla="*/ 117 h 120"/>
                <a:gd name="T24" fmla="*/ 3 w 108"/>
                <a:gd name="T25" fmla="*/ 120 h 120"/>
                <a:gd name="T26" fmla="*/ 105 w 108"/>
                <a:gd name="T27" fmla="*/ 120 h 120"/>
                <a:gd name="T28" fmla="*/ 108 w 108"/>
                <a:gd name="T29" fmla="*/ 117 h 120"/>
                <a:gd name="T30" fmla="*/ 92 w 108"/>
                <a:gd name="T31" fmla="*/ 79 h 120"/>
                <a:gd name="T32" fmla="*/ 70 w 108"/>
                <a:gd name="T33" fmla="*/ 66 h 120"/>
                <a:gd name="T34" fmla="*/ 34 w 108"/>
                <a:gd name="T35" fmla="*/ 55 h 120"/>
                <a:gd name="T36" fmla="*/ 26 w 108"/>
                <a:gd name="T37" fmla="*/ 35 h 120"/>
                <a:gd name="T38" fmla="*/ 34 w 108"/>
                <a:gd name="T39" fmla="*/ 15 h 120"/>
                <a:gd name="T40" fmla="*/ 54 w 108"/>
                <a:gd name="T41" fmla="*/ 7 h 120"/>
                <a:gd name="T42" fmla="*/ 74 w 108"/>
                <a:gd name="T43" fmla="*/ 15 h 120"/>
                <a:gd name="T44" fmla="*/ 82 w 108"/>
                <a:gd name="T45" fmla="*/ 35 h 120"/>
                <a:gd name="T46" fmla="*/ 74 w 108"/>
                <a:gd name="T47" fmla="*/ 55 h 120"/>
                <a:gd name="T48" fmla="*/ 74 w 108"/>
                <a:gd name="T49" fmla="*/ 55 h 120"/>
                <a:gd name="T50" fmla="*/ 54 w 108"/>
                <a:gd name="T51" fmla="*/ 63 h 120"/>
                <a:gd name="T52" fmla="*/ 54 w 108"/>
                <a:gd name="T53" fmla="*/ 63 h 120"/>
                <a:gd name="T54" fmla="*/ 34 w 108"/>
                <a:gd name="T55" fmla="*/ 55 h 120"/>
                <a:gd name="T56" fmla="*/ 7 w 108"/>
                <a:gd name="T57" fmla="*/ 114 h 120"/>
                <a:gd name="T58" fmla="*/ 20 w 108"/>
                <a:gd name="T59" fmla="*/ 84 h 120"/>
                <a:gd name="T60" fmla="*/ 54 w 108"/>
                <a:gd name="T61" fmla="*/ 70 h 120"/>
                <a:gd name="T62" fmla="*/ 54 w 108"/>
                <a:gd name="T63" fmla="*/ 70 h 120"/>
                <a:gd name="T64" fmla="*/ 88 w 108"/>
                <a:gd name="T65" fmla="*/ 84 h 120"/>
                <a:gd name="T66" fmla="*/ 102 w 108"/>
                <a:gd name="T67" fmla="*/ 114 h 120"/>
                <a:gd name="T68" fmla="*/ 7 w 108"/>
                <a:gd name="T69" fmla="*/ 11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" h="120">
                  <a:moveTo>
                    <a:pt x="70" y="66"/>
                  </a:moveTo>
                  <a:cubicBezTo>
                    <a:pt x="73" y="64"/>
                    <a:pt x="76" y="62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85" y="53"/>
                    <a:pt x="89" y="45"/>
                    <a:pt x="89" y="35"/>
                  </a:cubicBezTo>
                  <a:cubicBezTo>
                    <a:pt x="89" y="25"/>
                    <a:pt x="85" y="17"/>
                    <a:pt x="78" y="11"/>
                  </a:cubicBezTo>
                  <a:cubicBezTo>
                    <a:pt x="72" y="4"/>
                    <a:pt x="64" y="0"/>
                    <a:pt x="54" y="0"/>
                  </a:cubicBezTo>
                  <a:cubicBezTo>
                    <a:pt x="45" y="0"/>
                    <a:pt x="36" y="4"/>
                    <a:pt x="30" y="11"/>
                  </a:cubicBezTo>
                  <a:cubicBezTo>
                    <a:pt x="23" y="17"/>
                    <a:pt x="20" y="25"/>
                    <a:pt x="20" y="35"/>
                  </a:cubicBezTo>
                  <a:cubicBezTo>
                    <a:pt x="20" y="45"/>
                    <a:pt x="23" y="53"/>
                    <a:pt x="30" y="59"/>
                  </a:cubicBezTo>
                  <a:cubicBezTo>
                    <a:pt x="32" y="62"/>
                    <a:pt x="35" y="64"/>
                    <a:pt x="38" y="66"/>
                  </a:cubicBezTo>
                  <a:cubicBezTo>
                    <a:pt x="29" y="68"/>
                    <a:pt x="22" y="73"/>
                    <a:pt x="16" y="79"/>
                  </a:cubicBezTo>
                  <a:cubicBezTo>
                    <a:pt x="6" y="89"/>
                    <a:pt x="0" y="102"/>
                    <a:pt x="0" y="117"/>
                  </a:cubicBezTo>
                  <a:cubicBezTo>
                    <a:pt x="0" y="119"/>
                    <a:pt x="1" y="120"/>
                    <a:pt x="3" y="120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107" y="120"/>
                    <a:pt x="108" y="119"/>
                    <a:pt x="108" y="117"/>
                  </a:cubicBezTo>
                  <a:cubicBezTo>
                    <a:pt x="108" y="102"/>
                    <a:pt x="102" y="89"/>
                    <a:pt x="92" y="79"/>
                  </a:cubicBezTo>
                  <a:cubicBezTo>
                    <a:pt x="86" y="73"/>
                    <a:pt x="79" y="68"/>
                    <a:pt x="70" y="66"/>
                  </a:cubicBezTo>
                  <a:close/>
                  <a:moveTo>
                    <a:pt x="34" y="55"/>
                  </a:moveTo>
                  <a:cubicBezTo>
                    <a:pt x="29" y="50"/>
                    <a:pt x="26" y="43"/>
                    <a:pt x="26" y="35"/>
                  </a:cubicBezTo>
                  <a:cubicBezTo>
                    <a:pt x="26" y="27"/>
                    <a:pt x="29" y="20"/>
                    <a:pt x="34" y="15"/>
                  </a:cubicBezTo>
                  <a:cubicBezTo>
                    <a:pt x="39" y="10"/>
                    <a:pt x="46" y="7"/>
                    <a:pt x="54" y="7"/>
                  </a:cubicBezTo>
                  <a:cubicBezTo>
                    <a:pt x="62" y="7"/>
                    <a:pt x="69" y="10"/>
                    <a:pt x="74" y="15"/>
                  </a:cubicBezTo>
                  <a:cubicBezTo>
                    <a:pt x="79" y="20"/>
                    <a:pt x="82" y="27"/>
                    <a:pt x="82" y="35"/>
                  </a:cubicBezTo>
                  <a:cubicBezTo>
                    <a:pt x="82" y="43"/>
                    <a:pt x="79" y="50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69" y="60"/>
                    <a:pt x="62" y="63"/>
                    <a:pt x="54" y="63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46" y="63"/>
                    <a:pt x="39" y="60"/>
                    <a:pt x="34" y="55"/>
                  </a:cubicBezTo>
                  <a:close/>
                  <a:moveTo>
                    <a:pt x="7" y="114"/>
                  </a:moveTo>
                  <a:cubicBezTo>
                    <a:pt x="7" y="102"/>
                    <a:pt x="12" y="91"/>
                    <a:pt x="20" y="84"/>
                  </a:cubicBezTo>
                  <a:cubicBezTo>
                    <a:pt x="29" y="75"/>
                    <a:pt x="41" y="70"/>
                    <a:pt x="54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67" y="70"/>
                    <a:pt x="79" y="75"/>
                    <a:pt x="88" y="84"/>
                  </a:cubicBezTo>
                  <a:cubicBezTo>
                    <a:pt x="96" y="91"/>
                    <a:pt x="101" y="102"/>
                    <a:pt x="102" y="114"/>
                  </a:cubicBezTo>
                  <a:lnTo>
                    <a:pt x="7" y="114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</p:grpSp>
      <p:grpSp>
        <p:nvGrpSpPr>
          <p:cNvPr id="143" name="Grupo 142"/>
          <p:cNvGrpSpPr/>
          <p:nvPr/>
        </p:nvGrpSpPr>
        <p:grpSpPr>
          <a:xfrm>
            <a:off x="2818023" y="2818399"/>
            <a:ext cx="423316" cy="341244"/>
            <a:chOff x="904876" y="3884613"/>
            <a:chExt cx="622300" cy="501650"/>
          </a:xfrm>
          <a:solidFill>
            <a:schemeClr val="bg1"/>
          </a:solidFill>
        </p:grpSpPr>
        <p:sp>
          <p:nvSpPr>
            <p:cNvPr id="144" name="Freeform 71"/>
            <p:cNvSpPr>
              <a:spLocks noEditPoints="1"/>
            </p:cNvSpPr>
            <p:nvPr/>
          </p:nvSpPr>
          <p:spPr bwMode="auto">
            <a:xfrm>
              <a:off x="904876" y="3884613"/>
              <a:ext cx="622300" cy="501650"/>
            </a:xfrm>
            <a:custGeom>
              <a:avLst/>
              <a:gdLst>
                <a:gd name="T0" fmla="*/ 242 w 311"/>
                <a:gd name="T1" fmla="*/ 6 h 250"/>
                <a:gd name="T2" fmla="*/ 83 w 311"/>
                <a:gd name="T3" fmla="*/ 0 h 250"/>
                <a:gd name="T4" fmla="*/ 6 w 311"/>
                <a:gd name="T5" fmla="*/ 6 h 250"/>
                <a:gd name="T6" fmla="*/ 0 w 311"/>
                <a:gd name="T7" fmla="*/ 19 h 250"/>
                <a:gd name="T8" fmla="*/ 19 w 311"/>
                <a:gd name="T9" fmla="*/ 221 h 250"/>
                <a:gd name="T10" fmla="*/ 242 w 311"/>
                <a:gd name="T11" fmla="*/ 249 h 250"/>
                <a:gd name="T12" fmla="*/ 264 w 311"/>
                <a:gd name="T13" fmla="*/ 230 h 250"/>
                <a:gd name="T14" fmla="*/ 311 w 311"/>
                <a:gd name="T15" fmla="*/ 149 h 250"/>
                <a:gd name="T16" fmla="*/ 80 w 311"/>
                <a:gd name="T17" fmla="*/ 117 h 250"/>
                <a:gd name="T18" fmla="*/ 33 w 311"/>
                <a:gd name="T19" fmla="*/ 154 h 250"/>
                <a:gd name="T20" fmla="*/ 43 w 311"/>
                <a:gd name="T21" fmla="*/ 178 h 250"/>
                <a:gd name="T22" fmla="*/ 55 w 311"/>
                <a:gd name="T23" fmla="*/ 156 h 250"/>
                <a:gd name="T24" fmla="*/ 19 w 311"/>
                <a:gd name="T25" fmla="*/ 215 h 250"/>
                <a:gd name="T26" fmla="*/ 6 w 311"/>
                <a:gd name="T27" fmla="*/ 19 h 250"/>
                <a:gd name="T28" fmla="*/ 80 w 311"/>
                <a:gd name="T29" fmla="*/ 7 h 250"/>
                <a:gd name="T30" fmla="*/ 49 w 311"/>
                <a:gd name="T31" fmla="*/ 170 h 250"/>
                <a:gd name="T32" fmla="*/ 35 w 311"/>
                <a:gd name="T33" fmla="*/ 164 h 250"/>
                <a:gd name="T34" fmla="*/ 49 w 311"/>
                <a:gd name="T35" fmla="*/ 158 h 250"/>
                <a:gd name="T36" fmla="*/ 87 w 311"/>
                <a:gd name="T37" fmla="*/ 215 h 250"/>
                <a:gd name="T38" fmla="*/ 119 w 311"/>
                <a:gd name="T39" fmla="*/ 92 h 250"/>
                <a:gd name="T40" fmla="*/ 161 w 311"/>
                <a:gd name="T41" fmla="*/ 72 h 250"/>
                <a:gd name="T42" fmla="*/ 113 w 311"/>
                <a:gd name="T43" fmla="*/ 71 h 250"/>
                <a:gd name="T44" fmla="*/ 127 w 311"/>
                <a:gd name="T45" fmla="*/ 77 h 250"/>
                <a:gd name="T46" fmla="*/ 113 w 311"/>
                <a:gd name="T47" fmla="*/ 83 h 250"/>
                <a:gd name="T48" fmla="*/ 132 w 311"/>
                <a:gd name="T49" fmla="*/ 72 h 250"/>
                <a:gd name="T50" fmla="*/ 109 w 311"/>
                <a:gd name="T51" fmla="*/ 67 h 250"/>
                <a:gd name="T52" fmla="*/ 87 w 311"/>
                <a:gd name="T53" fmla="*/ 110 h 250"/>
                <a:gd name="T54" fmla="*/ 161 w 311"/>
                <a:gd name="T55" fmla="*/ 66 h 250"/>
                <a:gd name="T56" fmla="*/ 189 w 311"/>
                <a:gd name="T57" fmla="*/ 66 h 250"/>
                <a:gd name="T58" fmla="*/ 213 w 311"/>
                <a:gd name="T59" fmla="*/ 70 h 250"/>
                <a:gd name="T60" fmla="*/ 203 w 311"/>
                <a:gd name="T61" fmla="*/ 46 h 250"/>
                <a:gd name="T62" fmla="*/ 167 w 311"/>
                <a:gd name="T63" fmla="*/ 64 h 250"/>
                <a:gd name="T64" fmla="*/ 237 w 311"/>
                <a:gd name="T65" fmla="*/ 10 h 250"/>
                <a:gd name="T66" fmla="*/ 197 w 311"/>
                <a:gd name="T67" fmla="*/ 101 h 250"/>
                <a:gd name="T68" fmla="*/ 189 w 311"/>
                <a:gd name="T69" fmla="*/ 187 h 250"/>
                <a:gd name="T70" fmla="*/ 212 w 311"/>
                <a:gd name="T71" fmla="*/ 215 h 250"/>
                <a:gd name="T72" fmla="*/ 197 w 311"/>
                <a:gd name="T73" fmla="*/ 55 h 250"/>
                <a:gd name="T74" fmla="*/ 211 w 311"/>
                <a:gd name="T75" fmla="*/ 60 h 250"/>
                <a:gd name="T76" fmla="*/ 197 w 311"/>
                <a:gd name="T77" fmla="*/ 66 h 250"/>
                <a:gd name="T78" fmla="*/ 294 w 311"/>
                <a:gd name="T79" fmla="*/ 184 h 250"/>
                <a:gd name="T80" fmla="*/ 229 w 311"/>
                <a:gd name="T81" fmla="*/ 225 h 250"/>
                <a:gd name="T82" fmla="*/ 221 w 311"/>
                <a:gd name="T83" fmla="*/ 216 h 250"/>
                <a:gd name="T84" fmla="*/ 186 w 311"/>
                <a:gd name="T85" fmla="*/ 167 h 250"/>
                <a:gd name="T86" fmla="*/ 244 w 311"/>
                <a:gd name="T87" fmla="*/ 88 h 250"/>
                <a:gd name="T88" fmla="*/ 305 w 311"/>
                <a:gd name="T89" fmla="*/ 14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1" h="250">
                  <a:moveTo>
                    <a:pt x="247" y="81"/>
                  </a:moveTo>
                  <a:cubicBezTo>
                    <a:pt x="247" y="19"/>
                    <a:pt x="247" y="19"/>
                    <a:pt x="247" y="19"/>
                  </a:cubicBezTo>
                  <a:cubicBezTo>
                    <a:pt x="247" y="14"/>
                    <a:pt x="245" y="9"/>
                    <a:pt x="242" y="6"/>
                  </a:cubicBezTo>
                  <a:cubicBezTo>
                    <a:pt x="238" y="3"/>
                    <a:pt x="234" y="0"/>
                    <a:pt x="228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4" y="0"/>
                    <a:pt x="9" y="3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2" y="9"/>
                    <a:pt x="0" y="14"/>
                    <a:pt x="0" y="19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08"/>
                    <a:pt x="2" y="212"/>
                    <a:pt x="6" y="216"/>
                  </a:cubicBezTo>
                  <a:cubicBezTo>
                    <a:pt x="9" y="219"/>
                    <a:pt x="14" y="221"/>
                    <a:pt x="19" y="221"/>
                  </a:cubicBezTo>
                  <a:cubicBezTo>
                    <a:pt x="217" y="221"/>
                    <a:pt x="217" y="221"/>
                    <a:pt x="217" y="221"/>
                  </a:cubicBezTo>
                  <a:cubicBezTo>
                    <a:pt x="220" y="224"/>
                    <a:pt x="222" y="227"/>
                    <a:pt x="225" y="230"/>
                  </a:cubicBezTo>
                  <a:cubicBezTo>
                    <a:pt x="231" y="236"/>
                    <a:pt x="237" y="243"/>
                    <a:pt x="242" y="249"/>
                  </a:cubicBezTo>
                  <a:cubicBezTo>
                    <a:pt x="242" y="249"/>
                    <a:pt x="242" y="249"/>
                    <a:pt x="242" y="249"/>
                  </a:cubicBezTo>
                  <a:cubicBezTo>
                    <a:pt x="243" y="250"/>
                    <a:pt x="245" y="250"/>
                    <a:pt x="247" y="249"/>
                  </a:cubicBezTo>
                  <a:cubicBezTo>
                    <a:pt x="252" y="243"/>
                    <a:pt x="258" y="236"/>
                    <a:pt x="264" y="230"/>
                  </a:cubicBezTo>
                  <a:cubicBezTo>
                    <a:pt x="276" y="216"/>
                    <a:pt x="290" y="201"/>
                    <a:pt x="299" y="187"/>
                  </a:cubicBezTo>
                  <a:cubicBezTo>
                    <a:pt x="303" y="182"/>
                    <a:pt x="306" y="175"/>
                    <a:pt x="308" y="169"/>
                  </a:cubicBezTo>
                  <a:cubicBezTo>
                    <a:pt x="310" y="162"/>
                    <a:pt x="311" y="156"/>
                    <a:pt x="311" y="149"/>
                  </a:cubicBezTo>
                  <a:cubicBezTo>
                    <a:pt x="311" y="130"/>
                    <a:pt x="304" y="113"/>
                    <a:pt x="292" y="101"/>
                  </a:cubicBezTo>
                  <a:cubicBezTo>
                    <a:pt x="280" y="90"/>
                    <a:pt x="265" y="82"/>
                    <a:pt x="247" y="81"/>
                  </a:cubicBezTo>
                  <a:close/>
                  <a:moveTo>
                    <a:pt x="80" y="117"/>
                  </a:moveTo>
                  <a:cubicBezTo>
                    <a:pt x="50" y="152"/>
                    <a:pt x="50" y="152"/>
                    <a:pt x="50" y="152"/>
                  </a:cubicBezTo>
                  <a:cubicBezTo>
                    <a:pt x="48" y="150"/>
                    <a:pt x="45" y="150"/>
                    <a:pt x="43" y="150"/>
                  </a:cubicBezTo>
                  <a:cubicBezTo>
                    <a:pt x="39" y="150"/>
                    <a:pt x="35" y="151"/>
                    <a:pt x="33" y="154"/>
                  </a:cubicBezTo>
                  <a:cubicBezTo>
                    <a:pt x="30" y="156"/>
                    <a:pt x="28" y="160"/>
                    <a:pt x="28" y="164"/>
                  </a:cubicBezTo>
                  <a:cubicBezTo>
                    <a:pt x="28" y="168"/>
                    <a:pt x="30" y="172"/>
                    <a:pt x="33" y="174"/>
                  </a:cubicBezTo>
                  <a:cubicBezTo>
                    <a:pt x="35" y="177"/>
                    <a:pt x="39" y="178"/>
                    <a:pt x="43" y="178"/>
                  </a:cubicBezTo>
                  <a:cubicBezTo>
                    <a:pt x="47" y="178"/>
                    <a:pt x="50" y="177"/>
                    <a:pt x="53" y="174"/>
                  </a:cubicBezTo>
                  <a:cubicBezTo>
                    <a:pt x="56" y="172"/>
                    <a:pt x="57" y="168"/>
                    <a:pt x="57" y="164"/>
                  </a:cubicBezTo>
                  <a:cubicBezTo>
                    <a:pt x="57" y="161"/>
                    <a:pt x="56" y="158"/>
                    <a:pt x="55" y="156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0" y="215"/>
                    <a:pt x="80" y="215"/>
                    <a:pt x="80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5" y="215"/>
                    <a:pt x="12" y="214"/>
                    <a:pt x="10" y="211"/>
                  </a:cubicBezTo>
                  <a:cubicBezTo>
                    <a:pt x="8" y="209"/>
                    <a:pt x="6" y="206"/>
                    <a:pt x="6" y="203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6"/>
                    <a:pt x="8" y="13"/>
                    <a:pt x="10" y="10"/>
                  </a:cubicBezTo>
                  <a:cubicBezTo>
                    <a:pt x="12" y="8"/>
                    <a:pt x="15" y="7"/>
                    <a:pt x="19" y="7"/>
                  </a:cubicBezTo>
                  <a:cubicBezTo>
                    <a:pt x="80" y="7"/>
                    <a:pt x="80" y="7"/>
                    <a:pt x="80" y="7"/>
                  </a:cubicBezTo>
                  <a:lnTo>
                    <a:pt x="80" y="117"/>
                  </a:lnTo>
                  <a:close/>
                  <a:moveTo>
                    <a:pt x="51" y="164"/>
                  </a:moveTo>
                  <a:cubicBezTo>
                    <a:pt x="51" y="166"/>
                    <a:pt x="50" y="168"/>
                    <a:pt x="49" y="170"/>
                  </a:cubicBezTo>
                  <a:cubicBezTo>
                    <a:pt x="47" y="171"/>
                    <a:pt x="45" y="172"/>
                    <a:pt x="43" y="172"/>
                  </a:cubicBezTo>
                  <a:cubicBezTo>
                    <a:pt x="41" y="172"/>
                    <a:pt x="39" y="171"/>
                    <a:pt x="37" y="170"/>
                  </a:cubicBezTo>
                  <a:cubicBezTo>
                    <a:pt x="36" y="168"/>
                    <a:pt x="35" y="166"/>
                    <a:pt x="35" y="164"/>
                  </a:cubicBezTo>
                  <a:cubicBezTo>
                    <a:pt x="35" y="162"/>
                    <a:pt x="36" y="160"/>
                    <a:pt x="37" y="158"/>
                  </a:cubicBezTo>
                  <a:cubicBezTo>
                    <a:pt x="39" y="157"/>
                    <a:pt x="41" y="156"/>
                    <a:pt x="43" y="156"/>
                  </a:cubicBezTo>
                  <a:cubicBezTo>
                    <a:pt x="45" y="156"/>
                    <a:pt x="47" y="157"/>
                    <a:pt x="49" y="158"/>
                  </a:cubicBezTo>
                  <a:cubicBezTo>
                    <a:pt x="50" y="160"/>
                    <a:pt x="51" y="162"/>
                    <a:pt x="51" y="164"/>
                  </a:cubicBezTo>
                  <a:close/>
                  <a:moveTo>
                    <a:pt x="161" y="215"/>
                  </a:moveTo>
                  <a:cubicBezTo>
                    <a:pt x="87" y="215"/>
                    <a:pt x="87" y="215"/>
                    <a:pt x="87" y="215"/>
                  </a:cubicBezTo>
                  <a:cubicBezTo>
                    <a:pt x="87" y="119"/>
                    <a:pt x="87" y="119"/>
                    <a:pt x="87" y="119"/>
                  </a:cubicBezTo>
                  <a:cubicBezTo>
                    <a:pt x="112" y="90"/>
                    <a:pt x="112" y="90"/>
                    <a:pt x="112" y="90"/>
                  </a:cubicBezTo>
                  <a:cubicBezTo>
                    <a:pt x="114" y="91"/>
                    <a:pt x="117" y="92"/>
                    <a:pt x="119" y="92"/>
                  </a:cubicBezTo>
                  <a:cubicBezTo>
                    <a:pt x="123" y="92"/>
                    <a:pt x="127" y="90"/>
                    <a:pt x="129" y="87"/>
                  </a:cubicBezTo>
                  <a:cubicBezTo>
                    <a:pt x="132" y="85"/>
                    <a:pt x="133" y="82"/>
                    <a:pt x="133" y="78"/>
                  </a:cubicBezTo>
                  <a:cubicBezTo>
                    <a:pt x="161" y="72"/>
                    <a:pt x="161" y="72"/>
                    <a:pt x="161" y="72"/>
                  </a:cubicBezTo>
                  <a:lnTo>
                    <a:pt x="161" y="215"/>
                  </a:lnTo>
                  <a:close/>
                  <a:moveTo>
                    <a:pt x="111" y="77"/>
                  </a:moveTo>
                  <a:cubicBezTo>
                    <a:pt x="111" y="75"/>
                    <a:pt x="112" y="73"/>
                    <a:pt x="113" y="71"/>
                  </a:cubicBezTo>
                  <a:cubicBezTo>
                    <a:pt x="115" y="70"/>
                    <a:pt x="117" y="69"/>
                    <a:pt x="119" y="69"/>
                  </a:cubicBezTo>
                  <a:cubicBezTo>
                    <a:pt x="121" y="69"/>
                    <a:pt x="123" y="70"/>
                    <a:pt x="125" y="71"/>
                  </a:cubicBezTo>
                  <a:cubicBezTo>
                    <a:pt x="126" y="73"/>
                    <a:pt x="127" y="75"/>
                    <a:pt x="127" y="77"/>
                  </a:cubicBezTo>
                  <a:cubicBezTo>
                    <a:pt x="127" y="79"/>
                    <a:pt x="126" y="82"/>
                    <a:pt x="125" y="83"/>
                  </a:cubicBezTo>
                  <a:cubicBezTo>
                    <a:pt x="123" y="84"/>
                    <a:pt x="121" y="85"/>
                    <a:pt x="119" y="85"/>
                  </a:cubicBezTo>
                  <a:cubicBezTo>
                    <a:pt x="117" y="85"/>
                    <a:pt x="115" y="84"/>
                    <a:pt x="113" y="83"/>
                  </a:cubicBezTo>
                  <a:cubicBezTo>
                    <a:pt x="112" y="82"/>
                    <a:pt x="111" y="79"/>
                    <a:pt x="111" y="77"/>
                  </a:cubicBezTo>
                  <a:close/>
                  <a:moveTo>
                    <a:pt x="161" y="66"/>
                  </a:moveTo>
                  <a:cubicBezTo>
                    <a:pt x="132" y="72"/>
                    <a:pt x="132" y="72"/>
                    <a:pt x="132" y="72"/>
                  </a:cubicBezTo>
                  <a:cubicBezTo>
                    <a:pt x="132" y="70"/>
                    <a:pt x="131" y="68"/>
                    <a:pt x="129" y="67"/>
                  </a:cubicBezTo>
                  <a:cubicBezTo>
                    <a:pt x="127" y="64"/>
                    <a:pt x="123" y="63"/>
                    <a:pt x="119" y="63"/>
                  </a:cubicBezTo>
                  <a:cubicBezTo>
                    <a:pt x="115" y="63"/>
                    <a:pt x="111" y="64"/>
                    <a:pt x="109" y="67"/>
                  </a:cubicBezTo>
                  <a:cubicBezTo>
                    <a:pt x="106" y="70"/>
                    <a:pt x="105" y="73"/>
                    <a:pt x="105" y="77"/>
                  </a:cubicBezTo>
                  <a:cubicBezTo>
                    <a:pt x="105" y="80"/>
                    <a:pt x="106" y="83"/>
                    <a:pt x="107" y="86"/>
                  </a:cubicBezTo>
                  <a:cubicBezTo>
                    <a:pt x="87" y="110"/>
                    <a:pt x="87" y="110"/>
                    <a:pt x="87" y="110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161" y="7"/>
                    <a:pt x="161" y="7"/>
                    <a:pt x="161" y="7"/>
                  </a:cubicBezTo>
                  <a:lnTo>
                    <a:pt x="161" y="66"/>
                  </a:lnTo>
                  <a:close/>
                  <a:moveTo>
                    <a:pt x="167" y="215"/>
                  </a:moveTo>
                  <a:cubicBezTo>
                    <a:pt x="167" y="71"/>
                    <a:pt x="167" y="71"/>
                    <a:pt x="167" y="71"/>
                  </a:cubicBezTo>
                  <a:cubicBezTo>
                    <a:pt x="189" y="66"/>
                    <a:pt x="189" y="66"/>
                    <a:pt x="189" y="66"/>
                  </a:cubicBezTo>
                  <a:cubicBezTo>
                    <a:pt x="190" y="68"/>
                    <a:pt x="191" y="69"/>
                    <a:pt x="192" y="70"/>
                  </a:cubicBezTo>
                  <a:cubicBezTo>
                    <a:pt x="195" y="73"/>
                    <a:pt x="199" y="75"/>
                    <a:pt x="203" y="75"/>
                  </a:cubicBezTo>
                  <a:cubicBezTo>
                    <a:pt x="207" y="75"/>
                    <a:pt x="210" y="73"/>
                    <a:pt x="213" y="70"/>
                  </a:cubicBezTo>
                  <a:cubicBezTo>
                    <a:pt x="215" y="68"/>
                    <a:pt x="217" y="64"/>
                    <a:pt x="217" y="60"/>
                  </a:cubicBezTo>
                  <a:cubicBezTo>
                    <a:pt x="217" y="56"/>
                    <a:pt x="215" y="53"/>
                    <a:pt x="213" y="50"/>
                  </a:cubicBezTo>
                  <a:cubicBezTo>
                    <a:pt x="210" y="47"/>
                    <a:pt x="207" y="46"/>
                    <a:pt x="203" y="46"/>
                  </a:cubicBezTo>
                  <a:cubicBezTo>
                    <a:pt x="199" y="46"/>
                    <a:pt x="195" y="47"/>
                    <a:pt x="192" y="50"/>
                  </a:cubicBezTo>
                  <a:cubicBezTo>
                    <a:pt x="190" y="53"/>
                    <a:pt x="188" y="56"/>
                    <a:pt x="188" y="60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228" y="7"/>
                    <a:pt x="228" y="7"/>
                    <a:pt x="228" y="7"/>
                  </a:cubicBezTo>
                  <a:cubicBezTo>
                    <a:pt x="232" y="7"/>
                    <a:pt x="235" y="8"/>
                    <a:pt x="237" y="10"/>
                  </a:cubicBezTo>
                  <a:cubicBezTo>
                    <a:pt x="240" y="13"/>
                    <a:pt x="241" y="16"/>
                    <a:pt x="241" y="19"/>
                  </a:cubicBezTo>
                  <a:cubicBezTo>
                    <a:pt x="241" y="81"/>
                    <a:pt x="241" y="81"/>
                    <a:pt x="241" y="81"/>
                  </a:cubicBezTo>
                  <a:cubicBezTo>
                    <a:pt x="224" y="82"/>
                    <a:pt x="208" y="90"/>
                    <a:pt x="197" y="101"/>
                  </a:cubicBezTo>
                  <a:cubicBezTo>
                    <a:pt x="184" y="113"/>
                    <a:pt x="177" y="130"/>
                    <a:pt x="177" y="149"/>
                  </a:cubicBezTo>
                  <a:cubicBezTo>
                    <a:pt x="177" y="156"/>
                    <a:pt x="178" y="162"/>
                    <a:pt x="180" y="169"/>
                  </a:cubicBezTo>
                  <a:cubicBezTo>
                    <a:pt x="182" y="175"/>
                    <a:pt x="185" y="182"/>
                    <a:pt x="189" y="187"/>
                  </a:cubicBezTo>
                  <a:cubicBezTo>
                    <a:pt x="189" y="187"/>
                    <a:pt x="189" y="187"/>
                    <a:pt x="189" y="187"/>
                  </a:cubicBezTo>
                  <a:cubicBezTo>
                    <a:pt x="189" y="187"/>
                    <a:pt x="189" y="187"/>
                    <a:pt x="189" y="187"/>
                  </a:cubicBezTo>
                  <a:cubicBezTo>
                    <a:pt x="195" y="196"/>
                    <a:pt x="203" y="206"/>
                    <a:pt x="212" y="215"/>
                  </a:cubicBezTo>
                  <a:lnTo>
                    <a:pt x="167" y="215"/>
                  </a:lnTo>
                  <a:close/>
                  <a:moveTo>
                    <a:pt x="194" y="60"/>
                  </a:moveTo>
                  <a:cubicBezTo>
                    <a:pt x="194" y="58"/>
                    <a:pt x="195" y="56"/>
                    <a:pt x="197" y="55"/>
                  </a:cubicBezTo>
                  <a:cubicBezTo>
                    <a:pt x="198" y="53"/>
                    <a:pt x="200" y="52"/>
                    <a:pt x="203" y="52"/>
                  </a:cubicBezTo>
                  <a:cubicBezTo>
                    <a:pt x="205" y="52"/>
                    <a:pt x="207" y="53"/>
                    <a:pt x="208" y="55"/>
                  </a:cubicBezTo>
                  <a:cubicBezTo>
                    <a:pt x="210" y="56"/>
                    <a:pt x="211" y="58"/>
                    <a:pt x="211" y="60"/>
                  </a:cubicBezTo>
                  <a:cubicBezTo>
                    <a:pt x="211" y="63"/>
                    <a:pt x="210" y="65"/>
                    <a:pt x="208" y="66"/>
                  </a:cubicBezTo>
                  <a:cubicBezTo>
                    <a:pt x="207" y="67"/>
                    <a:pt x="205" y="68"/>
                    <a:pt x="203" y="68"/>
                  </a:cubicBezTo>
                  <a:cubicBezTo>
                    <a:pt x="200" y="68"/>
                    <a:pt x="198" y="67"/>
                    <a:pt x="197" y="66"/>
                  </a:cubicBezTo>
                  <a:cubicBezTo>
                    <a:pt x="195" y="65"/>
                    <a:pt x="194" y="63"/>
                    <a:pt x="194" y="60"/>
                  </a:cubicBezTo>
                  <a:close/>
                  <a:moveTo>
                    <a:pt x="302" y="167"/>
                  </a:moveTo>
                  <a:cubicBezTo>
                    <a:pt x="300" y="173"/>
                    <a:pt x="298" y="179"/>
                    <a:pt x="294" y="184"/>
                  </a:cubicBezTo>
                  <a:cubicBezTo>
                    <a:pt x="285" y="197"/>
                    <a:pt x="272" y="212"/>
                    <a:pt x="259" y="225"/>
                  </a:cubicBezTo>
                  <a:cubicBezTo>
                    <a:pt x="254" y="231"/>
                    <a:pt x="249" y="237"/>
                    <a:pt x="244" y="242"/>
                  </a:cubicBezTo>
                  <a:cubicBezTo>
                    <a:pt x="240" y="237"/>
                    <a:pt x="235" y="231"/>
                    <a:pt x="229" y="225"/>
                  </a:cubicBezTo>
                  <a:cubicBezTo>
                    <a:pt x="229" y="225"/>
                    <a:pt x="229" y="225"/>
                    <a:pt x="229" y="225"/>
                  </a:cubicBezTo>
                  <a:cubicBezTo>
                    <a:pt x="227" y="222"/>
                    <a:pt x="224" y="219"/>
                    <a:pt x="221" y="216"/>
                  </a:cubicBezTo>
                  <a:cubicBezTo>
                    <a:pt x="221" y="216"/>
                    <a:pt x="221" y="216"/>
                    <a:pt x="221" y="216"/>
                  </a:cubicBezTo>
                  <a:cubicBezTo>
                    <a:pt x="211" y="205"/>
                    <a:pt x="201" y="194"/>
                    <a:pt x="194" y="184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91" y="178"/>
                    <a:pt x="188" y="173"/>
                    <a:pt x="186" y="167"/>
                  </a:cubicBezTo>
                  <a:cubicBezTo>
                    <a:pt x="184" y="161"/>
                    <a:pt x="183" y="155"/>
                    <a:pt x="183" y="149"/>
                  </a:cubicBezTo>
                  <a:cubicBezTo>
                    <a:pt x="183" y="132"/>
                    <a:pt x="190" y="117"/>
                    <a:pt x="201" y="105"/>
                  </a:cubicBezTo>
                  <a:cubicBezTo>
                    <a:pt x="212" y="94"/>
                    <a:pt x="227" y="88"/>
                    <a:pt x="244" y="88"/>
                  </a:cubicBezTo>
                  <a:cubicBezTo>
                    <a:pt x="244" y="88"/>
                    <a:pt x="244" y="88"/>
                    <a:pt x="244" y="88"/>
                  </a:cubicBezTo>
                  <a:cubicBezTo>
                    <a:pt x="261" y="88"/>
                    <a:pt x="276" y="94"/>
                    <a:pt x="287" y="105"/>
                  </a:cubicBezTo>
                  <a:cubicBezTo>
                    <a:pt x="298" y="117"/>
                    <a:pt x="305" y="132"/>
                    <a:pt x="305" y="149"/>
                  </a:cubicBezTo>
                  <a:cubicBezTo>
                    <a:pt x="305" y="155"/>
                    <a:pt x="304" y="161"/>
                    <a:pt x="302" y="167"/>
                  </a:cubicBez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  <p:sp>
          <p:nvSpPr>
            <p:cNvPr id="145" name="Freeform 72"/>
            <p:cNvSpPr>
              <a:spLocks noEditPoints="1"/>
            </p:cNvSpPr>
            <p:nvPr/>
          </p:nvSpPr>
          <p:spPr bwMode="auto">
            <a:xfrm>
              <a:off x="1319213" y="4106863"/>
              <a:ext cx="150813" cy="150812"/>
            </a:xfrm>
            <a:custGeom>
              <a:avLst/>
              <a:gdLst>
                <a:gd name="T0" fmla="*/ 64 w 75"/>
                <a:gd name="T1" fmla="*/ 11 h 75"/>
                <a:gd name="T2" fmla="*/ 64 w 75"/>
                <a:gd name="T3" fmla="*/ 11 h 75"/>
                <a:gd name="T4" fmla="*/ 64 w 75"/>
                <a:gd name="T5" fmla="*/ 11 h 75"/>
                <a:gd name="T6" fmla="*/ 37 w 75"/>
                <a:gd name="T7" fmla="*/ 0 h 75"/>
                <a:gd name="T8" fmla="*/ 37 w 75"/>
                <a:gd name="T9" fmla="*/ 0 h 75"/>
                <a:gd name="T10" fmla="*/ 11 w 75"/>
                <a:gd name="T11" fmla="*/ 11 h 75"/>
                <a:gd name="T12" fmla="*/ 11 w 75"/>
                <a:gd name="T13" fmla="*/ 11 h 75"/>
                <a:gd name="T14" fmla="*/ 0 w 75"/>
                <a:gd name="T15" fmla="*/ 38 h 75"/>
                <a:gd name="T16" fmla="*/ 11 w 75"/>
                <a:gd name="T17" fmla="*/ 64 h 75"/>
                <a:gd name="T18" fmla="*/ 11 w 75"/>
                <a:gd name="T19" fmla="*/ 64 h 75"/>
                <a:gd name="T20" fmla="*/ 11 w 75"/>
                <a:gd name="T21" fmla="*/ 64 h 75"/>
                <a:gd name="T22" fmla="*/ 11 w 75"/>
                <a:gd name="T23" fmla="*/ 64 h 75"/>
                <a:gd name="T24" fmla="*/ 37 w 75"/>
                <a:gd name="T25" fmla="*/ 75 h 75"/>
                <a:gd name="T26" fmla="*/ 64 w 75"/>
                <a:gd name="T27" fmla="*/ 64 h 75"/>
                <a:gd name="T28" fmla="*/ 75 w 75"/>
                <a:gd name="T29" fmla="*/ 38 h 75"/>
                <a:gd name="T30" fmla="*/ 64 w 75"/>
                <a:gd name="T31" fmla="*/ 11 h 75"/>
                <a:gd name="T32" fmla="*/ 68 w 75"/>
                <a:gd name="T33" fmla="*/ 38 h 75"/>
                <a:gd name="T34" fmla="*/ 59 w 75"/>
                <a:gd name="T35" fmla="*/ 60 h 75"/>
                <a:gd name="T36" fmla="*/ 37 w 75"/>
                <a:gd name="T37" fmla="*/ 69 h 75"/>
                <a:gd name="T38" fmla="*/ 15 w 75"/>
                <a:gd name="T39" fmla="*/ 60 h 75"/>
                <a:gd name="T40" fmla="*/ 15 w 75"/>
                <a:gd name="T41" fmla="*/ 60 h 75"/>
                <a:gd name="T42" fmla="*/ 6 w 75"/>
                <a:gd name="T43" fmla="*/ 38 h 75"/>
                <a:gd name="T44" fmla="*/ 15 w 75"/>
                <a:gd name="T45" fmla="*/ 16 h 75"/>
                <a:gd name="T46" fmla="*/ 37 w 75"/>
                <a:gd name="T47" fmla="*/ 6 h 75"/>
                <a:gd name="T48" fmla="*/ 37 w 75"/>
                <a:gd name="T49" fmla="*/ 6 h 75"/>
                <a:gd name="T50" fmla="*/ 59 w 75"/>
                <a:gd name="T51" fmla="*/ 16 h 75"/>
                <a:gd name="T52" fmla="*/ 59 w 75"/>
                <a:gd name="T53" fmla="*/ 16 h 75"/>
                <a:gd name="T54" fmla="*/ 68 w 75"/>
                <a:gd name="T55" fmla="*/ 3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5" h="75">
                  <a:moveTo>
                    <a:pt x="64" y="11"/>
                  </a:moveTo>
                  <a:cubicBezTo>
                    <a:pt x="64" y="11"/>
                    <a:pt x="64" y="11"/>
                    <a:pt x="64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57" y="4"/>
                    <a:pt x="47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7" y="0"/>
                    <a:pt x="17" y="4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4" y="18"/>
                    <a:pt x="0" y="27"/>
                    <a:pt x="0" y="38"/>
                  </a:cubicBezTo>
                  <a:cubicBezTo>
                    <a:pt x="0" y="48"/>
                    <a:pt x="4" y="57"/>
                    <a:pt x="11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8" y="71"/>
                    <a:pt x="27" y="75"/>
                    <a:pt x="37" y="75"/>
                  </a:cubicBezTo>
                  <a:cubicBezTo>
                    <a:pt x="48" y="75"/>
                    <a:pt x="57" y="71"/>
                    <a:pt x="64" y="64"/>
                  </a:cubicBezTo>
                  <a:cubicBezTo>
                    <a:pt x="70" y="57"/>
                    <a:pt x="75" y="48"/>
                    <a:pt x="75" y="38"/>
                  </a:cubicBezTo>
                  <a:cubicBezTo>
                    <a:pt x="75" y="27"/>
                    <a:pt x="70" y="18"/>
                    <a:pt x="64" y="11"/>
                  </a:cubicBezTo>
                  <a:close/>
                  <a:moveTo>
                    <a:pt x="68" y="38"/>
                  </a:moveTo>
                  <a:cubicBezTo>
                    <a:pt x="68" y="46"/>
                    <a:pt x="65" y="54"/>
                    <a:pt x="59" y="60"/>
                  </a:cubicBezTo>
                  <a:cubicBezTo>
                    <a:pt x="54" y="65"/>
                    <a:pt x="46" y="69"/>
                    <a:pt x="37" y="69"/>
                  </a:cubicBezTo>
                  <a:cubicBezTo>
                    <a:pt x="29" y="69"/>
                    <a:pt x="21" y="65"/>
                    <a:pt x="15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9" y="54"/>
                    <a:pt x="6" y="46"/>
                    <a:pt x="6" y="38"/>
                  </a:cubicBezTo>
                  <a:cubicBezTo>
                    <a:pt x="6" y="29"/>
                    <a:pt x="9" y="21"/>
                    <a:pt x="15" y="16"/>
                  </a:cubicBezTo>
                  <a:cubicBezTo>
                    <a:pt x="21" y="10"/>
                    <a:pt x="29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46" y="6"/>
                    <a:pt x="54" y="10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65" y="21"/>
                    <a:pt x="68" y="29"/>
                    <a:pt x="68" y="38"/>
                  </a:cubicBez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2201" tIns="31101" rIns="62201" bIns="31101" numCol="1" anchor="t" anchorCtr="0" compatLnSpc="1">
              <a:prstTxWarp prst="textNoShape">
                <a:avLst/>
              </a:prstTxWarp>
            </a:bodyPr>
            <a:lstStyle/>
            <a:p>
              <a:endParaRPr lang="es-ES" sz="1224"/>
            </a:p>
          </p:txBody>
        </p:sp>
      </p:grpSp>
      <p:pic>
        <p:nvPicPr>
          <p:cNvPr id="146" name="Picture 9" descr="https://distafarma.aemps.es/farmacom/images/logoEurope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579" y="1011387"/>
            <a:ext cx="1045083" cy="82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28 Elipse"/>
          <p:cNvSpPr/>
          <p:nvPr/>
        </p:nvSpPr>
        <p:spPr>
          <a:xfrm>
            <a:off x="3521655" y="4441199"/>
            <a:ext cx="622015" cy="622015"/>
          </a:xfrm>
          <a:prstGeom prst="ellipse">
            <a:avLst/>
          </a:prstGeom>
          <a:solidFill>
            <a:schemeClr val="bg2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401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57" name="Grupo 56"/>
          <p:cNvGrpSpPr/>
          <p:nvPr/>
        </p:nvGrpSpPr>
        <p:grpSpPr>
          <a:xfrm>
            <a:off x="3613445" y="4550004"/>
            <a:ext cx="397108" cy="399935"/>
            <a:chOff x="857251" y="3005138"/>
            <a:chExt cx="550863" cy="568325"/>
          </a:xfrm>
          <a:solidFill>
            <a:schemeClr val="bg1"/>
          </a:solidFill>
        </p:grpSpPr>
        <p:sp>
          <p:nvSpPr>
            <p:cNvPr id="58" name="Freeform 96"/>
            <p:cNvSpPr>
              <a:spLocks noEditPoints="1"/>
            </p:cNvSpPr>
            <p:nvPr/>
          </p:nvSpPr>
          <p:spPr bwMode="auto">
            <a:xfrm>
              <a:off x="857251" y="3005138"/>
              <a:ext cx="550863" cy="568325"/>
            </a:xfrm>
            <a:custGeom>
              <a:avLst/>
              <a:gdLst>
                <a:gd name="T0" fmla="*/ 130 w 260"/>
                <a:gd name="T1" fmla="*/ 11 h 268"/>
                <a:gd name="T2" fmla="*/ 11 w 260"/>
                <a:gd name="T3" fmla="*/ 134 h 268"/>
                <a:gd name="T4" fmla="*/ 130 w 260"/>
                <a:gd name="T5" fmla="*/ 257 h 268"/>
                <a:gd name="T6" fmla="*/ 250 w 260"/>
                <a:gd name="T7" fmla="*/ 134 h 268"/>
                <a:gd name="T8" fmla="*/ 130 w 260"/>
                <a:gd name="T9" fmla="*/ 11 h 268"/>
                <a:gd name="T10" fmla="*/ 130 w 260"/>
                <a:gd name="T11" fmla="*/ 268 h 268"/>
                <a:gd name="T12" fmla="*/ 0 w 260"/>
                <a:gd name="T13" fmla="*/ 134 h 268"/>
                <a:gd name="T14" fmla="*/ 130 w 260"/>
                <a:gd name="T15" fmla="*/ 0 h 268"/>
                <a:gd name="T16" fmla="*/ 260 w 260"/>
                <a:gd name="T17" fmla="*/ 134 h 268"/>
                <a:gd name="T18" fmla="*/ 130 w 260"/>
                <a:gd name="T19" fmla="*/ 26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0" h="268">
                  <a:moveTo>
                    <a:pt x="130" y="11"/>
                  </a:moveTo>
                  <a:cubicBezTo>
                    <a:pt x="64" y="11"/>
                    <a:pt x="11" y="66"/>
                    <a:pt x="11" y="134"/>
                  </a:cubicBezTo>
                  <a:cubicBezTo>
                    <a:pt x="11" y="202"/>
                    <a:pt x="64" y="257"/>
                    <a:pt x="130" y="257"/>
                  </a:cubicBezTo>
                  <a:cubicBezTo>
                    <a:pt x="196" y="257"/>
                    <a:pt x="250" y="202"/>
                    <a:pt x="250" y="134"/>
                  </a:cubicBezTo>
                  <a:cubicBezTo>
                    <a:pt x="250" y="66"/>
                    <a:pt x="196" y="11"/>
                    <a:pt x="130" y="11"/>
                  </a:cubicBezTo>
                  <a:moveTo>
                    <a:pt x="130" y="268"/>
                  </a:moveTo>
                  <a:cubicBezTo>
                    <a:pt x="58" y="268"/>
                    <a:pt x="0" y="208"/>
                    <a:pt x="0" y="134"/>
                  </a:cubicBezTo>
                  <a:cubicBezTo>
                    <a:pt x="0" y="60"/>
                    <a:pt x="58" y="0"/>
                    <a:pt x="130" y="0"/>
                  </a:cubicBezTo>
                  <a:cubicBezTo>
                    <a:pt x="202" y="0"/>
                    <a:pt x="260" y="60"/>
                    <a:pt x="260" y="134"/>
                  </a:cubicBezTo>
                  <a:cubicBezTo>
                    <a:pt x="260" y="208"/>
                    <a:pt x="202" y="268"/>
                    <a:pt x="130" y="2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9" name="Freeform 97"/>
            <p:cNvSpPr>
              <a:spLocks/>
            </p:cNvSpPr>
            <p:nvPr/>
          </p:nvSpPr>
          <p:spPr bwMode="auto">
            <a:xfrm>
              <a:off x="962026" y="3062288"/>
              <a:ext cx="268288" cy="508000"/>
            </a:xfrm>
            <a:custGeom>
              <a:avLst/>
              <a:gdLst>
                <a:gd name="T0" fmla="*/ 98 w 127"/>
                <a:gd name="T1" fmla="*/ 240 h 240"/>
                <a:gd name="T2" fmla="*/ 94 w 127"/>
                <a:gd name="T3" fmla="*/ 239 h 240"/>
                <a:gd name="T4" fmla="*/ 94 w 127"/>
                <a:gd name="T5" fmla="*/ 231 h 240"/>
                <a:gd name="T6" fmla="*/ 114 w 127"/>
                <a:gd name="T7" fmla="*/ 200 h 240"/>
                <a:gd name="T8" fmla="*/ 114 w 127"/>
                <a:gd name="T9" fmla="*/ 182 h 240"/>
                <a:gd name="T10" fmla="*/ 100 w 127"/>
                <a:gd name="T11" fmla="*/ 169 h 240"/>
                <a:gd name="T12" fmla="*/ 81 w 127"/>
                <a:gd name="T13" fmla="*/ 146 h 240"/>
                <a:gd name="T14" fmla="*/ 89 w 127"/>
                <a:gd name="T15" fmla="*/ 136 h 240"/>
                <a:gd name="T16" fmla="*/ 92 w 127"/>
                <a:gd name="T17" fmla="*/ 134 h 240"/>
                <a:gd name="T18" fmla="*/ 56 w 127"/>
                <a:gd name="T19" fmla="*/ 96 h 240"/>
                <a:gd name="T20" fmla="*/ 28 w 127"/>
                <a:gd name="T21" fmla="*/ 71 h 240"/>
                <a:gd name="T22" fmla="*/ 16 w 127"/>
                <a:gd name="T23" fmla="*/ 46 h 240"/>
                <a:gd name="T24" fmla="*/ 17 w 127"/>
                <a:gd name="T25" fmla="*/ 30 h 240"/>
                <a:gd name="T26" fmla="*/ 17 w 127"/>
                <a:gd name="T27" fmla="*/ 15 h 240"/>
                <a:gd name="T28" fmla="*/ 13 w 127"/>
                <a:gd name="T29" fmla="*/ 15 h 240"/>
                <a:gd name="T30" fmla="*/ 0 w 127"/>
                <a:gd name="T31" fmla="*/ 6 h 240"/>
                <a:gd name="T32" fmla="*/ 5 w 127"/>
                <a:gd name="T33" fmla="*/ 0 h 240"/>
                <a:gd name="T34" fmla="*/ 10 w 127"/>
                <a:gd name="T35" fmla="*/ 3 h 240"/>
                <a:gd name="T36" fmla="*/ 14 w 127"/>
                <a:gd name="T37" fmla="*/ 4 h 240"/>
                <a:gd name="T38" fmla="*/ 26 w 127"/>
                <a:gd name="T39" fmla="*/ 8 h 240"/>
                <a:gd name="T40" fmla="*/ 27 w 127"/>
                <a:gd name="T41" fmla="*/ 32 h 240"/>
                <a:gd name="T42" fmla="*/ 27 w 127"/>
                <a:gd name="T43" fmla="*/ 44 h 240"/>
                <a:gd name="T44" fmla="*/ 37 w 127"/>
                <a:gd name="T45" fmla="*/ 64 h 240"/>
                <a:gd name="T46" fmla="*/ 63 w 127"/>
                <a:gd name="T47" fmla="*/ 87 h 240"/>
                <a:gd name="T48" fmla="*/ 103 w 127"/>
                <a:gd name="T49" fmla="*/ 135 h 240"/>
                <a:gd name="T50" fmla="*/ 95 w 127"/>
                <a:gd name="T51" fmla="*/ 145 h 240"/>
                <a:gd name="T52" fmla="*/ 92 w 127"/>
                <a:gd name="T53" fmla="*/ 147 h 240"/>
                <a:gd name="T54" fmla="*/ 107 w 127"/>
                <a:gd name="T55" fmla="*/ 160 h 240"/>
                <a:gd name="T56" fmla="*/ 124 w 127"/>
                <a:gd name="T57" fmla="*/ 177 h 240"/>
                <a:gd name="T58" fmla="*/ 124 w 127"/>
                <a:gd name="T59" fmla="*/ 203 h 240"/>
                <a:gd name="T60" fmla="*/ 102 w 127"/>
                <a:gd name="T61" fmla="*/ 238 h 240"/>
                <a:gd name="T62" fmla="*/ 98 w 127"/>
                <a:gd name="T63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240">
                  <a:moveTo>
                    <a:pt x="98" y="240"/>
                  </a:moveTo>
                  <a:cubicBezTo>
                    <a:pt x="96" y="240"/>
                    <a:pt x="95" y="239"/>
                    <a:pt x="94" y="239"/>
                  </a:cubicBezTo>
                  <a:cubicBezTo>
                    <a:pt x="92" y="237"/>
                    <a:pt x="92" y="233"/>
                    <a:pt x="94" y="231"/>
                  </a:cubicBezTo>
                  <a:cubicBezTo>
                    <a:pt x="100" y="222"/>
                    <a:pt x="112" y="206"/>
                    <a:pt x="114" y="200"/>
                  </a:cubicBezTo>
                  <a:cubicBezTo>
                    <a:pt x="115" y="196"/>
                    <a:pt x="116" y="185"/>
                    <a:pt x="114" y="182"/>
                  </a:cubicBezTo>
                  <a:cubicBezTo>
                    <a:pt x="113" y="178"/>
                    <a:pt x="106" y="173"/>
                    <a:pt x="100" y="169"/>
                  </a:cubicBezTo>
                  <a:cubicBezTo>
                    <a:pt x="91" y="162"/>
                    <a:pt x="81" y="155"/>
                    <a:pt x="81" y="146"/>
                  </a:cubicBezTo>
                  <a:cubicBezTo>
                    <a:pt x="81" y="141"/>
                    <a:pt x="85" y="138"/>
                    <a:pt x="89" y="136"/>
                  </a:cubicBezTo>
                  <a:cubicBezTo>
                    <a:pt x="90" y="135"/>
                    <a:pt x="91" y="134"/>
                    <a:pt x="92" y="134"/>
                  </a:cubicBezTo>
                  <a:cubicBezTo>
                    <a:pt x="91" y="122"/>
                    <a:pt x="72" y="108"/>
                    <a:pt x="56" y="96"/>
                  </a:cubicBezTo>
                  <a:cubicBezTo>
                    <a:pt x="45" y="87"/>
                    <a:pt x="33" y="79"/>
                    <a:pt x="28" y="71"/>
                  </a:cubicBezTo>
                  <a:cubicBezTo>
                    <a:pt x="24" y="65"/>
                    <a:pt x="18" y="53"/>
                    <a:pt x="16" y="46"/>
                  </a:cubicBezTo>
                  <a:cubicBezTo>
                    <a:pt x="15" y="42"/>
                    <a:pt x="16" y="36"/>
                    <a:pt x="17" y="30"/>
                  </a:cubicBezTo>
                  <a:cubicBezTo>
                    <a:pt x="17" y="25"/>
                    <a:pt x="18" y="17"/>
                    <a:pt x="17" y="15"/>
                  </a:cubicBezTo>
                  <a:cubicBezTo>
                    <a:pt x="17" y="15"/>
                    <a:pt x="14" y="15"/>
                    <a:pt x="13" y="15"/>
                  </a:cubicBezTo>
                  <a:cubicBezTo>
                    <a:pt x="8" y="14"/>
                    <a:pt x="0" y="14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7" y="0"/>
                    <a:pt x="9" y="2"/>
                    <a:pt x="10" y="3"/>
                  </a:cubicBezTo>
                  <a:cubicBezTo>
                    <a:pt x="11" y="3"/>
                    <a:pt x="12" y="4"/>
                    <a:pt x="14" y="4"/>
                  </a:cubicBezTo>
                  <a:cubicBezTo>
                    <a:pt x="18" y="4"/>
                    <a:pt x="23" y="5"/>
                    <a:pt x="26" y="8"/>
                  </a:cubicBezTo>
                  <a:cubicBezTo>
                    <a:pt x="30" y="14"/>
                    <a:pt x="29" y="23"/>
                    <a:pt x="27" y="32"/>
                  </a:cubicBezTo>
                  <a:cubicBezTo>
                    <a:pt x="27" y="36"/>
                    <a:pt x="26" y="42"/>
                    <a:pt x="27" y="44"/>
                  </a:cubicBezTo>
                  <a:cubicBezTo>
                    <a:pt x="28" y="49"/>
                    <a:pt x="33" y="59"/>
                    <a:pt x="37" y="64"/>
                  </a:cubicBezTo>
                  <a:cubicBezTo>
                    <a:pt x="41" y="71"/>
                    <a:pt x="52" y="79"/>
                    <a:pt x="63" y="87"/>
                  </a:cubicBezTo>
                  <a:cubicBezTo>
                    <a:pt x="82" y="102"/>
                    <a:pt x="103" y="117"/>
                    <a:pt x="103" y="135"/>
                  </a:cubicBezTo>
                  <a:cubicBezTo>
                    <a:pt x="103" y="140"/>
                    <a:pt x="98" y="143"/>
                    <a:pt x="95" y="145"/>
                  </a:cubicBezTo>
                  <a:cubicBezTo>
                    <a:pt x="94" y="146"/>
                    <a:pt x="93" y="146"/>
                    <a:pt x="92" y="147"/>
                  </a:cubicBezTo>
                  <a:cubicBezTo>
                    <a:pt x="93" y="151"/>
                    <a:pt x="101" y="156"/>
                    <a:pt x="107" y="160"/>
                  </a:cubicBezTo>
                  <a:cubicBezTo>
                    <a:pt x="114" y="166"/>
                    <a:pt x="122" y="171"/>
                    <a:pt x="124" y="177"/>
                  </a:cubicBezTo>
                  <a:cubicBezTo>
                    <a:pt x="127" y="184"/>
                    <a:pt x="126" y="197"/>
                    <a:pt x="124" y="203"/>
                  </a:cubicBezTo>
                  <a:cubicBezTo>
                    <a:pt x="121" y="214"/>
                    <a:pt x="104" y="235"/>
                    <a:pt x="102" y="238"/>
                  </a:cubicBezTo>
                  <a:cubicBezTo>
                    <a:pt x="101" y="239"/>
                    <a:pt x="99" y="240"/>
                    <a:pt x="98" y="2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5" name="Freeform 98"/>
            <p:cNvSpPr>
              <a:spLocks/>
            </p:cNvSpPr>
            <p:nvPr/>
          </p:nvSpPr>
          <p:spPr bwMode="auto">
            <a:xfrm>
              <a:off x="1096963" y="3005138"/>
              <a:ext cx="279400" cy="449263"/>
            </a:xfrm>
            <a:custGeom>
              <a:avLst/>
              <a:gdLst>
                <a:gd name="T0" fmla="*/ 120 w 132"/>
                <a:gd name="T1" fmla="*/ 212 h 212"/>
                <a:gd name="T2" fmla="*/ 119 w 132"/>
                <a:gd name="T3" fmla="*/ 212 h 212"/>
                <a:gd name="T4" fmla="*/ 115 w 132"/>
                <a:gd name="T5" fmla="*/ 205 h 212"/>
                <a:gd name="T6" fmla="*/ 116 w 132"/>
                <a:gd name="T7" fmla="*/ 165 h 212"/>
                <a:gd name="T8" fmla="*/ 101 w 132"/>
                <a:gd name="T9" fmla="*/ 160 h 212"/>
                <a:gd name="T10" fmla="*/ 85 w 132"/>
                <a:gd name="T11" fmla="*/ 155 h 212"/>
                <a:gd name="T12" fmla="*/ 79 w 132"/>
                <a:gd name="T13" fmla="*/ 149 h 212"/>
                <a:gd name="T14" fmla="*/ 75 w 132"/>
                <a:gd name="T15" fmla="*/ 144 h 212"/>
                <a:gd name="T16" fmla="*/ 61 w 132"/>
                <a:gd name="T17" fmla="*/ 145 h 212"/>
                <a:gd name="T18" fmla="*/ 42 w 132"/>
                <a:gd name="T19" fmla="*/ 145 h 212"/>
                <a:gd name="T20" fmla="*/ 7 w 132"/>
                <a:gd name="T21" fmla="*/ 104 h 212"/>
                <a:gd name="T22" fmla="*/ 24 w 132"/>
                <a:gd name="T23" fmla="*/ 100 h 212"/>
                <a:gd name="T24" fmla="*/ 31 w 132"/>
                <a:gd name="T25" fmla="*/ 101 h 212"/>
                <a:gd name="T26" fmla="*/ 42 w 132"/>
                <a:gd name="T27" fmla="*/ 77 h 212"/>
                <a:gd name="T28" fmla="*/ 51 w 132"/>
                <a:gd name="T29" fmla="*/ 58 h 212"/>
                <a:gd name="T30" fmla="*/ 57 w 132"/>
                <a:gd name="T31" fmla="*/ 53 h 212"/>
                <a:gd name="T32" fmla="*/ 60 w 132"/>
                <a:gd name="T33" fmla="*/ 50 h 212"/>
                <a:gd name="T34" fmla="*/ 51 w 132"/>
                <a:gd name="T35" fmla="*/ 48 h 212"/>
                <a:gd name="T36" fmla="*/ 41 w 132"/>
                <a:gd name="T37" fmla="*/ 43 h 212"/>
                <a:gd name="T38" fmla="*/ 36 w 132"/>
                <a:gd name="T39" fmla="*/ 37 h 212"/>
                <a:gd name="T40" fmla="*/ 34 w 132"/>
                <a:gd name="T41" fmla="*/ 34 h 212"/>
                <a:gd name="T42" fmla="*/ 33 w 132"/>
                <a:gd name="T43" fmla="*/ 36 h 212"/>
                <a:gd name="T44" fmla="*/ 23 w 132"/>
                <a:gd name="T45" fmla="*/ 44 h 212"/>
                <a:gd name="T46" fmla="*/ 7 w 132"/>
                <a:gd name="T47" fmla="*/ 30 h 212"/>
                <a:gd name="T48" fmla="*/ 6 w 132"/>
                <a:gd name="T49" fmla="*/ 11 h 212"/>
                <a:gd name="T50" fmla="*/ 6 w 132"/>
                <a:gd name="T51" fmla="*/ 5 h 212"/>
                <a:gd name="T52" fmla="*/ 12 w 132"/>
                <a:gd name="T53" fmla="*/ 0 h 212"/>
                <a:gd name="T54" fmla="*/ 17 w 132"/>
                <a:gd name="T55" fmla="*/ 5 h 212"/>
                <a:gd name="T56" fmla="*/ 17 w 132"/>
                <a:gd name="T57" fmla="*/ 12 h 212"/>
                <a:gd name="T58" fmla="*/ 17 w 132"/>
                <a:gd name="T59" fmla="*/ 25 h 212"/>
                <a:gd name="T60" fmla="*/ 22 w 132"/>
                <a:gd name="T61" fmla="*/ 32 h 212"/>
                <a:gd name="T62" fmla="*/ 23 w 132"/>
                <a:gd name="T63" fmla="*/ 30 h 212"/>
                <a:gd name="T64" fmla="*/ 33 w 132"/>
                <a:gd name="T65" fmla="*/ 22 h 212"/>
                <a:gd name="T66" fmla="*/ 45 w 132"/>
                <a:gd name="T67" fmla="*/ 31 h 212"/>
                <a:gd name="T68" fmla="*/ 47 w 132"/>
                <a:gd name="T69" fmla="*/ 34 h 212"/>
                <a:gd name="T70" fmla="*/ 55 w 132"/>
                <a:gd name="T71" fmla="*/ 37 h 212"/>
                <a:gd name="T72" fmla="*/ 71 w 132"/>
                <a:gd name="T73" fmla="*/ 49 h 212"/>
                <a:gd name="T74" fmla="*/ 63 w 132"/>
                <a:gd name="T75" fmla="*/ 62 h 212"/>
                <a:gd name="T76" fmla="*/ 59 w 132"/>
                <a:gd name="T77" fmla="*/ 64 h 212"/>
                <a:gd name="T78" fmla="*/ 52 w 132"/>
                <a:gd name="T79" fmla="*/ 81 h 212"/>
                <a:gd name="T80" fmla="*/ 36 w 132"/>
                <a:gd name="T81" fmla="*/ 111 h 212"/>
                <a:gd name="T82" fmla="*/ 22 w 132"/>
                <a:gd name="T83" fmla="*/ 111 h 212"/>
                <a:gd name="T84" fmla="*/ 17 w 132"/>
                <a:gd name="T85" fmla="*/ 110 h 212"/>
                <a:gd name="T86" fmla="*/ 46 w 132"/>
                <a:gd name="T87" fmla="*/ 134 h 212"/>
                <a:gd name="T88" fmla="*/ 60 w 132"/>
                <a:gd name="T89" fmla="*/ 134 h 212"/>
                <a:gd name="T90" fmla="*/ 79 w 132"/>
                <a:gd name="T91" fmla="*/ 134 h 212"/>
                <a:gd name="T92" fmla="*/ 87 w 132"/>
                <a:gd name="T93" fmla="*/ 142 h 212"/>
                <a:gd name="T94" fmla="*/ 91 w 132"/>
                <a:gd name="T95" fmla="*/ 146 h 212"/>
                <a:gd name="T96" fmla="*/ 103 w 132"/>
                <a:gd name="T97" fmla="*/ 149 h 212"/>
                <a:gd name="T98" fmla="*/ 125 w 132"/>
                <a:gd name="T99" fmla="*/ 158 h 212"/>
                <a:gd name="T100" fmla="*/ 126 w 132"/>
                <a:gd name="T101" fmla="*/ 207 h 212"/>
                <a:gd name="T102" fmla="*/ 120 w 132"/>
                <a:gd name="T103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2" h="212">
                  <a:moveTo>
                    <a:pt x="120" y="212"/>
                  </a:moveTo>
                  <a:cubicBezTo>
                    <a:pt x="120" y="212"/>
                    <a:pt x="120" y="212"/>
                    <a:pt x="119" y="212"/>
                  </a:cubicBezTo>
                  <a:cubicBezTo>
                    <a:pt x="116" y="211"/>
                    <a:pt x="114" y="209"/>
                    <a:pt x="115" y="205"/>
                  </a:cubicBezTo>
                  <a:cubicBezTo>
                    <a:pt x="118" y="189"/>
                    <a:pt x="119" y="169"/>
                    <a:pt x="116" y="165"/>
                  </a:cubicBezTo>
                  <a:cubicBezTo>
                    <a:pt x="114" y="163"/>
                    <a:pt x="106" y="161"/>
                    <a:pt x="101" y="160"/>
                  </a:cubicBezTo>
                  <a:cubicBezTo>
                    <a:pt x="95" y="159"/>
                    <a:pt x="89" y="158"/>
                    <a:pt x="85" y="155"/>
                  </a:cubicBezTo>
                  <a:cubicBezTo>
                    <a:pt x="83" y="154"/>
                    <a:pt x="81" y="151"/>
                    <a:pt x="79" y="149"/>
                  </a:cubicBezTo>
                  <a:cubicBezTo>
                    <a:pt x="77" y="147"/>
                    <a:pt x="76" y="145"/>
                    <a:pt x="75" y="144"/>
                  </a:cubicBezTo>
                  <a:cubicBezTo>
                    <a:pt x="72" y="143"/>
                    <a:pt x="66" y="144"/>
                    <a:pt x="61" y="145"/>
                  </a:cubicBezTo>
                  <a:cubicBezTo>
                    <a:pt x="54" y="146"/>
                    <a:pt x="47" y="147"/>
                    <a:pt x="42" y="145"/>
                  </a:cubicBezTo>
                  <a:cubicBezTo>
                    <a:pt x="32" y="140"/>
                    <a:pt x="0" y="120"/>
                    <a:pt x="7" y="104"/>
                  </a:cubicBezTo>
                  <a:cubicBezTo>
                    <a:pt x="9" y="97"/>
                    <a:pt x="18" y="98"/>
                    <a:pt x="24" y="100"/>
                  </a:cubicBezTo>
                  <a:cubicBezTo>
                    <a:pt x="26" y="100"/>
                    <a:pt x="30" y="101"/>
                    <a:pt x="31" y="101"/>
                  </a:cubicBezTo>
                  <a:cubicBezTo>
                    <a:pt x="35" y="98"/>
                    <a:pt x="39" y="87"/>
                    <a:pt x="42" y="77"/>
                  </a:cubicBezTo>
                  <a:cubicBezTo>
                    <a:pt x="45" y="70"/>
                    <a:pt x="47" y="62"/>
                    <a:pt x="51" y="58"/>
                  </a:cubicBezTo>
                  <a:cubicBezTo>
                    <a:pt x="52" y="56"/>
                    <a:pt x="54" y="54"/>
                    <a:pt x="57" y="53"/>
                  </a:cubicBezTo>
                  <a:cubicBezTo>
                    <a:pt x="57" y="52"/>
                    <a:pt x="59" y="51"/>
                    <a:pt x="60" y="50"/>
                  </a:cubicBezTo>
                  <a:cubicBezTo>
                    <a:pt x="58" y="49"/>
                    <a:pt x="54" y="48"/>
                    <a:pt x="51" y="48"/>
                  </a:cubicBezTo>
                  <a:cubicBezTo>
                    <a:pt x="47" y="46"/>
                    <a:pt x="44" y="45"/>
                    <a:pt x="41" y="43"/>
                  </a:cubicBezTo>
                  <a:cubicBezTo>
                    <a:pt x="39" y="42"/>
                    <a:pt x="38" y="40"/>
                    <a:pt x="36" y="37"/>
                  </a:cubicBezTo>
                  <a:cubicBezTo>
                    <a:pt x="35" y="36"/>
                    <a:pt x="34" y="35"/>
                    <a:pt x="34" y="34"/>
                  </a:cubicBezTo>
                  <a:cubicBezTo>
                    <a:pt x="33" y="35"/>
                    <a:pt x="33" y="36"/>
                    <a:pt x="33" y="36"/>
                  </a:cubicBezTo>
                  <a:cubicBezTo>
                    <a:pt x="30" y="40"/>
                    <a:pt x="27" y="44"/>
                    <a:pt x="23" y="44"/>
                  </a:cubicBezTo>
                  <a:cubicBezTo>
                    <a:pt x="15" y="44"/>
                    <a:pt x="8" y="33"/>
                    <a:pt x="7" y="30"/>
                  </a:cubicBezTo>
                  <a:cubicBezTo>
                    <a:pt x="5" y="25"/>
                    <a:pt x="5" y="17"/>
                    <a:pt x="6" y="11"/>
                  </a:cubicBezTo>
                  <a:cubicBezTo>
                    <a:pt x="6" y="9"/>
                    <a:pt x="6" y="7"/>
                    <a:pt x="6" y="5"/>
                  </a:cubicBezTo>
                  <a:cubicBezTo>
                    <a:pt x="6" y="2"/>
                    <a:pt x="9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cubicBezTo>
                    <a:pt x="17" y="7"/>
                    <a:pt x="17" y="9"/>
                    <a:pt x="17" y="12"/>
                  </a:cubicBezTo>
                  <a:cubicBezTo>
                    <a:pt x="16" y="16"/>
                    <a:pt x="16" y="23"/>
                    <a:pt x="17" y="25"/>
                  </a:cubicBezTo>
                  <a:cubicBezTo>
                    <a:pt x="18" y="27"/>
                    <a:pt x="20" y="31"/>
                    <a:pt x="22" y="32"/>
                  </a:cubicBezTo>
                  <a:cubicBezTo>
                    <a:pt x="22" y="32"/>
                    <a:pt x="23" y="31"/>
                    <a:pt x="23" y="30"/>
                  </a:cubicBezTo>
                  <a:cubicBezTo>
                    <a:pt x="26" y="26"/>
                    <a:pt x="28" y="22"/>
                    <a:pt x="33" y="22"/>
                  </a:cubicBezTo>
                  <a:cubicBezTo>
                    <a:pt x="38" y="22"/>
                    <a:pt x="42" y="27"/>
                    <a:pt x="45" y="31"/>
                  </a:cubicBezTo>
                  <a:cubicBezTo>
                    <a:pt x="46" y="32"/>
                    <a:pt x="47" y="34"/>
                    <a:pt x="47" y="34"/>
                  </a:cubicBezTo>
                  <a:cubicBezTo>
                    <a:pt x="49" y="35"/>
                    <a:pt x="52" y="36"/>
                    <a:pt x="55" y="37"/>
                  </a:cubicBezTo>
                  <a:cubicBezTo>
                    <a:pt x="62" y="39"/>
                    <a:pt x="70" y="42"/>
                    <a:pt x="71" y="49"/>
                  </a:cubicBezTo>
                  <a:cubicBezTo>
                    <a:pt x="72" y="55"/>
                    <a:pt x="67" y="59"/>
                    <a:pt x="63" y="62"/>
                  </a:cubicBezTo>
                  <a:cubicBezTo>
                    <a:pt x="62" y="63"/>
                    <a:pt x="60" y="64"/>
                    <a:pt x="59" y="64"/>
                  </a:cubicBezTo>
                  <a:cubicBezTo>
                    <a:pt x="57" y="68"/>
                    <a:pt x="55" y="75"/>
                    <a:pt x="52" y="81"/>
                  </a:cubicBezTo>
                  <a:cubicBezTo>
                    <a:pt x="48" y="93"/>
                    <a:pt x="44" y="106"/>
                    <a:pt x="36" y="111"/>
                  </a:cubicBezTo>
                  <a:cubicBezTo>
                    <a:pt x="32" y="113"/>
                    <a:pt x="27" y="112"/>
                    <a:pt x="22" y="111"/>
                  </a:cubicBezTo>
                  <a:cubicBezTo>
                    <a:pt x="20" y="110"/>
                    <a:pt x="18" y="110"/>
                    <a:pt x="17" y="110"/>
                  </a:cubicBezTo>
                  <a:cubicBezTo>
                    <a:pt x="19" y="116"/>
                    <a:pt x="34" y="129"/>
                    <a:pt x="46" y="134"/>
                  </a:cubicBezTo>
                  <a:cubicBezTo>
                    <a:pt x="49" y="135"/>
                    <a:pt x="55" y="134"/>
                    <a:pt x="60" y="134"/>
                  </a:cubicBezTo>
                  <a:cubicBezTo>
                    <a:pt x="67" y="133"/>
                    <a:pt x="74" y="132"/>
                    <a:pt x="79" y="134"/>
                  </a:cubicBezTo>
                  <a:cubicBezTo>
                    <a:pt x="82" y="136"/>
                    <a:pt x="85" y="139"/>
                    <a:pt x="87" y="142"/>
                  </a:cubicBezTo>
                  <a:cubicBezTo>
                    <a:pt x="88" y="143"/>
                    <a:pt x="90" y="145"/>
                    <a:pt x="91" y="146"/>
                  </a:cubicBezTo>
                  <a:cubicBezTo>
                    <a:pt x="93" y="147"/>
                    <a:pt x="98" y="148"/>
                    <a:pt x="103" y="149"/>
                  </a:cubicBezTo>
                  <a:cubicBezTo>
                    <a:pt x="111" y="151"/>
                    <a:pt x="120" y="152"/>
                    <a:pt x="125" y="158"/>
                  </a:cubicBezTo>
                  <a:cubicBezTo>
                    <a:pt x="132" y="169"/>
                    <a:pt x="127" y="199"/>
                    <a:pt x="126" y="207"/>
                  </a:cubicBezTo>
                  <a:cubicBezTo>
                    <a:pt x="125" y="210"/>
                    <a:pt x="123" y="212"/>
                    <a:pt x="120" y="2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sp>
        <p:nvSpPr>
          <p:cNvPr id="66" name="26 CuadroTexto"/>
          <p:cNvSpPr txBox="1"/>
          <p:nvPr/>
        </p:nvSpPr>
        <p:spPr>
          <a:xfrm>
            <a:off x="4235460" y="4770566"/>
            <a:ext cx="1965315" cy="2618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24" b="1" dirty="0">
                <a:solidFill>
                  <a:srgbClr val="333F48"/>
                </a:solidFill>
                <a:latin typeface="Gotham Book"/>
              </a:rPr>
              <a:t>Ventas transfronterizas</a:t>
            </a:r>
          </a:p>
        </p:txBody>
      </p:sp>
      <p:cxnSp>
        <p:nvCxnSpPr>
          <p:cNvPr id="4" name="Conector recto 3"/>
          <p:cNvCxnSpPr/>
          <p:nvPr/>
        </p:nvCxnSpPr>
        <p:spPr>
          <a:xfrm>
            <a:off x="6308967" y="1059105"/>
            <a:ext cx="1" cy="716245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>
            <a:off x="6308968" y="2056319"/>
            <a:ext cx="3" cy="969017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>
            <a:off x="6308966" y="3045843"/>
            <a:ext cx="0" cy="1872790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6156569" y="1059105"/>
            <a:ext cx="152398" cy="0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2" name="Conector recto 71"/>
          <p:cNvCxnSpPr/>
          <p:nvPr/>
        </p:nvCxnSpPr>
        <p:spPr>
          <a:xfrm>
            <a:off x="6156569" y="1769938"/>
            <a:ext cx="152398" cy="0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3" name="Conector recto 72"/>
          <p:cNvCxnSpPr/>
          <p:nvPr/>
        </p:nvCxnSpPr>
        <p:spPr>
          <a:xfrm>
            <a:off x="6156568" y="2032734"/>
            <a:ext cx="152398" cy="0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8" name="Conector recto 77"/>
          <p:cNvCxnSpPr/>
          <p:nvPr/>
        </p:nvCxnSpPr>
        <p:spPr>
          <a:xfrm>
            <a:off x="6156568" y="4296558"/>
            <a:ext cx="152398" cy="0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9" name="Conector recto 78"/>
          <p:cNvCxnSpPr/>
          <p:nvPr/>
        </p:nvCxnSpPr>
        <p:spPr>
          <a:xfrm>
            <a:off x="6156573" y="4925328"/>
            <a:ext cx="152398" cy="0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0" name="Conector recto 79"/>
          <p:cNvCxnSpPr/>
          <p:nvPr/>
        </p:nvCxnSpPr>
        <p:spPr>
          <a:xfrm>
            <a:off x="7391402" y="1011387"/>
            <a:ext cx="0" cy="2758650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1" name="Conector recto 80"/>
          <p:cNvCxnSpPr/>
          <p:nvPr/>
        </p:nvCxnSpPr>
        <p:spPr>
          <a:xfrm>
            <a:off x="7238999" y="1011387"/>
            <a:ext cx="152398" cy="0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2" name="Conector recto 81"/>
          <p:cNvCxnSpPr/>
          <p:nvPr/>
        </p:nvCxnSpPr>
        <p:spPr>
          <a:xfrm flipV="1">
            <a:off x="7391402" y="3767380"/>
            <a:ext cx="0" cy="1262396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3" name="Conector recto 92"/>
          <p:cNvCxnSpPr/>
          <p:nvPr/>
        </p:nvCxnSpPr>
        <p:spPr>
          <a:xfrm>
            <a:off x="7229472" y="5027427"/>
            <a:ext cx="152398" cy="0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CuadroTexto 23"/>
          <p:cNvSpPr txBox="1"/>
          <p:nvPr/>
        </p:nvSpPr>
        <p:spPr>
          <a:xfrm>
            <a:off x="6470895" y="1345919"/>
            <a:ext cx="85724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400" dirty="0">
                <a:solidFill>
                  <a:schemeClr val="accent1"/>
                </a:solidFill>
                <a:latin typeface="Gotham Book"/>
              </a:rPr>
              <a:t>OTC</a:t>
            </a:r>
          </a:p>
        </p:txBody>
      </p:sp>
      <p:sp>
        <p:nvSpPr>
          <p:cNvPr id="97" name="CuadroTexto 96"/>
          <p:cNvSpPr txBox="1"/>
          <p:nvPr/>
        </p:nvSpPr>
        <p:spPr>
          <a:xfrm>
            <a:off x="6369694" y="2794539"/>
            <a:ext cx="85724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400" dirty="0">
                <a:solidFill>
                  <a:schemeClr val="accent1"/>
                </a:solidFill>
                <a:latin typeface="Gotham Book"/>
              </a:rPr>
              <a:t>OTC+ RX</a:t>
            </a:r>
          </a:p>
        </p:txBody>
      </p:sp>
      <p:sp>
        <p:nvSpPr>
          <p:cNvPr id="98" name="CuadroTexto 97"/>
          <p:cNvSpPr txBox="1"/>
          <p:nvPr/>
        </p:nvSpPr>
        <p:spPr>
          <a:xfrm>
            <a:off x="6470894" y="4535281"/>
            <a:ext cx="85724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400" dirty="0">
                <a:solidFill>
                  <a:schemeClr val="accent1"/>
                </a:solidFill>
                <a:latin typeface="Gotham Book"/>
              </a:rPr>
              <a:t>OTC</a:t>
            </a:r>
          </a:p>
        </p:txBody>
      </p:sp>
      <p:sp>
        <p:nvSpPr>
          <p:cNvPr id="99" name="CuadroTexto 98"/>
          <p:cNvSpPr txBox="1"/>
          <p:nvPr/>
        </p:nvSpPr>
        <p:spPr>
          <a:xfrm>
            <a:off x="7454665" y="2637953"/>
            <a:ext cx="1584560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400" dirty="0">
                <a:solidFill>
                  <a:schemeClr val="accent1"/>
                </a:solidFill>
                <a:latin typeface="Gotham Book"/>
              </a:rPr>
              <a:t>+ Parafarmacia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129641" y="4282708"/>
            <a:ext cx="3206909" cy="431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24" b="1" dirty="0">
                <a:solidFill>
                  <a:srgbClr val="333F48"/>
                </a:solidFill>
                <a:latin typeface="Gotham Book"/>
              </a:rPr>
              <a:t>.... Y los que están por venir de la mano de operadores globales (e.g. Amazon)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6896010" y="4747038"/>
            <a:ext cx="2133600" cy="273844"/>
          </a:xfrm>
          <a:ln w="9525" cap="flat" cmpd="sng" algn="ctr">
            <a:noFill/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/>
          <a:lstStyle/>
          <a:p>
            <a:fld id="{4379313E-BCF6-9847-8ABE-9CF08BDD2ABE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427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t="9505"/>
          <a:stretch/>
        </p:blipFill>
        <p:spPr>
          <a:xfrm>
            <a:off x="170050" y="1693711"/>
            <a:ext cx="3655599" cy="271613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Telefarmacia: cuestión controvertida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294" y="4332223"/>
            <a:ext cx="6583175" cy="77962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/>
          <a:srcRect l="-530" t="13329" r="530" b="-5000"/>
          <a:stretch/>
        </p:blipFill>
        <p:spPr>
          <a:xfrm>
            <a:off x="457200" y="817257"/>
            <a:ext cx="3594178" cy="87312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6"/>
          <a:srcRect l="16418" t="16476"/>
          <a:stretch/>
        </p:blipFill>
        <p:spPr>
          <a:xfrm>
            <a:off x="5016967" y="945478"/>
            <a:ext cx="4079004" cy="3386745"/>
          </a:xfrm>
          <a:prstGeom prst="rect">
            <a:avLst/>
          </a:prstGeom>
        </p:spPr>
      </p:pic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086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Telefarmacia: RD venta online</a:t>
            </a:r>
            <a:endParaRPr lang="es-ES" dirty="0"/>
          </a:p>
        </p:txBody>
      </p:sp>
      <p:sp>
        <p:nvSpPr>
          <p:cNvPr id="14" name="Rectángulo 13"/>
          <p:cNvSpPr/>
          <p:nvPr/>
        </p:nvSpPr>
        <p:spPr>
          <a:xfrm>
            <a:off x="1122722" y="1071038"/>
            <a:ext cx="2278065" cy="734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ctr" anchorCtr="0">
            <a:no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24" b="1" dirty="0">
                <a:solidFill>
                  <a:srgbClr val="333F48"/>
                </a:solidFill>
                <a:latin typeface="Gotham Book"/>
              </a:rPr>
              <a:t>Previo asesoramiento del farmacéutico (no apps de autodiagnóstico)</a:t>
            </a:r>
          </a:p>
          <a:p>
            <a:pPr algn="r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1156" dirty="0" smtClean="0">
              <a:solidFill>
                <a:srgbClr val="333F48"/>
              </a:solidFill>
              <a:latin typeface="Gotham Book"/>
            </a:endParaRPr>
          </a:p>
          <a:p>
            <a:pPr algn="r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88" dirty="0" smtClean="0">
                <a:solidFill>
                  <a:srgbClr val="333F48"/>
                </a:solidFill>
                <a:latin typeface="Gotham Book"/>
              </a:rPr>
              <a:t> </a:t>
            </a:r>
            <a:endParaRPr lang="es-ES" sz="1088" dirty="0">
              <a:solidFill>
                <a:srgbClr val="333F48"/>
              </a:solidFill>
              <a:latin typeface="Gotham Book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1038955" y="1803097"/>
            <a:ext cx="1712520" cy="734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ctr" anchorCtr="0">
            <a:no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24" b="1" dirty="0">
                <a:solidFill>
                  <a:srgbClr val="333F48"/>
                </a:solidFill>
                <a:latin typeface="Gotham Book"/>
              </a:rPr>
              <a:t>Medicamentos uso humano y animal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853123" y="2712538"/>
            <a:ext cx="1712520" cy="734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ctr" anchorCtr="0">
            <a:no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24" b="1" dirty="0">
                <a:solidFill>
                  <a:srgbClr val="333F48"/>
                </a:solidFill>
                <a:latin typeface="Gotham Book"/>
              </a:rPr>
              <a:t>Sin intermediación en la venta</a:t>
            </a: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24" b="1" dirty="0">
                <a:solidFill>
                  <a:srgbClr val="333F48"/>
                </a:solidFill>
                <a:latin typeface="Gotham Book"/>
              </a:rPr>
              <a:t>(sí transportistas)</a:t>
            </a:r>
          </a:p>
        </p:txBody>
      </p:sp>
      <p:sp>
        <p:nvSpPr>
          <p:cNvPr id="18" name="Rectángulo 17"/>
          <p:cNvSpPr/>
          <p:nvPr/>
        </p:nvSpPr>
        <p:spPr>
          <a:xfrm flipH="1">
            <a:off x="6250169" y="1009636"/>
            <a:ext cx="2220499" cy="734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ctr" anchorCtr="0">
            <a:noAutofit/>
          </a:bodyPr>
          <a:lstStyle/>
          <a:p>
            <a:pPr algn="r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24" b="1" dirty="0">
                <a:solidFill>
                  <a:srgbClr val="333F48"/>
                </a:solidFill>
                <a:latin typeface="Gotham Book"/>
              </a:rPr>
              <a:t>Web titularidad de y operada por un farmacéutico con oficina de farmacia (no apps)</a:t>
            </a:r>
          </a:p>
          <a:p>
            <a:pPr algn="r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1224" b="1" dirty="0">
              <a:solidFill>
                <a:srgbClr val="333F48"/>
              </a:solidFill>
              <a:latin typeface="Gotham Book"/>
            </a:endParaRPr>
          </a:p>
        </p:txBody>
      </p:sp>
      <p:sp>
        <p:nvSpPr>
          <p:cNvPr id="19" name="Rectángulo 18"/>
          <p:cNvSpPr/>
          <p:nvPr/>
        </p:nvSpPr>
        <p:spPr>
          <a:xfrm flipH="1">
            <a:off x="6894597" y="1977875"/>
            <a:ext cx="1366113" cy="734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ctr" anchorCtr="0">
            <a:noAutofit/>
          </a:bodyPr>
          <a:lstStyle/>
          <a:p>
            <a:pPr algn="r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24" b="1" dirty="0">
                <a:solidFill>
                  <a:srgbClr val="333F48"/>
                </a:solidFill>
                <a:latin typeface="Gotham Book"/>
              </a:rPr>
              <a:t>Web registrada en Distafarma</a:t>
            </a: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88" dirty="0">
                <a:solidFill>
                  <a:srgbClr val="333F48"/>
                </a:solidFill>
                <a:latin typeface="Gotham Book"/>
              </a:rPr>
              <a:t> </a:t>
            </a:r>
          </a:p>
        </p:txBody>
      </p:sp>
      <p:sp>
        <p:nvSpPr>
          <p:cNvPr id="20" name="Rectángulo 19"/>
          <p:cNvSpPr/>
          <p:nvPr/>
        </p:nvSpPr>
        <p:spPr>
          <a:xfrm flipH="1">
            <a:off x="6884650" y="2698902"/>
            <a:ext cx="1366113" cy="734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ctr" anchorCtr="0">
            <a:noAutofit/>
          </a:bodyPr>
          <a:lstStyle/>
          <a:p>
            <a:pPr algn="r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24" b="1" dirty="0">
                <a:solidFill>
                  <a:srgbClr val="333F48"/>
                </a:solidFill>
                <a:latin typeface="Gotham Book"/>
              </a:rPr>
              <a:t>OTC y parafarmacia (segregación)</a:t>
            </a:r>
          </a:p>
        </p:txBody>
      </p:sp>
      <p:sp>
        <p:nvSpPr>
          <p:cNvPr id="21" name="Rectángulo 20"/>
          <p:cNvSpPr/>
          <p:nvPr/>
        </p:nvSpPr>
        <p:spPr>
          <a:xfrm flipH="1">
            <a:off x="6426222" y="3666665"/>
            <a:ext cx="1935011" cy="734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ctr" anchorCtr="0">
            <a:noAutofit/>
          </a:bodyPr>
          <a:lstStyle/>
          <a:p>
            <a:pPr algn="r"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24" b="1" dirty="0">
                <a:solidFill>
                  <a:srgbClr val="333F48"/>
                </a:solidFill>
                <a:latin typeface="Gotham Book"/>
              </a:rPr>
              <a:t>Dispensación desde la farmacia responsable de la venta</a:t>
            </a:r>
          </a:p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1088" dirty="0">
              <a:solidFill>
                <a:srgbClr val="333F48"/>
              </a:solidFill>
              <a:latin typeface="Gotham Book"/>
            </a:endParaRPr>
          </a:p>
        </p:txBody>
      </p:sp>
      <p:grpSp>
        <p:nvGrpSpPr>
          <p:cNvPr id="17" name="Grupo 16"/>
          <p:cNvGrpSpPr/>
          <p:nvPr/>
        </p:nvGrpSpPr>
        <p:grpSpPr>
          <a:xfrm>
            <a:off x="2775720" y="909023"/>
            <a:ext cx="3691595" cy="3376759"/>
            <a:chOff x="3024515" y="1556658"/>
            <a:chExt cx="3206183" cy="3208344"/>
          </a:xfrm>
        </p:grpSpPr>
        <p:grpSp>
          <p:nvGrpSpPr>
            <p:cNvPr id="4" name="Group 4"/>
            <p:cNvGrpSpPr>
              <a:grpSpLocks noChangeAspect="1"/>
            </p:cNvGrpSpPr>
            <p:nvPr/>
          </p:nvGrpSpPr>
          <p:grpSpPr bwMode="auto">
            <a:xfrm>
              <a:off x="3024515" y="1556658"/>
              <a:ext cx="3206183" cy="3208344"/>
              <a:chOff x="1917" y="1460"/>
              <a:chExt cx="2969" cy="2971"/>
            </a:xfrm>
          </p:grpSpPr>
          <p:sp>
            <p:nvSpPr>
              <p:cNvPr id="5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919" y="1460"/>
                <a:ext cx="2965" cy="29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6" name="Freeform 5"/>
              <p:cNvSpPr>
                <a:spLocks/>
              </p:cNvSpPr>
              <p:nvPr/>
            </p:nvSpPr>
            <p:spPr bwMode="auto">
              <a:xfrm>
                <a:off x="3715" y="3093"/>
                <a:ext cx="1163" cy="679"/>
              </a:xfrm>
              <a:custGeom>
                <a:avLst/>
                <a:gdLst>
                  <a:gd name="T0" fmla="*/ 505 w 561"/>
                  <a:gd name="T1" fmla="*/ 216 h 328"/>
                  <a:gd name="T2" fmla="*/ 561 w 561"/>
                  <a:gd name="T3" fmla="*/ 0 h 328"/>
                  <a:gd name="T4" fmla="*/ 483 w 561"/>
                  <a:gd name="T5" fmla="*/ 46 h 328"/>
                  <a:gd name="T6" fmla="*/ 264 w 561"/>
                  <a:gd name="T7" fmla="*/ 80 h 328"/>
                  <a:gd name="T8" fmla="*/ 0 w 561"/>
                  <a:gd name="T9" fmla="*/ 80 h 328"/>
                  <a:gd name="T10" fmla="*/ 0 w 561"/>
                  <a:gd name="T11" fmla="*/ 328 h 328"/>
                  <a:gd name="T12" fmla="*/ 155 w 561"/>
                  <a:gd name="T13" fmla="*/ 328 h 328"/>
                  <a:gd name="T14" fmla="*/ 505 w 561"/>
                  <a:gd name="T15" fmla="*/ 216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1" h="328">
                    <a:moveTo>
                      <a:pt x="505" y="216"/>
                    </a:moveTo>
                    <a:cubicBezTo>
                      <a:pt x="535" y="148"/>
                      <a:pt x="554" y="75"/>
                      <a:pt x="561" y="0"/>
                    </a:cubicBezTo>
                    <a:cubicBezTo>
                      <a:pt x="541" y="18"/>
                      <a:pt x="515" y="34"/>
                      <a:pt x="483" y="46"/>
                    </a:cubicBezTo>
                    <a:cubicBezTo>
                      <a:pt x="383" y="85"/>
                      <a:pt x="276" y="81"/>
                      <a:pt x="264" y="80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55" y="328"/>
                      <a:pt x="155" y="328"/>
                      <a:pt x="155" y="328"/>
                    </a:cubicBezTo>
                    <a:cubicBezTo>
                      <a:pt x="409" y="328"/>
                      <a:pt x="484" y="250"/>
                      <a:pt x="505" y="216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7" name="Freeform 6"/>
              <p:cNvSpPr>
                <a:spLocks/>
              </p:cNvSpPr>
              <p:nvPr/>
            </p:nvSpPr>
            <p:spPr bwMode="auto">
              <a:xfrm>
                <a:off x="3162" y="3722"/>
                <a:ext cx="1504" cy="707"/>
              </a:xfrm>
              <a:custGeom>
                <a:avLst/>
                <a:gdLst>
                  <a:gd name="T0" fmla="*/ 726 w 726"/>
                  <a:gd name="T1" fmla="*/ 0 h 341"/>
                  <a:gd name="T2" fmla="*/ 422 w 726"/>
                  <a:gd name="T3" fmla="*/ 59 h 341"/>
                  <a:gd name="T4" fmla="*/ 0 w 726"/>
                  <a:gd name="T5" fmla="*/ 59 h 341"/>
                  <a:gd name="T6" fmla="*/ 32 w 726"/>
                  <a:gd name="T7" fmla="*/ 247 h 341"/>
                  <a:gd name="T8" fmla="*/ 110 w 726"/>
                  <a:gd name="T9" fmla="*/ 341 h 341"/>
                  <a:gd name="T10" fmla="*/ 116 w 726"/>
                  <a:gd name="T11" fmla="*/ 341 h 341"/>
                  <a:gd name="T12" fmla="*/ 726 w 726"/>
                  <a:gd name="T13" fmla="*/ 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6" h="341">
                    <a:moveTo>
                      <a:pt x="726" y="0"/>
                    </a:moveTo>
                    <a:cubicBezTo>
                      <a:pt x="656" y="39"/>
                      <a:pt x="554" y="59"/>
                      <a:pt x="422" y="5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92"/>
                      <a:pt x="3" y="173"/>
                      <a:pt x="32" y="247"/>
                    </a:cubicBezTo>
                    <a:cubicBezTo>
                      <a:pt x="62" y="323"/>
                      <a:pt x="101" y="339"/>
                      <a:pt x="110" y="341"/>
                    </a:cubicBezTo>
                    <a:cubicBezTo>
                      <a:pt x="116" y="341"/>
                      <a:pt x="116" y="341"/>
                      <a:pt x="116" y="341"/>
                    </a:cubicBezTo>
                    <a:cubicBezTo>
                      <a:pt x="365" y="341"/>
                      <a:pt x="596" y="211"/>
                      <a:pt x="726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8" name="Freeform 7"/>
              <p:cNvSpPr>
                <a:spLocks/>
              </p:cNvSpPr>
              <p:nvPr/>
            </p:nvSpPr>
            <p:spPr bwMode="auto">
              <a:xfrm>
                <a:off x="4177" y="1682"/>
                <a:ext cx="709" cy="1504"/>
              </a:xfrm>
              <a:custGeom>
                <a:avLst/>
                <a:gdLst>
                  <a:gd name="T0" fmla="*/ 342 w 342"/>
                  <a:gd name="T1" fmla="*/ 616 h 726"/>
                  <a:gd name="T2" fmla="*/ 342 w 342"/>
                  <a:gd name="T3" fmla="*/ 610 h 726"/>
                  <a:gd name="T4" fmla="*/ 0 w 342"/>
                  <a:gd name="T5" fmla="*/ 0 h 726"/>
                  <a:gd name="T6" fmla="*/ 60 w 342"/>
                  <a:gd name="T7" fmla="*/ 304 h 726"/>
                  <a:gd name="T8" fmla="*/ 60 w 342"/>
                  <a:gd name="T9" fmla="*/ 726 h 726"/>
                  <a:gd name="T10" fmla="*/ 247 w 342"/>
                  <a:gd name="T11" fmla="*/ 694 h 726"/>
                  <a:gd name="T12" fmla="*/ 342 w 342"/>
                  <a:gd name="T13" fmla="*/ 616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2" h="726">
                    <a:moveTo>
                      <a:pt x="342" y="616"/>
                    </a:moveTo>
                    <a:cubicBezTo>
                      <a:pt x="342" y="610"/>
                      <a:pt x="342" y="610"/>
                      <a:pt x="342" y="610"/>
                    </a:cubicBezTo>
                    <a:cubicBezTo>
                      <a:pt x="342" y="361"/>
                      <a:pt x="212" y="130"/>
                      <a:pt x="0" y="0"/>
                    </a:cubicBezTo>
                    <a:cubicBezTo>
                      <a:pt x="40" y="70"/>
                      <a:pt x="60" y="172"/>
                      <a:pt x="60" y="304"/>
                    </a:cubicBezTo>
                    <a:cubicBezTo>
                      <a:pt x="60" y="726"/>
                      <a:pt x="60" y="726"/>
                      <a:pt x="60" y="726"/>
                    </a:cubicBezTo>
                    <a:cubicBezTo>
                      <a:pt x="92" y="726"/>
                      <a:pt x="174" y="722"/>
                      <a:pt x="247" y="694"/>
                    </a:cubicBezTo>
                    <a:cubicBezTo>
                      <a:pt x="323" y="664"/>
                      <a:pt x="339" y="625"/>
                      <a:pt x="342" y="616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9" name="Freeform 8"/>
              <p:cNvSpPr>
                <a:spLocks/>
              </p:cNvSpPr>
              <p:nvPr/>
            </p:nvSpPr>
            <p:spPr bwMode="auto">
              <a:xfrm>
                <a:off x="2136" y="1462"/>
                <a:ext cx="1507" cy="707"/>
              </a:xfrm>
              <a:custGeom>
                <a:avLst/>
                <a:gdLst>
                  <a:gd name="T0" fmla="*/ 0 w 727"/>
                  <a:gd name="T1" fmla="*/ 341 h 341"/>
                  <a:gd name="T2" fmla="*/ 305 w 727"/>
                  <a:gd name="T3" fmla="*/ 282 h 341"/>
                  <a:gd name="T4" fmla="*/ 727 w 727"/>
                  <a:gd name="T5" fmla="*/ 282 h 341"/>
                  <a:gd name="T6" fmla="*/ 694 w 727"/>
                  <a:gd name="T7" fmla="*/ 95 h 341"/>
                  <a:gd name="T8" fmla="*/ 616 w 727"/>
                  <a:gd name="T9" fmla="*/ 0 h 341"/>
                  <a:gd name="T10" fmla="*/ 611 w 727"/>
                  <a:gd name="T11" fmla="*/ 0 h 341"/>
                  <a:gd name="T12" fmla="*/ 0 w 727"/>
                  <a:gd name="T13" fmla="*/ 34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7" h="341">
                    <a:moveTo>
                      <a:pt x="0" y="341"/>
                    </a:moveTo>
                    <a:cubicBezTo>
                      <a:pt x="70" y="302"/>
                      <a:pt x="173" y="282"/>
                      <a:pt x="305" y="282"/>
                    </a:cubicBezTo>
                    <a:cubicBezTo>
                      <a:pt x="727" y="282"/>
                      <a:pt x="727" y="282"/>
                      <a:pt x="727" y="282"/>
                    </a:cubicBezTo>
                    <a:cubicBezTo>
                      <a:pt x="727" y="249"/>
                      <a:pt x="723" y="168"/>
                      <a:pt x="694" y="95"/>
                    </a:cubicBezTo>
                    <a:cubicBezTo>
                      <a:pt x="664" y="17"/>
                      <a:pt x="624" y="2"/>
                      <a:pt x="616" y="0"/>
                    </a:cubicBezTo>
                    <a:cubicBezTo>
                      <a:pt x="611" y="0"/>
                      <a:pt x="611" y="0"/>
                      <a:pt x="611" y="0"/>
                    </a:cubicBezTo>
                    <a:cubicBezTo>
                      <a:pt x="361" y="0"/>
                      <a:pt x="130" y="130"/>
                      <a:pt x="0" y="341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0" name="Freeform 9"/>
              <p:cNvSpPr>
                <a:spLocks/>
              </p:cNvSpPr>
              <p:nvPr/>
            </p:nvSpPr>
            <p:spPr bwMode="auto">
              <a:xfrm>
                <a:off x="3548" y="1470"/>
                <a:ext cx="679" cy="1163"/>
              </a:xfrm>
              <a:custGeom>
                <a:avLst/>
                <a:gdLst>
                  <a:gd name="T0" fmla="*/ 217 w 328"/>
                  <a:gd name="T1" fmla="*/ 56 h 561"/>
                  <a:gd name="T2" fmla="*/ 0 w 328"/>
                  <a:gd name="T3" fmla="*/ 0 h 561"/>
                  <a:gd name="T4" fmla="*/ 46 w 328"/>
                  <a:gd name="T5" fmla="*/ 78 h 561"/>
                  <a:gd name="T6" fmla="*/ 81 w 328"/>
                  <a:gd name="T7" fmla="*/ 280 h 561"/>
                  <a:gd name="T8" fmla="*/ 81 w 328"/>
                  <a:gd name="T9" fmla="*/ 297 h 561"/>
                  <a:gd name="T10" fmla="*/ 81 w 328"/>
                  <a:gd name="T11" fmla="*/ 561 h 561"/>
                  <a:gd name="T12" fmla="*/ 328 w 328"/>
                  <a:gd name="T13" fmla="*/ 561 h 561"/>
                  <a:gd name="T14" fmla="*/ 328 w 328"/>
                  <a:gd name="T15" fmla="*/ 406 h 561"/>
                  <a:gd name="T16" fmla="*/ 217 w 328"/>
                  <a:gd name="T17" fmla="*/ 56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8" h="561">
                    <a:moveTo>
                      <a:pt x="217" y="56"/>
                    </a:moveTo>
                    <a:cubicBezTo>
                      <a:pt x="148" y="26"/>
                      <a:pt x="75" y="7"/>
                      <a:pt x="0" y="0"/>
                    </a:cubicBezTo>
                    <a:cubicBezTo>
                      <a:pt x="19" y="20"/>
                      <a:pt x="34" y="46"/>
                      <a:pt x="46" y="78"/>
                    </a:cubicBezTo>
                    <a:cubicBezTo>
                      <a:pt x="78" y="158"/>
                      <a:pt x="81" y="246"/>
                      <a:pt x="81" y="280"/>
                    </a:cubicBezTo>
                    <a:cubicBezTo>
                      <a:pt x="81" y="289"/>
                      <a:pt x="81" y="295"/>
                      <a:pt x="81" y="297"/>
                    </a:cubicBezTo>
                    <a:cubicBezTo>
                      <a:pt x="81" y="561"/>
                      <a:pt x="81" y="561"/>
                      <a:pt x="81" y="561"/>
                    </a:cubicBezTo>
                    <a:cubicBezTo>
                      <a:pt x="328" y="561"/>
                      <a:pt x="328" y="561"/>
                      <a:pt x="328" y="561"/>
                    </a:cubicBezTo>
                    <a:cubicBezTo>
                      <a:pt x="328" y="406"/>
                      <a:pt x="328" y="406"/>
                      <a:pt x="328" y="406"/>
                    </a:cubicBezTo>
                    <a:cubicBezTo>
                      <a:pt x="328" y="152"/>
                      <a:pt x="251" y="77"/>
                      <a:pt x="217" y="56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1" name="Freeform 10"/>
              <p:cNvSpPr>
                <a:spLocks/>
              </p:cNvSpPr>
              <p:nvPr/>
            </p:nvSpPr>
            <p:spPr bwMode="auto">
              <a:xfrm>
                <a:off x="2576" y="3258"/>
                <a:ext cx="679" cy="1165"/>
              </a:xfrm>
              <a:custGeom>
                <a:avLst/>
                <a:gdLst>
                  <a:gd name="T0" fmla="*/ 328 w 328"/>
                  <a:gd name="T1" fmla="*/ 562 h 562"/>
                  <a:gd name="T2" fmla="*/ 282 w 328"/>
                  <a:gd name="T3" fmla="*/ 484 h 562"/>
                  <a:gd name="T4" fmla="*/ 247 w 328"/>
                  <a:gd name="T5" fmla="*/ 282 h 562"/>
                  <a:gd name="T6" fmla="*/ 247 w 328"/>
                  <a:gd name="T7" fmla="*/ 265 h 562"/>
                  <a:gd name="T8" fmla="*/ 247 w 328"/>
                  <a:gd name="T9" fmla="*/ 0 h 562"/>
                  <a:gd name="T10" fmla="*/ 0 w 328"/>
                  <a:gd name="T11" fmla="*/ 0 h 562"/>
                  <a:gd name="T12" fmla="*/ 0 w 328"/>
                  <a:gd name="T13" fmla="*/ 155 h 562"/>
                  <a:gd name="T14" fmla="*/ 112 w 328"/>
                  <a:gd name="T15" fmla="*/ 505 h 562"/>
                  <a:gd name="T16" fmla="*/ 328 w 328"/>
                  <a:gd name="T17" fmla="*/ 562 h 5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8" h="562">
                    <a:moveTo>
                      <a:pt x="328" y="562"/>
                    </a:moveTo>
                    <a:cubicBezTo>
                      <a:pt x="310" y="542"/>
                      <a:pt x="294" y="516"/>
                      <a:pt x="282" y="484"/>
                    </a:cubicBezTo>
                    <a:cubicBezTo>
                      <a:pt x="251" y="403"/>
                      <a:pt x="247" y="316"/>
                      <a:pt x="247" y="282"/>
                    </a:cubicBezTo>
                    <a:cubicBezTo>
                      <a:pt x="247" y="272"/>
                      <a:pt x="247" y="266"/>
                      <a:pt x="247" y="265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409"/>
                      <a:pt x="78" y="485"/>
                      <a:pt x="112" y="505"/>
                    </a:cubicBezTo>
                    <a:cubicBezTo>
                      <a:pt x="180" y="536"/>
                      <a:pt x="253" y="555"/>
                      <a:pt x="328" y="562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2" name="Freeform 11"/>
              <p:cNvSpPr>
                <a:spLocks/>
              </p:cNvSpPr>
              <p:nvPr/>
            </p:nvSpPr>
            <p:spPr bwMode="auto">
              <a:xfrm>
                <a:off x="1917" y="2705"/>
                <a:ext cx="708" cy="1506"/>
              </a:xfrm>
              <a:custGeom>
                <a:avLst/>
                <a:gdLst>
                  <a:gd name="T0" fmla="*/ 283 w 342"/>
                  <a:gd name="T1" fmla="*/ 422 h 727"/>
                  <a:gd name="T2" fmla="*/ 283 w 342"/>
                  <a:gd name="T3" fmla="*/ 0 h 727"/>
                  <a:gd name="T4" fmla="*/ 95 w 342"/>
                  <a:gd name="T5" fmla="*/ 32 h 727"/>
                  <a:gd name="T6" fmla="*/ 1 w 342"/>
                  <a:gd name="T7" fmla="*/ 111 h 727"/>
                  <a:gd name="T8" fmla="*/ 0 w 342"/>
                  <a:gd name="T9" fmla="*/ 116 h 727"/>
                  <a:gd name="T10" fmla="*/ 342 w 342"/>
                  <a:gd name="T11" fmla="*/ 727 h 727"/>
                  <a:gd name="T12" fmla="*/ 283 w 342"/>
                  <a:gd name="T13" fmla="*/ 422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2" h="727">
                    <a:moveTo>
                      <a:pt x="283" y="422"/>
                    </a:moveTo>
                    <a:cubicBezTo>
                      <a:pt x="283" y="0"/>
                      <a:pt x="283" y="0"/>
                      <a:pt x="283" y="0"/>
                    </a:cubicBezTo>
                    <a:cubicBezTo>
                      <a:pt x="250" y="0"/>
                      <a:pt x="168" y="4"/>
                      <a:pt x="95" y="32"/>
                    </a:cubicBezTo>
                    <a:cubicBezTo>
                      <a:pt x="19" y="62"/>
                      <a:pt x="3" y="101"/>
                      <a:pt x="1" y="111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366"/>
                      <a:pt x="131" y="597"/>
                      <a:pt x="342" y="727"/>
                    </a:cubicBezTo>
                    <a:cubicBezTo>
                      <a:pt x="303" y="657"/>
                      <a:pt x="283" y="554"/>
                      <a:pt x="283" y="422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3" name="Freeform 12"/>
              <p:cNvSpPr>
                <a:spLocks/>
              </p:cNvSpPr>
              <p:nvPr/>
            </p:nvSpPr>
            <p:spPr bwMode="auto">
              <a:xfrm>
                <a:off x="1925" y="2121"/>
                <a:ext cx="1163" cy="677"/>
              </a:xfrm>
              <a:custGeom>
                <a:avLst/>
                <a:gdLst>
                  <a:gd name="T0" fmla="*/ 56 w 561"/>
                  <a:gd name="T1" fmla="*/ 111 h 327"/>
                  <a:gd name="T2" fmla="*/ 0 w 561"/>
                  <a:gd name="T3" fmla="*/ 327 h 327"/>
                  <a:gd name="T4" fmla="*/ 78 w 561"/>
                  <a:gd name="T5" fmla="*/ 281 h 327"/>
                  <a:gd name="T6" fmla="*/ 297 w 561"/>
                  <a:gd name="T7" fmla="*/ 247 h 327"/>
                  <a:gd name="T8" fmla="*/ 561 w 561"/>
                  <a:gd name="T9" fmla="*/ 247 h 327"/>
                  <a:gd name="T10" fmla="*/ 561 w 561"/>
                  <a:gd name="T11" fmla="*/ 0 h 327"/>
                  <a:gd name="T12" fmla="*/ 407 w 561"/>
                  <a:gd name="T13" fmla="*/ 0 h 327"/>
                  <a:gd name="T14" fmla="*/ 56 w 561"/>
                  <a:gd name="T15" fmla="*/ 111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1" h="327">
                    <a:moveTo>
                      <a:pt x="56" y="111"/>
                    </a:moveTo>
                    <a:cubicBezTo>
                      <a:pt x="26" y="180"/>
                      <a:pt x="7" y="252"/>
                      <a:pt x="0" y="327"/>
                    </a:cubicBezTo>
                    <a:cubicBezTo>
                      <a:pt x="20" y="309"/>
                      <a:pt x="46" y="294"/>
                      <a:pt x="78" y="281"/>
                    </a:cubicBezTo>
                    <a:cubicBezTo>
                      <a:pt x="178" y="242"/>
                      <a:pt x="285" y="246"/>
                      <a:pt x="297" y="247"/>
                    </a:cubicBezTo>
                    <a:cubicBezTo>
                      <a:pt x="561" y="247"/>
                      <a:pt x="561" y="247"/>
                      <a:pt x="561" y="247"/>
                    </a:cubicBezTo>
                    <a:cubicBezTo>
                      <a:pt x="561" y="0"/>
                      <a:pt x="561" y="0"/>
                      <a:pt x="561" y="0"/>
                    </a:cubicBezTo>
                    <a:cubicBezTo>
                      <a:pt x="407" y="0"/>
                      <a:pt x="407" y="0"/>
                      <a:pt x="407" y="0"/>
                    </a:cubicBezTo>
                    <a:cubicBezTo>
                      <a:pt x="153" y="0"/>
                      <a:pt x="77" y="77"/>
                      <a:pt x="56" y="111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</p:grpSp>
        <p:grpSp>
          <p:nvGrpSpPr>
            <p:cNvPr id="22" name="Grupo 21"/>
            <p:cNvGrpSpPr/>
            <p:nvPr/>
          </p:nvGrpSpPr>
          <p:grpSpPr>
            <a:xfrm>
              <a:off x="3177738" y="3115780"/>
              <a:ext cx="368241" cy="304529"/>
              <a:chOff x="4502151" y="1957388"/>
              <a:chExt cx="541337" cy="447676"/>
            </a:xfrm>
            <a:solidFill>
              <a:schemeClr val="bg1"/>
            </a:solidFill>
          </p:grpSpPr>
          <p:sp>
            <p:nvSpPr>
              <p:cNvPr id="23" name="Freeform 343"/>
              <p:cNvSpPr>
                <a:spLocks/>
              </p:cNvSpPr>
              <p:nvPr/>
            </p:nvSpPr>
            <p:spPr bwMode="auto">
              <a:xfrm>
                <a:off x="4502151" y="2124076"/>
                <a:ext cx="133350" cy="80963"/>
              </a:xfrm>
              <a:custGeom>
                <a:avLst/>
                <a:gdLst>
                  <a:gd name="T0" fmla="*/ 83 w 84"/>
                  <a:gd name="T1" fmla="*/ 51 h 51"/>
                  <a:gd name="T2" fmla="*/ 0 w 84"/>
                  <a:gd name="T3" fmla="*/ 51 h 51"/>
                  <a:gd name="T4" fmla="*/ 42 w 84"/>
                  <a:gd name="T5" fmla="*/ 0 h 51"/>
                  <a:gd name="T6" fmla="*/ 84 w 84"/>
                  <a:gd name="T7" fmla="*/ 0 h 51"/>
                  <a:gd name="T8" fmla="*/ 84 w 84"/>
                  <a:gd name="T9" fmla="*/ 13 h 51"/>
                  <a:gd name="T10" fmla="*/ 47 w 84"/>
                  <a:gd name="T11" fmla="*/ 13 h 51"/>
                  <a:gd name="T12" fmla="*/ 26 w 84"/>
                  <a:gd name="T13" fmla="*/ 39 h 51"/>
                  <a:gd name="T14" fmla="*/ 83 w 84"/>
                  <a:gd name="T15" fmla="*/ 39 h 51"/>
                  <a:gd name="T16" fmla="*/ 83 w 84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51">
                    <a:moveTo>
                      <a:pt x="83" y="51"/>
                    </a:moveTo>
                    <a:lnTo>
                      <a:pt x="0" y="51"/>
                    </a:lnTo>
                    <a:lnTo>
                      <a:pt x="42" y="0"/>
                    </a:lnTo>
                    <a:lnTo>
                      <a:pt x="84" y="0"/>
                    </a:lnTo>
                    <a:lnTo>
                      <a:pt x="84" y="13"/>
                    </a:lnTo>
                    <a:lnTo>
                      <a:pt x="47" y="13"/>
                    </a:lnTo>
                    <a:lnTo>
                      <a:pt x="26" y="39"/>
                    </a:lnTo>
                    <a:lnTo>
                      <a:pt x="83" y="39"/>
                    </a:lnTo>
                    <a:lnTo>
                      <a:pt x="83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24" name="Freeform 344"/>
              <p:cNvSpPr>
                <a:spLocks/>
              </p:cNvSpPr>
              <p:nvPr/>
            </p:nvSpPr>
            <p:spPr bwMode="auto">
              <a:xfrm>
                <a:off x="4913313" y="2124076"/>
                <a:ext cx="130175" cy="80963"/>
              </a:xfrm>
              <a:custGeom>
                <a:avLst/>
                <a:gdLst>
                  <a:gd name="T0" fmla="*/ 82 w 82"/>
                  <a:gd name="T1" fmla="*/ 51 h 51"/>
                  <a:gd name="T2" fmla="*/ 2 w 82"/>
                  <a:gd name="T3" fmla="*/ 51 h 51"/>
                  <a:gd name="T4" fmla="*/ 2 w 82"/>
                  <a:gd name="T5" fmla="*/ 39 h 51"/>
                  <a:gd name="T6" fmla="*/ 56 w 82"/>
                  <a:gd name="T7" fmla="*/ 39 h 51"/>
                  <a:gd name="T8" fmla="*/ 34 w 82"/>
                  <a:gd name="T9" fmla="*/ 13 h 51"/>
                  <a:gd name="T10" fmla="*/ 0 w 82"/>
                  <a:gd name="T11" fmla="*/ 13 h 51"/>
                  <a:gd name="T12" fmla="*/ 0 w 82"/>
                  <a:gd name="T13" fmla="*/ 0 h 51"/>
                  <a:gd name="T14" fmla="*/ 41 w 82"/>
                  <a:gd name="T15" fmla="*/ 0 h 51"/>
                  <a:gd name="T16" fmla="*/ 82 w 82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51">
                    <a:moveTo>
                      <a:pt x="82" y="51"/>
                    </a:moveTo>
                    <a:lnTo>
                      <a:pt x="2" y="51"/>
                    </a:lnTo>
                    <a:lnTo>
                      <a:pt x="2" y="39"/>
                    </a:lnTo>
                    <a:lnTo>
                      <a:pt x="56" y="39"/>
                    </a:lnTo>
                    <a:lnTo>
                      <a:pt x="34" y="13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41" y="0"/>
                    </a:lnTo>
                    <a:lnTo>
                      <a:pt x="82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25" name="Rectangle 345"/>
              <p:cNvSpPr>
                <a:spLocks noChangeArrowheads="1"/>
              </p:cNvSpPr>
              <p:nvPr/>
            </p:nvSpPr>
            <p:spPr bwMode="auto">
              <a:xfrm>
                <a:off x="5005388" y="2198688"/>
                <a:ext cx="19050" cy="160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26" name="Rectangle 346"/>
              <p:cNvSpPr>
                <a:spLocks noChangeArrowheads="1"/>
              </p:cNvSpPr>
              <p:nvPr/>
            </p:nvSpPr>
            <p:spPr bwMode="auto">
              <a:xfrm>
                <a:off x="4521201" y="2198688"/>
                <a:ext cx="19050" cy="160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27" name="Freeform 347"/>
              <p:cNvSpPr>
                <a:spLocks/>
              </p:cNvSpPr>
              <p:nvPr/>
            </p:nvSpPr>
            <p:spPr bwMode="auto">
              <a:xfrm>
                <a:off x="4624388" y="2041526"/>
                <a:ext cx="296863" cy="325438"/>
              </a:xfrm>
              <a:custGeom>
                <a:avLst/>
                <a:gdLst>
                  <a:gd name="T0" fmla="*/ 187 w 187"/>
                  <a:gd name="T1" fmla="*/ 205 h 205"/>
                  <a:gd name="T2" fmla="*/ 0 w 187"/>
                  <a:gd name="T3" fmla="*/ 205 h 205"/>
                  <a:gd name="T4" fmla="*/ 0 w 187"/>
                  <a:gd name="T5" fmla="*/ 0 h 205"/>
                  <a:gd name="T6" fmla="*/ 12 w 187"/>
                  <a:gd name="T7" fmla="*/ 0 h 205"/>
                  <a:gd name="T8" fmla="*/ 12 w 187"/>
                  <a:gd name="T9" fmla="*/ 192 h 205"/>
                  <a:gd name="T10" fmla="*/ 175 w 187"/>
                  <a:gd name="T11" fmla="*/ 192 h 205"/>
                  <a:gd name="T12" fmla="*/ 175 w 187"/>
                  <a:gd name="T13" fmla="*/ 0 h 205"/>
                  <a:gd name="T14" fmla="*/ 187 w 187"/>
                  <a:gd name="T15" fmla="*/ 0 h 205"/>
                  <a:gd name="T16" fmla="*/ 187 w 187"/>
                  <a:gd name="T1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7" h="205">
                    <a:moveTo>
                      <a:pt x="187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192"/>
                    </a:lnTo>
                    <a:lnTo>
                      <a:pt x="175" y="192"/>
                    </a:lnTo>
                    <a:lnTo>
                      <a:pt x="175" y="0"/>
                    </a:lnTo>
                    <a:lnTo>
                      <a:pt x="187" y="0"/>
                    </a:lnTo>
                    <a:lnTo>
                      <a:pt x="187" y="2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28" name="Freeform 348"/>
              <p:cNvSpPr>
                <a:spLocks noEditPoints="1"/>
              </p:cNvSpPr>
              <p:nvPr/>
            </p:nvSpPr>
            <p:spPr bwMode="auto">
              <a:xfrm>
                <a:off x="4513263" y="2346326"/>
                <a:ext cx="520700" cy="58738"/>
              </a:xfrm>
              <a:custGeom>
                <a:avLst/>
                <a:gdLst>
                  <a:gd name="T0" fmla="*/ 328 w 328"/>
                  <a:gd name="T1" fmla="*/ 37 h 37"/>
                  <a:gd name="T2" fmla="*/ 0 w 328"/>
                  <a:gd name="T3" fmla="*/ 37 h 37"/>
                  <a:gd name="T4" fmla="*/ 0 w 328"/>
                  <a:gd name="T5" fmla="*/ 0 h 37"/>
                  <a:gd name="T6" fmla="*/ 328 w 328"/>
                  <a:gd name="T7" fmla="*/ 0 h 37"/>
                  <a:gd name="T8" fmla="*/ 328 w 328"/>
                  <a:gd name="T9" fmla="*/ 37 h 37"/>
                  <a:gd name="T10" fmla="*/ 13 w 328"/>
                  <a:gd name="T11" fmla="*/ 24 h 37"/>
                  <a:gd name="T12" fmla="*/ 315 w 328"/>
                  <a:gd name="T13" fmla="*/ 24 h 37"/>
                  <a:gd name="T14" fmla="*/ 315 w 328"/>
                  <a:gd name="T15" fmla="*/ 13 h 37"/>
                  <a:gd name="T16" fmla="*/ 13 w 328"/>
                  <a:gd name="T17" fmla="*/ 13 h 37"/>
                  <a:gd name="T18" fmla="*/ 13 w 328"/>
                  <a:gd name="T19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8" h="37">
                    <a:moveTo>
                      <a:pt x="328" y="37"/>
                    </a:moveTo>
                    <a:lnTo>
                      <a:pt x="0" y="37"/>
                    </a:lnTo>
                    <a:lnTo>
                      <a:pt x="0" y="0"/>
                    </a:lnTo>
                    <a:lnTo>
                      <a:pt x="328" y="0"/>
                    </a:lnTo>
                    <a:lnTo>
                      <a:pt x="328" y="37"/>
                    </a:lnTo>
                    <a:close/>
                    <a:moveTo>
                      <a:pt x="13" y="24"/>
                    </a:moveTo>
                    <a:lnTo>
                      <a:pt x="315" y="24"/>
                    </a:lnTo>
                    <a:lnTo>
                      <a:pt x="315" y="13"/>
                    </a:lnTo>
                    <a:lnTo>
                      <a:pt x="13" y="13"/>
                    </a:lnTo>
                    <a:lnTo>
                      <a:pt x="13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29" name="Rectangle 349"/>
              <p:cNvSpPr>
                <a:spLocks noChangeArrowheads="1"/>
              </p:cNvSpPr>
              <p:nvPr/>
            </p:nvSpPr>
            <p:spPr bwMode="auto">
              <a:xfrm>
                <a:off x="4554538" y="2239963"/>
                <a:ext cx="20638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30" name="Rectangle 350"/>
              <p:cNvSpPr>
                <a:spLocks noChangeArrowheads="1"/>
              </p:cNvSpPr>
              <p:nvPr/>
            </p:nvSpPr>
            <p:spPr bwMode="auto">
              <a:xfrm>
                <a:off x="4589463" y="2239963"/>
                <a:ext cx="19050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31" name="Rectangle 351"/>
              <p:cNvSpPr>
                <a:spLocks noChangeArrowheads="1"/>
              </p:cNvSpPr>
              <p:nvPr/>
            </p:nvSpPr>
            <p:spPr bwMode="auto">
              <a:xfrm>
                <a:off x="4554538" y="2279651"/>
                <a:ext cx="20638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32" name="Rectangle 352"/>
              <p:cNvSpPr>
                <a:spLocks noChangeArrowheads="1"/>
              </p:cNvSpPr>
              <p:nvPr/>
            </p:nvSpPr>
            <p:spPr bwMode="auto">
              <a:xfrm>
                <a:off x="4589463" y="2279651"/>
                <a:ext cx="19050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33" name="Rectangle 353"/>
              <p:cNvSpPr>
                <a:spLocks noChangeArrowheads="1"/>
              </p:cNvSpPr>
              <p:nvPr/>
            </p:nvSpPr>
            <p:spPr bwMode="auto">
              <a:xfrm>
                <a:off x="4937126" y="2239963"/>
                <a:ext cx="20638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34" name="Rectangle 354"/>
              <p:cNvSpPr>
                <a:spLocks noChangeArrowheads="1"/>
              </p:cNvSpPr>
              <p:nvPr/>
            </p:nvSpPr>
            <p:spPr bwMode="auto">
              <a:xfrm>
                <a:off x="4972051" y="2239963"/>
                <a:ext cx="20638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35" name="Rectangle 355"/>
              <p:cNvSpPr>
                <a:spLocks noChangeArrowheads="1"/>
              </p:cNvSpPr>
              <p:nvPr/>
            </p:nvSpPr>
            <p:spPr bwMode="auto">
              <a:xfrm>
                <a:off x="4937126" y="2279651"/>
                <a:ext cx="20638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36" name="Rectangle 356"/>
              <p:cNvSpPr>
                <a:spLocks noChangeArrowheads="1"/>
              </p:cNvSpPr>
              <p:nvPr/>
            </p:nvSpPr>
            <p:spPr bwMode="auto">
              <a:xfrm>
                <a:off x="4972051" y="2279651"/>
                <a:ext cx="20638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37" name="Rectangle 357"/>
              <p:cNvSpPr>
                <a:spLocks noChangeArrowheads="1"/>
              </p:cNvSpPr>
              <p:nvPr/>
            </p:nvSpPr>
            <p:spPr bwMode="auto">
              <a:xfrm>
                <a:off x="4670426" y="2181226"/>
                <a:ext cx="19050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38" name="Rectangle 358"/>
              <p:cNvSpPr>
                <a:spLocks noChangeArrowheads="1"/>
              </p:cNvSpPr>
              <p:nvPr/>
            </p:nvSpPr>
            <p:spPr bwMode="auto">
              <a:xfrm>
                <a:off x="4705351" y="2181226"/>
                <a:ext cx="20638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39" name="Rectangle 359"/>
              <p:cNvSpPr>
                <a:spLocks noChangeArrowheads="1"/>
              </p:cNvSpPr>
              <p:nvPr/>
            </p:nvSpPr>
            <p:spPr bwMode="auto">
              <a:xfrm>
                <a:off x="4743451" y="2181226"/>
                <a:ext cx="20638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40" name="Rectangle 360"/>
              <p:cNvSpPr>
                <a:spLocks noChangeArrowheads="1"/>
              </p:cNvSpPr>
              <p:nvPr/>
            </p:nvSpPr>
            <p:spPr bwMode="auto">
              <a:xfrm>
                <a:off x="4781551" y="2181226"/>
                <a:ext cx="20638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41" name="Rectangle 361"/>
              <p:cNvSpPr>
                <a:spLocks noChangeArrowheads="1"/>
              </p:cNvSpPr>
              <p:nvPr/>
            </p:nvSpPr>
            <p:spPr bwMode="auto">
              <a:xfrm>
                <a:off x="4819651" y="2181226"/>
                <a:ext cx="19050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42" name="Rectangle 362"/>
              <p:cNvSpPr>
                <a:spLocks noChangeArrowheads="1"/>
              </p:cNvSpPr>
              <p:nvPr/>
            </p:nvSpPr>
            <p:spPr bwMode="auto">
              <a:xfrm>
                <a:off x="4857751" y="2181226"/>
                <a:ext cx="19050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43" name="Rectangle 363"/>
              <p:cNvSpPr>
                <a:spLocks noChangeArrowheads="1"/>
              </p:cNvSpPr>
              <p:nvPr/>
            </p:nvSpPr>
            <p:spPr bwMode="auto">
              <a:xfrm>
                <a:off x="4670426" y="2230438"/>
                <a:ext cx="19050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44" name="Rectangle 364"/>
              <p:cNvSpPr>
                <a:spLocks noChangeArrowheads="1"/>
              </p:cNvSpPr>
              <p:nvPr/>
            </p:nvSpPr>
            <p:spPr bwMode="auto">
              <a:xfrm>
                <a:off x="4705351" y="2230438"/>
                <a:ext cx="20638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45" name="Rectangle 365"/>
              <p:cNvSpPr>
                <a:spLocks noChangeArrowheads="1"/>
              </p:cNvSpPr>
              <p:nvPr/>
            </p:nvSpPr>
            <p:spPr bwMode="auto">
              <a:xfrm>
                <a:off x="4743451" y="2230438"/>
                <a:ext cx="20638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46" name="Rectangle 366"/>
              <p:cNvSpPr>
                <a:spLocks noChangeArrowheads="1"/>
              </p:cNvSpPr>
              <p:nvPr/>
            </p:nvSpPr>
            <p:spPr bwMode="auto">
              <a:xfrm>
                <a:off x="4781551" y="2230438"/>
                <a:ext cx="20638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47" name="Rectangle 367"/>
              <p:cNvSpPr>
                <a:spLocks noChangeArrowheads="1"/>
              </p:cNvSpPr>
              <p:nvPr/>
            </p:nvSpPr>
            <p:spPr bwMode="auto">
              <a:xfrm>
                <a:off x="4819651" y="2230438"/>
                <a:ext cx="19050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48" name="Rectangle 368"/>
              <p:cNvSpPr>
                <a:spLocks noChangeArrowheads="1"/>
              </p:cNvSpPr>
              <p:nvPr/>
            </p:nvSpPr>
            <p:spPr bwMode="auto">
              <a:xfrm>
                <a:off x="4857751" y="2230438"/>
                <a:ext cx="19050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49" name="Rectangle 369"/>
              <p:cNvSpPr>
                <a:spLocks noChangeArrowheads="1"/>
              </p:cNvSpPr>
              <p:nvPr/>
            </p:nvSpPr>
            <p:spPr bwMode="auto">
              <a:xfrm>
                <a:off x="4670426" y="2087563"/>
                <a:ext cx="19050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50" name="Rectangle 370"/>
              <p:cNvSpPr>
                <a:spLocks noChangeArrowheads="1"/>
              </p:cNvSpPr>
              <p:nvPr/>
            </p:nvSpPr>
            <p:spPr bwMode="auto">
              <a:xfrm>
                <a:off x="4705351" y="2087563"/>
                <a:ext cx="20638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51" name="Rectangle 371"/>
              <p:cNvSpPr>
                <a:spLocks noChangeArrowheads="1"/>
              </p:cNvSpPr>
              <p:nvPr/>
            </p:nvSpPr>
            <p:spPr bwMode="auto">
              <a:xfrm>
                <a:off x="4743451" y="2087563"/>
                <a:ext cx="20638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52" name="Rectangle 372"/>
              <p:cNvSpPr>
                <a:spLocks noChangeArrowheads="1"/>
              </p:cNvSpPr>
              <p:nvPr/>
            </p:nvSpPr>
            <p:spPr bwMode="auto">
              <a:xfrm>
                <a:off x="4781551" y="2087563"/>
                <a:ext cx="20638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53" name="Rectangle 373"/>
              <p:cNvSpPr>
                <a:spLocks noChangeArrowheads="1"/>
              </p:cNvSpPr>
              <p:nvPr/>
            </p:nvSpPr>
            <p:spPr bwMode="auto">
              <a:xfrm>
                <a:off x="4819651" y="2087563"/>
                <a:ext cx="19050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54" name="Rectangle 374"/>
              <p:cNvSpPr>
                <a:spLocks noChangeArrowheads="1"/>
              </p:cNvSpPr>
              <p:nvPr/>
            </p:nvSpPr>
            <p:spPr bwMode="auto">
              <a:xfrm>
                <a:off x="4857751" y="2087563"/>
                <a:ext cx="19050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55" name="Rectangle 375"/>
              <p:cNvSpPr>
                <a:spLocks noChangeArrowheads="1"/>
              </p:cNvSpPr>
              <p:nvPr/>
            </p:nvSpPr>
            <p:spPr bwMode="auto">
              <a:xfrm>
                <a:off x="4670426" y="2136776"/>
                <a:ext cx="19050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56" name="Rectangle 376"/>
              <p:cNvSpPr>
                <a:spLocks noChangeArrowheads="1"/>
              </p:cNvSpPr>
              <p:nvPr/>
            </p:nvSpPr>
            <p:spPr bwMode="auto">
              <a:xfrm>
                <a:off x="4705351" y="2136776"/>
                <a:ext cx="20638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57" name="Rectangle 377"/>
              <p:cNvSpPr>
                <a:spLocks noChangeArrowheads="1"/>
              </p:cNvSpPr>
              <p:nvPr/>
            </p:nvSpPr>
            <p:spPr bwMode="auto">
              <a:xfrm>
                <a:off x="4743451" y="2136776"/>
                <a:ext cx="20638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58" name="Rectangle 378"/>
              <p:cNvSpPr>
                <a:spLocks noChangeArrowheads="1"/>
              </p:cNvSpPr>
              <p:nvPr/>
            </p:nvSpPr>
            <p:spPr bwMode="auto">
              <a:xfrm>
                <a:off x="4781551" y="2136776"/>
                <a:ext cx="20638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59" name="Rectangle 379"/>
              <p:cNvSpPr>
                <a:spLocks noChangeArrowheads="1"/>
              </p:cNvSpPr>
              <p:nvPr/>
            </p:nvSpPr>
            <p:spPr bwMode="auto">
              <a:xfrm>
                <a:off x="4819651" y="2136776"/>
                <a:ext cx="19050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60" name="Rectangle 380"/>
              <p:cNvSpPr>
                <a:spLocks noChangeArrowheads="1"/>
              </p:cNvSpPr>
              <p:nvPr/>
            </p:nvSpPr>
            <p:spPr bwMode="auto">
              <a:xfrm>
                <a:off x="4857751" y="2136776"/>
                <a:ext cx="19050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61" name="Freeform 381"/>
              <p:cNvSpPr>
                <a:spLocks/>
              </p:cNvSpPr>
              <p:nvPr/>
            </p:nvSpPr>
            <p:spPr bwMode="auto">
              <a:xfrm>
                <a:off x="4610101" y="1990726"/>
                <a:ext cx="120650" cy="60325"/>
              </a:xfrm>
              <a:custGeom>
                <a:avLst/>
                <a:gdLst>
                  <a:gd name="T0" fmla="*/ 76 w 76"/>
                  <a:gd name="T1" fmla="*/ 38 h 38"/>
                  <a:gd name="T2" fmla="*/ 0 w 76"/>
                  <a:gd name="T3" fmla="*/ 38 h 38"/>
                  <a:gd name="T4" fmla="*/ 0 w 76"/>
                  <a:gd name="T5" fmla="*/ 0 h 38"/>
                  <a:gd name="T6" fmla="*/ 71 w 76"/>
                  <a:gd name="T7" fmla="*/ 0 h 38"/>
                  <a:gd name="T8" fmla="*/ 71 w 76"/>
                  <a:gd name="T9" fmla="*/ 12 h 38"/>
                  <a:gd name="T10" fmla="*/ 13 w 76"/>
                  <a:gd name="T11" fmla="*/ 12 h 38"/>
                  <a:gd name="T12" fmla="*/ 13 w 76"/>
                  <a:gd name="T13" fmla="*/ 27 h 38"/>
                  <a:gd name="T14" fmla="*/ 76 w 76"/>
                  <a:gd name="T15" fmla="*/ 27 h 38"/>
                  <a:gd name="T16" fmla="*/ 76 w 76"/>
                  <a:gd name="T1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38">
                    <a:moveTo>
                      <a:pt x="76" y="38"/>
                    </a:moveTo>
                    <a:lnTo>
                      <a:pt x="0" y="38"/>
                    </a:lnTo>
                    <a:lnTo>
                      <a:pt x="0" y="0"/>
                    </a:lnTo>
                    <a:lnTo>
                      <a:pt x="71" y="0"/>
                    </a:lnTo>
                    <a:lnTo>
                      <a:pt x="71" y="12"/>
                    </a:lnTo>
                    <a:lnTo>
                      <a:pt x="13" y="12"/>
                    </a:lnTo>
                    <a:lnTo>
                      <a:pt x="13" y="27"/>
                    </a:lnTo>
                    <a:lnTo>
                      <a:pt x="76" y="27"/>
                    </a:lnTo>
                    <a:lnTo>
                      <a:pt x="76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62" name="Freeform 382"/>
              <p:cNvSpPr>
                <a:spLocks/>
              </p:cNvSpPr>
              <p:nvPr/>
            </p:nvSpPr>
            <p:spPr bwMode="auto">
              <a:xfrm>
                <a:off x="4818063" y="1990726"/>
                <a:ext cx="117475" cy="60325"/>
              </a:xfrm>
              <a:custGeom>
                <a:avLst/>
                <a:gdLst>
                  <a:gd name="T0" fmla="*/ 74 w 74"/>
                  <a:gd name="T1" fmla="*/ 38 h 38"/>
                  <a:gd name="T2" fmla="*/ 0 w 74"/>
                  <a:gd name="T3" fmla="*/ 38 h 38"/>
                  <a:gd name="T4" fmla="*/ 0 w 74"/>
                  <a:gd name="T5" fmla="*/ 27 h 38"/>
                  <a:gd name="T6" fmla="*/ 62 w 74"/>
                  <a:gd name="T7" fmla="*/ 27 h 38"/>
                  <a:gd name="T8" fmla="*/ 62 w 74"/>
                  <a:gd name="T9" fmla="*/ 12 h 38"/>
                  <a:gd name="T10" fmla="*/ 3 w 74"/>
                  <a:gd name="T11" fmla="*/ 12 h 38"/>
                  <a:gd name="T12" fmla="*/ 3 w 74"/>
                  <a:gd name="T13" fmla="*/ 0 h 38"/>
                  <a:gd name="T14" fmla="*/ 74 w 74"/>
                  <a:gd name="T15" fmla="*/ 0 h 38"/>
                  <a:gd name="T16" fmla="*/ 74 w 74"/>
                  <a:gd name="T1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38">
                    <a:moveTo>
                      <a:pt x="74" y="38"/>
                    </a:moveTo>
                    <a:lnTo>
                      <a:pt x="0" y="38"/>
                    </a:lnTo>
                    <a:lnTo>
                      <a:pt x="0" y="27"/>
                    </a:lnTo>
                    <a:lnTo>
                      <a:pt x="62" y="27"/>
                    </a:lnTo>
                    <a:lnTo>
                      <a:pt x="62" y="12"/>
                    </a:lnTo>
                    <a:lnTo>
                      <a:pt x="3" y="12"/>
                    </a:lnTo>
                    <a:lnTo>
                      <a:pt x="3" y="0"/>
                    </a:lnTo>
                    <a:lnTo>
                      <a:pt x="74" y="0"/>
                    </a:lnTo>
                    <a:lnTo>
                      <a:pt x="74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63" name="Freeform 383"/>
              <p:cNvSpPr>
                <a:spLocks/>
              </p:cNvSpPr>
              <p:nvPr/>
            </p:nvSpPr>
            <p:spPr bwMode="auto">
              <a:xfrm>
                <a:off x="4689476" y="2279651"/>
                <a:ext cx="166688" cy="71438"/>
              </a:xfrm>
              <a:custGeom>
                <a:avLst/>
                <a:gdLst>
                  <a:gd name="T0" fmla="*/ 105 w 105"/>
                  <a:gd name="T1" fmla="*/ 45 h 45"/>
                  <a:gd name="T2" fmla="*/ 93 w 105"/>
                  <a:gd name="T3" fmla="*/ 45 h 45"/>
                  <a:gd name="T4" fmla="*/ 93 w 105"/>
                  <a:gd name="T5" fmla="*/ 13 h 45"/>
                  <a:gd name="T6" fmla="*/ 13 w 105"/>
                  <a:gd name="T7" fmla="*/ 13 h 45"/>
                  <a:gd name="T8" fmla="*/ 13 w 105"/>
                  <a:gd name="T9" fmla="*/ 45 h 45"/>
                  <a:gd name="T10" fmla="*/ 0 w 105"/>
                  <a:gd name="T11" fmla="*/ 45 h 45"/>
                  <a:gd name="T12" fmla="*/ 0 w 105"/>
                  <a:gd name="T13" fmla="*/ 0 h 45"/>
                  <a:gd name="T14" fmla="*/ 105 w 105"/>
                  <a:gd name="T15" fmla="*/ 0 h 45"/>
                  <a:gd name="T16" fmla="*/ 105 w 105"/>
                  <a:gd name="T17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" h="45">
                    <a:moveTo>
                      <a:pt x="105" y="45"/>
                    </a:moveTo>
                    <a:lnTo>
                      <a:pt x="93" y="45"/>
                    </a:lnTo>
                    <a:lnTo>
                      <a:pt x="93" y="13"/>
                    </a:lnTo>
                    <a:lnTo>
                      <a:pt x="13" y="13"/>
                    </a:lnTo>
                    <a:lnTo>
                      <a:pt x="13" y="45"/>
                    </a:lnTo>
                    <a:lnTo>
                      <a:pt x="0" y="45"/>
                    </a:lnTo>
                    <a:lnTo>
                      <a:pt x="0" y="0"/>
                    </a:lnTo>
                    <a:lnTo>
                      <a:pt x="105" y="0"/>
                    </a:lnTo>
                    <a:lnTo>
                      <a:pt x="105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64" name="Freeform 384"/>
              <p:cNvSpPr>
                <a:spLocks noEditPoints="1"/>
              </p:cNvSpPr>
              <p:nvPr/>
            </p:nvSpPr>
            <p:spPr bwMode="auto">
              <a:xfrm>
                <a:off x="4713288" y="1957388"/>
                <a:ext cx="120650" cy="120650"/>
              </a:xfrm>
              <a:custGeom>
                <a:avLst/>
                <a:gdLst>
                  <a:gd name="T0" fmla="*/ 35 w 70"/>
                  <a:gd name="T1" fmla="*/ 70 h 70"/>
                  <a:gd name="T2" fmla="*/ 0 w 70"/>
                  <a:gd name="T3" fmla="*/ 35 h 70"/>
                  <a:gd name="T4" fmla="*/ 35 w 70"/>
                  <a:gd name="T5" fmla="*/ 0 h 70"/>
                  <a:gd name="T6" fmla="*/ 70 w 70"/>
                  <a:gd name="T7" fmla="*/ 35 h 70"/>
                  <a:gd name="T8" fmla="*/ 35 w 70"/>
                  <a:gd name="T9" fmla="*/ 70 h 70"/>
                  <a:gd name="T10" fmla="*/ 35 w 70"/>
                  <a:gd name="T11" fmla="*/ 11 h 70"/>
                  <a:gd name="T12" fmla="*/ 11 w 70"/>
                  <a:gd name="T13" fmla="*/ 35 h 70"/>
                  <a:gd name="T14" fmla="*/ 35 w 70"/>
                  <a:gd name="T15" fmla="*/ 58 h 70"/>
                  <a:gd name="T16" fmla="*/ 58 w 70"/>
                  <a:gd name="T17" fmla="*/ 35 h 70"/>
                  <a:gd name="T18" fmla="*/ 35 w 70"/>
                  <a:gd name="T19" fmla="*/ 1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" h="70">
                    <a:moveTo>
                      <a:pt x="35" y="70"/>
                    </a:moveTo>
                    <a:cubicBezTo>
                      <a:pt x="16" y="70"/>
                      <a:pt x="0" y="54"/>
                      <a:pt x="0" y="35"/>
                    </a:cubicBezTo>
                    <a:cubicBezTo>
                      <a:pt x="0" y="15"/>
                      <a:pt x="16" y="0"/>
                      <a:pt x="35" y="0"/>
                    </a:cubicBezTo>
                    <a:cubicBezTo>
                      <a:pt x="54" y="0"/>
                      <a:pt x="70" y="15"/>
                      <a:pt x="70" y="35"/>
                    </a:cubicBezTo>
                    <a:cubicBezTo>
                      <a:pt x="70" y="54"/>
                      <a:pt x="54" y="70"/>
                      <a:pt x="35" y="70"/>
                    </a:cubicBezTo>
                    <a:close/>
                    <a:moveTo>
                      <a:pt x="35" y="11"/>
                    </a:moveTo>
                    <a:cubicBezTo>
                      <a:pt x="22" y="11"/>
                      <a:pt x="11" y="22"/>
                      <a:pt x="11" y="35"/>
                    </a:cubicBezTo>
                    <a:cubicBezTo>
                      <a:pt x="11" y="48"/>
                      <a:pt x="22" y="58"/>
                      <a:pt x="35" y="58"/>
                    </a:cubicBezTo>
                    <a:cubicBezTo>
                      <a:pt x="48" y="58"/>
                      <a:pt x="58" y="48"/>
                      <a:pt x="58" y="35"/>
                    </a:cubicBezTo>
                    <a:cubicBezTo>
                      <a:pt x="58" y="22"/>
                      <a:pt x="48" y="11"/>
                      <a:pt x="3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65" name="Rectangle 385"/>
              <p:cNvSpPr>
                <a:spLocks noChangeArrowheads="1"/>
              </p:cNvSpPr>
              <p:nvPr/>
            </p:nvSpPr>
            <p:spPr bwMode="auto">
              <a:xfrm>
                <a:off x="4762501" y="1990726"/>
                <a:ext cx="20638" cy="523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66" name="Rectangle 386"/>
              <p:cNvSpPr>
                <a:spLocks noChangeArrowheads="1"/>
              </p:cNvSpPr>
              <p:nvPr/>
            </p:nvSpPr>
            <p:spPr bwMode="auto">
              <a:xfrm>
                <a:off x="4746626" y="2006601"/>
                <a:ext cx="52388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</p:grpSp>
        <p:grpSp>
          <p:nvGrpSpPr>
            <p:cNvPr id="67" name="Grupo 66"/>
            <p:cNvGrpSpPr/>
            <p:nvPr/>
          </p:nvGrpSpPr>
          <p:grpSpPr>
            <a:xfrm>
              <a:off x="5079007" y="3620525"/>
              <a:ext cx="312088" cy="339084"/>
              <a:chOff x="3586163" y="6437313"/>
              <a:chExt cx="458788" cy="498475"/>
            </a:xfrm>
            <a:solidFill>
              <a:schemeClr val="bg1"/>
            </a:solidFill>
          </p:grpSpPr>
          <p:sp>
            <p:nvSpPr>
              <p:cNvPr id="68" name="Freeform 468"/>
              <p:cNvSpPr>
                <a:spLocks/>
              </p:cNvSpPr>
              <p:nvPr/>
            </p:nvSpPr>
            <p:spPr bwMode="auto">
              <a:xfrm>
                <a:off x="3644901" y="6827838"/>
                <a:ext cx="22225" cy="22225"/>
              </a:xfrm>
              <a:custGeom>
                <a:avLst/>
                <a:gdLst>
                  <a:gd name="T0" fmla="*/ 5 w 13"/>
                  <a:gd name="T1" fmla="*/ 13 h 13"/>
                  <a:gd name="T2" fmla="*/ 0 w 13"/>
                  <a:gd name="T3" fmla="*/ 8 h 13"/>
                  <a:gd name="T4" fmla="*/ 9 w 13"/>
                  <a:gd name="T5" fmla="*/ 0 h 13"/>
                  <a:gd name="T6" fmla="*/ 13 w 13"/>
                  <a:gd name="T7" fmla="*/ 4 h 13"/>
                  <a:gd name="T8" fmla="*/ 5 w 13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3">
                    <a:moveTo>
                      <a:pt x="5" y="13"/>
                    </a:moveTo>
                    <a:cubicBezTo>
                      <a:pt x="3" y="11"/>
                      <a:pt x="2" y="10"/>
                      <a:pt x="0" y="8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2"/>
                      <a:pt x="11" y="3"/>
                      <a:pt x="13" y="4"/>
                    </a:cubicBezTo>
                    <a:lnTo>
                      <a:pt x="5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69" name="Freeform 469"/>
              <p:cNvSpPr>
                <a:spLocks noEditPoints="1"/>
              </p:cNvSpPr>
              <p:nvPr/>
            </p:nvSpPr>
            <p:spPr bwMode="auto">
              <a:xfrm>
                <a:off x="3586163" y="6546851"/>
                <a:ext cx="61913" cy="279400"/>
              </a:xfrm>
              <a:custGeom>
                <a:avLst/>
                <a:gdLst>
                  <a:gd name="T0" fmla="*/ 27 w 36"/>
                  <a:gd name="T1" fmla="*/ 162 h 162"/>
                  <a:gd name="T2" fmla="*/ 20 w 36"/>
                  <a:gd name="T3" fmla="*/ 153 h 162"/>
                  <a:gd name="T4" fmla="*/ 30 w 36"/>
                  <a:gd name="T5" fmla="*/ 147 h 162"/>
                  <a:gd name="T6" fmla="*/ 36 w 36"/>
                  <a:gd name="T7" fmla="*/ 155 h 162"/>
                  <a:gd name="T8" fmla="*/ 27 w 36"/>
                  <a:gd name="T9" fmla="*/ 162 h 162"/>
                  <a:gd name="T10" fmla="*/ 15 w 36"/>
                  <a:gd name="T11" fmla="*/ 143 h 162"/>
                  <a:gd name="T12" fmla="*/ 10 w 36"/>
                  <a:gd name="T13" fmla="*/ 132 h 162"/>
                  <a:gd name="T14" fmla="*/ 20 w 36"/>
                  <a:gd name="T15" fmla="*/ 128 h 162"/>
                  <a:gd name="T16" fmla="*/ 25 w 36"/>
                  <a:gd name="T17" fmla="*/ 137 h 162"/>
                  <a:gd name="T18" fmla="*/ 15 w 36"/>
                  <a:gd name="T19" fmla="*/ 143 h 162"/>
                  <a:gd name="T20" fmla="*/ 6 w 36"/>
                  <a:gd name="T21" fmla="*/ 121 h 162"/>
                  <a:gd name="T22" fmla="*/ 3 w 36"/>
                  <a:gd name="T23" fmla="*/ 110 h 162"/>
                  <a:gd name="T24" fmla="*/ 14 w 36"/>
                  <a:gd name="T25" fmla="*/ 108 h 162"/>
                  <a:gd name="T26" fmla="*/ 17 w 36"/>
                  <a:gd name="T27" fmla="*/ 118 h 162"/>
                  <a:gd name="T28" fmla="*/ 6 w 36"/>
                  <a:gd name="T29" fmla="*/ 121 h 162"/>
                  <a:gd name="T30" fmla="*/ 1 w 36"/>
                  <a:gd name="T31" fmla="*/ 99 h 162"/>
                  <a:gd name="T32" fmla="*/ 0 w 36"/>
                  <a:gd name="T33" fmla="*/ 87 h 162"/>
                  <a:gd name="T34" fmla="*/ 11 w 36"/>
                  <a:gd name="T35" fmla="*/ 87 h 162"/>
                  <a:gd name="T36" fmla="*/ 12 w 36"/>
                  <a:gd name="T37" fmla="*/ 97 h 162"/>
                  <a:gd name="T38" fmla="*/ 1 w 36"/>
                  <a:gd name="T39" fmla="*/ 99 h 162"/>
                  <a:gd name="T40" fmla="*/ 11 w 36"/>
                  <a:gd name="T41" fmla="*/ 76 h 162"/>
                  <a:gd name="T42" fmla="*/ 0 w 36"/>
                  <a:gd name="T43" fmla="*/ 75 h 162"/>
                  <a:gd name="T44" fmla="*/ 1 w 36"/>
                  <a:gd name="T45" fmla="*/ 64 h 162"/>
                  <a:gd name="T46" fmla="*/ 12 w 36"/>
                  <a:gd name="T47" fmla="*/ 65 h 162"/>
                  <a:gd name="T48" fmla="*/ 11 w 36"/>
                  <a:gd name="T49" fmla="*/ 76 h 162"/>
                  <a:gd name="T50" fmla="*/ 14 w 36"/>
                  <a:gd name="T51" fmla="*/ 55 h 162"/>
                  <a:gd name="T52" fmla="*/ 3 w 36"/>
                  <a:gd name="T53" fmla="*/ 52 h 162"/>
                  <a:gd name="T54" fmla="*/ 6 w 36"/>
                  <a:gd name="T55" fmla="*/ 41 h 162"/>
                  <a:gd name="T56" fmla="*/ 17 w 36"/>
                  <a:gd name="T57" fmla="*/ 45 h 162"/>
                  <a:gd name="T58" fmla="*/ 14 w 36"/>
                  <a:gd name="T59" fmla="*/ 55 h 162"/>
                  <a:gd name="T60" fmla="*/ 20 w 36"/>
                  <a:gd name="T61" fmla="*/ 35 h 162"/>
                  <a:gd name="T62" fmla="*/ 10 w 36"/>
                  <a:gd name="T63" fmla="*/ 30 h 162"/>
                  <a:gd name="T64" fmla="*/ 15 w 36"/>
                  <a:gd name="T65" fmla="*/ 20 h 162"/>
                  <a:gd name="T66" fmla="*/ 25 w 36"/>
                  <a:gd name="T67" fmla="*/ 25 h 162"/>
                  <a:gd name="T68" fmla="*/ 20 w 36"/>
                  <a:gd name="T69" fmla="*/ 35 h 162"/>
                  <a:gd name="T70" fmla="*/ 30 w 36"/>
                  <a:gd name="T71" fmla="*/ 16 h 162"/>
                  <a:gd name="T72" fmla="*/ 20 w 36"/>
                  <a:gd name="T73" fmla="*/ 10 h 162"/>
                  <a:gd name="T74" fmla="*/ 27 w 36"/>
                  <a:gd name="T75" fmla="*/ 0 h 162"/>
                  <a:gd name="T76" fmla="*/ 36 w 36"/>
                  <a:gd name="T77" fmla="*/ 7 h 162"/>
                  <a:gd name="T78" fmla="*/ 30 w 36"/>
                  <a:gd name="T79" fmla="*/ 16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6" h="162">
                    <a:moveTo>
                      <a:pt x="27" y="162"/>
                    </a:moveTo>
                    <a:cubicBezTo>
                      <a:pt x="25" y="159"/>
                      <a:pt x="22" y="156"/>
                      <a:pt x="20" y="153"/>
                    </a:cubicBezTo>
                    <a:cubicBezTo>
                      <a:pt x="30" y="147"/>
                      <a:pt x="30" y="147"/>
                      <a:pt x="30" y="147"/>
                    </a:cubicBezTo>
                    <a:cubicBezTo>
                      <a:pt x="32" y="150"/>
                      <a:pt x="34" y="152"/>
                      <a:pt x="36" y="155"/>
                    </a:cubicBezTo>
                    <a:lnTo>
                      <a:pt x="27" y="162"/>
                    </a:lnTo>
                    <a:close/>
                    <a:moveTo>
                      <a:pt x="15" y="143"/>
                    </a:moveTo>
                    <a:cubicBezTo>
                      <a:pt x="13" y="139"/>
                      <a:pt x="11" y="136"/>
                      <a:pt x="10" y="132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22" y="131"/>
                      <a:pt x="23" y="134"/>
                      <a:pt x="25" y="137"/>
                    </a:cubicBezTo>
                    <a:lnTo>
                      <a:pt x="15" y="143"/>
                    </a:lnTo>
                    <a:close/>
                    <a:moveTo>
                      <a:pt x="6" y="121"/>
                    </a:moveTo>
                    <a:cubicBezTo>
                      <a:pt x="5" y="118"/>
                      <a:pt x="4" y="114"/>
                      <a:pt x="3" y="110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15" y="111"/>
                      <a:pt x="16" y="114"/>
                      <a:pt x="17" y="118"/>
                    </a:cubicBezTo>
                    <a:lnTo>
                      <a:pt x="6" y="121"/>
                    </a:lnTo>
                    <a:close/>
                    <a:moveTo>
                      <a:pt x="1" y="99"/>
                    </a:moveTo>
                    <a:cubicBezTo>
                      <a:pt x="0" y="95"/>
                      <a:pt x="0" y="91"/>
                      <a:pt x="0" y="87"/>
                    </a:cubicBezTo>
                    <a:cubicBezTo>
                      <a:pt x="11" y="87"/>
                      <a:pt x="11" y="87"/>
                      <a:pt x="11" y="87"/>
                    </a:cubicBezTo>
                    <a:cubicBezTo>
                      <a:pt x="11" y="90"/>
                      <a:pt x="12" y="94"/>
                      <a:pt x="12" y="97"/>
                    </a:cubicBezTo>
                    <a:lnTo>
                      <a:pt x="1" y="99"/>
                    </a:lnTo>
                    <a:close/>
                    <a:moveTo>
                      <a:pt x="11" y="76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72"/>
                      <a:pt x="0" y="68"/>
                      <a:pt x="1" y="64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2" y="69"/>
                      <a:pt x="11" y="72"/>
                      <a:pt x="11" y="76"/>
                    </a:cubicBezTo>
                    <a:close/>
                    <a:moveTo>
                      <a:pt x="14" y="55"/>
                    </a:moveTo>
                    <a:cubicBezTo>
                      <a:pt x="3" y="52"/>
                      <a:pt x="3" y="52"/>
                      <a:pt x="3" y="52"/>
                    </a:cubicBezTo>
                    <a:cubicBezTo>
                      <a:pt x="4" y="49"/>
                      <a:pt x="5" y="45"/>
                      <a:pt x="6" y="41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6" y="48"/>
                      <a:pt x="15" y="52"/>
                      <a:pt x="14" y="55"/>
                    </a:cubicBezTo>
                    <a:close/>
                    <a:moveTo>
                      <a:pt x="20" y="35"/>
                    </a:moveTo>
                    <a:cubicBezTo>
                      <a:pt x="10" y="30"/>
                      <a:pt x="10" y="30"/>
                      <a:pt x="10" y="30"/>
                    </a:cubicBezTo>
                    <a:cubicBezTo>
                      <a:pt x="11" y="27"/>
                      <a:pt x="13" y="23"/>
                      <a:pt x="15" y="20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3" y="28"/>
                      <a:pt x="22" y="31"/>
                      <a:pt x="20" y="35"/>
                    </a:cubicBezTo>
                    <a:close/>
                    <a:moveTo>
                      <a:pt x="30" y="16"/>
                    </a:moveTo>
                    <a:cubicBezTo>
                      <a:pt x="20" y="10"/>
                      <a:pt x="20" y="10"/>
                      <a:pt x="20" y="10"/>
                    </a:cubicBezTo>
                    <a:cubicBezTo>
                      <a:pt x="22" y="7"/>
                      <a:pt x="25" y="3"/>
                      <a:pt x="27" y="0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4" y="10"/>
                      <a:pt x="32" y="13"/>
                      <a:pt x="3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70" name="Freeform 470"/>
              <p:cNvSpPr>
                <a:spLocks/>
              </p:cNvSpPr>
              <p:nvPr/>
            </p:nvSpPr>
            <p:spPr bwMode="auto">
              <a:xfrm>
                <a:off x="3644901" y="6524626"/>
                <a:ext cx="22225" cy="20638"/>
              </a:xfrm>
              <a:custGeom>
                <a:avLst/>
                <a:gdLst>
                  <a:gd name="T0" fmla="*/ 9 w 13"/>
                  <a:gd name="T1" fmla="*/ 12 h 12"/>
                  <a:gd name="T2" fmla="*/ 0 w 13"/>
                  <a:gd name="T3" fmla="*/ 4 h 12"/>
                  <a:gd name="T4" fmla="*/ 5 w 13"/>
                  <a:gd name="T5" fmla="*/ 0 h 12"/>
                  <a:gd name="T6" fmla="*/ 13 w 13"/>
                  <a:gd name="T7" fmla="*/ 8 h 12"/>
                  <a:gd name="T8" fmla="*/ 9 w 13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9" y="12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3" y="1"/>
                      <a:pt x="5" y="0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1" y="9"/>
                      <a:pt x="10" y="11"/>
                      <a:pt x="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71" name="Freeform 471"/>
              <p:cNvSpPr>
                <a:spLocks/>
              </p:cNvSpPr>
              <p:nvPr/>
            </p:nvSpPr>
            <p:spPr bwMode="auto">
              <a:xfrm>
                <a:off x="3962401" y="6524626"/>
                <a:ext cx="22225" cy="20638"/>
              </a:xfrm>
              <a:custGeom>
                <a:avLst/>
                <a:gdLst>
                  <a:gd name="T0" fmla="*/ 4 w 12"/>
                  <a:gd name="T1" fmla="*/ 12 h 12"/>
                  <a:gd name="T2" fmla="*/ 0 w 12"/>
                  <a:gd name="T3" fmla="*/ 8 h 12"/>
                  <a:gd name="T4" fmla="*/ 8 w 12"/>
                  <a:gd name="T5" fmla="*/ 0 h 12"/>
                  <a:gd name="T6" fmla="*/ 12 w 12"/>
                  <a:gd name="T7" fmla="*/ 4 h 12"/>
                  <a:gd name="T8" fmla="*/ 4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4" y="12"/>
                    </a:moveTo>
                    <a:cubicBezTo>
                      <a:pt x="3" y="11"/>
                      <a:pt x="1" y="9"/>
                      <a:pt x="0" y="8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1"/>
                      <a:pt x="11" y="3"/>
                      <a:pt x="12" y="4"/>
                    </a:cubicBezTo>
                    <a:lnTo>
                      <a:pt x="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72" name="Freeform 472"/>
              <p:cNvSpPr>
                <a:spLocks noEditPoints="1"/>
              </p:cNvSpPr>
              <p:nvPr/>
            </p:nvSpPr>
            <p:spPr bwMode="auto">
              <a:xfrm>
                <a:off x="3981451" y="6546851"/>
                <a:ext cx="63500" cy="279400"/>
              </a:xfrm>
              <a:custGeom>
                <a:avLst/>
                <a:gdLst>
                  <a:gd name="T0" fmla="*/ 9 w 36"/>
                  <a:gd name="T1" fmla="*/ 162 h 162"/>
                  <a:gd name="T2" fmla="*/ 0 w 36"/>
                  <a:gd name="T3" fmla="*/ 155 h 162"/>
                  <a:gd name="T4" fmla="*/ 6 w 36"/>
                  <a:gd name="T5" fmla="*/ 147 h 162"/>
                  <a:gd name="T6" fmla="*/ 15 w 36"/>
                  <a:gd name="T7" fmla="*/ 153 h 162"/>
                  <a:gd name="T8" fmla="*/ 9 w 36"/>
                  <a:gd name="T9" fmla="*/ 162 h 162"/>
                  <a:gd name="T10" fmla="*/ 21 w 36"/>
                  <a:gd name="T11" fmla="*/ 143 h 162"/>
                  <a:gd name="T12" fmla="*/ 11 w 36"/>
                  <a:gd name="T13" fmla="*/ 137 h 162"/>
                  <a:gd name="T14" fmla="*/ 16 w 36"/>
                  <a:gd name="T15" fmla="*/ 128 h 162"/>
                  <a:gd name="T16" fmla="*/ 26 w 36"/>
                  <a:gd name="T17" fmla="*/ 132 h 162"/>
                  <a:gd name="T18" fmla="*/ 21 w 36"/>
                  <a:gd name="T19" fmla="*/ 143 h 162"/>
                  <a:gd name="T20" fmla="*/ 30 w 36"/>
                  <a:gd name="T21" fmla="*/ 121 h 162"/>
                  <a:gd name="T22" fmla="*/ 19 w 36"/>
                  <a:gd name="T23" fmla="*/ 118 h 162"/>
                  <a:gd name="T24" fmla="*/ 22 w 36"/>
                  <a:gd name="T25" fmla="*/ 108 h 162"/>
                  <a:gd name="T26" fmla="*/ 33 w 36"/>
                  <a:gd name="T27" fmla="*/ 110 h 162"/>
                  <a:gd name="T28" fmla="*/ 30 w 36"/>
                  <a:gd name="T29" fmla="*/ 121 h 162"/>
                  <a:gd name="T30" fmla="*/ 35 w 36"/>
                  <a:gd name="T31" fmla="*/ 99 h 162"/>
                  <a:gd name="T32" fmla="*/ 24 w 36"/>
                  <a:gd name="T33" fmla="*/ 97 h 162"/>
                  <a:gd name="T34" fmla="*/ 25 w 36"/>
                  <a:gd name="T35" fmla="*/ 87 h 162"/>
                  <a:gd name="T36" fmla="*/ 36 w 36"/>
                  <a:gd name="T37" fmla="*/ 87 h 162"/>
                  <a:gd name="T38" fmla="*/ 35 w 36"/>
                  <a:gd name="T39" fmla="*/ 99 h 162"/>
                  <a:gd name="T40" fmla="*/ 25 w 36"/>
                  <a:gd name="T41" fmla="*/ 76 h 162"/>
                  <a:gd name="T42" fmla="*/ 24 w 36"/>
                  <a:gd name="T43" fmla="*/ 65 h 162"/>
                  <a:gd name="T44" fmla="*/ 35 w 36"/>
                  <a:gd name="T45" fmla="*/ 64 h 162"/>
                  <a:gd name="T46" fmla="*/ 36 w 36"/>
                  <a:gd name="T47" fmla="*/ 75 h 162"/>
                  <a:gd name="T48" fmla="*/ 25 w 36"/>
                  <a:gd name="T49" fmla="*/ 76 h 162"/>
                  <a:gd name="T50" fmla="*/ 22 w 36"/>
                  <a:gd name="T51" fmla="*/ 55 h 162"/>
                  <a:gd name="T52" fmla="*/ 19 w 36"/>
                  <a:gd name="T53" fmla="*/ 45 h 162"/>
                  <a:gd name="T54" fmla="*/ 30 w 36"/>
                  <a:gd name="T55" fmla="*/ 41 h 162"/>
                  <a:gd name="T56" fmla="*/ 33 w 36"/>
                  <a:gd name="T57" fmla="*/ 52 h 162"/>
                  <a:gd name="T58" fmla="*/ 22 w 36"/>
                  <a:gd name="T59" fmla="*/ 55 h 162"/>
                  <a:gd name="T60" fmla="*/ 15 w 36"/>
                  <a:gd name="T61" fmla="*/ 35 h 162"/>
                  <a:gd name="T62" fmla="*/ 11 w 36"/>
                  <a:gd name="T63" fmla="*/ 25 h 162"/>
                  <a:gd name="T64" fmla="*/ 21 w 36"/>
                  <a:gd name="T65" fmla="*/ 20 h 162"/>
                  <a:gd name="T66" fmla="*/ 26 w 36"/>
                  <a:gd name="T67" fmla="*/ 30 h 162"/>
                  <a:gd name="T68" fmla="*/ 15 w 36"/>
                  <a:gd name="T69" fmla="*/ 35 h 162"/>
                  <a:gd name="T70" fmla="*/ 6 w 36"/>
                  <a:gd name="T71" fmla="*/ 16 h 162"/>
                  <a:gd name="T72" fmla="*/ 0 w 36"/>
                  <a:gd name="T73" fmla="*/ 7 h 162"/>
                  <a:gd name="T74" fmla="*/ 9 w 36"/>
                  <a:gd name="T75" fmla="*/ 0 h 162"/>
                  <a:gd name="T76" fmla="*/ 15 w 36"/>
                  <a:gd name="T77" fmla="*/ 10 h 162"/>
                  <a:gd name="T78" fmla="*/ 6 w 36"/>
                  <a:gd name="T79" fmla="*/ 16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6" h="162">
                    <a:moveTo>
                      <a:pt x="9" y="162"/>
                    </a:moveTo>
                    <a:cubicBezTo>
                      <a:pt x="0" y="155"/>
                      <a:pt x="0" y="155"/>
                      <a:pt x="0" y="155"/>
                    </a:cubicBezTo>
                    <a:cubicBezTo>
                      <a:pt x="2" y="152"/>
                      <a:pt x="4" y="150"/>
                      <a:pt x="6" y="147"/>
                    </a:cubicBezTo>
                    <a:cubicBezTo>
                      <a:pt x="15" y="153"/>
                      <a:pt x="15" y="153"/>
                      <a:pt x="15" y="153"/>
                    </a:cubicBezTo>
                    <a:cubicBezTo>
                      <a:pt x="13" y="156"/>
                      <a:pt x="11" y="159"/>
                      <a:pt x="9" y="162"/>
                    </a:cubicBezTo>
                    <a:close/>
                    <a:moveTo>
                      <a:pt x="21" y="143"/>
                    </a:moveTo>
                    <a:cubicBezTo>
                      <a:pt x="11" y="137"/>
                      <a:pt x="11" y="137"/>
                      <a:pt x="11" y="137"/>
                    </a:cubicBezTo>
                    <a:cubicBezTo>
                      <a:pt x="13" y="134"/>
                      <a:pt x="14" y="131"/>
                      <a:pt x="16" y="128"/>
                    </a:cubicBezTo>
                    <a:cubicBezTo>
                      <a:pt x="26" y="132"/>
                      <a:pt x="26" y="132"/>
                      <a:pt x="26" y="132"/>
                    </a:cubicBezTo>
                    <a:cubicBezTo>
                      <a:pt x="25" y="136"/>
                      <a:pt x="23" y="139"/>
                      <a:pt x="21" y="143"/>
                    </a:cubicBezTo>
                    <a:close/>
                    <a:moveTo>
                      <a:pt x="30" y="121"/>
                    </a:moveTo>
                    <a:cubicBezTo>
                      <a:pt x="19" y="118"/>
                      <a:pt x="19" y="118"/>
                      <a:pt x="19" y="118"/>
                    </a:cubicBezTo>
                    <a:cubicBezTo>
                      <a:pt x="20" y="114"/>
                      <a:pt x="21" y="111"/>
                      <a:pt x="22" y="108"/>
                    </a:cubicBezTo>
                    <a:cubicBezTo>
                      <a:pt x="33" y="110"/>
                      <a:pt x="33" y="110"/>
                      <a:pt x="33" y="110"/>
                    </a:cubicBezTo>
                    <a:cubicBezTo>
                      <a:pt x="32" y="114"/>
                      <a:pt x="31" y="118"/>
                      <a:pt x="30" y="121"/>
                    </a:cubicBezTo>
                    <a:close/>
                    <a:moveTo>
                      <a:pt x="35" y="99"/>
                    </a:moveTo>
                    <a:cubicBezTo>
                      <a:pt x="24" y="97"/>
                      <a:pt x="24" y="97"/>
                      <a:pt x="24" y="97"/>
                    </a:cubicBezTo>
                    <a:cubicBezTo>
                      <a:pt x="24" y="94"/>
                      <a:pt x="24" y="90"/>
                      <a:pt x="25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91"/>
                      <a:pt x="36" y="95"/>
                      <a:pt x="35" y="99"/>
                    </a:cubicBezTo>
                    <a:close/>
                    <a:moveTo>
                      <a:pt x="25" y="76"/>
                    </a:moveTo>
                    <a:cubicBezTo>
                      <a:pt x="24" y="72"/>
                      <a:pt x="24" y="69"/>
                      <a:pt x="24" y="65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6" y="68"/>
                      <a:pt x="36" y="72"/>
                      <a:pt x="36" y="75"/>
                    </a:cubicBezTo>
                    <a:lnTo>
                      <a:pt x="25" y="76"/>
                    </a:lnTo>
                    <a:close/>
                    <a:moveTo>
                      <a:pt x="22" y="55"/>
                    </a:moveTo>
                    <a:cubicBezTo>
                      <a:pt x="21" y="51"/>
                      <a:pt x="20" y="48"/>
                      <a:pt x="19" y="45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1" y="45"/>
                      <a:pt x="32" y="49"/>
                      <a:pt x="33" y="52"/>
                    </a:cubicBezTo>
                    <a:lnTo>
                      <a:pt x="22" y="55"/>
                    </a:lnTo>
                    <a:close/>
                    <a:moveTo>
                      <a:pt x="15" y="35"/>
                    </a:moveTo>
                    <a:cubicBezTo>
                      <a:pt x="14" y="31"/>
                      <a:pt x="13" y="28"/>
                      <a:pt x="11" y="25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3" y="23"/>
                      <a:pt x="25" y="27"/>
                      <a:pt x="26" y="30"/>
                    </a:cubicBezTo>
                    <a:lnTo>
                      <a:pt x="15" y="35"/>
                    </a:lnTo>
                    <a:close/>
                    <a:moveTo>
                      <a:pt x="6" y="16"/>
                    </a:moveTo>
                    <a:cubicBezTo>
                      <a:pt x="4" y="13"/>
                      <a:pt x="2" y="10"/>
                      <a:pt x="0" y="7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1" y="3"/>
                      <a:pt x="13" y="6"/>
                      <a:pt x="15" y="10"/>
                    </a:cubicBezTo>
                    <a:lnTo>
                      <a:pt x="6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73" name="Freeform 473"/>
              <p:cNvSpPr>
                <a:spLocks/>
              </p:cNvSpPr>
              <p:nvPr/>
            </p:nvSpPr>
            <p:spPr bwMode="auto">
              <a:xfrm>
                <a:off x="3962401" y="6827838"/>
                <a:ext cx="22225" cy="22225"/>
              </a:xfrm>
              <a:custGeom>
                <a:avLst/>
                <a:gdLst>
                  <a:gd name="T0" fmla="*/ 8 w 12"/>
                  <a:gd name="T1" fmla="*/ 13 h 13"/>
                  <a:gd name="T2" fmla="*/ 0 w 12"/>
                  <a:gd name="T3" fmla="*/ 4 h 13"/>
                  <a:gd name="T4" fmla="*/ 4 w 12"/>
                  <a:gd name="T5" fmla="*/ 0 h 13"/>
                  <a:gd name="T6" fmla="*/ 12 w 12"/>
                  <a:gd name="T7" fmla="*/ 8 h 13"/>
                  <a:gd name="T8" fmla="*/ 8 w 12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8" y="13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3" y="2"/>
                      <a:pt x="4" y="0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1" y="10"/>
                      <a:pt x="10" y="11"/>
                      <a:pt x="8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74" name="Freeform 474"/>
              <p:cNvSpPr>
                <a:spLocks noEditPoints="1"/>
              </p:cNvSpPr>
              <p:nvPr/>
            </p:nvSpPr>
            <p:spPr bwMode="auto">
              <a:xfrm>
                <a:off x="3684588" y="6437313"/>
                <a:ext cx="261938" cy="498475"/>
              </a:xfrm>
              <a:custGeom>
                <a:avLst/>
                <a:gdLst>
                  <a:gd name="T0" fmla="*/ 138 w 152"/>
                  <a:gd name="T1" fmla="*/ 289 h 289"/>
                  <a:gd name="T2" fmla="*/ 14 w 152"/>
                  <a:gd name="T3" fmla="*/ 289 h 289"/>
                  <a:gd name="T4" fmla="*/ 0 w 152"/>
                  <a:gd name="T5" fmla="*/ 274 h 289"/>
                  <a:gd name="T6" fmla="*/ 0 w 152"/>
                  <a:gd name="T7" fmla="*/ 14 h 289"/>
                  <a:gd name="T8" fmla="*/ 14 w 152"/>
                  <a:gd name="T9" fmla="*/ 0 h 289"/>
                  <a:gd name="T10" fmla="*/ 138 w 152"/>
                  <a:gd name="T11" fmla="*/ 0 h 289"/>
                  <a:gd name="T12" fmla="*/ 152 w 152"/>
                  <a:gd name="T13" fmla="*/ 14 h 289"/>
                  <a:gd name="T14" fmla="*/ 152 w 152"/>
                  <a:gd name="T15" fmla="*/ 274 h 289"/>
                  <a:gd name="T16" fmla="*/ 138 w 152"/>
                  <a:gd name="T17" fmla="*/ 289 h 289"/>
                  <a:gd name="T18" fmla="*/ 14 w 152"/>
                  <a:gd name="T19" fmla="*/ 11 h 289"/>
                  <a:gd name="T20" fmla="*/ 11 w 152"/>
                  <a:gd name="T21" fmla="*/ 14 h 289"/>
                  <a:gd name="T22" fmla="*/ 11 w 152"/>
                  <a:gd name="T23" fmla="*/ 274 h 289"/>
                  <a:gd name="T24" fmla="*/ 14 w 152"/>
                  <a:gd name="T25" fmla="*/ 277 h 289"/>
                  <a:gd name="T26" fmla="*/ 138 w 152"/>
                  <a:gd name="T27" fmla="*/ 277 h 289"/>
                  <a:gd name="T28" fmla="*/ 141 w 152"/>
                  <a:gd name="T29" fmla="*/ 274 h 289"/>
                  <a:gd name="T30" fmla="*/ 141 w 152"/>
                  <a:gd name="T31" fmla="*/ 14 h 289"/>
                  <a:gd name="T32" fmla="*/ 138 w 152"/>
                  <a:gd name="T33" fmla="*/ 11 h 289"/>
                  <a:gd name="T34" fmla="*/ 14 w 152"/>
                  <a:gd name="T35" fmla="*/ 11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2" h="289">
                    <a:moveTo>
                      <a:pt x="138" y="289"/>
                    </a:moveTo>
                    <a:cubicBezTo>
                      <a:pt x="14" y="289"/>
                      <a:pt x="14" y="289"/>
                      <a:pt x="14" y="289"/>
                    </a:cubicBezTo>
                    <a:cubicBezTo>
                      <a:pt x="6" y="289"/>
                      <a:pt x="0" y="282"/>
                      <a:pt x="0" y="27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46" y="0"/>
                      <a:pt x="152" y="6"/>
                      <a:pt x="152" y="14"/>
                    </a:cubicBezTo>
                    <a:cubicBezTo>
                      <a:pt x="152" y="274"/>
                      <a:pt x="152" y="274"/>
                      <a:pt x="152" y="274"/>
                    </a:cubicBezTo>
                    <a:cubicBezTo>
                      <a:pt x="152" y="282"/>
                      <a:pt x="146" y="289"/>
                      <a:pt x="138" y="289"/>
                    </a:cubicBezTo>
                    <a:close/>
                    <a:moveTo>
                      <a:pt x="14" y="11"/>
                    </a:moveTo>
                    <a:cubicBezTo>
                      <a:pt x="12" y="11"/>
                      <a:pt x="11" y="13"/>
                      <a:pt x="11" y="14"/>
                    </a:cubicBezTo>
                    <a:cubicBezTo>
                      <a:pt x="11" y="274"/>
                      <a:pt x="11" y="274"/>
                      <a:pt x="11" y="274"/>
                    </a:cubicBezTo>
                    <a:cubicBezTo>
                      <a:pt x="11" y="276"/>
                      <a:pt x="12" y="277"/>
                      <a:pt x="14" y="277"/>
                    </a:cubicBezTo>
                    <a:cubicBezTo>
                      <a:pt x="138" y="277"/>
                      <a:pt x="138" y="277"/>
                      <a:pt x="138" y="277"/>
                    </a:cubicBezTo>
                    <a:cubicBezTo>
                      <a:pt x="139" y="277"/>
                      <a:pt x="141" y="276"/>
                      <a:pt x="141" y="274"/>
                    </a:cubicBezTo>
                    <a:cubicBezTo>
                      <a:pt x="141" y="14"/>
                      <a:pt x="141" y="14"/>
                      <a:pt x="141" y="14"/>
                    </a:cubicBezTo>
                    <a:cubicBezTo>
                      <a:pt x="141" y="13"/>
                      <a:pt x="139" y="11"/>
                      <a:pt x="138" y="11"/>
                    </a:cubicBezTo>
                    <a:lnTo>
                      <a:pt x="1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75" name="Rectangle 475"/>
              <p:cNvSpPr>
                <a:spLocks noChangeArrowheads="1"/>
              </p:cNvSpPr>
              <p:nvPr/>
            </p:nvSpPr>
            <p:spPr bwMode="auto">
              <a:xfrm>
                <a:off x="3719513" y="6840538"/>
                <a:ext cx="190500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76" name="Rectangle 476"/>
              <p:cNvSpPr>
                <a:spLocks noChangeArrowheads="1"/>
              </p:cNvSpPr>
              <p:nvPr/>
            </p:nvSpPr>
            <p:spPr bwMode="auto">
              <a:xfrm>
                <a:off x="3719513" y="6510338"/>
                <a:ext cx="190500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77" name="Rectangle 477"/>
              <p:cNvSpPr>
                <a:spLocks noChangeArrowheads="1"/>
              </p:cNvSpPr>
              <p:nvPr/>
            </p:nvSpPr>
            <p:spPr bwMode="auto">
              <a:xfrm>
                <a:off x="3773488" y="6470651"/>
                <a:ext cx="80963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78" name="Rectangle 478"/>
              <p:cNvSpPr>
                <a:spLocks noChangeArrowheads="1"/>
              </p:cNvSpPr>
              <p:nvPr/>
            </p:nvSpPr>
            <p:spPr bwMode="auto">
              <a:xfrm>
                <a:off x="3805238" y="6875463"/>
                <a:ext cx="20638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79" name="Freeform 479"/>
              <p:cNvSpPr>
                <a:spLocks noEditPoints="1"/>
              </p:cNvSpPr>
              <p:nvPr/>
            </p:nvSpPr>
            <p:spPr bwMode="auto">
              <a:xfrm>
                <a:off x="3748088" y="6618288"/>
                <a:ext cx="133350" cy="134938"/>
              </a:xfrm>
              <a:custGeom>
                <a:avLst/>
                <a:gdLst>
                  <a:gd name="T0" fmla="*/ 59 w 84"/>
                  <a:gd name="T1" fmla="*/ 85 h 85"/>
                  <a:gd name="T2" fmla="*/ 24 w 84"/>
                  <a:gd name="T3" fmla="*/ 85 h 85"/>
                  <a:gd name="T4" fmla="*/ 24 w 84"/>
                  <a:gd name="T5" fmla="*/ 61 h 85"/>
                  <a:gd name="T6" fmla="*/ 0 w 84"/>
                  <a:gd name="T7" fmla="*/ 61 h 85"/>
                  <a:gd name="T8" fmla="*/ 0 w 84"/>
                  <a:gd name="T9" fmla="*/ 25 h 85"/>
                  <a:gd name="T10" fmla="*/ 24 w 84"/>
                  <a:gd name="T11" fmla="*/ 25 h 85"/>
                  <a:gd name="T12" fmla="*/ 24 w 84"/>
                  <a:gd name="T13" fmla="*/ 0 h 85"/>
                  <a:gd name="T14" fmla="*/ 59 w 84"/>
                  <a:gd name="T15" fmla="*/ 0 h 85"/>
                  <a:gd name="T16" fmla="*/ 59 w 84"/>
                  <a:gd name="T17" fmla="*/ 25 h 85"/>
                  <a:gd name="T18" fmla="*/ 84 w 84"/>
                  <a:gd name="T19" fmla="*/ 25 h 85"/>
                  <a:gd name="T20" fmla="*/ 84 w 84"/>
                  <a:gd name="T21" fmla="*/ 61 h 85"/>
                  <a:gd name="T22" fmla="*/ 59 w 84"/>
                  <a:gd name="T23" fmla="*/ 61 h 85"/>
                  <a:gd name="T24" fmla="*/ 59 w 84"/>
                  <a:gd name="T25" fmla="*/ 85 h 85"/>
                  <a:gd name="T26" fmla="*/ 37 w 84"/>
                  <a:gd name="T27" fmla="*/ 73 h 85"/>
                  <a:gd name="T28" fmla="*/ 48 w 84"/>
                  <a:gd name="T29" fmla="*/ 73 h 85"/>
                  <a:gd name="T30" fmla="*/ 48 w 84"/>
                  <a:gd name="T31" fmla="*/ 48 h 85"/>
                  <a:gd name="T32" fmla="*/ 73 w 84"/>
                  <a:gd name="T33" fmla="*/ 48 h 85"/>
                  <a:gd name="T34" fmla="*/ 73 w 84"/>
                  <a:gd name="T35" fmla="*/ 37 h 85"/>
                  <a:gd name="T36" fmla="*/ 48 w 84"/>
                  <a:gd name="T37" fmla="*/ 37 h 85"/>
                  <a:gd name="T38" fmla="*/ 48 w 84"/>
                  <a:gd name="T39" fmla="*/ 13 h 85"/>
                  <a:gd name="T40" fmla="*/ 37 w 84"/>
                  <a:gd name="T41" fmla="*/ 13 h 85"/>
                  <a:gd name="T42" fmla="*/ 37 w 84"/>
                  <a:gd name="T43" fmla="*/ 37 h 85"/>
                  <a:gd name="T44" fmla="*/ 12 w 84"/>
                  <a:gd name="T45" fmla="*/ 37 h 85"/>
                  <a:gd name="T46" fmla="*/ 12 w 84"/>
                  <a:gd name="T47" fmla="*/ 48 h 85"/>
                  <a:gd name="T48" fmla="*/ 37 w 84"/>
                  <a:gd name="T49" fmla="*/ 48 h 85"/>
                  <a:gd name="T50" fmla="*/ 37 w 84"/>
                  <a:gd name="T51" fmla="*/ 73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" h="85">
                    <a:moveTo>
                      <a:pt x="59" y="85"/>
                    </a:moveTo>
                    <a:lnTo>
                      <a:pt x="24" y="85"/>
                    </a:lnTo>
                    <a:lnTo>
                      <a:pt x="24" y="61"/>
                    </a:lnTo>
                    <a:lnTo>
                      <a:pt x="0" y="61"/>
                    </a:lnTo>
                    <a:lnTo>
                      <a:pt x="0" y="25"/>
                    </a:lnTo>
                    <a:lnTo>
                      <a:pt x="24" y="25"/>
                    </a:lnTo>
                    <a:lnTo>
                      <a:pt x="24" y="0"/>
                    </a:lnTo>
                    <a:lnTo>
                      <a:pt x="59" y="0"/>
                    </a:lnTo>
                    <a:lnTo>
                      <a:pt x="59" y="25"/>
                    </a:lnTo>
                    <a:lnTo>
                      <a:pt x="84" y="25"/>
                    </a:lnTo>
                    <a:lnTo>
                      <a:pt x="84" y="61"/>
                    </a:lnTo>
                    <a:lnTo>
                      <a:pt x="59" y="61"/>
                    </a:lnTo>
                    <a:lnTo>
                      <a:pt x="59" y="85"/>
                    </a:lnTo>
                    <a:close/>
                    <a:moveTo>
                      <a:pt x="37" y="73"/>
                    </a:moveTo>
                    <a:lnTo>
                      <a:pt x="48" y="73"/>
                    </a:lnTo>
                    <a:lnTo>
                      <a:pt x="48" y="48"/>
                    </a:lnTo>
                    <a:lnTo>
                      <a:pt x="73" y="48"/>
                    </a:lnTo>
                    <a:lnTo>
                      <a:pt x="73" y="37"/>
                    </a:lnTo>
                    <a:lnTo>
                      <a:pt x="48" y="37"/>
                    </a:lnTo>
                    <a:lnTo>
                      <a:pt x="48" y="13"/>
                    </a:lnTo>
                    <a:lnTo>
                      <a:pt x="37" y="13"/>
                    </a:lnTo>
                    <a:lnTo>
                      <a:pt x="37" y="37"/>
                    </a:lnTo>
                    <a:lnTo>
                      <a:pt x="12" y="37"/>
                    </a:lnTo>
                    <a:lnTo>
                      <a:pt x="12" y="48"/>
                    </a:lnTo>
                    <a:lnTo>
                      <a:pt x="37" y="48"/>
                    </a:lnTo>
                    <a:lnTo>
                      <a:pt x="37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</p:grpSp>
        <p:grpSp>
          <p:nvGrpSpPr>
            <p:cNvPr id="80" name="Grupo 79"/>
            <p:cNvGrpSpPr/>
            <p:nvPr/>
          </p:nvGrpSpPr>
          <p:grpSpPr>
            <a:xfrm>
              <a:off x="4590584" y="4239950"/>
              <a:ext cx="285090" cy="353123"/>
              <a:chOff x="6473826" y="3022601"/>
              <a:chExt cx="419100" cy="519112"/>
            </a:xfrm>
            <a:solidFill>
              <a:schemeClr val="bg1"/>
            </a:solidFill>
          </p:grpSpPr>
          <p:sp>
            <p:nvSpPr>
              <p:cNvPr id="81" name="Freeform 491"/>
              <p:cNvSpPr>
                <a:spLocks noEditPoints="1"/>
              </p:cNvSpPr>
              <p:nvPr/>
            </p:nvSpPr>
            <p:spPr bwMode="auto">
              <a:xfrm>
                <a:off x="6473826" y="3122613"/>
                <a:ext cx="419100" cy="419100"/>
              </a:xfrm>
              <a:custGeom>
                <a:avLst/>
                <a:gdLst>
                  <a:gd name="T0" fmla="*/ 122 w 243"/>
                  <a:gd name="T1" fmla="*/ 243 h 243"/>
                  <a:gd name="T2" fmla="*/ 0 w 243"/>
                  <a:gd name="T3" fmla="*/ 121 h 243"/>
                  <a:gd name="T4" fmla="*/ 122 w 243"/>
                  <a:gd name="T5" fmla="*/ 0 h 243"/>
                  <a:gd name="T6" fmla="*/ 243 w 243"/>
                  <a:gd name="T7" fmla="*/ 121 h 243"/>
                  <a:gd name="T8" fmla="*/ 122 w 243"/>
                  <a:gd name="T9" fmla="*/ 243 h 243"/>
                  <a:gd name="T10" fmla="*/ 122 w 243"/>
                  <a:gd name="T11" fmla="*/ 11 h 243"/>
                  <a:gd name="T12" fmla="*/ 12 w 243"/>
                  <a:gd name="T13" fmla="*/ 121 h 243"/>
                  <a:gd name="T14" fmla="*/ 122 w 243"/>
                  <a:gd name="T15" fmla="*/ 231 h 243"/>
                  <a:gd name="T16" fmla="*/ 231 w 243"/>
                  <a:gd name="T17" fmla="*/ 121 h 243"/>
                  <a:gd name="T18" fmla="*/ 122 w 243"/>
                  <a:gd name="T19" fmla="*/ 11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3" h="243">
                    <a:moveTo>
                      <a:pt x="122" y="243"/>
                    </a:moveTo>
                    <a:cubicBezTo>
                      <a:pt x="55" y="243"/>
                      <a:pt x="0" y="188"/>
                      <a:pt x="0" y="121"/>
                    </a:cubicBezTo>
                    <a:cubicBezTo>
                      <a:pt x="0" y="54"/>
                      <a:pt x="55" y="0"/>
                      <a:pt x="122" y="0"/>
                    </a:cubicBezTo>
                    <a:cubicBezTo>
                      <a:pt x="188" y="0"/>
                      <a:pt x="243" y="54"/>
                      <a:pt x="243" y="121"/>
                    </a:cubicBezTo>
                    <a:cubicBezTo>
                      <a:pt x="243" y="188"/>
                      <a:pt x="188" y="243"/>
                      <a:pt x="122" y="243"/>
                    </a:cubicBezTo>
                    <a:close/>
                    <a:moveTo>
                      <a:pt x="122" y="11"/>
                    </a:moveTo>
                    <a:cubicBezTo>
                      <a:pt x="61" y="11"/>
                      <a:pt x="12" y="61"/>
                      <a:pt x="12" y="121"/>
                    </a:cubicBezTo>
                    <a:cubicBezTo>
                      <a:pt x="12" y="182"/>
                      <a:pt x="61" y="231"/>
                      <a:pt x="122" y="231"/>
                    </a:cubicBezTo>
                    <a:cubicBezTo>
                      <a:pt x="182" y="231"/>
                      <a:pt x="231" y="182"/>
                      <a:pt x="231" y="121"/>
                    </a:cubicBezTo>
                    <a:cubicBezTo>
                      <a:pt x="231" y="61"/>
                      <a:pt x="182" y="11"/>
                      <a:pt x="12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82" name="Freeform 492"/>
              <p:cNvSpPr>
                <a:spLocks noEditPoints="1"/>
              </p:cNvSpPr>
              <p:nvPr/>
            </p:nvSpPr>
            <p:spPr bwMode="auto">
              <a:xfrm>
                <a:off x="6634163" y="3022601"/>
                <a:ext cx="100013" cy="77788"/>
              </a:xfrm>
              <a:custGeom>
                <a:avLst/>
                <a:gdLst>
                  <a:gd name="T0" fmla="*/ 47 w 58"/>
                  <a:gd name="T1" fmla="*/ 45 h 45"/>
                  <a:gd name="T2" fmla="*/ 10 w 58"/>
                  <a:gd name="T3" fmla="*/ 45 h 45"/>
                  <a:gd name="T4" fmla="*/ 3 w 58"/>
                  <a:gd name="T5" fmla="*/ 42 h 45"/>
                  <a:gd name="T6" fmla="*/ 0 w 58"/>
                  <a:gd name="T7" fmla="*/ 35 h 45"/>
                  <a:gd name="T8" fmla="*/ 0 w 58"/>
                  <a:gd name="T9" fmla="*/ 11 h 45"/>
                  <a:gd name="T10" fmla="*/ 10 w 58"/>
                  <a:gd name="T11" fmla="*/ 0 h 45"/>
                  <a:gd name="T12" fmla="*/ 47 w 58"/>
                  <a:gd name="T13" fmla="*/ 0 h 45"/>
                  <a:gd name="T14" fmla="*/ 54 w 58"/>
                  <a:gd name="T15" fmla="*/ 3 h 45"/>
                  <a:gd name="T16" fmla="*/ 58 w 58"/>
                  <a:gd name="T17" fmla="*/ 11 h 45"/>
                  <a:gd name="T18" fmla="*/ 58 w 58"/>
                  <a:gd name="T19" fmla="*/ 35 h 45"/>
                  <a:gd name="T20" fmla="*/ 47 w 58"/>
                  <a:gd name="T21" fmla="*/ 45 h 45"/>
                  <a:gd name="T22" fmla="*/ 11 w 58"/>
                  <a:gd name="T23" fmla="*/ 35 h 45"/>
                  <a:gd name="T24" fmla="*/ 11 w 58"/>
                  <a:gd name="T25" fmla="*/ 35 h 45"/>
                  <a:gd name="T26" fmla="*/ 11 w 58"/>
                  <a:gd name="T27" fmla="*/ 35 h 45"/>
                  <a:gd name="T28" fmla="*/ 11 w 58"/>
                  <a:gd name="T29" fmla="*/ 34 h 45"/>
                  <a:gd name="T30" fmla="*/ 46 w 58"/>
                  <a:gd name="T31" fmla="*/ 34 h 45"/>
                  <a:gd name="T32" fmla="*/ 46 w 58"/>
                  <a:gd name="T33" fmla="*/ 12 h 45"/>
                  <a:gd name="T34" fmla="*/ 11 w 58"/>
                  <a:gd name="T35" fmla="*/ 12 h 45"/>
                  <a:gd name="T36" fmla="*/ 11 w 58"/>
                  <a:gd name="T37" fmla="*/ 34 h 45"/>
                  <a:gd name="T38" fmla="*/ 46 w 58"/>
                  <a:gd name="T39" fmla="*/ 11 h 45"/>
                  <a:gd name="T40" fmla="*/ 46 w 58"/>
                  <a:gd name="T41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8" h="45">
                    <a:moveTo>
                      <a:pt x="47" y="45"/>
                    </a:moveTo>
                    <a:cubicBezTo>
                      <a:pt x="10" y="45"/>
                      <a:pt x="10" y="45"/>
                      <a:pt x="10" y="45"/>
                    </a:cubicBezTo>
                    <a:cubicBezTo>
                      <a:pt x="7" y="45"/>
                      <a:pt x="5" y="44"/>
                      <a:pt x="3" y="42"/>
                    </a:cubicBezTo>
                    <a:cubicBezTo>
                      <a:pt x="1" y="40"/>
                      <a:pt x="0" y="37"/>
                      <a:pt x="0" y="3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0"/>
                      <a:pt x="52" y="1"/>
                      <a:pt x="54" y="3"/>
                    </a:cubicBezTo>
                    <a:cubicBezTo>
                      <a:pt x="56" y="5"/>
                      <a:pt x="58" y="8"/>
                      <a:pt x="58" y="11"/>
                    </a:cubicBezTo>
                    <a:cubicBezTo>
                      <a:pt x="58" y="35"/>
                      <a:pt x="58" y="35"/>
                      <a:pt x="58" y="35"/>
                    </a:cubicBezTo>
                    <a:cubicBezTo>
                      <a:pt x="58" y="41"/>
                      <a:pt x="53" y="45"/>
                      <a:pt x="47" y="45"/>
                    </a:cubicBezTo>
                    <a:close/>
                    <a:moveTo>
                      <a:pt x="11" y="35"/>
                    </a:move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lose/>
                    <a:moveTo>
                      <a:pt x="11" y="34"/>
                    </a:move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11" y="12"/>
                      <a:pt x="11" y="12"/>
                      <a:pt x="11" y="12"/>
                    </a:cubicBezTo>
                    <a:lnTo>
                      <a:pt x="11" y="34"/>
                    </a:lnTo>
                    <a:close/>
                    <a:moveTo>
                      <a:pt x="46" y="11"/>
                    </a:moveTo>
                    <a:cubicBezTo>
                      <a:pt x="46" y="11"/>
                      <a:pt x="46" y="11"/>
                      <a:pt x="4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83" name="Freeform 493"/>
              <p:cNvSpPr>
                <a:spLocks noEditPoints="1"/>
              </p:cNvSpPr>
              <p:nvPr/>
            </p:nvSpPr>
            <p:spPr bwMode="auto">
              <a:xfrm>
                <a:off x="6516688" y="3092451"/>
                <a:ext cx="74613" cy="69850"/>
              </a:xfrm>
              <a:custGeom>
                <a:avLst/>
                <a:gdLst>
                  <a:gd name="T0" fmla="*/ 10 w 43"/>
                  <a:gd name="T1" fmla="*/ 40 h 40"/>
                  <a:gd name="T2" fmla="*/ 2 w 43"/>
                  <a:gd name="T3" fmla="*/ 28 h 40"/>
                  <a:gd name="T4" fmla="*/ 0 w 43"/>
                  <a:gd name="T5" fmla="*/ 21 h 40"/>
                  <a:gd name="T6" fmla="*/ 4 w 43"/>
                  <a:gd name="T7" fmla="*/ 15 h 40"/>
                  <a:gd name="T8" fmla="*/ 23 w 43"/>
                  <a:gd name="T9" fmla="*/ 2 h 40"/>
                  <a:gd name="T10" fmla="*/ 35 w 43"/>
                  <a:gd name="T11" fmla="*/ 5 h 40"/>
                  <a:gd name="T12" fmla="*/ 43 w 43"/>
                  <a:gd name="T13" fmla="*/ 17 h 40"/>
                  <a:gd name="T14" fmla="*/ 34 w 43"/>
                  <a:gd name="T15" fmla="*/ 24 h 40"/>
                  <a:gd name="T16" fmla="*/ 27 w 43"/>
                  <a:gd name="T17" fmla="*/ 13 h 40"/>
                  <a:gd name="T18" fmla="*/ 13 w 43"/>
                  <a:gd name="T19" fmla="*/ 23 h 40"/>
                  <a:gd name="T20" fmla="*/ 19 w 43"/>
                  <a:gd name="T21" fmla="*/ 33 h 40"/>
                  <a:gd name="T22" fmla="*/ 10 w 43"/>
                  <a:gd name="T23" fmla="*/ 40 h 40"/>
                  <a:gd name="T24" fmla="*/ 11 w 43"/>
                  <a:gd name="T25" fmla="*/ 21 h 40"/>
                  <a:gd name="T26" fmla="*/ 11 w 43"/>
                  <a:gd name="T27" fmla="*/ 21 h 40"/>
                  <a:gd name="T28" fmla="*/ 11 w 43"/>
                  <a:gd name="T29" fmla="*/ 2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3" h="40">
                    <a:moveTo>
                      <a:pt x="10" y="40"/>
                    </a:moveTo>
                    <a:cubicBezTo>
                      <a:pt x="2" y="28"/>
                      <a:pt x="2" y="28"/>
                      <a:pt x="2" y="28"/>
                    </a:cubicBezTo>
                    <a:cubicBezTo>
                      <a:pt x="0" y="26"/>
                      <a:pt x="0" y="23"/>
                      <a:pt x="0" y="21"/>
                    </a:cubicBezTo>
                    <a:cubicBezTo>
                      <a:pt x="1" y="19"/>
                      <a:pt x="2" y="17"/>
                      <a:pt x="4" y="15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7" y="0"/>
                      <a:pt x="32" y="1"/>
                      <a:pt x="35" y="5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34" y="24"/>
                      <a:pt x="34" y="24"/>
                      <a:pt x="34" y="24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9" y="33"/>
                      <a:pt x="19" y="33"/>
                      <a:pt x="19" y="33"/>
                    </a:cubicBezTo>
                    <a:lnTo>
                      <a:pt x="10" y="40"/>
                    </a:lnTo>
                    <a:close/>
                    <a:moveTo>
                      <a:pt x="11" y="21"/>
                    </a:move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84" name="Freeform 494"/>
              <p:cNvSpPr>
                <a:spLocks noEditPoints="1"/>
              </p:cNvSpPr>
              <p:nvPr/>
            </p:nvSpPr>
            <p:spPr bwMode="auto">
              <a:xfrm>
                <a:off x="6775451" y="3092451"/>
                <a:ext cx="74613" cy="69850"/>
              </a:xfrm>
              <a:custGeom>
                <a:avLst/>
                <a:gdLst>
                  <a:gd name="T0" fmla="*/ 33 w 43"/>
                  <a:gd name="T1" fmla="*/ 40 h 40"/>
                  <a:gd name="T2" fmla="*/ 24 w 43"/>
                  <a:gd name="T3" fmla="*/ 33 h 40"/>
                  <a:gd name="T4" fmla="*/ 30 w 43"/>
                  <a:gd name="T5" fmla="*/ 23 h 40"/>
                  <a:gd name="T6" fmla="*/ 16 w 43"/>
                  <a:gd name="T7" fmla="*/ 13 h 40"/>
                  <a:gd name="T8" fmla="*/ 9 w 43"/>
                  <a:gd name="T9" fmla="*/ 24 h 40"/>
                  <a:gd name="T10" fmla="*/ 0 w 43"/>
                  <a:gd name="T11" fmla="*/ 17 h 40"/>
                  <a:gd name="T12" fmla="*/ 8 w 43"/>
                  <a:gd name="T13" fmla="*/ 5 h 40"/>
                  <a:gd name="T14" fmla="*/ 20 w 43"/>
                  <a:gd name="T15" fmla="*/ 2 h 40"/>
                  <a:gd name="T16" fmla="*/ 39 w 43"/>
                  <a:gd name="T17" fmla="*/ 15 h 40"/>
                  <a:gd name="T18" fmla="*/ 43 w 43"/>
                  <a:gd name="T19" fmla="*/ 21 h 40"/>
                  <a:gd name="T20" fmla="*/ 41 w 43"/>
                  <a:gd name="T21" fmla="*/ 28 h 40"/>
                  <a:gd name="T22" fmla="*/ 33 w 43"/>
                  <a:gd name="T23" fmla="*/ 40 h 40"/>
                  <a:gd name="T24" fmla="*/ 32 w 43"/>
                  <a:gd name="T25" fmla="*/ 21 h 40"/>
                  <a:gd name="T26" fmla="*/ 32 w 43"/>
                  <a:gd name="T27" fmla="*/ 2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3" h="40">
                    <a:moveTo>
                      <a:pt x="33" y="40"/>
                    </a:moveTo>
                    <a:cubicBezTo>
                      <a:pt x="24" y="33"/>
                      <a:pt x="24" y="33"/>
                      <a:pt x="24" y="3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1" y="1"/>
                      <a:pt x="16" y="0"/>
                      <a:pt x="20" y="2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41" y="17"/>
                      <a:pt x="42" y="19"/>
                      <a:pt x="43" y="21"/>
                    </a:cubicBezTo>
                    <a:cubicBezTo>
                      <a:pt x="43" y="23"/>
                      <a:pt x="43" y="26"/>
                      <a:pt x="41" y="28"/>
                    </a:cubicBezTo>
                    <a:lnTo>
                      <a:pt x="33" y="40"/>
                    </a:lnTo>
                    <a:close/>
                    <a:moveTo>
                      <a:pt x="32" y="21"/>
                    </a:moveTo>
                    <a:cubicBezTo>
                      <a:pt x="32" y="21"/>
                      <a:pt x="32" y="21"/>
                      <a:pt x="32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85" name="Freeform 495"/>
              <p:cNvSpPr>
                <a:spLocks noEditPoints="1"/>
              </p:cNvSpPr>
              <p:nvPr/>
            </p:nvSpPr>
            <p:spPr bwMode="auto">
              <a:xfrm>
                <a:off x="6567488" y="3213101"/>
                <a:ext cx="231775" cy="234950"/>
              </a:xfrm>
              <a:custGeom>
                <a:avLst/>
                <a:gdLst>
                  <a:gd name="T0" fmla="*/ 68 w 135"/>
                  <a:gd name="T1" fmla="*/ 136 h 136"/>
                  <a:gd name="T2" fmla="*/ 0 w 135"/>
                  <a:gd name="T3" fmla="*/ 68 h 136"/>
                  <a:gd name="T4" fmla="*/ 68 w 135"/>
                  <a:gd name="T5" fmla="*/ 0 h 136"/>
                  <a:gd name="T6" fmla="*/ 135 w 135"/>
                  <a:gd name="T7" fmla="*/ 68 h 136"/>
                  <a:gd name="T8" fmla="*/ 68 w 135"/>
                  <a:gd name="T9" fmla="*/ 136 h 136"/>
                  <a:gd name="T10" fmla="*/ 68 w 135"/>
                  <a:gd name="T11" fmla="*/ 12 h 136"/>
                  <a:gd name="T12" fmla="*/ 11 w 135"/>
                  <a:gd name="T13" fmla="*/ 68 h 136"/>
                  <a:gd name="T14" fmla="*/ 68 w 135"/>
                  <a:gd name="T15" fmla="*/ 124 h 136"/>
                  <a:gd name="T16" fmla="*/ 124 w 135"/>
                  <a:gd name="T17" fmla="*/ 68 h 136"/>
                  <a:gd name="T18" fmla="*/ 68 w 135"/>
                  <a:gd name="T19" fmla="*/ 12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5" h="136">
                    <a:moveTo>
                      <a:pt x="68" y="136"/>
                    </a:moveTo>
                    <a:cubicBezTo>
                      <a:pt x="30" y="136"/>
                      <a:pt x="0" y="106"/>
                      <a:pt x="0" y="68"/>
                    </a:cubicBezTo>
                    <a:cubicBezTo>
                      <a:pt x="0" y="31"/>
                      <a:pt x="30" y="0"/>
                      <a:pt x="68" y="0"/>
                    </a:cubicBezTo>
                    <a:cubicBezTo>
                      <a:pt x="105" y="0"/>
                      <a:pt x="135" y="31"/>
                      <a:pt x="135" y="68"/>
                    </a:cubicBezTo>
                    <a:cubicBezTo>
                      <a:pt x="135" y="106"/>
                      <a:pt x="105" y="136"/>
                      <a:pt x="68" y="136"/>
                    </a:cubicBezTo>
                    <a:close/>
                    <a:moveTo>
                      <a:pt x="68" y="12"/>
                    </a:moveTo>
                    <a:cubicBezTo>
                      <a:pt x="37" y="12"/>
                      <a:pt x="11" y="37"/>
                      <a:pt x="11" y="68"/>
                    </a:cubicBezTo>
                    <a:cubicBezTo>
                      <a:pt x="11" y="99"/>
                      <a:pt x="37" y="124"/>
                      <a:pt x="68" y="124"/>
                    </a:cubicBezTo>
                    <a:cubicBezTo>
                      <a:pt x="99" y="124"/>
                      <a:pt x="124" y="99"/>
                      <a:pt x="124" y="68"/>
                    </a:cubicBezTo>
                    <a:cubicBezTo>
                      <a:pt x="124" y="37"/>
                      <a:pt x="99" y="12"/>
                      <a:pt x="6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86" name="Rectangle 496"/>
              <p:cNvSpPr>
                <a:spLocks noChangeArrowheads="1"/>
              </p:cNvSpPr>
              <p:nvPr/>
            </p:nvSpPr>
            <p:spPr bwMode="auto">
              <a:xfrm>
                <a:off x="6672263" y="3167063"/>
                <a:ext cx="19050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87" name="Freeform 497"/>
              <p:cNvSpPr>
                <a:spLocks/>
              </p:cNvSpPr>
              <p:nvPr/>
            </p:nvSpPr>
            <p:spPr bwMode="auto">
              <a:xfrm>
                <a:off x="6591301" y="3184526"/>
                <a:ext cx="31750" cy="34925"/>
              </a:xfrm>
              <a:custGeom>
                <a:avLst/>
                <a:gdLst>
                  <a:gd name="T0" fmla="*/ 9 w 20"/>
                  <a:gd name="T1" fmla="*/ 22 h 22"/>
                  <a:gd name="T2" fmla="*/ 0 w 20"/>
                  <a:gd name="T3" fmla="*/ 6 h 22"/>
                  <a:gd name="T4" fmla="*/ 11 w 20"/>
                  <a:gd name="T5" fmla="*/ 0 h 22"/>
                  <a:gd name="T6" fmla="*/ 20 w 20"/>
                  <a:gd name="T7" fmla="*/ 15 h 22"/>
                  <a:gd name="T8" fmla="*/ 9 w 2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2">
                    <a:moveTo>
                      <a:pt x="9" y="22"/>
                    </a:moveTo>
                    <a:lnTo>
                      <a:pt x="0" y="6"/>
                    </a:lnTo>
                    <a:lnTo>
                      <a:pt x="11" y="0"/>
                    </a:lnTo>
                    <a:lnTo>
                      <a:pt x="20" y="15"/>
                    </a:lnTo>
                    <a:lnTo>
                      <a:pt x="9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88" name="Freeform 498"/>
              <p:cNvSpPr>
                <a:spLocks/>
              </p:cNvSpPr>
              <p:nvPr/>
            </p:nvSpPr>
            <p:spPr bwMode="auto">
              <a:xfrm>
                <a:off x="6535738" y="3241676"/>
                <a:ext cx="33338" cy="30163"/>
              </a:xfrm>
              <a:custGeom>
                <a:avLst/>
                <a:gdLst>
                  <a:gd name="T0" fmla="*/ 16 w 21"/>
                  <a:gd name="T1" fmla="*/ 19 h 19"/>
                  <a:gd name="T2" fmla="*/ 0 w 21"/>
                  <a:gd name="T3" fmla="*/ 11 h 19"/>
                  <a:gd name="T4" fmla="*/ 6 w 21"/>
                  <a:gd name="T5" fmla="*/ 0 h 19"/>
                  <a:gd name="T6" fmla="*/ 21 w 21"/>
                  <a:gd name="T7" fmla="*/ 8 h 19"/>
                  <a:gd name="T8" fmla="*/ 16 w 21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16" y="19"/>
                    </a:moveTo>
                    <a:lnTo>
                      <a:pt x="0" y="11"/>
                    </a:lnTo>
                    <a:lnTo>
                      <a:pt x="6" y="0"/>
                    </a:lnTo>
                    <a:lnTo>
                      <a:pt x="21" y="8"/>
                    </a:lnTo>
                    <a:lnTo>
                      <a:pt x="16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89" name="Rectangle 499"/>
              <p:cNvSpPr>
                <a:spLocks noChangeArrowheads="1"/>
              </p:cNvSpPr>
              <p:nvPr/>
            </p:nvSpPr>
            <p:spPr bwMode="auto">
              <a:xfrm>
                <a:off x="6519863" y="3322638"/>
                <a:ext cx="26988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90" name="Freeform 500"/>
              <p:cNvSpPr>
                <a:spLocks/>
              </p:cNvSpPr>
              <p:nvPr/>
            </p:nvSpPr>
            <p:spPr bwMode="auto">
              <a:xfrm>
                <a:off x="6537326" y="3392488"/>
                <a:ext cx="33338" cy="31750"/>
              </a:xfrm>
              <a:custGeom>
                <a:avLst/>
                <a:gdLst>
                  <a:gd name="T0" fmla="*/ 6 w 21"/>
                  <a:gd name="T1" fmla="*/ 20 h 20"/>
                  <a:gd name="T2" fmla="*/ 0 w 21"/>
                  <a:gd name="T3" fmla="*/ 9 h 20"/>
                  <a:gd name="T4" fmla="*/ 15 w 21"/>
                  <a:gd name="T5" fmla="*/ 0 h 20"/>
                  <a:gd name="T6" fmla="*/ 21 w 21"/>
                  <a:gd name="T7" fmla="*/ 11 h 20"/>
                  <a:gd name="T8" fmla="*/ 6 w 21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0">
                    <a:moveTo>
                      <a:pt x="6" y="20"/>
                    </a:moveTo>
                    <a:lnTo>
                      <a:pt x="0" y="9"/>
                    </a:lnTo>
                    <a:lnTo>
                      <a:pt x="15" y="0"/>
                    </a:lnTo>
                    <a:lnTo>
                      <a:pt x="21" y="11"/>
                    </a:lnTo>
                    <a:lnTo>
                      <a:pt x="6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91" name="Freeform 501"/>
              <p:cNvSpPr>
                <a:spLocks/>
              </p:cNvSpPr>
              <p:nvPr/>
            </p:nvSpPr>
            <p:spPr bwMode="auto">
              <a:xfrm>
                <a:off x="6594476" y="3446463"/>
                <a:ext cx="31750" cy="33338"/>
              </a:xfrm>
              <a:custGeom>
                <a:avLst/>
                <a:gdLst>
                  <a:gd name="T0" fmla="*/ 11 w 20"/>
                  <a:gd name="T1" fmla="*/ 21 h 21"/>
                  <a:gd name="T2" fmla="*/ 0 w 20"/>
                  <a:gd name="T3" fmla="*/ 14 h 21"/>
                  <a:gd name="T4" fmla="*/ 9 w 20"/>
                  <a:gd name="T5" fmla="*/ 0 h 21"/>
                  <a:gd name="T6" fmla="*/ 20 w 20"/>
                  <a:gd name="T7" fmla="*/ 5 h 21"/>
                  <a:gd name="T8" fmla="*/ 11 w 20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11" y="21"/>
                    </a:moveTo>
                    <a:lnTo>
                      <a:pt x="0" y="14"/>
                    </a:lnTo>
                    <a:lnTo>
                      <a:pt x="9" y="0"/>
                    </a:lnTo>
                    <a:lnTo>
                      <a:pt x="20" y="5"/>
                    </a:lnTo>
                    <a:lnTo>
                      <a:pt x="11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92" name="Rectangle 502"/>
              <p:cNvSpPr>
                <a:spLocks noChangeArrowheads="1"/>
              </p:cNvSpPr>
              <p:nvPr/>
            </p:nvSpPr>
            <p:spPr bwMode="auto">
              <a:xfrm>
                <a:off x="6675438" y="3468688"/>
                <a:ext cx="19050" cy="285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93" name="Freeform 503"/>
              <p:cNvSpPr>
                <a:spLocks/>
              </p:cNvSpPr>
              <p:nvPr/>
            </p:nvSpPr>
            <p:spPr bwMode="auto">
              <a:xfrm>
                <a:off x="6745288" y="3444876"/>
                <a:ext cx="30163" cy="33338"/>
              </a:xfrm>
              <a:custGeom>
                <a:avLst/>
                <a:gdLst>
                  <a:gd name="T0" fmla="*/ 8 w 19"/>
                  <a:gd name="T1" fmla="*/ 21 h 21"/>
                  <a:gd name="T2" fmla="*/ 0 w 19"/>
                  <a:gd name="T3" fmla="*/ 5 h 21"/>
                  <a:gd name="T4" fmla="*/ 11 w 19"/>
                  <a:gd name="T5" fmla="*/ 0 h 21"/>
                  <a:gd name="T6" fmla="*/ 19 w 19"/>
                  <a:gd name="T7" fmla="*/ 15 h 21"/>
                  <a:gd name="T8" fmla="*/ 8 w 19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8" y="21"/>
                    </a:moveTo>
                    <a:lnTo>
                      <a:pt x="0" y="5"/>
                    </a:lnTo>
                    <a:lnTo>
                      <a:pt x="11" y="0"/>
                    </a:lnTo>
                    <a:lnTo>
                      <a:pt x="19" y="15"/>
                    </a:lnTo>
                    <a:lnTo>
                      <a:pt x="8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94" name="Freeform 504"/>
              <p:cNvSpPr>
                <a:spLocks/>
              </p:cNvSpPr>
              <p:nvPr/>
            </p:nvSpPr>
            <p:spPr bwMode="auto">
              <a:xfrm>
                <a:off x="6797676" y="3389313"/>
                <a:ext cx="33338" cy="31750"/>
              </a:xfrm>
              <a:custGeom>
                <a:avLst/>
                <a:gdLst>
                  <a:gd name="T0" fmla="*/ 16 w 21"/>
                  <a:gd name="T1" fmla="*/ 20 h 20"/>
                  <a:gd name="T2" fmla="*/ 0 w 21"/>
                  <a:gd name="T3" fmla="*/ 11 h 20"/>
                  <a:gd name="T4" fmla="*/ 7 w 21"/>
                  <a:gd name="T5" fmla="*/ 0 h 20"/>
                  <a:gd name="T6" fmla="*/ 21 w 21"/>
                  <a:gd name="T7" fmla="*/ 9 h 20"/>
                  <a:gd name="T8" fmla="*/ 16 w 21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0">
                    <a:moveTo>
                      <a:pt x="16" y="20"/>
                    </a:moveTo>
                    <a:lnTo>
                      <a:pt x="0" y="11"/>
                    </a:lnTo>
                    <a:lnTo>
                      <a:pt x="7" y="0"/>
                    </a:lnTo>
                    <a:lnTo>
                      <a:pt x="21" y="9"/>
                    </a:lnTo>
                    <a:lnTo>
                      <a:pt x="16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95" name="Rectangle 505"/>
              <p:cNvSpPr>
                <a:spLocks noChangeArrowheads="1"/>
              </p:cNvSpPr>
              <p:nvPr/>
            </p:nvSpPr>
            <p:spPr bwMode="auto">
              <a:xfrm>
                <a:off x="6821488" y="3321051"/>
                <a:ext cx="26988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96" name="Freeform 506"/>
              <p:cNvSpPr>
                <a:spLocks/>
              </p:cNvSpPr>
              <p:nvPr/>
            </p:nvSpPr>
            <p:spPr bwMode="auto">
              <a:xfrm>
                <a:off x="6796088" y="3240088"/>
                <a:ext cx="34925" cy="30163"/>
              </a:xfrm>
              <a:custGeom>
                <a:avLst/>
                <a:gdLst>
                  <a:gd name="T0" fmla="*/ 7 w 22"/>
                  <a:gd name="T1" fmla="*/ 19 h 19"/>
                  <a:gd name="T2" fmla="*/ 0 w 22"/>
                  <a:gd name="T3" fmla="*/ 8 h 19"/>
                  <a:gd name="T4" fmla="*/ 16 w 22"/>
                  <a:gd name="T5" fmla="*/ 0 h 19"/>
                  <a:gd name="T6" fmla="*/ 22 w 22"/>
                  <a:gd name="T7" fmla="*/ 11 h 19"/>
                  <a:gd name="T8" fmla="*/ 7 w 22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9">
                    <a:moveTo>
                      <a:pt x="7" y="19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22" y="11"/>
                    </a:lnTo>
                    <a:lnTo>
                      <a:pt x="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97" name="Freeform 507"/>
              <p:cNvSpPr>
                <a:spLocks/>
              </p:cNvSpPr>
              <p:nvPr/>
            </p:nvSpPr>
            <p:spPr bwMode="auto">
              <a:xfrm>
                <a:off x="6742113" y="3182938"/>
                <a:ext cx="30163" cy="34925"/>
              </a:xfrm>
              <a:custGeom>
                <a:avLst/>
                <a:gdLst>
                  <a:gd name="T0" fmla="*/ 10 w 19"/>
                  <a:gd name="T1" fmla="*/ 22 h 22"/>
                  <a:gd name="T2" fmla="*/ 0 w 19"/>
                  <a:gd name="T3" fmla="*/ 15 h 22"/>
                  <a:gd name="T4" fmla="*/ 8 w 19"/>
                  <a:gd name="T5" fmla="*/ 0 h 22"/>
                  <a:gd name="T6" fmla="*/ 19 w 19"/>
                  <a:gd name="T7" fmla="*/ 6 h 22"/>
                  <a:gd name="T8" fmla="*/ 10 w 19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2">
                    <a:moveTo>
                      <a:pt x="10" y="22"/>
                    </a:moveTo>
                    <a:lnTo>
                      <a:pt x="0" y="15"/>
                    </a:lnTo>
                    <a:lnTo>
                      <a:pt x="8" y="0"/>
                    </a:lnTo>
                    <a:lnTo>
                      <a:pt x="19" y="6"/>
                    </a:lnTo>
                    <a:lnTo>
                      <a:pt x="1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98" name="Rectangle 508"/>
              <p:cNvSpPr>
                <a:spLocks noChangeArrowheads="1"/>
              </p:cNvSpPr>
              <p:nvPr/>
            </p:nvSpPr>
            <p:spPr bwMode="auto">
              <a:xfrm>
                <a:off x="6673851" y="3089276"/>
                <a:ext cx="19050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99" name="Freeform 509"/>
              <p:cNvSpPr>
                <a:spLocks noEditPoints="1"/>
              </p:cNvSpPr>
              <p:nvPr/>
            </p:nvSpPr>
            <p:spPr bwMode="auto">
              <a:xfrm>
                <a:off x="6607176" y="3270251"/>
                <a:ext cx="147638" cy="138113"/>
              </a:xfrm>
              <a:custGeom>
                <a:avLst/>
                <a:gdLst>
                  <a:gd name="T0" fmla="*/ 45 w 86"/>
                  <a:gd name="T1" fmla="*/ 80 h 80"/>
                  <a:gd name="T2" fmla="*/ 10 w 86"/>
                  <a:gd name="T3" fmla="*/ 46 h 80"/>
                  <a:gd name="T4" fmla="*/ 10 w 86"/>
                  <a:gd name="T5" fmla="*/ 10 h 80"/>
                  <a:gd name="T6" fmla="*/ 10 w 86"/>
                  <a:gd name="T7" fmla="*/ 10 h 80"/>
                  <a:gd name="T8" fmla="*/ 28 w 86"/>
                  <a:gd name="T9" fmla="*/ 2 h 80"/>
                  <a:gd name="T10" fmla="*/ 45 w 86"/>
                  <a:gd name="T11" fmla="*/ 8 h 80"/>
                  <a:gd name="T12" fmla="*/ 79 w 86"/>
                  <a:gd name="T13" fmla="*/ 9 h 80"/>
                  <a:gd name="T14" fmla="*/ 79 w 86"/>
                  <a:gd name="T15" fmla="*/ 10 h 80"/>
                  <a:gd name="T16" fmla="*/ 86 w 86"/>
                  <a:gd name="T17" fmla="*/ 28 h 80"/>
                  <a:gd name="T18" fmla="*/ 79 w 86"/>
                  <a:gd name="T19" fmla="*/ 46 h 80"/>
                  <a:gd name="T20" fmla="*/ 45 w 86"/>
                  <a:gd name="T21" fmla="*/ 80 h 80"/>
                  <a:gd name="T22" fmla="*/ 28 w 86"/>
                  <a:gd name="T23" fmla="*/ 14 h 80"/>
                  <a:gd name="T24" fmla="*/ 19 w 86"/>
                  <a:gd name="T25" fmla="*/ 18 h 80"/>
                  <a:gd name="T26" fmla="*/ 18 w 86"/>
                  <a:gd name="T27" fmla="*/ 18 h 80"/>
                  <a:gd name="T28" fmla="*/ 18 w 86"/>
                  <a:gd name="T29" fmla="*/ 38 h 80"/>
                  <a:gd name="T30" fmla="*/ 45 w 86"/>
                  <a:gd name="T31" fmla="*/ 64 h 80"/>
                  <a:gd name="T32" fmla="*/ 71 w 86"/>
                  <a:gd name="T33" fmla="*/ 38 h 80"/>
                  <a:gd name="T34" fmla="*/ 75 w 86"/>
                  <a:gd name="T35" fmla="*/ 28 h 80"/>
                  <a:gd name="T36" fmla="*/ 71 w 86"/>
                  <a:gd name="T37" fmla="*/ 18 h 80"/>
                  <a:gd name="T38" fmla="*/ 70 w 86"/>
                  <a:gd name="T39" fmla="*/ 18 h 80"/>
                  <a:gd name="T40" fmla="*/ 51 w 86"/>
                  <a:gd name="T41" fmla="*/ 18 h 80"/>
                  <a:gd name="T42" fmla="*/ 45 w 86"/>
                  <a:gd name="T43" fmla="*/ 24 h 80"/>
                  <a:gd name="T44" fmla="*/ 38 w 86"/>
                  <a:gd name="T45" fmla="*/ 18 h 80"/>
                  <a:gd name="T46" fmla="*/ 28 w 86"/>
                  <a:gd name="T47" fmla="*/ 14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6" h="80">
                    <a:moveTo>
                      <a:pt x="45" y="80"/>
                    </a:moveTo>
                    <a:cubicBezTo>
                      <a:pt x="10" y="46"/>
                      <a:pt x="10" y="46"/>
                      <a:pt x="10" y="46"/>
                    </a:cubicBezTo>
                    <a:cubicBezTo>
                      <a:pt x="0" y="36"/>
                      <a:pt x="0" y="2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5" y="5"/>
                      <a:pt x="22" y="2"/>
                      <a:pt x="28" y="2"/>
                    </a:cubicBezTo>
                    <a:cubicBezTo>
                      <a:pt x="34" y="2"/>
                      <a:pt x="40" y="4"/>
                      <a:pt x="45" y="8"/>
                    </a:cubicBezTo>
                    <a:cubicBezTo>
                      <a:pt x="55" y="0"/>
                      <a:pt x="69" y="0"/>
                      <a:pt x="79" y="9"/>
                    </a:cubicBezTo>
                    <a:cubicBezTo>
                      <a:pt x="79" y="10"/>
                      <a:pt x="79" y="10"/>
                      <a:pt x="79" y="10"/>
                    </a:cubicBezTo>
                    <a:cubicBezTo>
                      <a:pt x="84" y="15"/>
                      <a:pt x="86" y="21"/>
                      <a:pt x="86" y="28"/>
                    </a:cubicBezTo>
                    <a:cubicBezTo>
                      <a:pt x="86" y="35"/>
                      <a:pt x="84" y="41"/>
                      <a:pt x="79" y="46"/>
                    </a:cubicBezTo>
                    <a:lnTo>
                      <a:pt x="45" y="80"/>
                    </a:lnTo>
                    <a:close/>
                    <a:moveTo>
                      <a:pt x="28" y="14"/>
                    </a:moveTo>
                    <a:cubicBezTo>
                      <a:pt x="25" y="14"/>
                      <a:pt x="21" y="15"/>
                      <a:pt x="19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3" y="23"/>
                      <a:pt x="13" y="32"/>
                      <a:pt x="18" y="38"/>
                    </a:cubicBezTo>
                    <a:cubicBezTo>
                      <a:pt x="45" y="64"/>
                      <a:pt x="45" y="64"/>
                      <a:pt x="45" y="64"/>
                    </a:cubicBezTo>
                    <a:cubicBezTo>
                      <a:pt x="71" y="38"/>
                      <a:pt x="71" y="38"/>
                      <a:pt x="71" y="38"/>
                    </a:cubicBezTo>
                    <a:cubicBezTo>
                      <a:pt x="73" y="35"/>
                      <a:pt x="75" y="32"/>
                      <a:pt x="75" y="28"/>
                    </a:cubicBezTo>
                    <a:cubicBezTo>
                      <a:pt x="75" y="24"/>
                      <a:pt x="73" y="21"/>
                      <a:pt x="71" y="18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65" y="12"/>
                      <a:pt x="56" y="12"/>
                      <a:pt x="51" y="18"/>
                    </a:cubicBezTo>
                    <a:cubicBezTo>
                      <a:pt x="45" y="24"/>
                      <a:pt x="45" y="24"/>
                      <a:pt x="45" y="24"/>
                    </a:cubicBezTo>
                    <a:cubicBezTo>
                      <a:pt x="38" y="18"/>
                      <a:pt x="38" y="18"/>
                      <a:pt x="38" y="18"/>
                    </a:cubicBezTo>
                    <a:cubicBezTo>
                      <a:pt x="36" y="15"/>
                      <a:pt x="32" y="14"/>
                      <a:pt x="2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</p:grpSp>
        <p:grpSp>
          <p:nvGrpSpPr>
            <p:cNvPr id="100" name="Grupo 99"/>
            <p:cNvGrpSpPr/>
            <p:nvPr/>
          </p:nvGrpSpPr>
          <p:grpSpPr>
            <a:xfrm>
              <a:off x="3770725" y="2414954"/>
              <a:ext cx="335845" cy="281851"/>
              <a:chOff x="3557588" y="4246563"/>
              <a:chExt cx="493713" cy="414338"/>
            </a:xfrm>
            <a:solidFill>
              <a:schemeClr val="bg1"/>
            </a:solidFill>
          </p:grpSpPr>
          <p:sp>
            <p:nvSpPr>
              <p:cNvPr id="101" name="Freeform 510"/>
              <p:cNvSpPr>
                <a:spLocks/>
              </p:cNvSpPr>
              <p:nvPr/>
            </p:nvSpPr>
            <p:spPr bwMode="auto">
              <a:xfrm>
                <a:off x="3592513" y="4246563"/>
                <a:ext cx="458788" cy="414338"/>
              </a:xfrm>
              <a:custGeom>
                <a:avLst/>
                <a:gdLst>
                  <a:gd name="T0" fmla="*/ 133 w 266"/>
                  <a:gd name="T1" fmla="*/ 240 h 240"/>
                  <a:gd name="T2" fmla="*/ 22 w 266"/>
                  <a:gd name="T3" fmla="*/ 129 h 240"/>
                  <a:gd name="T4" fmla="*/ 17 w 266"/>
                  <a:gd name="T5" fmla="*/ 123 h 240"/>
                  <a:gd name="T6" fmla="*/ 26 w 266"/>
                  <a:gd name="T7" fmla="*/ 116 h 240"/>
                  <a:gd name="T8" fmla="*/ 31 w 266"/>
                  <a:gd name="T9" fmla="*/ 121 h 240"/>
                  <a:gd name="T10" fmla="*/ 133 w 266"/>
                  <a:gd name="T11" fmla="*/ 224 h 240"/>
                  <a:gd name="T12" fmla="*/ 236 w 266"/>
                  <a:gd name="T13" fmla="*/ 121 h 240"/>
                  <a:gd name="T14" fmla="*/ 254 w 266"/>
                  <a:gd name="T15" fmla="*/ 76 h 240"/>
                  <a:gd name="T16" fmla="*/ 236 w 266"/>
                  <a:gd name="T17" fmla="*/ 31 h 240"/>
                  <a:gd name="T18" fmla="*/ 235 w 266"/>
                  <a:gd name="T19" fmla="*/ 30 h 240"/>
                  <a:gd name="T20" fmla="*/ 190 w 266"/>
                  <a:gd name="T21" fmla="*/ 11 h 240"/>
                  <a:gd name="T22" fmla="*/ 145 w 266"/>
                  <a:gd name="T23" fmla="*/ 30 h 240"/>
                  <a:gd name="T24" fmla="*/ 133 w 266"/>
                  <a:gd name="T25" fmla="*/ 42 h 240"/>
                  <a:gd name="T26" fmla="*/ 122 w 266"/>
                  <a:gd name="T27" fmla="*/ 30 h 240"/>
                  <a:gd name="T28" fmla="*/ 77 w 266"/>
                  <a:gd name="T29" fmla="*/ 11 h 240"/>
                  <a:gd name="T30" fmla="*/ 32 w 266"/>
                  <a:gd name="T31" fmla="*/ 30 h 240"/>
                  <a:gd name="T32" fmla="*/ 31 w 266"/>
                  <a:gd name="T33" fmla="*/ 31 h 240"/>
                  <a:gd name="T34" fmla="*/ 12 w 266"/>
                  <a:gd name="T35" fmla="*/ 76 h 240"/>
                  <a:gd name="T36" fmla="*/ 0 w 266"/>
                  <a:gd name="T37" fmla="*/ 76 h 240"/>
                  <a:gd name="T38" fmla="*/ 22 w 266"/>
                  <a:gd name="T39" fmla="*/ 23 h 240"/>
                  <a:gd name="T40" fmla="*/ 23 w 266"/>
                  <a:gd name="T41" fmla="*/ 22 h 240"/>
                  <a:gd name="T42" fmla="*/ 77 w 266"/>
                  <a:gd name="T43" fmla="*/ 0 h 240"/>
                  <a:gd name="T44" fmla="*/ 130 w 266"/>
                  <a:gd name="T45" fmla="*/ 22 h 240"/>
                  <a:gd name="T46" fmla="*/ 133 w 266"/>
                  <a:gd name="T47" fmla="*/ 25 h 240"/>
                  <a:gd name="T48" fmla="*/ 137 w 266"/>
                  <a:gd name="T49" fmla="*/ 22 h 240"/>
                  <a:gd name="T50" fmla="*/ 190 w 266"/>
                  <a:gd name="T51" fmla="*/ 0 h 240"/>
                  <a:gd name="T52" fmla="*/ 243 w 266"/>
                  <a:gd name="T53" fmla="*/ 22 h 240"/>
                  <a:gd name="T54" fmla="*/ 244 w 266"/>
                  <a:gd name="T55" fmla="*/ 23 h 240"/>
                  <a:gd name="T56" fmla="*/ 266 w 266"/>
                  <a:gd name="T57" fmla="*/ 76 h 240"/>
                  <a:gd name="T58" fmla="*/ 244 w 266"/>
                  <a:gd name="T59" fmla="*/ 129 h 240"/>
                  <a:gd name="T60" fmla="*/ 133 w 266"/>
                  <a:gd name="T61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6" h="240">
                    <a:moveTo>
                      <a:pt x="133" y="240"/>
                    </a:moveTo>
                    <a:cubicBezTo>
                      <a:pt x="22" y="129"/>
                      <a:pt x="22" y="129"/>
                      <a:pt x="22" y="129"/>
                    </a:cubicBezTo>
                    <a:cubicBezTo>
                      <a:pt x="21" y="127"/>
                      <a:pt x="19" y="126"/>
                      <a:pt x="17" y="123"/>
                    </a:cubicBezTo>
                    <a:cubicBezTo>
                      <a:pt x="26" y="116"/>
                      <a:pt x="26" y="116"/>
                      <a:pt x="26" y="116"/>
                    </a:cubicBezTo>
                    <a:cubicBezTo>
                      <a:pt x="28" y="118"/>
                      <a:pt x="29" y="120"/>
                      <a:pt x="31" y="121"/>
                    </a:cubicBezTo>
                    <a:cubicBezTo>
                      <a:pt x="133" y="224"/>
                      <a:pt x="133" y="224"/>
                      <a:pt x="133" y="224"/>
                    </a:cubicBezTo>
                    <a:cubicBezTo>
                      <a:pt x="236" y="121"/>
                      <a:pt x="236" y="121"/>
                      <a:pt x="236" y="121"/>
                    </a:cubicBezTo>
                    <a:cubicBezTo>
                      <a:pt x="248" y="109"/>
                      <a:pt x="254" y="93"/>
                      <a:pt x="254" y="76"/>
                    </a:cubicBezTo>
                    <a:cubicBezTo>
                      <a:pt x="254" y="59"/>
                      <a:pt x="248" y="43"/>
                      <a:pt x="236" y="31"/>
                    </a:cubicBezTo>
                    <a:cubicBezTo>
                      <a:pt x="235" y="30"/>
                      <a:pt x="235" y="30"/>
                      <a:pt x="235" y="30"/>
                    </a:cubicBezTo>
                    <a:cubicBezTo>
                      <a:pt x="223" y="18"/>
                      <a:pt x="207" y="11"/>
                      <a:pt x="190" y="11"/>
                    </a:cubicBezTo>
                    <a:cubicBezTo>
                      <a:pt x="173" y="11"/>
                      <a:pt x="157" y="18"/>
                      <a:pt x="145" y="30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122" y="30"/>
                      <a:pt x="122" y="30"/>
                      <a:pt x="122" y="30"/>
                    </a:cubicBezTo>
                    <a:cubicBezTo>
                      <a:pt x="110" y="18"/>
                      <a:pt x="94" y="11"/>
                      <a:pt x="77" y="11"/>
                    </a:cubicBezTo>
                    <a:cubicBezTo>
                      <a:pt x="60" y="11"/>
                      <a:pt x="44" y="18"/>
                      <a:pt x="32" y="30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19" y="43"/>
                      <a:pt x="12" y="59"/>
                      <a:pt x="12" y="7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56"/>
                      <a:pt x="8" y="37"/>
                      <a:pt x="22" y="23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38" y="8"/>
                      <a:pt x="57" y="0"/>
                      <a:pt x="77" y="0"/>
                    </a:cubicBezTo>
                    <a:cubicBezTo>
                      <a:pt x="97" y="0"/>
                      <a:pt x="116" y="8"/>
                      <a:pt x="130" y="22"/>
                    </a:cubicBezTo>
                    <a:cubicBezTo>
                      <a:pt x="133" y="25"/>
                      <a:pt x="133" y="25"/>
                      <a:pt x="133" y="25"/>
                    </a:cubicBezTo>
                    <a:cubicBezTo>
                      <a:pt x="137" y="22"/>
                      <a:pt x="137" y="22"/>
                      <a:pt x="137" y="22"/>
                    </a:cubicBezTo>
                    <a:cubicBezTo>
                      <a:pt x="151" y="8"/>
                      <a:pt x="170" y="0"/>
                      <a:pt x="190" y="0"/>
                    </a:cubicBezTo>
                    <a:cubicBezTo>
                      <a:pt x="210" y="0"/>
                      <a:pt x="229" y="8"/>
                      <a:pt x="243" y="22"/>
                    </a:cubicBezTo>
                    <a:cubicBezTo>
                      <a:pt x="244" y="23"/>
                      <a:pt x="244" y="23"/>
                      <a:pt x="244" y="23"/>
                    </a:cubicBezTo>
                    <a:cubicBezTo>
                      <a:pt x="258" y="37"/>
                      <a:pt x="266" y="56"/>
                      <a:pt x="266" y="76"/>
                    </a:cubicBezTo>
                    <a:cubicBezTo>
                      <a:pt x="266" y="96"/>
                      <a:pt x="258" y="115"/>
                      <a:pt x="244" y="129"/>
                    </a:cubicBezTo>
                    <a:lnTo>
                      <a:pt x="133" y="2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02" name="Freeform 511"/>
              <p:cNvSpPr>
                <a:spLocks/>
              </p:cNvSpPr>
              <p:nvPr/>
            </p:nvSpPr>
            <p:spPr bwMode="auto">
              <a:xfrm>
                <a:off x="3557588" y="4319588"/>
                <a:ext cx="347663" cy="163513"/>
              </a:xfrm>
              <a:custGeom>
                <a:avLst/>
                <a:gdLst>
                  <a:gd name="T0" fmla="*/ 120 w 219"/>
                  <a:gd name="T1" fmla="*/ 103 h 103"/>
                  <a:gd name="T2" fmla="*/ 99 w 219"/>
                  <a:gd name="T3" fmla="*/ 35 h 103"/>
                  <a:gd name="T4" fmla="*/ 86 w 219"/>
                  <a:gd name="T5" fmla="*/ 66 h 103"/>
                  <a:gd name="T6" fmla="*/ 0 w 219"/>
                  <a:gd name="T7" fmla="*/ 66 h 103"/>
                  <a:gd name="T8" fmla="*/ 0 w 219"/>
                  <a:gd name="T9" fmla="*/ 54 h 103"/>
                  <a:gd name="T10" fmla="*/ 77 w 219"/>
                  <a:gd name="T11" fmla="*/ 54 h 103"/>
                  <a:gd name="T12" fmla="*/ 101 w 219"/>
                  <a:gd name="T13" fmla="*/ 0 h 103"/>
                  <a:gd name="T14" fmla="*/ 123 w 219"/>
                  <a:gd name="T15" fmla="*/ 70 h 103"/>
                  <a:gd name="T16" fmla="*/ 134 w 219"/>
                  <a:gd name="T17" fmla="*/ 51 h 103"/>
                  <a:gd name="T18" fmla="*/ 219 w 219"/>
                  <a:gd name="T19" fmla="*/ 51 h 103"/>
                  <a:gd name="T20" fmla="*/ 219 w 219"/>
                  <a:gd name="T21" fmla="*/ 63 h 103"/>
                  <a:gd name="T22" fmla="*/ 141 w 219"/>
                  <a:gd name="T23" fmla="*/ 63 h 103"/>
                  <a:gd name="T24" fmla="*/ 120 w 219"/>
                  <a:gd name="T25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9" h="103">
                    <a:moveTo>
                      <a:pt x="120" y="103"/>
                    </a:moveTo>
                    <a:lnTo>
                      <a:pt x="99" y="35"/>
                    </a:lnTo>
                    <a:lnTo>
                      <a:pt x="86" y="66"/>
                    </a:lnTo>
                    <a:lnTo>
                      <a:pt x="0" y="66"/>
                    </a:lnTo>
                    <a:lnTo>
                      <a:pt x="0" y="54"/>
                    </a:lnTo>
                    <a:lnTo>
                      <a:pt x="77" y="54"/>
                    </a:lnTo>
                    <a:lnTo>
                      <a:pt x="101" y="0"/>
                    </a:lnTo>
                    <a:lnTo>
                      <a:pt x="123" y="70"/>
                    </a:lnTo>
                    <a:lnTo>
                      <a:pt x="134" y="51"/>
                    </a:lnTo>
                    <a:lnTo>
                      <a:pt x="219" y="51"/>
                    </a:lnTo>
                    <a:lnTo>
                      <a:pt x="219" y="63"/>
                    </a:lnTo>
                    <a:lnTo>
                      <a:pt x="141" y="63"/>
                    </a:lnTo>
                    <a:lnTo>
                      <a:pt x="120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</p:grpSp>
        <p:grpSp>
          <p:nvGrpSpPr>
            <p:cNvPr id="103" name="Grupo 102"/>
            <p:cNvGrpSpPr/>
            <p:nvPr/>
          </p:nvGrpSpPr>
          <p:grpSpPr>
            <a:xfrm>
              <a:off x="3849556" y="3612426"/>
              <a:ext cx="315327" cy="343404"/>
              <a:chOff x="5499101" y="3017838"/>
              <a:chExt cx="463550" cy="504825"/>
            </a:xfrm>
            <a:solidFill>
              <a:schemeClr val="bg1"/>
            </a:solidFill>
          </p:grpSpPr>
          <p:sp>
            <p:nvSpPr>
              <p:cNvPr id="104" name="Freeform 531"/>
              <p:cNvSpPr>
                <a:spLocks noEditPoints="1"/>
              </p:cNvSpPr>
              <p:nvPr/>
            </p:nvSpPr>
            <p:spPr bwMode="auto">
              <a:xfrm>
                <a:off x="5499101" y="3143251"/>
                <a:ext cx="142875" cy="323850"/>
              </a:xfrm>
              <a:custGeom>
                <a:avLst/>
                <a:gdLst>
                  <a:gd name="T0" fmla="*/ 19 w 83"/>
                  <a:gd name="T1" fmla="*/ 188 h 188"/>
                  <a:gd name="T2" fmla="*/ 15 w 83"/>
                  <a:gd name="T3" fmla="*/ 182 h 188"/>
                  <a:gd name="T4" fmla="*/ 25 w 83"/>
                  <a:gd name="T5" fmla="*/ 176 h 188"/>
                  <a:gd name="T6" fmla="*/ 29 w 83"/>
                  <a:gd name="T7" fmla="*/ 182 h 188"/>
                  <a:gd name="T8" fmla="*/ 19 w 83"/>
                  <a:gd name="T9" fmla="*/ 188 h 188"/>
                  <a:gd name="T10" fmla="*/ 10 w 83"/>
                  <a:gd name="T11" fmla="*/ 171 h 188"/>
                  <a:gd name="T12" fmla="*/ 6 w 83"/>
                  <a:gd name="T13" fmla="*/ 160 h 188"/>
                  <a:gd name="T14" fmla="*/ 17 w 83"/>
                  <a:gd name="T15" fmla="*/ 156 h 188"/>
                  <a:gd name="T16" fmla="*/ 21 w 83"/>
                  <a:gd name="T17" fmla="*/ 166 h 188"/>
                  <a:gd name="T18" fmla="*/ 10 w 83"/>
                  <a:gd name="T19" fmla="*/ 171 h 188"/>
                  <a:gd name="T20" fmla="*/ 3 w 83"/>
                  <a:gd name="T21" fmla="*/ 148 h 188"/>
                  <a:gd name="T22" fmla="*/ 1 w 83"/>
                  <a:gd name="T23" fmla="*/ 136 h 188"/>
                  <a:gd name="T24" fmla="*/ 12 w 83"/>
                  <a:gd name="T25" fmla="*/ 135 h 188"/>
                  <a:gd name="T26" fmla="*/ 14 w 83"/>
                  <a:gd name="T27" fmla="*/ 145 h 188"/>
                  <a:gd name="T28" fmla="*/ 3 w 83"/>
                  <a:gd name="T29" fmla="*/ 148 h 188"/>
                  <a:gd name="T30" fmla="*/ 0 w 83"/>
                  <a:gd name="T31" fmla="*/ 124 h 188"/>
                  <a:gd name="T32" fmla="*/ 0 w 83"/>
                  <a:gd name="T33" fmla="*/ 120 h 188"/>
                  <a:gd name="T34" fmla="*/ 0 w 83"/>
                  <a:gd name="T35" fmla="*/ 115 h 188"/>
                  <a:gd name="T36" fmla="*/ 0 w 83"/>
                  <a:gd name="T37" fmla="*/ 112 h 188"/>
                  <a:gd name="T38" fmla="*/ 11 w 83"/>
                  <a:gd name="T39" fmla="*/ 113 h 188"/>
                  <a:gd name="T40" fmla="*/ 11 w 83"/>
                  <a:gd name="T41" fmla="*/ 116 h 188"/>
                  <a:gd name="T42" fmla="*/ 11 w 83"/>
                  <a:gd name="T43" fmla="*/ 120 h 188"/>
                  <a:gd name="T44" fmla="*/ 11 w 83"/>
                  <a:gd name="T45" fmla="*/ 124 h 188"/>
                  <a:gd name="T46" fmla="*/ 0 w 83"/>
                  <a:gd name="T47" fmla="*/ 124 h 188"/>
                  <a:gd name="T48" fmla="*/ 13 w 83"/>
                  <a:gd name="T49" fmla="*/ 102 h 188"/>
                  <a:gd name="T50" fmla="*/ 1 w 83"/>
                  <a:gd name="T51" fmla="*/ 100 h 188"/>
                  <a:gd name="T52" fmla="*/ 4 w 83"/>
                  <a:gd name="T53" fmla="*/ 88 h 188"/>
                  <a:gd name="T54" fmla="*/ 15 w 83"/>
                  <a:gd name="T55" fmla="*/ 91 h 188"/>
                  <a:gd name="T56" fmla="*/ 13 w 83"/>
                  <a:gd name="T57" fmla="*/ 102 h 188"/>
                  <a:gd name="T58" fmla="*/ 18 w 83"/>
                  <a:gd name="T59" fmla="*/ 80 h 188"/>
                  <a:gd name="T60" fmla="*/ 7 w 83"/>
                  <a:gd name="T61" fmla="*/ 77 h 188"/>
                  <a:gd name="T62" fmla="*/ 11 w 83"/>
                  <a:gd name="T63" fmla="*/ 66 h 188"/>
                  <a:gd name="T64" fmla="*/ 22 w 83"/>
                  <a:gd name="T65" fmla="*/ 70 h 188"/>
                  <a:gd name="T66" fmla="*/ 18 w 83"/>
                  <a:gd name="T67" fmla="*/ 80 h 188"/>
                  <a:gd name="T68" fmla="*/ 27 w 83"/>
                  <a:gd name="T69" fmla="*/ 61 h 188"/>
                  <a:gd name="T70" fmla="*/ 17 w 83"/>
                  <a:gd name="T71" fmla="*/ 55 h 188"/>
                  <a:gd name="T72" fmla="*/ 23 w 83"/>
                  <a:gd name="T73" fmla="*/ 45 h 188"/>
                  <a:gd name="T74" fmla="*/ 33 w 83"/>
                  <a:gd name="T75" fmla="*/ 51 h 188"/>
                  <a:gd name="T76" fmla="*/ 27 w 83"/>
                  <a:gd name="T77" fmla="*/ 61 h 188"/>
                  <a:gd name="T78" fmla="*/ 40 w 83"/>
                  <a:gd name="T79" fmla="*/ 43 h 188"/>
                  <a:gd name="T80" fmla="*/ 31 w 83"/>
                  <a:gd name="T81" fmla="*/ 35 h 188"/>
                  <a:gd name="T82" fmla="*/ 39 w 83"/>
                  <a:gd name="T83" fmla="*/ 26 h 188"/>
                  <a:gd name="T84" fmla="*/ 47 w 83"/>
                  <a:gd name="T85" fmla="*/ 35 h 188"/>
                  <a:gd name="T86" fmla="*/ 40 w 83"/>
                  <a:gd name="T87" fmla="*/ 43 h 188"/>
                  <a:gd name="T88" fmla="*/ 55 w 83"/>
                  <a:gd name="T89" fmla="*/ 27 h 188"/>
                  <a:gd name="T90" fmla="*/ 48 w 83"/>
                  <a:gd name="T91" fmla="*/ 18 h 188"/>
                  <a:gd name="T92" fmla="*/ 58 w 83"/>
                  <a:gd name="T93" fmla="*/ 11 h 188"/>
                  <a:gd name="T94" fmla="*/ 64 w 83"/>
                  <a:gd name="T95" fmla="*/ 21 h 188"/>
                  <a:gd name="T96" fmla="*/ 55 w 83"/>
                  <a:gd name="T97" fmla="*/ 27 h 188"/>
                  <a:gd name="T98" fmla="*/ 73 w 83"/>
                  <a:gd name="T99" fmla="*/ 15 h 188"/>
                  <a:gd name="T100" fmla="*/ 68 w 83"/>
                  <a:gd name="T101" fmla="*/ 5 h 188"/>
                  <a:gd name="T102" fmla="*/ 79 w 83"/>
                  <a:gd name="T103" fmla="*/ 0 h 188"/>
                  <a:gd name="T104" fmla="*/ 83 w 83"/>
                  <a:gd name="T105" fmla="*/ 10 h 188"/>
                  <a:gd name="T106" fmla="*/ 73 w 83"/>
                  <a:gd name="T107" fmla="*/ 15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3" h="188">
                    <a:moveTo>
                      <a:pt x="19" y="188"/>
                    </a:moveTo>
                    <a:cubicBezTo>
                      <a:pt x="18" y="186"/>
                      <a:pt x="16" y="184"/>
                      <a:pt x="15" y="182"/>
                    </a:cubicBezTo>
                    <a:cubicBezTo>
                      <a:pt x="25" y="176"/>
                      <a:pt x="25" y="176"/>
                      <a:pt x="25" y="176"/>
                    </a:cubicBezTo>
                    <a:cubicBezTo>
                      <a:pt x="26" y="178"/>
                      <a:pt x="28" y="180"/>
                      <a:pt x="29" y="182"/>
                    </a:cubicBezTo>
                    <a:lnTo>
                      <a:pt x="19" y="188"/>
                    </a:lnTo>
                    <a:close/>
                    <a:moveTo>
                      <a:pt x="10" y="171"/>
                    </a:moveTo>
                    <a:cubicBezTo>
                      <a:pt x="9" y="167"/>
                      <a:pt x="7" y="163"/>
                      <a:pt x="6" y="160"/>
                    </a:cubicBezTo>
                    <a:cubicBezTo>
                      <a:pt x="17" y="156"/>
                      <a:pt x="17" y="156"/>
                      <a:pt x="17" y="156"/>
                    </a:cubicBezTo>
                    <a:cubicBezTo>
                      <a:pt x="18" y="159"/>
                      <a:pt x="19" y="163"/>
                      <a:pt x="21" y="166"/>
                    </a:cubicBezTo>
                    <a:lnTo>
                      <a:pt x="10" y="171"/>
                    </a:lnTo>
                    <a:close/>
                    <a:moveTo>
                      <a:pt x="3" y="148"/>
                    </a:moveTo>
                    <a:cubicBezTo>
                      <a:pt x="2" y="144"/>
                      <a:pt x="1" y="140"/>
                      <a:pt x="1" y="136"/>
                    </a:cubicBezTo>
                    <a:cubicBezTo>
                      <a:pt x="12" y="135"/>
                      <a:pt x="12" y="135"/>
                      <a:pt x="12" y="135"/>
                    </a:cubicBezTo>
                    <a:cubicBezTo>
                      <a:pt x="13" y="138"/>
                      <a:pt x="13" y="142"/>
                      <a:pt x="14" y="145"/>
                    </a:cubicBezTo>
                    <a:lnTo>
                      <a:pt x="3" y="148"/>
                    </a:lnTo>
                    <a:close/>
                    <a:moveTo>
                      <a:pt x="0" y="124"/>
                    </a:moveTo>
                    <a:cubicBezTo>
                      <a:pt x="0" y="123"/>
                      <a:pt x="0" y="121"/>
                      <a:pt x="0" y="120"/>
                    </a:cubicBezTo>
                    <a:cubicBezTo>
                      <a:pt x="0" y="118"/>
                      <a:pt x="0" y="117"/>
                      <a:pt x="0" y="115"/>
                    </a:cubicBezTo>
                    <a:cubicBezTo>
                      <a:pt x="0" y="114"/>
                      <a:pt x="0" y="113"/>
                      <a:pt x="0" y="112"/>
                    </a:cubicBezTo>
                    <a:cubicBezTo>
                      <a:pt x="11" y="113"/>
                      <a:pt x="11" y="113"/>
                      <a:pt x="11" y="113"/>
                    </a:cubicBezTo>
                    <a:cubicBezTo>
                      <a:pt x="11" y="114"/>
                      <a:pt x="11" y="115"/>
                      <a:pt x="11" y="116"/>
                    </a:cubicBezTo>
                    <a:cubicBezTo>
                      <a:pt x="11" y="117"/>
                      <a:pt x="11" y="118"/>
                      <a:pt x="11" y="120"/>
                    </a:cubicBezTo>
                    <a:cubicBezTo>
                      <a:pt x="11" y="121"/>
                      <a:pt x="11" y="122"/>
                      <a:pt x="11" y="124"/>
                    </a:cubicBezTo>
                    <a:lnTo>
                      <a:pt x="0" y="124"/>
                    </a:lnTo>
                    <a:close/>
                    <a:moveTo>
                      <a:pt x="13" y="102"/>
                    </a:moveTo>
                    <a:cubicBezTo>
                      <a:pt x="1" y="100"/>
                      <a:pt x="1" y="100"/>
                      <a:pt x="1" y="100"/>
                    </a:cubicBezTo>
                    <a:cubicBezTo>
                      <a:pt x="2" y="96"/>
                      <a:pt x="3" y="92"/>
                      <a:pt x="4" y="88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14" y="95"/>
                      <a:pt x="13" y="98"/>
                      <a:pt x="13" y="102"/>
                    </a:cubicBezTo>
                    <a:close/>
                    <a:moveTo>
                      <a:pt x="18" y="80"/>
                    </a:moveTo>
                    <a:cubicBezTo>
                      <a:pt x="7" y="77"/>
                      <a:pt x="7" y="77"/>
                      <a:pt x="7" y="77"/>
                    </a:cubicBezTo>
                    <a:cubicBezTo>
                      <a:pt x="8" y="73"/>
                      <a:pt x="10" y="69"/>
                      <a:pt x="11" y="66"/>
                    </a:cubicBezTo>
                    <a:cubicBezTo>
                      <a:pt x="22" y="70"/>
                      <a:pt x="22" y="70"/>
                      <a:pt x="22" y="70"/>
                    </a:cubicBezTo>
                    <a:cubicBezTo>
                      <a:pt x="20" y="74"/>
                      <a:pt x="19" y="77"/>
                      <a:pt x="18" y="80"/>
                    </a:cubicBezTo>
                    <a:close/>
                    <a:moveTo>
                      <a:pt x="27" y="61"/>
                    </a:moveTo>
                    <a:cubicBezTo>
                      <a:pt x="17" y="55"/>
                      <a:pt x="17" y="55"/>
                      <a:pt x="17" y="55"/>
                    </a:cubicBezTo>
                    <a:cubicBezTo>
                      <a:pt x="19" y="51"/>
                      <a:pt x="21" y="48"/>
                      <a:pt x="23" y="45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1" y="54"/>
                      <a:pt x="29" y="57"/>
                      <a:pt x="27" y="61"/>
                    </a:cubicBezTo>
                    <a:close/>
                    <a:moveTo>
                      <a:pt x="40" y="43"/>
                    </a:move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2"/>
                      <a:pt x="36" y="29"/>
                      <a:pt x="39" y="26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4" y="37"/>
                      <a:pt x="42" y="40"/>
                      <a:pt x="40" y="43"/>
                    </a:cubicBezTo>
                    <a:close/>
                    <a:moveTo>
                      <a:pt x="55" y="27"/>
                    </a:moveTo>
                    <a:cubicBezTo>
                      <a:pt x="48" y="18"/>
                      <a:pt x="48" y="18"/>
                      <a:pt x="48" y="18"/>
                    </a:cubicBezTo>
                    <a:cubicBezTo>
                      <a:pt x="51" y="16"/>
                      <a:pt x="54" y="13"/>
                      <a:pt x="58" y="11"/>
                    </a:cubicBezTo>
                    <a:cubicBezTo>
                      <a:pt x="64" y="21"/>
                      <a:pt x="64" y="21"/>
                      <a:pt x="64" y="21"/>
                    </a:cubicBezTo>
                    <a:cubicBezTo>
                      <a:pt x="61" y="23"/>
                      <a:pt x="58" y="25"/>
                      <a:pt x="55" y="27"/>
                    </a:cubicBezTo>
                    <a:close/>
                    <a:moveTo>
                      <a:pt x="73" y="15"/>
                    </a:moveTo>
                    <a:cubicBezTo>
                      <a:pt x="68" y="5"/>
                      <a:pt x="68" y="5"/>
                      <a:pt x="68" y="5"/>
                    </a:cubicBezTo>
                    <a:cubicBezTo>
                      <a:pt x="71" y="3"/>
                      <a:pt x="75" y="1"/>
                      <a:pt x="79" y="0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80" y="12"/>
                      <a:pt x="77" y="13"/>
                      <a:pt x="7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05" name="Freeform 532"/>
              <p:cNvSpPr>
                <a:spLocks noEditPoints="1"/>
              </p:cNvSpPr>
              <p:nvPr/>
            </p:nvSpPr>
            <p:spPr bwMode="auto">
              <a:xfrm>
                <a:off x="5819776" y="3143251"/>
                <a:ext cx="142875" cy="323850"/>
              </a:xfrm>
              <a:custGeom>
                <a:avLst/>
                <a:gdLst>
                  <a:gd name="T0" fmla="*/ 64 w 83"/>
                  <a:gd name="T1" fmla="*/ 188 h 188"/>
                  <a:gd name="T2" fmla="*/ 54 w 83"/>
                  <a:gd name="T3" fmla="*/ 182 h 188"/>
                  <a:gd name="T4" fmla="*/ 58 w 83"/>
                  <a:gd name="T5" fmla="*/ 176 h 188"/>
                  <a:gd name="T6" fmla="*/ 68 w 83"/>
                  <a:gd name="T7" fmla="*/ 182 h 188"/>
                  <a:gd name="T8" fmla="*/ 64 w 83"/>
                  <a:gd name="T9" fmla="*/ 188 h 188"/>
                  <a:gd name="T10" fmla="*/ 73 w 83"/>
                  <a:gd name="T11" fmla="*/ 171 h 188"/>
                  <a:gd name="T12" fmla="*/ 62 w 83"/>
                  <a:gd name="T13" fmla="*/ 166 h 188"/>
                  <a:gd name="T14" fmla="*/ 66 w 83"/>
                  <a:gd name="T15" fmla="*/ 156 h 188"/>
                  <a:gd name="T16" fmla="*/ 77 w 83"/>
                  <a:gd name="T17" fmla="*/ 160 h 188"/>
                  <a:gd name="T18" fmla="*/ 73 w 83"/>
                  <a:gd name="T19" fmla="*/ 171 h 188"/>
                  <a:gd name="T20" fmla="*/ 80 w 83"/>
                  <a:gd name="T21" fmla="*/ 148 h 188"/>
                  <a:gd name="T22" fmla="*/ 69 w 83"/>
                  <a:gd name="T23" fmla="*/ 145 h 188"/>
                  <a:gd name="T24" fmla="*/ 71 w 83"/>
                  <a:gd name="T25" fmla="*/ 135 h 188"/>
                  <a:gd name="T26" fmla="*/ 82 w 83"/>
                  <a:gd name="T27" fmla="*/ 136 h 188"/>
                  <a:gd name="T28" fmla="*/ 80 w 83"/>
                  <a:gd name="T29" fmla="*/ 148 h 188"/>
                  <a:gd name="T30" fmla="*/ 83 w 83"/>
                  <a:gd name="T31" fmla="*/ 124 h 188"/>
                  <a:gd name="T32" fmla="*/ 72 w 83"/>
                  <a:gd name="T33" fmla="*/ 124 h 188"/>
                  <a:gd name="T34" fmla="*/ 72 w 83"/>
                  <a:gd name="T35" fmla="*/ 120 h 188"/>
                  <a:gd name="T36" fmla="*/ 72 w 83"/>
                  <a:gd name="T37" fmla="*/ 116 h 188"/>
                  <a:gd name="T38" fmla="*/ 72 w 83"/>
                  <a:gd name="T39" fmla="*/ 113 h 188"/>
                  <a:gd name="T40" fmla="*/ 83 w 83"/>
                  <a:gd name="T41" fmla="*/ 112 h 188"/>
                  <a:gd name="T42" fmla="*/ 83 w 83"/>
                  <a:gd name="T43" fmla="*/ 115 h 188"/>
                  <a:gd name="T44" fmla="*/ 83 w 83"/>
                  <a:gd name="T45" fmla="*/ 120 h 188"/>
                  <a:gd name="T46" fmla="*/ 83 w 83"/>
                  <a:gd name="T47" fmla="*/ 124 h 188"/>
                  <a:gd name="T48" fmla="*/ 71 w 83"/>
                  <a:gd name="T49" fmla="*/ 102 h 188"/>
                  <a:gd name="T50" fmla="*/ 68 w 83"/>
                  <a:gd name="T51" fmla="*/ 91 h 188"/>
                  <a:gd name="T52" fmla="*/ 80 w 83"/>
                  <a:gd name="T53" fmla="*/ 88 h 188"/>
                  <a:gd name="T54" fmla="*/ 82 w 83"/>
                  <a:gd name="T55" fmla="*/ 100 h 188"/>
                  <a:gd name="T56" fmla="*/ 71 w 83"/>
                  <a:gd name="T57" fmla="*/ 102 h 188"/>
                  <a:gd name="T58" fmla="*/ 65 w 83"/>
                  <a:gd name="T59" fmla="*/ 80 h 188"/>
                  <a:gd name="T60" fmla="*/ 61 w 83"/>
                  <a:gd name="T61" fmla="*/ 70 h 188"/>
                  <a:gd name="T62" fmla="*/ 72 w 83"/>
                  <a:gd name="T63" fmla="*/ 66 h 188"/>
                  <a:gd name="T64" fmla="*/ 76 w 83"/>
                  <a:gd name="T65" fmla="*/ 77 h 188"/>
                  <a:gd name="T66" fmla="*/ 65 w 83"/>
                  <a:gd name="T67" fmla="*/ 80 h 188"/>
                  <a:gd name="T68" fmla="*/ 56 w 83"/>
                  <a:gd name="T69" fmla="*/ 61 h 188"/>
                  <a:gd name="T70" fmla="*/ 50 w 83"/>
                  <a:gd name="T71" fmla="*/ 51 h 188"/>
                  <a:gd name="T72" fmla="*/ 60 w 83"/>
                  <a:gd name="T73" fmla="*/ 45 h 188"/>
                  <a:gd name="T74" fmla="*/ 66 w 83"/>
                  <a:gd name="T75" fmla="*/ 55 h 188"/>
                  <a:gd name="T76" fmla="*/ 56 w 83"/>
                  <a:gd name="T77" fmla="*/ 61 h 188"/>
                  <a:gd name="T78" fmla="*/ 44 w 83"/>
                  <a:gd name="T79" fmla="*/ 43 h 188"/>
                  <a:gd name="T80" fmla="*/ 36 w 83"/>
                  <a:gd name="T81" fmla="*/ 35 h 188"/>
                  <a:gd name="T82" fmla="*/ 44 w 83"/>
                  <a:gd name="T83" fmla="*/ 26 h 188"/>
                  <a:gd name="T84" fmla="*/ 52 w 83"/>
                  <a:gd name="T85" fmla="*/ 35 h 188"/>
                  <a:gd name="T86" fmla="*/ 44 w 83"/>
                  <a:gd name="T87" fmla="*/ 43 h 188"/>
                  <a:gd name="T88" fmla="*/ 28 w 83"/>
                  <a:gd name="T89" fmla="*/ 27 h 188"/>
                  <a:gd name="T90" fmla="*/ 19 w 83"/>
                  <a:gd name="T91" fmla="*/ 21 h 188"/>
                  <a:gd name="T92" fmla="*/ 25 w 83"/>
                  <a:gd name="T93" fmla="*/ 11 h 188"/>
                  <a:gd name="T94" fmla="*/ 35 w 83"/>
                  <a:gd name="T95" fmla="*/ 18 h 188"/>
                  <a:gd name="T96" fmla="*/ 28 w 83"/>
                  <a:gd name="T97" fmla="*/ 27 h 188"/>
                  <a:gd name="T98" fmla="*/ 10 w 83"/>
                  <a:gd name="T99" fmla="*/ 15 h 188"/>
                  <a:gd name="T100" fmla="*/ 0 w 83"/>
                  <a:gd name="T101" fmla="*/ 10 h 188"/>
                  <a:gd name="T102" fmla="*/ 4 w 83"/>
                  <a:gd name="T103" fmla="*/ 0 h 188"/>
                  <a:gd name="T104" fmla="*/ 15 w 83"/>
                  <a:gd name="T105" fmla="*/ 5 h 188"/>
                  <a:gd name="T106" fmla="*/ 10 w 83"/>
                  <a:gd name="T107" fmla="*/ 15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3" h="188">
                    <a:moveTo>
                      <a:pt x="64" y="188"/>
                    </a:moveTo>
                    <a:cubicBezTo>
                      <a:pt x="54" y="182"/>
                      <a:pt x="54" y="182"/>
                      <a:pt x="54" y="182"/>
                    </a:cubicBezTo>
                    <a:cubicBezTo>
                      <a:pt x="56" y="180"/>
                      <a:pt x="57" y="178"/>
                      <a:pt x="58" y="176"/>
                    </a:cubicBezTo>
                    <a:cubicBezTo>
                      <a:pt x="68" y="182"/>
                      <a:pt x="68" y="182"/>
                      <a:pt x="68" y="182"/>
                    </a:cubicBezTo>
                    <a:cubicBezTo>
                      <a:pt x="67" y="184"/>
                      <a:pt x="66" y="186"/>
                      <a:pt x="64" y="188"/>
                    </a:cubicBezTo>
                    <a:close/>
                    <a:moveTo>
                      <a:pt x="73" y="171"/>
                    </a:moveTo>
                    <a:cubicBezTo>
                      <a:pt x="62" y="166"/>
                      <a:pt x="62" y="166"/>
                      <a:pt x="62" y="166"/>
                    </a:cubicBezTo>
                    <a:cubicBezTo>
                      <a:pt x="64" y="163"/>
                      <a:pt x="65" y="159"/>
                      <a:pt x="66" y="156"/>
                    </a:cubicBezTo>
                    <a:cubicBezTo>
                      <a:pt x="77" y="160"/>
                      <a:pt x="77" y="160"/>
                      <a:pt x="77" y="160"/>
                    </a:cubicBezTo>
                    <a:cubicBezTo>
                      <a:pt x="76" y="163"/>
                      <a:pt x="75" y="167"/>
                      <a:pt x="73" y="171"/>
                    </a:cubicBezTo>
                    <a:close/>
                    <a:moveTo>
                      <a:pt x="80" y="148"/>
                    </a:moveTo>
                    <a:cubicBezTo>
                      <a:pt x="69" y="145"/>
                      <a:pt x="69" y="145"/>
                      <a:pt x="69" y="145"/>
                    </a:cubicBezTo>
                    <a:cubicBezTo>
                      <a:pt x="70" y="142"/>
                      <a:pt x="71" y="138"/>
                      <a:pt x="71" y="135"/>
                    </a:cubicBezTo>
                    <a:cubicBezTo>
                      <a:pt x="82" y="136"/>
                      <a:pt x="82" y="136"/>
                      <a:pt x="82" y="136"/>
                    </a:cubicBezTo>
                    <a:cubicBezTo>
                      <a:pt x="82" y="140"/>
                      <a:pt x="81" y="144"/>
                      <a:pt x="80" y="148"/>
                    </a:cubicBezTo>
                    <a:close/>
                    <a:moveTo>
                      <a:pt x="83" y="124"/>
                    </a:moveTo>
                    <a:cubicBezTo>
                      <a:pt x="72" y="124"/>
                      <a:pt x="72" y="124"/>
                      <a:pt x="72" y="124"/>
                    </a:cubicBezTo>
                    <a:cubicBezTo>
                      <a:pt x="72" y="122"/>
                      <a:pt x="72" y="121"/>
                      <a:pt x="72" y="120"/>
                    </a:cubicBezTo>
                    <a:cubicBezTo>
                      <a:pt x="72" y="118"/>
                      <a:pt x="72" y="117"/>
                      <a:pt x="72" y="116"/>
                    </a:cubicBezTo>
                    <a:cubicBezTo>
                      <a:pt x="72" y="115"/>
                      <a:pt x="72" y="114"/>
                      <a:pt x="72" y="113"/>
                    </a:cubicBezTo>
                    <a:cubicBezTo>
                      <a:pt x="83" y="112"/>
                      <a:pt x="83" y="112"/>
                      <a:pt x="83" y="112"/>
                    </a:cubicBezTo>
                    <a:cubicBezTo>
                      <a:pt x="83" y="113"/>
                      <a:pt x="83" y="114"/>
                      <a:pt x="83" y="115"/>
                    </a:cubicBezTo>
                    <a:cubicBezTo>
                      <a:pt x="83" y="117"/>
                      <a:pt x="83" y="118"/>
                      <a:pt x="83" y="120"/>
                    </a:cubicBezTo>
                    <a:cubicBezTo>
                      <a:pt x="83" y="121"/>
                      <a:pt x="83" y="123"/>
                      <a:pt x="83" y="124"/>
                    </a:cubicBezTo>
                    <a:close/>
                    <a:moveTo>
                      <a:pt x="71" y="102"/>
                    </a:moveTo>
                    <a:cubicBezTo>
                      <a:pt x="70" y="98"/>
                      <a:pt x="69" y="95"/>
                      <a:pt x="68" y="91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1" y="92"/>
                      <a:pt x="81" y="96"/>
                      <a:pt x="82" y="100"/>
                    </a:cubicBezTo>
                    <a:lnTo>
                      <a:pt x="71" y="102"/>
                    </a:lnTo>
                    <a:close/>
                    <a:moveTo>
                      <a:pt x="65" y="80"/>
                    </a:moveTo>
                    <a:cubicBezTo>
                      <a:pt x="64" y="77"/>
                      <a:pt x="63" y="74"/>
                      <a:pt x="61" y="70"/>
                    </a:cubicBezTo>
                    <a:cubicBezTo>
                      <a:pt x="72" y="66"/>
                      <a:pt x="72" y="66"/>
                      <a:pt x="72" y="66"/>
                    </a:cubicBezTo>
                    <a:cubicBezTo>
                      <a:pt x="73" y="69"/>
                      <a:pt x="75" y="73"/>
                      <a:pt x="76" y="77"/>
                    </a:cubicBezTo>
                    <a:lnTo>
                      <a:pt x="65" y="80"/>
                    </a:lnTo>
                    <a:close/>
                    <a:moveTo>
                      <a:pt x="56" y="61"/>
                    </a:moveTo>
                    <a:cubicBezTo>
                      <a:pt x="54" y="57"/>
                      <a:pt x="52" y="54"/>
                      <a:pt x="50" y="51"/>
                    </a:cubicBezTo>
                    <a:cubicBezTo>
                      <a:pt x="60" y="45"/>
                      <a:pt x="60" y="45"/>
                      <a:pt x="60" y="45"/>
                    </a:cubicBezTo>
                    <a:cubicBezTo>
                      <a:pt x="62" y="48"/>
                      <a:pt x="64" y="51"/>
                      <a:pt x="66" y="55"/>
                    </a:cubicBezTo>
                    <a:lnTo>
                      <a:pt x="56" y="61"/>
                    </a:lnTo>
                    <a:close/>
                    <a:moveTo>
                      <a:pt x="44" y="43"/>
                    </a:moveTo>
                    <a:cubicBezTo>
                      <a:pt x="41" y="40"/>
                      <a:pt x="39" y="37"/>
                      <a:pt x="36" y="35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7" y="29"/>
                      <a:pt x="50" y="32"/>
                      <a:pt x="52" y="35"/>
                    </a:cubicBezTo>
                    <a:lnTo>
                      <a:pt x="44" y="43"/>
                    </a:lnTo>
                    <a:close/>
                    <a:moveTo>
                      <a:pt x="28" y="27"/>
                    </a:moveTo>
                    <a:cubicBezTo>
                      <a:pt x="25" y="25"/>
                      <a:pt x="22" y="23"/>
                      <a:pt x="19" y="21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9" y="13"/>
                      <a:pt x="32" y="16"/>
                      <a:pt x="35" y="18"/>
                    </a:cubicBezTo>
                    <a:lnTo>
                      <a:pt x="28" y="27"/>
                    </a:lnTo>
                    <a:close/>
                    <a:moveTo>
                      <a:pt x="10" y="15"/>
                    </a:moveTo>
                    <a:cubicBezTo>
                      <a:pt x="6" y="13"/>
                      <a:pt x="3" y="12"/>
                      <a:pt x="0" y="1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1"/>
                      <a:pt x="12" y="3"/>
                      <a:pt x="15" y="5"/>
                    </a:cubicBezTo>
                    <a:lnTo>
                      <a:pt x="10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06" name="Freeform 533"/>
              <p:cNvSpPr>
                <a:spLocks/>
              </p:cNvSpPr>
              <p:nvPr/>
            </p:nvSpPr>
            <p:spPr bwMode="auto">
              <a:xfrm>
                <a:off x="5768976" y="3198813"/>
                <a:ext cx="127000" cy="250825"/>
              </a:xfrm>
              <a:custGeom>
                <a:avLst/>
                <a:gdLst>
                  <a:gd name="T0" fmla="*/ 0 w 73"/>
                  <a:gd name="T1" fmla="*/ 146 h 146"/>
                  <a:gd name="T2" fmla="*/ 0 w 73"/>
                  <a:gd name="T3" fmla="*/ 134 h 146"/>
                  <a:gd name="T4" fmla="*/ 62 w 73"/>
                  <a:gd name="T5" fmla="*/ 73 h 146"/>
                  <a:gd name="T6" fmla="*/ 0 w 73"/>
                  <a:gd name="T7" fmla="*/ 12 h 146"/>
                  <a:gd name="T8" fmla="*/ 0 w 73"/>
                  <a:gd name="T9" fmla="*/ 0 h 146"/>
                  <a:gd name="T10" fmla="*/ 73 w 73"/>
                  <a:gd name="T11" fmla="*/ 73 h 146"/>
                  <a:gd name="T12" fmla="*/ 0 w 73"/>
                  <a:gd name="T13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146">
                    <a:moveTo>
                      <a:pt x="0" y="146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34" y="134"/>
                      <a:pt x="62" y="107"/>
                      <a:pt x="62" y="73"/>
                    </a:cubicBezTo>
                    <a:cubicBezTo>
                      <a:pt x="62" y="39"/>
                      <a:pt x="34" y="12"/>
                      <a:pt x="0" y="1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0" y="0"/>
                      <a:pt x="73" y="33"/>
                      <a:pt x="73" y="73"/>
                    </a:cubicBezTo>
                    <a:cubicBezTo>
                      <a:pt x="73" y="113"/>
                      <a:pt x="40" y="146"/>
                      <a:pt x="0" y="1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07" name="Rectangle 534"/>
              <p:cNvSpPr>
                <a:spLocks noChangeArrowheads="1"/>
              </p:cNvSpPr>
              <p:nvPr/>
            </p:nvSpPr>
            <p:spPr bwMode="auto">
              <a:xfrm>
                <a:off x="5767388" y="3409951"/>
                <a:ext cx="20638" cy="508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08" name="Freeform 535"/>
              <p:cNvSpPr>
                <a:spLocks/>
              </p:cNvSpPr>
              <p:nvPr/>
            </p:nvSpPr>
            <p:spPr bwMode="auto">
              <a:xfrm>
                <a:off x="5683251" y="3306763"/>
                <a:ext cx="79375" cy="44450"/>
              </a:xfrm>
              <a:custGeom>
                <a:avLst/>
                <a:gdLst>
                  <a:gd name="T0" fmla="*/ 50 w 50"/>
                  <a:gd name="T1" fmla="*/ 28 h 28"/>
                  <a:gd name="T2" fmla="*/ 0 w 50"/>
                  <a:gd name="T3" fmla="*/ 28 h 28"/>
                  <a:gd name="T4" fmla="*/ 0 w 50"/>
                  <a:gd name="T5" fmla="*/ 0 h 28"/>
                  <a:gd name="T6" fmla="*/ 12 w 50"/>
                  <a:gd name="T7" fmla="*/ 0 h 28"/>
                  <a:gd name="T8" fmla="*/ 12 w 50"/>
                  <a:gd name="T9" fmla="*/ 16 h 28"/>
                  <a:gd name="T10" fmla="*/ 38 w 50"/>
                  <a:gd name="T11" fmla="*/ 16 h 28"/>
                  <a:gd name="T12" fmla="*/ 38 w 50"/>
                  <a:gd name="T13" fmla="*/ 1 h 28"/>
                  <a:gd name="T14" fmla="*/ 50 w 50"/>
                  <a:gd name="T15" fmla="*/ 1 h 28"/>
                  <a:gd name="T16" fmla="*/ 50 w 50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28">
                    <a:moveTo>
                      <a:pt x="50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16"/>
                    </a:lnTo>
                    <a:lnTo>
                      <a:pt x="38" y="16"/>
                    </a:lnTo>
                    <a:lnTo>
                      <a:pt x="38" y="1"/>
                    </a:lnTo>
                    <a:lnTo>
                      <a:pt x="50" y="1"/>
                    </a:lnTo>
                    <a:lnTo>
                      <a:pt x="50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09" name="Freeform 536"/>
              <p:cNvSpPr>
                <a:spLocks/>
              </p:cNvSpPr>
              <p:nvPr/>
            </p:nvSpPr>
            <p:spPr bwMode="auto">
              <a:xfrm>
                <a:off x="5683251" y="3017838"/>
                <a:ext cx="79375" cy="73025"/>
              </a:xfrm>
              <a:custGeom>
                <a:avLst/>
                <a:gdLst>
                  <a:gd name="T0" fmla="*/ 50 w 50"/>
                  <a:gd name="T1" fmla="*/ 46 h 46"/>
                  <a:gd name="T2" fmla="*/ 38 w 50"/>
                  <a:gd name="T3" fmla="*/ 46 h 46"/>
                  <a:gd name="T4" fmla="*/ 38 w 50"/>
                  <a:gd name="T5" fmla="*/ 13 h 46"/>
                  <a:gd name="T6" fmla="*/ 12 w 50"/>
                  <a:gd name="T7" fmla="*/ 13 h 46"/>
                  <a:gd name="T8" fmla="*/ 12 w 50"/>
                  <a:gd name="T9" fmla="*/ 46 h 46"/>
                  <a:gd name="T10" fmla="*/ 0 w 50"/>
                  <a:gd name="T11" fmla="*/ 46 h 46"/>
                  <a:gd name="T12" fmla="*/ 0 w 50"/>
                  <a:gd name="T13" fmla="*/ 0 h 46"/>
                  <a:gd name="T14" fmla="*/ 50 w 50"/>
                  <a:gd name="T15" fmla="*/ 0 h 46"/>
                  <a:gd name="T16" fmla="*/ 50 w 50"/>
                  <a:gd name="T17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46">
                    <a:moveTo>
                      <a:pt x="50" y="46"/>
                    </a:moveTo>
                    <a:lnTo>
                      <a:pt x="38" y="46"/>
                    </a:lnTo>
                    <a:lnTo>
                      <a:pt x="38" y="13"/>
                    </a:lnTo>
                    <a:lnTo>
                      <a:pt x="12" y="13"/>
                    </a:lnTo>
                    <a:lnTo>
                      <a:pt x="12" y="46"/>
                    </a:lnTo>
                    <a:lnTo>
                      <a:pt x="0" y="46"/>
                    </a:lnTo>
                    <a:lnTo>
                      <a:pt x="0" y="0"/>
                    </a:lnTo>
                    <a:lnTo>
                      <a:pt x="50" y="0"/>
                    </a:lnTo>
                    <a:lnTo>
                      <a:pt x="50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10" name="Freeform 537"/>
              <p:cNvSpPr>
                <a:spLocks/>
              </p:cNvSpPr>
              <p:nvPr/>
            </p:nvSpPr>
            <p:spPr bwMode="auto">
              <a:xfrm>
                <a:off x="5662613" y="3087688"/>
                <a:ext cx="120650" cy="231775"/>
              </a:xfrm>
              <a:custGeom>
                <a:avLst/>
                <a:gdLst>
                  <a:gd name="T0" fmla="*/ 76 w 76"/>
                  <a:gd name="T1" fmla="*/ 146 h 146"/>
                  <a:gd name="T2" fmla="*/ 0 w 76"/>
                  <a:gd name="T3" fmla="*/ 146 h 146"/>
                  <a:gd name="T4" fmla="*/ 0 w 76"/>
                  <a:gd name="T5" fmla="*/ 0 h 146"/>
                  <a:gd name="T6" fmla="*/ 76 w 76"/>
                  <a:gd name="T7" fmla="*/ 0 h 146"/>
                  <a:gd name="T8" fmla="*/ 76 w 76"/>
                  <a:gd name="T9" fmla="*/ 49 h 146"/>
                  <a:gd name="T10" fmla="*/ 64 w 76"/>
                  <a:gd name="T11" fmla="*/ 49 h 146"/>
                  <a:gd name="T12" fmla="*/ 64 w 76"/>
                  <a:gd name="T13" fmla="*/ 12 h 146"/>
                  <a:gd name="T14" fmla="*/ 13 w 76"/>
                  <a:gd name="T15" fmla="*/ 12 h 146"/>
                  <a:gd name="T16" fmla="*/ 13 w 76"/>
                  <a:gd name="T17" fmla="*/ 134 h 146"/>
                  <a:gd name="T18" fmla="*/ 64 w 76"/>
                  <a:gd name="T19" fmla="*/ 134 h 146"/>
                  <a:gd name="T20" fmla="*/ 64 w 76"/>
                  <a:gd name="T21" fmla="*/ 104 h 146"/>
                  <a:gd name="T22" fmla="*/ 76 w 76"/>
                  <a:gd name="T23" fmla="*/ 104 h 146"/>
                  <a:gd name="T24" fmla="*/ 76 w 76"/>
                  <a:gd name="T25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6" h="146">
                    <a:moveTo>
                      <a:pt x="76" y="146"/>
                    </a:moveTo>
                    <a:lnTo>
                      <a:pt x="0" y="146"/>
                    </a:lnTo>
                    <a:lnTo>
                      <a:pt x="0" y="0"/>
                    </a:lnTo>
                    <a:lnTo>
                      <a:pt x="76" y="0"/>
                    </a:lnTo>
                    <a:lnTo>
                      <a:pt x="76" y="49"/>
                    </a:lnTo>
                    <a:lnTo>
                      <a:pt x="64" y="49"/>
                    </a:lnTo>
                    <a:lnTo>
                      <a:pt x="64" y="12"/>
                    </a:lnTo>
                    <a:lnTo>
                      <a:pt x="13" y="12"/>
                    </a:lnTo>
                    <a:lnTo>
                      <a:pt x="13" y="134"/>
                    </a:lnTo>
                    <a:lnTo>
                      <a:pt x="64" y="134"/>
                    </a:lnTo>
                    <a:lnTo>
                      <a:pt x="64" y="104"/>
                    </a:lnTo>
                    <a:lnTo>
                      <a:pt x="76" y="104"/>
                    </a:lnTo>
                    <a:lnTo>
                      <a:pt x="76" y="1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11" name="Rectangle 538"/>
              <p:cNvSpPr>
                <a:spLocks noChangeArrowheads="1"/>
              </p:cNvSpPr>
              <p:nvPr/>
            </p:nvSpPr>
            <p:spPr bwMode="auto">
              <a:xfrm>
                <a:off x="5672138" y="3049588"/>
                <a:ext cx="100013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12" name="Rectangle 539"/>
              <p:cNvSpPr>
                <a:spLocks noChangeArrowheads="1"/>
              </p:cNvSpPr>
              <p:nvPr/>
            </p:nvSpPr>
            <p:spPr bwMode="auto">
              <a:xfrm>
                <a:off x="5629276" y="3402013"/>
                <a:ext cx="176213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13" name="Freeform 540"/>
              <p:cNvSpPr>
                <a:spLocks noEditPoints="1"/>
              </p:cNvSpPr>
              <p:nvPr/>
            </p:nvSpPr>
            <p:spPr bwMode="auto">
              <a:xfrm>
                <a:off x="5562601" y="3452813"/>
                <a:ext cx="322263" cy="69850"/>
              </a:xfrm>
              <a:custGeom>
                <a:avLst/>
                <a:gdLst>
                  <a:gd name="T0" fmla="*/ 187 w 187"/>
                  <a:gd name="T1" fmla="*/ 40 h 40"/>
                  <a:gd name="T2" fmla="*/ 0 w 187"/>
                  <a:gd name="T3" fmla="*/ 40 h 40"/>
                  <a:gd name="T4" fmla="*/ 0 w 187"/>
                  <a:gd name="T5" fmla="*/ 15 h 40"/>
                  <a:gd name="T6" fmla="*/ 15 w 187"/>
                  <a:gd name="T7" fmla="*/ 0 h 40"/>
                  <a:gd name="T8" fmla="*/ 172 w 187"/>
                  <a:gd name="T9" fmla="*/ 0 h 40"/>
                  <a:gd name="T10" fmla="*/ 187 w 187"/>
                  <a:gd name="T11" fmla="*/ 15 h 40"/>
                  <a:gd name="T12" fmla="*/ 187 w 187"/>
                  <a:gd name="T13" fmla="*/ 40 h 40"/>
                  <a:gd name="T14" fmla="*/ 12 w 187"/>
                  <a:gd name="T15" fmla="*/ 28 h 40"/>
                  <a:gd name="T16" fmla="*/ 175 w 187"/>
                  <a:gd name="T17" fmla="*/ 28 h 40"/>
                  <a:gd name="T18" fmla="*/ 175 w 187"/>
                  <a:gd name="T19" fmla="*/ 15 h 40"/>
                  <a:gd name="T20" fmla="*/ 172 w 187"/>
                  <a:gd name="T21" fmla="*/ 12 h 40"/>
                  <a:gd name="T22" fmla="*/ 15 w 187"/>
                  <a:gd name="T23" fmla="*/ 12 h 40"/>
                  <a:gd name="T24" fmla="*/ 12 w 187"/>
                  <a:gd name="T25" fmla="*/ 15 h 40"/>
                  <a:gd name="T26" fmla="*/ 12 w 187"/>
                  <a:gd name="T27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7" h="40">
                    <a:moveTo>
                      <a:pt x="187" y="40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180" y="0"/>
                      <a:pt x="187" y="7"/>
                      <a:pt x="187" y="15"/>
                    </a:cubicBezTo>
                    <a:lnTo>
                      <a:pt x="187" y="40"/>
                    </a:lnTo>
                    <a:close/>
                    <a:moveTo>
                      <a:pt x="12" y="28"/>
                    </a:moveTo>
                    <a:cubicBezTo>
                      <a:pt x="175" y="28"/>
                      <a:pt x="175" y="28"/>
                      <a:pt x="175" y="28"/>
                    </a:cubicBezTo>
                    <a:cubicBezTo>
                      <a:pt x="175" y="15"/>
                      <a:pt x="175" y="15"/>
                      <a:pt x="175" y="15"/>
                    </a:cubicBezTo>
                    <a:cubicBezTo>
                      <a:pt x="175" y="13"/>
                      <a:pt x="174" y="12"/>
                      <a:pt x="172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3" y="12"/>
                      <a:pt x="12" y="13"/>
                      <a:pt x="12" y="15"/>
                    </a:cubicBezTo>
                    <a:lnTo>
                      <a:pt x="12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14" name="Freeform 541"/>
              <p:cNvSpPr>
                <a:spLocks noEditPoints="1"/>
              </p:cNvSpPr>
              <p:nvPr/>
            </p:nvSpPr>
            <p:spPr bwMode="auto">
              <a:xfrm>
                <a:off x="5718176" y="3157538"/>
                <a:ext cx="103188" cy="103188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  <a:gd name="T10" fmla="*/ 30 w 60"/>
                  <a:gd name="T11" fmla="*/ 12 h 60"/>
                  <a:gd name="T12" fmla="*/ 12 w 60"/>
                  <a:gd name="T13" fmla="*/ 30 h 60"/>
                  <a:gd name="T14" fmla="*/ 30 w 60"/>
                  <a:gd name="T15" fmla="*/ 49 h 60"/>
                  <a:gd name="T16" fmla="*/ 49 w 60"/>
                  <a:gd name="T17" fmla="*/ 30 h 60"/>
                  <a:gd name="T18" fmla="*/ 30 w 60"/>
                  <a:gd name="T19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cubicBezTo>
                      <a:pt x="14" y="60"/>
                      <a:pt x="0" y="47"/>
                      <a:pt x="0" y="30"/>
                    </a:cubicBezTo>
                    <a:cubicBezTo>
                      <a:pt x="0" y="14"/>
                      <a:pt x="14" y="0"/>
                      <a:pt x="30" y="0"/>
                    </a:cubicBezTo>
                    <a:cubicBezTo>
                      <a:pt x="47" y="0"/>
                      <a:pt x="60" y="14"/>
                      <a:pt x="60" y="30"/>
                    </a:cubicBezTo>
                    <a:cubicBezTo>
                      <a:pt x="60" y="47"/>
                      <a:pt x="47" y="60"/>
                      <a:pt x="30" y="60"/>
                    </a:cubicBezTo>
                    <a:close/>
                    <a:moveTo>
                      <a:pt x="30" y="12"/>
                    </a:moveTo>
                    <a:cubicBezTo>
                      <a:pt x="20" y="12"/>
                      <a:pt x="12" y="20"/>
                      <a:pt x="12" y="30"/>
                    </a:cubicBezTo>
                    <a:cubicBezTo>
                      <a:pt x="12" y="41"/>
                      <a:pt x="20" y="49"/>
                      <a:pt x="30" y="49"/>
                    </a:cubicBezTo>
                    <a:cubicBezTo>
                      <a:pt x="41" y="49"/>
                      <a:pt x="49" y="41"/>
                      <a:pt x="49" y="30"/>
                    </a:cubicBezTo>
                    <a:cubicBezTo>
                      <a:pt x="49" y="20"/>
                      <a:pt x="41" y="12"/>
                      <a:pt x="3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</p:grpSp>
        <p:grpSp>
          <p:nvGrpSpPr>
            <p:cNvPr id="115" name="Grupo 114"/>
            <p:cNvGrpSpPr/>
            <p:nvPr/>
          </p:nvGrpSpPr>
          <p:grpSpPr>
            <a:xfrm>
              <a:off x="4219643" y="1723733"/>
              <a:ext cx="385520" cy="316407"/>
              <a:chOff x="2566988" y="3063876"/>
              <a:chExt cx="566738" cy="465138"/>
            </a:xfrm>
            <a:solidFill>
              <a:schemeClr val="bg1"/>
            </a:solidFill>
          </p:grpSpPr>
          <p:sp>
            <p:nvSpPr>
              <p:cNvPr id="116" name="Rectangle 672"/>
              <p:cNvSpPr>
                <a:spLocks noChangeArrowheads="1"/>
              </p:cNvSpPr>
              <p:nvPr/>
            </p:nvSpPr>
            <p:spPr bwMode="auto">
              <a:xfrm>
                <a:off x="3036888" y="3408363"/>
                <a:ext cx="19050" cy="746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17" name="Freeform 673"/>
              <p:cNvSpPr>
                <a:spLocks/>
              </p:cNvSpPr>
              <p:nvPr/>
            </p:nvSpPr>
            <p:spPr bwMode="auto">
              <a:xfrm>
                <a:off x="2994026" y="3198813"/>
                <a:ext cx="61913" cy="38100"/>
              </a:xfrm>
              <a:custGeom>
                <a:avLst/>
                <a:gdLst>
                  <a:gd name="T0" fmla="*/ 36 w 36"/>
                  <a:gd name="T1" fmla="*/ 22 h 22"/>
                  <a:gd name="T2" fmla="*/ 25 w 36"/>
                  <a:gd name="T3" fmla="*/ 22 h 22"/>
                  <a:gd name="T4" fmla="*/ 25 w 36"/>
                  <a:gd name="T5" fmla="*/ 14 h 22"/>
                  <a:gd name="T6" fmla="*/ 22 w 36"/>
                  <a:gd name="T7" fmla="*/ 12 h 22"/>
                  <a:gd name="T8" fmla="*/ 0 w 36"/>
                  <a:gd name="T9" fmla="*/ 12 h 22"/>
                  <a:gd name="T10" fmla="*/ 0 w 36"/>
                  <a:gd name="T11" fmla="*/ 0 h 22"/>
                  <a:gd name="T12" fmla="*/ 22 w 36"/>
                  <a:gd name="T13" fmla="*/ 0 h 22"/>
                  <a:gd name="T14" fmla="*/ 36 w 36"/>
                  <a:gd name="T15" fmla="*/ 14 h 22"/>
                  <a:gd name="T16" fmla="*/ 36 w 36"/>
                  <a:gd name="T1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22">
                    <a:moveTo>
                      <a:pt x="36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3"/>
                      <a:pt x="24" y="12"/>
                      <a:pt x="22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0" y="0"/>
                      <a:pt x="36" y="7"/>
                      <a:pt x="36" y="14"/>
                    </a:cubicBezTo>
                    <a:lnTo>
                      <a:pt x="36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18" name="Rectangle 674"/>
              <p:cNvSpPr>
                <a:spLocks noChangeArrowheads="1"/>
              </p:cNvSpPr>
              <p:nvPr/>
            </p:nvSpPr>
            <p:spPr bwMode="auto">
              <a:xfrm>
                <a:off x="2878138" y="3198813"/>
                <a:ext cx="53975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19" name="Freeform 675"/>
              <p:cNvSpPr>
                <a:spLocks/>
              </p:cNvSpPr>
              <p:nvPr/>
            </p:nvSpPr>
            <p:spPr bwMode="auto">
              <a:xfrm>
                <a:off x="2627313" y="3198813"/>
                <a:ext cx="217488" cy="284163"/>
              </a:xfrm>
              <a:custGeom>
                <a:avLst/>
                <a:gdLst>
                  <a:gd name="T0" fmla="*/ 12 w 126"/>
                  <a:gd name="T1" fmla="*/ 165 h 165"/>
                  <a:gd name="T2" fmla="*/ 0 w 126"/>
                  <a:gd name="T3" fmla="*/ 165 h 165"/>
                  <a:gd name="T4" fmla="*/ 0 w 126"/>
                  <a:gd name="T5" fmla="*/ 14 h 165"/>
                  <a:gd name="T6" fmla="*/ 14 w 126"/>
                  <a:gd name="T7" fmla="*/ 0 h 165"/>
                  <a:gd name="T8" fmla="*/ 126 w 126"/>
                  <a:gd name="T9" fmla="*/ 0 h 165"/>
                  <a:gd name="T10" fmla="*/ 126 w 126"/>
                  <a:gd name="T11" fmla="*/ 12 h 165"/>
                  <a:gd name="T12" fmla="*/ 14 w 126"/>
                  <a:gd name="T13" fmla="*/ 12 h 165"/>
                  <a:gd name="T14" fmla="*/ 12 w 126"/>
                  <a:gd name="T15" fmla="*/ 14 h 165"/>
                  <a:gd name="T16" fmla="*/ 12 w 126"/>
                  <a:gd name="T17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6" h="165">
                    <a:moveTo>
                      <a:pt x="12" y="165"/>
                    </a:moveTo>
                    <a:cubicBezTo>
                      <a:pt x="0" y="165"/>
                      <a:pt x="0" y="165"/>
                      <a:pt x="0" y="165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126" y="12"/>
                      <a:pt x="126" y="12"/>
                      <a:pt x="126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3" y="12"/>
                      <a:pt x="12" y="13"/>
                      <a:pt x="12" y="14"/>
                    </a:cubicBezTo>
                    <a:lnTo>
                      <a:pt x="12" y="1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20" name="Freeform 676"/>
              <p:cNvSpPr>
                <a:spLocks/>
              </p:cNvSpPr>
              <p:nvPr/>
            </p:nvSpPr>
            <p:spPr bwMode="auto">
              <a:xfrm>
                <a:off x="2667001" y="3238501"/>
                <a:ext cx="349250" cy="212725"/>
              </a:xfrm>
              <a:custGeom>
                <a:avLst/>
                <a:gdLst>
                  <a:gd name="T0" fmla="*/ 220 w 220"/>
                  <a:gd name="T1" fmla="*/ 134 h 134"/>
                  <a:gd name="T2" fmla="*/ 0 w 220"/>
                  <a:gd name="T3" fmla="*/ 134 h 134"/>
                  <a:gd name="T4" fmla="*/ 0 w 220"/>
                  <a:gd name="T5" fmla="*/ 0 h 134"/>
                  <a:gd name="T6" fmla="*/ 98 w 220"/>
                  <a:gd name="T7" fmla="*/ 0 h 134"/>
                  <a:gd name="T8" fmla="*/ 98 w 220"/>
                  <a:gd name="T9" fmla="*/ 13 h 134"/>
                  <a:gd name="T10" fmla="*/ 13 w 220"/>
                  <a:gd name="T11" fmla="*/ 13 h 134"/>
                  <a:gd name="T12" fmla="*/ 13 w 220"/>
                  <a:gd name="T13" fmla="*/ 122 h 134"/>
                  <a:gd name="T14" fmla="*/ 209 w 220"/>
                  <a:gd name="T15" fmla="*/ 122 h 134"/>
                  <a:gd name="T16" fmla="*/ 209 w 220"/>
                  <a:gd name="T17" fmla="*/ 107 h 134"/>
                  <a:gd name="T18" fmla="*/ 220 w 220"/>
                  <a:gd name="T19" fmla="*/ 107 h 134"/>
                  <a:gd name="T20" fmla="*/ 220 w 220"/>
                  <a:gd name="T21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0" h="134">
                    <a:moveTo>
                      <a:pt x="220" y="134"/>
                    </a:moveTo>
                    <a:lnTo>
                      <a:pt x="0" y="134"/>
                    </a:lnTo>
                    <a:lnTo>
                      <a:pt x="0" y="0"/>
                    </a:lnTo>
                    <a:lnTo>
                      <a:pt x="98" y="0"/>
                    </a:lnTo>
                    <a:lnTo>
                      <a:pt x="98" y="13"/>
                    </a:lnTo>
                    <a:lnTo>
                      <a:pt x="13" y="13"/>
                    </a:lnTo>
                    <a:lnTo>
                      <a:pt x="13" y="122"/>
                    </a:lnTo>
                    <a:lnTo>
                      <a:pt x="209" y="122"/>
                    </a:lnTo>
                    <a:lnTo>
                      <a:pt x="209" y="107"/>
                    </a:lnTo>
                    <a:lnTo>
                      <a:pt x="220" y="107"/>
                    </a:lnTo>
                    <a:lnTo>
                      <a:pt x="220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21" name="Freeform 677"/>
              <p:cNvSpPr>
                <a:spLocks noEditPoints="1"/>
              </p:cNvSpPr>
              <p:nvPr/>
            </p:nvSpPr>
            <p:spPr bwMode="auto">
              <a:xfrm>
                <a:off x="2566988" y="3470276"/>
                <a:ext cx="552450" cy="58738"/>
              </a:xfrm>
              <a:custGeom>
                <a:avLst/>
                <a:gdLst>
                  <a:gd name="T0" fmla="*/ 295 w 320"/>
                  <a:gd name="T1" fmla="*/ 34 h 34"/>
                  <a:gd name="T2" fmla="*/ 24 w 320"/>
                  <a:gd name="T3" fmla="*/ 34 h 34"/>
                  <a:gd name="T4" fmla="*/ 2 w 320"/>
                  <a:gd name="T5" fmla="*/ 25 h 34"/>
                  <a:gd name="T6" fmla="*/ 0 w 320"/>
                  <a:gd name="T7" fmla="*/ 24 h 34"/>
                  <a:gd name="T8" fmla="*/ 0 w 320"/>
                  <a:gd name="T9" fmla="*/ 0 h 34"/>
                  <a:gd name="T10" fmla="*/ 320 w 320"/>
                  <a:gd name="T11" fmla="*/ 0 h 34"/>
                  <a:gd name="T12" fmla="*/ 320 w 320"/>
                  <a:gd name="T13" fmla="*/ 24 h 34"/>
                  <a:gd name="T14" fmla="*/ 317 w 320"/>
                  <a:gd name="T15" fmla="*/ 25 h 34"/>
                  <a:gd name="T16" fmla="*/ 295 w 320"/>
                  <a:gd name="T17" fmla="*/ 34 h 34"/>
                  <a:gd name="T18" fmla="*/ 11 w 320"/>
                  <a:gd name="T19" fmla="*/ 18 h 34"/>
                  <a:gd name="T20" fmla="*/ 24 w 320"/>
                  <a:gd name="T21" fmla="*/ 23 h 34"/>
                  <a:gd name="T22" fmla="*/ 295 w 320"/>
                  <a:gd name="T23" fmla="*/ 23 h 34"/>
                  <a:gd name="T24" fmla="*/ 308 w 320"/>
                  <a:gd name="T25" fmla="*/ 18 h 34"/>
                  <a:gd name="T26" fmla="*/ 308 w 320"/>
                  <a:gd name="T27" fmla="*/ 12 h 34"/>
                  <a:gd name="T28" fmla="*/ 11 w 320"/>
                  <a:gd name="T29" fmla="*/ 12 h 34"/>
                  <a:gd name="T30" fmla="*/ 11 w 320"/>
                  <a:gd name="T31" fmla="*/ 1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0" h="34">
                    <a:moveTo>
                      <a:pt x="295" y="34"/>
                    </a:moveTo>
                    <a:cubicBezTo>
                      <a:pt x="24" y="34"/>
                      <a:pt x="24" y="34"/>
                      <a:pt x="24" y="34"/>
                    </a:cubicBezTo>
                    <a:cubicBezTo>
                      <a:pt x="15" y="34"/>
                      <a:pt x="3" y="26"/>
                      <a:pt x="2" y="25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0" y="0"/>
                      <a:pt x="320" y="0"/>
                      <a:pt x="320" y="0"/>
                    </a:cubicBezTo>
                    <a:cubicBezTo>
                      <a:pt x="320" y="24"/>
                      <a:pt x="320" y="24"/>
                      <a:pt x="320" y="24"/>
                    </a:cubicBezTo>
                    <a:cubicBezTo>
                      <a:pt x="317" y="25"/>
                      <a:pt x="317" y="25"/>
                      <a:pt x="317" y="25"/>
                    </a:cubicBezTo>
                    <a:cubicBezTo>
                      <a:pt x="316" y="26"/>
                      <a:pt x="305" y="34"/>
                      <a:pt x="295" y="34"/>
                    </a:cubicBezTo>
                    <a:close/>
                    <a:moveTo>
                      <a:pt x="11" y="18"/>
                    </a:moveTo>
                    <a:cubicBezTo>
                      <a:pt x="15" y="20"/>
                      <a:pt x="21" y="23"/>
                      <a:pt x="24" y="23"/>
                    </a:cubicBezTo>
                    <a:cubicBezTo>
                      <a:pt x="295" y="23"/>
                      <a:pt x="295" y="23"/>
                      <a:pt x="295" y="23"/>
                    </a:cubicBezTo>
                    <a:cubicBezTo>
                      <a:pt x="299" y="23"/>
                      <a:pt x="304" y="20"/>
                      <a:pt x="308" y="18"/>
                    </a:cubicBezTo>
                    <a:cubicBezTo>
                      <a:pt x="308" y="12"/>
                      <a:pt x="308" y="12"/>
                      <a:pt x="308" y="12"/>
                    </a:cubicBezTo>
                    <a:cubicBezTo>
                      <a:pt x="11" y="12"/>
                      <a:pt x="11" y="12"/>
                      <a:pt x="11" y="12"/>
                    </a:cubicBezTo>
                    <a:lnTo>
                      <a:pt x="1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22" name="Freeform 678"/>
              <p:cNvSpPr>
                <a:spLocks/>
              </p:cNvSpPr>
              <p:nvPr/>
            </p:nvSpPr>
            <p:spPr bwMode="auto">
              <a:xfrm>
                <a:off x="2924176" y="3198813"/>
                <a:ext cx="134938" cy="188913"/>
              </a:xfrm>
              <a:custGeom>
                <a:avLst/>
                <a:gdLst>
                  <a:gd name="T0" fmla="*/ 41 w 78"/>
                  <a:gd name="T1" fmla="*/ 110 h 110"/>
                  <a:gd name="T2" fmla="*/ 36 w 78"/>
                  <a:gd name="T3" fmla="*/ 110 h 110"/>
                  <a:gd name="T4" fmla="*/ 0 w 78"/>
                  <a:gd name="T5" fmla="*/ 74 h 110"/>
                  <a:gd name="T6" fmla="*/ 0 w 78"/>
                  <a:gd name="T7" fmla="*/ 0 h 110"/>
                  <a:gd name="T8" fmla="*/ 12 w 78"/>
                  <a:gd name="T9" fmla="*/ 0 h 110"/>
                  <a:gd name="T10" fmla="*/ 12 w 78"/>
                  <a:gd name="T11" fmla="*/ 74 h 110"/>
                  <a:gd name="T12" fmla="*/ 36 w 78"/>
                  <a:gd name="T13" fmla="*/ 98 h 110"/>
                  <a:gd name="T14" fmla="*/ 41 w 78"/>
                  <a:gd name="T15" fmla="*/ 98 h 110"/>
                  <a:gd name="T16" fmla="*/ 66 w 78"/>
                  <a:gd name="T17" fmla="*/ 74 h 110"/>
                  <a:gd name="T18" fmla="*/ 66 w 78"/>
                  <a:gd name="T19" fmla="*/ 38 h 110"/>
                  <a:gd name="T20" fmla="*/ 78 w 78"/>
                  <a:gd name="T21" fmla="*/ 38 h 110"/>
                  <a:gd name="T22" fmla="*/ 78 w 78"/>
                  <a:gd name="T23" fmla="*/ 74 h 110"/>
                  <a:gd name="T24" fmla="*/ 41 w 78"/>
                  <a:gd name="T25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" h="110">
                    <a:moveTo>
                      <a:pt x="41" y="110"/>
                    </a:moveTo>
                    <a:cubicBezTo>
                      <a:pt x="36" y="110"/>
                      <a:pt x="36" y="110"/>
                      <a:pt x="36" y="110"/>
                    </a:cubicBezTo>
                    <a:cubicBezTo>
                      <a:pt x="17" y="110"/>
                      <a:pt x="0" y="94"/>
                      <a:pt x="0" y="7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74"/>
                      <a:pt x="12" y="74"/>
                      <a:pt x="12" y="74"/>
                    </a:cubicBezTo>
                    <a:cubicBezTo>
                      <a:pt x="12" y="87"/>
                      <a:pt x="23" y="98"/>
                      <a:pt x="36" y="98"/>
                    </a:cubicBezTo>
                    <a:cubicBezTo>
                      <a:pt x="41" y="98"/>
                      <a:pt x="41" y="98"/>
                      <a:pt x="41" y="98"/>
                    </a:cubicBezTo>
                    <a:cubicBezTo>
                      <a:pt x="55" y="98"/>
                      <a:pt x="66" y="87"/>
                      <a:pt x="66" y="74"/>
                    </a:cubicBezTo>
                    <a:cubicBezTo>
                      <a:pt x="66" y="38"/>
                      <a:pt x="66" y="38"/>
                      <a:pt x="66" y="38"/>
                    </a:cubicBezTo>
                    <a:cubicBezTo>
                      <a:pt x="78" y="38"/>
                      <a:pt x="78" y="38"/>
                      <a:pt x="78" y="38"/>
                    </a:cubicBezTo>
                    <a:cubicBezTo>
                      <a:pt x="78" y="74"/>
                      <a:pt x="78" y="74"/>
                      <a:pt x="78" y="74"/>
                    </a:cubicBezTo>
                    <a:cubicBezTo>
                      <a:pt x="78" y="94"/>
                      <a:pt x="61" y="110"/>
                      <a:pt x="41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23" name="Freeform 679"/>
              <p:cNvSpPr>
                <a:spLocks/>
              </p:cNvSpPr>
              <p:nvPr/>
            </p:nvSpPr>
            <p:spPr bwMode="auto">
              <a:xfrm>
                <a:off x="2840038" y="3124201"/>
                <a:ext cx="104775" cy="174625"/>
              </a:xfrm>
              <a:custGeom>
                <a:avLst/>
                <a:gdLst>
                  <a:gd name="T0" fmla="*/ 12 w 61"/>
                  <a:gd name="T1" fmla="*/ 101 h 101"/>
                  <a:gd name="T2" fmla="*/ 0 w 61"/>
                  <a:gd name="T3" fmla="*/ 101 h 101"/>
                  <a:gd name="T4" fmla="*/ 0 w 61"/>
                  <a:gd name="T5" fmla="*/ 28 h 101"/>
                  <a:gd name="T6" fmla="*/ 29 w 61"/>
                  <a:gd name="T7" fmla="*/ 0 h 101"/>
                  <a:gd name="T8" fmla="*/ 32 w 61"/>
                  <a:gd name="T9" fmla="*/ 0 h 101"/>
                  <a:gd name="T10" fmla="*/ 61 w 61"/>
                  <a:gd name="T11" fmla="*/ 28 h 101"/>
                  <a:gd name="T12" fmla="*/ 61 w 61"/>
                  <a:gd name="T13" fmla="*/ 55 h 101"/>
                  <a:gd name="T14" fmla="*/ 49 w 61"/>
                  <a:gd name="T15" fmla="*/ 55 h 101"/>
                  <a:gd name="T16" fmla="*/ 49 w 61"/>
                  <a:gd name="T17" fmla="*/ 28 h 101"/>
                  <a:gd name="T18" fmla="*/ 32 w 61"/>
                  <a:gd name="T19" fmla="*/ 11 h 101"/>
                  <a:gd name="T20" fmla="*/ 29 w 61"/>
                  <a:gd name="T21" fmla="*/ 11 h 101"/>
                  <a:gd name="T22" fmla="*/ 12 w 61"/>
                  <a:gd name="T23" fmla="*/ 28 h 101"/>
                  <a:gd name="T24" fmla="*/ 12 w 61"/>
                  <a:gd name="T25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101">
                    <a:moveTo>
                      <a:pt x="12" y="101"/>
                    </a:moveTo>
                    <a:cubicBezTo>
                      <a:pt x="0" y="101"/>
                      <a:pt x="0" y="101"/>
                      <a:pt x="0" y="10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2"/>
                      <a:pt x="13" y="0"/>
                      <a:pt x="29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8" y="0"/>
                      <a:pt x="61" y="12"/>
                      <a:pt x="61" y="28"/>
                    </a:cubicBezTo>
                    <a:cubicBezTo>
                      <a:pt x="61" y="55"/>
                      <a:pt x="61" y="55"/>
                      <a:pt x="61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49" y="19"/>
                      <a:pt x="42" y="11"/>
                      <a:pt x="32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19" y="11"/>
                      <a:pt x="12" y="19"/>
                      <a:pt x="12" y="28"/>
                    </a:cubicBezTo>
                    <a:lnTo>
                      <a:pt x="12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24" name="Freeform 680"/>
              <p:cNvSpPr>
                <a:spLocks noEditPoints="1"/>
              </p:cNvSpPr>
              <p:nvPr/>
            </p:nvSpPr>
            <p:spPr bwMode="auto">
              <a:xfrm>
                <a:off x="2794001" y="3286126"/>
                <a:ext cx="107950" cy="106363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2 h 62"/>
                  <a:gd name="T12" fmla="*/ 12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9" y="0"/>
                      <a:pt x="62" y="14"/>
                      <a:pt x="62" y="31"/>
                    </a:cubicBezTo>
                    <a:cubicBezTo>
                      <a:pt x="62" y="48"/>
                      <a:pt x="49" y="62"/>
                      <a:pt x="31" y="62"/>
                    </a:cubicBezTo>
                    <a:close/>
                    <a:moveTo>
                      <a:pt x="31" y="12"/>
                    </a:moveTo>
                    <a:cubicBezTo>
                      <a:pt x="21" y="12"/>
                      <a:pt x="12" y="20"/>
                      <a:pt x="12" y="31"/>
                    </a:cubicBezTo>
                    <a:cubicBezTo>
                      <a:pt x="12" y="42"/>
                      <a:pt x="21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2"/>
                      <a:pt x="3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25" name="Freeform 681"/>
              <p:cNvSpPr>
                <a:spLocks/>
              </p:cNvSpPr>
              <p:nvPr/>
            </p:nvSpPr>
            <p:spPr bwMode="auto">
              <a:xfrm>
                <a:off x="3090863" y="3063876"/>
                <a:ext cx="42863" cy="103188"/>
              </a:xfrm>
              <a:custGeom>
                <a:avLst/>
                <a:gdLst>
                  <a:gd name="T0" fmla="*/ 25 w 25"/>
                  <a:gd name="T1" fmla="*/ 60 h 60"/>
                  <a:gd name="T2" fmla="*/ 14 w 25"/>
                  <a:gd name="T3" fmla="*/ 60 h 60"/>
                  <a:gd name="T4" fmla="*/ 14 w 25"/>
                  <a:gd name="T5" fmla="*/ 25 h 60"/>
                  <a:gd name="T6" fmla="*/ 0 w 25"/>
                  <a:gd name="T7" fmla="*/ 11 h 60"/>
                  <a:gd name="T8" fmla="*/ 0 w 25"/>
                  <a:gd name="T9" fmla="*/ 0 h 60"/>
                  <a:gd name="T10" fmla="*/ 25 w 25"/>
                  <a:gd name="T11" fmla="*/ 25 h 60"/>
                  <a:gd name="T12" fmla="*/ 25 w 25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60">
                    <a:moveTo>
                      <a:pt x="25" y="60"/>
                    </a:move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17"/>
                      <a:pt x="8" y="11"/>
                      <a:pt x="0" y="1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" y="0"/>
                      <a:pt x="25" y="11"/>
                      <a:pt x="25" y="25"/>
                    </a:cubicBezTo>
                    <a:lnTo>
                      <a:pt x="25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26" name="Freeform 682"/>
              <p:cNvSpPr>
                <a:spLocks/>
              </p:cNvSpPr>
              <p:nvPr/>
            </p:nvSpPr>
            <p:spPr bwMode="auto">
              <a:xfrm>
                <a:off x="2959101" y="3063876"/>
                <a:ext cx="42863" cy="104775"/>
              </a:xfrm>
              <a:custGeom>
                <a:avLst/>
                <a:gdLst>
                  <a:gd name="T0" fmla="*/ 11 w 25"/>
                  <a:gd name="T1" fmla="*/ 61 h 61"/>
                  <a:gd name="T2" fmla="*/ 0 w 25"/>
                  <a:gd name="T3" fmla="*/ 61 h 61"/>
                  <a:gd name="T4" fmla="*/ 0 w 25"/>
                  <a:gd name="T5" fmla="*/ 25 h 61"/>
                  <a:gd name="T6" fmla="*/ 25 w 25"/>
                  <a:gd name="T7" fmla="*/ 0 h 61"/>
                  <a:gd name="T8" fmla="*/ 25 w 25"/>
                  <a:gd name="T9" fmla="*/ 11 h 61"/>
                  <a:gd name="T10" fmla="*/ 11 w 25"/>
                  <a:gd name="T11" fmla="*/ 25 h 61"/>
                  <a:gd name="T12" fmla="*/ 11 w 25"/>
                  <a:gd name="T1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61">
                    <a:moveTo>
                      <a:pt x="11" y="61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17" y="11"/>
                      <a:pt x="11" y="18"/>
                      <a:pt x="11" y="25"/>
                    </a:cubicBezTo>
                    <a:lnTo>
                      <a:pt x="11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27" name="Freeform 683"/>
              <p:cNvSpPr>
                <a:spLocks/>
              </p:cNvSpPr>
              <p:nvPr/>
            </p:nvSpPr>
            <p:spPr bwMode="auto">
              <a:xfrm>
                <a:off x="2959101" y="3167063"/>
                <a:ext cx="174625" cy="111125"/>
              </a:xfrm>
              <a:custGeom>
                <a:avLst/>
                <a:gdLst>
                  <a:gd name="T0" fmla="*/ 61 w 102"/>
                  <a:gd name="T1" fmla="*/ 64 h 64"/>
                  <a:gd name="T2" fmla="*/ 41 w 102"/>
                  <a:gd name="T3" fmla="*/ 64 h 64"/>
                  <a:gd name="T4" fmla="*/ 0 w 102"/>
                  <a:gd name="T5" fmla="*/ 23 h 64"/>
                  <a:gd name="T6" fmla="*/ 0 w 102"/>
                  <a:gd name="T7" fmla="*/ 0 h 64"/>
                  <a:gd name="T8" fmla="*/ 11 w 102"/>
                  <a:gd name="T9" fmla="*/ 0 h 64"/>
                  <a:gd name="T10" fmla="*/ 11 w 102"/>
                  <a:gd name="T11" fmla="*/ 23 h 64"/>
                  <a:gd name="T12" fmla="*/ 41 w 102"/>
                  <a:gd name="T13" fmla="*/ 52 h 64"/>
                  <a:gd name="T14" fmla="*/ 61 w 102"/>
                  <a:gd name="T15" fmla="*/ 52 h 64"/>
                  <a:gd name="T16" fmla="*/ 91 w 102"/>
                  <a:gd name="T17" fmla="*/ 23 h 64"/>
                  <a:gd name="T18" fmla="*/ 91 w 102"/>
                  <a:gd name="T19" fmla="*/ 0 h 64"/>
                  <a:gd name="T20" fmla="*/ 102 w 102"/>
                  <a:gd name="T21" fmla="*/ 0 h 64"/>
                  <a:gd name="T22" fmla="*/ 102 w 102"/>
                  <a:gd name="T23" fmla="*/ 23 h 64"/>
                  <a:gd name="T24" fmla="*/ 61 w 102"/>
                  <a:gd name="T2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2" h="64">
                    <a:moveTo>
                      <a:pt x="61" y="64"/>
                    </a:moveTo>
                    <a:cubicBezTo>
                      <a:pt x="41" y="64"/>
                      <a:pt x="41" y="64"/>
                      <a:pt x="41" y="64"/>
                    </a:cubicBezTo>
                    <a:cubicBezTo>
                      <a:pt x="18" y="64"/>
                      <a:pt x="0" y="45"/>
                      <a:pt x="0" y="2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39"/>
                      <a:pt x="25" y="52"/>
                      <a:pt x="41" y="52"/>
                    </a:cubicBezTo>
                    <a:cubicBezTo>
                      <a:pt x="61" y="52"/>
                      <a:pt x="61" y="52"/>
                      <a:pt x="61" y="52"/>
                    </a:cubicBezTo>
                    <a:cubicBezTo>
                      <a:pt x="78" y="52"/>
                      <a:pt x="91" y="39"/>
                      <a:pt x="91" y="23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23"/>
                      <a:pt x="102" y="23"/>
                      <a:pt x="102" y="23"/>
                    </a:cubicBezTo>
                    <a:cubicBezTo>
                      <a:pt x="102" y="45"/>
                      <a:pt x="84" y="64"/>
                      <a:pt x="61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28" name="Rectangle 684"/>
              <p:cNvSpPr>
                <a:spLocks noChangeArrowheads="1"/>
              </p:cNvSpPr>
              <p:nvPr/>
            </p:nvSpPr>
            <p:spPr bwMode="auto">
              <a:xfrm>
                <a:off x="3030538" y="3098801"/>
                <a:ext cx="20638" cy="714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29" name="Rectangle 685"/>
              <p:cNvSpPr>
                <a:spLocks noChangeArrowheads="1"/>
              </p:cNvSpPr>
              <p:nvPr/>
            </p:nvSpPr>
            <p:spPr bwMode="auto">
              <a:xfrm>
                <a:off x="3005138" y="3124201"/>
                <a:ext cx="71438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</p:grpSp>
        <p:grpSp>
          <p:nvGrpSpPr>
            <p:cNvPr id="130" name="Grupo 129"/>
            <p:cNvGrpSpPr/>
            <p:nvPr/>
          </p:nvGrpSpPr>
          <p:grpSpPr>
            <a:xfrm>
              <a:off x="5057409" y="2428666"/>
              <a:ext cx="353123" cy="299128"/>
              <a:chOff x="5459413" y="1987551"/>
              <a:chExt cx="519113" cy="439737"/>
            </a:xfrm>
            <a:solidFill>
              <a:schemeClr val="bg1"/>
            </a:solidFill>
          </p:grpSpPr>
          <p:sp>
            <p:nvSpPr>
              <p:cNvPr id="131" name="Freeform 431"/>
              <p:cNvSpPr>
                <a:spLocks/>
              </p:cNvSpPr>
              <p:nvPr/>
            </p:nvSpPr>
            <p:spPr bwMode="auto">
              <a:xfrm>
                <a:off x="5486401" y="1987551"/>
                <a:ext cx="463550" cy="114300"/>
              </a:xfrm>
              <a:custGeom>
                <a:avLst/>
                <a:gdLst>
                  <a:gd name="T0" fmla="*/ 12 w 269"/>
                  <a:gd name="T1" fmla="*/ 66 h 66"/>
                  <a:gd name="T2" fmla="*/ 0 w 269"/>
                  <a:gd name="T3" fmla="*/ 66 h 66"/>
                  <a:gd name="T4" fmla="*/ 0 w 269"/>
                  <a:gd name="T5" fmla="*/ 14 h 66"/>
                  <a:gd name="T6" fmla="*/ 13 w 269"/>
                  <a:gd name="T7" fmla="*/ 0 h 66"/>
                  <a:gd name="T8" fmla="*/ 256 w 269"/>
                  <a:gd name="T9" fmla="*/ 0 h 66"/>
                  <a:gd name="T10" fmla="*/ 269 w 269"/>
                  <a:gd name="T11" fmla="*/ 14 h 66"/>
                  <a:gd name="T12" fmla="*/ 269 w 269"/>
                  <a:gd name="T13" fmla="*/ 50 h 66"/>
                  <a:gd name="T14" fmla="*/ 257 w 269"/>
                  <a:gd name="T15" fmla="*/ 50 h 66"/>
                  <a:gd name="T16" fmla="*/ 257 w 269"/>
                  <a:gd name="T17" fmla="*/ 14 h 66"/>
                  <a:gd name="T18" fmla="*/ 256 w 269"/>
                  <a:gd name="T19" fmla="*/ 12 h 66"/>
                  <a:gd name="T20" fmla="*/ 13 w 269"/>
                  <a:gd name="T21" fmla="*/ 12 h 66"/>
                  <a:gd name="T22" fmla="*/ 12 w 269"/>
                  <a:gd name="T23" fmla="*/ 14 h 66"/>
                  <a:gd name="T24" fmla="*/ 12 w 269"/>
                  <a:gd name="T25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9" h="66">
                    <a:moveTo>
                      <a:pt x="12" y="66"/>
                    </a:moveTo>
                    <a:cubicBezTo>
                      <a:pt x="0" y="66"/>
                      <a:pt x="0" y="66"/>
                      <a:pt x="0" y="6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256" y="0"/>
                      <a:pt x="256" y="0"/>
                      <a:pt x="256" y="0"/>
                    </a:cubicBezTo>
                    <a:cubicBezTo>
                      <a:pt x="263" y="0"/>
                      <a:pt x="269" y="6"/>
                      <a:pt x="269" y="14"/>
                    </a:cubicBezTo>
                    <a:cubicBezTo>
                      <a:pt x="269" y="50"/>
                      <a:pt x="269" y="50"/>
                      <a:pt x="269" y="50"/>
                    </a:cubicBezTo>
                    <a:cubicBezTo>
                      <a:pt x="257" y="50"/>
                      <a:pt x="257" y="50"/>
                      <a:pt x="257" y="50"/>
                    </a:cubicBezTo>
                    <a:cubicBezTo>
                      <a:pt x="257" y="14"/>
                      <a:pt x="257" y="14"/>
                      <a:pt x="257" y="14"/>
                    </a:cubicBezTo>
                    <a:cubicBezTo>
                      <a:pt x="257" y="13"/>
                      <a:pt x="256" y="12"/>
                      <a:pt x="256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2" y="12"/>
                      <a:pt x="12" y="13"/>
                      <a:pt x="12" y="14"/>
                    </a:cubicBezTo>
                    <a:lnTo>
                      <a:pt x="12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32" name="Freeform 432"/>
              <p:cNvSpPr>
                <a:spLocks/>
              </p:cNvSpPr>
              <p:nvPr/>
            </p:nvSpPr>
            <p:spPr bwMode="auto">
              <a:xfrm>
                <a:off x="5524501" y="2030413"/>
                <a:ext cx="387350" cy="71438"/>
              </a:xfrm>
              <a:custGeom>
                <a:avLst/>
                <a:gdLst>
                  <a:gd name="T0" fmla="*/ 13 w 244"/>
                  <a:gd name="T1" fmla="*/ 45 h 45"/>
                  <a:gd name="T2" fmla="*/ 0 w 244"/>
                  <a:gd name="T3" fmla="*/ 45 h 45"/>
                  <a:gd name="T4" fmla="*/ 0 w 244"/>
                  <a:gd name="T5" fmla="*/ 0 h 45"/>
                  <a:gd name="T6" fmla="*/ 244 w 244"/>
                  <a:gd name="T7" fmla="*/ 0 h 45"/>
                  <a:gd name="T8" fmla="*/ 244 w 244"/>
                  <a:gd name="T9" fmla="*/ 28 h 45"/>
                  <a:gd name="T10" fmla="*/ 231 w 244"/>
                  <a:gd name="T11" fmla="*/ 28 h 45"/>
                  <a:gd name="T12" fmla="*/ 231 w 244"/>
                  <a:gd name="T13" fmla="*/ 13 h 45"/>
                  <a:gd name="T14" fmla="*/ 13 w 244"/>
                  <a:gd name="T15" fmla="*/ 13 h 45"/>
                  <a:gd name="T16" fmla="*/ 13 w 244"/>
                  <a:gd name="T17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45">
                    <a:moveTo>
                      <a:pt x="13" y="45"/>
                    </a:moveTo>
                    <a:lnTo>
                      <a:pt x="0" y="45"/>
                    </a:lnTo>
                    <a:lnTo>
                      <a:pt x="0" y="0"/>
                    </a:lnTo>
                    <a:lnTo>
                      <a:pt x="244" y="0"/>
                    </a:lnTo>
                    <a:lnTo>
                      <a:pt x="244" y="28"/>
                    </a:lnTo>
                    <a:lnTo>
                      <a:pt x="231" y="28"/>
                    </a:lnTo>
                    <a:lnTo>
                      <a:pt x="231" y="13"/>
                    </a:lnTo>
                    <a:lnTo>
                      <a:pt x="13" y="13"/>
                    </a:lnTo>
                    <a:lnTo>
                      <a:pt x="13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33" name="Freeform 433"/>
              <p:cNvSpPr>
                <a:spLocks/>
              </p:cNvSpPr>
              <p:nvPr/>
            </p:nvSpPr>
            <p:spPr bwMode="auto">
              <a:xfrm>
                <a:off x="5459413" y="2090738"/>
                <a:ext cx="519113" cy="279400"/>
              </a:xfrm>
              <a:custGeom>
                <a:avLst/>
                <a:gdLst>
                  <a:gd name="T0" fmla="*/ 150 w 301"/>
                  <a:gd name="T1" fmla="*/ 162 h 162"/>
                  <a:gd name="T2" fmla="*/ 27 w 301"/>
                  <a:gd name="T3" fmla="*/ 162 h 162"/>
                  <a:gd name="T4" fmla="*/ 14 w 301"/>
                  <a:gd name="T5" fmla="*/ 148 h 162"/>
                  <a:gd name="T6" fmla="*/ 0 w 301"/>
                  <a:gd name="T7" fmla="*/ 33 h 162"/>
                  <a:gd name="T8" fmla="*/ 13 w 301"/>
                  <a:gd name="T9" fmla="*/ 19 h 162"/>
                  <a:gd name="T10" fmla="*/ 151 w 301"/>
                  <a:gd name="T11" fmla="*/ 19 h 162"/>
                  <a:gd name="T12" fmla="*/ 162 w 301"/>
                  <a:gd name="T13" fmla="*/ 0 h 162"/>
                  <a:gd name="T14" fmla="*/ 288 w 301"/>
                  <a:gd name="T15" fmla="*/ 0 h 162"/>
                  <a:gd name="T16" fmla="*/ 301 w 301"/>
                  <a:gd name="T17" fmla="*/ 14 h 162"/>
                  <a:gd name="T18" fmla="*/ 301 w 301"/>
                  <a:gd name="T19" fmla="*/ 14 h 162"/>
                  <a:gd name="T20" fmla="*/ 290 w 301"/>
                  <a:gd name="T21" fmla="*/ 99 h 162"/>
                  <a:gd name="T22" fmla="*/ 279 w 301"/>
                  <a:gd name="T23" fmla="*/ 97 h 162"/>
                  <a:gd name="T24" fmla="*/ 289 w 301"/>
                  <a:gd name="T25" fmla="*/ 13 h 162"/>
                  <a:gd name="T26" fmla="*/ 288 w 301"/>
                  <a:gd name="T27" fmla="*/ 11 h 162"/>
                  <a:gd name="T28" fmla="*/ 168 w 301"/>
                  <a:gd name="T29" fmla="*/ 11 h 162"/>
                  <a:gd name="T30" fmla="*/ 158 w 301"/>
                  <a:gd name="T31" fmla="*/ 30 h 162"/>
                  <a:gd name="T32" fmla="*/ 13 w 301"/>
                  <a:gd name="T33" fmla="*/ 30 h 162"/>
                  <a:gd name="T34" fmla="*/ 11 w 301"/>
                  <a:gd name="T35" fmla="*/ 32 h 162"/>
                  <a:gd name="T36" fmla="*/ 26 w 301"/>
                  <a:gd name="T37" fmla="*/ 148 h 162"/>
                  <a:gd name="T38" fmla="*/ 27 w 301"/>
                  <a:gd name="T39" fmla="*/ 150 h 162"/>
                  <a:gd name="T40" fmla="*/ 150 w 301"/>
                  <a:gd name="T41" fmla="*/ 150 h 162"/>
                  <a:gd name="T42" fmla="*/ 150 w 301"/>
                  <a:gd name="T43" fmla="*/ 16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01" h="162">
                    <a:moveTo>
                      <a:pt x="150" y="162"/>
                    </a:moveTo>
                    <a:cubicBezTo>
                      <a:pt x="27" y="162"/>
                      <a:pt x="27" y="162"/>
                      <a:pt x="27" y="162"/>
                    </a:cubicBezTo>
                    <a:cubicBezTo>
                      <a:pt x="20" y="162"/>
                      <a:pt x="15" y="156"/>
                      <a:pt x="14" y="148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25"/>
                      <a:pt x="6" y="19"/>
                      <a:pt x="13" y="19"/>
                    </a:cubicBezTo>
                    <a:cubicBezTo>
                      <a:pt x="151" y="19"/>
                      <a:pt x="151" y="19"/>
                      <a:pt x="151" y="19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288" y="0"/>
                      <a:pt x="288" y="0"/>
                      <a:pt x="288" y="0"/>
                    </a:cubicBezTo>
                    <a:cubicBezTo>
                      <a:pt x="295" y="0"/>
                      <a:pt x="301" y="6"/>
                      <a:pt x="301" y="14"/>
                    </a:cubicBezTo>
                    <a:cubicBezTo>
                      <a:pt x="301" y="14"/>
                      <a:pt x="301" y="14"/>
                      <a:pt x="301" y="14"/>
                    </a:cubicBezTo>
                    <a:cubicBezTo>
                      <a:pt x="290" y="99"/>
                      <a:pt x="290" y="99"/>
                      <a:pt x="290" y="99"/>
                    </a:cubicBezTo>
                    <a:cubicBezTo>
                      <a:pt x="279" y="97"/>
                      <a:pt x="279" y="97"/>
                      <a:pt x="279" y="97"/>
                    </a:cubicBezTo>
                    <a:cubicBezTo>
                      <a:pt x="289" y="13"/>
                      <a:pt x="289" y="13"/>
                      <a:pt x="289" y="13"/>
                    </a:cubicBezTo>
                    <a:cubicBezTo>
                      <a:pt x="289" y="12"/>
                      <a:pt x="289" y="11"/>
                      <a:pt x="288" y="11"/>
                    </a:cubicBezTo>
                    <a:cubicBezTo>
                      <a:pt x="168" y="11"/>
                      <a:pt x="168" y="11"/>
                      <a:pt x="168" y="1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2" y="30"/>
                      <a:pt x="11" y="31"/>
                      <a:pt x="11" y="32"/>
                    </a:cubicBezTo>
                    <a:cubicBezTo>
                      <a:pt x="26" y="148"/>
                      <a:pt x="26" y="148"/>
                      <a:pt x="26" y="148"/>
                    </a:cubicBezTo>
                    <a:cubicBezTo>
                      <a:pt x="26" y="149"/>
                      <a:pt x="27" y="150"/>
                      <a:pt x="27" y="150"/>
                    </a:cubicBezTo>
                    <a:cubicBezTo>
                      <a:pt x="150" y="150"/>
                      <a:pt x="150" y="150"/>
                      <a:pt x="150" y="150"/>
                    </a:cubicBezTo>
                    <a:lnTo>
                      <a:pt x="150" y="1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34" name="Rectangle 434"/>
              <p:cNvSpPr>
                <a:spLocks noChangeArrowheads="1"/>
              </p:cNvSpPr>
              <p:nvPr/>
            </p:nvSpPr>
            <p:spPr bwMode="auto">
              <a:xfrm>
                <a:off x="5635626" y="2203451"/>
                <a:ext cx="136525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35" name="Rectangle 435"/>
              <p:cNvSpPr>
                <a:spLocks noChangeArrowheads="1"/>
              </p:cNvSpPr>
              <p:nvPr/>
            </p:nvSpPr>
            <p:spPr bwMode="auto">
              <a:xfrm>
                <a:off x="5635626" y="2243138"/>
                <a:ext cx="103188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36" name="Freeform 436"/>
              <p:cNvSpPr>
                <a:spLocks noEditPoints="1"/>
              </p:cNvSpPr>
              <p:nvPr/>
            </p:nvSpPr>
            <p:spPr bwMode="auto">
              <a:xfrm>
                <a:off x="5746751" y="2271713"/>
                <a:ext cx="227013" cy="155575"/>
              </a:xfrm>
              <a:custGeom>
                <a:avLst/>
                <a:gdLst>
                  <a:gd name="T0" fmla="*/ 132 w 132"/>
                  <a:gd name="T1" fmla="*/ 90 h 90"/>
                  <a:gd name="T2" fmla="*/ 0 w 132"/>
                  <a:gd name="T3" fmla="*/ 90 h 90"/>
                  <a:gd name="T4" fmla="*/ 0 w 132"/>
                  <a:gd name="T5" fmla="*/ 37 h 90"/>
                  <a:gd name="T6" fmla="*/ 19 w 132"/>
                  <a:gd name="T7" fmla="*/ 9 h 90"/>
                  <a:gd name="T8" fmla="*/ 112 w 132"/>
                  <a:gd name="T9" fmla="*/ 9 h 90"/>
                  <a:gd name="T10" fmla="*/ 132 w 132"/>
                  <a:gd name="T11" fmla="*/ 37 h 90"/>
                  <a:gd name="T12" fmla="*/ 132 w 132"/>
                  <a:gd name="T13" fmla="*/ 90 h 90"/>
                  <a:gd name="T14" fmla="*/ 12 w 132"/>
                  <a:gd name="T15" fmla="*/ 79 h 90"/>
                  <a:gd name="T16" fmla="*/ 120 w 132"/>
                  <a:gd name="T17" fmla="*/ 79 h 90"/>
                  <a:gd name="T18" fmla="*/ 120 w 132"/>
                  <a:gd name="T19" fmla="*/ 37 h 90"/>
                  <a:gd name="T20" fmla="*/ 109 w 132"/>
                  <a:gd name="T21" fmla="*/ 20 h 90"/>
                  <a:gd name="T22" fmla="*/ 23 w 132"/>
                  <a:gd name="T23" fmla="*/ 20 h 90"/>
                  <a:gd name="T24" fmla="*/ 12 w 132"/>
                  <a:gd name="T25" fmla="*/ 37 h 90"/>
                  <a:gd name="T26" fmla="*/ 12 w 132"/>
                  <a:gd name="T27" fmla="*/ 7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2" h="90">
                    <a:moveTo>
                      <a:pt x="132" y="9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5"/>
                      <a:pt x="9" y="13"/>
                      <a:pt x="19" y="9"/>
                    </a:cubicBezTo>
                    <a:cubicBezTo>
                      <a:pt x="50" y="0"/>
                      <a:pt x="82" y="0"/>
                      <a:pt x="112" y="9"/>
                    </a:cubicBezTo>
                    <a:cubicBezTo>
                      <a:pt x="123" y="13"/>
                      <a:pt x="131" y="25"/>
                      <a:pt x="132" y="37"/>
                    </a:cubicBezTo>
                    <a:lnTo>
                      <a:pt x="132" y="90"/>
                    </a:lnTo>
                    <a:close/>
                    <a:moveTo>
                      <a:pt x="12" y="79"/>
                    </a:moveTo>
                    <a:cubicBezTo>
                      <a:pt x="120" y="79"/>
                      <a:pt x="120" y="79"/>
                      <a:pt x="120" y="79"/>
                    </a:cubicBezTo>
                    <a:cubicBezTo>
                      <a:pt x="120" y="37"/>
                      <a:pt x="120" y="37"/>
                      <a:pt x="120" y="37"/>
                    </a:cubicBezTo>
                    <a:cubicBezTo>
                      <a:pt x="120" y="30"/>
                      <a:pt x="115" y="22"/>
                      <a:pt x="109" y="20"/>
                    </a:cubicBezTo>
                    <a:cubicBezTo>
                      <a:pt x="81" y="11"/>
                      <a:pt x="51" y="11"/>
                      <a:pt x="23" y="20"/>
                    </a:cubicBezTo>
                    <a:cubicBezTo>
                      <a:pt x="17" y="22"/>
                      <a:pt x="12" y="30"/>
                      <a:pt x="12" y="37"/>
                    </a:cubicBezTo>
                    <a:lnTo>
                      <a:pt x="12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37" name="Rectangle 437"/>
              <p:cNvSpPr>
                <a:spLocks noChangeArrowheads="1"/>
              </p:cNvSpPr>
              <p:nvPr/>
            </p:nvSpPr>
            <p:spPr bwMode="auto">
              <a:xfrm>
                <a:off x="5910263" y="2359026"/>
                <a:ext cx="19050" cy="57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38" name="Rectangle 438"/>
              <p:cNvSpPr>
                <a:spLocks noChangeArrowheads="1"/>
              </p:cNvSpPr>
              <p:nvPr/>
            </p:nvSpPr>
            <p:spPr bwMode="auto">
              <a:xfrm>
                <a:off x="5789613" y="2359026"/>
                <a:ext cx="20638" cy="57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39" name="Freeform 439"/>
              <p:cNvSpPr>
                <a:spLocks noEditPoints="1"/>
              </p:cNvSpPr>
              <p:nvPr/>
            </p:nvSpPr>
            <p:spPr bwMode="auto">
              <a:xfrm>
                <a:off x="5792788" y="2163763"/>
                <a:ext cx="133350" cy="133350"/>
              </a:xfrm>
              <a:custGeom>
                <a:avLst/>
                <a:gdLst>
                  <a:gd name="T0" fmla="*/ 39 w 77"/>
                  <a:gd name="T1" fmla="*/ 77 h 77"/>
                  <a:gd name="T2" fmla="*/ 0 w 77"/>
                  <a:gd name="T3" fmla="*/ 39 h 77"/>
                  <a:gd name="T4" fmla="*/ 39 w 77"/>
                  <a:gd name="T5" fmla="*/ 0 h 77"/>
                  <a:gd name="T6" fmla="*/ 77 w 77"/>
                  <a:gd name="T7" fmla="*/ 39 h 77"/>
                  <a:gd name="T8" fmla="*/ 39 w 77"/>
                  <a:gd name="T9" fmla="*/ 77 h 77"/>
                  <a:gd name="T10" fmla="*/ 39 w 77"/>
                  <a:gd name="T11" fmla="*/ 12 h 77"/>
                  <a:gd name="T12" fmla="*/ 12 w 77"/>
                  <a:gd name="T13" fmla="*/ 39 h 77"/>
                  <a:gd name="T14" fmla="*/ 39 w 77"/>
                  <a:gd name="T15" fmla="*/ 66 h 77"/>
                  <a:gd name="T16" fmla="*/ 66 w 77"/>
                  <a:gd name="T17" fmla="*/ 39 h 77"/>
                  <a:gd name="T18" fmla="*/ 39 w 77"/>
                  <a:gd name="T19" fmla="*/ 12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" h="77">
                    <a:moveTo>
                      <a:pt x="39" y="77"/>
                    </a:moveTo>
                    <a:cubicBezTo>
                      <a:pt x="18" y="77"/>
                      <a:pt x="0" y="60"/>
                      <a:pt x="0" y="39"/>
                    </a:cubicBezTo>
                    <a:cubicBezTo>
                      <a:pt x="0" y="17"/>
                      <a:pt x="18" y="0"/>
                      <a:pt x="39" y="0"/>
                    </a:cubicBezTo>
                    <a:cubicBezTo>
                      <a:pt x="60" y="0"/>
                      <a:pt x="77" y="17"/>
                      <a:pt x="77" y="39"/>
                    </a:cubicBezTo>
                    <a:cubicBezTo>
                      <a:pt x="77" y="60"/>
                      <a:pt x="60" y="77"/>
                      <a:pt x="39" y="77"/>
                    </a:cubicBezTo>
                    <a:close/>
                    <a:moveTo>
                      <a:pt x="39" y="12"/>
                    </a:moveTo>
                    <a:cubicBezTo>
                      <a:pt x="24" y="12"/>
                      <a:pt x="12" y="24"/>
                      <a:pt x="12" y="39"/>
                    </a:cubicBezTo>
                    <a:cubicBezTo>
                      <a:pt x="12" y="53"/>
                      <a:pt x="24" y="66"/>
                      <a:pt x="39" y="66"/>
                    </a:cubicBezTo>
                    <a:cubicBezTo>
                      <a:pt x="54" y="66"/>
                      <a:pt x="66" y="53"/>
                      <a:pt x="66" y="39"/>
                    </a:cubicBezTo>
                    <a:cubicBezTo>
                      <a:pt x="66" y="24"/>
                      <a:pt x="54" y="12"/>
                      <a:pt x="3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40" name="Rectangle 440"/>
              <p:cNvSpPr>
                <a:spLocks noChangeArrowheads="1"/>
              </p:cNvSpPr>
              <p:nvPr/>
            </p:nvSpPr>
            <p:spPr bwMode="auto">
              <a:xfrm>
                <a:off x="5561013" y="2189163"/>
                <a:ext cx="19050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41" name="Rectangle 441"/>
              <p:cNvSpPr>
                <a:spLocks noChangeArrowheads="1"/>
              </p:cNvSpPr>
              <p:nvPr/>
            </p:nvSpPr>
            <p:spPr bwMode="auto">
              <a:xfrm>
                <a:off x="5526088" y="2222501"/>
                <a:ext cx="88900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</p:grpSp>
        <p:grpSp>
          <p:nvGrpSpPr>
            <p:cNvPr id="142" name="Grupo 141"/>
            <p:cNvGrpSpPr/>
            <p:nvPr/>
          </p:nvGrpSpPr>
          <p:grpSpPr>
            <a:xfrm>
              <a:off x="5704801" y="2894097"/>
              <a:ext cx="323966" cy="345564"/>
              <a:chOff x="4540251" y="5321301"/>
              <a:chExt cx="476250" cy="508000"/>
            </a:xfrm>
            <a:solidFill>
              <a:schemeClr val="bg1"/>
            </a:solidFill>
          </p:grpSpPr>
          <p:sp>
            <p:nvSpPr>
              <p:cNvPr id="143" name="Freeform 614"/>
              <p:cNvSpPr>
                <a:spLocks/>
              </p:cNvSpPr>
              <p:nvPr/>
            </p:nvSpPr>
            <p:spPr bwMode="auto">
              <a:xfrm>
                <a:off x="4608513" y="5472113"/>
                <a:ext cx="338138" cy="357188"/>
              </a:xfrm>
              <a:custGeom>
                <a:avLst/>
                <a:gdLst>
                  <a:gd name="T0" fmla="*/ 190 w 213"/>
                  <a:gd name="T1" fmla="*/ 225 h 225"/>
                  <a:gd name="T2" fmla="*/ 24 w 213"/>
                  <a:gd name="T3" fmla="*/ 225 h 225"/>
                  <a:gd name="T4" fmla="*/ 0 w 213"/>
                  <a:gd name="T5" fmla="*/ 201 h 225"/>
                  <a:gd name="T6" fmla="*/ 64 w 213"/>
                  <a:gd name="T7" fmla="*/ 70 h 225"/>
                  <a:gd name="T8" fmla="*/ 64 w 213"/>
                  <a:gd name="T9" fmla="*/ 0 h 225"/>
                  <a:gd name="T10" fmla="*/ 77 w 213"/>
                  <a:gd name="T11" fmla="*/ 0 h 225"/>
                  <a:gd name="T12" fmla="*/ 77 w 213"/>
                  <a:gd name="T13" fmla="*/ 73 h 225"/>
                  <a:gd name="T14" fmla="*/ 15 w 213"/>
                  <a:gd name="T15" fmla="*/ 198 h 225"/>
                  <a:gd name="T16" fmla="*/ 30 w 213"/>
                  <a:gd name="T17" fmla="*/ 213 h 225"/>
                  <a:gd name="T18" fmla="*/ 184 w 213"/>
                  <a:gd name="T19" fmla="*/ 213 h 225"/>
                  <a:gd name="T20" fmla="*/ 198 w 213"/>
                  <a:gd name="T21" fmla="*/ 198 h 225"/>
                  <a:gd name="T22" fmla="*/ 137 w 213"/>
                  <a:gd name="T23" fmla="*/ 73 h 225"/>
                  <a:gd name="T24" fmla="*/ 137 w 213"/>
                  <a:gd name="T25" fmla="*/ 0 h 225"/>
                  <a:gd name="T26" fmla="*/ 149 w 213"/>
                  <a:gd name="T27" fmla="*/ 0 h 225"/>
                  <a:gd name="T28" fmla="*/ 149 w 213"/>
                  <a:gd name="T29" fmla="*/ 70 h 225"/>
                  <a:gd name="T30" fmla="*/ 213 w 213"/>
                  <a:gd name="T31" fmla="*/ 201 h 225"/>
                  <a:gd name="T32" fmla="*/ 190 w 213"/>
                  <a:gd name="T33" fmla="*/ 22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3" h="225">
                    <a:moveTo>
                      <a:pt x="190" y="225"/>
                    </a:moveTo>
                    <a:lnTo>
                      <a:pt x="24" y="225"/>
                    </a:lnTo>
                    <a:lnTo>
                      <a:pt x="0" y="201"/>
                    </a:lnTo>
                    <a:lnTo>
                      <a:pt x="64" y="70"/>
                    </a:lnTo>
                    <a:lnTo>
                      <a:pt x="64" y="0"/>
                    </a:lnTo>
                    <a:lnTo>
                      <a:pt x="77" y="0"/>
                    </a:lnTo>
                    <a:lnTo>
                      <a:pt x="77" y="73"/>
                    </a:lnTo>
                    <a:lnTo>
                      <a:pt x="15" y="198"/>
                    </a:lnTo>
                    <a:lnTo>
                      <a:pt x="30" y="213"/>
                    </a:lnTo>
                    <a:lnTo>
                      <a:pt x="184" y="213"/>
                    </a:lnTo>
                    <a:lnTo>
                      <a:pt x="198" y="198"/>
                    </a:lnTo>
                    <a:lnTo>
                      <a:pt x="137" y="73"/>
                    </a:lnTo>
                    <a:lnTo>
                      <a:pt x="137" y="0"/>
                    </a:lnTo>
                    <a:lnTo>
                      <a:pt x="149" y="0"/>
                    </a:lnTo>
                    <a:lnTo>
                      <a:pt x="149" y="70"/>
                    </a:lnTo>
                    <a:lnTo>
                      <a:pt x="213" y="201"/>
                    </a:lnTo>
                    <a:lnTo>
                      <a:pt x="190" y="2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44" name="Freeform 615"/>
              <p:cNvSpPr>
                <a:spLocks/>
              </p:cNvSpPr>
              <p:nvPr/>
            </p:nvSpPr>
            <p:spPr bwMode="auto">
              <a:xfrm>
                <a:off x="4699001" y="5410201"/>
                <a:ext cx="157163" cy="68263"/>
              </a:xfrm>
              <a:custGeom>
                <a:avLst/>
                <a:gdLst>
                  <a:gd name="T0" fmla="*/ 99 w 99"/>
                  <a:gd name="T1" fmla="*/ 43 h 43"/>
                  <a:gd name="T2" fmla="*/ 73 w 99"/>
                  <a:gd name="T3" fmla="*/ 43 h 43"/>
                  <a:gd name="T4" fmla="*/ 73 w 99"/>
                  <a:gd name="T5" fmla="*/ 31 h 43"/>
                  <a:gd name="T6" fmla="*/ 87 w 99"/>
                  <a:gd name="T7" fmla="*/ 31 h 43"/>
                  <a:gd name="T8" fmla="*/ 87 w 99"/>
                  <a:gd name="T9" fmla="*/ 13 h 43"/>
                  <a:gd name="T10" fmla="*/ 13 w 99"/>
                  <a:gd name="T11" fmla="*/ 13 h 43"/>
                  <a:gd name="T12" fmla="*/ 13 w 99"/>
                  <a:gd name="T13" fmla="*/ 31 h 43"/>
                  <a:gd name="T14" fmla="*/ 43 w 99"/>
                  <a:gd name="T15" fmla="*/ 31 h 43"/>
                  <a:gd name="T16" fmla="*/ 43 w 99"/>
                  <a:gd name="T17" fmla="*/ 43 h 43"/>
                  <a:gd name="T18" fmla="*/ 0 w 99"/>
                  <a:gd name="T19" fmla="*/ 43 h 43"/>
                  <a:gd name="T20" fmla="*/ 0 w 99"/>
                  <a:gd name="T21" fmla="*/ 0 h 43"/>
                  <a:gd name="T22" fmla="*/ 99 w 99"/>
                  <a:gd name="T23" fmla="*/ 0 h 43"/>
                  <a:gd name="T24" fmla="*/ 99 w 99"/>
                  <a:gd name="T2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9" h="43">
                    <a:moveTo>
                      <a:pt x="99" y="43"/>
                    </a:moveTo>
                    <a:lnTo>
                      <a:pt x="73" y="43"/>
                    </a:lnTo>
                    <a:lnTo>
                      <a:pt x="73" y="31"/>
                    </a:lnTo>
                    <a:lnTo>
                      <a:pt x="87" y="31"/>
                    </a:lnTo>
                    <a:lnTo>
                      <a:pt x="87" y="13"/>
                    </a:lnTo>
                    <a:lnTo>
                      <a:pt x="13" y="13"/>
                    </a:lnTo>
                    <a:lnTo>
                      <a:pt x="13" y="31"/>
                    </a:lnTo>
                    <a:lnTo>
                      <a:pt x="43" y="31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  <a:lnTo>
                      <a:pt x="99" y="0"/>
                    </a:lnTo>
                    <a:lnTo>
                      <a:pt x="99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45" name="Rectangle 616"/>
              <p:cNvSpPr>
                <a:spLocks noChangeArrowheads="1"/>
              </p:cNvSpPr>
              <p:nvPr/>
            </p:nvSpPr>
            <p:spPr bwMode="auto">
              <a:xfrm>
                <a:off x="4722813" y="5573713"/>
                <a:ext cx="50800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46" name="Rectangle 617"/>
              <p:cNvSpPr>
                <a:spLocks noChangeArrowheads="1"/>
              </p:cNvSpPr>
              <p:nvPr/>
            </p:nvSpPr>
            <p:spPr bwMode="auto">
              <a:xfrm>
                <a:off x="4662488" y="5772151"/>
                <a:ext cx="123825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47" name="Rectangle 618"/>
              <p:cNvSpPr>
                <a:spLocks noChangeArrowheads="1"/>
              </p:cNvSpPr>
              <p:nvPr/>
            </p:nvSpPr>
            <p:spPr bwMode="auto">
              <a:xfrm>
                <a:off x="4770438" y="5613401"/>
                <a:ext cx="49213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48" name="Rectangle 619"/>
              <p:cNvSpPr>
                <a:spLocks noChangeArrowheads="1"/>
              </p:cNvSpPr>
              <p:nvPr/>
            </p:nvSpPr>
            <p:spPr bwMode="auto">
              <a:xfrm>
                <a:off x="4770438" y="5653088"/>
                <a:ext cx="49213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49" name="Rectangle 620"/>
              <p:cNvSpPr>
                <a:spLocks noChangeArrowheads="1"/>
              </p:cNvSpPr>
              <p:nvPr/>
            </p:nvSpPr>
            <p:spPr bwMode="auto">
              <a:xfrm>
                <a:off x="4770438" y="5692776"/>
                <a:ext cx="49213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50" name="Rectangle 621"/>
              <p:cNvSpPr>
                <a:spLocks noChangeArrowheads="1"/>
              </p:cNvSpPr>
              <p:nvPr/>
            </p:nvSpPr>
            <p:spPr bwMode="auto">
              <a:xfrm>
                <a:off x="4770438" y="5732463"/>
                <a:ext cx="49213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51" name="Rectangle 622"/>
              <p:cNvSpPr>
                <a:spLocks noChangeArrowheads="1"/>
              </p:cNvSpPr>
              <p:nvPr/>
            </p:nvSpPr>
            <p:spPr bwMode="auto">
              <a:xfrm>
                <a:off x="4770438" y="5772151"/>
                <a:ext cx="49213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52" name="Rectangle 623"/>
              <p:cNvSpPr>
                <a:spLocks noChangeArrowheads="1"/>
              </p:cNvSpPr>
              <p:nvPr/>
            </p:nvSpPr>
            <p:spPr bwMode="auto">
              <a:xfrm>
                <a:off x="4879976" y="5772151"/>
                <a:ext cx="46038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53" name="Freeform 624"/>
              <p:cNvSpPr>
                <a:spLocks/>
              </p:cNvSpPr>
              <p:nvPr/>
            </p:nvSpPr>
            <p:spPr bwMode="auto">
              <a:xfrm>
                <a:off x="4922838" y="5715001"/>
                <a:ext cx="20638" cy="20638"/>
              </a:xfrm>
              <a:custGeom>
                <a:avLst/>
                <a:gdLst>
                  <a:gd name="T0" fmla="*/ 8 w 12"/>
                  <a:gd name="T1" fmla="*/ 12 h 12"/>
                  <a:gd name="T2" fmla="*/ 0 w 12"/>
                  <a:gd name="T3" fmla="*/ 4 h 12"/>
                  <a:gd name="T4" fmla="*/ 4 w 12"/>
                  <a:gd name="T5" fmla="*/ 0 h 12"/>
                  <a:gd name="T6" fmla="*/ 12 w 12"/>
                  <a:gd name="T7" fmla="*/ 8 h 12"/>
                  <a:gd name="T8" fmla="*/ 8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8" y="12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3" y="1"/>
                      <a:pt x="4" y="0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1" y="10"/>
                      <a:pt x="9" y="11"/>
                      <a:pt x="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54" name="Freeform 625"/>
              <p:cNvSpPr>
                <a:spLocks noEditPoints="1"/>
              </p:cNvSpPr>
              <p:nvPr/>
            </p:nvSpPr>
            <p:spPr bwMode="auto">
              <a:xfrm>
                <a:off x="4540251" y="5321301"/>
                <a:ext cx="476250" cy="393700"/>
              </a:xfrm>
              <a:custGeom>
                <a:avLst/>
                <a:gdLst>
                  <a:gd name="T0" fmla="*/ 241 w 276"/>
                  <a:gd name="T1" fmla="*/ 213 h 229"/>
                  <a:gd name="T2" fmla="*/ 33 w 276"/>
                  <a:gd name="T3" fmla="*/ 228 h 229"/>
                  <a:gd name="T4" fmla="*/ 42 w 276"/>
                  <a:gd name="T5" fmla="*/ 221 h 229"/>
                  <a:gd name="T6" fmla="*/ 246 w 276"/>
                  <a:gd name="T7" fmla="*/ 203 h 229"/>
                  <a:gd name="T8" fmla="*/ 256 w 276"/>
                  <a:gd name="T9" fmla="*/ 209 h 229"/>
                  <a:gd name="T10" fmla="*/ 24 w 276"/>
                  <a:gd name="T11" fmla="*/ 194 h 229"/>
                  <a:gd name="T12" fmla="*/ 267 w 276"/>
                  <a:gd name="T13" fmla="*/ 188 h 229"/>
                  <a:gd name="T14" fmla="*/ 271 w 276"/>
                  <a:gd name="T15" fmla="*/ 177 h 229"/>
                  <a:gd name="T16" fmla="*/ 5 w 276"/>
                  <a:gd name="T17" fmla="*/ 176 h 229"/>
                  <a:gd name="T18" fmla="*/ 9 w 276"/>
                  <a:gd name="T19" fmla="*/ 188 h 229"/>
                  <a:gd name="T20" fmla="*/ 264 w 276"/>
                  <a:gd name="T21" fmla="*/ 152 h 229"/>
                  <a:gd name="T22" fmla="*/ 2 w 276"/>
                  <a:gd name="T23" fmla="*/ 165 h 229"/>
                  <a:gd name="T24" fmla="*/ 13 w 276"/>
                  <a:gd name="T25" fmla="*/ 163 h 229"/>
                  <a:gd name="T26" fmla="*/ 264 w 276"/>
                  <a:gd name="T27" fmla="*/ 141 h 229"/>
                  <a:gd name="T28" fmla="*/ 276 w 276"/>
                  <a:gd name="T29" fmla="*/ 130 h 229"/>
                  <a:gd name="T30" fmla="*/ 0 w 276"/>
                  <a:gd name="T31" fmla="*/ 141 h 229"/>
                  <a:gd name="T32" fmla="*/ 11 w 276"/>
                  <a:gd name="T33" fmla="*/ 130 h 229"/>
                  <a:gd name="T34" fmla="*/ 0 w 276"/>
                  <a:gd name="T35" fmla="*/ 141 h 229"/>
                  <a:gd name="T36" fmla="*/ 272 w 276"/>
                  <a:gd name="T37" fmla="*/ 106 h 229"/>
                  <a:gd name="T38" fmla="*/ 13 w 276"/>
                  <a:gd name="T39" fmla="*/ 119 h 229"/>
                  <a:gd name="T40" fmla="*/ 15 w 276"/>
                  <a:gd name="T41" fmla="*/ 109 h 229"/>
                  <a:gd name="T42" fmla="*/ 254 w 276"/>
                  <a:gd name="T43" fmla="*/ 88 h 229"/>
                  <a:gd name="T44" fmla="*/ 258 w 276"/>
                  <a:gd name="T45" fmla="*/ 98 h 229"/>
                  <a:gd name="T46" fmla="*/ 11 w 276"/>
                  <a:gd name="T47" fmla="*/ 83 h 229"/>
                  <a:gd name="T48" fmla="*/ 249 w 276"/>
                  <a:gd name="T49" fmla="*/ 78 h 229"/>
                  <a:gd name="T50" fmla="*/ 259 w 276"/>
                  <a:gd name="T51" fmla="*/ 73 h 229"/>
                  <a:gd name="T52" fmla="*/ 16 w 276"/>
                  <a:gd name="T53" fmla="*/ 73 h 229"/>
                  <a:gd name="T54" fmla="*/ 26 w 276"/>
                  <a:gd name="T55" fmla="*/ 78 h 229"/>
                  <a:gd name="T56" fmla="*/ 239 w 276"/>
                  <a:gd name="T57" fmla="*/ 44 h 229"/>
                  <a:gd name="T58" fmla="*/ 38 w 276"/>
                  <a:gd name="T59" fmla="*/ 60 h 229"/>
                  <a:gd name="T60" fmla="*/ 46 w 276"/>
                  <a:gd name="T61" fmla="*/ 52 h 229"/>
                  <a:gd name="T62" fmla="*/ 214 w 276"/>
                  <a:gd name="T63" fmla="*/ 37 h 229"/>
                  <a:gd name="T64" fmla="*/ 222 w 276"/>
                  <a:gd name="T65" fmla="*/ 44 h 229"/>
                  <a:gd name="T66" fmla="*/ 55 w 276"/>
                  <a:gd name="T67" fmla="*/ 28 h 229"/>
                  <a:gd name="T68" fmla="*/ 205 w 276"/>
                  <a:gd name="T69" fmla="*/ 31 h 229"/>
                  <a:gd name="T70" fmla="*/ 211 w 276"/>
                  <a:gd name="T71" fmla="*/ 21 h 229"/>
                  <a:gd name="T72" fmla="*/ 65 w 276"/>
                  <a:gd name="T73" fmla="*/ 21 h 229"/>
                  <a:gd name="T74" fmla="*/ 71 w 276"/>
                  <a:gd name="T75" fmla="*/ 31 h 229"/>
                  <a:gd name="T76" fmla="*/ 179 w 276"/>
                  <a:gd name="T77" fmla="*/ 7 h 229"/>
                  <a:gd name="T78" fmla="*/ 90 w 276"/>
                  <a:gd name="T79" fmla="*/ 21 h 229"/>
                  <a:gd name="T80" fmla="*/ 100 w 276"/>
                  <a:gd name="T81" fmla="*/ 17 h 229"/>
                  <a:gd name="T82" fmla="*/ 154 w 276"/>
                  <a:gd name="T83" fmla="*/ 13 h 229"/>
                  <a:gd name="T84" fmla="*/ 165 w 276"/>
                  <a:gd name="T85" fmla="*/ 15 h 229"/>
                  <a:gd name="T86" fmla="*/ 120 w 276"/>
                  <a:gd name="T87" fmla="*/ 1 h 229"/>
                  <a:gd name="T88" fmla="*/ 143 w 276"/>
                  <a:gd name="T89" fmla="*/ 12 h 229"/>
                  <a:gd name="T90" fmla="*/ 144 w 276"/>
                  <a:gd name="T91" fmla="*/ 1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76" h="229">
                    <a:moveTo>
                      <a:pt x="242" y="229"/>
                    </a:moveTo>
                    <a:cubicBezTo>
                      <a:pt x="234" y="221"/>
                      <a:pt x="234" y="221"/>
                      <a:pt x="234" y="221"/>
                    </a:cubicBezTo>
                    <a:cubicBezTo>
                      <a:pt x="236" y="218"/>
                      <a:pt x="238" y="215"/>
                      <a:pt x="241" y="213"/>
                    </a:cubicBezTo>
                    <a:cubicBezTo>
                      <a:pt x="250" y="219"/>
                      <a:pt x="250" y="219"/>
                      <a:pt x="250" y="219"/>
                    </a:cubicBezTo>
                    <a:cubicBezTo>
                      <a:pt x="248" y="222"/>
                      <a:pt x="245" y="226"/>
                      <a:pt x="242" y="229"/>
                    </a:cubicBezTo>
                    <a:close/>
                    <a:moveTo>
                      <a:pt x="33" y="228"/>
                    </a:moveTo>
                    <a:cubicBezTo>
                      <a:pt x="30" y="225"/>
                      <a:pt x="28" y="222"/>
                      <a:pt x="25" y="219"/>
                    </a:cubicBezTo>
                    <a:cubicBezTo>
                      <a:pt x="35" y="212"/>
                      <a:pt x="35" y="212"/>
                      <a:pt x="35" y="212"/>
                    </a:cubicBezTo>
                    <a:cubicBezTo>
                      <a:pt x="37" y="215"/>
                      <a:pt x="39" y="218"/>
                      <a:pt x="42" y="221"/>
                    </a:cubicBezTo>
                    <a:lnTo>
                      <a:pt x="33" y="228"/>
                    </a:lnTo>
                    <a:close/>
                    <a:moveTo>
                      <a:pt x="256" y="209"/>
                    </a:moveTo>
                    <a:cubicBezTo>
                      <a:pt x="246" y="203"/>
                      <a:pt x="246" y="203"/>
                      <a:pt x="246" y="203"/>
                    </a:cubicBezTo>
                    <a:cubicBezTo>
                      <a:pt x="248" y="200"/>
                      <a:pt x="250" y="197"/>
                      <a:pt x="252" y="194"/>
                    </a:cubicBezTo>
                    <a:cubicBezTo>
                      <a:pt x="262" y="199"/>
                      <a:pt x="262" y="199"/>
                      <a:pt x="262" y="199"/>
                    </a:cubicBezTo>
                    <a:cubicBezTo>
                      <a:pt x="260" y="202"/>
                      <a:pt x="258" y="206"/>
                      <a:pt x="256" y="209"/>
                    </a:cubicBezTo>
                    <a:close/>
                    <a:moveTo>
                      <a:pt x="19" y="209"/>
                    </a:moveTo>
                    <a:cubicBezTo>
                      <a:pt x="17" y="206"/>
                      <a:pt x="15" y="202"/>
                      <a:pt x="13" y="199"/>
                    </a:cubicBezTo>
                    <a:cubicBezTo>
                      <a:pt x="24" y="194"/>
                      <a:pt x="24" y="194"/>
                      <a:pt x="24" y="194"/>
                    </a:cubicBezTo>
                    <a:cubicBezTo>
                      <a:pt x="25" y="197"/>
                      <a:pt x="27" y="200"/>
                      <a:pt x="29" y="203"/>
                    </a:cubicBezTo>
                    <a:lnTo>
                      <a:pt x="19" y="209"/>
                    </a:lnTo>
                    <a:close/>
                    <a:moveTo>
                      <a:pt x="267" y="188"/>
                    </a:moveTo>
                    <a:cubicBezTo>
                      <a:pt x="256" y="184"/>
                      <a:pt x="256" y="184"/>
                      <a:pt x="256" y="184"/>
                    </a:cubicBezTo>
                    <a:cubicBezTo>
                      <a:pt x="257" y="180"/>
                      <a:pt x="258" y="177"/>
                      <a:pt x="259" y="174"/>
                    </a:cubicBezTo>
                    <a:cubicBezTo>
                      <a:pt x="271" y="177"/>
                      <a:pt x="271" y="177"/>
                      <a:pt x="271" y="177"/>
                    </a:cubicBezTo>
                    <a:cubicBezTo>
                      <a:pt x="269" y="181"/>
                      <a:pt x="268" y="184"/>
                      <a:pt x="267" y="188"/>
                    </a:cubicBezTo>
                    <a:close/>
                    <a:moveTo>
                      <a:pt x="9" y="188"/>
                    </a:moveTo>
                    <a:cubicBezTo>
                      <a:pt x="7" y="184"/>
                      <a:pt x="6" y="180"/>
                      <a:pt x="5" y="176"/>
                    </a:cubicBezTo>
                    <a:cubicBezTo>
                      <a:pt x="16" y="173"/>
                      <a:pt x="16" y="173"/>
                      <a:pt x="16" y="173"/>
                    </a:cubicBezTo>
                    <a:cubicBezTo>
                      <a:pt x="17" y="177"/>
                      <a:pt x="18" y="180"/>
                      <a:pt x="19" y="184"/>
                    </a:cubicBezTo>
                    <a:lnTo>
                      <a:pt x="9" y="188"/>
                    </a:lnTo>
                    <a:close/>
                    <a:moveTo>
                      <a:pt x="273" y="165"/>
                    </a:moveTo>
                    <a:cubicBezTo>
                      <a:pt x="262" y="163"/>
                      <a:pt x="262" y="163"/>
                      <a:pt x="262" y="163"/>
                    </a:cubicBezTo>
                    <a:cubicBezTo>
                      <a:pt x="263" y="159"/>
                      <a:pt x="263" y="156"/>
                      <a:pt x="264" y="152"/>
                    </a:cubicBezTo>
                    <a:cubicBezTo>
                      <a:pt x="275" y="153"/>
                      <a:pt x="275" y="153"/>
                      <a:pt x="275" y="153"/>
                    </a:cubicBezTo>
                    <a:cubicBezTo>
                      <a:pt x="275" y="157"/>
                      <a:pt x="274" y="161"/>
                      <a:pt x="273" y="165"/>
                    </a:cubicBezTo>
                    <a:close/>
                    <a:moveTo>
                      <a:pt x="2" y="165"/>
                    </a:moveTo>
                    <a:cubicBezTo>
                      <a:pt x="1" y="161"/>
                      <a:pt x="1" y="157"/>
                      <a:pt x="0" y="153"/>
                    </a:cubicBezTo>
                    <a:cubicBezTo>
                      <a:pt x="12" y="152"/>
                      <a:pt x="12" y="152"/>
                      <a:pt x="12" y="152"/>
                    </a:cubicBezTo>
                    <a:cubicBezTo>
                      <a:pt x="12" y="155"/>
                      <a:pt x="13" y="159"/>
                      <a:pt x="13" y="163"/>
                    </a:cubicBezTo>
                    <a:lnTo>
                      <a:pt x="2" y="165"/>
                    </a:lnTo>
                    <a:close/>
                    <a:moveTo>
                      <a:pt x="276" y="142"/>
                    </a:moveTo>
                    <a:cubicBezTo>
                      <a:pt x="264" y="141"/>
                      <a:pt x="264" y="141"/>
                      <a:pt x="264" y="141"/>
                    </a:cubicBezTo>
                    <a:cubicBezTo>
                      <a:pt x="264" y="140"/>
                      <a:pt x="264" y="139"/>
                      <a:pt x="264" y="138"/>
                    </a:cubicBezTo>
                    <a:cubicBezTo>
                      <a:pt x="264" y="136"/>
                      <a:pt x="264" y="133"/>
                      <a:pt x="264" y="130"/>
                    </a:cubicBezTo>
                    <a:cubicBezTo>
                      <a:pt x="276" y="130"/>
                      <a:pt x="276" y="130"/>
                      <a:pt x="276" y="130"/>
                    </a:cubicBezTo>
                    <a:cubicBezTo>
                      <a:pt x="276" y="133"/>
                      <a:pt x="276" y="136"/>
                      <a:pt x="276" y="138"/>
                    </a:cubicBezTo>
                    <a:cubicBezTo>
                      <a:pt x="276" y="140"/>
                      <a:pt x="276" y="141"/>
                      <a:pt x="276" y="142"/>
                    </a:cubicBezTo>
                    <a:close/>
                    <a:moveTo>
                      <a:pt x="0" y="141"/>
                    </a:moveTo>
                    <a:cubicBezTo>
                      <a:pt x="0" y="140"/>
                      <a:pt x="0" y="139"/>
                      <a:pt x="0" y="138"/>
                    </a:cubicBezTo>
                    <a:cubicBezTo>
                      <a:pt x="0" y="135"/>
                      <a:pt x="0" y="132"/>
                      <a:pt x="0" y="129"/>
                    </a:cubicBezTo>
                    <a:cubicBezTo>
                      <a:pt x="11" y="130"/>
                      <a:pt x="11" y="130"/>
                      <a:pt x="11" y="130"/>
                    </a:cubicBezTo>
                    <a:cubicBezTo>
                      <a:pt x="11" y="133"/>
                      <a:pt x="11" y="136"/>
                      <a:pt x="11" y="138"/>
                    </a:cubicBezTo>
                    <a:cubicBezTo>
                      <a:pt x="11" y="139"/>
                      <a:pt x="11" y="140"/>
                      <a:pt x="11" y="141"/>
                    </a:cubicBezTo>
                    <a:lnTo>
                      <a:pt x="0" y="141"/>
                    </a:lnTo>
                    <a:close/>
                    <a:moveTo>
                      <a:pt x="263" y="120"/>
                    </a:moveTo>
                    <a:cubicBezTo>
                      <a:pt x="262" y="116"/>
                      <a:pt x="262" y="112"/>
                      <a:pt x="261" y="109"/>
                    </a:cubicBezTo>
                    <a:cubicBezTo>
                      <a:pt x="272" y="106"/>
                      <a:pt x="272" y="106"/>
                      <a:pt x="272" y="106"/>
                    </a:cubicBezTo>
                    <a:cubicBezTo>
                      <a:pt x="273" y="110"/>
                      <a:pt x="274" y="114"/>
                      <a:pt x="274" y="118"/>
                    </a:cubicBezTo>
                    <a:lnTo>
                      <a:pt x="263" y="120"/>
                    </a:lnTo>
                    <a:close/>
                    <a:moveTo>
                      <a:pt x="13" y="119"/>
                    </a:moveTo>
                    <a:cubicBezTo>
                      <a:pt x="1" y="117"/>
                      <a:pt x="1" y="117"/>
                      <a:pt x="1" y="117"/>
                    </a:cubicBezTo>
                    <a:cubicBezTo>
                      <a:pt x="2" y="114"/>
                      <a:pt x="3" y="110"/>
                      <a:pt x="4" y="106"/>
                    </a:cubicBezTo>
                    <a:cubicBezTo>
                      <a:pt x="15" y="109"/>
                      <a:pt x="15" y="109"/>
                      <a:pt x="15" y="109"/>
                    </a:cubicBezTo>
                    <a:cubicBezTo>
                      <a:pt x="14" y="112"/>
                      <a:pt x="13" y="116"/>
                      <a:pt x="13" y="119"/>
                    </a:cubicBezTo>
                    <a:close/>
                    <a:moveTo>
                      <a:pt x="258" y="98"/>
                    </a:moveTo>
                    <a:cubicBezTo>
                      <a:pt x="257" y="95"/>
                      <a:pt x="255" y="92"/>
                      <a:pt x="254" y="88"/>
                    </a:cubicBezTo>
                    <a:cubicBezTo>
                      <a:pt x="265" y="84"/>
                      <a:pt x="265" y="84"/>
                      <a:pt x="265" y="84"/>
                    </a:cubicBezTo>
                    <a:cubicBezTo>
                      <a:pt x="266" y="87"/>
                      <a:pt x="268" y="91"/>
                      <a:pt x="269" y="95"/>
                    </a:cubicBezTo>
                    <a:lnTo>
                      <a:pt x="258" y="98"/>
                    </a:lnTo>
                    <a:close/>
                    <a:moveTo>
                      <a:pt x="18" y="98"/>
                    </a:moveTo>
                    <a:cubicBezTo>
                      <a:pt x="7" y="94"/>
                      <a:pt x="7" y="94"/>
                      <a:pt x="7" y="94"/>
                    </a:cubicBezTo>
                    <a:cubicBezTo>
                      <a:pt x="8" y="91"/>
                      <a:pt x="10" y="87"/>
                      <a:pt x="11" y="83"/>
                    </a:cubicBezTo>
                    <a:cubicBezTo>
                      <a:pt x="22" y="88"/>
                      <a:pt x="22" y="88"/>
                      <a:pt x="22" y="88"/>
                    </a:cubicBezTo>
                    <a:cubicBezTo>
                      <a:pt x="20" y="91"/>
                      <a:pt x="19" y="95"/>
                      <a:pt x="18" y="98"/>
                    </a:cubicBezTo>
                    <a:close/>
                    <a:moveTo>
                      <a:pt x="249" y="78"/>
                    </a:moveTo>
                    <a:cubicBezTo>
                      <a:pt x="248" y="75"/>
                      <a:pt x="246" y="72"/>
                      <a:pt x="244" y="69"/>
                    </a:cubicBezTo>
                    <a:cubicBezTo>
                      <a:pt x="253" y="63"/>
                      <a:pt x="253" y="63"/>
                      <a:pt x="253" y="63"/>
                    </a:cubicBezTo>
                    <a:cubicBezTo>
                      <a:pt x="255" y="66"/>
                      <a:pt x="258" y="70"/>
                      <a:pt x="259" y="73"/>
                    </a:cubicBezTo>
                    <a:lnTo>
                      <a:pt x="249" y="78"/>
                    </a:lnTo>
                    <a:close/>
                    <a:moveTo>
                      <a:pt x="26" y="78"/>
                    </a:moveTo>
                    <a:cubicBezTo>
                      <a:pt x="16" y="73"/>
                      <a:pt x="16" y="73"/>
                      <a:pt x="16" y="73"/>
                    </a:cubicBezTo>
                    <a:cubicBezTo>
                      <a:pt x="18" y="69"/>
                      <a:pt x="20" y="66"/>
                      <a:pt x="22" y="62"/>
                    </a:cubicBezTo>
                    <a:cubicBezTo>
                      <a:pt x="32" y="69"/>
                      <a:pt x="32" y="69"/>
                      <a:pt x="32" y="69"/>
                    </a:cubicBezTo>
                    <a:cubicBezTo>
                      <a:pt x="30" y="72"/>
                      <a:pt x="28" y="75"/>
                      <a:pt x="26" y="78"/>
                    </a:cubicBezTo>
                    <a:close/>
                    <a:moveTo>
                      <a:pt x="237" y="60"/>
                    </a:moveTo>
                    <a:cubicBezTo>
                      <a:pt x="235" y="57"/>
                      <a:pt x="233" y="55"/>
                      <a:pt x="230" y="52"/>
                    </a:cubicBezTo>
                    <a:cubicBezTo>
                      <a:pt x="239" y="44"/>
                      <a:pt x="239" y="44"/>
                      <a:pt x="239" y="44"/>
                    </a:cubicBezTo>
                    <a:cubicBezTo>
                      <a:pt x="241" y="47"/>
                      <a:pt x="244" y="50"/>
                      <a:pt x="246" y="53"/>
                    </a:cubicBezTo>
                    <a:lnTo>
                      <a:pt x="237" y="60"/>
                    </a:lnTo>
                    <a:close/>
                    <a:moveTo>
                      <a:pt x="38" y="60"/>
                    </a:moveTo>
                    <a:cubicBezTo>
                      <a:pt x="29" y="53"/>
                      <a:pt x="29" y="53"/>
                      <a:pt x="29" y="53"/>
                    </a:cubicBezTo>
                    <a:cubicBezTo>
                      <a:pt x="32" y="50"/>
                      <a:pt x="34" y="47"/>
                      <a:pt x="37" y="44"/>
                    </a:cubicBezTo>
                    <a:cubicBezTo>
                      <a:pt x="46" y="52"/>
                      <a:pt x="46" y="52"/>
                      <a:pt x="46" y="52"/>
                    </a:cubicBezTo>
                    <a:cubicBezTo>
                      <a:pt x="43" y="54"/>
                      <a:pt x="41" y="57"/>
                      <a:pt x="38" y="60"/>
                    </a:cubicBezTo>
                    <a:close/>
                    <a:moveTo>
                      <a:pt x="222" y="44"/>
                    </a:moveTo>
                    <a:cubicBezTo>
                      <a:pt x="220" y="42"/>
                      <a:pt x="217" y="40"/>
                      <a:pt x="214" y="37"/>
                    </a:cubicBezTo>
                    <a:cubicBezTo>
                      <a:pt x="221" y="28"/>
                      <a:pt x="221" y="28"/>
                      <a:pt x="221" y="28"/>
                    </a:cubicBezTo>
                    <a:cubicBezTo>
                      <a:pt x="224" y="31"/>
                      <a:pt x="227" y="33"/>
                      <a:pt x="230" y="36"/>
                    </a:cubicBezTo>
                    <a:lnTo>
                      <a:pt x="222" y="44"/>
                    </a:lnTo>
                    <a:close/>
                    <a:moveTo>
                      <a:pt x="53" y="44"/>
                    </a:moveTo>
                    <a:cubicBezTo>
                      <a:pt x="46" y="36"/>
                      <a:pt x="46" y="36"/>
                      <a:pt x="46" y="36"/>
                    </a:cubicBezTo>
                    <a:cubicBezTo>
                      <a:pt x="49" y="33"/>
                      <a:pt x="52" y="30"/>
                      <a:pt x="55" y="28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59" y="39"/>
                      <a:pt x="56" y="42"/>
                      <a:pt x="53" y="44"/>
                    </a:cubicBezTo>
                    <a:close/>
                    <a:moveTo>
                      <a:pt x="205" y="31"/>
                    </a:moveTo>
                    <a:cubicBezTo>
                      <a:pt x="202" y="29"/>
                      <a:pt x="199" y="27"/>
                      <a:pt x="196" y="26"/>
                    </a:cubicBezTo>
                    <a:cubicBezTo>
                      <a:pt x="201" y="16"/>
                      <a:pt x="201" y="16"/>
                      <a:pt x="201" y="16"/>
                    </a:cubicBezTo>
                    <a:cubicBezTo>
                      <a:pt x="204" y="17"/>
                      <a:pt x="208" y="19"/>
                      <a:pt x="211" y="21"/>
                    </a:cubicBezTo>
                    <a:lnTo>
                      <a:pt x="205" y="31"/>
                    </a:lnTo>
                    <a:close/>
                    <a:moveTo>
                      <a:pt x="71" y="31"/>
                    </a:moveTo>
                    <a:cubicBezTo>
                      <a:pt x="65" y="21"/>
                      <a:pt x="65" y="21"/>
                      <a:pt x="65" y="21"/>
                    </a:cubicBezTo>
                    <a:cubicBezTo>
                      <a:pt x="68" y="19"/>
                      <a:pt x="72" y="17"/>
                      <a:pt x="75" y="15"/>
                    </a:cubicBezTo>
                    <a:cubicBezTo>
                      <a:pt x="80" y="26"/>
                      <a:pt x="80" y="26"/>
                      <a:pt x="80" y="26"/>
                    </a:cubicBezTo>
                    <a:cubicBezTo>
                      <a:pt x="77" y="27"/>
                      <a:pt x="74" y="29"/>
                      <a:pt x="71" y="31"/>
                    </a:cubicBezTo>
                    <a:close/>
                    <a:moveTo>
                      <a:pt x="186" y="21"/>
                    </a:moveTo>
                    <a:cubicBezTo>
                      <a:pt x="182" y="20"/>
                      <a:pt x="179" y="19"/>
                      <a:pt x="176" y="18"/>
                    </a:cubicBezTo>
                    <a:cubicBezTo>
                      <a:pt x="179" y="7"/>
                      <a:pt x="179" y="7"/>
                      <a:pt x="179" y="7"/>
                    </a:cubicBezTo>
                    <a:cubicBezTo>
                      <a:pt x="183" y="8"/>
                      <a:pt x="186" y="9"/>
                      <a:pt x="190" y="11"/>
                    </a:cubicBezTo>
                    <a:lnTo>
                      <a:pt x="186" y="21"/>
                    </a:lnTo>
                    <a:close/>
                    <a:moveTo>
                      <a:pt x="90" y="21"/>
                    </a:moveTo>
                    <a:cubicBezTo>
                      <a:pt x="86" y="10"/>
                      <a:pt x="86" y="10"/>
                      <a:pt x="86" y="10"/>
                    </a:cubicBezTo>
                    <a:cubicBezTo>
                      <a:pt x="89" y="9"/>
                      <a:pt x="93" y="8"/>
                      <a:pt x="97" y="6"/>
                    </a:cubicBezTo>
                    <a:cubicBezTo>
                      <a:pt x="100" y="17"/>
                      <a:pt x="100" y="17"/>
                      <a:pt x="100" y="17"/>
                    </a:cubicBezTo>
                    <a:cubicBezTo>
                      <a:pt x="97" y="19"/>
                      <a:pt x="94" y="20"/>
                      <a:pt x="90" y="21"/>
                    </a:cubicBezTo>
                    <a:close/>
                    <a:moveTo>
                      <a:pt x="165" y="15"/>
                    </a:moveTo>
                    <a:cubicBezTo>
                      <a:pt x="161" y="14"/>
                      <a:pt x="158" y="13"/>
                      <a:pt x="154" y="13"/>
                    </a:cubicBezTo>
                    <a:cubicBezTo>
                      <a:pt x="156" y="2"/>
                      <a:pt x="156" y="2"/>
                      <a:pt x="156" y="2"/>
                    </a:cubicBezTo>
                    <a:cubicBezTo>
                      <a:pt x="160" y="2"/>
                      <a:pt x="164" y="3"/>
                      <a:pt x="167" y="4"/>
                    </a:cubicBezTo>
                    <a:lnTo>
                      <a:pt x="165" y="15"/>
                    </a:lnTo>
                    <a:close/>
                    <a:moveTo>
                      <a:pt x="111" y="15"/>
                    </a:moveTo>
                    <a:cubicBezTo>
                      <a:pt x="109" y="3"/>
                      <a:pt x="109" y="3"/>
                      <a:pt x="109" y="3"/>
                    </a:cubicBezTo>
                    <a:cubicBezTo>
                      <a:pt x="112" y="3"/>
                      <a:pt x="116" y="2"/>
                      <a:pt x="120" y="1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8" y="13"/>
                      <a:pt x="114" y="14"/>
                      <a:pt x="111" y="15"/>
                    </a:cubicBezTo>
                    <a:close/>
                    <a:moveTo>
                      <a:pt x="143" y="12"/>
                    </a:moveTo>
                    <a:cubicBezTo>
                      <a:pt x="140" y="12"/>
                      <a:pt x="136" y="12"/>
                      <a:pt x="133" y="12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6" y="0"/>
                      <a:pt x="140" y="0"/>
                      <a:pt x="144" y="1"/>
                    </a:cubicBezTo>
                    <a:lnTo>
                      <a:pt x="143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  <p:sp>
            <p:nvSpPr>
              <p:cNvPr id="155" name="Freeform 626"/>
              <p:cNvSpPr>
                <a:spLocks/>
              </p:cNvSpPr>
              <p:nvPr/>
            </p:nvSpPr>
            <p:spPr bwMode="auto">
              <a:xfrm>
                <a:off x="4611688" y="5715001"/>
                <a:ext cx="20638" cy="20638"/>
              </a:xfrm>
              <a:custGeom>
                <a:avLst/>
                <a:gdLst>
                  <a:gd name="T0" fmla="*/ 5 w 12"/>
                  <a:gd name="T1" fmla="*/ 12 h 12"/>
                  <a:gd name="T2" fmla="*/ 0 w 12"/>
                  <a:gd name="T3" fmla="*/ 8 h 12"/>
                  <a:gd name="T4" fmla="*/ 8 w 12"/>
                  <a:gd name="T5" fmla="*/ 0 h 12"/>
                  <a:gd name="T6" fmla="*/ 12 w 12"/>
                  <a:gd name="T7" fmla="*/ 4 h 12"/>
                  <a:gd name="T8" fmla="*/ 5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12"/>
                    </a:moveTo>
                    <a:cubicBezTo>
                      <a:pt x="3" y="11"/>
                      <a:pt x="2" y="10"/>
                      <a:pt x="0" y="8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1"/>
                      <a:pt x="11" y="3"/>
                      <a:pt x="12" y="4"/>
                    </a:cubicBezTo>
                    <a:lnTo>
                      <a:pt x="5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201" tIns="31101" rIns="62201" bIns="31101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1224">
                  <a:latin typeface="Gotham Book"/>
                </a:endParaRPr>
              </a:p>
            </p:txBody>
          </p:sp>
        </p:grpSp>
      </p:grpSp>
      <p:sp>
        <p:nvSpPr>
          <p:cNvPr id="158" name="Rectángulo 157"/>
          <p:cNvSpPr/>
          <p:nvPr/>
        </p:nvSpPr>
        <p:spPr>
          <a:xfrm>
            <a:off x="1750033" y="3779789"/>
            <a:ext cx="1712520" cy="734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955" tIns="97955" rIns="97955" bIns="97955" numCol="1" spcCol="1270" anchor="ctr" anchorCtr="0">
            <a:noAutofit/>
          </a:bodyPr>
          <a:lstStyle/>
          <a:p>
            <a:pPr defTabSz="9070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24" b="1" dirty="0">
                <a:solidFill>
                  <a:srgbClr val="333F48"/>
                </a:solidFill>
                <a:latin typeface="Gotham Book"/>
              </a:rPr>
              <a:t>No devoluciones</a:t>
            </a:r>
          </a:p>
        </p:txBody>
      </p:sp>
      <p:sp>
        <p:nvSpPr>
          <p:cNvPr id="159" name="Rectángulo 158"/>
          <p:cNvSpPr/>
          <p:nvPr/>
        </p:nvSpPr>
        <p:spPr>
          <a:xfrm>
            <a:off x="3464552" y="4363980"/>
            <a:ext cx="2453198" cy="62761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>
                <a:solidFill>
                  <a:schemeClr val="bg2">
                    <a:lumMod val="50000"/>
                  </a:schemeClr>
                </a:solidFill>
                <a:latin typeface="Gotham Book"/>
              </a:rPr>
              <a:t>+ LGURMPS</a:t>
            </a:r>
          </a:p>
          <a:p>
            <a:pPr algn="ctr"/>
            <a:r>
              <a:rPr lang="es-ES" sz="1050" dirty="0">
                <a:solidFill>
                  <a:schemeClr val="bg2">
                    <a:lumMod val="50000"/>
                  </a:schemeClr>
                </a:solidFill>
                <a:latin typeface="Gotham Book"/>
              </a:rPr>
              <a:t>+ LSSI </a:t>
            </a:r>
          </a:p>
          <a:p>
            <a:pPr algn="ctr"/>
            <a:r>
              <a:rPr lang="es-ES" sz="1050" dirty="0">
                <a:solidFill>
                  <a:schemeClr val="bg2">
                    <a:lumMod val="50000"/>
                  </a:schemeClr>
                </a:solidFill>
                <a:latin typeface="Gotham Book"/>
              </a:rPr>
              <a:t>+ LOF </a:t>
            </a:r>
          </a:p>
          <a:p>
            <a:pPr algn="ctr"/>
            <a:r>
              <a:rPr lang="es-ES" sz="1050" dirty="0">
                <a:solidFill>
                  <a:schemeClr val="bg2">
                    <a:lumMod val="50000"/>
                  </a:schemeClr>
                </a:solidFill>
                <a:latin typeface="Gotham Book"/>
              </a:rPr>
              <a:t>+ RDs productos sanitarios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313E-BCF6-9847-8ABE-9CF08BDD2ABE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162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685800" y="2072948"/>
            <a:ext cx="7772400" cy="1102519"/>
          </a:xfrm>
        </p:spPr>
        <p:txBody>
          <a:bodyPr>
            <a:normAutofit/>
          </a:bodyPr>
          <a:lstStyle/>
          <a:p>
            <a:r>
              <a:rPr lang="es-ES" sz="3000" dirty="0" smtClean="0"/>
              <a:t>¡Muchas gracias!</a:t>
            </a:r>
            <a:endParaRPr lang="es-ES" sz="3000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99245" y="3370438"/>
            <a:ext cx="2232212" cy="567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1" i="0" kern="1200">
                <a:solidFill>
                  <a:schemeClr val="bg1"/>
                </a:solidFill>
                <a:latin typeface="Gotham" charset="0"/>
                <a:ea typeface="Gotham" charset="0"/>
                <a:cs typeface="Gotham" charset="0"/>
              </a:defRPr>
            </a:lvl1pPr>
          </a:lstStyle>
          <a:p>
            <a:pPr algn="l"/>
            <a:r>
              <a:rPr lang="es-ES_tradnl" sz="1400" dirty="0" smtClean="0">
                <a:solidFill>
                  <a:srgbClr val="E9C25F"/>
                </a:solidFill>
              </a:rPr>
              <a:t>Teresa Paz-Ares</a:t>
            </a:r>
          </a:p>
          <a:p>
            <a:pPr algn="l"/>
            <a:r>
              <a:rPr lang="es-ES_tradnl" sz="1200" b="0" dirty="0" smtClean="0"/>
              <a:t>teresa.paz-ares@uria.com</a:t>
            </a:r>
            <a:endParaRPr lang="es-ES_tradnl" sz="1200" b="0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2823882" y="3379399"/>
            <a:ext cx="2232212" cy="567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1" i="0" kern="1200">
                <a:solidFill>
                  <a:schemeClr val="bg1"/>
                </a:solidFill>
                <a:latin typeface="Gotham" charset="0"/>
                <a:ea typeface="Gotham" charset="0"/>
                <a:cs typeface="Gotham" charset="0"/>
              </a:defRPr>
            </a:lvl1pPr>
          </a:lstStyle>
          <a:p>
            <a:pPr algn="l"/>
            <a:r>
              <a:rPr lang="es-ES_tradnl" sz="1400" dirty="0" smtClean="0">
                <a:solidFill>
                  <a:srgbClr val="E9C25F"/>
                </a:solidFill>
              </a:rPr>
              <a:t>Beatriz Cocina</a:t>
            </a:r>
          </a:p>
          <a:p>
            <a:pPr algn="l"/>
            <a:r>
              <a:rPr lang="es-ES_tradnl" sz="1200" b="0" dirty="0"/>
              <a:t>b</a:t>
            </a:r>
            <a:r>
              <a:rPr lang="es-ES_tradnl" sz="1200" b="0" dirty="0" smtClean="0"/>
              <a:t>eatriz.cocina@uria.com</a:t>
            </a:r>
            <a:endParaRPr lang="es-ES_tradnl" sz="1200" b="0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4858873" y="3388361"/>
            <a:ext cx="2232212" cy="567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1" i="0" kern="1200">
                <a:solidFill>
                  <a:schemeClr val="bg1"/>
                </a:solidFill>
                <a:latin typeface="Gotham" charset="0"/>
                <a:ea typeface="Gotham" charset="0"/>
                <a:cs typeface="Gotham" charset="0"/>
              </a:defRPr>
            </a:lvl1pPr>
          </a:lstStyle>
          <a:p>
            <a:pPr algn="l"/>
            <a:r>
              <a:rPr lang="es-ES_tradnl" sz="1400" dirty="0" smtClean="0">
                <a:solidFill>
                  <a:srgbClr val="E9C25F"/>
                </a:solidFill>
              </a:rPr>
              <a:t>Carla Bravo</a:t>
            </a:r>
          </a:p>
          <a:p>
            <a:pPr algn="l"/>
            <a:r>
              <a:rPr lang="es-ES_tradnl" sz="1200" b="0" dirty="0" smtClean="0"/>
              <a:t>carla.bravo@uria.com</a:t>
            </a:r>
            <a:endParaRPr lang="es-ES_tradnl" sz="1200" b="0" dirty="0"/>
          </a:p>
        </p:txBody>
      </p:sp>
    </p:spTree>
    <p:extLst>
      <p:ext uri="{BB962C8B-B14F-4D97-AF65-F5344CB8AC3E}">
        <p14:creationId xmlns:p14="http://schemas.microsoft.com/office/powerpoint/2010/main" val="217307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predeterminado">
  <a:themeElements>
    <a:clrScheme name="Personalizado 56">
      <a:dk1>
        <a:sysClr val="windowText" lastClr="000000"/>
      </a:dk1>
      <a:lt1>
        <a:sysClr val="window" lastClr="FFFFFF"/>
      </a:lt1>
      <a:dk2>
        <a:srgbClr val="1F497D"/>
      </a:dk2>
      <a:lt2>
        <a:srgbClr val="F79646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predeterminado</Template>
  <TotalTime>586</TotalTime>
  <Words>1411</Words>
  <Application>Microsoft Office PowerPoint</Application>
  <PresentationFormat>Presentación en pantalla (16:9)</PresentationFormat>
  <Paragraphs>253</Paragraphs>
  <Slides>21</Slides>
  <Notes>21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9" baseType="lpstr">
      <vt:lpstr>Arial</vt:lpstr>
      <vt:lpstr>Arial Narrow</vt:lpstr>
      <vt:lpstr>Calibri</vt:lpstr>
      <vt:lpstr>Gotham</vt:lpstr>
      <vt:lpstr>Gotham Book</vt:lpstr>
      <vt:lpstr>Tahoma</vt:lpstr>
      <vt:lpstr>Wingdings</vt:lpstr>
      <vt:lpstr>Tema predeterminado</vt:lpstr>
      <vt:lpstr>Teresa Paz-Ares</vt:lpstr>
      <vt:lpstr>El sector de salud digital en cifras</vt:lpstr>
      <vt:lpstr>Hacia un modelo de salud digital (1/2)</vt:lpstr>
      <vt:lpstr>Hacia un modelo de salud digital (2/2)</vt:lpstr>
      <vt:lpstr>Telemedicina</vt:lpstr>
      <vt:lpstr>Telemedicina:  la supuesta (?) barrera regulatoria</vt:lpstr>
      <vt:lpstr>Telemedicina: Marco normativo español</vt:lpstr>
      <vt:lpstr>Telemedicina: Posición de las autoridades sanitarias (CAM*)</vt:lpstr>
      <vt:lpstr>Telemedicina:  Código Deontología Médica-CDM</vt:lpstr>
      <vt:lpstr>Telemedicina: algunas reflexiones al hilo del CDM</vt:lpstr>
      <vt:lpstr>Home delivery</vt:lpstr>
      <vt:lpstr>Home delivery: algunos hitos normativos recientes</vt:lpstr>
      <vt:lpstr>Presentación de PowerPoint</vt:lpstr>
      <vt:lpstr>Home delivery: retos</vt:lpstr>
      <vt:lpstr>Home delivery ¿implicación de los laboratorios?</vt:lpstr>
      <vt:lpstr>Otros temas de interés: Telefarmacia</vt:lpstr>
      <vt:lpstr>Telefarmacia: algunos hitos normativos recientes</vt:lpstr>
      <vt:lpstr>Telefarmacia:  proliferación modelos de negocio </vt:lpstr>
      <vt:lpstr>Telefarmacia: cuestión controvertida</vt:lpstr>
      <vt:lpstr>Telefarmacia: RD venta online</vt:lpstr>
      <vt:lpstr>¡Muchas gracias!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BRAVO GIL DE ANTUÑANO, Carla</cp:lastModifiedBy>
  <cp:revision>86</cp:revision>
  <cp:lastPrinted>2021-05-31T16:53:00Z</cp:lastPrinted>
  <dcterms:created xsi:type="dcterms:W3CDTF">2021-05-14T07:48:08Z</dcterms:created>
  <dcterms:modified xsi:type="dcterms:W3CDTF">2021-05-31T18:04:27Z</dcterms:modified>
</cp:coreProperties>
</file>