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823" r:id="rId3"/>
    <p:sldId id="813" r:id="rId4"/>
    <p:sldId id="808" r:id="rId5"/>
    <p:sldId id="807" r:id="rId6"/>
    <p:sldId id="812" r:id="rId7"/>
    <p:sldId id="816" r:id="rId8"/>
    <p:sldId id="265" r:id="rId9"/>
    <p:sldId id="266" r:id="rId10"/>
    <p:sldId id="268" r:id="rId11"/>
    <p:sldId id="269" r:id="rId12"/>
    <p:sldId id="271" r:id="rId13"/>
    <p:sldId id="824" r:id="rId14"/>
    <p:sldId id="802" r:id="rId15"/>
    <p:sldId id="814" r:id="rId16"/>
    <p:sldId id="815" r:id="rId17"/>
    <p:sldId id="821" r:id="rId18"/>
    <p:sldId id="822" r:id="rId19"/>
    <p:sldId id="261" r:id="rId20"/>
    <p:sldId id="819" r:id="rId21"/>
    <p:sldId id="260" r:id="rId22"/>
    <p:sldId id="818" r:id="rId23"/>
    <p:sldId id="817" r:id="rId24"/>
    <p:sldId id="820" r:id="rId25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6181"/>
  </p:normalViewPr>
  <p:slideViewPr>
    <p:cSldViewPr snapToGrid="0" snapToObjects="1">
      <p:cViewPr varScale="1">
        <p:scale>
          <a:sx n="84" d="100"/>
          <a:sy n="84" d="100"/>
        </p:scale>
        <p:origin x="200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4E8662-E5B1-9242-91A7-CCF83690B07E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8D2AD51-43D5-674E-A036-97D1BF096207}">
      <dgm:prSet phldrT="[Text]"/>
      <dgm:spPr/>
      <dgm:t>
        <a:bodyPr/>
        <a:lstStyle/>
        <a:p>
          <a:r>
            <a:rPr lang="en-GB" dirty="0" err="1"/>
            <a:t>Aleatorización</a:t>
          </a:r>
          <a:endParaRPr lang="en-GB" dirty="0"/>
        </a:p>
      </dgm:t>
    </dgm:pt>
    <dgm:pt modelId="{17176E53-230D-D841-A861-DD9FA0E51065}" type="parTrans" cxnId="{24D5B3F9-BF82-6245-80CC-34E2F3737089}">
      <dgm:prSet/>
      <dgm:spPr/>
      <dgm:t>
        <a:bodyPr/>
        <a:lstStyle/>
        <a:p>
          <a:endParaRPr lang="en-GB"/>
        </a:p>
      </dgm:t>
    </dgm:pt>
    <dgm:pt modelId="{C692DD55-AD10-364C-957C-17AD344AD6F8}" type="sibTrans" cxnId="{24D5B3F9-BF82-6245-80CC-34E2F3737089}">
      <dgm:prSet/>
      <dgm:spPr/>
      <dgm:t>
        <a:bodyPr/>
        <a:lstStyle/>
        <a:p>
          <a:endParaRPr lang="en-GB"/>
        </a:p>
      </dgm:t>
    </dgm:pt>
    <dgm:pt modelId="{45EEE346-267F-E549-BF85-FCFC23442FD6}">
      <dgm:prSet phldrT="[Text]"/>
      <dgm:spPr/>
      <dgm:t>
        <a:bodyPr/>
        <a:lstStyle/>
        <a:p>
          <a:r>
            <a:rPr lang="en-GB" dirty="0" err="1"/>
            <a:t>Tratamiento</a:t>
          </a:r>
          <a:endParaRPr lang="en-GB" dirty="0"/>
        </a:p>
      </dgm:t>
    </dgm:pt>
    <dgm:pt modelId="{EA0225CA-F191-E649-97B0-43B6F4C012A2}" type="parTrans" cxnId="{73E35921-A4DB-6342-A992-E0B8ED007AD2}">
      <dgm:prSet/>
      <dgm:spPr/>
      <dgm:t>
        <a:bodyPr/>
        <a:lstStyle/>
        <a:p>
          <a:endParaRPr lang="en-GB"/>
        </a:p>
      </dgm:t>
    </dgm:pt>
    <dgm:pt modelId="{39B4E2EF-2D0E-2B45-81E7-D0CDCCBAD0A9}" type="sibTrans" cxnId="{73E35921-A4DB-6342-A992-E0B8ED007AD2}">
      <dgm:prSet/>
      <dgm:spPr/>
      <dgm:t>
        <a:bodyPr/>
        <a:lstStyle/>
        <a:p>
          <a:endParaRPr lang="en-GB"/>
        </a:p>
      </dgm:t>
    </dgm:pt>
    <dgm:pt modelId="{719AA4EB-FB49-A743-A95C-BCB1789439AD}">
      <dgm:prSet phldrT="[Text]"/>
      <dgm:spPr/>
      <dgm:t>
        <a:bodyPr/>
        <a:lstStyle/>
        <a:p>
          <a:r>
            <a:rPr lang="en-GB" dirty="0"/>
            <a:t>Placebo</a:t>
          </a:r>
        </a:p>
      </dgm:t>
    </dgm:pt>
    <dgm:pt modelId="{39F54B06-12EF-034A-9BCB-A0410BC686D8}" type="parTrans" cxnId="{654B0375-E347-5441-8535-35D5B4AC2522}">
      <dgm:prSet/>
      <dgm:spPr/>
      <dgm:t>
        <a:bodyPr/>
        <a:lstStyle/>
        <a:p>
          <a:endParaRPr lang="en-GB"/>
        </a:p>
      </dgm:t>
    </dgm:pt>
    <dgm:pt modelId="{CC8880FB-AFD1-874B-8BF7-6913B032EC78}" type="sibTrans" cxnId="{654B0375-E347-5441-8535-35D5B4AC2522}">
      <dgm:prSet/>
      <dgm:spPr/>
      <dgm:t>
        <a:bodyPr/>
        <a:lstStyle/>
        <a:p>
          <a:endParaRPr lang="en-GB"/>
        </a:p>
      </dgm:t>
    </dgm:pt>
    <dgm:pt modelId="{C1091202-1BE4-224F-BBE5-03DACBEC442B}" type="pres">
      <dgm:prSet presAssocID="{FC4E8662-E5B1-9242-91A7-CCF83690B07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6EB335E-BB3C-344E-A40D-221423F5CFAF}" type="pres">
      <dgm:prSet presAssocID="{68D2AD51-43D5-674E-A036-97D1BF096207}" presName="root1" presStyleCnt="0"/>
      <dgm:spPr/>
    </dgm:pt>
    <dgm:pt modelId="{3D607DF4-7A1A-3B42-A166-DDF04E5FF914}" type="pres">
      <dgm:prSet presAssocID="{68D2AD51-43D5-674E-A036-97D1BF096207}" presName="LevelOneTextNode" presStyleLbl="node0" presStyleIdx="0" presStyleCnt="1">
        <dgm:presLayoutVars>
          <dgm:chPref val="3"/>
        </dgm:presLayoutVars>
      </dgm:prSet>
      <dgm:spPr/>
    </dgm:pt>
    <dgm:pt modelId="{630252B9-65DD-8749-B8A1-3B6897ED6E98}" type="pres">
      <dgm:prSet presAssocID="{68D2AD51-43D5-674E-A036-97D1BF096207}" presName="level2hierChild" presStyleCnt="0"/>
      <dgm:spPr/>
    </dgm:pt>
    <dgm:pt modelId="{353636BA-417F-3141-AB74-A988BFB0C5D4}" type="pres">
      <dgm:prSet presAssocID="{EA0225CA-F191-E649-97B0-43B6F4C012A2}" presName="conn2-1" presStyleLbl="parChTrans1D2" presStyleIdx="0" presStyleCnt="2"/>
      <dgm:spPr/>
    </dgm:pt>
    <dgm:pt modelId="{17BDF15A-E92B-F542-99EE-04CB8924ECF9}" type="pres">
      <dgm:prSet presAssocID="{EA0225CA-F191-E649-97B0-43B6F4C012A2}" presName="connTx" presStyleLbl="parChTrans1D2" presStyleIdx="0" presStyleCnt="2"/>
      <dgm:spPr/>
    </dgm:pt>
    <dgm:pt modelId="{01133E1F-3E29-9144-B40F-96D3C088956F}" type="pres">
      <dgm:prSet presAssocID="{45EEE346-267F-E549-BF85-FCFC23442FD6}" presName="root2" presStyleCnt="0"/>
      <dgm:spPr/>
    </dgm:pt>
    <dgm:pt modelId="{F3CF3355-01D5-4442-9F45-F60F073C9AC4}" type="pres">
      <dgm:prSet presAssocID="{45EEE346-267F-E549-BF85-FCFC23442FD6}" presName="LevelTwoTextNode" presStyleLbl="node2" presStyleIdx="0" presStyleCnt="2">
        <dgm:presLayoutVars>
          <dgm:chPref val="3"/>
        </dgm:presLayoutVars>
      </dgm:prSet>
      <dgm:spPr/>
    </dgm:pt>
    <dgm:pt modelId="{6C43FF5F-EC03-E146-AE1C-24140B1A45B7}" type="pres">
      <dgm:prSet presAssocID="{45EEE346-267F-E549-BF85-FCFC23442FD6}" presName="level3hierChild" presStyleCnt="0"/>
      <dgm:spPr/>
    </dgm:pt>
    <dgm:pt modelId="{C6DF84F2-D3D9-FC40-B481-60999423E660}" type="pres">
      <dgm:prSet presAssocID="{39F54B06-12EF-034A-9BCB-A0410BC686D8}" presName="conn2-1" presStyleLbl="parChTrans1D2" presStyleIdx="1" presStyleCnt="2"/>
      <dgm:spPr/>
    </dgm:pt>
    <dgm:pt modelId="{B0B82251-1DA2-F94E-8017-CC683CA8469A}" type="pres">
      <dgm:prSet presAssocID="{39F54B06-12EF-034A-9BCB-A0410BC686D8}" presName="connTx" presStyleLbl="parChTrans1D2" presStyleIdx="1" presStyleCnt="2"/>
      <dgm:spPr/>
    </dgm:pt>
    <dgm:pt modelId="{1925BC42-3F61-B445-A291-7D4CA40F8B9E}" type="pres">
      <dgm:prSet presAssocID="{719AA4EB-FB49-A743-A95C-BCB1789439AD}" presName="root2" presStyleCnt="0"/>
      <dgm:spPr/>
    </dgm:pt>
    <dgm:pt modelId="{D3EFF7C8-6A07-DE4A-BFCB-EA95B950CE58}" type="pres">
      <dgm:prSet presAssocID="{719AA4EB-FB49-A743-A95C-BCB1789439AD}" presName="LevelTwoTextNode" presStyleLbl="node2" presStyleIdx="1" presStyleCnt="2">
        <dgm:presLayoutVars>
          <dgm:chPref val="3"/>
        </dgm:presLayoutVars>
      </dgm:prSet>
      <dgm:spPr/>
    </dgm:pt>
    <dgm:pt modelId="{F1F38BC7-2C63-DE44-8C4A-5F7AF82A6F0C}" type="pres">
      <dgm:prSet presAssocID="{719AA4EB-FB49-A743-A95C-BCB1789439AD}" presName="level3hierChild" presStyleCnt="0"/>
      <dgm:spPr/>
    </dgm:pt>
  </dgm:ptLst>
  <dgm:cxnLst>
    <dgm:cxn modelId="{66D86116-AA81-954D-B138-17ECECC7531D}" type="presOf" srcId="{45EEE346-267F-E549-BF85-FCFC23442FD6}" destId="{F3CF3355-01D5-4442-9F45-F60F073C9AC4}" srcOrd="0" destOrd="0" presId="urn:microsoft.com/office/officeart/2005/8/layout/hierarchy2"/>
    <dgm:cxn modelId="{73E35921-A4DB-6342-A992-E0B8ED007AD2}" srcId="{68D2AD51-43D5-674E-A036-97D1BF096207}" destId="{45EEE346-267F-E549-BF85-FCFC23442FD6}" srcOrd="0" destOrd="0" parTransId="{EA0225CA-F191-E649-97B0-43B6F4C012A2}" sibTransId="{39B4E2EF-2D0E-2B45-81E7-D0CDCCBAD0A9}"/>
    <dgm:cxn modelId="{32C4C42B-6E02-A642-AC9A-760D722D0033}" type="presOf" srcId="{FC4E8662-E5B1-9242-91A7-CCF83690B07E}" destId="{C1091202-1BE4-224F-BBE5-03DACBEC442B}" srcOrd="0" destOrd="0" presId="urn:microsoft.com/office/officeart/2005/8/layout/hierarchy2"/>
    <dgm:cxn modelId="{2D0C2C71-D8D4-0147-8C3D-15A20A294233}" type="presOf" srcId="{EA0225CA-F191-E649-97B0-43B6F4C012A2}" destId="{17BDF15A-E92B-F542-99EE-04CB8924ECF9}" srcOrd="1" destOrd="0" presId="urn:microsoft.com/office/officeart/2005/8/layout/hierarchy2"/>
    <dgm:cxn modelId="{9DC4A371-A6CE-0842-869A-F62D244E0ECA}" type="presOf" srcId="{EA0225CA-F191-E649-97B0-43B6F4C012A2}" destId="{353636BA-417F-3141-AB74-A988BFB0C5D4}" srcOrd="0" destOrd="0" presId="urn:microsoft.com/office/officeart/2005/8/layout/hierarchy2"/>
    <dgm:cxn modelId="{1484B373-20F1-D742-8141-E5525BAC4D24}" type="presOf" srcId="{719AA4EB-FB49-A743-A95C-BCB1789439AD}" destId="{D3EFF7C8-6A07-DE4A-BFCB-EA95B950CE58}" srcOrd="0" destOrd="0" presId="urn:microsoft.com/office/officeart/2005/8/layout/hierarchy2"/>
    <dgm:cxn modelId="{654B0375-E347-5441-8535-35D5B4AC2522}" srcId="{68D2AD51-43D5-674E-A036-97D1BF096207}" destId="{719AA4EB-FB49-A743-A95C-BCB1789439AD}" srcOrd="1" destOrd="0" parTransId="{39F54B06-12EF-034A-9BCB-A0410BC686D8}" sibTransId="{CC8880FB-AFD1-874B-8BF7-6913B032EC78}"/>
    <dgm:cxn modelId="{8772B8AD-5B89-A448-B418-498F52769F05}" type="presOf" srcId="{39F54B06-12EF-034A-9BCB-A0410BC686D8}" destId="{C6DF84F2-D3D9-FC40-B481-60999423E660}" srcOrd="0" destOrd="0" presId="urn:microsoft.com/office/officeart/2005/8/layout/hierarchy2"/>
    <dgm:cxn modelId="{EAADD6CC-94AB-674C-A29D-6ACAA73C81EB}" type="presOf" srcId="{68D2AD51-43D5-674E-A036-97D1BF096207}" destId="{3D607DF4-7A1A-3B42-A166-DDF04E5FF914}" srcOrd="0" destOrd="0" presId="urn:microsoft.com/office/officeart/2005/8/layout/hierarchy2"/>
    <dgm:cxn modelId="{2BA86AF2-6D19-E04D-9335-D86C282191AB}" type="presOf" srcId="{39F54B06-12EF-034A-9BCB-A0410BC686D8}" destId="{B0B82251-1DA2-F94E-8017-CC683CA8469A}" srcOrd="1" destOrd="0" presId="urn:microsoft.com/office/officeart/2005/8/layout/hierarchy2"/>
    <dgm:cxn modelId="{24D5B3F9-BF82-6245-80CC-34E2F3737089}" srcId="{FC4E8662-E5B1-9242-91A7-CCF83690B07E}" destId="{68D2AD51-43D5-674E-A036-97D1BF096207}" srcOrd="0" destOrd="0" parTransId="{17176E53-230D-D841-A861-DD9FA0E51065}" sibTransId="{C692DD55-AD10-364C-957C-17AD344AD6F8}"/>
    <dgm:cxn modelId="{EAE6E23B-8E5E-C844-9111-429947F2A0AA}" type="presParOf" srcId="{C1091202-1BE4-224F-BBE5-03DACBEC442B}" destId="{26EB335E-BB3C-344E-A40D-221423F5CFAF}" srcOrd="0" destOrd="0" presId="urn:microsoft.com/office/officeart/2005/8/layout/hierarchy2"/>
    <dgm:cxn modelId="{02FED299-DD35-FF49-95FC-0F3F16315B0A}" type="presParOf" srcId="{26EB335E-BB3C-344E-A40D-221423F5CFAF}" destId="{3D607DF4-7A1A-3B42-A166-DDF04E5FF914}" srcOrd="0" destOrd="0" presId="urn:microsoft.com/office/officeart/2005/8/layout/hierarchy2"/>
    <dgm:cxn modelId="{D58B4093-E04A-2543-A9C1-6BCDFEF22E27}" type="presParOf" srcId="{26EB335E-BB3C-344E-A40D-221423F5CFAF}" destId="{630252B9-65DD-8749-B8A1-3B6897ED6E98}" srcOrd="1" destOrd="0" presId="urn:microsoft.com/office/officeart/2005/8/layout/hierarchy2"/>
    <dgm:cxn modelId="{DCB39281-DB99-334B-B558-98D5E40CC8E7}" type="presParOf" srcId="{630252B9-65DD-8749-B8A1-3B6897ED6E98}" destId="{353636BA-417F-3141-AB74-A988BFB0C5D4}" srcOrd="0" destOrd="0" presId="urn:microsoft.com/office/officeart/2005/8/layout/hierarchy2"/>
    <dgm:cxn modelId="{E2514394-2AE0-CE45-B165-42D827F12DB7}" type="presParOf" srcId="{353636BA-417F-3141-AB74-A988BFB0C5D4}" destId="{17BDF15A-E92B-F542-99EE-04CB8924ECF9}" srcOrd="0" destOrd="0" presId="urn:microsoft.com/office/officeart/2005/8/layout/hierarchy2"/>
    <dgm:cxn modelId="{D2229E25-7F99-8C43-9A99-D0B73F3B4F0E}" type="presParOf" srcId="{630252B9-65DD-8749-B8A1-3B6897ED6E98}" destId="{01133E1F-3E29-9144-B40F-96D3C088956F}" srcOrd="1" destOrd="0" presId="urn:microsoft.com/office/officeart/2005/8/layout/hierarchy2"/>
    <dgm:cxn modelId="{D71E03A1-CBB4-DA40-9DA2-5CD3636DE545}" type="presParOf" srcId="{01133E1F-3E29-9144-B40F-96D3C088956F}" destId="{F3CF3355-01D5-4442-9F45-F60F073C9AC4}" srcOrd="0" destOrd="0" presId="urn:microsoft.com/office/officeart/2005/8/layout/hierarchy2"/>
    <dgm:cxn modelId="{1481098E-5196-2D47-B7AB-93ABEAD61218}" type="presParOf" srcId="{01133E1F-3E29-9144-B40F-96D3C088956F}" destId="{6C43FF5F-EC03-E146-AE1C-24140B1A45B7}" srcOrd="1" destOrd="0" presId="urn:microsoft.com/office/officeart/2005/8/layout/hierarchy2"/>
    <dgm:cxn modelId="{909EA9A0-F806-8448-9BAF-75C988D15009}" type="presParOf" srcId="{630252B9-65DD-8749-B8A1-3B6897ED6E98}" destId="{C6DF84F2-D3D9-FC40-B481-60999423E660}" srcOrd="2" destOrd="0" presId="urn:microsoft.com/office/officeart/2005/8/layout/hierarchy2"/>
    <dgm:cxn modelId="{289CF262-98C4-2548-A5FE-009552A33AD0}" type="presParOf" srcId="{C6DF84F2-D3D9-FC40-B481-60999423E660}" destId="{B0B82251-1DA2-F94E-8017-CC683CA8469A}" srcOrd="0" destOrd="0" presId="urn:microsoft.com/office/officeart/2005/8/layout/hierarchy2"/>
    <dgm:cxn modelId="{3A6C07C0-60CD-944B-A256-40C4CC4B9AEE}" type="presParOf" srcId="{630252B9-65DD-8749-B8A1-3B6897ED6E98}" destId="{1925BC42-3F61-B445-A291-7D4CA40F8B9E}" srcOrd="3" destOrd="0" presId="urn:microsoft.com/office/officeart/2005/8/layout/hierarchy2"/>
    <dgm:cxn modelId="{4BE59D00-E05D-F848-BD99-6A29520BDE3C}" type="presParOf" srcId="{1925BC42-3F61-B445-A291-7D4CA40F8B9E}" destId="{D3EFF7C8-6A07-DE4A-BFCB-EA95B950CE58}" srcOrd="0" destOrd="0" presId="urn:microsoft.com/office/officeart/2005/8/layout/hierarchy2"/>
    <dgm:cxn modelId="{735DC7F7-3138-CD4B-8A02-0135E6781D41}" type="presParOf" srcId="{1925BC42-3F61-B445-A291-7D4CA40F8B9E}" destId="{F1F38BC7-2C63-DE44-8C4A-5F7AF82A6F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78F081-D728-1F41-8760-474EB0B958A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451CA15-B4CC-DB4F-A012-1D5453EEE357}">
      <dgm:prSet/>
      <dgm:spPr/>
      <dgm:t>
        <a:bodyPr/>
        <a:lstStyle/>
        <a:p>
          <a:r>
            <a:rPr lang="en-GB" dirty="0"/>
            <a:t>FASE 2</a:t>
          </a:r>
        </a:p>
      </dgm:t>
    </dgm:pt>
    <dgm:pt modelId="{AD94C053-180A-8345-90D0-047AB7B54D63}" type="parTrans" cxnId="{2B439B3E-5354-8540-B28D-49DE67838F26}">
      <dgm:prSet/>
      <dgm:spPr/>
      <dgm:t>
        <a:bodyPr/>
        <a:lstStyle/>
        <a:p>
          <a:endParaRPr lang="en-GB"/>
        </a:p>
      </dgm:t>
    </dgm:pt>
    <dgm:pt modelId="{E50A4BAA-EC54-2A42-A8EE-B28919B6B3D8}" type="sibTrans" cxnId="{2B439B3E-5354-8540-B28D-49DE67838F26}">
      <dgm:prSet/>
      <dgm:spPr/>
      <dgm:t>
        <a:bodyPr/>
        <a:lstStyle/>
        <a:p>
          <a:endParaRPr lang="en-GB"/>
        </a:p>
      </dgm:t>
    </dgm:pt>
    <dgm:pt modelId="{6DBD1A46-2636-5649-BEBD-D9A5F9757364}">
      <dgm:prSet/>
      <dgm:spPr/>
      <dgm:t>
        <a:bodyPr/>
        <a:lstStyle/>
        <a:p>
          <a:r>
            <a:rPr lang="en-GB" dirty="0"/>
            <a:t>FASE 3</a:t>
          </a:r>
        </a:p>
      </dgm:t>
    </dgm:pt>
    <dgm:pt modelId="{01B3DAC1-3F64-F945-8592-16E892C4081A}" type="parTrans" cxnId="{15DE1C57-CBAE-F845-8250-57E45E563326}">
      <dgm:prSet/>
      <dgm:spPr/>
      <dgm:t>
        <a:bodyPr/>
        <a:lstStyle/>
        <a:p>
          <a:endParaRPr lang="en-GB"/>
        </a:p>
      </dgm:t>
    </dgm:pt>
    <dgm:pt modelId="{1AD6CEA2-9012-ED44-8CC7-C3F8174E8DA4}" type="sibTrans" cxnId="{15DE1C57-CBAE-F845-8250-57E45E563326}">
      <dgm:prSet/>
      <dgm:spPr/>
      <dgm:t>
        <a:bodyPr/>
        <a:lstStyle/>
        <a:p>
          <a:endParaRPr lang="en-GB"/>
        </a:p>
      </dgm:t>
    </dgm:pt>
    <dgm:pt modelId="{80D94B84-2152-304B-9B8B-1060CE1D3565}">
      <dgm:prSet/>
      <dgm:spPr/>
      <dgm:t>
        <a:bodyPr/>
        <a:lstStyle/>
        <a:p>
          <a:r>
            <a:rPr lang="en-GB" dirty="0"/>
            <a:t>FASE 4</a:t>
          </a:r>
        </a:p>
      </dgm:t>
    </dgm:pt>
    <dgm:pt modelId="{79DA9A67-5F8D-054A-83FB-129FA9724D4A}" type="parTrans" cxnId="{AA9D892E-1848-6348-B71D-B9EB605F4AD8}">
      <dgm:prSet/>
      <dgm:spPr/>
      <dgm:t>
        <a:bodyPr/>
        <a:lstStyle/>
        <a:p>
          <a:endParaRPr lang="en-GB"/>
        </a:p>
      </dgm:t>
    </dgm:pt>
    <dgm:pt modelId="{C71D3567-2F1F-C044-B480-14DE0EE44E8D}" type="sibTrans" cxnId="{AA9D892E-1848-6348-B71D-B9EB605F4AD8}">
      <dgm:prSet/>
      <dgm:spPr/>
      <dgm:t>
        <a:bodyPr/>
        <a:lstStyle/>
        <a:p>
          <a:endParaRPr lang="en-GB"/>
        </a:p>
      </dgm:t>
    </dgm:pt>
    <dgm:pt modelId="{6B564844-AA27-A543-9C11-A3F644F8EF7C}">
      <dgm:prSet/>
      <dgm:spPr/>
      <dgm:t>
        <a:bodyPr/>
        <a:lstStyle/>
        <a:p>
          <a:r>
            <a:rPr lang="en-GB" dirty="0"/>
            <a:t>FASE 1</a:t>
          </a:r>
        </a:p>
      </dgm:t>
    </dgm:pt>
    <dgm:pt modelId="{27DBB42C-84B4-914D-93A7-8070C4671619}" type="parTrans" cxnId="{B1B0E6AB-E673-B642-8E77-709B0765EBB5}">
      <dgm:prSet/>
      <dgm:spPr/>
      <dgm:t>
        <a:bodyPr/>
        <a:lstStyle/>
        <a:p>
          <a:endParaRPr lang="en-GB"/>
        </a:p>
      </dgm:t>
    </dgm:pt>
    <dgm:pt modelId="{67655BBD-AB4B-ED41-AE72-4017C5AA529E}" type="sibTrans" cxnId="{B1B0E6AB-E673-B642-8E77-709B0765EBB5}">
      <dgm:prSet/>
      <dgm:spPr/>
      <dgm:t>
        <a:bodyPr/>
        <a:lstStyle/>
        <a:p>
          <a:endParaRPr lang="en-GB"/>
        </a:p>
      </dgm:t>
    </dgm:pt>
    <dgm:pt modelId="{1E4A9BF6-BD79-AB48-ADB1-0C5948F3E8BD}" type="pres">
      <dgm:prSet presAssocID="{7378F081-D728-1F41-8760-474EB0B958A1}" presName="Name0" presStyleCnt="0">
        <dgm:presLayoutVars>
          <dgm:dir/>
          <dgm:animLvl val="lvl"/>
          <dgm:resizeHandles/>
        </dgm:presLayoutVars>
      </dgm:prSet>
      <dgm:spPr/>
    </dgm:pt>
    <dgm:pt modelId="{41CD729E-78FE-7041-AE98-3B8C48E7AB1D}" type="pres">
      <dgm:prSet presAssocID="{6B564844-AA27-A543-9C11-A3F644F8EF7C}" presName="linNode" presStyleCnt="0"/>
      <dgm:spPr/>
    </dgm:pt>
    <dgm:pt modelId="{ABDBC0C3-EF09-BF4B-AEEA-AEB893119D27}" type="pres">
      <dgm:prSet presAssocID="{6B564844-AA27-A543-9C11-A3F644F8EF7C}" presName="parentShp" presStyleLbl="node1" presStyleIdx="0" presStyleCnt="4">
        <dgm:presLayoutVars>
          <dgm:bulletEnabled val="1"/>
        </dgm:presLayoutVars>
      </dgm:prSet>
      <dgm:spPr/>
    </dgm:pt>
    <dgm:pt modelId="{EB538399-0405-EE42-9D07-DCB12282AB6F}" type="pres">
      <dgm:prSet presAssocID="{6B564844-AA27-A543-9C11-A3F644F8EF7C}" presName="childShp" presStyleLbl="bgAccFollowNode1" presStyleIdx="0" presStyleCnt="4">
        <dgm:presLayoutVars>
          <dgm:bulletEnabled val="1"/>
        </dgm:presLayoutVars>
      </dgm:prSet>
      <dgm:spPr/>
    </dgm:pt>
    <dgm:pt modelId="{76535AA6-D05B-7349-8F53-1B30A091E446}" type="pres">
      <dgm:prSet presAssocID="{67655BBD-AB4B-ED41-AE72-4017C5AA529E}" presName="spacing" presStyleCnt="0"/>
      <dgm:spPr/>
    </dgm:pt>
    <dgm:pt modelId="{C5859399-56F2-C442-AACF-637908828AF0}" type="pres">
      <dgm:prSet presAssocID="{7451CA15-B4CC-DB4F-A012-1D5453EEE357}" presName="linNode" presStyleCnt="0"/>
      <dgm:spPr/>
    </dgm:pt>
    <dgm:pt modelId="{838E4BB3-7D1E-2743-A309-578A3B0C860C}" type="pres">
      <dgm:prSet presAssocID="{7451CA15-B4CC-DB4F-A012-1D5453EEE357}" presName="parentShp" presStyleLbl="node1" presStyleIdx="1" presStyleCnt="4">
        <dgm:presLayoutVars>
          <dgm:bulletEnabled val="1"/>
        </dgm:presLayoutVars>
      </dgm:prSet>
      <dgm:spPr/>
    </dgm:pt>
    <dgm:pt modelId="{6C968479-4FBD-6F4F-A20E-56646DB9A78D}" type="pres">
      <dgm:prSet presAssocID="{7451CA15-B4CC-DB4F-A012-1D5453EEE357}" presName="childShp" presStyleLbl="bgAccFollowNode1" presStyleIdx="1" presStyleCnt="4">
        <dgm:presLayoutVars>
          <dgm:bulletEnabled val="1"/>
        </dgm:presLayoutVars>
      </dgm:prSet>
      <dgm:spPr/>
    </dgm:pt>
    <dgm:pt modelId="{24FDEFEC-64BF-E140-81DD-4CBA2064A94D}" type="pres">
      <dgm:prSet presAssocID="{E50A4BAA-EC54-2A42-A8EE-B28919B6B3D8}" presName="spacing" presStyleCnt="0"/>
      <dgm:spPr/>
    </dgm:pt>
    <dgm:pt modelId="{D975F6A0-177A-054F-81E9-E61449F3C04F}" type="pres">
      <dgm:prSet presAssocID="{6DBD1A46-2636-5649-BEBD-D9A5F9757364}" presName="linNode" presStyleCnt="0"/>
      <dgm:spPr/>
    </dgm:pt>
    <dgm:pt modelId="{DACB6423-2ACC-E149-9301-43E43C215FF6}" type="pres">
      <dgm:prSet presAssocID="{6DBD1A46-2636-5649-BEBD-D9A5F9757364}" presName="parentShp" presStyleLbl="node1" presStyleIdx="2" presStyleCnt="4">
        <dgm:presLayoutVars>
          <dgm:bulletEnabled val="1"/>
        </dgm:presLayoutVars>
      </dgm:prSet>
      <dgm:spPr/>
    </dgm:pt>
    <dgm:pt modelId="{2FFFC9A5-0B34-7340-8641-C724992FE882}" type="pres">
      <dgm:prSet presAssocID="{6DBD1A46-2636-5649-BEBD-D9A5F9757364}" presName="childShp" presStyleLbl="bgAccFollowNode1" presStyleIdx="2" presStyleCnt="4">
        <dgm:presLayoutVars>
          <dgm:bulletEnabled val="1"/>
        </dgm:presLayoutVars>
      </dgm:prSet>
      <dgm:spPr/>
    </dgm:pt>
    <dgm:pt modelId="{FEAE7725-20F2-2F4A-BE76-87758CCD3225}" type="pres">
      <dgm:prSet presAssocID="{1AD6CEA2-9012-ED44-8CC7-C3F8174E8DA4}" presName="spacing" presStyleCnt="0"/>
      <dgm:spPr/>
    </dgm:pt>
    <dgm:pt modelId="{18706A19-2BDA-D445-BE68-9843AA13C92F}" type="pres">
      <dgm:prSet presAssocID="{80D94B84-2152-304B-9B8B-1060CE1D3565}" presName="linNode" presStyleCnt="0"/>
      <dgm:spPr/>
    </dgm:pt>
    <dgm:pt modelId="{566DB279-7FFB-3B4B-B7E4-19AACBF57ED0}" type="pres">
      <dgm:prSet presAssocID="{80D94B84-2152-304B-9B8B-1060CE1D3565}" presName="parentShp" presStyleLbl="node1" presStyleIdx="3" presStyleCnt="4">
        <dgm:presLayoutVars>
          <dgm:bulletEnabled val="1"/>
        </dgm:presLayoutVars>
      </dgm:prSet>
      <dgm:spPr/>
    </dgm:pt>
    <dgm:pt modelId="{71C7A61F-556F-EB4A-8123-27B4F1E9383B}" type="pres">
      <dgm:prSet presAssocID="{80D94B84-2152-304B-9B8B-1060CE1D3565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EB4A7E2C-4D0D-754E-A051-7326BBE97C36}" type="presOf" srcId="{7451CA15-B4CC-DB4F-A012-1D5453EEE357}" destId="{838E4BB3-7D1E-2743-A309-578A3B0C860C}" srcOrd="0" destOrd="0" presId="urn:microsoft.com/office/officeart/2005/8/layout/vList6"/>
    <dgm:cxn modelId="{AA9D892E-1848-6348-B71D-B9EB605F4AD8}" srcId="{7378F081-D728-1F41-8760-474EB0B958A1}" destId="{80D94B84-2152-304B-9B8B-1060CE1D3565}" srcOrd="3" destOrd="0" parTransId="{79DA9A67-5F8D-054A-83FB-129FA9724D4A}" sibTransId="{C71D3567-2F1F-C044-B480-14DE0EE44E8D}"/>
    <dgm:cxn modelId="{2B439B3E-5354-8540-B28D-49DE67838F26}" srcId="{7378F081-D728-1F41-8760-474EB0B958A1}" destId="{7451CA15-B4CC-DB4F-A012-1D5453EEE357}" srcOrd="1" destOrd="0" parTransId="{AD94C053-180A-8345-90D0-047AB7B54D63}" sibTransId="{E50A4BAA-EC54-2A42-A8EE-B28919B6B3D8}"/>
    <dgm:cxn modelId="{15DE1C57-CBAE-F845-8250-57E45E563326}" srcId="{7378F081-D728-1F41-8760-474EB0B958A1}" destId="{6DBD1A46-2636-5649-BEBD-D9A5F9757364}" srcOrd="2" destOrd="0" parTransId="{01B3DAC1-3F64-F945-8592-16E892C4081A}" sibTransId="{1AD6CEA2-9012-ED44-8CC7-C3F8174E8DA4}"/>
    <dgm:cxn modelId="{3AA9B57C-0BAD-E04A-B0D4-1490B674AA39}" type="presOf" srcId="{6B564844-AA27-A543-9C11-A3F644F8EF7C}" destId="{ABDBC0C3-EF09-BF4B-AEEA-AEB893119D27}" srcOrd="0" destOrd="0" presId="urn:microsoft.com/office/officeart/2005/8/layout/vList6"/>
    <dgm:cxn modelId="{FAEFC08E-C1FC-C946-AEA9-74B550DDF536}" type="presOf" srcId="{6DBD1A46-2636-5649-BEBD-D9A5F9757364}" destId="{DACB6423-2ACC-E149-9301-43E43C215FF6}" srcOrd="0" destOrd="0" presId="urn:microsoft.com/office/officeart/2005/8/layout/vList6"/>
    <dgm:cxn modelId="{B1B0E6AB-E673-B642-8E77-709B0765EBB5}" srcId="{7378F081-D728-1F41-8760-474EB0B958A1}" destId="{6B564844-AA27-A543-9C11-A3F644F8EF7C}" srcOrd="0" destOrd="0" parTransId="{27DBB42C-84B4-914D-93A7-8070C4671619}" sibTransId="{67655BBD-AB4B-ED41-AE72-4017C5AA529E}"/>
    <dgm:cxn modelId="{7F2C63AC-FBE7-2747-82F1-6547C7CD10AA}" type="presOf" srcId="{7378F081-D728-1F41-8760-474EB0B958A1}" destId="{1E4A9BF6-BD79-AB48-ADB1-0C5948F3E8BD}" srcOrd="0" destOrd="0" presId="urn:microsoft.com/office/officeart/2005/8/layout/vList6"/>
    <dgm:cxn modelId="{A9639CCE-AD37-8848-8994-4A75513E73A6}" type="presOf" srcId="{80D94B84-2152-304B-9B8B-1060CE1D3565}" destId="{566DB279-7FFB-3B4B-B7E4-19AACBF57ED0}" srcOrd="0" destOrd="0" presId="urn:microsoft.com/office/officeart/2005/8/layout/vList6"/>
    <dgm:cxn modelId="{318BEDF8-55BB-8947-AA72-609FE9EEBBE1}" type="presParOf" srcId="{1E4A9BF6-BD79-AB48-ADB1-0C5948F3E8BD}" destId="{41CD729E-78FE-7041-AE98-3B8C48E7AB1D}" srcOrd="0" destOrd="0" presId="urn:microsoft.com/office/officeart/2005/8/layout/vList6"/>
    <dgm:cxn modelId="{60ED91E9-B69E-B248-9A31-8FD6516CF7E3}" type="presParOf" srcId="{41CD729E-78FE-7041-AE98-3B8C48E7AB1D}" destId="{ABDBC0C3-EF09-BF4B-AEEA-AEB893119D27}" srcOrd="0" destOrd="0" presId="urn:microsoft.com/office/officeart/2005/8/layout/vList6"/>
    <dgm:cxn modelId="{70200451-EE65-F84D-8B2A-CD2E6D764930}" type="presParOf" srcId="{41CD729E-78FE-7041-AE98-3B8C48E7AB1D}" destId="{EB538399-0405-EE42-9D07-DCB12282AB6F}" srcOrd="1" destOrd="0" presId="urn:microsoft.com/office/officeart/2005/8/layout/vList6"/>
    <dgm:cxn modelId="{3AB68214-C136-3E4C-9991-C8A9C83EA71A}" type="presParOf" srcId="{1E4A9BF6-BD79-AB48-ADB1-0C5948F3E8BD}" destId="{76535AA6-D05B-7349-8F53-1B30A091E446}" srcOrd="1" destOrd="0" presId="urn:microsoft.com/office/officeart/2005/8/layout/vList6"/>
    <dgm:cxn modelId="{13C81FE1-BD25-8344-A50E-363E6CC1CE76}" type="presParOf" srcId="{1E4A9BF6-BD79-AB48-ADB1-0C5948F3E8BD}" destId="{C5859399-56F2-C442-AACF-637908828AF0}" srcOrd="2" destOrd="0" presId="urn:microsoft.com/office/officeart/2005/8/layout/vList6"/>
    <dgm:cxn modelId="{73751E71-8909-8944-A19F-57133B00D75F}" type="presParOf" srcId="{C5859399-56F2-C442-AACF-637908828AF0}" destId="{838E4BB3-7D1E-2743-A309-578A3B0C860C}" srcOrd="0" destOrd="0" presId="urn:microsoft.com/office/officeart/2005/8/layout/vList6"/>
    <dgm:cxn modelId="{8665D0CA-C098-E843-8BD8-8B1723B0B0D6}" type="presParOf" srcId="{C5859399-56F2-C442-AACF-637908828AF0}" destId="{6C968479-4FBD-6F4F-A20E-56646DB9A78D}" srcOrd="1" destOrd="0" presId="urn:microsoft.com/office/officeart/2005/8/layout/vList6"/>
    <dgm:cxn modelId="{4666C210-3FA0-5F49-81AD-5437AF16E905}" type="presParOf" srcId="{1E4A9BF6-BD79-AB48-ADB1-0C5948F3E8BD}" destId="{24FDEFEC-64BF-E140-81DD-4CBA2064A94D}" srcOrd="3" destOrd="0" presId="urn:microsoft.com/office/officeart/2005/8/layout/vList6"/>
    <dgm:cxn modelId="{B166437E-BA9D-E94F-8EC4-A60A0B199990}" type="presParOf" srcId="{1E4A9BF6-BD79-AB48-ADB1-0C5948F3E8BD}" destId="{D975F6A0-177A-054F-81E9-E61449F3C04F}" srcOrd="4" destOrd="0" presId="urn:microsoft.com/office/officeart/2005/8/layout/vList6"/>
    <dgm:cxn modelId="{9FFE24C8-9E46-834B-AC84-92CF35389D8C}" type="presParOf" srcId="{D975F6A0-177A-054F-81E9-E61449F3C04F}" destId="{DACB6423-2ACC-E149-9301-43E43C215FF6}" srcOrd="0" destOrd="0" presId="urn:microsoft.com/office/officeart/2005/8/layout/vList6"/>
    <dgm:cxn modelId="{EB800AB5-B79D-BA41-B26D-A658D60266F5}" type="presParOf" srcId="{D975F6A0-177A-054F-81E9-E61449F3C04F}" destId="{2FFFC9A5-0B34-7340-8641-C724992FE882}" srcOrd="1" destOrd="0" presId="urn:microsoft.com/office/officeart/2005/8/layout/vList6"/>
    <dgm:cxn modelId="{027789AC-9ED1-F940-9320-787B9F5EDEA0}" type="presParOf" srcId="{1E4A9BF6-BD79-AB48-ADB1-0C5948F3E8BD}" destId="{FEAE7725-20F2-2F4A-BE76-87758CCD3225}" srcOrd="5" destOrd="0" presId="urn:microsoft.com/office/officeart/2005/8/layout/vList6"/>
    <dgm:cxn modelId="{232182FB-9E53-D645-AFC7-E1B49884B1DF}" type="presParOf" srcId="{1E4A9BF6-BD79-AB48-ADB1-0C5948F3E8BD}" destId="{18706A19-2BDA-D445-BE68-9843AA13C92F}" srcOrd="6" destOrd="0" presId="urn:microsoft.com/office/officeart/2005/8/layout/vList6"/>
    <dgm:cxn modelId="{CAF4AE27-63B6-3E48-8E6F-A08A27921767}" type="presParOf" srcId="{18706A19-2BDA-D445-BE68-9843AA13C92F}" destId="{566DB279-7FFB-3B4B-B7E4-19AACBF57ED0}" srcOrd="0" destOrd="0" presId="urn:microsoft.com/office/officeart/2005/8/layout/vList6"/>
    <dgm:cxn modelId="{3BFB6B4A-E1F4-1843-9A33-A2B9E0B974CE}" type="presParOf" srcId="{18706A19-2BDA-D445-BE68-9843AA13C92F}" destId="{71C7A61F-556F-EB4A-8123-27B4F1E938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07DF4-7A1A-3B42-A166-DDF04E5FF914}">
      <dsp:nvSpPr>
        <dsp:cNvPr id="0" name=""/>
        <dsp:cNvSpPr/>
      </dsp:nvSpPr>
      <dsp:spPr>
        <a:xfrm>
          <a:off x="403338" y="1164322"/>
          <a:ext cx="4045384" cy="2022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 err="1"/>
            <a:t>Aleatorización</a:t>
          </a:r>
          <a:endParaRPr lang="en-GB" sz="5200" kern="1200" dirty="0"/>
        </a:p>
      </dsp:txBody>
      <dsp:txXfrm>
        <a:off x="462581" y="1223565"/>
        <a:ext cx="3926898" cy="1904206"/>
      </dsp:txXfrm>
    </dsp:sp>
    <dsp:sp modelId="{353636BA-417F-3141-AB74-A988BFB0C5D4}">
      <dsp:nvSpPr>
        <dsp:cNvPr id="0" name=""/>
        <dsp:cNvSpPr/>
      </dsp:nvSpPr>
      <dsp:spPr>
        <a:xfrm rot="19457599">
          <a:off x="4261418" y="1552309"/>
          <a:ext cx="1992762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992762" y="418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5207980" y="1544325"/>
        <a:ext cx="99638" cy="99638"/>
      </dsp:txXfrm>
    </dsp:sp>
    <dsp:sp modelId="{F3CF3355-01D5-4442-9F45-F60F073C9AC4}">
      <dsp:nvSpPr>
        <dsp:cNvPr id="0" name=""/>
        <dsp:cNvSpPr/>
      </dsp:nvSpPr>
      <dsp:spPr>
        <a:xfrm>
          <a:off x="6066876" y="1274"/>
          <a:ext cx="4045384" cy="2022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 err="1"/>
            <a:t>Tratamiento</a:t>
          </a:r>
          <a:endParaRPr lang="en-GB" sz="5200" kern="1200" dirty="0"/>
        </a:p>
      </dsp:txBody>
      <dsp:txXfrm>
        <a:off x="6126119" y="60517"/>
        <a:ext cx="3926898" cy="1904206"/>
      </dsp:txXfrm>
    </dsp:sp>
    <dsp:sp modelId="{C6DF84F2-D3D9-FC40-B481-60999423E660}">
      <dsp:nvSpPr>
        <dsp:cNvPr id="0" name=""/>
        <dsp:cNvSpPr/>
      </dsp:nvSpPr>
      <dsp:spPr>
        <a:xfrm rot="2142401">
          <a:off x="4261418" y="2715357"/>
          <a:ext cx="1992762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992762" y="418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5207980" y="2707373"/>
        <a:ext cx="99638" cy="99638"/>
      </dsp:txXfrm>
    </dsp:sp>
    <dsp:sp modelId="{D3EFF7C8-6A07-DE4A-BFCB-EA95B950CE58}">
      <dsp:nvSpPr>
        <dsp:cNvPr id="0" name=""/>
        <dsp:cNvSpPr/>
      </dsp:nvSpPr>
      <dsp:spPr>
        <a:xfrm>
          <a:off x="6066876" y="2327370"/>
          <a:ext cx="4045384" cy="2022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/>
            <a:t>Placebo</a:t>
          </a:r>
        </a:p>
      </dsp:txBody>
      <dsp:txXfrm>
        <a:off x="6126119" y="2386613"/>
        <a:ext cx="3926898" cy="1904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38399-0405-EE42-9D07-DCB12282AB6F}">
      <dsp:nvSpPr>
        <dsp:cNvPr id="0" name=""/>
        <dsp:cNvSpPr/>
      </dsp:nvSpPr>
      <dsp:spPr>
        <a:xfrm>
          <a:off x="3974592" y="1089"/>
          <a:ext cx="5961888" cy="864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DBC0C3-EF09-BF4B-AEEA-AEB893119D27}">
      <dsp:nvSpPr>
        <dsp:cNvPr id="0" name=""/>
        <dsp:cNvSpPr/>
      </dsp:nvSpPr>
      <dsp:spPr>
        <a:xfrm>
          <a:off x="0" y="1089"/>
          <a:ext cx="3974592" cy="864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 dirty="0"/>
            <a:t>FASE 1</a:t>
          </a:r>
        </a:p>
      </dsp:txBody>
      <dsp:txXfrm>
        <a:off x="42190" y="43279"/>
        <a:ext cx="3890212" cy="779894"/>
      </dsp:txXfrm>
    </dsp:sp>
    <dsp:sp modelId="{6C968479-4FBD-6F4F-A20E-56646DB9A78D}">
      <dsp:nvSpPr>
        <dsp:cNvPr id="0" name=""/>
        <dsp:cNvSpPr/>
      </dsp:nvSpPr>
      <dsp:spPr>
        <a:xfrm>
          <a:off x="3974592" y="951791"/>
          <a:ext cx="5961888" cy="864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E4BB3-7D1E-2743-A309-578A3B0C860C}">
      <dsp:nvSpPr>
        <dsp:cNvPr id="0" name=""/>
        <dsp:cNvSpPr/>
      </dsp:nvSpPr>
      <dsp:spPr>
        <a:xfrm>
          <a:off x="0" y="951791"/>
          <a:ext cx="3974592" cy="864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 dirty="0"/>
            <a:t>FASE 2</a:t>
          </a:r>
        </a:p>
      </dsp:txBody>
      <dsp:txXfrm>
        <a:off x="42190" y="993981"/>
        <a:ext cx="3890212" cy="779894"/>
      </dsp:txXfrm>
    </dsp:sp>
    <dsp:sp modelId="{2FFFC9A5-0B34-7340-8641-C724992FE882}">
      <dsp:nvSpPr>
        <dsp:cNvPr id="0" name=""/>
        <dsp:cNvSpPr/>
      </dsp:nvSpPr>
      <dsp:spPr>
        <a:xfrm>
          <a:off x="3974592" y="1902493"/>
          <a:ext cx="5961888" cy="864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B6423-2ACC-E149-9301-43E43C215FF6}">
      <dsp:nvSpPr>
        <dsp:cNvPr id="0" name=""/>
        <dsp:cNvSpPr/>
      </dsp:nvSpPr>
      <dsp:spPr>
        <a:xfrm>
          <a:off x="0" y="1902493"/>
          <a:ext cx="3974592" cy="864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 dirty="0"/>
            <a:t>FASE 3</a:t>
          </a:r>
        </a:p>
      </dsp:txBody>
      <dsp:txXfrm>
        <a:off x="42190" y="1944683"/>
        <a:ext cx="3890212" cy="779894"/>
      </dsp:txXfrm>
    </dsp:sp>
    <dsp:sp modelId="{71C7A61F-556F-EB4A-8123-27B4F1E9383B}">
      <dsp:nvSpPr>
        <dsp:cNvPr id="0" name=""/>
        <dsp:cNvSpPr/>
      </dsp:nvSpPr>
      <dsp:spPr>
        <a:xfrm>
          <a:off x="3974592" y="2853195"/>
          <a:ext cx="5961888" cy="8642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DB279-7FFB-3B4B-B7E4-19AACBF57ED0}">
      <dsp:nvSpPr>
        <dsp:cNvPr id="0" name=""/>
        <dsp:cNvSpPr/>
      </dsp:nvSpPr>
      <dsp:spPr>
        <a:xfrm>
          <a:off x="0" y="2853195"/>
          <a:ext cx="3974592" cy="8642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 dirty="0"/>
            <a:t>FASE 4</a:t>
          </a:r>
        </a:p>
      </dsp:txBody>
      <dsp:txXfrm>
        <a:off x="42190" y="2895385"/>
        <a:ext cx="3890212" cy="779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BD0C7-5A91-4544-8B89-11403E33B816}" type="datetimeFigureOut">
              <a:rPr lang="en-ES" smtClean="0"/>
              <a:t>19/1/21</a:t>
            </a:fld>
            <a:endParaRPr lang="en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6F6F8-252B-754C-87A7-35159E80A5C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73559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es/books?id=GyE8Qt-kS1kC&amp;pg=PA151&amp;dq=&amp;lr=&amp;hl=en&amp;cd=23&amp;redir_esc=y#v=onepage&amp;q&amp;f=fals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Corría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siglo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XVIII y algo invisible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mataba a 400.000 europeos cada año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asesino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hacía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distingos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una sola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centuria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habían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caído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cinco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reyes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víctimas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diarreas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salvajes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hemorragias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letales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adversario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solo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dejaba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rastro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cadáver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lleno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úlceras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6F6F8-252B-754C-87A7-35159E80A5CA}" type="slidenum">
              <a:rPr lang="en-ES" smtClean="0"/>
              <a:t>4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435734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DOI: 10.1016/j.eimc.2015.06.013</a:t>
            </a:r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6F6F8-252B-754C-87A7-35159E80A5CA}" type="slidenum">
              <a:rPr lang="en-ES" smtClean="0"/>
              <a:t>7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39710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Scientists have tried to create an RSV vaccine using traditional methods for more than 50 years -- and so far, none has worked. </a:t>
            </a:r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6F6F8-252B-754C-87A7-35159E80A5CA}" type="slidenum">
              <a:rPr lang="en-ES" smtClean="0"/>
              <a:t>15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75160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E8E42-B70E-BA43-83F7-5286C2FEC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23127-993D-B949-BC0B-4C2CBD821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FDB0A-F8A0-4B47-99FB-03251A88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BF8C1-FF1D-984D-A282-C66FB9343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AE1DB-1726-B142-96A4-0470CC56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0856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534F9-2E80-754A-942E-0C8BE1F8D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E012B-2FA3-354C-8BE8-F58E261CB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D48A1-DA5F-784A-9310-9FBF5A713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F6BF0-4C9C-6743-BA5F-E91905B79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A8528-963D-F247-B1AF-75BE3A9B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32340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AA3F-2FC7-DD49-804B-319CB680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E2451-4413-F54A-B7BA-D985C9A82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7C5B3-C1C8-F449-A98D-A6CAACC9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AD4F6-3695-3049-A07E-6B7D65F56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DF365-BAE6-D24F-AE30-D7E09E0A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19761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A6203-84C5-6F48-B9BD-0F3A0574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9D4C7-62BC-EF47-A7FD-3AE55CB95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B84D1-343E-8B40-B5F9-129EBEF81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22F18-51AA-3145-AE2B-B7B81B0D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E1F6B3-130E-304F-B530-9823B672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05BFB-CB98-2F4A-9E63-B74442E5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17512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3152-C9DE-F04C-A349-67BF0EE5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D91D2-F15E-DD4C-9590-90F69570B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AD66F-30D0-7F48-930F-3BE1C7221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DAC61-090B-0244-B2BD-AB67B2363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0A74B2-9B0E-5A47-8785-DCE71B0ED4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30F8CD-A3D7-834C-ABD1-2D12D624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3B7BD4-4731-5C4E-9B72-A28C969C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0B12E-4C6D-6C46-8DE7-F5C3695C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04846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9A22-E5AE-5843-8435-A9477372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DD5A5-C0A2-5845-A66B-F9DED67D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97CF1B-1821-1F4D-9EA5-58E16A48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12155-E1F5-3845-81AE-DA8CD929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88959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07C86C-E535-FA48-87A5-C40975EC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D8F464-A6BF-A847-A7B9-183E9441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CEF14-F3B4-FF42-AD7A-F2F519E2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75255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D145-A1FD-6F40-ADED-C3F113343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496F7-D863-F040-B166-90178EB72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946BE-ED72-A24B-B5A4-4AA4A3D70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AE1E4-0E4B-864C-AF93-B1E7242D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8753F-26C5-0B4C-B42D-DFAE0853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A4B33-A587-474C-A4E2-A7084033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3422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51D8D-3901-5144-9503-D691941DA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935FBC-3482-144E-814C-6D59CE06F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B2A31-3D0B-B24A-AA7D-B020564D5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62902-619D-BD4C-8A26-383BDB56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68544-8480-1242-B31C-C7BA59E05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E3A7B-9D9B-5542-84AF-BF1C6C92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5749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7E63F-92EC-2D49-AEEF-7CEBCF98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E8192B-179F-BE4A-B354-C7A43EE7A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33C17-613F-CA44-8BA6-449AB027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FDC3B-7134-3746-970D-B5937B5D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E8CC1-0F7A-0542-B108-3962BFFB2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70269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F385B-45F9-3943-8BE1-CEC502D464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66E02-889F-A740-9BD2-048D780F4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72DAC-078F-7047-97B3-672F3596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9CBBE-C8B3-634C-BC2D-C11E1BE5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416D9-6879-534D-801F-7796E68C6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47880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EBF2D1-92F8-F44C-91BB-E6AFB2E0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E02A9-2973-3A49-B233-0B28869E1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27B53-161A-AD49-A43A-2DB14962B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69A5E-0DF5-0A40-BCC1-8FF9BBDB211A}" type="datetimeFigureOut">
              <a:rPr lang="en-ES" smtClean="0"/>
              <a:t>19/1/21</a:t>
            </a:fld>
            <a:endParaRPr lang="en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FCC53-B161-8C4A-ABB8-4D46F5164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CBA7F-3F52-214C-8240-6967486FA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31D3B-A11D-604F-8DEE-927698D201B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26492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file:////Users/J10/Library/Containers/com.microsoft.Outlook/Data/Library/Caches/Signatures/signature_817243891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file:////Users/J10/Library/Containers/com.microsoft.Outlook/Data/Library/Caches/Signatures/signature_817243891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file:////Users/J10/Library/Containers/com.microsoft.Outlook/Data/Library/Caches/Signatures/signature_81724389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20400-5D06-1B48-8A3B-98F4D5B6B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07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ES" dirty="0"/>
              <a:t>Desarrollo de vacunas. Economía, Seguridad y eficacia.</a:t>
            </a:r>
            <a:br>
              <a:rPr lang="en-ES" dirty="0"/>
            </a:br>
            <a:r>
              <a:rPr lang="en-ES" dirty="0"/>
              <a:t>Plazos de desarrollo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D60484-446A-BE46-BF16-523896A5F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0388"/>
            <a:ext cx="9144000" cy="1655762"/>
          </a:xfrm>
        </p:spPr>
        <p:txBody>
          <a:bodyPr>
            <a:normAutofit/>
          </a:bodyPr>
          <a:lstStyle/>
          <a:p>
            <a:r>
              <a:rPr lang="en-GB" dirty="0"/>
              <a:t>Javier Díez-Domingo</a:t>
            </a:r>
          </a:p>
          <a:p>
            <a:r>
              <a:rPr lang="en-GB" dirty="0"/>
              <a:t>Area </a:t>
            </a:r>
            <a:r>
              <a:rPr lang="en-GB" dirty="0" err="1"/>
              <a:t>Investigación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Vacunas</a:t>
            </a:r>
            <a:endParaRPr lang="en-GB" dirty="0"/>
          </a:p>
          <a:p>
            <a:r>
              <a:rPr lang="en-GB" dirty="0"/>
              <a:t>FISABIO, Valencia</a:t>
            </a:r>
          </a:p>
        </p:txBody>
      </p:sp>
      <p:pic>
        <p:nvPicPr>
          <p:cNvPr id="1026" name="Picture 2" descr="FISABIO">
            <a:extLst>
              <a:ext uri="{FF2B5EF4-FFF2-40B4-BE49-F238E27FC236}">
                <a16:creationId xmlns:a16="http://schemas.microsoft.com/office/drawing/2014/main" id="{5CF27613-DA85-EF49-941D-9BF4FF80D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054" y="395171"/>
            <a:ext cx="254000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857E0E87-0AA5-A045-B2E2-CC1D087E528E}"/>
              </a:ext>
            </a:extLst>
          </p:cNvPr>
          <p:cNvSpPr txBox="1">
            <a:spLocks/>
          </p:cNvSpPr>
          <p:nvPr/>
        </p:nvSpPr>
        <p:spPr>
          <a:xfrm>
            <a:off x="5747658" y="4124552"/>
            <a:ext cx="63427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id="{6FF45744-E1A9-344A-A65A-0598543E5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1" y="1341815"/>
            <a:ext cx="455815" cy="33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1EF0B9-869B-354F-8727-4E0AC4252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501" y="5760272"/>
            <a:ext cx="474369" cy="33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9">
            <a:extLst>
              <a:ext uri="{FF2B5EF4-FFF2-40B4-BE49-F238E27FC236}">
                <a16:creationId xmlns:a16="http://schemas.microsoft.com/office/drawing/2014/main" id="{42CB22ED-930B-8C4A-BEA6-B73A5E6A731C}"/>
              </a:ext>
            </a:extLst>
          </p:cNvPr>
          <p:cNvSpPr txBox="1"/>
          <p:nvPr/>
        </p:nvSpPr>
        <p:spPr>
          <a:xfrm>
            <a:off x="5291521" y="5671401"/>
            <a:ext cx="190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@</a:t>
            </a:r>
            <a:r>
              <a:rPr lang="en-GB" sz="2400" dirty="0" err="1"/>
              <a:t>Javierdiezd</a:t>
            </a:r>
            <a:endParaRPr lang="en-GB" sz="2400" dirty="0"/>
          </a:p>
        </p:txBody>
      </p:sp>
      <p:pic>
        <p:nvPicPr>
          <p:cNvPr id="9" name="Imagen 3" descr="Imagen que contiene reloj, dibujo&#10;&#10;Descripción generada automáticamente">
            <a:extLst>
              <a:ext uri="{FF2B5EF4-FFF2-40B4-BE49-F238E27FC236}">
                <a16:creationId xmlns:a16="http://schemas.microsoft.com/office/drawing/2014/main" id="{F0331499-81DB-1341-AA66-411705DEC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21" y="548640"/>
            <a:ext cx="3100820" cy="77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14">
            <a:extLst>
              <a:ext uri="{FF2B5EF4-FFF2-40B4-BE49-F238E27FC236}">
                <a16:creationId xmlns:a16="http://schemas.microsoft.com/office/drawing/2014/main" id="{65F3AC2A-E8F3-E14D-9745-9EB4BCE8C428}"/>
              </a:ext>
            </a:extLst>
          </p:cNvPr>
          <p:cNvSpPr txBox="1"/>
          <p:nvPr/>
        </p:nvSpPr>
        <p:spPr>
          <a:xfrm>
            <a:off x="792459" y="1324737"/>
            <a:ext cx="1716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@</a:t>
            </a:r>
            <a:r>
              <a:rPr lang="en-GB" sz="2000" dirty="0" err="1"/>
              <a:t>AIVFisabio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784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050A8-0D32-CE4D-BF20-08E3B69F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Conflictos de interés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18157-D940-0547-ADDA-6E66D28BC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ES" dirty="0"/>
              <a:t>Investigador principal en más de 40 ensayos clínicos </a:t>
            </a:r>
          </a:p>
          <a:p>
            <a:pPr marL="0" indent="0">
              <a:buNone/>
            </a:pPr>
            <a:endParaRPr lang="en-ES" dirty="0"/>
          </a:p>
          <a:p>
            <a:pPr marL="0" indent="0">
              <a:buNone/>
            </a:pPr>
            <a:r>
              <a:rPr lang="en-ES" dirty="0"/>
              <a:t>FISABIO recibe financiación de la industria farmacéutica para el fomento de la investigación.</a:t>
            </a:r>
          </a:p>
        </p:txBody>
      </p:sp>
    </p:spTree>
    <p:extLst>
      <p:ext uri="{BB962C8B-B14F-4D97-AF65-F5344CB8AC3E}">
        <p14:creationId xmlns:p14="http://schemas.microsoft.com/office/powerpoint/2010/main" val="405712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) VACUNA CONTRA EL SARAMPION, RUBEOLA y PAROTIDITIS (SRP ...">
            <a:extLst>
              <a:ext uri="{FF2B5EF4-FFF2-40B4-BE49-F238E27FC236}">
                <a16:creationId xmlns:a16="http://schemas.microsoft.com/office/drawing/2014/main" id="{E62E89D3-EAA5-014F-8A93-07BD501B4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15"/>
          <a:stretch/>
        </p:blipFill>
        <p:spPr bwMode="auto">
          <a:xfrm>
            <a:off x="198741" y="1034826"/>
            <a:ext cx="5991193" cy="401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ases del agua en una planta potabilizadora - EADIC ...">
            <a:extLst>
              <a:ext uri="{FF2B5EF4-FFF2-40B4-BE49-F238E27FC236}">
                <a16:creationId xmlns:a16="http://schemas.microsoft.com/office/drawing/2014/main" id="{CBE956DB-3DFA-9C4A-AFC8-AF8EFD445F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" r="-2" b="-2"/>
          <a:stretch/>
        </p:blipFill>
        <p:spPr bwMode="auto">
          <a:xfrm>
            <a:off x="6189934" y="1160768"/>
            <a:ext cx="580332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137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3CE6-F10B-7F43-A870-5B1F53DF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3B30-2BFB-B043-9008-205E16496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/>
          </a:p>
        </p:txBody>
      </p:sp>
      <p:pic>
        <p:nvPicPr>
          <p:cNvPr id="1026" name="Picture 2" descr="Viruela - Wikipedia, la enciclopedia libre">
            <a:extLst>
              <a:ext uri="{FF2B5EF4-FFF2-40B4-BE49-F238E27FC236}">
                <a16:creationId xmlns:a16="http://schemas.microsoft.com/office/drawing/2014/main" id="{24FE4339-865A-CA46-B8FF-9D1C441D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0"/>
            <a:ext cx="4498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625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6365C-2B34-8649-ADF4-D819382EA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36CCC-4F0B-9943-9183-9A62F586A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B88E589-76C8-0443-A955-9F5059123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958850"/>
            <a:ext cx="8940800" cy="49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6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DC39B-BE58-FD49-8A79-032B0859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¿Qué es una vacuna?</a:t>
            </a:r>
          </a:p>
        </p:txBody>
      </p:sp>
      <p:pic>
        <p:nvPicPr>
          <p:cNvPr id="13" name="Content Placeholder 12" descr="Medieval Armor outline">
            <a:extLst>
              <a:ext uri="{FF2B5EF4-FFF2-40B4-BE49-F238E27FC236}">
                <a16:creationId xmlns:a16="http://schemas.microsoft.com/office/drawing/2014/main" id="{0981BD77-27FA-7D4D-8281-3A082C135A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2640" y="2682240"/>
            <a:ext cx="1828800" cy="1828800"/>
          </a:xfrm>
        </p:spPr>
      </p:pic>
      <p:pic>
        <p:nvPicPr>
          <p:cNvPr id="15" name="Graphic 14" descr="Needle outline">
            <a:extLst>
              <a:ext uri="{FF2B5EF4-FFF2-40B4-BE49-F238E27FC236}">
                <a16:creationId xmlns:a16="http://schemas.microsoft.com/office/drawing/2014/main" id="{58E34970-2BF9-2746-B677-47587BDB3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8240" y="2529840"/>
            <a:ext cx="1981200" cy="1981200"/>
          </a:xfrm>
          <a:prstGeom prst="rect">
            <a:avLst/>
          </a:prstGeom>
        </p:spPr>
      </p:pic>
      <p:pic>
        <p:nvPicPr>
          <p:cNvPr id="19" name="Graphic 18" descr="Covid-19 with solid fill">
            <a:extLst>
              <a:ext uri="{FF2B5EF4-FFF2-40B4-BE49-F238E27FC236}">
                <a16:creationId xmlns:a16="http://schemas.microsoft.com/office/drawing/2014/main" id="{F46BEACC-FB1B-DA40-813E-90C265B631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4659" y="2253931"/>
            <a:ext cx="2707957" cy="2707957"/>
          </a:xfrm>
          <a:prstGeom prst="rect">
            <a:avLst/>
          </a:prstGeom>
        </p:spPr>
      </p:pic>
      <p:pic>
        <p:nvPicPr>
          <p:cNvPr id="21" name="Graphic 20" descr="Immunity with solid fill">
            <a:extLst>
              <a:ext uri="{FF2B5EF4-FFF2-40B4-BE49-F238E27FC236}">
                <a16:creationId xmlns:a16="http://schemas.microsoft.com/office/drawing/2014/main" id="{2C74DDC4-3B65-B448-A127-DF7A6CA150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34425" y="24384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3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A0CC-E521-DF40-94D4-34D6C8D62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/>
          <a:lstStyle/>
          <a:p>
            <a:r>
              <a:rPr lang="en-ES" dirty="0"/>
              <a:t>Fase preclínica: Investigación básica</a:t>
            </a:r>
          </a:p>
        </p:txBody>
      </p:sp>
      <p:pic>
        <p:nvPicPr>
          <p:cNvPr id="5" name="Content Placeholder 4" descr="Germ with solid fill">
            <a:extLst>
              <a:ext uri="{FF2B5EF4-FFF2-40B4-BE49-F238E27FC236}">
                <a16:creationId xmlns:a16="http://schemas.microsoft.com/office/drawing/2014/main" id="{E4573765-CBBD-BD42-9A60-C35969202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1640" y="3279000"/>
            <a:ext cx="1698840" cy="1698840"/>
          </a:xfrm>
        </p:spPr>
      </p:pic>
      <p:pic>
        <p:nvPicPr>
          <p:cNvPr id="7" name="Graphic 6" descr="Microscope with solid fill">
            <a:extLst>
              <a:ext uri="{FF2B5EF4-FFF2-40B4-BE49-F238E27FC236}">
                <a16:creationId xmlns:a16="http://schemas.microsoft.com/office/drawing/2014/main" id="{7F476090-38C6-774F-B2EC-14832895C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6820" y="822540"/>
            <a:ext cx="2222640" cy="2222640"/>
          </a:xfrm>
          <a:prstGeom prst="rect">
            <a:avLst/>
          </a:prstGeom>
        </p:spPr>
      </p:pic>
      <p:pic>
        <p:nvPicPr>
          <p:cNvPr id="11" name="Graphic 10" descr="Chemicals with solid fill">
            <a:extLst>
              <a:ext uri="{FF2B5EF4-FFF2-40B4-BE49-F238E27FC236}">
                <a16:creationId xmlns:a16="http://schemas.microsoft.com/office/drawing/2014/main" id="{0F32B887-3984-3742-AFBE-A78147DD6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1480" y="3325140"/>
            <a:ext cx="1698840" cy="169884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34159F3-8CD1-9B4C-91FD-742597C11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940" y="3279000"/>
            <a:ext cx="2108200" cy="18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7C3659-EDAA-6C44-BFC3-204C82022BEA}"/>
              </a:ext>
            </a:extLst>
          </p:cNvPr>
          <p:cNvSpPr txBox="1"/>
          <p:nvPr/>
        </p:nvSpPr>
        <p:spPr>
          <a:xfrm>
            <a:off x="1691640" y="5109031"/>
            <a:ext cx="4983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S" sz="3600" dirty="0">
                <a:solidFill>
                  <a:srgbClr val="DD2D74"/>
                </a:solidFill>
              </a:rPr>
              <a:t>Identificación antígenos protectores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F9F32F3-BE4E-2E49-811C-CD261F109892}"/>
              </a:ext>
            </a:extLst>
          </p:cNvPr>
          <p:cNvSpPr/>
          <p:nvPr/>
        </p:nvSpPr>
        <p:spPr>
          <a:xfrm>
            <a:off x="7696200" y="4270236"/>
            <a:ext cx="1798320" cy="271284"/>
          </a:xfrm>
          <a:prstGeom prst="rightArrow">
            <a:avLst/>
          </a:prstGeom>
          <a:solidFill>
            <a:srgbClr val="DD2D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pic>
        <p:nvPicPr>
          <p:cNvPr id="15" name="Imagen 3" descr="Imagen que contiene reloj, dibujo&#10;&#10;Descripción generada automáticamente">
            <a:extLst>
              <a:ext uri="{FF2B5EF4-FFF2-40B4-BE49-F238E27FC236}">
                <a16:creationId xmlns:a16="http://schemas.microsoft.com/office/drawing/2014/main" id="{D292BC0B-CEB9-F14D-BE88-1B66A793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21" y="548640"/>
            <a:ext cx="3100820" cy="77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112144-62AF-474E-8A6A-091DD53D7791}"/>
              </a:ext>
            </a:extLst>
          </p:cNvPr>
          <p:cNvSpPr txBox="1"/>
          <p:nvPr/>
        </p:nvSpPr>
        <p:spPr>
          <a:xfrm>
            <a:off x="7117080" y="5109031"/>
            <a:ext cx="4983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S" sz="3600" dirty="0">
                <a:solidFill>
                  <a:srgbClr val="DD2D74"/>
                </a:solidFill>
              </a:rPr>
              <a:t>Potenciación de la inmunidad</a:t>
            </a:r>
          </a:p>
        </p:txBody>
      </p:sp>
    </p:spTree>
    <p:extLst>
      <p:ext uri="{BB962C8B-B14F-4D97-AF65-F5344CB8AC3E}">
        <p14:creationId xmlns:p14="http://schemas.microsoft.com/office/powerpoint/2010/main" val="3506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://www.frontiersin.org/files/Articles/76260/fimmu-05-00012-HTML/image_m/fimmu-05-00012-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502" y="323850"/>
            <a:ext cx="653415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7173F6-09EB-764A-A528-5EAFBF6E2143}"/>
              </a:ext>
            </a:extLst>
          </p:cNvPr>
          <p:cNvSpPr/>
          <p:nvPr/>
        </p:nvSpPr>
        <p:spPr>
          <a:xfrm>
            <a:off x="133350" y="6349484"/>
            <a:ext cx="7810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ES" dirty="0"/>
              <a:t>https://www.frontiersin.org/articles/10.3389/fimmu.2014.00012/full</a:t>
            </a:r>
          </a:p>
        </p:txBody>
      </p:sp>
    </p:spTree>
    <p:extLst>
      <p:ext uri="{BB962C8B-B14F-4D97-AF65-F5344CB8AC3E}">
        <p14:creationId xmlns:p14="http://schemas.microsoft.com/office/powerpoint/2010/main" val="772383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Aproximación empírica</a:t>
            </a:r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6" b="-3"/>
          <a:stretch/>
        </p:blipFill>
        <p:spPr>
          <a:xfrm>
            <a:off x="4216526" y="228600"/>
            <a:ext cx="7784377" cy="577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25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Recombinación genética</a:t>
            </a:r>
          </a:p>
        </p:txBody>
      </p:sp>
      <p:pic>
        <p:nvPicPr>
          <p:cNvPr id="19" name="Picture 2" descr="ttp://schoolbag.info/biology/living/living.files/image379.jpg">
            <a:extLst>
              <a:ext uri="{FF2B5EF4-FFF2-40B4-BE49-F238E27FC236}">
                <a16:creationId xmlns:a16="http://schemas.microsoft.com/office/drawing/2014/main" id="{1C17D7F2-146F-E246-9626-1276E5E22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" r="7948"/>
          <a:stretch/>
        </p:blipFill>
        <p:spPr bwMode="auto">
          <a:xfrm>
            <a:off x="4180907" y="943807"/>
            <a:ext cx="7589138" cy="503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137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Conjugación</a:t>
            </a:r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9" b="2"/>
          <a:stretch/>
        </p:blipFill>
        <p:spPr>
          <a:xfrm>
            <a:off x="4827022" y="643466"/>
            <a:ext cx="6681287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63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 genomics-based approach to biodefence preparednes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37" y="1459833"/>
            <a:ext cx="8511457" cy="410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Vacunología reversa</a:t>
            </a:r>
          </a:p>
        </p:txBody>
      </p:sp>
    </p:spTree>
    <p:extLst>
      <p:ext uri="{BB962C8B-B14F-4D97-AF65-F5344CB8AC3E}">
        <p14:creationId xmlns:p14="http://schemas.microsoft.com/office/powerpoint/2010/main" val="354692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AF6D7-D452-6D40-BE73-71110EB0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Vacunas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ARNm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DA3262-AF2C-5346-A527-E0F74CBD9A9D}"/>
              </a:ext>
            </a:extLst>
          </p:cNvPr>
          <p:cNvSpPr/>
          <p:nvPr/>
        </p:nvSpPr>
        <p:spPr>
          <a:xfrm>
            <a:off x="717423" y="6370320"/>
            <a:ext cx="9198129" cy="2960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https://</a:t>
            </a:r>
            <a:r>
              <a:rPr lang="en-US" sz="1600" dirty="0" err="1"/>
              <a:t>elpais.com</a:t>
            </a:r>
            <a:r>
              <a:rPr lang="en-US" sz="1600" dirty="0"/>
              <a:t>/</a:t>
            </a:r>
            <a:r>
              <a:rPr lang="en-US" sz="1600" dirty="0" err="1"/>
              <a:t>ciencia</a:t>
            </a:r>
            <a:r>
              <a:rPr lang="en-US" sz="1600" dirty="0"/>
              <a:t>/2020-11-28/</a:t>
            </a:r>
            <a:r>
              <a:rPr lang="en-US" sz="1600" dirty="0" err="1"/>
              <a:t>arn</a:t>
            </a:r>
            <a:r>
              <a:rPr lang="en-US" sz="1600" dirty="0"/>
              <a:t>-la-</a:t>
            </a:r>
            <a:r>
              <a:rPr lang="en-US" sz="1600" dirty="0" err="1"/>
              <a:t>molecula</a:t>
            </a:r>
            <a:r>
              <a:rPr lang="en-US" sz="1600" dirty="0"/>
              <a:t>-que-</a:t>
            </a:r>
            <a:r>
              <a:rPr lang="en-US" sz="1600" dirty="0" err="1"/>
              <a:t>puede</a:t>
            </a:r>
            <a:r>
              <a:rPr lang="en-US" sz="1600" dirty="0"/>
              <a:t>-</a:t>
            </a:r>
            <a:r>
              <a:rPr lang="en-US" sz="1600" dirty="0" err="1"/>
              <a:t>sacarnos</a:t>
            </a:r>
            <a:r>
              <a:rPr lang="en-US" sz="1600" dirty="0"/>
              <a:t>-de-</a:t>
            </a:r>
            <a:r>
              <a:rPr lang="en-US" sz="1600" dirty="0" err="1"/>
              <a:t>esta</a:t>
            </a:r>
            <a:r>
              <a:rPr lang="en-US" sz="1600" dirty="0"/>
              <a:t>-</a:t>
            </a:r>
            <a:r>
              <a:rPr lang="en-US" sz="1600" dirty="0" err="1"/>
              <a:t>pandemia.html</a:t>
            </a:r>
            <a:endParaRPr lang="en-US" sz="1600" dirty="0"/>
          </a:p>
        </p:txBody>
      </p:sp>
      <p:pic>
        <p:nvPicPr>
          <p:cNvPr id="18" name="Content Placeholder 17" descr="Diagram&#10;&#10;Description automatically generated">
            <a:extLst>
              <a:ext uri="{FF2B5EF4-FFF2-40B4-BE49-F238E27FC236}">
                <a16:creationId xmlns:a16="http://schemas.microsoft.com/office/drawing/2014/main" id="{D4E44545-F509-FB4F-BBD2-ADC62FEB8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2136" y="952500"/>
            <a:ext cx="2523654" cy="482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5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AAF8944-8ECD-9D45-A8DB-D2D652883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5" t="9009" r="27602"/>
          <a:stretch/>
        </p:blipFill>
        <p:spPr bwMode="auto">
          <a:xfrm>
            <a:off x="2301240" y="2267856"/>
            <a:ext cx="3048001" cy="45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8B76CAA-2253-5F4C-AD16-0E67A125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DC2E74"/>
                </a:solidFill>
              </a:rPr>
              <a:t>Ingeniería proteica</a:t>
            </a:r>
          </a:p>
        </p:txBody>
      </p:sp>
      <p:pic>
        <p:nvPicPr>
          <p:cNvPr id="1026" name="Picture 2" descr="El gráfico muestra el virus de la gripe atacando una célula. Los bastoncillos de la membrana exterior son la proteína hemaglutinina y la enzima neuraminidasa, sus iniciales sirven para catalogar todos los tipos de gripe.">
            <a:extLst>
              <a:ext uri="{FF2B5EF4-FFF2-40B4-BE49-F238E27FC236}">
                <a16:creationId xmlns:a16="http://schemas.microsoft.com/office/drawing/2014/main" id="{79019628-4003-A544-B8A1-0D3451033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36" y="0"/>
            <a:ext cx="38100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D3F449-8C4E-AB48-AE2E-4AC33112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385"/>
            <a:ext cx="7086600" cy="1694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/>
              <a:t>diseño</a:t>
            </a:r>
            <a:r>
              <a:rPr lang="en-US" sz="3600" dirty="0"/>
              <a:t> de </a:t>
            </a:r>
            <a:r>
              <a:rPr lang="en-US" sz="3600" dirty="0" err="1"/>
              <a:t>antígenos</a:t>
            </a:r>
            <a:r>
              <a:rPr lang="en-US" sz="3600" dirty="0"/>
              <a:t> y la </a:t>
            </a:r>
            <a:r>
              <a:rPr lang="en-US" sz="3600" dirty="0" err="1"/>
              <a:t>presentación</a:t>
            </a:r>
            <a:r>
              <a:rPr lang="en-US" sz="3600" dirty="0"/>
              <a:t> de </a:t>
            </a:r>
            <a:r>
              <a:rPr lang="en-US" sz="3600" dirty="0" err="1"/>
              <a:t>dianas</a:t>
            </a:r>
            <a:r>
              <a:rPr lang="en-US" sz="3600" dirty="0"/>
              <a:t> </a:t>
            </a:r>
            <a:r>
              <a:rPr lang="en-US" sz="3600" dirty="0" err="1"/>
              <a:t>terapéuticas</a:t>
            </a:r>
            <a:r>
              <a:rPr lang="en-US" sz="3600" dirty="0"/>
              <a:t>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560621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DA6EA-A1D5-664C-89B0-E2DCE9E41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5" y="144935"/>
            <a:ext cx="10713722" cy="967585"/>
          </a:xfrm>
        </p:spPr>
        <p:txBody>
          <a:bodyPr>
            <a:normAutofit/>
          </a:bodyPr>
          <a:lstStyle/>
          <a:p>
            <a:pPr algn="ctr"/>
            <a:r>
              <a:rPr lang="en-ES" sz="4000" dirty="0"/>
              <a:t>50 Años o 5 semanas. VRS o SARS-CoV-2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D0E4D14-907C-184C-8D80-088E676A4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9799" y="1943834"/>
            <a:ext cx="7182201" cy="450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15FEF71-6240-0941-8FCA-FE03D5891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501" y="2186707"/>
            <a:ext cx="5839499" cy="392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BBB2-4330-524B-8631-2419205F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365125"/>
            <a:ext cx="4221480" cy="1325563"/>
          </a:xfrm>
          <a:ln>
            <a:solidFill>
              <a:srgbClr val="DD2D74"/>
            </a:solidFill>
          </a:ln>
        </p:spPr>
        <p:txBody>
          <a:bodyPr/>
          <a:lstStyle/>
          <a:p>
            <a:pPr algn="ctr"/>
            <a:r>
              <a:rPr lang="en-ES" dirty="0"/>
              <a:t>Fase preclínica</a:t>
            </a:r>
          </a:p>
        </p:txBody>
      </p:sp>
      <p:pic>
        <p:nvPicPr>
          <p:cNvPr id="5" name="Content Placeholder 4" descr="Rat with solid fill">
            <a:extLst>
              <a:ext uri="{FF2B5EF4-FFF2-40B4-BE49-F238E27FC236}">
                <a16:creationId xmlns:a16="http://schemas.microsoft.com/office/drawing/2014/main" id="{D3D56ACD-0F7E-DB4B-BD1F-D40D85748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1520" y="2601240"/>
            <a:ext cx="2199360" cy="2199360"/>
          </a:xfrm>
        </p:spPr>
      </p:pic>
      <p:pic>
        <p:nvPicPr>
          <p:cNvPr id="7" name="Graphic 6" descr="Rabbit with solid fill">
            <a:extLst>
              <a:ext uri="{FF2B5EF4-FFF2-40B4-BE49-F238E27FC236}">
                <a16:creationId xmlns:a16="http://schemas.microsoft.com/office/drawing/2014/main" id="{9B6CF1DF-C9A9-E448-B0EE-D0BF7569B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65640" y="2476920"/>
            <a:ext cx="2199360" cy="2199360"/>
          </a:xfrm>
          <a:prstGeom prst="rect">
            <a:avLst/>
          </a:prstGeom>
        </p:spPr>
      </p:pic>
      <p:pic>
        <p:nvPicPr>
          <p:cNvPr id="9" name="Graphic 8" descr="Gorilla with solid fill">
            <a:extLst>
              <a:ext uri="{FF2B5EF4-FFF2-40B4-BE49-F238E27FC236}">
                <a16:creationId xmlns:a16="http://schemas.microsoft.com/office/drawing/2014/main" id="{9D51CCCC-A049-E24C-9447-61DB0DAB10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2920" y="2601240"/>
            <a:ext cx="2199360" cy="219936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008759A-BF4E-644F-AAC1-C29AAA050903}"/>
              </a:ext>
            </a:extLst>
          </p:cNvPr>
          <p:cNvSpPr/>
          <p:nvPr/>
        </p:nvSpPr>
        <p:spPr>
          <a:xfrm>
            <a:off x="838200" y="2316480"/>
            <a:ext cx="4907280" cy="2621280"/>
          </a:xfrm>
          <a:prstGeom prst="roundRect">
            <a:avLst/>
          </a:prstGeom>
          <a:noFill/>
          <a:ln w="50800">
            <a:solidFill>
              <a:srgbClr val="DD2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pic>
        <p:nvPicPr>
          <p:cNvPr id="11" name="Imagen 3" descr="Imagen que contiene reloj, dibujo&#10;&#10;Descripción generada automáticamente">
            <a:extLst>
              <a:ext uri="{FF2B5EF4-FFF2-40B4-BE49-F238E27FC236}">
                <a16:creationId xmlns:a16="http://schemas.microsoft.com/office/drawing/2014/main" id="{ECF14E9F-A9A9-5A48-BE80-B758AB5D4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21" y="548640"/>
            <a:ext cx="3100820" cy="77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E1A5E08-9915-9641-8677-50E84E07BCF4}"/>
              </a:ext>
            </a:extLst>
          </p:cNvPr>
          <p:cNvSpPr/>
          <p:nvPr/>
        </p:nvSpPr>
        <p:spPr>
          <a:xfrm>
            <a:off x="6768960" y="2316480"/>
            <a:ext cx="4907280" cy="2621280"/>
          </a:xfrm>
          <a:prstGeom prst="roundRect">
            <a:avLst/>
          </a:prstGeom>
          <a:noFill/>
          <a:ln w="50800">
            <a:solidFill>
              <a:srgbClr val="DD2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D144BE-F851-294A-A0BC-9DAE57295E32}"/>
              </a:ext>
            </a:extLst>
          </p:cNvPr>
          <p:cNvSpPr txBox="1"/>
          <p:nvPr/>
        </p:nvSpPr>
        <p:spPr>
          <a:xfrm>
            <a:off x="4465320" y="5222520"/>
            <a:ext cx="39337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3600" dirty="0">
                <a:solidFill>
                  <a:srgbClr val="DD2D74"/>
                </a:solidFill>
              </a:rPr>
              <a:t>Seguridad</a:t>
            </a:r>
          </a:p>
          <a:p>
            <a:r>
              <a:rPr lang="en-ES" sz="3600" dirty="0">
                <a:solidFill>
                  <a:srgbClr val="DD2D74"/>
                </a:solidFill>
              </a:rPr>
              <a:t>Estímulo Inmunidad</a:t>
            </a:r>
          </a:p>
        </p:txBody>
      </p:sp>
    </p:spTree>
    <p:extLst>
      <p:ext uri="{BB962C8B-B14F-4D97-AF65-F5344CB8AC3E}">
        <p14:creationId xmlns:p14="http://schemas.microsoft.com/office/powerpoint/2010/main" val="704323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CB39-BA17-A14B-AD2C-BD33C630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sz="6000" dirty="0">
                <a:solidFill>
                  <a:srgbClr val="DD2D74"/>
                </a:solidFill>
              </a:rPr>
              <a:t>Ensayos clínicos controlados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36460B-E837-044B-A928-0FA6712AC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0951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3981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6EA3-C861-0B4C-B641-DEDE6DCFE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464EC-AF81-124B-ACBF-87ABD7901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686566A-C37E-184B-B980-B1DC01188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432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7A52-3C3F-2946-ABFE-ADFC909C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3B708-AFC7-CC46-931E-C71107D00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7150F4E-B0B9-634B-9074-4403B2EE8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0"/>
            <a:ext cx="4741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525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33BB-3E8A-DE40-BDD3-4F280DB0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Fases del desarrollo de medicamentos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45C66-23A7-844C-A3D2-EF5F7CE46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8821DF-3441-6943-ACFB-E61E60329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125263"/>
              </p:ext>
            </p:extLst>
          </p:nvPr>
        </p:nvGraphicFramePr>
        <p:xfrm>
          <a:off x="502920" y="2148840"/>
          <a:ext cx="9936480" cy="3718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DBB41B-92E4-5544-978A-B5FDB8766F0F}"/>
              </a:ext>
            </a:extLst>
          </p:cNvPr>
          <p:cNvSpPr txBox="1"/>
          <p:nvPr/>
        </p:nvSpPr>
        <p:spPr>
          <a:xfrm>
            <a:off x="4709160" y="2270760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3600" dirty="0"/>
              <a:t>Seguridad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91CA2-2DD9-7F45-B887-BF130F02E8B4}"/>
              </a:ext>
            </a:extLst>
          </p:cNvPr>
          <p:cNvSpPr txBox="1"/>
          <p:nvPr/>
        </p:nvSpPr>
        <p:spPr>
          <a:xfrm>
            <a:off x="4709159" y="3197274"/>
            <a:ext cx="1180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3600" dirty="0"/>
              <a:t>Dosis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678DD8-4E9B-114E-99CF-C4CF91B02F48}"/>
              </a:ext>
            </a:extLst>
          </p:cNvPr>
          <p:cNvSpPr txBox="1"/>
          <p:nvPr/>
        </p:nvSpPr>
        <p:spPr>
          <a:xfrm>
            <a:off x="4709160" y="4166820"/>
            <a:ext cx="1578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3600" dirty="0"/>
              <a:t>Eficacia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414A-A015-7F45-ABDB-F611486A678E}"/>
              </a:ext>
            </a:extLst>
          </p:cNvPr>
          <p:cNvSpPr txBox="1"/>
          <p:nvPr/>
        </p:nvSpPr>
        <p:spPr>
          <a:xfrm>
            <a:off x="4709160" y="5136366"/>
            <a:ext cx="2229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3600" dirty="0"/>
              <a:t>Efectividad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837B1-C5F2-3144-A101-A4B6610081E7}"/>
              </a:ext>
            </a:extLst>
          </p:cNvPr>
          <p:cNvSpPr txBox="1"/>
          <p:nvPr/>
        </p:nvSpPr>
        <p:spPr>
          <a:xfrm rot="2661292">
            <a:off x="7060594" y="3832653"/>
            <a:ext cx="3085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S" sz="4800" dirty="0">
                <a:solidFill>
                  <a:srgbClr val="DD2D74"/>
                </a:solidFill>
              </a:rPr>
              <a:t>Seguridad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895BE2-2383-7A4B-B034-AAB45AAD0814}"/>
              </a:ext>
            </a:extLst>
          </p:cNvPr>
          <p:cNvSpPr txBox="1"/>
          <p:nvPr/>
        </p:nvSpPr>
        <p:spPr>
          <a:xfrm rot="2661292">
            <a:off x="7572735" y="3105835"/>
            <a:ext cx="3612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S" sz="3600" dirty="0">
                <a:solidFill>
                  <a:srgbClr val="DD2D74"/>
                </a:solidFill>
              </a:rPr>
              <a:t>Inmunogenicidad</a:t>
            </a:r>
          </a:p>
        </p:txBody>
      </p:sp>
    </p:spTree>
    <p:extLst>
      <p:ext uri="{BB962C8B-B14F-4D97-AF65-F5344CB8AC3E}">
        <p14:creationId xmlns:p14="http://schemas.microsoft.com/office/powerpoint/2010/main" val="180018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86AE-0E58-0344-B5E4-FDAC0CF3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F6900-9960-6444-87A8-5AC9E6B45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ES" dirty="0"/>
          </a:p>
        </p:txBody>
      </p:sp>
      <p:pic>
        <p:nvPicPr>
          <p:cNvPr id="3074" name="Picture 2" descr="CGciXEcXEAAdZwn">
            <a:extLst>
              <a:ext uri="{FF2B5EF4-FFF2-40B4-BE49-F238E27FC236}">
                <a16:creationId xmlns:a16="http://schemas.microsoft.com/office/drawing/2014/main" id="{8D6CD6ED-29E4-C74F-9321-3F3FBAB76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0" y="152400"/>
            <a:ext cx="9745980" cy="570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923909-4247-6748-A478-2C8AE3454E76}"/>
              </a:ext>
            </a:extLst>
          </p:cNvPr>
          <p:cNvSpPr/>
          <p:nvPr/>
        </p:nvSpPr>
        <p:spPr>
          <a:xfrm>
            <a:off x="495300" y="6176963"/>
            <a:ext cx="447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ES" dirty="0"/>
              <a:t>https://asociaciondoce.com/ensayos-clinicos/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1D34B5C-1810-B24E-893D-B2E99D821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981" y="32954"/>
            <a:ext cx="3208299" cy="19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ADB4DC-CB1C-7344-8B55-5C372BEB0F2C}"/>
              </a:ext>
            </a:extLst>
          </p:cNvPr>
          <p:cNvGrpSpPr/>
          <p:nvPr/>
        </p:nvGrpSpPr>
        <p:grpSpPr>
          <a:xfrm>
            <a:off x="4511040" y="5512804"/>
            <a:ext cx="6675120" cy="584775"/>
            <a:chOff x="4511040" y="5512804"/>
            <a:chExt cx="6675120" cy="58477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67D7263-3E78-DD4D-B106-B33876C058D8}"/>
                </a:ext>
              </a:extLst>
            </p:cNvPr>
            <p:cNvCxnSpPr/>
            <p:nvPr/>
          </p:nvCxnSpPr>
          <p:spPr>
            <a:xfrm>
              <a:off x="4511040" y="5532120"/>
              <a:ext cx="6675120" cy="0"/>
            </a:xfrm>
            <a:prstGeom prst="straightConnector1">
              <a:avLst/>
            </a:prstGeom>
            <a:ln w="38100">
              <a:solidFill>
                <a:srgbClr val="DD2D74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029E19-2455-2045-8961-98F03CCAD3FF}"/>
                </a:ext>
              </a:extLst>
            </p:cNvPr>
            <p:cNvSpPr txBox="1"/>
            <p:nvPr/>
          </p:nvSpPr>
          <p:spPr>
            <a:xfrm>
              <a:off x="7144606" y="5512804"/>
              <a:ext cx="18181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ES" sz="3200" dirty="0">
                  <a:solidFill>
                    <a:srgbClr val="DD2D74"/>
                  </a:solidFill>
                </a:rPr>
                <a:t>5-10 años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26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713E4-08E2-3040-876D-ACCFBDF0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pic>
        <p:nvPicPr>
          <p:cNvPr id="5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40D2B8DB-5FD4-0541-8844-0EB47E4EB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102" y="0"/>
            <a:ext cx="9445978" cy="603874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70685E6-5165-3B41-886F-50B3282DE258}"/>
              </a:ext>
            </a:extLst>
          </p:cNvPr>
          <p:cNvSpPr/>
          <p:nvPr/>
        </p:nvSpPr>
        <p:spPr>
          <a:xfrm>
            <a:off x="269845" y="6403874"/>
            <a:ext cx="3453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666666"/>
                </a:solidFill>
                <a:latin typeface="ff-scala-sans-pro"/>
              </a:rPr>
              <a:t>N </a:t>
            </a:r>
            <a:r>
              <a:rPr lang="en-GB" dirty="0" err="1">
                <a:solidFill>
                  <a:srgbClr val="666666"/>
                </a:solidFill>
                <a:latin typeface="ff-scala-sans-pro"/>
              </a:rPr>
              <a:t>Engl</a:t>
            </a:r>
            <a:r>
              <a:rPr lang="en-GB" dirty="0">
                <a:solidFill>
                  <a:srgbClr val="666666"/>
                </a:solidFill>
                <a:latin typeface="ff-scala-sans-pro"/>
              </a:rPr>
              <a:t> J Med 2020; 382:1969-1973</a:t>
            </a: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3585680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A3132-9AFC-A64C-9323-E6FCE0D4C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>
                <a:solidFill>
                  <a:srgbClr val="DD2D74"/>
                </a:solidFill>
              </a:rPr>
              <a:t>Coste estimado desarrollo de vacunas pandémicas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66C49-F646-CF40-B4E5-90AF903E9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ES" dirty="0"/>
          </a:p>
        </p:txBody>
      </p:sp>
      <p:pic>
        <p:nvPicPr>
          <p:cNvPr id="5" name="Picture 4" descr="Graphical user interface, timeline&#10;&#10;Description automatically generated with medium confidence">
            <a:extLst>
              <a:ext uri="{FF2B5EF4-FFF2-40B4-BE49-F238E27FC236}">
                <a16:creationId xmlns:a16="http://schemas.microsoft.com/office/drawing/2014/main" id="{D0A60B8A-7004-C840-A1C4-4EF8174EB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740" y="2413000"/>
            <a:ext cx="4343400" cy="2832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1D1C3D-D541-7C41-B2AF-E44C0368A52B}"/>
              </a:ext>
            </a:extLst>
          </p:cNvPr>
          <p:cNvSpPr/>
          <p:nvPr/>
        </p:nvSpPr>
        <p:spPr>
          <a:xfrm>
            <a:off x="8397240" y="6176963"/>
            <a:ext cx="2537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ES" dirty="0"/>
              <a:t>https://cepi.net</a:t>
            </a:r>
          </a:p>
        </p:txBody>
      </p:sp>
    </p:spTree>
    <p:extLst>
      <p:ext uri="{BB962C8B-B14F-4D97-AF65-F5344CB8AC3E}">
        <p14:creationId xmlns:p14="http://schemas.microsoft.com/office/powerpoint/2010/main" val="3711483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DB3D-E959-CA41-8D84-1E87FFDFB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805392"/>
            <a:ext cx="10698479" cy="322368"/>
          </a:xfrm>
        </p:spPr>
        <p:txBody>
          <a:bodyPr>
            <a:noAutofit/>
          </a:bodyPr>
          <a:lstStyle/>
          <a:p>
            <a:pPr algn="ctr"/>
            <a:r>
              <a:rPr lang="en-ES" sz="5400" dirty="0">
                <a:solidFill>
                  <a:srgbClr val="DD2D74"/>
                </a:solidFill>
              </a:rPr>
              <a:t>Esta pandemia ha demostrado la importancia de la investigación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78AC350-3FA1-0342-ABF2-9FE1D4405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51" y="1935480"/>
            <a:ext cx="5513216" cy="448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3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284</Words>
  <Application>Microsoft Macintosh PowerPoint</Application>
  <PresentationFormat>Widescreen</PresentationFormat>
  <Paragraphs>54</Paragraphs>
  <Slides>24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ff-scala-sans-pro</vt:lpstr>
      <vt:lpstr>Office Theme</vt:lpstr>
      <vt:lpstr>Desarrollo de vacunas. Economía, Seguridad y eficacia. Plazos de desarrollo</vt:lpstr>
      <vt:lpstr>Conflictos de interés</vt:lpstr>
      <vt:lpstr>PowerPoint Presentation</vt:lpstr>
      <vt:lpstr>PowerPoint Presentation</vt:lpstr>
      <vt:lpstr>PowerPoint Presentation</vt:lpstr>
      <vt:lpstr>¿Qué es una vacuna?</vt:lpstr>
      <vt:lpstr>Fase preclínica: Investigación básica</vt:lpstr>
      <vt:lpstr>PowerPoint Presentation</vt:lpstr>
      <vt:lpstr>Aproximación empírica</vt:lpstr>
      <vt:lpstr>Recombinación genética</vt:lpstr>
      <vt:lpstr>Conjugación</vt:lpstr>
      <vt:lpstr>Vacunología reversa</vt:lpstr>
      <vt:lpstr>Vacunas ARNm</vt:lpstr>
      <vt:lpstr>Ingeniería proteica</vt:lpstr>
      <vt:lpstr>50 Años o 5 semanas. VRS o SARS-CoV-2</vt:lpstr>
      <vt:lpstr>Fase preclínica</vt:lpstr>
      <vt:lpstr>Ensayos clínicos controlados</vt:lpstr>
      <vt:lpstr>PowerPoint Presentation</vt:lpstr>
      <vt:lpstr>PowerPoint Presentation</vt:lpstr>
      <vt:lpstr>Fases del desarrollo de medicamentos</vt:lpstr>
      <vt:lpstr>PowerPoint Presentation</vt:lpstr>
      <vt:lpstr>PowerPoint Presentation</vt:lpstr>
      <vt:lpstr>Coste estimado desarrollo de vacunas pandémicas</vt:lpstr>
      <vt:lpstr>Esta pandemia ha demostrado la importancia de la investigación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vacunas</dc:title>
  <dc:creator>Javier Díez-Domingo</dc:creator>
  <cp:lastModifiedBy>Javier Díez-Domingo</cp:lastModifiedBy>
  <cp:revision>31</cp:revision>
  <dcterms:created xsi:type="dcterms:W3CDTF">2021-01-17T16:07:55Z</dcterms:created>
  <dcterms:modified xsi:type="dcterms:W3CDTF">2021-01-19T07:48:58Z</dcterms:modified>
</cp:coreProperties>
</file>