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82" r:id="rId5"/>
    <p:sldId id="272" r:id="rId6"/>
    <p:sldId id="273" r:id="rId7"/>
    <p:sldId id="283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0D7"/>
    <a:srgbClr val="305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6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4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46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AE7E8D7-99CC-4BBA-A349-4D39FF2F6AF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069012" y="231563"/>
            <a:ext cx="1964443" cy="501759"/>
          </a:xfrm>
          <a:prstGeom prst="rect">
            <a:avLst/>
          </a:prstGeom>
          <a:solidFill>
            <a:srgbClr val="305E48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1pPr>
            <a:lvl2pPr marL="742950" indent="-28575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2pPr>
            <a:lvl3pPr marL="11430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3pPr>
            <a:lvl4pPr marL="16002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4pPr>
            <a:lvl5pPr marL="2057400" indent="-228600" eaLnBrk="0" hangingPunct="0">
              <a:defRPr sz="1300" b="1">
                <a:solidFill>
                  <a:schemeClr val="bg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chemeClr val="bg2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" altLang="es-ES" sz="1600">
                <a:latin typeface="Bodoni MT" panose="02070603080606020203" pitchFamily="18" charset="0"/>
                <a:cs typeface="Times New Roman" panose="02020603050405020304" pitchFamily="18" charset="0"/>
              </a:rPr>
              <a:t>Faus &amp; Moliner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766ED36-96BF-4D81-816B-F7BBBD8E4792}"/>
              </a:ext>
            </a:extLst>
          </p:cNvPr>
          <p:cNvSpPr/>
          <p:nvPr userDrawn="1"/>
        </p:nvSpPr>
        <p:spPr>
          <a:xfrm>
            <a:off x="158545" y="231563"/>
            <a:ext cx="9910467" cy="501762"/>
          </a:xfrm>
          <a:prstGeom prst="rect">
            <a:avLst/>
          </a:prstGeom>
          <a:solidFill>
            <a:srgbClr val="E3E0D7"/>
          </a:solidFill>
        </p:spPr>
        <p:txBody>
          <a:bodyPr wrap="none" lIns="0" tIns="0" rIns="0" bIns="0" anchor="ctr">
            <a:noAutofit/>
          </a:bodyPr>
          <a:lstStyle/>
          <a:p>
            <a:pPr marL="347663">
              <a:lnSpc>
                <a:spcPts val="4172"/>
              </a:lnSpc>
            </a:pPr>
            <a:endParaRPr lang="es" sz="3200" b="1" dirty="0">
              <a:solidFill>
                <a:srgbClr val="140E1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7" name="Tabla 17">
            <a:extLst>
              <a:ext uri="{FF2B5EF4-FFF2-40B4-BE49-F238E27FC236}">
                <a16:creationId xmlns:a16="http://schemas.microsoft.com/office/drawing/2014/main" id="{7D127EB0-E3A2-49F6-932B-E34A7F5421A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07899116"/>
              </p:ext>
            </p:extLst>
          </p:nvPr>
        </p:nvGraphicFramePr>
        <p:xfrm>
          <a:off x="158546" y="6579235"/>
          <a:ext cx="11874909" cy="2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8303">
                  <a:extLst>
                    <a:ext uri="{9D8B030D-6E8A-4147-A177-3AD203B41FA5}">
                      <a16:colId xmlns:a16="http://schemas.microsoft.com/office/drawing/2014/main" val="1814592822"/>
                    </a:ext>
                  </a:extLst>
                </a:gridCol>
                <a:gridCol w="3958303">
                  <a:extLst>
                    <a:ext uri="{9D8B030D-6E8A-4147-A177-3AD203B41FA5}">
                      <a16:colId xmlns:a16="http://schemas.microsoft.com/office/drawing/2014/main" val="1499797662"/>
                    </a:ext>
                  </a:extLst>
                </a:gridCol>
                <a:gridCol w="3958303">
                  <a:extLst>
                    <a:ext uri="{9D8B030D-6E8A-4147-A177-3AD203B41FA5}">
                      <a16:colId xmlns:a16="http://schemas.microsoft.com/office/drawing/2014/main" val="38594135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>
                          <a:solidFill>
                            <a:schemeClr val="tx1"/>
                          </a:solidFill>
                        </a:rPr>
                        <a:t>Jornada Fundacion CEFI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05E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>
                          <a:solidFill>
                            <a:schemeClr val="tx1"/>
                          </a:solidFill>
                        </a:rPr>
                        <a:t>19 Enero 2021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05E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b="0">
                          <a:solidFill>
                            <a:schemeClr val="tx1"/>
                          </a:solidFill>
                        </a:rPr>
                        <a:t>Pg. </a:t>
                      </a:r>
                      <a:fld id="{DCFD62A2-C397-44F5-93B2-AA0657E40ABF}" type="slidenum">
                        <a:rPr lang="en-GB" sz="1100" b="0" smtClean="0">
                          <a:solidFill>
                            <a:schemeClr val="tx1"/>
                          </a:solidFill>
                        </a:rPr>
                        <a:t>‹Nº›</a:t>
                      </a:fld>
                      <a:endParaRPr lang="en-GB" sz="11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05E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473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70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46143C0-5A26-40A1-ACCA-62CEAB8C5BB3}"/>
              </a:ext>
            </a:extLst>
          </p:cNvPr>
          <p:cNvSpPr txBox="1"/>
          <p:nvPr/>
        </p:nvSpPr>
        <p:spPr>
          <a:xfrm>
            <a:off x="3296406" y="2560195"/>
            <a:ext cx="55991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>
                <a:solidFill>
                  <a:srgbClr val="000000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</a:rPr>
              <a:t>Autorizaciones de comercialización especiales o urgentes</a:t>
            </a:r>
          </a:p>
          <a:p>
            <a:pPr algn="ctr"/>
            <a:endParaRPr lang="en-US" b="1" i="1">
              <a:solidFill>
                <a:srgbClr val="000000"/>
              </a:solidFill>
              <a:latin typeface="Bodoni MT" panose="02070603080606020203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1800" i="1">
                <a:solidFill>
                  <a:srgbClr val="000000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</a:rPr>
              <a:t>Jordi Faus</a:t>
            </a:r>
          </a:p>
          <a:p>
            <a:pPr algn="ctr"/>
            <a:endParaRPr lang="en-US" i="1">
              <a:solidFill>
                <a:srgbClr val="000000"/>
              </a:solidFill>
              <a:latin typeface="Bodoni MT" panose="02070603080606020203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1600" i="1">
                <a:solidFill>
                  <a:srgbClr val="000000"/>
                </a:solidFill>
                <a:latin typeface="Bodoni MT" panose="02070603080606020203" pitchFamily="18" charset="0"/>
                <a:ea typeface="Calibri" panose="020F0502020204030204" pitchFamily="34" charset="0"/>
              </a:rPr>
              <a:t>Jornada CEFI</a:t>
            </a:r>
          </a:p>
          <a:p>
            <a:pPr algn="ctr"/>
            <a:r>
              <a:rPr lang="en-US" sz="1600" i="1">
                <a:solidFill>
                  <a:srgbClr val="000000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</a:rPr>
              <a:t>Profundizando en el conocimiento </a:t>
            </a:r>
            <a:r>
              <a:rPr lang="en-US" sz="1600" i="1">
                <a:solidFill>
                  <a:srgbClr val="000000"/>
                </a:solidFill>
                <a:latin typeface="Bodoni MT" panose="02070603080606020203" pitchFamily="18" charset="0"/>
                <a:ea typeface="Calibri" panose="020F0502020204030204" pitchFamily="34" charset="0"/>
              </a:rPr>
              <a:t>de las vacunas</a:t>
            </a:r>
          </a:p>
          <a:p>
            <a:pPr algn="ctr"/>
            <a:r>
              <a:rPr lang="en-US" sz="1600" i="1">
                <a:solidFill>
                  <a:srgbClr val="000000"/>
                </a:solidFill>
                <a:effectLst/>
                <a:latin typeface="Bodoni MT" panose="02070603080606020203" pitchFamily="18" charset="0"/>
                <a:ea typeface="Calibri" panose="020F0502020204030204" pitchFamily="34" charset="0"/>
              </a:rPr>
              <a:t>en época de pandemia</a:t>
            </a:r>
          </a:p>
          <a:p>
            <a:pPr algn="ctr"/>
            <a:endParaRPr lang="en-US" sz="1600" i="1">
              <a:solidFill>
                <a:srgbClr val="000000"/>
              </a:solidFill>
              <a:latin typeface="Bodoni MT" panose="02070603080606020203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1600" i="1">
                <a:solidFill>
                  <a:srgbClr val="000000"/>
                </a:solidFill>
                <a:latin typeface="Bodoni MT" panose="02070603080606020203" pitchFamily="18" charset="0"/>
              </a:rPr>
              <a:t>19 Enero 2021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468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B22E548-7E31-4F8D-AAAD-DB32A0118781}"/>
              </a:ext>
            </a:extLst>
          </p:cNvPr>
          <p:cNvSpPr txBox="1"/>
          <p:nvPr/>
        </p:nvSpPr>
        <p:spPr>
          <a:xfrm>
            <a:off x="342899" y="300722"/>
            <a:ext cx="7848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47900" indent="-2247900" eaLnBrk="1" hangingPunct="1"/>
            <a:r>
              <a:rPr lang="en-US" sz="1800" b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autorización de comercialización de los medicamentos de uso humano</a:t>
            </a:r>
            <a:endParaRPr lang="es-ES" sz="1800" b="1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F01A993-3033-47EF-99E1-A4F12068B9EF}"/>
              </a:ext>
            </a:extLst>
          </p:cNvPr>
          <p:cNvSpPr/>
          <p:nvPr/>
        </p:nvSpPr>
        <p:spPr>
          <a:xfrm>
            <a:off x="1107579" y="1855966"/>
            <a:ext cx="972138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de las bases del "derecho farmacéutico" moderno. 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Piedra angular de la actividad administrativa.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Instrumento de política farmacéutica y de ordenación de mercado, ... pero ....</a:t>
            </a:r>
            <a:endParaRPr lang="es-ES" sz="16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... la protección de la salud es el objetivo "prínceps".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El sistema pivota sobre agencias evaluadoras con potestades bien delimitadas, "quasi-regladas" y no discrecionales.  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Art. 126 Directiva 2001/83/EC y art. 81 Reglamento 726/2004.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Art. 10 RDL 1/2015.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TGUE 14 dic 2001, Nycomed, asunto T-52/09.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TJUE 19 abril 2012, Artegodan, asunto C-221/10 (por todas).</a:t>
            </a:r>
          </a:p>
        </p:txBody>
      </p:sp>
    </p:spTree>
    <p:extLst>
      <p:ext uri="{BB962C8B-B14F-4D97-AF65-F5344CB8AC3E}">
        <p14:creationId xmlns:p14="http://schemas.microsoft.com/office/powerpoint/2010/main" val="150906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B22E548-7E31-4F8D-AAAD-DB32A0118781}"/>
              </a:ext>
            </a:extLst>
          </p:cNvPr>
          <p:cNvSpPr txBox="1"/>
          <p:nvPr/>
        </p:nvSpPr>
        <p:spPr>
          <a:xfrm>
            <a:off x="342900" y="3007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47900" indent="-2247900" eaLnBrk="1" hangingPunct="1"/>
            <a:r>
              <a:rPr lang="en-US" sz="1800" b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suministro de medicamentos no autorizados</a:t>
            </a:r>
            <a:endParaRPr lang="es-ES" sz="1800" b="1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7773BB0-58A5-4273-9C64-46EE95ABB946}"/>
              </a:ext>
            </a:extLst>
          </p:cNvPr>
          <p:cNvSpPr/>
          <p:nvPr/>
        </p:nvSpPr>
        <p:spPr>
          <a:xfrm>
            <a:off x="954682" y="1695075"/>
            <a:ext cx="1008161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1600" b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Uso compasivo (Art. 5.1 Directiva 2001/83/CE):</a:t>
            </a:r>
            <a:endParaRPr lang="en-US" sz="1600" b="1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spcBef>
                <a:spcPts val="12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Necesidades especiales.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Ausencia de producto autorizado.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Prescripción individual bajo responsabilidad del profesional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7453BB8-81B0-4323-AA13-D6D56229CC9A}"/>
              </a:ext>
            </a:extLst>
          </p:cNvPr>
          <p:cNvSpPr/>
          <p:nvPr/>
        </p:nvSpPr>
        <p:spPr>
          <a:xfrm>
            <a:off x="954682" y="4019175"/>
            <a:ext cx="1069121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1600" b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Permiso de utilización en situaciones de emergencia (Art. 5.2 Directiva 2001/83/CE):</a:t>
            </a:r>
            <a:endParaRPr lang="en-US" sz="1600" b="1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spcBef>
                <a:spcPts val="12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Situación temporal</a:t>
            </a:r>
            <a:r>
              <a:rPr lang="en-US" sz="16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Respuesta a la propagación supuesta o confirmada de un agente patógeno o químico, toxina o radiación nuclear capaz de causar daños</a:t>
            </a:r>
            <a:r>
              <a:rPr lang="en-US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Estrella: 16 puntas 1">
            <a:extLst>
              <a:ext uri="{FF2B5EF4-FFF2-40B4-BE49-F238E27FC236}">
                <a16:creationId xmlns:a16="http://schemas.microsoft.com/office/drawing/2014/main" id="{27D48A81-1076-4B08-B261-6B203D93D977}"/>
              </a:ext>
            </a:extLst>
          </p:cNvPr>
          <p:cNvSpPr/>
          <p:nvPr/>
        </p:nvSpPr>
        <p:spPr>
          <a:xfrm rot="803279">
            <a:off x="7511709" y="1254002"/>
            <a:ext cx="4510565" cy="2403569"/>
          </a:xfrm>
          <a:prstGeom prst="star16">
            <a:avLst>
              <a:gd name="adj" fmla="val 41346"/>
            </a:avLst>
          </a:prstGeom>
          <a:solidFill>
            <a:schemeClr val="bg2">
              <a:lumMod val="90000"/>
            </a:schemeClr>
          </a:solidFill>
          <a:ln>
            <a:solidFill>
              <a:srgbClr val="E3E0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es el caso de Comirnaty® (Pfizer), ni de COVID-19 Vaccine Moderna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069272D-DB5D-4410-8F53-757145666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30381">
            <a:off x="7867347" y="3024260"/>
            <a:ext cx="3290928" cy="106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9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build="p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B22E548-7E31-4F8D-AAAD-DB32A0118781}"/>
              </a:ext>
            </a:extLst>
          </p:cNvPr>
          <p:cNvSpPr txBox="1"/>
          <p:nvPr/>
        </p:nvSpPr>
        <p:spPr>
          <a:xfrm>
            <a:off x="342899" y="300722"/>
            <a:ext cx="7848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47900" indent="-2247900" eaLnBrk="1" hangingPunct="1"/>
            <a:r>
              <a:rPr lang="en-US" sz="1800" b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autorización de comercialización condicional</a:t>
            </a:r>
            <a:endParaRPr lang="es-ES" sz="1800" b="1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FC2BF8E-05DB-43B0-B22C-EE299F10D8F4}"/>
              </a:ext>
            </a:extLst>
          </p:cNvPr>
          <p:cNvSpPr/>
          <p:nvPr/>
        </p:nvSpPr>
        <p:spPr>
          <a:xfrm>
            <a:off x="1055191" y="1030425"/>
            <a:ext cx="1008161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Antecedentes:</a:t>
            </a:r>
          </a:p>
          <a:p>
            <a:pPr marL="285750" lvl="0" indent="-285750">
              <a:spcBef>
                <a:spcPts val="12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Figura prevista en el derecho farmacéutico europeo desde 2006. 30 concedidas entre 2006 y 2016, y 20 dictámenes favorables entre 2017 y 2020.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Sólo 2 retiradas (y por razones comerciales).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D3FE9F5-9F2C-4A2A-AE5F-CCA1FA843929}"/>
              </a:ext>
            </a:extLst>
          </p:cNvPr>
          <p:cNvSpPr/>
          <p:nvPr/>
        </p:nvSpPr>
        <p:spPr>
          <a:xfrm>
            <a:off x="1055191" y="2666904"/>
            <a:ext cx="1067961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Requisitos:</a:t>
            </a:r>
          </a:p>
          <a:p>
            <a:pPr marL="285750" lvl="0" indent="-285750">
              <a:spcBef>
                <a:spcPts val="12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Necesidades médicas no cubiertas.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Beneficio de disponibilidad inmediata es superior al riesgo inherente de que se necesiten todavía datos adicionales.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Es probable que el solicitante pueda presentar datos completos (cfr. AC's excepcionales art. 14.8 Reglamento 726/2004).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Obligaciones específicas y temporalidad (1 año).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DC03DA8-94A3-410F-ACF0-B87C4017C04C}"/>
              </a:ext>
            </a:extLst>
          </p:cNvPr>
          <p:cNvSpPr/>
          <p:nvPr/>
        </p:nvSpPr>
        <p:spPr>
          <a:xfrm>
            <a:off x="1055191" y="4945354"/>
            <a:ext cx="1067961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16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Condiciones</a:t>
            </a:r>
          </a:p>
          <a:p>
            <a:pPr marL="285750" lvl="0" indent="-285750">
              <a:spcBef>
                <a:spcPts val="12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Control de la liberación de cada lote por un laboratorio oficial (ordinario en el caso de vacunas).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Presentación de datos adicionales a partir de enero 2021 y seguimiento farmacovigilancia especialmente intenso. PSUR en en 6 meses y versión actualizada del Plan de Gestión de Riesgos siempre que lo requiera la EMA.</a:t>
            </a:r>
          </a:p>
        </p:txBody>
      </p:sp>
    </p:spTree>
    <p:extLst>
      <p:ext uri="{BB962C8B-B14F-4D97-AF65-F5344CB8AC3E}">
        <p14:creationId xmlns:p14="http://schemas.microsoft.com/office/powerpoint/2010/main" val="267861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uiExpand="1" build="p"/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B22E548-7E31-4F8D-AAAD-DB32A0118781}"/>
              </a:ext>
            </a:extLst>
          </p:cNvPr>
          <p:cNvSpPr txBox="1"/>
          <p:nvPr/>
        </p:nvSpPr>
        <p:spPr>
          <a:xfrm>
            <a:off x="342900" y="3007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47900" indent="-2247900" eaLnBrk="1" hangingPunct="1"/>
            <a:r>
              <a:rPr lang="en-US" sz="1800" b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situación en otros países</a:t>
            </a:r>
            <a:endParaRPr lang="es-ES" sz="1800" b="1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859F617A-02B9-437B-AEC4-566FD6D7D8C6}"/>
              </a:ext>
            </a:extLst>
          </p:cNvPr>
          <p:cNvSpPr/>
          <p:nvPr/>
        </p:nvSpPr>
        <p:spPr>
          <a:xfrm>
            <a:off x="742152" y="1811972"/>
            <a:ext cx="3191673" cy="3613309"/>
          </a:xfrm>
          <a:prstGeom prst="roundRect">
            <a:avLst/>
          </a:prstGeom>
          <a:noFill/>
          <a:ln w="28575">
            <a:solidFill>
              <a:srgbClr val="E3E0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spAutoFit/>
          </a:bodyPr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USA</a:t>
            </a:r>
          </a:p>
          <a:p>
            <a:pPr algn="ctr"/>
            <a:endParaRPr lang="en-GB" sz="1400">
              <a:solidFill>
                <a:schemeClr val="tx1"/>
              </a:solidFill>
            </a:endParaRPr>
          </a:p>
          <a:p>
            <a:pPr algn="ctr"/>
            <a:r>
              <a:rPr lang="en-GB" sz="1400">
                <a:solidFill>
                  <a:schemeClr val="tx1"/>
                </a:solidFill>
              </a:rPr>
              <a:t>10 Dic 2020</a:t>
            </a:r>
          </a:p>
          <a:p>
            <a:pPr algn="ctr"/>
            <a:endParaRPr lang="en-GB" sz="1400">
              <a:solidFill>
                <a:schemeClr val="tx1"/>
              </a:solidFill>
            </a:endParaRPr>
          </a:p>
          <a:p>
            <a:pPr algn="ctr"/>
            <a:r>
              <a:rPr lang="en-US" sz="1400">
                <a:solidFill>
                  <a:schemeClr val="tx1"/>
                </a:solidFill>
              </a:rPr>
              <a:t>"Emergency Use Authorization"</a:t>
            </a:r>
          </a:p>
          <a:p>
            <a:pPr algn="ctr"/>
            <a:endParaRPr lang="en-US" sz="1400">
              <a:solidFill>
                <a:schemeClr val="tx1"/>
              </a:solidFill>
            </a:endParaRPr>
          </a:p>
          <a:p>
            <a:pPr algn="ctr"/>
            <a:r>
              <a:rPr lang="es-ES" sz="1400">
                <a:solidFill>
                  <a:schemeClr val="tx1"/>
                </a:solidFill>
              </a:rPr>
              <a:t>Sección 564 de la Federal Food, Drug, and Cosmetic Act</a:t>
            </a:r>
            <a:r>
              <a:rPr lang="en-US" sz="1400">
                <a:solidFill>
                  <a:schemeClr val="tx1"/>
                </a:solidFill>
              </a:rPr>
              <a:t> (s</a:t>
            </a:r>
            <a:r>
              <a:rPr lang="fr-FR" sz="1400">
                <a:solidFill>
                  <a:schemeClr val="tx1"/>
                </a:solidFill>
              </a:rPr>
              <a:t>imilar a Art. 5.2 Directiva 2001/83/CE</a:t>
            </a:r>
            <a:r>
              <a:rPr lang="en-US" sz="1400">
                <a:solidFill>
                  <a:schemeClr val="tx1"/>
                </a:solidFill>
              </a:rPr>
              <a:t>).</a:t>
            </a:r>
          </a:p>
          <a:p>
            <a:pPr algn="ctr"/>
            <a:endParaRPr lang="en-US" sz="1400">
              <a:solidFill>
                <a:schemeClr val="tx1"/>
              </a:solidFill>
            </a:endParaRPr>
          </a:p>
          <a:p>
            <a:pPr algn="ctr"/>
            <a:r>
              <a:rPr lang="en-US" sz="1400">
                <a:solidFill>
                  <a:schemeClr val="tx1"/>
                </a:solidFill>
              </a:rPr>
              <a:t>No es una AC, pero ...</a:t>
            </a:r>
          </a:p>
          <a:p>
            <a:pPr algn="ctr"/>
            <a:endParaRPr lang="en-US" sz="1400">
              <a:solidFill>
                <a:schemeClr val="tx1"/>
              </a:solidFill>
            </a:endParaRPr>
          </a:p>
          <a:p>
            <a:pPr algn="ctr"/>
            <a:r>
              <a:rPr lang="en-US" sz="1400">
                <a:solidFill>
                  <a:schemeClr val="tx1"/>
                </a:solidFill>
              </a:rPr>
              <a:t>Los estudios evaluados por la FDA son los mismos y las condiciones son similares.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466E1F6-B30A-4615-AAB4-2B7926775E37}"/>
              </a:ext>
            </a:extLst>
          </p:cNvPr>
          <p:cNvSpPr/>
          <p:nvPr/>
        </p:nvSpPr>
        <p:spPr>
          <a:xfrm>
            <a:off x="8372475" y="1811972"/>
            <a:ext cx="3191673" cy="3744813"/>
          </a:xfrm>
          <a:prstGeom prst="roundRect">
            <a:avLst/>
          </a:prstGeom>
          <a:noFill/>
          <a:ln w="28575">
            <a:solidFill>
              <a:srgbClr val="E3E0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spAutoFit/>
          </a:bodyPr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UK</a:t>
            </a:r>
          </a:p>
          <a:p>
            <a:pPr algn="ctr"/>
            <a:endParaRPr lang="en-GB" sz="1400">
              <a:solidFill>
                <a:schemeClr val="tx1"/>
              </a:solidFill>
            </a:endParaRPr>
          </a:p>
          <a:p>
            <a:pPr algn="ctr"/>
            <a:r>
              <a:rPr lang="en-GB" sz="1400">
                <a:solidFill>
                  <a:schemeClr val="tx1"/>
                </a:solidFill>
              </a:rPr>
              <a:t>Dic 2020</a:t>
            </a:r>
          </a:p>
          <a:p>
            <a:pPr algn="ctr"/>
            <a:endParaRPr lang="en-GB" sz="1400">
              <a:solidFill>
                <a:schemeClr val="tx1"/>
              </a:solidFill>
            </a:endParaRPr>
          </a:p>
          <a:p>
            <a:pPr algn="ctr"/>
            <a:r>
              <a:rPr lang="en-US" sz="1400">
                <a:solidFill>
                  <a:schemeClr val="tx1"/>
                </a:solidFill>
              </a:rPr>
              <a:t>"Authorisation for temporary supply"</a:t>
            </a:r>
          </a:p>
          <a:p>
            <a:pPr algn="ctr"/>
            <a:endParaRPr lang="en-US" sz="1400">
              <a:solidFill>
                <a:schemeClr val="tx1"/>
              </a:solidFill>
            </a:endParaRPr>
          </a:p>
          <a:p>
            <a:pPr algn="ctr"/>
            <a:r>
              <a:rPr lang="es-ES" sz="1400">
                <a:solidFill>
                  <a:schemeClr val="tx1"/>
                </a:solidFill>
              </a:rPr>
              <a:t>Declaraciones desmentidas por MHRA y Downing Street sobre impacto Brexit</a:t>
            </a:r>
            <a:endParaRPr lang="en-US" sz="1400">
              <a:solidFill>
                <a:schemeClr val="tx1"/>
              </a:solidFill>
            </a:endParaRPr>
          </a:p>
          <a:p>
            <a:pPr algn="ctr"/>
            <a:endParaRPr lang="en-US" sz="1400">
              <a:solidFill>
                <a:schemeClr val="tx1"/>
              </a:solidFill>
            </a:endParaRPr>
          </a:p>
          <a:p>
            <a:pPr algn="ctr"/>
            <a:r>
              <a:rPr lang="fr-FR" sz="1400">
                <a:solidFill>
                  <a:schemeClr val="tx1"/>
                </a:solidFill>
              </a:rPr>
              <a:t>Tampoco es una AC, pero ..</a:t>
            </a:r>
            <a:r>
              <a:rPr lang="en-US" sz="140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sz="1400">
              <a:solidFill>
                <a:schemeClr val="tx1"/>
              </a:solidFill>
            </a:endParaRPr>
          </a:p>
          <a:p>
            <a:pPr algn="ctr"/>
            <a:r>
              <a:rPr lang="en-US" sz="1400">
                <a:solidFill>
                  <a:schemeClr val="tx1"/>
                </a:solidFill>
              </a:rPr>
              <a:t>Ficha Técnica y condiciones impuestas son similares a las de la UE..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FB9B544-0F98-47C9-AC8B-BE351869BA8A}"/>
              </a:ext>
            </a:extLst>
          </p:cNvPr>
          <p:cNvSpPr/>
          <p:nvPr/>
        </p:nvSpPr>
        <p:spPr>
          <a:xfrm>
            <a:off x="4557313" y="1811972"/>
            <a:ext cx="3191673" cy="3847505"/>
          </a:xfrm>
          <a:prstGeom prst="roundRect">
            <a:avLst/>
          </a:prstGeom>
          <a:noFill/>
          <a:ln w="28575">
            <a:solidFill>
              <a:srgbClr val="E3E0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spAutoFit/>
          </a:bodyPr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Suiza</a:t>
            </a:r>
          </a:p>
          <a:p>
            <a:pPr algn="ctr"/>
            <a:endParaRPr lang="en-GB" sz="1400">
              <a:solidFill>
                <a:schemeClr val="tx1"/>
              </a:solidFill>
            </a:endParaRPr>
          </a:p>
          <a:p>
            <a:pPr algn="ctr"/>
            <a:r>
              <a:rPr lang="en-GB" sz="1400">
                <a:solidFill>
                  <a:schemeClr val="tx1"/>
                </a:solidFill>
              </a:rPr>
              <a:t>19 Dic 2020</a:t>
            </a:r>
          </a:p>
          <a:p>
            <a:pPr algn="ctr"/>
            <a:endParaRPr lang="en-GB" sz="1400">
              <a:solidFill>
                <a:schemeClr val="tx1"/>
              </a:solidFill>
            </a:endParaRPr>
          </a:p>
          <a:p>
            <a:pPr algn="ctr"/>
            <a:r>
              <a:rPr lang="en-US" sz="1400">
                <a:solidFill>
                  <a:schemeClr val="tx1"/>
                </a:solidFill>
              </a:rPr>
              <a:t>"</a:t>
            </a:r>
            <a:r>
              <a:rPr lang="es-ES" sz="1400">
                <a:solidFill>
                  <a:schemeClr val="tx1"/>
                </a:solidFill>
              </a:rPr>
              <a:t>La primera autorización concedida en el mundo por el procedimiento ordinario</a:t>
            </a:r>
            <a:r>
              <a:rPr lang="en-US" sz="1400">
                <a:solidFill>
                  <a:schemeClr val="tx1"/>
                </a:solidFill>
              </a:rPr>
              <a:t> mediante "rolling procedure"</a:t>
            </a:r>
          </a:p>
          <a:p>
            <a:pPr algn="ctr"/>
            <a:endParaRPr lang="en-US" sz="1400">
              <a:solidFill>
                <a:schemeClr val="tx1"/>
              </a:solidFill>
            </a:endParaRPr>
          </a:p>
          <a:p>
            <a:pPr algn="ctr"/>
            <a:r>
              <a:rPr lang="es-ES" sz="1400">
                <a:solidFill>
                  <a:schemeClr val="tx1"/>
                </a:solidFill>
              </a:rPr>
              <a:t>El proceso y las condiciones impuestas por Swissmedic son muy similares a las de la UE.</a:t>
            </a:r>
          </a:p>
          <a:p>
            <a:pPr algn="ctr"/>
            <a:endParaRPr lang="es-ES" sz="1400">
              <a:solidFill>
                <a:schemeClr val="tx1"/>
              </a:solidFill>
            </a:endParaRPr>
          </a:p>
          <a:p>
            <a:pPr algn="ctr"/>
            <a:r>
              <a:rPr lang="es-ES" sz="1400">
                <a:solidFill>
                  <a:schemeClr val="tx1"/>
                </a:solidFill>
              </a:rPr>
              <a:t>(Rolling review se ha aplicado en UE y se sigue aplicando a vacunas de J&amp;J y de AstraZeneca)</a:t>
            </a:r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80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B22E548-7E31-4F8D-AAAD-DB32A0118781}"/>
              </a:ext>
            </a:extLst>
          </p:cNvPr>
          <p:cNvSpPr txBox="1"/>
          <p:nvPr/>
        </p:nvSpPr>
        <p:spPr>
          <a:xfrm>
            <a:off x="342900" y="3007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47900" indent="-2247900" eaLnBrk="1" hangingPunct="1"/>
            <a:r>
              <a:rPr lang="en-US" sz="1800" b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esfuerzo informativo y de transparencia sin precedentes</a:t>
            </a:r>
            <a:endParaRPr lang="es-ES" sz="1800" b="1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FFBBD00-4B00-4C5D-808D-4AF0647BA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058" y="1552575"/>
            <a:ext cx="4587692" cy="21621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6364CBC-87F5-4540-963F-FE1713397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1" y="1638300"/>
            <a:ext cx="5321762" cy="207645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21B0C81-C3AA-4CE2-898A-E62AC7F5D149}"/>
              </a:ext>
            </a:extLst>
          </p:cNvPr>
          <p:cNvSpPr/>
          <p:nvPr/>
        </p:nvSpPr>
        <p:spPr>
          <a:xfrm>
            <a:off x="4048126" y="4849267"/>
            <a:ext cx="44576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1200"/>
              </a:spcAft>
            </a:pPr>
            <a:r>
              <a:rPr lang="es-ES" sz="16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protección de los intereses públicos justifica la confidencialidad de las condiciones comerciales</a:t>
            </a:r>
          </a:p>
        </p:txBody>
      </p:sp>
    </p:spTree>
    <p:extLst>
      <p:ext uri="{BB962C8B-B14F-4D97-AF65-F5344CB8AC3E}">
        <p14:creationId xmlns:p14="http://schemas.microsoft.com/office/powerpoint/2010/main" val="82195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B22E548-7E31-4F8D-AAAD-DB32A0118781}"/>
              </a:ext>
            </a:extLst>
          </p:cNvPr>
          <p:cNvSpPr txBox="1"/>
          <p:nvPr/>
        </p:nvSpPr>
        <p:spPr>
          <a:xfrm>
            <a:off x="342900" y="3007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47900" indent="-2247900" eaLnBrk="1" hangingPunct="1"/>
            <a:r>
              <a:rPr lang="en-US" sz="1800" b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 Y a partir de ahora ...</a:t>
            </a:r>
            <a:endParaRPr lang="es-ES" sz="1800" b="1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DA2E8D6-374F-47C1-BE1E-98C3273A3CA1}"/>
              </a:ext>
            </a:extLst>
          </p:cNvPr>
          <p:cNvSpPr/>
          <p:nvPr/>
        </p:nvSpPr>
        <p:spPr>
          <a:xfrm>
            <a:off x="1107579" y="1843950"/>
            <a:ext cx="997684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Gestión de las variaciones 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con el mismo rigor aplicado a las AC originales. El ejemplo de las 6 dosis de Comirnaty®.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endParaRPr lang="es-ES" sz="2000" b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Ánimos para abordar los </a:t>
            </a:r>
            <a:r>
              <a:rPr lang="es-ES" sz="2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problemas de segunda o tercera generación</a:t>
            </a: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Tolerar la dosis de ignorancia que de hecho impulsa los avances científicos (vid. Gorovizt &amp; Macintyre, "Toward a theory of medical fallibility", en Callahan, D. et al "Science, Medicine and Ethics", Diciembre 1975).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Prudencia al valorar las actuaciones relacionadas con la vacunación.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s-ES" sz="2000">
                <a:latin typeface="Times New Roman" panose="02020603050405020304" pitchFamily="18" charset="0"/>
                <a:cs typeface="Times New Roman" panose="02020603050405020304" pitchFamily="18" charset="0"/>
              </a:rPr>
              <a:t>Keep calm and vaccinate.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5F7687-0CA6-4A62-ABAE-5CA561EEFA7B}"/>
              </a:ext>
            </a:extLst>
          </p:cNvPr>
          <p:cNvSpPr txBox="1"/>
          <p:nvPr/>
        </p:nvSpPr>
        <p:spPr>
          <a:xfrm>
            <a:off x="1652091" y="5682022"/>
            <a:ext cx="8887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sz="20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  ●  ●  ●  ●  </a:t>
            </a:r>
          </a:p>
        </p:txBody>
      </p:sp>
    </p:spTree>
    <p:extLst>
      <p:ext uri="{BB962C8B-B14F-4D97-AF65-F5344CB8AC3E}">
        <p14:creationId xmlns:p14="http://schemas.microsoft.com/office/powerpoint/2010/main" val="369107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663</Words>
  <Application>Microsoft Office PowerPoint</Application>
  <PresentationFormat>Panorámica</PresentationFormat>
  <Paragraphs>82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Bodoni MT</vt:lpstr>
      <vt:lpstr>Calibri</vt:lpstr>
      <vt:lpstr>Courier New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JF</dc:creator>
  <cp:lastModifiedBy>Jordi Faus</cp:lastModifiedBy>
  <cp:revision>35</cp:revision>
  <dcterms:created xsi:type="dcterms:W3CDTF">2020-05-29T19:44:56Z</dcterms:created>
  <dcterms:modified xsi:type="dcterms:W3CDTF">2021-01-19T10:58:38Z</dcterms:modified>
</cp:coreProperties>
</file>