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33"/>
  </p:notesMasterIdLst>
  <p:handoutMasterIdLst>
    <p:handoutMasterId r:id="rId34"/>
  </p:handoutMasterIdLst>
  <p:sldIdLst>
    <p:sldId id="256" r:id="rId5"/>
    <p:sldId id="297" r:id="rId6"/>
    <p:sldId id="306" r:id="rId7"/>
    <p:sldId id="295" r:id="rId8"/>
    <p:sldId id="294" r:id="rId9"/>
    <p:sldId id="293" r:id="rId10"/>
    <p:sldId id="301" r:id="rId11"/>
    <p:sldId id="276" r:id="rId12"/>
    <p:sldId id="329" r:id="rId13"/>
    <p:sldId id="327" r:id="rId14"/>
    <p:sldId id="318" r:id="rId15"/>
    <p:sldId id="308" r:id="rId16"/>
    <p:sldId id="316" r:id="rId17"/>
    <p:sldId id="320" r:id="rId18"/>
    <p:sldId id="325" r:id="rId19"/>
    <p:sldId id="314" r:id="rId20"/>
    <p:sldId id="330" r:id="rId21"/>
    <p:sldId id="312" r:id="rId22"/>
    <p:sldId id="326" r:id="rId23"/>
    <p:sldId id="328" r:id="rId24"/>
    <p:sldId id="331" r:id="rId25"/>
    <p:sldId id="303" r:id="rId26"/>
    <p:sldId id="324" r:id="rId27"/>
    <p:sldId id="305" r:id="rId28"/>
    <p:sldId id="310" r:id="rId29"/>
    <p:sldId id="323" r:id="rId30"/>
    <p:sldId id="319" r:id="rId31"/>
    <p:sldId id="264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2813" indent="1588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0013" indent="1588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7213" indent="1588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CC66"/>
    <a:srgbClr val="FFCCCC"/>
    <a:srgbClr val="CCCCFF"/>
    <a:srgbClr val="CC9900"/>
    <a:srgbClr val="FFFFCC"/>
    <a:srgbClr val="009999"/>
    <a:srgbClr val="990033"/>
    <a:srgbClr val="4E5054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41" autoAdjust="0"/>
    <p:restoredTop sz="90965" autoAdjust="0"/>
  </p:normalViewPr>
  <p:slideViewPr>
    <p:cSldViewPr snapToGrid="0">
      <p:cViewPr>
        <p:scale>
          <a:sx n="100" d="100"/>
          <a:sy n="100" d="100"/>
        </p:scale>
        <p:origin x="-1140" y="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04775"/>
            <a:ext cx="29718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 sz="1000" smtClean="0">
                <a:latin typeface="Verdan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104775"/>
            <a:ext cx="29718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r">
              <a:defRPr sz="1000" smtClean="0">
                <a:latin typeface="Verdan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91575"/>
            <a:ext cx="29718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 sz="1000" smtClean="0">
                <a:latin typeface="Verdan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791575"/>
            <a:ext cx="29718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r">
              <a:defRPr sz="1000" smtClean="0">
                <a:latin typeface="Verdana" charset="0"/>
              </a:defRPr>
            </a:lvl1pPr>
          </a:lstStyle>
          <a:p>
            <a:pPr>
              <a:defRPr/>
            </a:pPr>
            <a:fld id="{36CF88EF-0E0A-4074-A8CB-6554605F769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177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04775"/>
            <a:ext cx="29718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 sz="1000" smtClean="0">
                <a:latin typeface="Verdan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104775"/>
            <a:ext cx="29718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r">
              <a:defRPr sz="1000" smtClean="0">
                <a:latin typeface="Verdan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4800" y="4343400"/>
            <a:ext cx="6248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91575"/>
            <a:ext cx="29718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 sz="1000" smtClean="0">
                <a:latin typeface="Verdan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791575"/>
            <a:ext cx="29718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r">
              <a:defRPr sz="1000" smtClean="0">
                <a:latin typeface="Verdana" charset="0"/>
              </a:defRPr>
            </a:lvl1pPr>
          </a:lstStyle>
          <a:p>
            <a:pPr>
              <a:defRPr/>
            </a:pPr>
            <a:fld id="{7913A95B-3D31-4D32-8402-E7B635D8A34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3864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12813" rtl="0" eaLnBrk="0" fontAlgn="base" hangingPunct="0">
      <a:spcBef>
        <a:spcPct val="60000"/>
      </a:spcBef>
      <a:spcAft>
        <a:spcPct val="0"/>
      </a:spcAft>
      <a:defRPr sz="1200" kern="1200">
        <a:solidFill>
          <a:schemeClr val="tx1"/>
        </a:solidFill>
        <a:latin typeface="Verdana" charset="0"/>
        <a:ea typeface="+mn-ea"/>
        <a:cs typeface="+mn-cs"/>
      </a:defRPr>
    </a:lvl1pPr>
    <a:lvl2pPr marL="341313" indent="-227013" algn="l" defTabSz="912813" rtl="0" eaLnBrk="0" fontAlgn="base" hangingPunct="0">
      <a:spcBef>
        <a:spcPct val="40000"/>
      </a:spcBef>
      <a:spcAft>
        <a:spcPct val="0"/>
      </a:spcAft>
      <a:buChar char="•"/>
      <a:defRPr sz="1100" kern="1200">
        <a:solidFill>
          <a:schemeClr val="tx1"/>
        </a:solidFill>
        <a:latin typeface="Verdana" charset="0"/>
        <a:ea typeface="+mn-ea"/>
        <a:cs typeface="+mn-cs"/>
      </a:defRPr>
    </a:lvl2pPr>
    <a:lvl3pPr marL="684213" indent="-227013" algn="l" defTabSz="912813" rtl="0" eaLnBrk="0" fontAlgn="base" hangingPunct="0">
      <a:spcBef>
        <a:spcPct val="40000"/>
      </a:spcBef>
      <a:spcAft>
        <a:spcPct val="0"/>
      </a:spcAft>
      <a:buChar char="•"/>
      <a:defRPr sz="1100" kern="1200">
        <a:solidFill>
          <a:schemeClr val="tx1"/>
        </a:solidFill>
        <a:latin typeface="Verdana" charset="0"/>
        <a:ea typeface="+mn-ea"/>
        <a:cs typeface="+mn-cs"/>
      </a:defRPr>
    </a:lvl3pPr>
    <a:lvl4pPr marL="1027113" indent="-227013" algn="l" defTabSz="912813" rtl="0" eaLnBrk="0" fontAlgn="base" hangingPunct="0">
      <a:spcBef>
        <a:spcPct val="40000"/>
      </a:spcBef>
      <a:spcAft>
        <a:spcPct val="0"/>
      </a:spcAft>
      <a:buChar char="•"/>
      <a:defRPr sz="1100" kern="1200">
        <a:solidFill>
          <a:schemeClr val="tx1"/>
        </a:solidFill>
        <a:latin typeface="Verdana" charset="0"/>
        <a:ea typeface="+mn-ea"/>
        <a:cs typeface="+mn-cs"/>
      </a:defRPr>
    </a:lvl4pPr>
    <a:lvl5pPr marL="1370013" indent="-227013" algn="l" defTabSz="912813" rtl="0" eaLnBrk="0" fontAlgn="base" hangingPunct="0">
      <a:spcBef>
        <a:spcPct val="40000"/>
      </a:spcBef>
      <a:spcAft>
        <a:spcPct val="0"/>
      </a:spcAft>
      <a:buChar char="•"/>
      <a:defRPr sz="1100" kern="1200">
        <a:solidFill>
          <a:schemeClr val="tx1"/>
        </a:solidFill>
        <a:latin typeface="Verdana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13A95B-3D31-4D32-8402-E7B635D8A34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13A95B-3D31-4D32-8402-E7B635D8A34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13A95B-3D31-4D32-8402-E7B635D8A34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13A95B-3D31-4D32-8402-E7B635D8A34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13A95B-3D31-4D32-8402-E7B635D8A34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13A95B-3D31-4D32-8402-E7B635D8A34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13A95B-3D31-4D32-8402-E7B635D8A34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13A95B-3D31-4D32-8402-E7B635D8A34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13A95B-3D31-4D32-8402-E7B635D8A34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13A95B-3D31-4D32-8402-E7B635D8A34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13A95B-3D31-4D32-8402-E7B635D8A348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13A95B-3D31-4D32-8402-E7B635D8A348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13A95B-3D31-4D32-8402-E7B635D8A348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13A95B-3D31-4D32-8402-E7B635D8A348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13A95B-3D31-4D32-8402-E7B635D8A348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13A95B-3D31-4D32-8402-E7B635D8A348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13A95B-3D31-4D32-8402-E7B635D8A348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13A95B-3D31-4D32-8402-E7B635D8A348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13A95B-3D31-4D32-8402-E7B635D8A348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13A95B-3D31-4D32-8402-E7B635D8A348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13A95B-3D31-4D32-8402-E7B635D8A348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llies and Carp 4:3  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Lillies_Carp_Title.jpg"/>
          <p:cNvPicPr>
            <a:picLocks noChangeAspect="1"/>
          </p:cNvPicPr>
          <p:nvPr userDrawn="1"/>
        </p:nvPicPr>
        <p:blipFill>
          <a:blip r:embed="rId2">
            <a:lum bright="-10000"/>
          </a:blip>
          <a:stretch>
            <a:fillRect/>
          </a:stretch>
        </p:blipFill>
        <p:spPr>
          <a:xfrm flipH="1">
            <a:off x="0" y="0"/>
            <a:ext cx="9144000" cy="4391025"/>
          </a:xfrm>
          <a:prstGeom prst="rect">
            <a:avLst/>
          </a:prstGeom>
        </p:spPr>
      </p:pic>
      <p:sp>
        <p:nvSpPr>
          <p:cNvPr id="6" name="Rectangle 14"/>
          <p:cNvSpPr>
            <a:spLocks noChangeArrowheads="1"/>
          </p:cNvSpPr>
          <p:nvPr/>
        </p:nvSpPr>
        <p:spPr bwMode="white">
          <a:xfrm>
            <a:off x="0" y="3783013"/>
            <a:ext cx="91440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Verdana" charset="0"/>
            </a:endParaRPr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gray">
          <a:xfrm>
            <a:off x="0" y="3770313"/>
            <a:ext cx="9144000" cy="0"/>
          </a:xfrm>
          <a:prstGeom prst="line">
            <a:avLst/>
          </a:prstGeom>
          <a:noFill/>
          <a:ln w="12700">
            <a:solidFill>
              <a:srgbClr val="4E505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Verdana" charset="0"/>
            </a:endParaRPr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gray">
          <a:xfrm>
            <a:off x="0" y="3935413"/>
            <a:ext cx="9144000" cy="0"/>
          </a:xfrm>
          <a:prstGeom prst="line">
            <a:avLst/>
          </a:prstGeom>
          <a:noFill/>
          <a:ln w="12700">
            <a:solidFill>
              <a:srgbClr val="4E505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Verdana" charset="0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411163" y="960120"/>
            <a:ext cx="7315200" cy="553998"/>
          </a:xfrm>
        </p:spPr>
        <p:txBody>
          <a:bodyPr/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411163" y="4572000"/>
            <a:ext cx="7315200" cy="369888"/>
          </a:xfrm>
        </p:spPr>
        <p:txBody>
          <a:bodyPr/>
          <a:lstStyle>
            <a:lvl1pPr marL="0" indent="0">
              <a:buFontTx/>
              <a:buNone/>
              <a:defRPr sz="1800" b="1"/>
            </a:lvl1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11480" y="4892040"/>
            <a:ext cx="7315200" cy="355600"/>
          </a:xfrm>
        </p:spPr>
        <p:txBody>
          <a:bodyPr/>
          <a:lstStyle>
            <a:lvl1pPr marL="0" indent="0">
              <a:buNone/>
              <a:defRPr sz="1500" i="1"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411163" y="1552575"/>
            <a:ext cx="3124200" cy="461963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05.05.2011</a:t>
            </a:r>
            <a:endParaRPr lang="en-US" dirty="0"/>
          </a:p>
        </p:txBody>
      </p:sp>
      <p:pic>
        <p:nvPicPr>
          <p:cNvPr id="14" name="Picture 13" descr="Janssen_Prof_RGB.jpg"/>
          <p:cNvPicPr>
            <a:picLocks noChangeAspect="1"/>
          </p:cNvPicPr>
          <p:nvPr userDrawn="1"/>
        </p:nvPicPr>
        <p:blipFill>
          <a:blip r:embed="rId3"/>
          <a:srcRect b="11333"/>
          <a:stretch>
            <a:fillRect/>
          </a:stretch>
        </p:blipFill>
        <p:spPr>
          <a:xfrm>
            <a:off x="347472" y="5522976"/>
            <a:ext cx="1828800" cy="121615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illies and Carp 4:3 Title and Content Cool Palet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0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05.05.2011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TITLE |  Copy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50495-28B0-4DBC-A96C-530BF5253D0D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llies and Carp 4:3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illies_Carp_Section.jpg"/>
          <p:cNvPicPr>
            <a:picLocks noChangeAspect="1"/>
          </p:cNvPicPr>
          <p:nvPr userDrawn="1"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2425065"/>
            <a:ext cx="9144000" cy="20097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11480" y="2743200"/>
            <a:ext cx="7315200" cy="1362075"/>
          </a:xfrm>
        </p:spPr>
        <p:txBody>
          <a:bodyPr anchor="t"/>
          <a:lstStyle>
            <a:lvl1pPr algn="l">
              <a:defRPr sz="2800" b="0" cap="none">
                <a:solidFill>
                  <a:schemeClr val="bg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gray">
          <a:xfrm>
            <a:off x="0" y="2422525"/>
            <a:ext cx="9144000" cy="0"/>
          </a:xfrm>
          <a:prstGeom prst="line">
            <a:avLst/>
          </a:prstGeom>
          <a:noFill/>
          <a:ln w="12700">
            <a:solidFill>
              <a:srgbClr val="4E505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Verdana" charset="0"/>
            </a:endParaRP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gray">
          <a:xfrm>
            <a:off x="0" y="4433888"/>
            <a:ext cx="9144000" cy="0"/>
          </a:xfrm>
          <a:prstGeom prst="line">
            <a:avLst/>
          </a:prstGeom>
          <a:noFill/>
          <a:ln w="12700">
            <a:solidFill>
              <a:srgbClr val="4E505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Verdana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illies and Carp 4:3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1163" y="1508125"/>
            <a:ext cx="4083050" cy="3976688"/>
          </a:xfrm>
        </p:spPr>
        <p:txBody>
          <a:bodyPr/>
          <a:lstStyle>
            <a:lvl1pPr>
              <a:spcBef>
                <a:spcPts val="2000"/>
              </a:spcBef>
              <a:defRPr sz="1800"/>
            </a:lvl1pPr>
            <a:lvl2pPr>
              <a:spcBef>
                <a:spcPts val="1200"/>
              </a:spcBef>
              <a:defRPr sz="1600"/>
            </a:lvl2pPr>
            <a:lvl3pPr>
              <a:spcBef>
                <a:spcPts val="600"/>
              </a:spcBef>
              <a:defRPr sz="1400"/>
            </a:lvl3pPr>
            <a:lvl4pPr>
              <a:spcBef>
                <a:spcPts val="600"/>
              </a:spcBef>
              <a:defRPr sz="1200"/>
            </a:lvl4pPr>
            <a:lvl5pPr>
              <a:spcBef>
                <a:spcPts val="600"/>
              </a:spcBef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508125"/>
            <a:ext cx="4083050" cy="3976688"/>
          </a:xfrm>
        </p:spPr>
        <p:txBody>
          <a:bodyPr/>
          <a:lstStyle>
            <a:lvl1pPr>
              <a:spcBef>
                <a:spcPts val="2000"/>
              </a:spcBef>
              <a:defRPr sz="1800"/>
            </a:lvl1pPr>
            <a:lvl2pPr>
              <a:spcBef>
                <a:spcPts val="1200"/>
              </a:spcBef>
              <a:defRPr sz="1600"/>
            </a:lvl2pPr>
            <a:lvl3pPr>
              <a:spcBef>
                <a:spcPts val="600"/>
              </a:spcBef>
              <a:defRPr sz="1400"/>
            </a:lvl3pPr>
            <a:lvl4pPr>
              <a:spcBef>
                <a:spcPts val="600"/>
              </a:spcBef>
              <a:defRPr sz="1200"/>
            </a:lvl4pPr>
            <a:lvl5pPr>
              <a:spcBef>
                <a:spcPts val="600"/>
              </a:spcBef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05.05.2011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TITLE |  Copy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37C4E2-915D-41E4-AC50-D89AF1417997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illies and Carp 4:3 Title Only Cool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05.05.2011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TITLE |  Copy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3840C1-01F9-42FF-A931-5026FAE4CD95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illies and Carp 4:3 Blank Cool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05.05.2011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TITLE |  Copy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2B5C2D-D1B0-4B2D-BC61-B78A9E7F2549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Lillies and Carp 4:3 Title and Tab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163" y="566928"/>
            <a:ext cx="7315200" cy="49377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11163" y="1508125"/>
            <a:ext cx="8318500" cy="3976688"/>
          </a:xfrm>
        </p:spPr>
        <p:txBody>
          <a:bodyPr/>
          <a:lstStyle/>
          <a:p>
            <a:pPr lvl="0"/>
            <a:r>
              <a:rPr lang="es-ES" noProof="0" smtClean="0"/>
              <a:t>Haga clic en el icono para agregar una tabla</a:t>
            </a:r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05.05.2011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TITLE |  Copy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C63DEB-BE6D-4FDA-8C08-4FAA1AB94CED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llies and Carp 4:3 Thank You or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illies_Carp_Thank.jpg"/>
          <p:cNvPicPr>
            <a:picLocks noChangeAspect="1"/>
          </p:cNvPicPr>
          <p:nvPr userDrawn="1"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1072896"/>
            <a:ext cx="9144000" cy="47053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11163" y="3182779"/>
            <a:ext cx="8318500" cy="49244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411163" y="4632382"/>
            <a:ext cx="7315200" cy="369888"/>
          </a:xfrm>
        </p:spPr>
        <p:txBody>
          <a:bodyPr/>
          <a:lstStyle>
            <a:lvl1pPr marL="0" indent="0">
              <a:buFontTx/>
              <a:buNone/>
              <a:defRPr sz="1600" b="1">
                <a:solidFill>
                  <a:schemeClr val="bg2"/>
                </a:solidFill>
              </a:defRPr>
            </a:lvl1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0"/>
          </p:nvPr>
        </p:nvSpPr>
        <p:spPr bwMode="gray">
          <a:xfrm>
            <a:off x="411480" y="4943796"/>
            <a:ext cx="7315200" cy="355600"/>
          </a:xfrm>
        </p:spPr>
        <p:txBody>
          <a:bodyPr/>
          <a:lstStyle>
            <a:lvl1pPr marL="0" indent="0">
              <a:buNone/>
              <a:defRPr sz="1300" i="1">
                <a:solidFill>
                  <a:schemeClr val="bg2"/>
                </a:solidFill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Line 8"/>
          <p:cNvSpPr>
            <a:spLocks noChangeShapeType="1"/>
          </p:cNvSpPr>
          <p:nvPr/>
        </p:nvSpPr>
        <p:spPr bwMode="gray">
          <a:xfrm>
            <a:off x="0" y="1071563"/>
            <a:ext cx="9144000" cy="0"/>
          </a:xfrm>
          <a:prstGeom prst="line">
            <a:avLst/>
          </a:prstGeom>
          <a:noFill/>
          <a:ln w="12700">
            <a:solidFill>
              <a:srgbClr val="4E505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Verdana" charset="0"/>
            </a:endParaRP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gray">
          <a:xfrm>
            <a:off x="0" y="5784850"/>
            <a:ext cx="9144000" cy="0"/>
          </a:xfrm>
          <a:prstGeom prst="line">
            <a:avLst/>
          </a:prstGeom>
          <a:noFill/>
          <a:ln w="12700">
            <a:solidFill>
              <a:srgbClr val="4E505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Verdana" charset="0"/>
            </a:endParaRPr>
          </a:p>
        </p:txBody>
      </p:sp>
      <p:pic>
        <p:nvPicPr>
          <p:cNvPr id="10" name="Picture 9" descr="Janssen_Hor_RGB.jpg"/>
          <p:cNvPicPr>
            <a:picLocks noChangeAspect="1"/>
          </p:cNvPicPr>
          <p:nvPr userDrawn="1"/>
        </p:nvPicPr>
        <p:blipFill>
          <a:blip r:embed="rId3"/>
          <a:srcRect b="4260"/>
          <a:stretch>
            <a:fillRect/>
          </a:stretch>
        </p:blipFill>
        <p:spPr>
          <a:xfrm>
            <a:off x="244601" y="5879592"/>
            <a:ext cx="3090672" cy="93632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Janssen_Hor_RGB.jpg"/>
          <p:cNvPicPr>
            <a:picLocks noChangeAspect="1"/>
          </p:cNvPicPr>
          <p:nvPr/>
        </p:nvPicPr>
        <p:blipFill>
          <a:blip r:embed="rId10"/>
          <a:srcRect b="4260"/>
          <a:stretch>
            <a:fillRect/>
          </a:stretch>
        </p:blipFill>
        <p:spPr>
          <a:xfrm>
            <a:off x="244601" y="5879592"/>
            <a:ext cx="3090672" cy="936328"/>
          </a:xfrm>
          <a:prstGeom prst="rect">
            <a:avLst/>
          </a:prstGeom>
        </p:spPr>
      </p:pic>
      <p:pic>
        <p:nvPicPr>
          <p:cNvPr id="13" name="Picture 12" descr="Lillies_Carp_Text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5808663"/>
            <a:ext cx="9144000" cy="152400"/>
          </a:xfrm>
          <a:prstGeom prst="rect">
            <a:avLst/>
          </a:prstGeom>
        </p:spPr>
      </p:pic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1163" y="1508125"/>
            <a:ext cx="8318500" cy="4023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7635875" y="6334103"/>
            <a:ext cx="9144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r">
              <a:defRPr sz="700"/>
            </a:lvl1pPr>
          </a:lstStyle>
          <a:p>
            <a:r>
              <a:rPr lang="en-US" smtClean="0"/>
              <a:t>05.05.2011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4200525" y="6334103"/>
            <a:ext cx="36068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r">
              <a:defRPr sz="700"/>
            </a:lvl1pPr>
          </a:lstStyle>
          <a:p>
            <a:r>
              <a:rPr lang="en-US" dirty="0" smtClean="0"/>
              <a:t>TITLE |  Copy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8529638" y="6334103"/>
            <a:ext cx="350837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r">
              <a:defRPr sz="700"/>
            </a:lvl1pPr>
          </a:lstStyle>
          <a:p>
            <a:fld id="{69123EAD-3DE9-446D-91B9-869E916A717C}" type="slidenum">
              <a:rPr lang="en-US"/>
              <a:pPr/>
              <a:t>‹Nº›</a:t>
            </a:fld>
            <a:endParaRPr lang="en-US"/>
          </a:p>
        </p:txBody>
      </p:sp>
      <p:sp>
        <p:nvSpPr>
          <p:cNvPr id="1034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411163" y="563563"/>
            <a:ext cx="73152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dirty="0" smtClean="0"/>
          </a:p>
        </p:txBody>
      </p:sp>
      <p:cxnSp>
        <p:nvCxnSpPr>
          <p:cNvPr id="1035" name="Straight Connector 14"/>
          <p:cNvCxnSpPr>
            <a:cxnSpLocks noChangeShapeType="1"/>
          </p:cNvCxnSpPr>
          <p:nvPr/>
        </p:nvCxnSpPr>
        <p:spPr bwMode="auto">
          <a:xfrm rot="5400000">
            <a:off x="8492332" y="6433321"/>
            <a:ext cx="127000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36" name="Straight Connector 15"/>
          <p:cNvCxnSpPr>
            <a:cxnSpLocks noChangeShapeType="1"/>
          </p:cNvCxnSpPr>
          <p:nvPr/>
        </p:nvCxnSpPr>
        <p:spPr bwMode="auto">
          <a:xfrm rot="5400000">
            <a:off x="7757319" y="6433321"/>
            <a:ext cx="1270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6" name="Line 17"/>
          <p:cNvSpPr>
            <a:spLocks noChangeShapeType="1"/>
          </p:cNvSpPr>
          <p:nvPr/>
        </p:nvSpPr>
        <p:spPr bwMode="gray">
          <a:xfrm>
            <a:off x="0" y="5961063"/>
            <a:ext cx="9144000" cy="0"/>
          </a:xfrm>
          <a:prstGeom prst="line">
            <a:avLst/>
          </a:prstGeom>
          <a:noFill/>
          <a:ln w="12700">
            <a:solidFill>
              <a:srgbClr val="4E505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" name="Line 18"/>
          <p:cNvSpPr>
            <a:spLocks noChangeShapeType="1"/>
          </p:cNvSpPr>
          <p:nvPr/>
        </p:nvSpPr>
        <p:spPr bwMode="gray">
          <a:xfrm>
            <a:off x="0" y="5803900"/>
            <a:ext cx="9144000" cy="0"/>
          </a:xfrm>
          <a:prstGeom prst="line">
            <a:avLst/>
          </a:prstGeom>
          <a:noFill/>
          <a:ln w="12700">
            <a:solidFill>
              <a:srgbClr val="4E505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7" r:id="rId2"/>
    <p:sldLayoutId id="2147483675" r:id="rId3"/>
    <p:sldLayoutId id="2147483669" r:id="rId4"/>
    <p:sldLayoutId id="2147483670" r:id="rId5"/>
    <p:sldLayoutId id="2147483671" r:id="rId6"/>
    <p:sldLayoutId id="2147483672" r:id="rId7"/>
    <p:sldLayoutId id="2147483676" r:id="rId8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Verdan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Verdan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Verdan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Verdan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folHlink"/>
          </a:solidFill>
          <a:latin typeface="Verdan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folHlink"/>
          </a:solidFill>
          <a:latin typeface="Verdan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folHlink"/>
          </a:solidFill>
          <a:latin typeface="Verdan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folHlink"/>
          </a:solidFill>
          <a:latin typeface="Verdana" charset="0"/>
        </a:defRPr>
      </a:lvl9pPr>
    </p:titleStyle>
    <p:bodyStyle>
      <a:lvl1pPr marL="230188" indent="-230188" algn="l" rtl="0" eaLnBrk="1" fontAlgn="base" hangingPunct="1">
        <a:spcBef>
          <a:spcPts val="2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69913" indent="-227013" algn="l" rtl="0" eaLnBrk="1" fontAlgn="base" hangingPunct="1">
        <a:spcBef>
          <a:spcPts val="1200"/>
        </a:spcBef>
        <a:spcAft>
          <a:spcPct val="0"/>
        </a:spcAft>
        <a:buClr>
          <a:schemeClr val="tx2"/>
        </a:buClr>
        <a:buChar char="–"/>
        <a:defRPr sz="1800">
          <a:solidFill>
            <a:schemeClr val="tx1"/>
          </a:solidFill>
          <a:latin typeface="+mn-lt"/>
        </a:defRPr>
      </a:lvl2pPr>
      <a:lvl3pPr marL="912813" indent="-227013" algn="l" rtl="0" eaLnBrk="1" fontAlgn="base" hangingPunct="1">
        <a:spcBef>
          <a:spcPts val="6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252538" indent="-220663" algn="l" rtl="0" eaLnBrk="1" fontAlgn="base" hangingPunct="1">
        <a:spcBef>
          <a:spcPts val="600"/>
        </a:spcBef>
        <a:spcAft>
          <a:spcPct val="0"/>
        </a:spcAft>
        <a:buClr>
          <a:schemeClr val="tx2"/>
        </a:buClr>
        <a:buChar char="–"/>
        <a:defRPr sz="1400">
          <a:solidFill>
            <a:schemeClr val="tx1"/>
          </a:solidFill>
          <a:latin typeface="+mn-lt"/>
        </a:defRPr>
      </a:lvl4pPr>
      <a:lvl5pPr marL="1601788" indent="-230188" algn="l" rtl="0" eaLnBrk="1" fontAlgn="base" hangingPunct="1">
        <a:spcBef>
          <a:spcPts val="600"/>
        </a:spcBef>
        <a:spcAft>
          <a:spcPct val="0"/>
        </a:spcAft>
        <a:buClr>
          <a:schemeClr val="tx2"/>
        </a:buClr>
        <a:buFont typeface="Arial" pitchFamily="34" charset="0"/>
        <a:buChar char="–"/>
        <a:defRPr sz="1200">
          <a:solidFill>
            <a:schemeClr val="tx1"/>
          </a:solidFill>
          <a:latin typeface="+mn-lt"/>
        </a:defRPr>
      </a:lvl5pPr>
      <a:lvl6pPr marL="2060575" indent="-230188" algn="l" rtl="0" eaLnBrk="1" fontAlgn="base" hangingPunct="1">
        <a:spcBef>
          <a:spcPct val="25000"/>
        </a:spcBef>
        <a:spcAft>
          <a:spcPct val="0"/>
        </a:spcAft>
        <a:buClr>
          <a:schemeClr val="folHlink"/>
        </a:buClr>
        <a:buChar char="»"/>
        <a:defRPr sz="1200">
          <a:solidFill>
            <a:schemeClr val="tx1"/>
          </a:solidFill>
          <a:latin typeface="+mn-lt"/>
        </a:defRPr>
      </a:lvl6pPr>
      <a:lvl7pPr marL="2517775" indent="-230188" algn="l" rtl="0" eaLnBrk="1" fontAlgn="base" hangingPunct="1">
        <a:spcBef>
          <a:spcPct val="25000"/>
        </a:spcBef>
        <a:spcAft>
          <a:spcPct val="0"/>
        </a:spcAft>
        <a:buClr>
          <a:schemeClr val="folHlink"/>
        </a:buClr>
        <a:buChar char="»"/>
        <a:defRPr sz="1200">
          <a:solidFill>
            <a:schemeClr val="tx1"/>
          </a:solidFill>
          <a:latin typeface="+mn-lt"/>
        </a:defRPr>
      </a:lvl7pPr>
      <a:lvl8pPr marL="2974975" indent="-230188" algn="l" rtl="0" eaLnBrk="1" fontAlgn="base" hangingPunct="1">
        <a:spcBef>
          <a:spcPct val="25000"/>
        </a:spcBef>
        <a:spcAft>
          <a:spcPct val="0"/>
        </a:spcAft>
        <a:buClr>
          <a:schemeClr val="folHlink"/>
        </a:buClr>
        <a:buChar char="»"/>
        <a:defRPr sz="1200">
          <a:solidFill>
            <a:schemeClr val="tx1"/>
          </a:solidFill>
          <a:latin typeface="+mn-lt"/>
        </a:defRPr>
      </a:lvl8pPr>
      <a:lvl9pPr marL="3432175" indent="-230188" algn="l" rtl="0" eaLnBrk="1" fontAlgn="base" hangingPunct="1">
        <a:spcBef>
          <a:spcPct val="25000"/>
        </a:spcBef>
        <a:spcAft>
          <a:spcPct val="0"/>
        </a:spcAft>
        <a:buClr>
          <a:schemeClr val="folHlink"/>
        </a:buClr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mailto:mparis@its.jnj.com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1"/>
          <p:cNvSpPr>
            <a:spLocks noGrp="1" noChangeArrowheads="1"/>
          </p:cNvSpPr>
          <p:nvPr>
            <p:ph type="ctrTitle"/>
          </p:nvPr>
        </p:nvSpPr>
        <p:spPr>
          <a:xfrm>
            <a:off x="430213" y="690505"/>
            <a:ext cx="8318500" cy="2862322"/>
          </a:xfrm>
        </p:spPr>
        <p:txBody>
          <a:bodyPr/>
          <a:lstStyle/>
          <a:p>
            <a:pPr defTabSz="912813" eaLnBrk="1" hangingPunct="1"/>
            <a:r>
              <a:rPr lang="en-US" sz="3600" b="1" dirty="0" smtClean="0"/>
              <a:t>EL NUEVO REAL DECRETO DE ENSAYOS CLÍNICOS. </a:t>
            </a:r>
            <a:br>
              <a:rPr lang="en-US" sz="3600" b="1" dirty="0" smtClean="0"/>
            </a:br>
            <a:r>
              <a:rPr lang="en-US" sz="3600" b="1" dirty="0" smtClean="0"/>
              <a:t>¿CÓMO FAVORECE LA </a:t>
            </a:r>
            <a:r>
              <a:rPr lang="en-US" sz="3600" b="1" dirty="0" smtClean="0"/>
              <a:t>INVESTIGACIÓN CLÍNICA EN ESPAÑA?</a:t>
            </a:r>
          </a:p>
        </p:txBody>
      </p:sp>
      <p:sp>
        <p:nvSpPr>
          <p:cNvPr id="4" name="3 Rectángulo"/>
          <p:cNvSpPr/>
          <p:nvPr/>
        </p:nvSpPr>
        <p:spPr>
          <a:xfrm>
            <a:off x="4664622" y="5991492"/>
            <a:ext cx="4572000" cy="47974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 eaLnBrk="1" hangingPunct="1">
              <a:lnSpc>
                <a:spcPct val="110000"/>
              </a:lnSpc>
              <a:buFont typeface="Arial" pitchFamily="34" charset="0"/>
              <a:buNone/>
              <a:defRPr/>
            </a:pPr>
            <a:r>
              <a:rPr lang="es-ES_tradnl" sz="1200" b="1" i="1" dirty="0" smtClean="0"/>
              <a:t>© JANSSEN-CILAG, S.A. </a:t>
            </a:r>
          </a:p>
          <a:p>
            <a:pPr marL="0" indent="0" algn="ctr" eaLnBrk="1" hangingPunct="1">
              <a:lnSpc>
                <a:spcPct val="110000"/>
              </a:lnSpc>
              <a:buFont typeface="Arial" pitchFamily="34" charset="0"/>
              <a:buNone/>
              <a:defRPr/>
            </a:pPr>
            <a:r>
              <a:rPr lang="es-ES_tradnl" sz="1200" b="1" i="1" dirty="0" smtClean="0"/>
              <a:t>Todos </a:t>
            </a:r>
            <a:r>
              <a:rPr lang="es-ES_tradnl" sz="1200" b="1" i="1" dirty="0"/>
              <a:t>los derechos reservados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32982FC9-950A-44F2-B286-0D414AB4A7ED}" type="slidenum">
              <a:rPr lang="en-US"/>
              <a:pPr defTabSz="912813"/>
              <a:t>2</a:t>
            </a:fld>
            <a:endParaRPr lang="en-US"/>
          </a:p>
        </p:txBody>
      </p:sp>
      <p:sp>
        <p:nvSpPr>
          <p:cNvPr id="10" name="Date Placeholder 11"/>
          <p:cNvSpPr>
            <a:spLocks noGrp="1"/>
          </p:cNvSpPr>
          <p:nvPr>
            <p:ph type="dt" sz="half" idx="10"/>
          </p:nvPr>
        </p:nvSpPr>
        <p:spPr>
          <a:xfrm>
            <a:off x="7635875" y="6334103"/>
            <a:ext cx="914400" cy="200025"/>
          </a:xfrm>
          <a:noFill/>
        </p:spPr>
        <p:txBody>
          <a:bodyPr/>
          <a:lstStyle/>
          <a:p>
            <a:pPr defTabSz="912813"/>
            <a:r>
              <a:rPr lang="es-ES_tradnl" dirty="0" smtClean="0"/>
              <a:t>25.04.2016</a:t>
            </a:r>
            <a:endParaRPr lang="en-US" dirty="0"/>
          </a:p>
        </p:txBody>
      </p:sp>
      <p:sp>
        <p:nvSpPr>
          <p:cNvPr id="7" name="Rectangle 15"/>
          <p:cNvSpPr txBox="1">
            <a:spLocks noChangeArrowheads="1"/>
          </p:cNvSpPr>
          <p:nvPr/>
        </p:nvSpPr>
        <p:spPr bwMode="auto">
          <a:xfrm>
            <a:off x="428625" y="4376708"/>
            <a:ext cx="8101013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_tradnl" sz="1600" b="1" dirty="0" smtClean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" sz="1800" dirty="0" smtClean="0">
              <a:solidFill>
                <a:schemeClr val="tx1"/>
              </a:solidFill>
            </a:endParaRPr>
          </a:p>
          <a:p>
            <a:pPr algn="just"/>
            <a:endParaRPr lang="es-ES_tradnl" sz="1600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9" name="Rectangle 15"/>
          <p:cNvSpPr txBox="1">
            <a:spLocks noChangeArrowheads="1"/>
          </p:cNvSpPr>
          <p:nvPr/>
        </p:nvSpPr>
        <p:spPr bwMode="auto">
          <a:xfrm>
            <a:off x="495300" y="3137144"/>
            <a:ext cx="739139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q"/>
              <a:tabLst>
                <a:tab pos="4124325" algn="l"/>
              </a:tabLst>
            </a:pPr>
            <a:endParaRPr lang="es-ES_tradnl" sz="1600" b="1" dirty="0" smtClean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pic>
        <p:nvPicPr>
          <p:cNvPr id="2050" name="Picture 2" descr="C:\Users\mparis\Desktop\E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195824"/>
            <a:ext cx="4000509" cy="5042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4552950" y="828820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600" i="1" dirty="0" smtClean="0"/>
              <a:t>“La </a:t>
            </a:r>
            <a:r>
              <a:rPr lang="es-ES" sz="1600" i="1" dirty="0"/>
              <a:t>investigación clínica permite generar conocimiento </a:t>
            </a:r>
            <a:r>
              <a:rPr lang="es-ES" sz="1600" i="1" dirty="0" smtClean="0"/>
              <a:t>para </a:t>
            </a:r>
            <a:r>
              <a:rPr lang="es-ES" sz="1600" i="1" dirty="0"/>
              <a:t>desarrollar herramientas terapéuticas que mejoren las ya disponibles y que contribuyan a la </a:t>
            </a:r>
            <a:r>
              <a:rPr lang="es-ES" sz="1600" b="1" i="1" dirty="0"/>
              <a:t>prevención, </a:t>
            </a:r>
            <a:r>
              <a:rPr lang="es-ES" sz="1600" b="1" i="1" dirty="0" smtClean="0"/>
              <a:t>alivio </a:t>
            </a:r>
            <a:r>
              <a:rPr lang="es-ES" sz="1600" b="1" i="1" dirty="0"/>
              <a:t>y </a:t>
            </a:r>
            <a:r>
              <a:rPr lang="es-ES" sz="1600" b="1" i="1" dirty="0" smtClean="0"/>
              <a:t>curación </a:t>
            </a:r>
            <a:r>
              <a:rPr lang="es-ES" sz="1600" b="1" i="1" dirty="0"/>
              <a:t>de las enfermedades y a la mejora de la calidad de vida de la población</a:t>
            </a:r>
            <a:r>
              <a:rPr lang="es-ES" sz="1600" i="1" dirty="0" smtClean="0"/>
              <a:t>.”</a:t>
            </a:r>
            <a:endParaRPr lang="en-US" sz="1600" i="1" dirty="0"/>
          </a:p>
        </p:txBody>
      </p:sp>
      <p:sp>
        <p:nvSpPr>
          <p:cNvPr id="8" name="Rectangle 19"/>
          <p:cNvSpPr/>
          <p:nvPr/>
        </p:nvSpPr>
        <p:spPr>
          <a:xfrm>
            <a:off x="6763941" y="191032"/>
            <a:ext cx="2245516" cy="4154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1050" b="1" i="1" dirty="0" smtClean="0">
                <a:solidFill>
                  <a:schemeClr val="bg1">
                    <a:lumMod val="50000"/>
                  </a:schemeClr>
                </a:solidFill>
              </a:rPr>
              <a:t>Exposición de motivos</a:t>
            </a:r>
          </a:p>
          <a:p>
            <a:pPr algn="ctr"/>
            <a:r>
              <a:rPr lang="es-ES_tradnl" sz="1050" b="1" i="1" dirty="0" smtClean="0">
                <a:solidFill>
                  <a:schemeClr val="bg1">
                    <a:lumMod val="50000"/>
                  </a:schemeClr>
                </a:solidFill>
              </a:rPr>
              <a:t>RD 1090/2015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4572000" y="293015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tabLst>
                <a:tab pos="1879600" algn="l"/>
              </a:tabLst>
            </a:pPr>
            <a:r>
              <a:rPr lang="es-ES" sz="1600" i="1" dirty="0" smtClean="0"/>
              <a:t>“… se </a:t>
            </a:r>
            <a:r>
              <a:rPr lang="es-ES" sz="1600" i="1" dirty="0"/>
              <a:t>pretende </a:t>
            </a:r>
            <a:r>
              <a:rPr lang="es-ES" sz="1600" b="1" i="1" dirty="0"/>
              <a:t>impulsar y facilitar la investigación </a:t>
            </a:r>
            <a:r>
              <a:rPr lang="es-ES" sz="1600" i="1" dirty="0"/>
              <a:t>clínica con medicamentos en España, la generación de conocimiento, la </a:t>
            </a:r>
            <a:r>
              <a:rPr lang="es-ES" sz="1600" b="1" i="1" dirty="0"/>
              <a:t>transparencia</a:t>
            </a:r>
            <a:r>
              <a:rPr lang="es-ES" sz="1600" i="1" dirty="0"/>
              <a:t>, la seguridad de los participantes y la utilidad de los resultados. En definitiva, </a:t>
            </a:r>
            <a:r>
              <a:rPr lang="es-ES" sz="1600" b="1" i="1" dirty="0"/>
              <a:t>consolidar la confianza de la sociedad en la investigación y favorecer su progreso</a:t>
            </a:r>
            <a:r>
              <a:rPr lang="es-ES" sz="1600" i="1" dirty="0"/>
              <a:t>.”</a:t>
            </a:r>
            <a:endParaRPr lang="es-ES_tradnl" sz="1600" i="1" dirty="0"/>
          </a:p>
        </p:txBody>
      </p:sp>
    </p:spTree>
    <p:extLst>
      <p:ext uri="{BB962C8B-B14F-4D97-AF65-F5344CB8AC3E}">
        <p14:creationId xmlns:p14="http://schemas.microsoft.com/office/powerpoint/2010/main" val="348317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6"/>
          <p:cNvSpPr>
            <a:spLocks noGrp="1" noChangeArrowheads="1"/>
          </p:cNvSpPr>
          <p:nvPr>
            <p:ph idx="1"/>
          </p:nvPr>
        </p:nvSpPr>
        <p:spPr>
          <a:xfrm>
            <a:off x="428625" y="398730"/>
            <a:ext cx="8299449" cy="5221020"/>
          </a:xfrm>
        </p:spPr>
        <p:txBody>
          <a:bodyPr/>
          <a:lstStyle/>
          <a:p>
            <a:pPr marL="0" indent="0" algn="just">
              <a:buNone/>
            </a:pPr>
            <a:r>
              <a:rPr lang="es-ES_tradnl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APORTACIÓN DE LA INDUSTRIA FARMACÉUTICA </a:t>
            </a:r>
            <a:endParaRPr lang="en-US" b="1" dirty="0" smtClean="0">
              <a:solidFill>
                <a:schemeClr val="accent3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717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32982FC9-950A-44F2-B286-0D414AB4A7ED}" type="slidenum">
              <a:rPr lang="en-US"/>
              <a:pPr defTabSz="912813"/>
              <a:t>3</a:t>
            </a:fld>
            <a:endParaRPr lang="en-US"/>
          </a:p>
        </p:txBody>
      </p:sp>
      <p:sp>
        <p:nvSpPr>
          <p:cNvPr id="10" name="Date Placeholder 11"/>
          <p:cNvSpPr>
            <a:spLocks noGrp="1"/>
          </p:cNvSpPr>
          <p:nvPr>
            <p:ph type="dt" sz="half" idx="10"/>
          </p:nvPr>
        </p:nvSpPr>
        <p:spPr>
          <a:xfrm>
            <a:off x="7635875" y="6334103"/>
            <a:ext cx="914400" cy="200025"/>
          </a:xfrm>
          <a:noFill/>
        </p:spPr>
        <p:txBody>
          <a:bodyPr/>
          <a:lstStyle/>
          <a:p>
            <a:pPr defTabSz="912813"/>
            <a:r>
              <a:rPr lang="es-ES_tradnl" dirty="0" smtClean="0"/>
              <a:t>25.04.2016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 bwMode="auto">
          <a:xfrm>
            <a:off x="495300" y="847725"/>
            <a:ext cx="724852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Rectangle 15"/>
          <p:cNvSpPr txBox="1">
            <a:spLocks noChangeArrowheads="1"/>
          </p:cNvSpPr>
          <p:nvPr/>
        </p:nvSpPr>
        <p:spPr bwMode="auto">
          <a:xfrm>
            <a:off x="428625" y="4376708"/>
            <a:ext cx="8101013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_tradnl" sz="1600" b="1" dirty="0" smtClean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" sz="1800" dirty="0" smtClean="0">
              <a:solidFill>
                <a:schemeClr val="tx1"/>
              </a:solidFill>
            </a:endParaRPr>
          </a:p>
          <a:p>
            <a:pPr algn="just"/>
            <a:endParaRPr lang="es-ES_tradnl" sz="1600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8" name="Rectangle 15"/>
          <p:cNvSpPr txBox="1">
            <a:spLocks noChangeArrowheads="1"/>
          </p:cNvSpPr>
          <p:nvPr/>
        </p:nvSpPr>
        <p:spPr bwMode="auto">
          <a:xfrm>
            <a:off x="647693" y="1244318"/>
            <a:ext cx="777716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q"/>
              <a:tabLst>
                <a:tab pos="4124325" algn="l"/>
              </a:tabLst>
            </a:pPr>
            <a:r>
              <a:rPr lang="es-ES" sz="1600" dirty="0">
                <a:solidFill>
                  <a:schemeClr val="tx1">
                    <a:lumMod val="50000"/>
                  </a:schemeClr>
                </a:solidFill>
              </a:rPr>
              <a:t>La industria farmacéutica 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es </a:t>
            </a:r>
            <a:r>
              <a:rPr lang="es-ES" sz="1600" dirty="0">
                <a:solidFill>
                  <a:schemeClr val="tx1">
                    <a:lumMod val="50000"/>
                  </a:schemeClr>
                </a:solidFill>
              </a:rPr>
              <a:t>el </a:t>
            </a:r>
            <a:r>
              <a:rPr lang="es-ES" sz="1600" b="1" dirty="0">
                <a:solidFill>
                  <a:schemeClr val="tx1">
                    <a:lumMod val="50000"/>
                  </a:schemeClr>
                </a:solidFill>
              </a:rPr>
              <a:t>sector empresarial que más invierte en </a:t>
            </a:r>
            <a:r>
              <a:rPr lang="es-ES" sz="1600" b="1" dirty="0" smtClean="0">
                <a:solidFill>
                  <a:schemeClr val="tx1">
                    <a:lumMod val="50000"/>
                  </a:schemeClr>
                </a:solidFill>
              </a:rPr>
              <a:t>I+D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. </a:t>
            </a:r>
          </a:p>
          <a:p>
            <a:pPr>
              <a:tabLst>
                <a:tab pos="4124325" algn="l"/>
              </a:tabLst>
            </a:pPr>
            <a:endParaRPr lang="es-ES" sz="1600" b="1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  <a:tabLst>
                <a:tab pos="4124325" algn="l"/>
              </a:tabLst>
            </a:pP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La </a:t>
            </a:r>
            <a:r>
              <a:rPr lang="es-ES" sz="1600" dirty="0">
                <a:solidFill>
                  <a:schemeClr val="tx1">
                    <a:lumMod val="50000"/>
                  </a:schemeClr>
                </a:solidFill>
              </a:rPr>
              <a:t>investigación realizada por la industria farmacéutica representa aproximadamente el </a:t>
            </a:r>
            <a:r>
              <a:rPr lang="es-ES" sz="1600" b="1" dirty="0">
                <a:solidFill>
                  <a:schemeClr val="tx1">
                    <a:lumMod val="50000"/>
                  </a:schemeClr>
                </a:solidFill>
              </a:rPr>
              <a:t>20% de toda la I+D realizada por la industria española</a:t>
            </a:r>
            <a:r>
              <a:rPr lang="es-ES" sz="1600" dirty="0">
                <a:solidFill>
                  <a:schemeClr val="tx1">
                    <a:lumMod val="50000"/>
                  </a:schemeClr>
                </a:solidFill>
              </a:rPr>
              <a:t>. </a:t>
            </a:r>
            <a:endParaRPr lang="es-ES" sz="1600" dirty="0" smtClean="0">
              <a:solidFill>
                <a:schemeClr val="tx1">
                  <a:lumMod val="50000"/>
                </a:schemeClr>
              </a:solidFill>
            </a:endParaRPr>
          </a:p>
          <a:p>
            <a:pPr>
              <a:tabLst>
                <a:tab pos="4124325" algn="l"/>
              </a:tabLst>
            </a:pPr>
            <a:endParaRPr lang="es-ES" sz="16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  <a:tabLst>
                <a:tab pos="4124325" algn="l"/>
              </a:tabLst>
            </a:pPr>
            <a:r>
              <a:rPr lang="es-ES" sz="1600" dirty="0">
                <a:solidFill>
                  <a:schemeClr val="tx1">
                    <a:lumMod val="50000"/>
                  </a:schemeClr>
                </a:solidFill>
              </a:rPr>
              <a:t>Según datos de 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FARMAINDUSTRIA, en 2014 </a:t>
            </a:r>
            <a:r>
              <a:rPr lang="es-ES" sz="1600" dirty="0">
                <a:solidFill>
                  <a:schemeClr val="tx1">
                    <a:lumMod val="50000"/>
                  </a:schemeClr>
                </a:solidFill>
              </a:rPr>
              <a:t>las compañías farmacéuticas 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invirtieron</a:t>
            </a:r>
            <a:r>
              <a:rPr lang="es-ES" sz="1600" dirty="0">
                <a:solidFill>
                  <a:schemeClr val="tx1">
                    <a:lumMod val="50000"/>
                  </a:schemeClr>
                </a:solidFill>
              </a:rPr>
              <a:t> </a:t>
            </a:r>
            <a:r>
              <a:rPr lang="es-ES" sz="1600" b="1" dirty="0" smtClean="0">
                <a:solidFill>
                  <a:schemeClr val="tx1">
                    <a:lumMod val="50000"/>
                  </a:schemeClr>
                </a:solidFill>
              </a:rPr>
              <a:t>950 </a:t>
            </a:r>
            <a:r>
              <a:rPr lang="es-ES" sz="1600" b="1" dirty="0">
                <a:solidFill>
                  <a:schemeClr val="tx1">
                    <a:lumMod val="50000"/>
                  </a:schemeClr>
                </a:solidFill>
              </a:rPr>
              <a:t>millones de euros en I+D. El grueso del gasto se dedicó a ensayos clínicos (</a:t>
            </a:r>
            <a:r>
              <a:rPr lang="es-ES" sz="1600" b="1" dirty="0" smtClean="0">
                <a:solidFill>
                  <a:schemeClr val="tx1">
                    <a:lumMod val="50000"/>
                  </a:schemeClr>
                </a:solidFill>
              </a:rPr>
              <a:t>486 millones €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).</a:t>
            </a:r>
            <a:endParaRPr lang="es-ES" sz="1600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tabLst>
                <a:tab pos="4124325" algn="l"/>
              </a:tabLst>
            </a:pPr>
            <a:endParaRPr lang="es-ES" sz="16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  <a:tabLst>
                <a:tab pos="4124325" algn="l"/>
              </a:tabLst>
            </a:pPr>
            <a:r>
              <a:rPr lang="es-ES" sz="1600" dirty="0">
                <a:solidFill>
                  <a:schemeClr val="tx1">
                    <a:lumMod val="50000"/>
                  </a:schemeClr>
                </a:solidFill>
              </a:rPr>
              <a:t>La investigación clínica tiene un </a:t>
            </a:r>
            <a:r>
              <a:rPr lang="es-ES" sz="1600" b="1" dirty="0">
                <a:solidFill>
                  <a:schemeClr val="tx1">
                    <a:lumMod val="50000"/>
                  </a:schemeClr>
                </a:solidFill>
              </a:rPr>
              <a:t>papel fundamental </a:t>
            </a:r>
            <a:r>
              <a:rPr lang="es-ES" sz="1600" dirty="0">
                <a:solidFill>
                  <a:schemeClr val="tx1">
                    <a:lumMod val="50000"/>
                  </a:schemeClr>
                </a:solidFill>
              </a:rPr>
              <a:t>dentro de la I+D farmacéutica, pues determina la </a:t>
            </a:r>
            <a:r>
              <a:rPr lang="es-ES" sz="1600" b="1" dirty="0">
                <a:solidFill>
                  <a:schemeClr val="tx1">
                    <a:lumMod val="50000"/>
                  </a:schemeClr>
                </a:solidFill>
              </a:rPr>
              <a:t>eficacia y seguridad </a:t>
            </a:r>
            <a:r>
              <a:rPr lang="es-ES" sz="1600" dirty="0">
                <a:solidFill>
                  <a:schemeClr val="tx1">
                    <a:lumMod val="50000"/>
                  </a:schemeClr>
                </a:solidFill>
              </a:rPr>
              <a:t>de nuevos fármacos 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en </a:t>
            </a:r>
            <a:r>
              <a:rPr lang="es-ES" sz="1600" dirty="0">
                <a:solidFill>
                  <a:schemeClr val="tx1">
                    <a:lumMod val="50000"/>
                  </a:schemeClr>
                </a:solidFill>
              </a:rPr>
              <a:t>las personas. </a:t>
            </a:r>
            <a:endParaRPr lang="es-ES" sz="1600" dirty="0" smtClean="0">
              <a:solidFill>
                <a:schemeClr val="tx1">
                  <a:lumMod val="50000"/>
                </a:schemeClr>
              </a:solidFill>
            </a:endParaRPr>
          </a:p>
          <a:p>
            <a:pPr algn="just">
              <a:tabLst>
                <a:tab pos="4124325" algn="l"/>
              </a:tabLst>
            </a:pPr>
            <a:endParaRPr lang="es-ES" sz="1600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9" name="Rectangle 15"/>
          <p:cNvSpPr txBox="1">
            <a:spLocks noChangeArrowheads="1"/>
          </p:cNvSpPr>
          <p:nvPr/>
        </p:nvSpPr>
        <p:spPr bwMode="auto">
          <a:xfrm>
            <a:off x="495300" y="2967867"/>
            <a:ext cx="739139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q"/>
              <a:tabLst>
                <a:tab pos="4124325" algn="l"/>
              </a:tabLst>
            </a:pPr>
            <a:endParaRPr lang="es-ES_tradnl" sz="1600" b="1" dirty="0" smtClean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99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6"/>
          <p:cNvSpPr>
            <a:spLocks noGrp="1" noChangeArrowheads="1"/>
          </p:cNvSpPr>
          <p:nvPr>
            <p:ph idx="1"/>
          </p:nvPr>
        </p:nvSpPr>
        <p:spPr>
          <a:xfrm>
            <a:off x="428625" y="398730"/>
            <a:ext cx="8299449" cy="522102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 marL="0" indent="0" algn="just">
              <a:buNone/>
            </a:pPr>
            <a:r>
              <a:rPr lang="es-ES_tradnl" b="1" cap="all" dirty="0" smtClean="0">
                <a:solidFill>
                  <a:schemeClr val="accent3">
                    <a:lumMod val="50000"/>
                  </a:schemeClr>
                </a:solidFill>
                <a:cs typeface="Calibri" panose="020F0502020204030204" pitchFamily="34" charset="0"/>
              </a:rPr>
              <a:t>¿De dónde venimos? </a:t>
            </a:r>
            <a:endParaRPr lang="en-US" b="1" cap="all" dirty="0" smtClean="0">
              <a:solidFill>
                <a:schemeClr val="accent3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717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32982FC9-950A-44F2-B286-0D414AB4A7ED}" type="slidenum">
              <a:rPr lang="en-US">
                <a:latin typeface="+mn-lt"/>
              </a:rPr>
              <a:pPr defTabSz="912813"/>
              <a:t>4</a:t>
            </a:fld>
            <a:endParaRPr lang="en-US">
              <a:latin typeface="+mn-lt"/>
            </a:endParaRPr>
          </a:p>
        </p:txBody>
      </p:sp>
      <p:sp>
        <p:nvSpPr>
          <p:cNvPr id="10" name="Date Placeholder 11"/>
          <p:cNvSpPr>
            <a:spLocks noGrp="1"/>
          </p:cNvSpPr>
          <p:nvPr>
            <p:ph type="dt" sz="half" idx="10"/>
          </p:nvPr>
        </p:nvSpPr>
        <p:spPr>
          <a:xfrm>
            <a:off x="7635875" y="6334103"/>
            <a:ext cx="914400" cy="200025"/>
          </a:xfrm>
          <a:noFill/>
        </p:spPr>
        <p:txBody>
          <a:bodyPr/>
          <a:lstStyle/>
          <a:p>
            <a:pPr defTabSz="912813"/>
            <a:r>
              <a:rPr lang="es-ES_tradnl" dirty="0" smtClean="0">
                <a:latin typeface="+mn-lt"/>
              </a:rPr>
              <a:t>25.04.2016</a:t>
            </a:r>
            <a:endParaRPr lang="en-US" dirty="0">
              <a:latin typeface="+mn-lt"/>
            </a:endParaRPr>
          </a:p>
        </p:txBody>
      </p:sp>
      <p:cxnSp>
        <p:nvCxnSpPr>
          <p:cNvPr id="27" name="Straight Connector 26"/>
          <p:cNvCxnSpPr/>
          <p:nvPr/>
        </p:nvCxnSpPr>
        <p:spPr bwMode="auto">
          <a:xfrm>
            <a:off x="495300" y="847725"/>
            <a:ext cx="701992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Rectangle 15"/>
          <p:cNvSpPr txBox="1">
            <a:spLocks noChangeArrowheads="1"/>
          </p:cNvSpPr>
          <p:nvPr/>
        </p:nvSpPr>
        <p:spPr bwMode="auto">
          <a:xfrm>
            <a:off x="526255" y="1312127"/>
            <a:ext cx="744854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Tiempos de espera 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de la validación para la puesta en marcha de ensayos </a:t>
            </a: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excesivamente altos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Rectangle 15"/>
          <p:cNvSpPr txBox="1">
            <a:spLocks noChangeArrowheads="1"/>
          </p:cNvSpPr>
          <p:nvPr/>
        </p:nvSpPr>
        <p:spPr bwMode="auto">
          <a:xfrm>
            <a:off x="495300" y="1896902"/>
            <a:ext cx="7448549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_tradnl" sz="1600" dirty="0" smtClean="0">
              <a:solidFill>
                <a:schemeClr val="tx1"/>
              </a:solidFill>
              <a:latin typeface="+mn-lt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Tantos CEIC evaluando como centros participan en un ensayo. </a:t>
            </a: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Falta de coordinación entre organismos evaluadores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_tradnl" sz="1600" dirty="0" smtClean="0">
              <a:solidFill>
                <a:schemeClr val="tx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Rectangle 15"/>
          <p:cNvSpPr txBox="1">
            <a:spLocks noChangeArrowheads="1"/>
          </p:cNvSpPr>
          <p:nvPr/>
        </p:nvSpPr>
        <p:spPr bwMode="auto">
          <a:xfrm>
            <a:off x="526255" y="3826902"/>
            <a:ext cx="763428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Sobrecoste</a:t>
            </a:r>
            <a:r>
              <a:rPr lang="es-ES_tradnl" sz="1600" b="1" dirty="0">
                <a:solidFill>
                  <a:schemeClr val="tx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en tasas de evaluación.</a:t>
            </a:r>
          </a:p>
        </p:txBody>
      </p:sp>
      <p:sp>
        <p:nvSpPr>
          <p:cNvPr id="13" name="Rectangle 15"/>
          <p:cNvSpPr txBox="1">
            <a:spLocks noChangeArrowheads="1"/>
          </p:cNvSpPr>
          <p:nvPr/>
        </p:nvSpPr>
        <p:spPr bwMode="auto">
          <a:xfrm>
            <a:off x="526255" y="3014542"/>
            <a:ext cx="763428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Superposición de requisitos 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(autorizaciones + contrato) que conlleva retrasos en la puesta en marcha del ensayo.</a:t>
            </a:r>
          </a:p>
        </p:txBody>
      </p:sp>
      <p:sp>
        <p:nvSpPr>
          <p:cNvPr id="11" name="Rectangle 15"/>
          <p:cNvSpPr txBox="1">
            <a:spLocks noChangeArrowheads="1"/>
          </p:cNvSpPr>
          <p:nvPr/>
        </p:nvSpPr>
        <p:spPr bwMode="auto">
          <a:xfrm>
            <a:off x="526255" y="4494483"/>
            <a:ext cx="74485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600" b="1" dirty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Excesiva </a:t>
            </a: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burocracia</a:t>
            </a:r>
            <a:r>
              <a:rPr lang="es-ES_tradnl" sz="1600" dirty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.</a:t>
            </a:r>
            <a:endParaRPr lang="es-ES_tradnl" sz="1600" b="1" dirty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17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6"/>
          <p:cNvSpPr>
            <a:spLocks noGrp="1" noChangeArrowheads="1"/>
          </p:cNvSpPr>
          <p:nvPr>
            <p:ph idx="1"/>
          </p:nvPr>
        </p:nvSpPr>
        <p:spPr>
          <a:xfrm>
            <a:off x="428625" y="398730"/>
            <a:ext cx="8299449" cy="5221020"/>
          </a:xfrm>
        </p:spPr>
        <p:txBody>
          <a:bodyPr/>
          <a:lstStyle/>
          <a:p>
            <a:pPr marL="0" indent="0" algn="just">
              <a:buNone/>
            </a:pPr>
            <a:r>
              <a:rPr lang="es-ES_tradnl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¿POR QUÉ UNA NUEVA REGULACIÓN? </a:t>
            </a:r>
            <a:endParaRPr lang="en-US" b="1" dirty="0" smtClean="0">
              <a:solidFill>
                <a:schemeClr val="accent3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717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32982FC9-950A-44F2-B286-0D414AB4A7ED}" type="slidenum">
              <a:rPr lang="en-US"/>
              <a:pPr defTabSz="912813"/>
              <a:t>5</a:t>
            </a:fld>
            <a:endParaRPr lang="en-US"/>
          </a:p>
        </p:txBody>
      </p:sp>
      <p:sp>
        <p:nvSpPr>
          <p:cNvPr id="10" name="Date Placeholder 11"/>
          <p:cNvSpPr>
            <a:spLocks noGrp="1"/>
          </p:cNvSpPr>
          <p:nvPr>
            <p:ph type="dt" sz="half" idx="10"/>
          </p:nvPr>
        </p:nvSpPr>
        <p:spPr>
          <a:xfrm>
            <a:off x="7635875" y="6334103"/>
            <a:ext cx="914400" cy="200025"/>
          </a:xfrm>
          <a:noFill/>
        </p:spPr>
        <p:txBody>
          <a:bodyPr/>
          <a:lstStyle/>
          <a:p>
            <a:pPr defTabSz="912813"/>
            <a:r>
              <a:rPr lang="es-ES_tradnl" dirty="0" smtClean="0"/>
              <a:t>25.04.2016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 bwMode="auto">
          <a:xfrm>
            <a:off x="495299" y="866775"/>
            <a:ext cx="540067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Rectangle 15"/>
          <p:cNvSpPr txBox="1">
            <a:spLocks noChangeArrowheads="1"/>
          </p:cNvSpPr>
          <p:nvPr/>
        </p:nvSpPr>
        <p:spPr bwMode="auto">
          <a:xfrm>
            <a:off x="495298" y="960656"/>
            <a:ext cx="7724777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algn="just"/>
            <a:endParaRPr lang="en-US" sz="1600" dirty="0" smtClean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Impulsar y facilitar 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la investigación clínica </a:t>
            </a:r>
            <a:r>
              <a:rPr lang="es-ES_tradnl" sz="1600" dirty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y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fomentar la competitividad 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en el entorno de la Unión Europea.</a:t>
            </a:r>
          </a:p>
          <a:p>
            <a:pPr algn="just"/>
            <a:endParaRPr lang="es-ES_tradnl" sz="1600" dirty="0" smtClean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Simplificar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 los </a:t>
            </a: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procedimientos de autorización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.</a:t>
            </a: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_tradnl" sz="1600" dirty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Mejorar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 el </a:t>
            </a: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intercambio de información 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entre todas las autoridades y agentes implicados.</a:t>
            </a:r>
          </a:p>
          <a:p>
            <a:pPr algn="just"/>
            <a:endParaRPr lang="es-ES_tradnl" sz="1600" dirty="0" smtClean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Más </a:t>
            </a: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coordinación de organismos evaluadores 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entre EM y dentro de cada Estado.</a:t>
            </a:r>
          </a:p>
          <a:p>
            <a:pPr algn="just"/>
            <a:endParaRPr lang="es-ES_tradnl" sz="1600" dirty="0" smtClean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Reducir 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costes y carga burocrática.</a:t>
            </a:r>
          </a:p>
          <a:p>
            <a:pPr algn="just"/>
            <a:endParaRPr lang="es-ES_tradnl" sz="1600" dirty="0" smtClean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Dar respuesta a la demanda de información que pide la sociedad, con </a:t>
            </a: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mayor transparencia y acceso a la información 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sobre los ensayos clínicos.</a:t>
            </a:r>
            <a:endParaRPr lang="es-ES_tradnl" sz="1600" dirty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88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6"/>
          <p:cNvSpPr>
            <a:spLocks noGrp="1" noChangeArrowheads="1"/>
          </p:cNvSpPr>
          <p:nvPr>
            <p:ph idx="1"/>
          </p:nvPr>
        </p:nvSpPr>
        <p:spPr>
          <a:xfrm>
            <a:off x="431798" y="217755"/>
            <a:ext cx="8299449" cy="5221020"/>
          </a:xfrm>
          <a:solidFill>
            <a:schemeClr val="bg1"/>
          </a:solidFill>
        </p:spPr>
        <p:txBody>
          <a:bodyPr/>
          <a:lstStyle/>
          <a:p>
            <a:pPr marL="0" indent="0" algn="just">
              <a:buNone/>
            </a:pPr>
            <a:r>
              <a:rPr lang="es-ES_tradnl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MARCO LEGAL</a:t>
            </a:r>
            <a:endParaRPr lang="en-US" b="1" dirty="0" smtClean="0">
              <a:solidFill>
                <a:schemeClr val="accent3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717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32982FC9-950A-44F2-B286-0D414AB4A7ED}" type="slidenum">
              <a:rPr lang="en-US"/>
              <a:pPr defTabSz="912813"/>
              <a:t>6</a:t>
            </a:fld>
            <a:endParaRPr lang="en-US"/>
          </a:p>
        </p:txBody>
      </p:sp>
      <p:sp>
        <p:nvSpPr>
          <p:cNvPr id="10" name="Date Placeholder 11"/>
          <p:cNvSpPr>
            <a:spLocks noGrp="1"/>
          </p:cNvSpPr>
          <p:nvPr>
            <p:ph type="dt" sz="half" idx="10"/>
          </p:nvPr>
        </p:nvSpPr>
        <p:spPr>
          <a:xfrm>
            <a:off x="7635875" y="6334103"/>
            <a:ext cx="914400" cy="200025"/>
          </a:xfrm>
          <a:noFill/>
        </p:spPr>
        <p:txBody>
          <a:bodyPr/>
          <a:lstStyle/>
          <a:p>
            <a:pPr defTabSz="912813"/>
            <a:r>
              <a:rPr lang="es-ES_tradnl" dirty="0" smtClean="0"/>
              <a:t>25.04.2016</a:t>
            </a:r>
            <a:endParaRPr lang="en-US" dirty="0"/>
          </a:p>
        </p:txBody>
      </p:sp>
      <p:sp>
        <p:nvSpPr>
          <p:cNvPr id="9" name="Rectangle 15"/>
          <p:cNvSpPr>
            <a:spLocks noGrp="1" noChangeArrowheads="1"/>
          </p:cNvSpPr>
          <p:nvPr>
            <p:ph type="title"/>
          </p:nvPr>
        </p:nvSpPr>
        <p:spPr>
          <a:xfrm>
            <a:off x="495299" y="2685794"/>
            <a:ext cx="7391399" cy="954107"/>
          </a:xfrm>
        </p:spPr>
        <p:txBody>
          <a:bodyPr/>
          <a:lstStyle/>
          <a:p>
            <a:pPr marL="285750" indent="-285750" algn="just">
              <a:buSzPct val="90000"/>
              <a:buFont typeface="Wingdings" panose="05000000000000000000" pitchFamily="2" charset="2"/>
              <a:buChar char="q"/>
            </a:pPr>
            <a:r>
              <a:rPr lang="es-ES" sz="14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Real Decreto 1090/2015, de 4 de diciembre, por el que se regulan los ensayos clínicos con medicamentos, los Comités Éticos de la Investigación con medicamentos y el Registro Español de Estudios Clínicos</a:t>
            </a:r>
            <a:r>
              <a:rPr lang="es-ES" sz="14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,  por el que se derogan:</a:t>
            </a:r>
            <a:endParaRPr lang="en-US" sz="1400" dirty="0" smtClean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cxnSp>
        <p:nvCxnSpPr>
          <p:cNvPr id="27" name="Straight Connector 26"/>
          <p:cNvCxnSpPr/>
          <p:nvPr/>
        </p:nvCxnSpPr>
        <p:spPr bwMode="auto">
          <a:xfrm>
            <a:off x="495300" y="657225"/>
            <a:ext cx="223361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Rectangle 15"/>
          <p:cNvSpPr txBox="1">
            <a:spLocks noChangeArrowheads="1"/>
          </p:cNvSpPr>
          <p:nvPr/>
        </p:nvSpPr>
        <p:spPr bwMode="auto">
          <a:xfrm>
            <a:off x="476248" y="917338"/>
            <a:ext cx="739139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q"/>
              <a:tabLst>
                <a:tab pos="4124325" algn="l"/>
              </a:tabLst>
            </a:pPr>
            <a:r>
              <a:rPr lang="en-US" sz="1400" b="1" dirty="0" err="1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Reglamento</a:t>
            </a:r>
            <a:r>
              <a:rPr lang="en-US" sz="14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 (UE) nº 536/2014, de 16 de </a:t>
            </a:r>
            <a:r>
              <a:rPr lang="en-US" sz="1400" b="1" dirty="0" err="1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abril</a:t>
            </a:r>
            <a:r>
              <a:rPr lang="en-US" sz="14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, </a:t>
            </a:r>
            <a:r>
              <a:rPr lang="en-US" sz="1400" b="1" dirty="0" err="1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sobre</a:t>
            </a:r>
            <a:r>
              <a:rPr lang="en-US" sz="14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 los </a:t>
            </a:r>
            <a:r>
              <a:rPr lang="en-US" sz="1400" b="1" dirty="0" err="1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ensayos</a:t>
            </a:r>
            <a:r>
              <a:rPr lang="en-US" sz="14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en-US" sz="1400" b="1" dirty="0" err="1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clínicos</a:t>
            </a:r>
            <a:r>
              <a:rPr lang="en-US" sz="14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 de </a:t>
            </a:r>
            <a:r>
              <a:rPr lang="en-US" sz="1400" b="1" dirty="0" err="1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medicamentos</a:t>
            </a:r>
            <a:r>
              <a:rPr lang="en-US" sz="14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 de </a:t>
            </a:r>
            <a:r>
              <a:rPr lang="en-US" sz="1400" b="1" dirty="0" err="1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uso</a:t>
            </a:r>
            <a:r>
              <a:rPr lang="en-US" sz="14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en-US" sz="1400" b="1" dirty="0" err="1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humano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,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por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 el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que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 se </a:t>
            </a:r>
            <a:r>
              <a:rPr lang="en-US" sz="1400" dirty="0" err="1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deroga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 la </a:t>
            </a:r>
            <a:r>
              <a:rPr lang="en-US" sz="1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cs typeface="Calibri" panose="020F0502020204030204" pitchFamily="34" charset="0"/>
              </a:rPr>
              <a:t>Directiva</a:t>
            </a:r>
            <a:r>
              <a:rPr 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Calibri" panose="020F0502020204030204" pitchFamily="34" charset="0"/>
              </a:rPr>
              <a:t> 2001/20/CE</a:t>
            </a:r>
          </a:p>
        </p:txBody>
      </p:sp>
      <p:sp>
        <p:nvSpPr>
          <p:cNvPr id="17" name="Rectangle 15"/>
          <p:cNvSpPr txBox="1">
            <a:spLocks noChangeArrowheads="1"/>
          </p:cNvSpPr>
          <p:nvPr/>
        </p:nvSpPr>
        <p:spPr bwMode="auto">
          <a:xfrm>
            <a:off x="1320800" y="3750855"/>
            <a:ext cx="65658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SzPct val="90000"/>
              <a:buFont typeface="Wingdings" panose="05000000000000000000" pitchFamily="2" charset="2"/>
              <a:buChar char="q"/>
            </a:pPr>
            <a:r>
              <a:rPr lang="es-ES" sz="1400" kern="0" dirty="0" smtClean="0">
                <a:solidFill>
                  <a:schemeClr val="bg2">
                    <a:lumMod val="50000"/>
                  </a:schemeClr>
                </a:solidFill>
                <a:cs typeface="Calibri" panose="020F0502020204030204" pitchFamily="34" charset="0"/>
              </a:rPr>
              <a:t>Real Decreto 223/2004, de 6 de febrero, por el que se regulan los ensayos clínicos con medicamentos</a:t>
            </a:r>
            <a:endParaRPr lang="en-US" sz="1400" kern="0" dirty="0" smtClean="0">
              <a:solidFill>
                <a:schemeClr val="bg2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8" name="Rectangle 15"/>
          <p:cNvSpPr txBox="1">
            <a:spLocks noChangeArrowheads="1"/>
          </p:cNvSpPr>
          <p:nvPr/>
        </p:nvSpPr>
        <p:spPr bwMode="auto">
          <a:xfrm>
            <a:off x="1320804" y="4405044"/>
            <a:ext cx="657224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SzPct val="90000"/>
              <a:buFont typeface="Wingdings" panose="05000000000000000000" pitchFamily="2" charset="2"/>
              <a:buChar char="q"/>
            </a:pPr>
            <a:r>
              <a:rPr lang="es-ES" sz="1400" kern="0" dirty="0" smtClean="0">
                <a:solidFill>
                  <a:schemeClr val="bg2">
                    <a:lumMod val="50000"/>
                  </a:schemeClr>
                </a:solidFill>
                <a:cs typeface="Calibri" panose="020F0502020204030204" pitchFamily="34" charset="0"/>
              </a:rPr>
              <a:t>Orden SCO/256/2007, de 5 de febrero, por la que se establecen los principios y directrices detalladas de buena práctica clínica y los requisitos para autorizar la fabricación e importación de medicamentos en investigación de uso humano</a:t>
            </a:r>
            <a:endParaRPr lang="en-US" sz="1400" kern="0" dirty="0" smtClean="0">
              <a:solidFill>
                <a:schemeClr val="bg2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1" name="Rectangle 15"/>
          <p:cNvSpPr txBox="1">
            <a:spLocks noChangeArrowheads="1"/>
          </p:cNvSpPr>
          <p:nvPr/>
        </p:nvSpPr>
        <p:spPr bwMode="auto">
          <a:xfrm>
            <a:off x="495299" y="1779444"/>
            <a:ext cx="739139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SzPct val="90000"/>
              <a:buFont typeface="Wingdings" panose="05000000000000000000" pitchFamily="2" charset="2"/>
              <a:buChar char="q"/>
            </a:pPr>
            <a:r>
              <a:rPr lang="es-ES" sz="1400" kern="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Real Decreto Legislativo 1/2015, de 24 de julio, por el que se aprueba el texto refundido de la </a:t>
            </a:r>
            <a:r>
              <a:rPr lang="es-ES" sz="1400" b="1" kern="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Ley de garantías y uso racional de los medicamentos y productos sanitarios</a:t>
            </a:r>
            <a:endParaRPr lang="en-US" sz="1400" b="1" kern="0" dirty="0" smtClean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5" name="Rectangle 19"/>
          <p:cNvSpPr/>
          <p:nvPr/>
        </p:nvSpPr>
        <p:spPr>
          <a:xfrm>
            <a:off x="7867647" y="956233"/>
            <a:ext cx="1133476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1400" b="1" dirty="0" smtClean="0">
                <a:solidFill>
                  <a:srgbClr val="CC9900"/>
                </a:solidFill>
              </a:rPr>
              <a:t>OCTUBRE 2018</a:t>
            </a:r>
            <a:endParaRPr lang="en-US" sz="1400" b="1" dirty="0">
              <a:solidFill>
                <a:srgbClr val="CC99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886698" y="2782503"/>
            <a:ext cx="1238249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1400" b="1" dirty="0" smtClean="0">
                <a:solidFill>
                  <a:srgbClr val="339966"/>
                </a:solidFill>
              </a:rPr>
              <a:t>EN VIGOR 13.01.16*</a:t>
            </a:r>
            <a:endParaRPr lang="en-US" sz="1400" b="1" dirty="0">
              <a:solidFill>
                <a:srgbClr val="339966"/>
              </a:solidFill>
            </a:endParaRPr>
          </a:p>
        </p:txBody>
      </p:sp>
      <p:sp>
        <p:nvSpPr>
          <p:cNvPr id="13" name="Rectangle 15"/>
          <p:cNvSpPr txBox="1">
            <a:spLocks noChangeArrowheads="1"/>
          </p:cNvSpPr>
          <p:nvPr/>
        </p:nvSpPr>
        <p:spPr bwMode="auto">
          <a:xfrm>
            <a:off x="276223" y="5494133"/>
            <a:ext cx="88487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>
              <a:buSzPct val="90000"/>
            </a:pPr>
            <a:r>
              <a:rPr lang="es-ES" sz="1200" i="1" kern="0" dirty="0" smtClean="0">
                <a:solidFill>
                  <a:schemeClr val="tx1"/>
                </a:solidFill>
                <a:cs typeface="Calibri" panose="020F0502020204030204" pitchFamily="34" charset="0"/>
              </a:rPr>
              <a:t>* </a:t>
            </a:r>
            <a:r>
              <a:rPr lang="es-ES" sz="1000" b="1" i="1" kern="0" dirty="0" smtClean="0">
                <a:solidFill>
                  <a:schemeClr val="tx1"/>
                </a:solidFill>
                <a:cs typeface="Calibri" panose="020F0502020204030204" pitchFamily="34" charset="0"/>
              </a:rPr>
              <a:t>http</a:t>
            </a:r>
            <a:r>
              <a:rPr lang="es-ES" sz="1000" b="1" i="1" kern="0" dirty="0">
                <a:solidFill>
                  <a:schemeClr val="tx1"/>
                </a:solidFill>
                <a:cs typeface="Calibri" panose="020F0502020204030204" pitchFamily="34" charset="0"/>
              </a:rPr>
              <a:t>://www.aemps.gob.es/investigacionClinica/medicamentos/docs/Instrucciones-realizacion-ensayos-clinicos.pdf</a:t>
            </a:r>
            <a:endParaRPr lang="en-US" sz="1000" b="1" i="1" kern="0" dirty="0" smtClean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77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6"/>
          <p:cNvSpPr>
            <a:spLocks noGrp="1" noChangeArrowheads="1"/>
          </p:cNvSpPr>
          <p:nvPr>
            <p:ph idx="1"/>
          </p:nvPr>
        </p:nvSpPr>
        <p:spPr>
          <a:xfrm>
            <a:off x="428625" y="436830"/>
            <a:ext cx="8299449" cy="5221020"/>
          </a:xfrm>
        </p:spPr>
        <p:txBody>
          <a:bodyPr/>
          <a:lstStyle/>
          <a:p>
            <a:pPr marL="0" indent="0" algn="just">
              <a:buNone/>
            </a:pPr>
            <a:r>
              <a:rPr lang="es-ES_tradnl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¿QUÉ REGULA EL NUEVO RD DE EC?</a:t>
            </a:r>
            <a:endParaRPr lang="en-US" b="1" dirty="0" smtClean="0">
              <a:solidFill>
                <a:schemeClr val="accent3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717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32982FC9-950A-44F2-B286-0D414AB4A7ED}" type="slidenum">
              <a:rPr lang="en-US"/>
              <a:pPr defTabSz="912813"/>
              <a:t>7</a:t>
            </a:fld>
            <a:endParaRPr lang="en-US"/>
          </a:p>
        </p:txBody>
      </p:sp>
      <p:sp>
        <p:nvSpPr>
          <p:cNvPr id="10" name="Date Placeholder 11"/>
          <p:cNvSpPr>
            <a:spLocks noGrp="1"/>
          </p:cNvSpPr>
          <p:nvPr>
            <p:ph type="dt" sz="half" idx="10"/>
          </p:nvPr>
        </p:nvSpPr>
        <p:spPr>
          <a:xfrm>
            <a:off x="7635875" y="6334103"/>
            <a:ext cx="914400" cy="200025"/>
          </a:xfrm>
          <a:noFill/>
        </p:spPr>
        <p:txBody>
          <a:bodyPr/>
          <a:lstStyle/>
          <a:p>
            <a:pPr defTabSz="912813"/>
            <a:r>
              <a:rPr lang="es-ES_tradnl" dirty="0" smtClean="0"/>
              <a:t>25.04.2016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 bwMode="auto">
          <a:xfrm>
            <a:off x="495300" y="847725"/>
            <a:ext cx="51435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Rectangle 15"/>
          <p:cNvSpPr txBox="1">
            <a:spLocks noChangeArrowheads="1"/>
          </p:cNvSpPr>
          <p:nvPr/>
        </p:nvSpPr>
        <p:spPr bwMode="auto">
          <a:xfrm>
            <a:off x="647700" y="5197584"/>
            <a:ext cx="76009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_tradnl" sz="1600" b="1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_tradnl" sz="1600" b="1" dirty="0" smtClean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8625" y="2835206"/>
            <a:ext cx="8410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sz="1800" b="1" cap="all" dirty="0" smtClean="0">
                <a:solidFill>
                  <a:schemeClr val="tx1">
                    <a:lumMod val="50000"/>
                  </a:schemeClr>
                </a:solidFill>
              </a:rPr>
              <a:t>Comités de Ética de la </a:t>
            </a:r>
          </a:p>
          <a:p>
            <a:pPr algn="just"/>
            <a:r>
              <a:rPr lang="es-ES" sz="1800" b="1" cap="all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sz="1800" b="1" cap="all" dirty="0" smtClean="0">
                <a:solidFill>
                  <a:schemeClr val="tx1">
                    <a:lumMod val="50000"/>
                  </a:schemeClr>
                </a:solidFill>
              </a:rPr>
              <a:t>    Investigación con Medicamentos</a:t>
            </a:r>
            <a:endParaRPr lang="es-ES" sz="1800" b="1" cap="all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8625" y="4248947"/>
            <a:ext cx="8154991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s-ES" sz="1800" b="1" cap="all" dirty="0" smtClean="0">
                <a:solidFill>
                  <a:schemeClr val="tx1">
                    <a:lumMod val="50000"/>
                  </a:schemeClr>
                </a:solidFill>
              </a:rPr>
              <a:t>Registro español de estudios clínicos</a:t>
            </a:r>
            <a:endParaRPr lang="es-ES" sz="1800" cap="all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12" name="Picture 2" descr="C:\Users\mparis\Desktop\imagesCACM04E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961" y="3011644"/>
            <a:ext cx="517528" cy="74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mparis\Desktop\imagesCACM04E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0" y="4248947"/>
            <a:ext cx="517528" cy="74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2"/>
          <p:cNvSpPr/>
          <p:nvPr/>
        </p:nvSpPr>
        <p:spPr>
          <a:xfrm>
            <a:off x="345280" y="1165651"/>
            <a:ext cx="8577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sz="1800" b="1" dirty="0" smtClean="0">
                <a:solidFill>
                  <a:schemeClr val="accent1">
                    <a:lumMod val="50000"/>
                  </a:schemeClr>
                </a:solidFill>
              </a:rPr>
              <a:t>APLICACIÓN DEL REGLAMENTO</a:t>
            </a:r>
            <a:endParaRPr lang="es-ES" sz="1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Rectangle 15"/>
          <p:cNvSpPr txBox="1">
            <a:spLocks noChangeArrowheads="1"/>
          </p:cNvSpPr>
          <p:nvPr/>
        </p:nvSpPr>
        <p:spPr bwMode="auto">
          <a:xfrm>
            <a:off x="1069972" y="4720530"/>
            <a:ext cx="76009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_tradnl" sz="14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Más </a:t>
            </a:r>
            <a:r>
              <a:rPr lang="es-ES_tradnl" sz="14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transparencia</a:t>
            </a:r>
          </a:p>
          <a:p>
            <a:pPr algn="just"/>
            <a:endParaRPr lang="es-ES_tradnl" sz="1400" dirty="0" smtClean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_tradnl" sz="14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Beneficio para los pacientes</a:t>
            </a:r>
            <a:r>
              <a:rPr lang="es-ES_tradnl" sz="14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, los profesionales sanitarios </a:t>
            </a:r>
          </a:p>
          <a:p>
            <a:pPr algn="just"/>
            <a:r>
              <a:rPr lang="es-ES_tradnl" sz="14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      y los ciudadanos en general</a:t>
            </a:r>
          </a:p>
        </p:txBody>
      </p:sp>
      <p:sp>
        <p:nvSpPr>
          <p:cNvPr id="20" name="Rectangle 15"/>
          <p:cNvSpPr txBox="1">
            <a:spLocks noChangeArrowheads="1"/>
          </p:cNvSpPr>
          <p:nvPr/>
        </p:nvSpPr>
        <p:spPr bwMode="auto">
          <a:xfrm>
            <a:off x="1093785" y="3626890"/>
            <a:ext cx="36750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_tradnl" sz="14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Mayor </a:t>
            </a:r>
            <a:r>
              <a:rPr lang="es-ES_tradnl" sz="14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profesionalización</a:t>
            </a:r>
          </a:p>
        </p:txBody>
      </p:sp>
      <p:sp>
        <p:nvSpPr>
          <p:cNvPr id="21" name="Rectangle 15"/>
          <p:cNvSpPr txBox="1">
            <a:spLocks noChangeArrowheads="1"/>
          </p:cNvSpPr>
          <p:nvPr/>
        </p:nvSpPr>
        <p:spPr bwMode="auto">
          <a:xfrm>
            <a:off x="1069972" y="1667619"/>
            <a:ext cx="604203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_tradnl" sz="14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Simplificar </a:t>
            </a:r>
            <a:r>
              <a:rPr lang="es-ES_tradnl" sz="14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el</a:t>
            </a:r>
            <a:r>
              <a:rPr lang="es-ES_tradnl" sz="14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es-ES_tradnl" sz="14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procedimiento de autorización</a:t>
            </a:r>
          </a:p>
          <a:p>
            <a:pPr algn="just"/>
            <a:endParaRPr lang="es-ES_tradnl" sz="1400" dirty="0" smtClean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_tradnl" sz="14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Mejorar </a:t>
            </a:r>
            <a:r>
              <a:rPr lang="es-ES_tradnl" sz="14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el sistema de intercambio de información entre autoridades y agentes implicados</a:t>
            </a:r>
            <a:endParaRPr lang="es-ES_tradnl" sz="1400" dirty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24" name="Rectangle 19"/>
          <p:cNvSpPr/>
          <p:nvPr/>
        </p:nvSpPr>
        <p:spPr>
          <a:xfrm>
            <a:off x="6792914" y="44023"/>
            <a:ext cx="2245516" cy="4154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1050" b="1" i="1" dirty="0" smtClean="0">
                <a:solidFill>
                  <a:schemeClr val="bg1">
                    <a:lumMod val="50000"/>
                  </a:schemeClr>
                </a:solidFill>
              </a:rPr>
              <a:t>Disposiciones generales </a:t>
            </a:r>
            <a:r>
              <a:rPr lang="es-ES_tradnl" sz="1050" i="1" dirty="0" smtClean="0">
                <a:solidFill>
                  <a:schemeClr val="bg1">
                    <a:lumMod val="50000"/>
                  </a:schemeClr>
                </a:solidFill>
              </a:rPr>
              <a:t>Artículo 1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12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544514" y="2905125"/>
            <a:ext cx="4246562" cy="769441"/>
          </a:xfrm>
        </p:spPr>
        <p:txBody>
          <a:bodyPr/>
          <a:lstStyle/>
          <a:p>
            <a:pPr algn="ctr" defTabSz="912813" eaLnBrk="1" hangingPunct="1"/>
            <a:r>
              <a:rPr lang="en-US" sz="4400" b="1" dirty="0" smtClean="0"/>
              <a:t>NOVEDADES</a:t>
            </a:r>
            <a:r>
              <a:rPr lang="en-US" sz="44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32982FC9-950A-44F2-B286-0D414AB4A7ED}" type="slidenum">
              <a:rPr lang="en-US"/>
              <a:pPr defTabSz="912813"/>
              <a:t>9</a:t>
            </a:fld>
            <a:endParaRPr lang="en-US"/>
          </a:p>
        </p:txBody>
      </p:sp>
      <p:sp>
        <p:nvSpPr>
          <p:cNvPr id="10" name="Date Placeholder 11"/>
          <p:cNvSpPr>
            <a:spLocks noGrp="1"/>
          </p:cNvSpPr>
          <p:nvPr>
            <p:ph type="dt" sz="half" idx="10"/>
          </p:nvPr>
        </p:nvSpPr>
        <p:spPr>
          <a:xfrm>
            <a:off x="7635875" y="6334103"/>
            <a:ext cx="914400" cy="200025"/>
          </a:xfrm>
          <a:noFill/>
        </p:spPr>
        <p:txBody>
          <a:bodyPr/>
          <a:lstStyle/>
          <a:p>
            <a:pPr defTabSz="912813"/>
            <a:r>
              <a:rPr lang="es-ES_tradnl" dirty="0" smtClean="0"/>
              <a:t>25.04.2016</a:t>
            </a:r>
            <a:endParaRPr lang="en-US" dirty="0"/>
          </a:p>
        </p:txBody>
      </p:sp>
      <p:sp>
        <p:nvSpPr>
          <p:cNvPr id="7" name="Rectangle 15"/>
          <p:cNvSpPr txBox="1">
            <a:spLocks noChangeArrowheads="1"/>
          </p:cNvSpPr>
          <p:nvPr/>
        </p:nvSpPr>
        <p:spPr bwMode="auto">
          <a:xfrm>
            <a:off x="409574" y="160567"/>
            <a:ext cx="2700338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SzPct val="90000"/>
              <a:buFont typeface="Wingdings" panose="05000000000000000000" pitchFamily="2" charset="2"/>
              <a:buChar char="q"/>
            </a:pPr>
            <a:r>
              <a:rPr lang="es-ES" sz="1600" b="1" kern="0" dirty="0" smtClean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DEFINICIONES (I)</a:t>
            </a:r>
            <a:endParaRPr lang="en-US" sz="1400" b="1" kern="0" dirty="0" smtClean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1" name="Rectangle 19"/>
          <p:cNvSpPr/>
          <p:nvPr/>
        </p:nvSpPr>
        <p:spPr>
          <a:xfrm>
            <a:off x="6788944" y="83623"/>
            <a:ext cx="2274090" cy="4154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1050" b="1" i="1" dirty="0" smtClean="0">
                <a:solidFill>
                  <a:schemeClr val="bg1">
                    <a:lumMod val="50000"/>
                  </a:schemeClr>
                </a:solidFill>
              </a:rPr>
              <a:t>Disposiciones generales</a:t>
            </a:r>
          </a:p>
          <a:p>
            <a:pPr algn="ctr"/>
            <a:r>
              <a:rPr lang="es-ES_tradnl" sz="1050" i="1" dirty="0" smtClean="0">
                <a:solidFill>
                  <a:schemeClr val="bg1">
                    <a:lumMod val="50000"/>
                  </a:schemeClr>
                </a:solidFill>
              </a:rPr>
              <a:t> Artículo 2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282342"/>
              </p:ext>
            </p:extLst>
          </p:nvPr>
        </p:nvGraphicFramePr>
        <p:xfrm>
          <a:off x="152400" y="592477"/>
          <a:ext cx="8743950" cy="515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1851"/>
                <a:gridCol w="2405063"/>
                <a:gridCol w="2489082"/>
                <a:gridCol w="234795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RD 223/2004</a:t>
                      </a:r>
                      <a:endParaRPr lang="es-ES_tradnl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Reglamento</a:t>
                      </a:r>
                      <a:r>
                        <a:rPr lang="es-ES_tradnl" baseline="0" dirty="0" smtClean="0"/>
                        <a:t> Europeo</a:t>
                      </a:r>
                      <a:endParaRPr lang="es-ES_tradn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aseline="0" dirty="0" smtClean="0"/>
                        <a:t>RD 1090/2015</a:t>
                      </a:r>
                      <a:endParaRPr lang="es-ES_trad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v"/>
                      </a:pPr>
                      <a:r>
                        <a:rPr lang="es-ES_tradnl" sz="1000" i="1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Investigador coordinador</a:t>
                      </a:r>
                    </a:p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v"/>
                      </a:pPr>
                      <a:endParaRPr lang="es-ES_tradnl" sz="1000" i="1" kern="1200" dirty="0" smtClean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v"/>
                      </a:pPr>
                      <a:r>
                        <a:rPr lang="es-ES_tradnl" sz="1000" i="1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Monitor</a:t>
                      </a:r>
                    </a:p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v"/>
                      </a:pPr>
                      <a:endParaRPr lang="es-ES_tradnl" sz="1000" i="1" kern="1200" dirty="0" smtClean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v"/>
                      </a:pPr>
                      <a:r>
                        <a:rPr lang="es-ES_tradnl" sz="1000" i="1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Organización de investigación por contrato (CRO)</a:t>
                      </a:r>
                      <a:endParaRPr lang="es-ES_tradnl" sz="1000" i="1" kern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Medicamento de uso humano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Radiofármaco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Reacción</a:t>
                      </a:r>
                      <a:r>
                        <a:rPr lang="es-ES" sz="1000" i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adversa/Reacción adversa grave</a:t>
                      </a:r>
                      <a:endParaRPr lang="es-ES" sz="1000" i="1" dirty="0" smtClean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Acondicionamiento primario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Embalaje exterior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b="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Estudio Clínico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b="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Ensayo Clínico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b="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Ensayo clínico de Bajo Nivel</a:t>
                      </a:r>
                      <a:r>
                        <a:rPr lang="es-ES" sz="1000" b="0" i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Intervención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b="0" i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Estudio Observacional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Medicamento en investigación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Práctica clínica habitual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Medicamento de terapia avanzada en investigación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Medicamento auxiliar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Medicamento en investigación autorizado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Medicamento auxiliar autorizado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Estado miembro implicado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Modificación</a:t>
                      </a:r>
                      <a:r>
                        <a:rPr lang="es-ES" sz="1000" i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sustancial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Promotor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endParaRPr lang="es-ES" sz="1000" i="1" dirty="0" smtClean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Investigador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Investigador Principal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Sujeto de ensayo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Consentimiento</a:t>
                      </a:r>
                      <a:r>
                        <a:rPr lang="es-ES" sz="1000" i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Informado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Protocolo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Manual del investigador</a:t>
                      </a:r>
                      <a:endParaRPr lang="es-ES" sz="1000" i="1" dirty="0" smtClean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Fabricación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Inicio de un ensayo clínico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Finalización de un ensayo clínico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Paralización temporal de un ensayo clínico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Suspensión</a:t>
                      </a:r>
                      <a:r>
                        <a:rPr lang="es-ES" sz="1000" i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de un ensayo clínico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Buena</a:t>
                      </a:r>
                      <a:r>
                        <a:rPr lang="es-ES" sz="1000" i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Práctica Clínica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Inspección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s-ES" sz="1000" i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Acontecimiento Adverso/Acontecimiento Adverso Grave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Reacción Adversa Grave e Inesperada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Informe</a:t>
                      </a:r>
                      <a:r>
                        <a:rPr lang="es-ES" sz="1000" i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del estudio clínico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Menor</a:t>
                      </a:r>
                      <a:endParaRPr lang="es-ES" sz="1000" i="1" dirty="0" smtClean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Persona con capacidad modificada para dar su </a:t>
                      </a:r>
                      <a:r>
                        <a:rPr lang="es-ES" sz="1000" i="1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consent</a:t>
                      </a: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Representante legalmente designado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endParaRPr lang="es-ES" sz="1000" i="1" dirty="0" smtClean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Producto sanitario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endParaRPr lang="es-ES" sz="1000" i="1" dirty="0" smtClean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s-ES" sz="1000" b="0" i="1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Comité de Ética de la Investigación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endParaRPr lang="es-ES" sz="1000" b="0" i="1" dirty="0" smtClean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s-ES" sz="1000" b="0" i="1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Comité de Ética de la Investigación con Medicamentos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endParaRPr lang="es-ES" sz="1000" b="0" i="1" dirty="0" smtClean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s-ES" sz="1000" b="0" i="1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Copromotores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endParaRPr lang="es-ES" sz="1000" b="0" i="1" dirty="0" smtClean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Investigación clínica con productos sanitarios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endParaRPr lang="es-ES" sz="1000" i="1" dirty="0" smtClean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s-ES" sz="1000" b="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Investigación clínica sin ánimo comercial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endParaRPr lang="es-ES" sz="1000" b="0" i="1" dirty="0" smtClean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s-ES" sz="1000" b="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Investigador clínico contratado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endParaRPr lang="es-ES" sz="1000" i="1" dirty="0" smtClean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Registro Español de estudios clínicos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endParaRPr lang="es-ES" sz="1000" i="1" dirty="0" smtClean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Representante</a:t>
                      </a:r>
                      <a:r>
                        <a:rPr lang="es-ES" sz="1000" i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legal del promotor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endParaRPr lang="es-ES" sz="1000" i="1" dirty="0" smtClean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s-ES" sz="1000" i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Subestudio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ES_tradnl" sz="10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634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32982FC9-950A-44F2-B286-0D414AB4A7ED}" type="slidenum">
              <a:rPr lang="en-US"/>
              <a:pPr defTabSz="912813"/>
              <a:t>10</a:t>
            </a:fld>
            <a:endParaRPr lang="en-US"/>
          </a:p>
        </p:txBody>
      </p:sp>
      <p:sp>
        <p:nvSpPr>
          <p:cNvPr id="10" name="Date Placeholder 11"/>
          <p:cNvSpPr>
            <a:spLocks noGrp="1"/>
          </p:cNvSpPr>
          <p:nvPr>
            <p:ph type="dt" sz="half" idx="10"/>
          </p:nvPr>
        </p:nvSpPr>
        <p:spPr>
          <a:xfrm>
            <a:off x="7635875" y="6334103"/>
            <a:ext cx="914400" cy="200025"/>
          </a:xfrm>
          <a:noFill/>
        </p:spPr>
        <p:txBody>
          <a:bodyPr/>
          <a:lstStyle/>
          <a:p>
            <a:pPr defTabSz="912813"/>
            <a:r>
              <a:rPr lang="es-ES_tradnl" dirty="0" smtClean="0"/>
              <a:t>25.04.2016</a:t>
            </a:r>
            <a:endParaRPr lang="en-US" dirty="0"/>
          </a:p>
        </p:txBody>
      </p:sp>
      <p:sp>
        <p:nvSpPr>
          <p:cNvPr id="7" name="Rectangle 15"/>
          <p:cNvSpPr txBox="1">
            <a:spLocks noChangeArrowheads="1"/>
          </p:cNvSpPr>
          <p:nvPr/>
        </p:nvSpPr>
        <p:spPr bwMode="auto">
          <a:xfrm>
            <a:off x="533389" y="329844"/>
            <a:ext cx="2714636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SzPct val="90000"/>
              <a:buFont typeface="Wingdings" panose="05000000000000000000" pitchFamily="2" charset="2"/>
              <a:buChar char="q"/>
            </a:pPr>
            <a:r>
              <a:rPr lang="es-ES" sz="1600" b="1" kern="0" dirty="0" smtClean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DEFINICIONES (II)</a:t>
            </a:r>
            <a:endParaRPr lang="en-US" sz="1400" b="1" kern="0" dirty="0" smtClean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1" name="Rectangle 19"/>
          <p:cNvSpPr/>
          <p:nvPr/>
        </p:nvSpPr>
        <p:spPr>
          <a:xfrm>
            <a:off x="6860381" y="68542"/>
            <a:ext cx="2274090" cy="4154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1050" b="1" i="1" dirty="0" smtClean="0">
                <a:solidFill>
                  <a:schemeClr val="bg1">
                    <a:lumMod val="50000"/>
                  </a:schemeClr>
                </a:solidFill>
              </a:rPr>
              <a:t>Disposiciones generales</a:t>
            </a:r>
          </a:p>
          <a:p>
            <a:pPr algn="ctr"/>
            <a:r>
              <a:rPr lang="es-ES_tradnl" sz="1050" i="1" dirty="0" smtClean="0">
                <a:solidFill>
                  <a:schemeClr val="bg1">
                    <a:lumMod val="50000"/>
                  </a:schemeClr>
                </a:solidFill>
              </a:rPr>
              <a:t> Artículo 2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9"/>
          <p:cNvSpPr/>
          <p:nvPr/>
        </p:nvSpPr>
        <p:spPr>
          <a:xfrm>
            <a:off x="523868" y="2917082"/>
            <a:ext cx="7743832" cy="17851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_tradnl" sz="1100" b="1" i="1" u="sng" dirty="0" smtClean="0">
                <a:solidFill>
                  <a:srgbClr val="002060"/>
                </a:solidFill>
              </a:rPr>
              <a:t>Ensayo clínico</a:t>
            </a: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: un estudio clínico que </a:t>
            </a: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cumpla cualquiera de las siguientes condiciones:</a:t>
            </a:r>
          </a:p>
          <a:p>
            <a:endParaRPr lang="en-US" sz="1100" i="1" dirty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buFont typeface="+mj-lt"/>
              <a:buAutoNum type="romanLcPeriod"/>
            </a:pP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Se asigna de antemano al sujeto de ensayo a una estrategia terapéutica determinada, </a:t>
            </a:r>
            <a:r>
              <a:rPr lang="es-ES_tradnl" sz="1100" b="1" i="1" u="sng" dirty="0" smtClean="0">
                <a:solidFill>
                  <a:schemeClr val="tx1">
                    <a:lumMod val="50000"/>
                  </a:schemeClr>
                </a:solidFill>
              </a:rPr>
              <a:t>que no forma parte de la práctica clínica habitual</a:t>
            </a: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 del Estado miembro implicado</a:t>
            </a:r>
          </a:p>
          <a:p>
            <a:pPr marL="285750" indent="-285750">
              <a:buFont typeface="+mj-lt"/>
              <a:buAutoNum type="romanLcPeriod"/>
            </a:pPr>
            <a:endParaRPr lang="es-ES_tradnl" sz="1100" i="1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buFont typeface="+mj-lt"/>
              <a:buAutoNum type="romanLcPeriod"/>
            </a:pP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La </a:t>
            </a:r>
            <a:r>
              <a:rPr lang="es-ES_tradnl" sz="1100" b="1" i="1" u="sng" dirty="0" smtClean="0">
                <a:solidFill>
                  <a:schemeClr val="tx1">
                    <a:lumMod val="50000"/>
                  </a:schemeClr>
                </a:solidFill>
              </a:rPr>
              <a:t>decisión de prescribir</a:t>
            </a: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 los medicamentos en investigación se toma </a:t>
            </a:r>
            <a:r>
              <a:rPr lang="es-ES_tradnl" sz="1100" b="1" i="1" u="sng" dirty="0" smtClean="0">
                <a:solidFill>
                  <a:schemeClr val="tx1">
                    <a:lumMod val="50000"/>
                  </a:schemeClr>
                </a:solidFill>
              </a:rPr>
              <a:t>junto con la de incluir al sujeto en el estudio clínico</a:t>
            </a:r>
          </a:p>
          <a:p>
            <a:pPr marL="285750" indent="-285750">
              <a:buFont typeface="+mj-lt"/>
              <a:buAutoNum type="romanLcPeriod"/>
            </a:pPr>
            <a:endParaRPr lang="es-ES_tradnl" sz="1100" i="1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buFont typeface="+mj-lt"/>
              <a:buAutoNum type="romanLcPeriod"/>
            </a:pP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Se </a:t>
            </a:r>
            <a:r>
              <a:rPr lang="es-ES_tradnl" sz="1100" b="1" i="1" u="sng" dirty="0" smtClean="0">
                <a:solidFill>
                  <a:schemeClr val="tx1">
                    <a:lumMod val="50000"/>
                  </a:schemeClr>
                </a:solidFill>
              </a:rPr>
              <a:t>aplican procedimientos de diagnóstico o seguimiento</a:t>
            </a: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 a los sujetos de ensayo que van </a:t>
            </a:r>
            <a:r>
              <a:rPr lang="es-ES_tradnl" sz="1100" b="1" i="1" u="sng" dirty="0" smtClean="0">
                <a:solidFill>
                  <a:schemeClr val="tx1">
                    <a:lumMod val="50000"/>
                  </a:schemeClr>
                </a:solidFill>
              </a:rPr>
              <a:t>más allá de la práctica clínica habitual</a:t>
            </a:r>
          </a:p>
        </p:txBody>
      </p:sp>
      <p:sp>
        <p:nvSpPr>
          <p:cNvPr id="13" name="Rectangle 19"/>
          <p:cNvSpPr/>
          <p:nvPr/>
        </p:nvSpPr>
        <p:spPr>
          <a:xfrm>
            <a:off x="523868" y="1008897"/>
            <a:ext cx="7748591" cy="1615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_tradnl" sz="1100" b="1" i="1" u="sng" dirty="0" smtClean="0">
                <a:solidFill>
                  <a:srgbClr val="002060"/>
                </a:solidFill>
              </a:rPr>
              <a:t>Estudio clínico</a:t>
            </a: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: </a:t>
            </a: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toda investigación relativa a personas destinada a</a:t>
            </a: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:</a:t>
            </a:r>
          </a:p>
          <a:p>
            <a:endParaRPr lang="en-US" sz="1100" i="1" dirty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buFont typeface="+mj-lt"/>
              <a:buAutoNum type="romanLcPeriod"/>
            </a:pP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Descubrir o comprobar los </a:t>
            </a: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efectos clínicos, farmacológicos o demás efectos farmacodinámicos de uno o más </a:t>
            </a:r>
            <a:r>
              <a:rPr lang="es-ES_tradnl" sz="1100" b="1" i="1" u="sng" dirty="0" smtClean="0">
                <a:solidFill>
                  <a:schemeClr val="tx1">
                    <a:lumMod val="50000"/>
                  </a:schemeClr>
                </a:solidFill>
              </a:rPr>
              <a:t>medicamentos</a:t>
            </a:r>
          </a:p>
          <a:p>
            <a:pPr marL="285750" indent="-285750">
              <a:buFont typeface="+mj-lt"/>
              <a:buAutoNum type="romanLcPeriod"/>
            </a:pPr>
            <a:endParaRPr lang="es-ES_tradnl" sz="1100" b="1" i="1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buFont typeface="+mj-lt"/>
              <a:buAutoNum type="romanLcPeriod"/>
            </a:pP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Identificar cualquier </a:t>
            </a: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reacción adversa a uno o más </a:t>
            </a:r>
            <a:r>
              <a:rPr lang="es-ES_tradnl" sz="1100" b="1" i="1" u="sng" dirty="0" smtClean="0">
                <a:solidFill>
                  <a:schemeClr val="tx1">
                    <a:lumMod val="50000"/>
                  </a:schemeClr>
                </a:solidFill>
              </a:rPr>
              <a:t>medicamentos</a:t>
            </a:r>
          </a:p>
          <a:p>
            <a:pPr marL="285750" indent="-285750">
              <a:buFont typeface="+mj-lt"/>
              <a:buAutoNum type="romanLcPeriod"/>
            </a:pPr>
            <a:endParaRPr lang="es-ES_tradnl" sz="1100" b="1" i="1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buFont typeface="+mj-lt"/>
              <a:buAutoNum type="romanLcPeriod"/>
            </a:pP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Estudiar la </a:t>
            </a: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absorción, distribución, metabolismo y excreción de uno o más </a:t>
            </a:r>
            <a:r>
              <a:rPr lang="es-ES_tradnl" sz="1100" b="1" i="1" u="sng" dirty="0" smtClean="0">
                <a:solidFill>
                  <a:schemeClr val="tx1">
                    <a:lumMod val="50000"/>
                  </a:schemeClr>
                </a:solidFill>
              </a:rPr>
              <a:t>medicamentos</a:t>
            </a: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con el objetivo de determinar la </a:t>
            </a: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seguridad y/o eficacia de dichos medicamentos</a:t>
            </a:r>
          </a:p>
        </p:txBody>
      </p:sp>
      <p:sp>
        <p:nvSpPr>
          <p:cNvPr id="14" name="Rectangle 19"/>
          <p:cNvSpPr/>
          <p:nvPr/>
        </p:nvSpPr>
        <p:spPr>
          <a:xfrm>
            <a:off x="523861" y="5063351"/>
            <a:ext cx="7335439" cy="4231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_tradnl" sz="1100" b="1" i="1" u="sng" dirty="0" smtClean="0">
                <a:solidFill>
                  <a:srgbClr val="002060"/>
                </a:solidFill>
              </a:rPr>
              <a:t>Estudio observacional</a:t>
            </a: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: </a:t>
            </a: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un estudio clínico </a:t>
            </a:r>
            <a:r>
              <a:rPr lang="es-ES_tradnl" sz="1100" b="1" i="1" u="sng" dirty="0" smtClean="0">
                <a:solidFill>
                  <a:schemeClr val="tx1">
                    <a:lumMod val="50000"/>
                  </a:schemeClr>
                </a:solidFill>
              </a:rPr>
              <a:t>distinto de un ensayo clínico</a:t>
            </a:r>
          </a:p>
          <a:p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94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32982FC9-950A-44F2-B286-0D414AB4A7ED}" type="slidenum">
              <a:rPr lang="en-US"/>
              <a:pPr defTabSz="912813"/>
              <a:t>11</a:t>
            </a:fld>
            <a:endParaRPr lang="en-US"/>
          </a:p>
        </p:txBody>
      </p:sp>
      <p:sp>
        <p:nvSpPr>
          <p:cNvPr id="10" name="Date Placeholder 11"/>
          <p:cNvSpPr>
            <a:spLocks noGrp="1"/>
          </p:cNvSpPr>
          <p:nvPr>
            <p:ph type="dt" sz="half" idx="10"/>
          </p:nvPr>
        </p:nvSpPr>
        <p:spPr>
          <a:xfrm>
            <a:off x="7635875" y="6334103"/>
            <a:ext cx="914400" cy="200025"/>
          </a:xfrm>
          <a:noFill/>
        </p:spPr>
        <p:txBody>
          <a:bodyPr/>
          <a:lstStyle/>
          <a:p>
            <a:pPr defTabSz="912813"/>
            <a:r>
              <a:rPr lang="es-ES_tradnl" dirty="0" smtClean="0"/>
              <a:t>25.04.2016</a:t>
            </a:r>
            <a:endParaRPr lang="en-US" dirty="0"/>
          </a:p>
        </p:txBody>
      </p:sp>
      <p:sp>
        <p:nvSpPr>
          <p:cNvPr id="7" name="Rectangle 15"/>
          <p:cNvSpPr txBox="1">
            <a:spLocks noChangeArrowheads="1"/>
          </p:cNvSpPr>
          <p:nvPr/>
        </p:nvSpPr>
        <p:spPr bwMode="auto">
          <a:xfrm>
            <a:off x="533389" y="329844"/>
            <a:ext cx="2867036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SzPct val="90000"/>
              <a:buFont typeface="Wingdings" panose="05000000000000000000" pitchFamily="2" charset="2"/>
              <a:buChar char="q"/>
            </a:pPr>
            <a:r>
              <a:rPr lang="es-ES" sz="1600" b="1" kern="0" dirty="0" smtClean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DEFINICIONES (III)</a:t>
            </a:r>
            <a:endParaRPr lang="en-US" sz="1400" b="1" kern="0" dirty="0" smtClean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1" name="Rectangle 19"/>
          <p:cNvSpPr/>
          <p:nvPr/>
        </p:nvSpPr>
        <p:spPr>
          <a:xfrm>
            <a:off x="6860381" y="68542"/>
            <a:ext cx="2274090" cy="4154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1050" b="1" i="1" dirty="0" smtClean="0">
                <a:solidFill>
                  <a:schemeClr val="bg1">
                    <a:lumMod val="50000"/>
                  </a:schemeClr>
                </a:solidFill>
              </a:rPr>
              <a:t>Disposiciones generales</a:t>
            </a:r>
          </a:p>
          <a:p>
            <a:pPr algn="ctr"/>
            <a:r>
              <a:rPr lang="es-ES_tradnl" sz="1050" i="1" dirty="0" smtClean="0">
                <a:solidFill>
                  <a:schemeClr val="bg1">
                    <a:lumMod val="50000"/>
                  </a:schemeClr>
                </a:solidFill>
              </a:rPr>
              <a:t> Artículo 2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Rectangle 19"/>
          <p:cNvSpPr/>
          <p:nvPr/>
        </p:nvSpPr>
        <p:spPr>
          <a:xfrm>
            <a:off x="523868" y="913647"/>
            <a:ext cx="7748591" cy="2970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_tradnl" sz="1100" b="1" i="1" u="sng" dirty="0" smtClean="0">
                <a:solidFill>
                  <a:srgbClr val="002060"/>
                </a:solidFill>
              </a:rPr>
              <a:t>Investigación clínica sin ánimo comercial</a:t>
            </a: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: </a:t>
            </a: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Investigación llevada a cabo por los investigadores </a:t>
            </a: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sin la participación de la industria farmacéutica</a:t>
            </a: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 o de productos sanitarios que </a:t>
            </a:r>
            <a:r>
              <a:rPr lang="es-ES_tradnl" sz="1100" i="1" u="sng" dirty="0" smtClean="0">
                <a:solidFill>
                  <a:schemeClr val="tx1">
                    <a:lumMod val="50000"/>
                  </a:schemeClr>
                </a:solidFill>
              </a:rPr>
              <a:t>reúnen todas las características siguientes</a:t>
            </a: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:</a:t>
            </a:r>
          </a:p>
          <a:p>
            <a:pPr marL="285750" indent="-285750">
              <a:buFont typeface="+mj-lt"/>
              <a:buAutoNum type="romanLcPeriod"/>
            </a:pPr>
            <a:endParaRPr lang="en-US" sz="1100" i="1" dirty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buFont typeface="+mj-lt"/>
              <a:buAutoNum type="romanLcPeriod"/>
            </a:pP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El promotor es una </a:t>
            </a: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universidad, hospital, organización científica pública, organización sin ánimo de lucro, organización de pacientes o investigador individua</a:t>
            </a: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l.</a:t>
            </a:r>
          </a:p>
          <a:p>
            <a:pPr marL="285750" indent="-285750">
              <a:buFont typeface="+mj-lt"/>
              <a:buAutoNum type="romanLcPeriod"/>
            </a:pPr>
            <a:endParaRPr lang="es-ES_tradnl" sz="1100" i="1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buFont typeface="+mj-lt"/>
              <a:buAutoNum type="romanLcPeriod"/>
            </a:pP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La </a:t>
            </a: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propiedad de los datos </a:t>
            </a: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de la investigación </a:t>
            </a: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pertenece al promotor</a:t>
            </a: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  <a:endParaRPr lang="es-ES_tradnl" sz="1100" b="1" i="1" u="sng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buFont typeface="+mj-lt"/>
              <a:buAutoNum type="romanLcPeriod"/>
            </a:pPr>
            <a:endParaRPr lang="es-ES_tradnl" sz="1100" b="1" i="1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buFont typeface="+mj-lt"/>
              <a:buAutoNum type="romanLcPeriod"/>
            </a:pP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No hay acuerdos </a:t>
            </a: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entre el promotor y terceras partes </a:t>
            </a: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que permitan el empleo de datos para usos regulatorios o que generen una propiedad industrial</a:t>
            </a: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  <a:p>
            <a:pPr marL="285750" indent="-285750">
              <a:buFont typeface="+mj-lt"/>
              <a:buAutoNum type="romanLcPeriod"/>
            </a:pPr>
            <a:endParaRPr lang="es-ES_tradnl" sz="1100" i="1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buFont typeface="+mj-lt"/>
              <a:buAutoNum type="romanLcPeriod"/>
            </a:pP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Diseño, realización, reclutamiento, recogida de datos y comunicación de resultados se mantiene bajo el control del promotor.</a:t>
            </a:r>
          </a:p>
          <a:p>
            <a:pPr marL="285750" indent="-285750">
              <a:buFont typeface="+mj-lt"/>
              <a:buAutoNum type="romanLcPeriod"/>
            </a:pPr>
            <a:endParaRPr lang="es-ES_tradnl" sz="1100" i="1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buFont typeface="+mj-lt"/>
              <a:buAutoNum type="romanLcPeriod"/>
            </a:pP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Estos estudios </a:t>
            </a: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no pueden formar parte de un programa de desarrollo para una autorización de comercialización de un producto</a:t>
            </a: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9" name="Rectangle 19"/>
          <p:cNvSpPr/>
          <p:nvPr/>
        </p:nvSpPr>
        <p:spPr>
          <a:xfrm>
            <a:off x="523867" y="5037094"/>
            <a:ext cx="7748591" cy="430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_tradnl" sz="1100" b="1" i="1" u="sng" dirty="0" smtClean="0">
                <a:solidFill>
                  <a:srgbClr val="002060"/>
                </a:solidFill>
              </a:rPr>
              <a:t>Práctica clínica habitual</a:t>
            </a: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: </a:t>
            </a: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Tratamiento que </a:t>
            </a: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suele seguirse para tratar, prevenir o diagnosticar un enfermedad o problema de salud</a:t>
            </a: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  <a:endParaRPr lang="en-US" sz="1100" i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5" name="Rectangle 19"/>
          <p:cNvSpPr/>
          <p:nvPr/>
        </p:nvSpPr>
        <p:spPr>
          <a:xfrm>
            <a:off x="523866" y="4047372"/>
            <a:ext cx="7748591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_tradnl" sz="1100" b="1" i="1" u="sng" dirty="0" smtClean="0">
                <a:solidFill>
                  <a:srgbClr val="002060"/>
                </a:solidFill>
              </a:rPr>
              <a:t>Investigador clínico contratado</a:t>
            </a: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: </a:t>
            </a: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Investigador </a:t>
            </a:r>
            <a:r>
              <a:rPr lang="es-ES_tradnl" sz="1100" b="1" i="1" dirty="0" smtClean="0">
                <a:solidFill>
                  <a:schemeClr val="tx1">
                    <a:lumMod val="50000"/>
                  </a:schemeClr>
                </a:solidFill>
              </a:rPr>
              <a:t>contratado por el centro o entidades de investigación relacionadas con éste</a:t>
            </a: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, para la realización de uno o varios ensayos clínicos, siempre que </a:t>
            </a:r>
            <a:r>
              <a:rPr lang="es-ES_tradnl" sz="1100" i="1" u="sng" dirty="0" smtClean="0">
                <a:solidFill>
                  <a:schemeClr val="tx1">
                    <a:lumMod val="50000"/>
                  </a:schemeClr>
                </a:solidFill>
              </a:rPr>
              <a:t>cuenten con la titulación exigible </a:t>
            </a: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para el desarrollo de las funciones que le son asignadas y </a:t>
            </a:r>
            <a:r>
              <a:rPr lang="es-ES_tradnl" sz="1100" i="1" u="sng" dirty="0" smtClean="0">
                <a:solidFill>
                  <a:schemeClr val="tx1">
                    <a:lumMod val="50000"/>
                  </a:schemeClr>
                </a:solidFill>
              </a:rPr>
              <a:t>pueda desarrollar éstas en el marco asistencial del centro</a:t>
            </a:r>
            <a:r>
              <a:rPr lang="es-ES_tradnl" sz="1100" i="1" dirty="0" smtClean="0">
                <a:solidFill>
                  <a:schemeClr val="tx1">
                    <a:lumMod val="50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0768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6"/>
          <p:cNvSpPr>
            <a:spLocks noGrp="1" noChangeArrowheads="1"/>
          </p:cNvSpPr>
          <p:nvPr>
            <p:ph idx="1"/>
          </p:nvPr>
        </p:nvSpPr>
        <p:spPr>
          <a:xfrm>
            <a:off x="284955" y="268951"/>
            <a:ext cx="8299449" cy="5221020"/>
          </a:xfrm>
        </p:spPr>
        <p:txBody>
          <a:bodyPr/>
          <a:lstStyle/>
          <a:p>
            <a:endParaRPr lang="es-ES_tradnl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17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32982FC9-950A-44F2-B286-0D414AB4A7ED}" type="slidenum">
              <a:rPr lang="en-US"/>
              <a:pPr defTabSz="912813"/>
              <a:t>12</a:t>
            </a:fld>
            <a:endParaRPr lang="en-US"/>
          </a:p>
        </p:txBody>
      </p:sp>
      <p:sp>
        <p:nvSpPr>
          <p:cNvPr id="10" name="Date Placeholder 11"/>
          <p:cNvSpPr>
            <a:spLocks noGrp="1"/>
          </p:cNvSpPr>
          <p:nvPr>
            <p:ph type="dt" sz="half" idx="10"/>
          </p:nvPr>
        </p:nvSpPr>
        <p:spPr>
          <a:xfrm>
            <a:off x="7635875" y="6334103"/>
            <a:ext cx="914400" cy="200025"/>
          </a:xfrm>
          <a:noFill/>
        </p:spPr>
        <p:txBody>
          <a:bodyPr/>
          <a:lstStyle/>
          <a:p>
            <a:pPr defTabSz="912813"/>
            <a:r>
              <a:rPr lang="es-ES_tradnl" dirty="0" smtClean="0"/>
              <a:t>25.04.2016</a:t>
            </a:r>
            <a:endParaRPr lang="en-US" dirty="0"/>
          </a:p>
        </p:txBody>
      </p:sp>
      <p:sp>
        <p:nvSpPr>
          <p:cNvPr id="7" name="Rectangle 15"/>
          <p:cNvSpPr txBox="1">
            <a:spLocks noChangeArrowheads="1"/>
          </p:cNvSpPr>
          <p:nvPr/>
        </p:nvSpPr>
        <p:spPr bwMode="auto">
          <a:xfrm>
            <a:off x="319086" y="484040"/>
            <a:ext cx="7005640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SzPct val="90000"/>
              <a:buFont typeface="Wingdings" panose="05000000000000000000" pitchFamily="2" charset="2"/>
              <a:buChar char="q"/>
            </a:pPr>
            <a:r>
              <a:rPr lang="es-ES" sz="1600" b="1" kern="0" dirty="0" smtClean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ENSAYO CLÍNICO DE BAJO NIVEL DE INTERVENCIÓN (I)</a:t>
            </a:r>
            <a:endParaRPr lang="en-US" sz="1600" b="1" kern="0" dirty="0" smtClean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8" name="Rectangle 15"/>
          <p:cNvSpPr txBox="1">
            <a:spLocks noChangeArrowheads="1"/>
          </p:cNvSpPr>
          <p:nvPr/>
        </p:nvSpPr>
        <p:spPr bwMode="auto">
          <a:xfrm>
            <a:off x="533387" y="2659345"/>
            <a:ext cx="7715263" cy="229293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144000" indent="131763" eaLnBrk="0" hangingPunct="0">
              <a:buFont typeface="Wingdings" panose="05000000000000000000" pitchFamily="2" charset="2"/>
              <a:buChar char="ü"/>
            </a:pPr>
            <a:r>
              <a:rPr lang="es-ES" sz="13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300" b="1" dirty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Medicamentos en </a:t>
            </a:r>
            <a:r>
              <a:rPr lang="es-ES" sz="1300" b="1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investigación, excluidos placebos, </a:t>
            </a:r>
            <a:r>
              <a:rPr lang="es-ES" sz="1300" b="1" u="sng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autorizados.</a:t>
            </a:r>
          </a:p>
          <a:p>
            <a:pPr marL="144000" eaLnBrk="0" hangingPunct="0"/>
            <a:endParaRPr lang="es-ES" sz="1300" b="1" dirty="0">
              <a:solidFill>
                <a:schemeClr val="tx2">
                  <a:lumMod val="75000"/>
                </a:schemeClr>
              </a:solidFill>
              <a:cs typeface="Calibri" panose="020F0502020204030204" pitchFamily="34" charset="0"/>
            </a:endParaRPr>
          </a:p>
          <a:p>
            <a:pPr marL="144000" indent="131763" defTabSz="361950" eaLnBrk="0" hangingPunct="0">
              <a:buFont typeface="Wingdings" panose="05000000000000000000" pitchFamily="2" charset="2"/>
              <a:buChar char="ü"/>
            </a:pPr>
            <a:r>
              <a:rPr lang="es-ES" sz="1300" b="1" dirty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es-ES" sz="1300" b="1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 Según protocolo, se utilizan </a:t>
            </a:r>
            <a:r>
              <a:rPr lang="es-ES" sz="1300" b="1" u="sng" dirty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conforme a </a:t>
            </a:r>
            <a:r>
              <a:rPr lang="es-ES" sz="1300" b="1" u="sng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los términos de la </a:t>
            </a:r>
            <a:r>
              <a:rPr lang="es-ES" sz="1300" b="1" u="sng" dirty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autorización de </a:t>
            </a:r>
            <a:r>
              <a:rPr lang="es-ES" sz="1300" b="1" u="sng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comercialización</a:t>
            </a:r>
            <a:r>
              <a:rPr lang="es-ES" sz="1300" b="1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 o su uso </a:t>
            </a:r>
            <a:r>
              <a:rPr lang="es-ES" sz="1300" b="1" u="sng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se basa en pruebas y está respaldado por datos científicos publicados</a:t>
            </a:r>
            <a:r>
              <a:rPr lang="es-ES" sz="1300" b="1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 sobre la seguridad y eficacia en alguno de los Estados miembros implicados.</a:t>
            </a:r>
          </a:p>
          <a:p>
            <a:pPr marL="144000" defTabSz="361950" eaLnBrk="0" hangingPunct="0"/>
            <a:r>
              <a:rPr lang="es-ES" sz="1300" b="1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 </a:t>
            </a:r>
            <a:endParaRPr lang="es-ES" sz="1300" b="1" dirty="0">
              <a:solidFill>
                <a:schemeClr val="tx2">
                  <a:lumMod val="75000"/>
                </a:schemeClr>
              </a:solidFill>
              <a:cs typeface="Calibri" panose="020F0502020204030204" pitchFamily="34" charset="0"/>
            </a:endParaRPr>
          </a:p>
          <a:p>
            <a:pPr marL="180975" eaLnBrk="0" hangingPunct="0">
              <a:buFont typeface="Wingdings" panose="05000000000000000000" pitchFamily="2" charset="2"/>
              <a:buChar char="ü"/>
              <a:tabLst>
                <a:tab pos="180975" algn="l"/>
              </a:tabLst>
            </a:pPr>
            <a:r>
              <a:rPr lang="es-ES" sz="1300" b="1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 Procedimientos complementarios de diagnóstico o seguimiento que entrañan un </a:t>
            </a:r>
            <a:r>
              <a:rPr lang="es-ES" sz="1300" b="1" u="sng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riesgo </a:t>
            </a:r>
            <a:r>
              <a:rPr lang="es-ES" sz="1300" b="1" u="sng" dirty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o</a:t>
            </a:r>
            <a:r>
              <a:rPr lang="es-ES" sz="1300" b="1" u="sng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 carga adicional mínimo</a:t>
            </a:r>
            <a:r>
              <a:rPr lang="es-ES" sz="1300" b="1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 para la seguridad de los </a:t>
            </a:r>
            <a:r>
              <a:rPr lang="es-ES" sz="1300" b="1" dirty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sujetos de </a:t>
            </a:r>
            <a:r>
              <a:rPr lang="es-ES" sz="1300" b="1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ensayo </a:t>
            </a:r>
            <a:r>
              <a:rPr lang="es-ES" sz="1300" b="1" u="sng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comparados con los de la práctica clínica habitual </a:t>
            </a:r>
            <a:r>
              <a:rPr lang="es-ES" sz="1300" b="1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en alguno de los Estados miembros implicados.</a:t>
            </a:r>
            <a:endParaRPr lang="es-ES" sz="1300" b="1" dirty="0">
              <a:solidFill>
                <a:schemeClr val="tx2">
                  <a:lumMod val="7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1" name="Rectangle 19"/>
          <p:cNvSpPr/>
          <p:nvPr/>
        </p:nvSpPr>
        <p:spPr>
          <a:xfrm>
            <a:off x="6860381" y="68542"/>
            <a:ext cx="2274090" cy="4154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1050" b="1" i="1" dirty="0" smtClean="0">
                <a:solidFill>
                  <a:schemeClr val="bg1">
                    <a:lumMod val="50000"/>
                  </a:schemeClr>
                </a:solidFill>
              </a:rPr>
              <a:t>Disposiciones generales</a:t>
            </a:r>
          </a:p>
          <a:p>
            <a:pPr algn="ctr"/>
            <a:r>
              <a:rPr lang="es-ES_tradnl" sz="1050" i="1" dirty="0" smtClean="0">
                <a:solidFill>
                  <a:schemeClr val="bg1">
                    <a:lumMod val="50000"/>
                  </a:schemeClr>
                </a:solidFill>
              </a:rPr>
              <a:t> Artículo 2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4"/>
          <p:cNvSpPr/>
          <p:nvPr/>
        </p:nvSpPr>
        <p:spPr>
          <a:xfrm>
            <a:off x="416711" y="1140049"/>
            <a:ext cx="82677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i="1" dirty="0" smtClean="0">
                <a:solidFill>
                  <a:schemeClr val="tx1">
                    <a:lumMod val="50000"/>
                  </a:schemeClr>
                </a:solidFill>
              </a:rPr>
              <a:t>“Estos ensayos son </a:t>
            </a:r>
            <a:r>
              <a:rPr lang="es-ES" sz="1200" i="1" dirty="0">
                <a:solidFill>
                  <a:schemeClr val="tx1">
                    <a:lumMod val="50000"/>
                  </a:schemeClr>
                </a:solidFill>
              </a:rPr>
              <a:t>a menudo cruciales para evaluar tratamientos y diagnósticos estándar y optimizar el uso de medicamentos, con lo que contribuyen a un elevado nivel de salud pública. </a:t>
            </a:r>
            <a:endParaRPr lang="en-US" sz="1200" i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3" name="Rectangle 3"/>
          <p:cNvSpPr/>
          <p:nvPr/>
        </p:nvSpPr>
        <p:spPr>
          <a:xfrm>
            <a:off x="444493" y="1770379"/>
            <a:ext cx="8318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i="1" dirty="0">
                <a:solidFill>
                  <a:schemeClr val="tx1">
                    <a:lumMod val="50000"/>
                  </a:schemeClr>
                </a:solidFill>
              </a:rPr>
              <a:t>Conviene que esos ensayos clínicos estén </a:t>
            </a:r>
            <a:r>
              <a:rPr lang="es-ES" sz="1200" b="1" i="1" dirty="0">
                <a:solidFill>
                  <a:schemeClr val="tx1">
                    <a:lumMod val="50000"/>
                  </a:schemeClr>
                </a:solidFill>
              </a:rPr>
              <a:t>sujetos a normas menos rigurosas</a:t>
            </a:r>
            <a:r>
              <a:rPr lang="es-ES" sz="1200" i="1" dirty="0">
                <a:solidFill>
                  <a:schemeClr val="tx1">
                    <a:lumMod val="50000"/>
                  </a:schemeClr>
                </a:solidFill>
              </a:rPr>
              <a:t>, en lo que se refiere a la </a:t>
            </a:r>
            <a:r>
              <a:rPr lang="es-ES" sz="1200" i="1" u="sng" dirty="0">
                <a:solidFill>
                  <a:schemeClr val="tx1">
                    <a:lumMod val="50000"/>
                  </a:schemeClr>
                </a:solidFill>
              </a:rPr>
              <a:t>monitorización</a:t>
            </a:r>
            <a:r>
              <a:rPr lang="es-ES" sz="1200" i="1" dirty="0">
                <a:solidFill>
                  <a:schemeClr val="tx1">
                    <a:lumMod val="50000"/>
                  </a:schemeClr>
                </a:solidFill>
              </a:rPr>
              <a:t>, los requisitos sobre el contenido del </a:t>
            </a:r>
            <a:r>
              <a:rPr lang="es-ES" sz="1200" i="1" u="sng" dirty="0">
                <a:solidFill>
                  <a:schemeClr val="tx1">
                    <a:lumMod val="50000"/>
                  </a:schemeClr>
                </a:solidFill>
              </a:rPr>
              <a:t>archivo maestro </a:t>
            </a:r>
            <a:r>
              <a:rPr lang="es-ES" sz="1200" i="1" dirty="0">
                <a:solidFill>
                  <a:schemeClr val="tx1">
                    <a:lumMod val="50000"/>
                  </a:schemeClr>
                </a:solidFill>
              </a:rPr>
              <a:t>y la </a:t>
            </a:r>
            <a:r>
              <a:rPr lang="es-ES" sz="1200" i="1" u="sng" dirty="0">
                <a:solidFill>
                  <a:schemeClr val="tx1">
                    <a:lumMod val="50000"/>
                  </a:schemeClr>
                </a:solidFill>
              </a:rPr>
              <a:t>trazabilidad</a:t>
            </a:r>
            <a:r>
              <a:rPr lang="es-ES" sz="1200" i="1" dirty="0">
                <a:solidFill>
                  <a:schemeClr val="tx1">
                    <a:lumMod val="50000"/>
                  </a:schemeClr>
                </a:solidFill>
              </a:rPr>
              <a:t> de los medicamentos en </a:t>
            </a:r>
            <a:r>
              <a:rPr lang="es-ES" sz="1200" i="1" dirty="0" smtClean="0">
                <a:solidFill>
                  <a:schemeClr val="tx1">
                    <a:lumMod val="50000"/>
                  </a:schemeClr>
                </a:solidFill>
              </a:rPr>
              <a:t>investigación” (Considerando 11 del Reglamento)</a:t>
            </a:r>
            <a:endParaRPr lang="en-US" sz="1200" i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4" name="Rectangle 4"/>
          <p:cNvSpPr/>
          <p:nvPr/>
        </p:nvSpPr>
        <p:spPr>
          <a:xfrm>
            <a:off x="444493" y="5161990"/>
            <a:ext cx="82677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>
                <a:solidFill>
                  <a:schemeClr val="tx1">
                    <a:lumMod val="50000"/>
                  </a:schemeClr>
                </a:solidFill>
              </a:rPr>
              <a:t>El RD 1090/2015 prevé que en estos casos el CEIm pueda realizar una </a:t>
            </a:r>
            <a:r>
              <a:rPr lang="es-ES" sz="1200" u="sng" dirty="0" smtClean="0">
                <a:solidFill>
                  <a:schemeClr val="tx1">
                    <a:lumMod val="50000"/>
                  </a:schemeClr>
                </a:solidFill>
              </a:rPr>
              <a:t>revisión más rápida</a:t>
            </a:r>
            <a:r>
              <a:rPr lang="es-ES" sz="1200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  <a:endParaRPr lang="en-US" sz="1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95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6"/>
          <p:cNvSpPr>
            <a:spLocks noGrp="1" noChangeArrowheads="1"/>
          </p:cNvSpPr>
          <p:nvPr>
            <p:ph idx="1"/>
          </p:nvPr>
        </p:nvSpPr>
        <p:spPr>
          <a:xfrm>
            <a:off x="319086" y="981076"/>
            <a:ext cx="8561389" cy="4706244"/>
          </a:xfrm>
        </p:spPr>
        <p:txBody>
          <a:bodyPr/>
          <a:lstStyle/>
          <a:p>
            <a:pPr marL="0" indent="0" eaLnBrk="0" hangingPunct="0">
              <a:spcBef>
                <a:spcPct val="0"/>
              </a:spcBef>
              <a:buClrTx/>
              <a:buNone/>
            </a:pPr>
            <a:endParaRPr lang="es-ES" sz="1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0" hangingPunct="0">
              <a:spcBef>
                <a:spcPct val="0"/>
              </a:spcBef>
              <a:buClrTx/>
              <a:buNone/>
            </a:pPr>
            <a:r>
              <a:rPr lang="es-ES" sz="1400" b="1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NO SE EXIGE AL PROMOTOR SU ASEGURAMIENTO </a:t>
            </a:r>
          </a:p>
          <a:p>
            <a:pPr marL="0" indent="0" eaLnBrk="0" hangingPunct="0">
              <a:spcBef>
                <a:spcPct val="0"/>
              </a:spcBef>
              <a:buClrTx/>
              <a:buNone/>
            </a:pPr>
            <a:endParaRPr lang="es-ES" sz="1300" i="1" dirty="0" smtClean="0">
              <a:latin typeface="+mj-lt"/>
              <a:cs typeface="Calibri" panose="020F0502020204030204" pitchFamily="34" charset="0"/>
            </a:endParaRPr>
          </a:p>
          <a:p>
            <a:pPr marL="0" indent="0" eaLnBrk="0" hangingPunct="0">
              <a:spcBef>
                <a:spcPct val="0"/>
              </a:spcBef>
              <a:buClrTx/>
              <a:buNone/>
            </a:pPr>
            <a:r>
              <a:rPr lang="es-ES" sz="1300" i="1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En los ensayos clínicos </a:t>
            </a:r>
            <a:r>
              <a:rPr lang="es-ES" sz="1300" i="1" u="sng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distintos de los “ensayos clínicos de bajo nivel de intervención”</a:t>
            </a:r>
            <a:r>
              <a:rPr lang="es-ES" sz="1300" i="1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, el promotor velará por que el sujeto del ensayo sea indemnizado por los eventuales daños y perjuicios sufridos como consecuencia del ensayo.</a:t>
            </a:r>
          </a:p>
          <a:p>
            <a:pPr marL="0" indent="0" eaLnBrk="0" hangingPunct="0">
              <a:spcBef>
                <a:spcPct val="0"/>
              </a:spcBef>
              <a:buClrTx/>
              <a:buNone/>
            </a:pPr>
            <a:endParaRPr lang="es-ES" sz="1300" i="1" dirty="0">
              <a:solidFill>
                <a:schemeClr val="tx1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marL="0" indent="0" eaLnBrk="0" hangingPunct="0">
              <a:spcBef>
                <a:spcPct val="0"/>
              </a:spcBef>
              <a:buClrTx/>
              <a:buNone/>
            </a:pPr>
            <a:r>
              <a:rPr lang="es-ES" sz="1300" i="1" dirty="0" smtClean="0">
                <a:solidFill>
                  <a:schemeClr val="tx1">
                    <a:lumMod val="50000"/>
                  </a:schemeClr>
                </a:solidFill>
              </a:rPr>
              <a:t>El promotor deberá documentar que </a:t>
            </a:r>
            <a:r>
              <a:rPr lang="es-ES" sz="1300" i="1" dirty="0">
                <a:solidFill>
                  <a:schemeClr val="tx1">
                    <a:lumMod val="50000"/>
                  </a:schemeClr>
                </a:solidFill>
              </a:rPr>
              <a:t>se ha concertado un seguro u otra garantía </a:t>
            </a:r>
            <a:r>
              <a:rPr lang="es-ES" sz="1300" i="1" dirty="0" smtClean="0">
                <a:solidFill>
                  <a:schemeClr val="tx1">
                    <a:lumMod val="50000"/>
                  </a:schemeClr>
                </a:solidFill>
              </a:rPr>
              <a:t>financiera, </a:t>
            </a:r>
            <a:r>
              <a:rPr lang="es-ES" sz="1300" i="1" u="sng" dirty="0" smtClean="0">
                <a:solidFill>
                  <a:schemeClr val="tx1">
                    <a:lumMod val="50000"/>
                  </a:schemeClr>
                </a:solidFill>
              </a:rPr>
              <a:t>salvo que se trate de “ensayos </a:t>
            </a:r>
            <a:r>
              <a:rPr lang="es-ES" sz="1300" i="1" u="sng" dirty="0">
                <a:solidFill>
                  <a:schemeClr val="tx1">
                    <a:lumMod val="50000"/>
                  </a:schemeClr>
                </a:solidFill>
              </a:rPr>
              <a:t>clínicos de </a:t>
            </a:r>
            <a:r>
              <a:rPr lang="es-ES" sz="1300" i="1" u="sng" dirty="0" smtClean="0">
                <a:solidFill>
                  <a:schemeClr val="tx1">
                    <a:lumMod val="50000"/>
                  </a:schemeClr>
                </a:solidFill>
              </a:rPr>
              <a:t>bajo nivel de intervención”.</a:t>
            </a:r>
            <a:endParaRPr lang="es-ES" sz="1300" dirty="0" smtClean="0">
              <a:solidFill>
                <a:schemeClr val="tx1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marL="0" indent="0" eaLnBrk="0" hangingPunct="0">
              <a:spcBef>
                <a:spcPct val="0"/>
              </a:spcBef>
              <a:buClrTx/>
              <a:buNone/>
            </a:pPr>
            <a:endParaRPr lang="es-ES" sz="1300" dirty="0">
              <a:solidFill>
                <a:schemeClr val="tx1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marL="0" indent="0" eaLnBrk="0" hangingPunct="0">
              <a:spcBef>
                <a:spcPct val="0"/>
              </a:spcBef>
              <a:buClrTx/>
              <a:buNone/>
            </a:pPr>
            <a:endParaRPr lang="es-ES" sz="1400" b="1" dirty="0" smtClean="0">
              <a:solidFill>
                <a:schemeClr val="tx1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marL="0" indent="0" eaLnBrk="0" hangingPunct="0">
              <a:spcBef>
                <a:spcPct val="0"/>
              </a:spcBef>
              <a:buClrTx/>
              <a:buNone/>
            </a:pPr>
            <a:r>
              <a:rPr lang="es-ES" sz="1400" b="1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PERO NO QUEDAN SIN COBERTURA </a:t>
            </a:r>
          </a:p>
          <a:p>
            <a:pPr marL="0" indent="0" eaLnBrk="0" hangingPunct="0">
              <a:spcBef>
                <a:spcPct val="0"/>
              </a:spcBef>
              <a:buClrTx/>
              <a:buNone/>
            </a:pPr>
            <a:endParaRPr lang="es-ES" sz="1300" dirty="0">
              <a:latin typeface="+mj-lt"/>
              <a:cs typeface="Calibri" panose="020F0502020204030204" pitchFamily="34" charset="0"/>
            </a:endParaRPr>
          </a:p>
          <a:p>
            <a:pPr marL="0" indent="0" algn="just" eaLnBrk="0" hangingPunct="0">
              <a:spcBef>
                <a:spcPct val="0"/>
              </a:spcBef>
              <a:buClrTx/>
              <a:buNone/>
            </a:pPr>
            <a:r>
              <a:rPr lang="es-ES" sz="1300" i="1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Los </a:t>
            </a:r>
            <a:r>
              <a:rPr lang="es-ES" sz="1300" i="1" dirty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daños y perjuicios en el marco de un ensayo clínico de bajo </a:t>
            </a:r>
            <a:r>
              <a:rPr lang="es-ES" sz="1300" i="1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nivel de intervención </a:t>
            </a:r>
            <a:r>
              <a:rPr lang="es-ES" sz="1300" i="1" u="sng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no precisarán estar cubiertos por un contrato de seguro o garantía financiera</a:t>
            </a:r>
            <a:r>
              <a:rPr lang="es-ES" sz="1300" i="1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 si están </a:t>
            </a:r>
            <a:r>
              <a:rPr lang="es-ES" sz="1300" b="1" i="1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cubiertos por el seguro de responsabilidad civil profesional individual o colectivo o garantía financiera equivalente del centro sanitario donde se lleve a cabo el ensayo.</a:t>
            </a:r>
            <a:endParaRPr lang="es-ES" sz="1800" b="1" i="1" dirty="0" smtClean="0">
              <a:solidFill>
                <a:schemeClr val="tx1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717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32982FC9-950A-44F2-B286-0D414AB4A7ED}" type="slidenum">
              <a:rPr lang="en-US"/>
              <a:pPr defTabSz="912813"/>
              <a:t>13</a:t>
            </a:fld>
            <a:endParaRPr lang="en-US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>
          <a:xfrm>
            <a:off x="7635875" y="6334103"/>
            <a:ext cx="914400" cy="200025"/>
          </a:xfrm>
          <a:noFill/>
        </p:spPr>
        <p:txBody>
          <a:bodyPr/>
          <a:lstStyle/>
          <a:p>
            <a:pPr defTabSz="912813"/>
            <a:r>
              <a:rPr lang="en-US" dirty="0" smtClean="0"/>
              <a:t>25.04.2016</a:t>
            </a:r>
            <a:endParaRPr lang="en-US" dirty="0"/>
          </a:p>
        </p:txBody>
      </p:sp>
      <p:sp>
        <p:nvSpPr>
          <p:cNvPr id="12" name="Rectangle 15"/>
          <p:cNvSpPr txBox="1">
            <a:spLocks noChangeArrowheads="1"/>
          </p:cNvSpPr>
          <p:nvPr/>
        </p:nvSpPr>
        <p:spPr bwMode="auto">
          <a:xfrm>
            <a:off x="295273" y="301145"/>
            <a:ext cx="5172078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SzPct val="90000"/>
              <a:buFont typeface="Wingdings" panose="05000000000000000000" pitchFamily="2" charset="2"/>
              <a:buChar char="q"/>
            </a:pPr>
            <a:r>
              <a:rPr lang="es-ES" sz="1600" b="1" kern="0" dirty="0" smtClean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ENSAYO CLÍNICO DE BAJO NIVEL DE INTERVENCIÓN (II)</a:t>
            </a:r>
            <a:endParaRPr lang="en-US" sz="1600" b="1" kern="0" dirty="0" smtClean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830" y="5487339"/>
            <a:ext cx="81216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</a:pPr>
            <a:endParaRPr lang="es-ES" sz="1400" i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8154" y="4869923"/>
            <a:ext cx="8121649" cy="738664"/>
          </a:xfrm>
          <a:prstGeom prst="rect">
            <a:avLst/>
          </a:prstGeom>
          <a:solidFill>
            <a:srgbClr val="FFCCCC"/>
          </a:solidFill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s-ES" sz="1400" b="1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LAS PÓLIZAS DE HOSPITALES/SERVICIOS DE SALUD E INVESTIGADORES DEBERÁN MODIFICARSE PARA DAR COBERTURA A ESTOS ENSAYOS</a:t>
            </a:r>
            <a:endParaRPr lang="es-ES" sz="14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9"/>
          <p:cNvSpPr/>
          <p:nvPr/>
        </p:nvSpPr>
        <p:spPr>
          <a:xfrm>
            <a:off x="5762623" y="103729"/>
            <a:ext cx="3381375" cy="57708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1050" b="1" i="1" dirty="0" smtClean="0">
                <a:solidFill>
                  <a:schemeClr val="bg1">
                    <a:lumMod val="50000"/>
                  </a:schemeClr>
                </a:solidFill>
              </a:rPr>
              <a:t>Indemnización por daños y perjuicios y régimen de responsabilidad</a:t>
            </a:r>
          </a:p>
          <a:p>
            <a:pPr algn="ctr"/>
            <a:r>
              <a:rPr lang="es-ES_tradnl" sz="1050" i="1" dirty="0" smtClean="0">
                <a:solidFill>
                  <a:schemeClr val="bg1">
                    <a:lumMod val="50000"/>
                  </a:schemeClr>
                </a:solidFill>
              </a:rPr>
              <a:t> Artículo 9 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68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6"/>
          <p:cNvSpPr>
            <a:spLocks noGrp="1" noChangeArrowheads="1"/>
          </p:cNvSpPr>
          <p:nvPr>
            <p:ph idx="1"/>
          </p:nvPr>
        </p:nvSpPr>
        <p:spPr>
          <a:xfrm>
            <a:off x="319086" y="981076"/>
            <a:ext cx="8561389" cy="4706244"/>
          </a:xfrm>
        </p:spPr>
        <p:txBody>
          <a:bodyPr/>
          <a:lstStyle/>
          <a:p>
            <a:pPr eaLnBrk="0" hangingPunct="0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“</a:t>
            </a:r>
            <a:r>
              <a:rPr lang="es-ES" sz="1500" b="1" dirty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I</a:t>
            </a:r>
            <a:r>
              <a:rPr lang="es-ES" sz="1500" b="1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nvestigadores clínicos contratados</a:t>
            </a: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”:</a:t>
            </a:r>
          </a:p>
          <a:p>
            <a:pPr marL="0" indent="0" eaLnBrk="0" hangingPunct="0">
              <a:spcBef>
                <a:spcPct val="0"/>
              </a:spcBef>
              <a:buClrTx/>
              <a:buNone/>
            </a:pPr>
            <a:endParaRPr lang="es-ES" sz="1500" dirty="0" smtClean="0">
              <a:solidFill>
                <a:schemeClr val="tx1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lvl="1" eaLnBrk="0" hangingPunct="0">
              <a:spcBef>
                <a:spcPct val="0"/>
              </a:spcBef>
              <a:buClrTx/>
              <a:buFont typeface="Wingdings" panose="05000000000000000000" pitchFamily="2" charset="2"/>
              <a:buChar char="ü"/>
            </a:pPr>
            <a:r>
              <a:rPr lang="es-ES" sz="1500" dirty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A</a:t>
            </a: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segurados por la </a:t>
            </a:r>
            <a:r>
              <a:rPr lang="es-ES" sz="1500" u="sng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póliza del promotor</a:t>
            </a: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, junto al investigador principal y sus  colaboradores, y el centro del ensayo.</a:t>
            </a:r>
          </a:p>
          <a:p>
            <a:pPr marL="0" indent="0" eaLnBrk="0" hangingPunct="0">
              <a:spcBef>
                <a:spcPct val="0"/>
              </a:spcBef>
              <a:buClrTx/>
              <a:buNone/>
            </a:pPr>
            <a:endParaRPr lang="es-ES" sz="1500" dirty="0" smtClean="0">
              <a:solidFill>
                <a:schemeClr val="tx1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lvl="1" eaLnBrk="0" hangingPunct="0">
              <a:spcBef>
                <a:spcPct val="0"/>
              </a:spcBef>
              <a:buClrTx/>
              <a:buFont typeface="Wingdings" panose="05000000000000000000" pitchFamily="2" charset="2"/>
              <a:buChar char="ü"/>
            </a:pPr>
            <a:r>
              <a:rPr lang="es-ES" sz="1500" dirty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A</a:t>
            </a: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segurados por la </a:t>
            </a:r>
            <a:r>
              <a:rPr lang="es-ES" sz="1500" u="sng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póliza del centro </a:t>
            </a: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que cubre la responsabilidad de su personal de plantilla por su asistencia médica al sujeto </a:t>
            </a:r>
            <a:r>
              <a:rPr lang="es-ES" sz="1500" u="sng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en aspectos no cubiertos por el seguro del ensayo clínico</a:t>
            </a: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. </a:t>
            </a:r>
          </a:p>
          <a:p>
            <a:pPr marL="0" indent="0" eaLnBrk="0" hangingPunct="0">
              <a:spcBef>
                <a:spcPct val="0"/>
              </a:spcBef>
              <a:buClrTx/>
              <a:buNone/>
            </a:pPr>
            <a:endParaRPr lang="es-ES" sz="1500" dirty="0" smtClean="0">
              <a:solidFill>
                <a:schemeClr val="tx1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marL="0" indent="0" eaLnBrk="0" hangingPunct="0">
              <a:spcBef>
                <a:spcPct val="0"/>
              </a:spcBef>
              <a:buClrTx/>
              <a:buNone/>
            </a:pPr>
            <a:endParaRPr lang="es-ES" sz="1500" dirty="0" smtClean="0">
              <a:solidFill>
                <a:schemeClr val="tx1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eaLnBrk="0" hangingPunct="0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“</a:t>
            </a:r>
            <a:r>
              <a:rPr lang="es-ES" sz="1500" b="1" dirty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I</a:t>
            </a:r>
            <a:r>
              <a:rPr lang="es-ES" sz="1500" b="1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nvestigación clínica sin ánimo comercial”</a:t>
            </a: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es-ES" sz="1500" u="sng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exenta</a:t>
            </a: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 del requisito de haber contratado seguro o garantía financiera </a:t>
            </a:r>
            <a:r>
              <a:rPr lang="es-ES" sz="1500" u="sng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en el momento de la solicitud</a:t>
            </a: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, si bien </a:t>
            </a:r>
            <a:r>
              <a:rPr lang="es-ES" sz="1500" u="sng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no podrá iniciarse el ensayo una vez autorizado</a:t>
            </a: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 hasta que no se presente certificado de haberlo contratado (30 días).</a:t>
            </a:r>
          </a:p>
          <a:p>
            <a:pPr marL="0" indent="0" eaLnBrk="0" hangingPunct="0">
              <a:spcBef>
                <a:spcPct val="0"/>
              </a:spcBef>
              <a:buClrTx/>
              <a:buNone/>
            </a:pPr>
            <a:endParaRPr lang="es-ES" sz="1500" dirty="0" smtClean="0">
              <a:solidFill>
                <a:schemeClr val="tx1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marL="0" indent="0" eaLnBrk="0" hangingPunct="0">
              <a:spcBef>
                <a:spcPct val="0"/>
              </a:spcBef>
              <a:buClrTx/>
              <a:buNone/>
            </a:pPr>
            <a:endParaRPr lang="es-ES" sz="1500" dirty="0" smtClean="0">
              <a:solidFill>
                <a:schemeClr val="tx1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eaLnBrk="0" hangingPunct="0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Se “invita” a las administraciones públicas a que faciliten la garantía de los riesgos de un ensayo llevado a cabo por promotor/investigador principal en uno de sus centros.</a:t>
            </a:r>
          </a:p>
        </p:txBody>
      </p:sp>
      <p:sp>
        <p:nvSpPr>
          <p:cNvPr id="717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32982FC9-950A-44F2-B286-0D414AB4A7ED}" type="slidenum">
              <a:rPr lang="en-US"/>
              <a:pPr defTabSz="912813"/>
              <a:t>14</a:t>
            </a:fld>
            <a:endParaRPr lang="en-US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>
          <a:xfrm>
            <a:off x="7635875" y="6334103"/>
            <a:ext cx="914400" cy="200025"/>
          </a:xfrm>
          <a:noFill/>
        </p:spPr>
        <p:txBody>
          <a:bodyPr/>
          <a:lstStyle/>
          <a:p>
            <a:pPr defTabSz="912813"/>
            <a:r>
              <a:rPr lang="en-US" dirty="0" smtClean="0"/>
              <a:t>25.04.2016</a:t>
            </a:r>
            <a:endParaRPr lang="en-US" dirty="0"/>
          </a:p>
        </p:txBody>
      </p:sp>
      <p:sp>
        <p:nvSpPr>
          <p:cNvPr id="12" name="Rectangle 15"/>
          <p:cNvSpPr txBox="1">
            <a:spLocks noChangeArrowheads="1"/>
          </p:cNvSpPr>
          <p:nvPr/>
        </p:nvSpPr>
        <p:spPr bwMode="auto">
          <a:xfrm>
            <a:off x="323851" y="307068"/>
            <a:ext cx="3990974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SzPct val="90000"/>
              <a:buFont typeface="Wingdings" panose="05000000000000000000" pitchFamily="2" charset="2"/>
              <a:buChar char="q"/>
            </a:pPr>
            <a:r>
              <a:rPr lang="es-ES" sz="1600" b="1" kern="0" dirty="0" smtClean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SEGURO DE ENSAYO CLÍNICO</a:t>
            </a:r>
            <a:endParaRPr lang="en-US" sz="1600" b="1" kern="0" dirty="0" smtClean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830" y="5487339"/>
            <a:ext cx="81216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</a:pPr>
            <a:endParaRPr lang="es-ES" sz="1400" i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9"/>
          <p:cNvSpPr/>
          <p:nvPr/>
        </p:nvSpPr>
        <p:spPr>
          <a:xfrm>
            <a:off x="5905500" y="68541"/>
            <a:ext cx="3238500" cy="57708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1050" b="1" i="1" dirty="0" smtClean="0">
                <a:solidFill>
                  <a:schemeClr val="bg1">
                    <a:lumMod val="50000"/>
                  </a:schemeClr>
                </a:solidFill>
              </a:rPr>
              <a:t>Indemnización por daños y perjuicios y régimen de responsabilidad</a:t>
            </a:r>
          </a:p>
          <a:p>
            <a:pPr algn="ctr"/>
            <a:r>
              <a:rPr lang="es-ES_tradnl" sz="1050" i="1" dirty="0" smtClean="0">
                <a:solidFill>
                  <a:schemeClr val="bg1">
                    <a:lumMod val="50000"/>
                  </a:schemeClr>
                </a:solidFill>
              </a:rPr>
              <a:t> Artículo 9 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28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6"/>
          <p:cNvSpPr>
            <a:spLocks noGrp="1" noChangeArrowheads="1"/>
          </p:cNvSpPr>
          <p:nvPr>
            <p:ph idx="1"/>
          </p:nvPr>
        </p:nvSpPr>
        <p:spPr>
          <a:xfrm>
            <a:off x="304802" y="1250797"/>
            <a:ext cx="8561389" cy="4706244"/>
          </a:xfrm>
        </p:spPr>
        <p:txBody>
          <a:bodyPr/>
          <a:lstStyle/>
          <a:p>
            <a:pPr eaLnBrk="0" hangingPunct="0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es-ES" sz="1500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AEMPS asume el papel del Centro Coordinador: </a:t>
            </a:r>
            <a:r>
              <a:rPr lang="es-ES" sz="1500" i="1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Facilitará el procedimiento de evaluación y emisión del </a:t>
            </a:r>
            <a:r>
              <a:rPr lang="es-ES" sz="1500" i="1" dirty="0" smtClean="0">
                <a:solidFill>
                  <a:schemeClr val="tx2">
                    <a:lumMod val="50000"/>
                  </a:schemeClr>
                </a:solidFill>
              </a:rPr>
              <a:t>dictamen con </a:t>
            </a:r>
            <a:r>
              <a:rPr lang="es-ES" sz="1500" i="1" dirty="0">
                <a:solidFill>
                  <a:schemeClr val="tx2">
                    <a:lumMod val="50000"/>
                  </a:schemeClr>
                </a:solidFill>
              </a:rPr>
              <a:t>el objeto de </a:t>
            </a:r>
            <a:r>
              <a:rPr lang="es-ES" sz="1500" i="1" dirty="0" smtClean="0">
                <a:solidFill>
                  <a:schemeClr val="tx2">
                    <a:lumMod val="50000"/>
                  </a:schemeClr>
                </a:solidFill>
              </a:rPr>
              <a:t>integrar la evaluación de CEIm y AEMPS en una </a:t>
            </a:r>
            <a:r>
              <a:rPr lang="es-ES" sz="1500" b="1" i="1" u="sng" dirty="0" smtClean="0">
                <a:solidFill>
                  <a:schemeClr val="tx2">
                    <a:lumMod val="50000"/>
                  </a:schemeClr>
                </a:solidFill>
              </a:rPr>
              <a:t>decisión </a:t>
            </a:r>
            <a:r>
              <a:rPr lang="es-ES" sz="1500" b="1" i="1" u="sng" dirty="0">
                <a:solidFill>
                  <a:schemeClr val="tx2">
                    <a:lumMod val="50000"/>
                  </a:schemeClr>
                </a:solidFill>
              </a:rPr>
              <a:t>única</a:t>
            </a:r>
            <a:r>
              <a:rPr lang="es-ES" sz="1500" b="1" i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s-ES" sz="1500" i="1" dirty="0">
                <a:solidFill>
                  <a:schemeClr val="tx2">
                    <a:lumMod val="50000"/>
                  </a:schemeClr>
                </a:solidFill>
              </a:rPr>
              <a:t>por </a:t>
            </a:r>
            <a:r>
              <a:rPr lang="es-ES" sz="1500" i="1" dirty="0" smtClean="0">
                <a:solidFill>
                  <a:schemeClr val="tx2">
                    <a:lumMod val="50000"/>
                  </a:schemeClr>
                </a:solidFill>
              </a:rPr>
              <a:t>ensayo </a:t>
            </a:r>
            <a:r>
              <a:rPr lang="es-ES" sz="1500" i="1" dirty="0">
                <a:solidFill>
                  <a:schemeClr val="tx2">
                    <a:lumMod val="50000"/>
                  </a:schemeClr>
                </a:solidFill>
              </a:rPr>
              <a:t>clínico, </a:t>
            </a:r>
            <a:r>
              <a:rPr lang="es-ES" sz="1500" b="1" i="1" u="sng" dirty="0">
                <a:solidFill>
                  <a:schemeClr val="tx2">
                    <a:lumMod val="50000"/>
                  </a:schemeClr>
                </a:solidFill>
              </a:rPr>
              <a:t>válida para todo el </a:t>
            </a:r>
            <a:r>
              <a:rPr lang="es-ES" sz="1500" b="1" i="1" u="sng" dirty="0" smtClean="0">
                <a:solidFill>
                  <a:schemeClr val="tx2">
                    <a:lumMod val="50000"/>
                  </a:schemeClr>
                </a:solidFill>
              </a:rPr>
              <a:t>Estado</a:t>
            </a:r>
            <a:r>
              <a:rPr lang="es-ES" sz="1500" i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eaLnBrk="0" hangingPunct="0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endParaRPr lang="es-ES" sz="1500" b="1" u="sng" dirty="0">
              <a:solidFill>
                <a:schemeClr val="tx2">
                  <a:lumMod val="50000"/>
                </a:schemeClr>
              </a:solidFill>
            </a:endParaRPr>
          </a:p>
          <a:p>
            <a:pPr eaLnBrk="0" hangingPunct="0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es-ES" sz="1500" dirty="0">
                <a:solidFill>
                  <a:schemeClr val="tx2">
                    <a:lumMod val="50000"/>
                  </a:schemeClr>
                </a:solidFill>
                <a:cs typeface="Calibri" panose="020F0502020204030204" pitchFamily="34" charset="0"/>
              </a:rPr>
              <a:t>Los CEIC actualmente acreditados </a:t>
            </a:r>
            <a:r>
              <a:rPr lang="es-ES" sz="1500" b="1" dirty="0">
                <a:solidFill>
                  <a:schemeClr val="tx2">
                    <a:lumMod val="50000"/>
                  </a:schemeClr>
                </a:solidFill>
                <a:cs typeface="Calibri" panose="020F0502020204030204" pitchFamily="34" charset="0"/>
              </a:rPr>
              <a:t>deberán re-acreditarse como </a:t>
            </a:r>
            <a:r>
              <a:rPr lang="es-ES" sz="1500" b="1" dirty="0" smtClean="0">
                <a:solidFill>
                  <a:schemeClr val="tx2">
                    <a:lumMod val="50000"/>
                  </a:schemeClr>
                </a:solidFill>
                <a:cs typeface="Calibri" panose="020F0502020204030204" pitchFamily="34" charset="0"/>
              </a:rPr>
              <a:t>CEIm*</a:t>
            </a:r>
            <a:r>
              <a:rPr lang="es-ES" sz="1500" dirty="0" smtClean="0">
                <a:solidFill>
                  <a:schemeClr val="tx2">
                    <a:lumMod val="50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es-ES" sz="1500" dirty="0">
                <a:solidFill>
                  <a:schemeClr val="tx2">
                    <a:lumMod val="50000"/>
                  </a:schemeClr>
                </a:solidFill>
                <a:cs typeface="Calibri" panose="020F0502020204030204" pitchFamily="34" charset="0"/>
              </a:rPr>
              <a:t>Requisitos de acreditación aún por determinar por AEMPS en coordinación con CCAA a través del Comité Técnico de Inspección</a:t>
            </a:r>
            <a:r>
              <a:rPr lang="es-ES" sz="1500" dirty="0" smtClean="0">
                <a:solidFill>
                  <a:schemeClr val="tx2">
                    <a:lumMod val="50000"/>
                  </a:schemeClr>
                </a:solidFill>
                <a:cs typeface="Calibri" panose="020F0502020204030204" pitchFamily="34" charset="0"/>
              </a:rPr>
              <a:t>.</a:t>
            </a:r>
          </a:p>
          <a:p>
            <a:pPr eaLnBrk="0" hangingPunct="0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endParaRPr lang="es-ES" sz="1500" dirty="0" smtClean="0">
              <a:solidFill>
                <a:schemeClr val="tx2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eaLnBrk="0" hangingPunct="0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es-ES" sz="1500" dirty="0" smtClean="0">
                <a:solidFill>
                  <a:schemeClr val="tx2">
                    <a:lumMod val="50000"/>
                  </a:schemeClr>
                </a:solidFill>
                <a:cs typeface="Calibri" panose="020F0502020204030204" pitchFamily="34" charset="0"/>
              </a:rPr>
              <a:t>Evaluarán </a:t>
            </a:r>
            <a:r>
              <a:rPr lang="es-ES" sz="1500" u="sng" dirty="0" smtClean="0">
                <a:solidFill>
                  <a:schemeClr val="tx2">
                    <a:lumMod val="50000"/>
                  </a:schemeClr>
                </a:solidFill>
                <a:cs typeface="Calibri" panose="020F0502020204030204" pitchFamily="34" charset="0"/>
              </a:rPr>
              <a:t>estudios clínicos</a:t>
            </a:r>
            <a:r>
              <a:rPr lang="es-ES" sz="1500" dirty="0" smtClean="0">
                <a:solidFill>
                  <a:schemeClr val="tx2">
                    <a:lumMod val="50000"/>
                  </a:schemeClr>
                </a:solidFill>
                <a:cs typeface="Calibri" panose="020F0502020204030204" pitchFamily="34" charset="0"/>
              </a:rPr>
              <a:t> (ensayos clínicos y estudios observacionales) e investigaciones clínicas con productos sanitarios.</a:t>
            </a:r>
          </a:p>
          <a:p>
            <a:pPr marL="0" indent="0" eaLnBrk="0" hangingPunct="0">
              <a:spcBef>
                <a:spcPct val="0"/>
              </a:spcBef>
              <a:buClrTx/>
              <a:buNone/>
            </a:pPr>
            <a:endParaRPr lang="es-ES" sz="1500" dirty="0" smtClean="0">
              <a:solidFill>
                <a:schemeClr val="tx2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eaLnBrk="0" hangingPunct="0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es-ES" sz="1500" b="1" dirty="0" smtClean="0">
                <a:solidFill>
                  <a:schemeClr val="tx2">
                    <a:lumMod val="50000"/>
                  </a:schemeClr>
                </a:solidFill>
                <a:cs typeface="Calibri" panose="020F0502020204030204" pitchFamily="34" charset="0"/>
              </a:rPr>
              <a:t>Secretaría técnica </a:t>
            </a:r>
            <a:r>
              <a:rPr lang="es-ES" sz="1500" dirty="0" smtClean="0">
                <a:solidFill>
                  <a:schemeClr val="tx2">
                    <a:lumMod val="50000"/>
                  </a:schemeClr>
                </a:solidFill>
                <a:cs typeface="Calibri" panose="020F0502020204030204" pitchFamily="34" charset="0"/>
              </a:rPr>
              <a:t>dotada de medios e infraestructura para poder adaptarse a la nueva regulación.</a:t>
            </a:r>
            <a:endParaRPr lang="es-ES" sz="15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eaLnBrk="0" hangingPunct="0">
              <a:spcBef>
                <a:spcPct val="0"/>
              </a:spcBef>
              <a:buClrTx/>
              <a:buNone/>
            </a:pPr>
            <a:endParaRPr lang="es-ES" sz="1500" b="1" u="sng" dirty="0" smtClean="0">
              <a:solidFill>
                <a:schemeClr val="tx1">
                  <a:lumMod val="50000"/>
                </a:schemeClr>
              </a:solidFill>
            </a:endParaRPr>
          </a:p>
          <a:p>
            <a:pPr eaLnBrk="0" hangingPunct="0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</a:rPr>
              <a:t>Se añade un </a:t>
            </a:r>
            <a:r>
              <a:rPr lang="es-ES" sz="1500" b="1" dirty="0" smtClean="0">
                <a:solidFill>
                  <a:schemeClr val="tx1">
                    <a:lumMod val="50000"/>
                  </a:schemeClr>
                </a:solidFill>
              </a:rPr>
              <a:t>nuevo miembro </a:t>
            </a: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</a:rPr>
              <a:t>lego al CEIm que </a:t>
            </a:r>
            <a:r>
              <a:rPr lang="es-ES" sz="1500" u="sng" dirty="0" smtClean="0">
                <a:solidFill>
                  <a:schemeClr val="tx1">
                    <a:lumMod val="50000"/>
                  </a:schemeClr>
                </a:solidFill>
              </a:rPr>
              <a:t>representará los intereses de los pacientes</a:t>
            </a: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  <a:p>
            <a:pPr marL="0" indent="0" eaLnBrk="0" hangingPunct="0">
              <a:spcBef>
                <a:spcPct val="0"/>
              </a:spcBef>
              <a:buClrTx/>
              <a:buNone/>
            </a:pPr>
            <a:endParaRPr lang="es-ES" sz="1500" u="sng" dirty="0" smtClean="0">
              <a:solidFill>
                <a:schemeClr val="tx1">
                  <a:lumMod val="50000"/>
                </a:schemeClr>
              </a:solidFill>
            </a:endParaRPr>
          </a:p>
          <a:p>
            <a:pPr eaLnBrk="0" hangingPunct="0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</a:rPr>
              <a:t>Reuniones presenciales y </a:t>
            </a:r>
            <a:r>
              <a:rPr lang="es-ES" sz="1500" b="1" dirty="0" smtClean="0">
                <a:solidFill>
                  <a:schemeClr val="tx1">
                    <a:lumMod val="50000"/>
                  </a:schemeClr>
                </a:solidFill>
              </a:rPr>
              <a:t>no presenciales</a:t>
            </a: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  <a:endParaRPr lang="es-ES" sz="1500" b="1" dirty="0" smtClean="0">
              <a:solidFill>
                <a:schemeClr val="tx1">
                  <a:lumMod val="50000"/>
                </a:schemeClr>
              </a:solidFill>
            </a:endParaRPr>
          </a:p>
          <a:p>
            <a:pPr eaLnBrk="0" hangingPunct="0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endParaRPr lang="es-ES" sz="16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 eaLnBrk="0" hangingPunct="0">
              <a:spcBef>
                <a:spcPct val="0"/>
              </a:spcBef>
              <a:buClrTx/>
              <a:buNone/>
            </a:pPr>
            <a:endParaRPr lang="es-ES" sz="1600" dirty="0" smtClean="0">
              <a:solidFill>
                <a:schemeClr val="tx1">
                  <a:lumMod val="75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717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32982FC9-950A-44F2-B286-0D414AB4A7ED}" type="slidenum">
              <a:rPr lang="en-US"/>
              <a:pPr defTabSz="912813"/>
              <a:t>15</a:t>
            </a:fld>
            <a:endParaRPr lang="en-US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>
          <a:xfrm>
            <a:off x="7635875" y="6334103"/>
            <a:ext cx="914400" cy="200025"/>
          </a:xfrm>
          <a:noFill/>
        </p:spPr>
        <p:txBody>
          <a:bodyPr/>
          <a:lstStyle/>
          <a:p>
            <a:pPr defTabSz="912813"/>
            <a:r>
              <a:rPr lang="en-US" dirty="0" smtClean="0"/>
              <a:t>25.04.2016</a:t>
            </a:r>
            <a:endParaRPr lang="en-US" dirty="0"/>
          </a:p>
        </p:txBody>
      </p:sp>
      <p:sp>
        <p:nvSpPr>
          <p:cNvPr id="12" name="Rectangle 15"/>
          <p:cNvSpPr txBox="1">
            <a:spLocks noChangeArrowheads="1"/>
          </p:cNvSpPr>
          <p:nvPr/>
        </p:nvSpPr>
        <p:spPr bwMode="auto">
          <a:xfrm>
            <a:off x="323851" y="222772"/>
            <a:ext cx="4886324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>
              <a:buSzPct val="90000"/>
              <a:buFont typeface="Wingdings" panose="05000000000000000000" pitchFamily="2" charset="2"/>
              <a:buChar char="q"/>
            </a:pPr>
            <a:r>
              <a:rPr lang="es-ES" sz="1600" b="1" kern="0" dirty="0" smtClean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COMITÉS DE ÉTICA DE LA INVESTIGACIÓN CON MEDICAMENTOS </a:t>
            </a:r>
            <a:endParaRPr lang="en-US" sz="1600" b="1" kern="0" dirty="0" smtClean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830" y="5487339"/>
            <a:ext cx="81216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</a:pPr>
            <a:endParaRPr lang="es-ES" sz="1400" i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9"/>
          <p:cNvSpPr/>
          <p:nvPr/>
        </p:nvSpPr>
        <p:spPr>
          <a:xfrm>
            <a:off x="6057900" y="68541"/>
            <a:ext cx="3086100" cy="57708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1050" b="1" i="1" dirty="0" smtClean="0">
                <a:solidFill>
                  <a:schemeClr val="bg1">
                    <a:lumMod val="50000"/>
                  </a:schemeClr>
                </a:solidFill>
              </a:rPr>
              <a:t>Comités de Ética de la Investigación </a:t>
            </a:r>
          </a:p>
          <a:p>
            <a:pPr algn="ctr"/>
            <a:r>
              <a:rPr lang="es-ES_tradnl" sz="1050" b="1" i="1" dirty="0" smtClean="0">
                <a:solidFill>
                  <a:schemeClr val="bg1">
                    <a:lumMod val="50000"/>
                  </a:schemeClr>
                </a:solidFill>
              </a:rPr>
              <a:t>con medicamentos</a:t>
            </a:r>
          </a:p>
          <a:p>
            <a:pPr algn="ctr"/>
            <a:r>
              <a:rPr lang="es-ES_tradnl" sz="1050" i="1" dirty="0" smtClean="0">
                <a:solidFill>
                  <a:schemeClr val="bg1">
                    <a:lumMod val="50000"/>
                  </a:schemeClr>
                </a:solidFill>
              </a:rPr>
              <a:t> Artículos 11 a 16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Rectangle 3"/>
          <p:cNvSpPr/>
          <p:nvPr/>
        </p:nvSpPr>
        <p:spPr>
          <a:xfrm>
            <a:off x="3324224" y="5478039"/>
            <a:ext cx="57102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</a:pPr>
            <a:r>
              <a:rPr lang="es-ES" sz="1400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*DT primera: Plazo de 2 años desde entrada en vigor para la re-acreditación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s-ES" sz="16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41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32982FC9-950A-44F2-B286-0D414AB4A7ED}" type="slidenum">
              <a:rPr lang="en-US"/>
              <a:pPr defTabSz="912813"/>
              <a:t>16</a:t>
            </a:fld>
            <a:endParaRPr lang="en-US"/>
          </a:p>
        </p:txBody>
      </p:sp>
      <p:sp>
        <p:nvSpPr>
          <p:cNvPr id="10" name="Date Placeholder 11"/>
          <p:cNvSpPr>
            <a:spLocks noGrp="1"/>
          </p:cNvSpPr>
          <p:nvPr>
            <p:ph type="dt" sz="half" idx="10"/>
          </p:nvPr>
        </p:nvSpPr>
        <p:spPr>
          <a:xfrm>
            <a:off x="7635875" y="6334103"/>
            <a:ext cx="914400" cy="200025"/>
          </a:xfrm>
          <a:noFill/>
        </p:spPr>
        <p:txBody>
          <a:bodyPr/>
          <a:lstStyle/>
          <a:p>
            <a:pPr defTabSz="912813"/>
            <a:r>
              <a:rPr lang="es-ES_tradnl" dirty="0" smtClean="0"/>
              <a:t>25.04.2016</a:t>
            </a:r>
            <a:endParaRPr lang="en-US" dirty="0"/>
          </a:p>
        </p:txBody>
      </p:sp>
      <p:sp>
        <p:nvSpPr>
          <p:cNvPr id="9" name="Rectangle 15"/>
          <p:cNvSpPr txBox="1">
            <a:spLocks noChangeArrowheads="1"/>
          </p:cNvSpPr>
          <p:nvPr/>
        </p:nvSpPr>
        <p:spPr bwMode="auto">
          <a:xfrm>
            <a:off x="361905" y="1663419"/>
            <a:ext cx="8205787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endParaRPr lang="es-ES" sz="1200" b="1" i="1" dirty="0" smtClean="0">
              <a:solidFill>
                <a:schemeClr val="tx1"/>
              </a:solidFill>
            </a:endParaRPr>
          </a:p>
          <a:p>
            <a:pPr marL="360000" indent="-34290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ES" sz="1600" b="1" dirty="0" smtClean="0">
                <a:solidFill>
                  <a:schemeClr val="tx1">
                    <a:lumMod val="50000"/>
                  </a:schemeClr>
                </a:solidFill>
              </a:rPr>
              <a:t>Dictamen </a:t>
            </a:r>
            <a:r>
              <a:rPr lang="es-ES" sz="1600" b="1" dirty="0">
                <a:solidFill>
                  <a:schemeClr val="tx1">
                    <a:lumMod val="50000"/>
                  </a:schemeClr>
                </a:solidFill>
              </a:rPr>
              <a:t>favorable emitido por un </a:t>
            </a:r>
            <a:r>
              <a:rPr lang="es-ES" sz="1600" b="1" dirty="0" smtClean="0">
                <a:solidFill>
                  <a:schemeClr val="tx1">
                    <a:lumMod val="50000"/>
                  </a:schemeClr>
                </a:solidFill>
              </a:rPr>
              <a:t>CEIm, </a:t>
            </a:r>
            <a:r>
              <a:rPr lang="es-ES" sz="1600" b="1" u="sng" dirty="0" smtClean="0">
                <a:solidFill>
                  <a:schemeClr val="tx1">
                    <a:lumMod val="50000"/>
                  </a:schemeClr>
                </a:solidFill>
              </a:rPr>
              <a:t>único y vinculante</a:t>
            </a:r>
            <a:r>
              <a:rPr lang="es-ES" sz="1600" b="1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  <a:p>
            <a:pPr marL="17100" algn="just">
              <a:spcBef>
                <a:spcPts val="0"/>
              </a:spcBef>
              <a:spcAft>
                <a:spcPts val="0"/>
              </a:spcAft>
            </a:pPr>
            <a:r>
              <a:rPr lang="es-ES" sz="1600" b="1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</a:p>
          <a:p>
            <a:pPr marL="360000" indent="-34290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ES" sz="1600" b="1" dirty="0" smtClean="0">
                <a:solidFill>
                  <a:schemeClr val="tx1">
                    <a:lumMod val="50000"/>
                  </a:schemeClr>
                </a:solidFill>
              </a:rPr>
              <a:t>Autorización </a:t>
            </a:r>
            <a:r>
              <a:rPr lang="es-ES" sz="1600" b="1" dirty="0">
                <a:solidFill>
                  <a:schemeClr val="tx1">
                    <a:lumMod val="50000"/>
                  </a:schemeClr>
                </a:solidFill>
              </a:rPr>
              <a:t>de la </a:t>
            </a:r>
            <a:r>
              <a:rPr lang="es-ES" sz="1600" b="1" dirty="0" smtClean="0">
                <a:solidFill>
                  <a:schemeClr val="tx1">
                    <a:lumMod val="50000"/>
                  </a:schemeClr>
                </a:solidFill>
              </a:rPr>
              <a:t>AEMPS </a:t>
            </a:r>
          </a:p>
          <a:p>
            <a:pPr marL="17100" algn="just">
              <a:spcBef>
                <a:spcPts val="0"/>
              </a:spcBef>
              <a:spcAft>
                <a:spcPts val="0"/>
              </a:spcAft>
            </a:pPr>
            <a:endParaRPr lang="es-ES" sz="1600" b="1" i="1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360000" indent="-34290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ES" sz="1600" b="1" dirty="0" smtClean="0">
                <a:solidFill>
                  <a:schemeClr val="tx1">
                    <a:lumMod val="50000"/>
                  </a:schemeClr>
                </a:solidFill>
              </a:rPr>
              <a:t>Contrato </a:t>
            </a:r>
            <a:r>
              <a:rPr lang="es-ES" sz="1600" b="1" dirty="0">
                <a:solidFill>
                  <a:schemeClr val="tx1">
                    <a:lumMod val="50000"/>
                  </a:schemeClr>
                </a:solidFill>
              </a:rPr>
              <a:t>entre el promotor y </a:t>
            </a:r>
            <a:r>
              <a:rPr lang="es-ES" sz="1600" b="1" dirty="0" smtClean="0">
                <a:solidFill>
                  <a:schemeClr val="tx1">
                    <a:lumMod val="50000"/>
                  </a:schemeClr>
                </a:solidFill>
              </a:rPr>
              <a:t>cada uno de los centros en los que se llevará a cabo el ensayo</a:t>
            </a:r>
            <a:r>
              <a:rPr lang="es-ES" sz="1600" b="1" i="1" dirty="0" smtClean="0">
                <a:solidFill>
                  <a:schemeClr val="tx1">
                    <a:lumMod val="50000"/>
                  </a:schemeClr>
                </a:solidFill>
              </a:rPr>
              <a:t>. </a:t>
            </a:r>
          </a:p>
          <a:p>
            <a:pPr marL="17100" algn="just">
              <a:spcBef>
                <a:spcPts val="0"/>
              </a:spcBef>
              <a:spcAft>
                <a:spcPts val="0"/>
              </a:spcAft>
            </a:pPr>
            <a:endParaRPr lang="es-ES" sz="1600" b="1" i="1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17100" algn="just">
              <a:spcBef>
                <a:spcPts val="0"/>
              </a:spcBef>
              <a:spcAft>
                <a:spcPts val="0"/>
              </a:spcAft>
            </a:pPr>
            <a:r>
              <a:rPr lang="es-ES" sz="1600" b="1" dirty="0" smtClean="0">
                <a:solidFill>
                  <a:schemeClr val="tx1">
                    <a:lumMod val="50000"/>
                  </a:schemeClr>
                </a:solidFill>
              </a:rPr>
              <a:t>     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La</a:t>
            </a:r>
            <a:r>
              <a:rPr lang="es-ES" sz="1600" b="1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sz="1600" b="1" dirty="0" smtClean="0">
                <a:solidFill>
                  <a:schemeClr val="tx1">
                    <a:lumMod val="50000"/>
                  </a:schemeClr>
                </a:solidFill>
              </a:rPr>
              <a:t>CDC 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se entiende </a:t>
            </a:r>
            <a:r>
              <a:rPr lang="es-ES" sz="1600" b="1" u="sng" dirty="0" smtClean="0">
                <a:solidFill>
                  <a:schemeClr val="tx1">
                    <a:lumMod val="50000"/>
                  </a:schemeClr>
                </a:solidFill>
              </a:rPr>
              <a:t>implícita en el contrato</a:t>
            </a:r>
            <a:r>
              <a:rPr lang="es-ES" sz="1600" b="1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  <a:p>
            <a:pPr marL="17100" algn="just">
              <a:spcBef>
                <a:spcPts val="0"/>
              </a:spcBef>
              <a:spcAft>
                <a:spcPts val="0"/>
              </a:spcAft>
            </a:pPr>
            <a:endParaRPr lang="es-ES" sz="1600" b="1" dirty="0">
              <a:solidFill>
                <a:schemeClr val="tx1">
                  <a:lumMod val="50000"/>
                </a:schemeClr>
              </a:solidFill>
            </a:endParaRPr>
          </a:p>
          <a:p>
            <a:pPr marL="17100" algn="just">
              <a:spcBef>
                <a:spcPts val="0"/>
              </a:spcBef>
              <a:spcAft>
                <a:spcPts val="0"/>
              </a:spcAft>
            </a:pPr>
            <a:r>
              <a:rPr lang="es-E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    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Será 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expresa sólo cuando el promotor/investigador pertenezca al 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centro </a:t>
            </a:r>
          </a:p>
          <a:p>
            <a:pPr marL="17100" algn="just">
              <a:spcBef>
                <a:spcPts val="0"/>
              </a:spcBef>
              <a:spcAft>
                <a:spcPts val="0"/>
              </a:spcAft>
            </a:pP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     y 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no se requiera la firma de contrato.</a:t>
            </a:r>
          </a:p>
          <a:p>
            <a:pPr algn="just"/>
            <a:endParaRPr lang="es-ES" sz="1600" i="1" dirty="0" smtClean="0">
              <a:solidFill>
                <a:schemeClr val="tx1"/>
              </a:solidFill>
            </a:endParaRPr>
          </a:p>
        </p:txBody>
      </p:sp>
      <p:sp>
        <p:nvSpPr>
          <p:cNvPr id="13" name="Rectangle 19"/>
          <p:cNvSpPr/>
          <p:nvPr/>
        </p:nvSpPr>
        <p:spPr>
          <a:xfrm>
            <a:off x="6581775" y="68542"/>
            <a:ext cx="2552696" cy="57708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1050" b="1" i="1" dirty="0" smtClean="0">
                <a:solidFill>
                  <a:schemeClr val="bg1">
                    <a:lumMod val="50000"/>
                  </a:schemeClr>
                </a:solidFill>
              </a:rPr>
              <a:t>Presentación, validación y procedimientos de autorización</a:t>
            </a:r>
          </a:p>
          <a:p>
            <a:pPr algn="ctr"/>
            <a:r>
              <a:rPr lang="es-ES_tradnl" sz="1050" i="1" dirty="0" smtClean="0">
                <a:solidFill>
                  <a:schemeClr val="bg1">
                    <a:lumMod val="50000"/>
                  </a:schemeClr>
                </a:solidFill>
              </a:rPr>
              <a:t> Artículo 17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Rectangle 15"/>
          <p:cNvSpPr txBox="1">
            <a:spLocks noChangeArrowheads="1"/>
          </p:cNvSpPr>
          <p:nvPr/>
        </p:nvSpPr>
        <p:spPr bwMode="auto">
          <a:xfrm>
            <a:off x="283359" y="546464"/>
            <a:ext cx="4802991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SzPct val="90000"/>
              <a:buFont typeface="Wingdings" panose="05000000000000000000" pitchFamily="2" charset="2"/>
              <a:buChar char="q"/>
            </a:pPr>
            <a:r>
              <a:rPr lang="es-ES" sz="1600" b="1" kern="0" dirty="0" smtClean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REQUISITOS PARA LA REALIZACIÓN DE ENSAYOS CLÍNICOS</a:t>
            </a:r>
            <a:endParaRPr lang="en-US" sz="1600" b="1" kern="0" dirty="0" smtClean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pic>
        <p:nvPicPr>
          <p:cNvPr id="7" name="Picture 2" descr="C:\Users\mparis\Desktop\imagesCACM04E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23" y="1644156"/>
            <a:ext cx="517528" cy="749437"/>
          </a:xfrm>
          <a:prstGeom prst="rect">
            <a:avLst/>
          </a:prstGeom>
          <a:solidFill>
            <a:schemeClr val="tx2"/>
          </a:solidFill>
          <a:extLst/>
        </p:spPr>
      </p:pic>
      <p:pic>
        <p:nvPicPr>
          <p:cNvPr id="8" name="Picture 2" descr="C:\Users\mparis\Desktop\imagesCACM04E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90" y="3998919"/>
            <a:ext cx="517528" cy="749437"/>
          </a:xfrm>
          <a:prstGeom prst="rect">
            <a:avLst/>
          </a:prstGeom>
          <a:solidFill>
            <a:schemeClr val="tx2"/>
          </a:solidFill>
          <a:extLst/>
        </p:spPr>
      </p:pic>
    </p:spTree>
    <p:extLst>
      <p:ext uri="{BB962C8B-B14F-4D97-AF65-F5344CB8AC3E}">
        <p14:creationId xmlns:p14="http://schemas.microsoft.com/office/powerpoint/2010/main" val="190897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99792" y="1465992"/>
            <a:ext cx="2376263" cy="3935373"/>
          </a:xfrm>
          <a:ln w="38100">
            <a:solidFill>
              <a:schemeClr val="accent1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s-ES" sz="1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AEMPS</a:t>
            </a:r>
            <a:r>
              <a:rPr lang="es-ES" sz="1400" b="1" dirty="0" smtClean="0">
                <a:solidFill>
                  <a:srgbClr val="000000"/>
                </a:solidFill>
              </a:rPr>
              <a:t> + </a:t>
            </a:r>
            <a:r>
              <a:rPr lang="es-ES" sz="1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CEIm</a:t>
            </a:r>
            <a:r>
              <a:rPr lang="es-ES" sz="1400" b="1" dirty="0" smtClean="0">
                <a:solidFill>
                  <a:srgbClr val="000000"/>
                </a:solidFill>
              </a:rPr>
              <a:t> </a:t>
            </a:r>
          </a:p>
          <a:p>
            <a:pPr marL="0" indent="0">
              <a:buNone/>
            </a:pPr>
            <a:r>
              <a:rPr lang="es-ES" sz="1100" dirty="0" smtClean="0">
                <a:solidFill>
                  <a:srgbClr val="000000"/>
                </a:solidFill>
                <a:latin typeface="+mj-lt"/>
              </a:rPr>
              <a:t>1.</a:t>
            </a:r>
            <a:r>
              <a:rPr lang="es-ES" sz="1100" b="1" u="sng" dirty="0" smtClean="0">
                <a:solidFill>
                  <a:srgbClr val="000000"/>
                </a:solidFill>
                <a:latin typeface="+mj-lt"/>
              </a:rPr>
              <a:t>Carta </a:t>
            </a:r>
            <a:r>
              <a:rPr lang="es-ES" sz="1100" b="1" u="sng" dirty="0">
                <a:solidFill>
                  <a:srgbClr val="000000"/>
                </a:solidFill>
                <a:latin typeface="+mj-lt"/>
              </a:rPr>
              <a:t>de presentación </a:t>
            </a:r>
          </a:p>
          <a:p>
            <a:pPr marL="0" indent="0">
              <a:buNone/>
            </a:pPr>
            <a:r>
              <a:rPr lang="en-US" sz="1100" dirty="0" smtClean="0">
                <a:solidFill>
                  <a:srgbClr val="000000"/>
                </a:solidFill>
                <a:latin typeface="+mj-lt"/>
              </a:rPr>
              <a:t>2.</a:t>
            </a:r>
            <a:r>
              <a:rPr lang="en-US" sz="1100" b="1" u="sng" dirty="0" smtClean="0">
                <a:solidFill>
                  <a:srgbClr val="000000"/>
                </a:solidFill>
                <a:latin typeface="+mj-lt"/>
              </a:rPr>
              <a:t>Formulario </a:t>
            </a:r>
            <a:r>
              <a:rPr lang="en-US" sz="1100" b="1" u="sng" dirty="0">
                <a:solidFill>
                  <a:srgbClr val="000000"/>
                </a:solidFill>
                <a:latin typeface="+mj-lt"/>
              </a:rPr>
              <a:t>de </a:t>
            </a:r>
            <a:r>
              <a:rPr lang="en-US" sz="1100" b="1" u="sng" dirty="0" err="1">
                <a:solidFill>
                  <a:srgbClr val="000000"/>
                </a:solidFill>
                <a:latin typeface="+mj-lt"/>
              </a:rPr>
              <a:t>solicitud</a:t>
            </a:r>
            <a:r>
              <a:rPr lang="en-US" sz="1100" b="1" u="sng" dirty="0">
                <a:solidFill>
                  <a:srgbClr val="000000"/>
                </a:solidFill>
                <a:latin typeface="+mj-lt"/>
              </a:rPr>
              <a:t> </a:t>
            </a:r>
          </a:p>
          <a:p>
            <a:pPr marL="0" indent="0">
              <a:buNone/>
            </a:pPr>
            <a:r>
              <a:rPr lang="en-US" sz="1100" dirty="0" smtClean="0">
                <a:solidFill>
                  <a:srgbClr val="000000"/>
                </a:solidFill>
                <a:latin typeface="+mj-lt"/>
              </a:rPr>
              <a:t>3</a:t>
            </a:r>
            <a:r>
              <a:rPr lang="en-US" sz="1100" b="1" u="sng" dirty="0" smtClean="0">
                <a:solidFill>
                  <a:srgbClr val="000000"/>
                </a:solidFill>
                <a:latin typeface="+mj-lt"/>
              </a:rPr>
              <a:t>.Protocolo </a:t>
            </a:r>
            <a:endParaRPr lang="en-US" sz="1100" b="1" u="sng" dirty="0">
              <a:solidFill>
                <a:srgbClr val="000000"/>
              </a:solidFill>
              <a:latin typeface="+mj-lt"/>
            </a:endParaRPr>
          </a:p>
          <a:p>
            <a:pPr marL="0" indent="0">
              <a:buNone/>
            </a:pPr>
            <a:r>
              <a:rPr lang="es-ES" sz="1100" dirty="0" smtClean="0">
                <a:solidFill>
                  <a:srgbClr val="000000"/>
                </a:solidFill>
                <a:latin typeface="+mj-lt"/>
              </a:rPr>
              <a:t>4.</a:t>
            </a:r>
            <a:r>
              <a:rPr lang="es-ES" sz="1100" b="1" u="sng" dirty="0" smtClean="0">
                <a:solidFill>
                  <a:srgbClr val="000000"/>
                </a:solidFill>
                <a:latin typeface="+mj-lt"/>
              </a:rPr>
              <a:t>Manual </a:t>
            </a:r>
            <a:r>
              <a:rPr lang="es-ES" sz="1100" b="1" u="sng" dirty="0">
                <a:solidFill>
                  <a:srgbClr val="000000"/>
                </a:solidFill>
                <a:latin typeface="+mj-lt"/>
              </a:rPr>
              <a:t>del </a:t>
            </a:r>
            <a:r>
              <a:rPr lang="es-ES" sz="1100" b="1" u="sng" dirty="0" smtClean="0">
                <a:solidFill>
                  <a:srgbClr val="000000"/>
                </a:solidFill>
                <a:latin typeface="+mj-lt"/>
              </a:rPr>
              <a:t>Inv</a:t>
            </a:r>
            <a:r>
              <a:rPr lang="es-ES" sz="1100" dirty="0" smtClean="0">
                <a:solidFill>
                  <a:srgbClr val="000000"/>
                </a:solidFill>
                <a:latin typeface="+mj-lt"/>
              </a:rPr>
              <a:t>. </a:t>
            </a:r>
            <a:r>
              <a:rPr lang="es-ES" sz="1100" dirty="0">
                <a:solidFill>
                  <a:srgbClr val="000000"/>
                </a:solidFill>
                <a:latin typeface="+mj-lt"/>
              </a:rPr>
              <a:t>o </a:t>
            </a:r>
            <a:r>
              <a:rPr lang="es-ES" sz="1100" b="1" u="sng" dirty="0">
                <a:solidFill>
                  <a:srgbClr val="000000"/>
                </a:solidFill>
                <a:latin typeface="+mj-lt"/>
              </a:rPr>
              <a:t>ficha técnica</a:t>
            </a:r>
            <a:r>
              <a:rPr lang="es-ES" sz="1100" dirty="0">
                <a:solidFill>
                  <a:srgbClr val="000000"/>
                </a:solidFill>
                <a:latin typeface="+mj-lt"/>
              </a:rPr>
              <a:t> del medicamento en investigación 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latin typeface="+mj-lt"/>
              </a:rPr>
              <a:t>5</a:t>
            </a:r>
            <a:r>
              <a:rPr lang="en-US" sz="1100" dirty="0" smtClean="0">
                <a:solidFill>
                  <a:srgbClr val="000000"/>
                </a:solidFill>
                <a:latin typeface="+mj-lt"/>
              </a:rPr>
              <a:t>.</a:t>
            </a:r>
            <a:r>
              <a:rPr lang="en-US" sz="1100" b="1" u="sng" dirty="0" smtClean="0">
                <a:solidFill>
                  <a:srgbClr val="000000"/>
                </a:solidFill>
                <a:latin typeface="+mj-lt"/>
              </a:rPr>
              <a:t>Ficha </a:t>
            </a:r>
            <a:r>
              <a:rPr lang="en-US" sz="1100" b="1" u="sng" dirty="0" err="1">
                <a:solidFill>
                  <a:srgbClr val="000000"/>
                </a:solidFill>
                <a:latin typeface="+mj-lt"/>
              </a:rPr>
              <a:t>técnica</a:t>
            </a:r>
            <a:r>
              <a:rPr lang="en-US" sz="1100" b="1" u="sng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100" dirty="0">
                <a:solidFill>
                  <a:srgbClr val="000000"/>
                </a:solidFill>
                <a:latin typeface="+mj-lt"/>
              </a:rPr>
              <a:t>o </a:t>
            </a:r>
            <a:r>
              <a:rPr lang="en-US" sz="1100" b="1" u="sng" dirty="0">
                <a:solidFill>
                  <a:srgbClr val="000000"/>
                </a:solidFill>
                <a:latin typeface="+mj-lt"/>
              </a:rPr>
              <a:t>manual del </a:t>
            </a:r>
            <a:r>
              <a:rPr lang="en-US" sz="1100" b="1" u="sng" dirty="0" smtClean="0">
                <a:solidFill>
                  <a:srgbClr val="000000"/>
                </a:solidFill>
                <a:latin typeface="+mj-lt"/>
              </a:rPr>
              <a:t>inv</a:t>
            </a:r>
            <a:r>
              <a:rPr lang="en-US" sz="1100" dirty="0" smtClean="0">
                <a:solidFill>
                  <a:srgbClr val="000000"/>
                </a:solidFill>
                <a:latin typeface="+mj-lt"/>
              </a:rPr>
              <a:t>. </a:t>
            </a:r>
            <a:r>
              <a:rPr lang="en-US" sz="1100" dirty="0">
                <a:solidFill>
                  <a:srgbClr val="000000"/>
                </a:solidFill>
                <a:latin typeface="+mj-lt"/>
              </a:rPr>
              <a:t>de los </a:t>
            </a:r>
            <a:r>
              <a:rPr lang="en-US" sz="1100" dirty="0" err="1">
                <a:solidFill>
                  <a:srgbClr val="000000"/>
                </a:solidFill>
                <a:latin typeface="+mj-lt"/>
              </a:rPr>
              <a:t>medicamentos</a:t>
            </a:r>
            <a:r>
              <a:rPr lang="en-US" sz="1100" dirty="0">
                <a:solidFill>
                  <a:srgbClr val="000000"/>
                </a:solidFill>
                <a:latin typeface="+mj-lt"/>
              </a:rPr>
              <a:t> no </a:t>
            </a:r>
            <a:r>
              <a:rPr lang="en-US" sz="1100" dirty="0" err="1">
                <a:solidFill>
                  <a:srgbClr val="000000"/>
                </a:solidFill>
                <a:latin typeface="+mj-lt"/>
              </a:rPr>
              <a:t>investigados</a:t>
            </a:r>
            <a:r>
              <a:rPr lang="en-US" sz="1100" dirty="0">
                <a:solidFill>
                  <a:srgbClr val="000000"/>
                </a:solidFill>
                <a:latin typeface="+mj-lt"/>
              </a:rPr>
              <a:t> (</a:t>
            </a:r>
            <a:r>
              <a:rPr lang="en-US" sz="1100" dirty="0" err="1" smtClean="0">
                <a:solidFill>
                  <a:srgbClr val="000000"/>
                </a:solidFill>
                <a:latin typeface="+mj-lt"/>
              </a:rPr>
              <a:t>auxiliares</a:t>
            </a:r>
            <a:r>
              <a:rPr lang="en-US" sz="1100" dirty="0" smtClean="0">
                <a:solidFill>
                  <a:srgbClr val="000000"/>
                </a:solidFill>
                <a:latin typeface="+mj-lt"/>
              </a:rPr>
              <a:t>)</a:t>
            </a:r>
          </a:p>
          <a:p>
            <a:pPr marL="0" indent="0">
              <a:buNone/>
            </a:pPr>
            <a:r>
              <a:rPr lang="es-ES" sz="1100" dirty="0">
                <a:solidFill>
                  <a:srgbClr val="000000"/>
                </a:solidFill>
                <a:latin typeface="+mj-lt"/>
              </a:rPr>
              <a:t>6</a:t>
            </a:r>
            <a:r>
              <a:rPr lang="es-ES" sz="1100" dirty="0" smtClean="0">
                <a:solidFill>
                  <a:srgbClr val="000000"/>
                </a:solidFill>
                <a:latin typeface="+mj-lt"/>
              </a:rPr>
              <a:t>. </a:t>
            </a:r>
            <a:r>
              <a:rPr lang="es-ES" sz="1100" dirty="0">
                <a:solidFill>
                  <a:srgbClr val="000000"/>
                </a:solidFill>
                <a:latin typeface="+mj-lt"/>
              </a:rPr>
              <a:t>Asesoramiento científico </a:t>
            </a:r>
            <a:r>
              <a:rPr lang="es-ES" sz="1100" dirty="0" smtClean="0">
                <a:solidFill>
                  <a:srgbClr val="000000"/>
                </a:solidFill>
                <a:latin typeface="+mj-lt"/>
              </a:rPr>
              <a:t>y </a:t>
            </a:r>
            <a:r>
              <a:rPr lang="es-ES" sz="1100" b="1" dirty="0">
                <a:solidFill>
                  <a:srgbClr val="000000"/>
                </a:solidFill>
                <a:latin typeface="+mj-lt"/>
              </a:rPr>
              <a:t>Plan de investigación Pediátrica </a:t>
            </a:r>
          </a:p>
          <a:p>
            <a:endParaRPr lang="en-US" sz="1100" dirty="0">
              <a:solidFill>
                <a:srgbClr val="000000"/>
              </a:solidFill>
              <a:latin typeface="Arial"/>
            </a:endParaRPr>
          </a:p>
          <a:p>
            <a:endParaRPr lang="en-US" sz="1100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50495-28B0-4DBC-A96C-530BF5253D0D}" type="slidenum">
              <a:rPr lang="en-US" smtClean="0">
                <a:solidFill>
                  <a:srgbClr val="505050"/>
                </a:solidFill>
              </a:rPr>
              <a:pPr/>
              <a:t>17</a:t>
            </a:fld>
            <a:endParaRPr lang="en-US">
              <a:solidFill>
                <a:srgbClr val="50505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23528" y="1472084"/>
            <a:ext cx="2304256" cy="3929281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fontAlgn="base">
              <a:spcBef>
                <a:spcPts val="2000"/>
              </a:spcBef>
              <a:spcAft>
                <a:spcPct val="0"/>
              </a:spcAft>
              <a:buClr>
                <a:schemeClr val="tx2"/>
              </a:buClr>
            </a:pPr>
            <a:r>
              <a:rPr lang="es-ES" sz="1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AEMPS</a:t>
            </a:r>
            <a:r>
              <a:rPr lang="es-ES" sz="1100" b="1" i="1" dirty="0" smtClean="0">
                <a:solidFill>
                  <a:srgbClr val="000000"/>
                </a:solidFill>
              </a:rPr>
              <a:t> </a:t>
            </a:r>
          </a:p>
          <a:p>
            <a:pPr fontAlgn="base">
              <a:spcBef>
                <a:spcPts val="2000"/>
              </a:spcBef>
              <a:spcAft>
                <a:spcPct val="0"/>
              </a:spcAft>
              <a:buClr>
                <a:schemeClr val="tx2"/>
              </a:buClr>
            </a:pPr>
            <a:r>
              <a:rPr lang="es-ES" sz="1100" dirty="0" smtClean="0">
                <a:solidFill>
                  <a:srgbClr val="000000"/>
                </a:solidFill>
              </a:rPr>
              <a:t>1.Documentación </a:t>
            </a:r>
            <a:r>
              <a:rPr lang="es-ES" sz="1100" dirty="0">
                <a:solidFill>
                  <a:srgbClr val="000000"/>
                </a:solidFill>
              </a:rPr>
              <a:t>relativa al cumplimiento de </a:t>
            </a:r>
            <a:r>
              <a:rPr lang="es-ES" sz="1100" b="1" u="sng" dirty="0">
                <a:solidFill>
                  <a:srgbClr val="000000"/>
                </a:solidFill>
              </a:rPr>
              <a:t>las Normas de Correcta Fabricación del medicamento</a:t>
            </a:r>
            <a:r>
              <a:rPr lang="es-ES" sz="1100" dirty="0">
                <a:solidFill>
                  <a:srgbClr val="000000"/>
                </a:solidFill>
              </a:rPr>
              <a:t> en investigación </a:t>
            </a:r>
          </a:p>
          <a:p>
            <a:pPr fontAlgn="base">
              <a:spcBef>
                <a:spcPts val="2000"/>
              </a:spcBef>
              <a:spcAft>
                <a:spcPct val="0"/>
              </a:spcAft>
              <a:buClr>
                <a:schemeClr val="tx2"/>
              </a:buClr>
            </a:pPr>
            <a:r>
              <a:rPr lang="es-ES" sz="1100" dirty="0" smtClean="0">
                <a:solidFill>
                  <a:srgbClr val="000000"/>
                </a:solidFill>
              </a:rPr>
              <a:t>2.</a:t>
            </a:r>
            <a:r>
              <a:rPr lang="es-ES" sz="1100" b="1" u="sng" dirty="0" smtClean="0">
                <a:solidFill>
                  <a:srgbClr val="000000"/>
                </a:solidFill>
              </a:rPr>
              <a:t>Exp.</a:t>
            </a:r>
            <a:r>
              <a:rPr lang="es-ES" sz="1100" dirty="0" smtClean="0">
                <a:solidFill>
                  <a:srgbClr val="000000"/>
                </a:solidFill>
              </a:rPr>
              <a:t> de </a:t>
            </a:r>
            <a:r>
              <a:rPr lang="es-ES" sz="1100" b="1" u="sng" dirty="0" smtClean="0">
                <a:solidFill>
                  <a:srgbClr val="000000"/>
                </a:solidFill>
              </a:rPr>
              <a:t>medicamento </a:t>
            </a:r>
            <a:r>
              <a:rPr lang="es-ES" sz="1100" b="1" u="sng" dirty="0">
                <a:solidFill>
                  <a:srgbClr val="000000"/>
                </a:solidFill>
              </a:rPr>
              <a:t>en investigación </a:t>
            </a:r>
          </a:p>
          <a:p>
            <a:pPr fontAlgn="base">
              <a:spcBef>
                <a:spcPts val="2000"/>
              </a:spcBef>
              <a:spcAft>
                <a:spcPct val="0"/>
              </a:spcAft>
              <a:buClr>
                <a:schemeClr val="tx2"/>
              </a:buClr>
            </a:pPr>
            <a:r>
              <a:rPr lang="en-US" sz="1100" dirty="0" smtClean="0">
                <a:solidFill>
                  <a:srgbClr val="000000"/>
                </a:solidFill>
              </a:rPr>
              <a:t>3.</a:t>
            </a:r>
            <a:r>
              <a:rPr lang="en-US" sz="1100" b="1" dirty="0" smtClean="0">
                <a:solidFill>
                  <a:srgbClr val="000000"/>
                </a:solidFill>
              </a:rPr>
              <a:t>Exp</a:t>
            </a:r>
            <a:r>
              <a:rPr lang="en-US" sz="1100" dirty="0" smtClean="0">
                <a:solidFill>
                  <a:srgbClr val="000000"/>
                </a:solidFill>
              </a:rPr>
              <a:t>. </a:t>
            </a:r>
            <a:r>
              <a:rPr lang="en-US" sz="1100" dirty="0">
                <a:solidFill>
                  <a:srgbClr val="000000"/>
                </a:solidFill>
              </a:rPr>
              <a:t>de </a:t>
            </a:r>
            <a:r>
              <a:rPr lang="en-US" sz="1100" b="1" u="sng" dirty="0" err="1">
                <a:solidFill>
                  <a:srgbClr val="000000"/>
                </a:solidFill>
              </a:rPr>
              <a:t>medicamento</a:t>
            </a:r>
            <a:r>
              <a:rPr lang="en-US" sz="1100" b="1" u="sng" dirty="0">
                <a:solidFill>
                  <a:srgbClr val="000000"/>
                </a:solidFill>
              </a:rPr>
              <a:t> no </a:t>
            </a:r>
            <a:r>
              <a:rPr lang="en-US" sz="1100" b="1" u="sng" dirty="0" err="1">
                <a:solidFill>
                  <a:srgbClr val="000000"/>
                </a:solidFill>
              </a:rPr>
              <a:t>investigado</a:t>
            </a:r>
            <a:r>
              <a:rPr lang="en-US" sz="1100" b="1" u="sng" dirty="0">
                <a:solidFill>
                  <a:srgbClr val="000000"/>
                </a:solidFill>
              </a:rPr>
              <a:t> </a:t>
            </a:r>
            <a:r>
              <a:rPr lang="en-US" sz="1100" dirty="0">
                <a:solidFill>
                  <a:srgbClr val="000000"/>
                </a:solidFill>
              </a:rPr>
              <a:t>(</a:t>
            </a:r>
            <a:r>
              <a:rPr lang="en-US" sz="1100" dirty="0" err="1">
                <a:solidFill>
                  <a:srgbClr val="000000"/>
                </a:solidFill>
              </a:rPr>
              <a:t>auxiliar</a:t>
            </a:r>
            <a:r>
              <a:rPr lang="en-US" sz="1100" dirty="0" smtClean="0">
                <a:solidFill>
                  <a:srgbClr val="000000"/>
                </a:solidFill>
              </a:rPr>
              <a:t>) </a:t>
            </a:r>
            <a:endParaRPr lang="en-US" sz="1100" dirty="0">
              <a:solidFill>
                <a:srgbClr val="000000"/>
              </a:solidFill>
            </a:endParaRPr>
          </a:p>
          <a:p>
            <a:pPr fontAlgn="base">
              <a:spcBef>
                <a:spcPts val="2000"/>
              </a:spcBef>
              <a:spcAft>
                <a:spcPct val="0"/>
              </a:spcAft>
              <a:buClr>
                <a:schemeClr val="tx2"/>
              </a:buClr>
            </a:pPr>
            <a:r>
              <a:rPr lang="es-ES" sz="1100" dirty="0" smtClean="0">
                <a:solidFill>
                  <a:srgbClr val="000000"/>
                </a:solidFill>
              </a:rPr>
              <a:t>4.</a:t>
            </a:r>
            <a:r>
              <a:rPr lang="es-ES" sz="1100" b="1" dirty="0" smtClean="0">
                <a:solidFill>
                  <a:srgbClr val="000000"/>
                </a:solidFill>
              </a:rPr>
              <a:t>Etiquetado</a:t>
            </a:r>
            <a:r>
              <a:rPr lang="es-ES" sz="1100" dirty="0" smtClean="0">
                <a:solidFill>
                  <a:srgbClr val="000000"/>
                </a:solidFill>
              </a:rPr>
              <a:t> </a:t>
            </a:r>
            <a:r>
              <a:rPr lang="es-ES" sz="1100" dirty="0">
                <a:solidFill>
                  <a:srgbClr val="000000"/>
                </a:solidFill>
              </a:rPr>
              <a:t>del medicamento en investigación </a:t>
            </a:r>
          </a:p>
          <a:p>
            <a:pPr fontAlgn="base">
              <a:spcBef>
                <a:spcPts val="2000"/>
              </a:spcBef>
              <a:spcAft>
                <a:spcPct val="0"/>
              </a:spcAft>
              <a:buClr>
                <a:schemeClr val="tx2"/>
              </a:buClr>
            </a:pPr>
            <a:r>
              <a:rPr lang="es-ES" sz="1100" dirty="0" smtClean="0">
                <a:solidFill>
                  <a:srgbClr val="000000"/>
                </a:solidFill>
              </a:rPr>
              <a:t>5.</a:t>
            </a:r>
            <a:r>
              <a:rPr lang="es-ES" sz="1100" b="1" dirty="0" smtClean="0">
                <a:solidFill>
                  <a:srgbClr val="000000"/>
                </a:solidFill>
              </a:rPr>
              <a:t>Justificante </a:t>
            </a:r>
            <a:r>
              <a:rPr lang="es-ES" sz="1100" b="1" dirty="0">
                <a:solidFill>
                  <a:srgbClr val="000000"/>
                </a:solidFill>
              </a:rPr>
              <a:t>de pago </a:t>
            </a:r>
            <a:r>
              <a:rPr lang="es-ES" sz="1100" dirty="0">
                <a:solidFill>
                  <a:srgbClr val="000000"/>
                </a:solidFill>
              </a:rPr>
              <a:t>de la </a:t>
            </a:r>
            <a:r>
              <a:rPr lang="es-ES" sz="1100" b="1" dirty="0">
                <a:solidFill>
                  <a:srgbClr val="000000"/>
                </a:solidFill>
              </a:rPr>
              <a:t>tasa</a:t>
            </a:r>
            <a:r>
              <a:rPr lang="es-ES" sz="1100" dirty="0">
                <a:solidFill>
                  <a:srgbClr val="000000"/>
                </a:solidFill>
              </a:rPr>
              <a:t> a la </a:t>
            </a:r>
            <a:r>
              <a:rPr lang="es-ES" sz="1100" b="1" dirty="0">
                <a:solidFill>
                  <a:srgbClr val="000000"/>
                </a:solidFill>
              </a:rPr>
              <a:t>AEMPS</a:t>
            </a:r>
            <a:r>
              <a:rPr lang="es-ES" sz="11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5858642" y="1505426"/>
            <a:ext cx="2889118" cy="386259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CEIm</a:t>
            </a:r>
            <a:r>
              <a:rPr lang="es-ES" sz="11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es-ES" sz="1100" b="1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s-ES" sz="1100" dirty="0" smtClean="0">
                <a:solidFill>
                  <a:schemeClr val="tx1">
                    <a:lumMod val="50000"/>
                  </a:schemeClr>
                </a:solidFill>
              </a:rPr>
              <a:t>1</a:t>
            </a:r>
            <a:r>
              <a:rPr lang="es-ES" sz="1100" b="1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  <a:r>
              <a:rPr lang="es-ES" sz="1100" b="1" u="sng" dirty="0" smtClean="0">
                <a:solidFill>
                  <a:schemeClr val="tx1">
                    <a:lumMod val="50000"/>
                  </a:schemeClr>
                </a:solidFill>
              </a:rPr>
              <a:t>Procedimiento </a:t>
            </a:r>
            <a:r>
              <a:rPr lang="es-ES" sz="1100" b="1" u="sng" dirty="0">
                <a:solidFill>
                  <a:schemeClr val="tx1">
                    <a:lumMod val="50000"/>
                  </a:schemeClr>
                </a:solidFill>
              </a:rPr>
              <a:t>de </a:t>
            </a:r>
            <a:r>
              <a:rPr lang="es-ES" sz="1100" b="1" u="sng" dirty="0" smtClean="0">
                <a:solidFill>
                  <a:schemeClr val="tx1">
                    <a:lumMod val="50000"/>
                  </a:schemeClr>
                </a:solidFill>
              </a:rPr>
              <a:t>selección</a:t>
            </a:r>
          </a:p>
          <a:p>
            <a:r>
              <a:rPr lang="es-ES" sz="11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endParaRPr lang="es-ES" sz="1100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s-ES" sz="1100" dirty="0" smtClean="0">
                <a:solidFill>
                  <a:schemeClr val="tx1">
                    <a:lumMod val="50000"/>
                  </a:schemeClr>
                </a:solidFill>
              </a:rPr>
              <a:t>2.Información </a:t>
            </a:r>
            <a:r>
              <a:rPr lang="es-ES" sz="1100" dirty="0">
                <a:solidFill>
                  <a:schemeClr val="tx1">
                    <a:lumMod val="50000"/>
                  </a:schemeClr>
                </a:solidFill>
              </a:rPr>
              <a:t>a los sujetos de ensayo, </a:t>
            </a:r>
            <a:r>
              <a:rPr lang="es-ES" sz="1100" b="1" u="sng" dirty="0" smtClean="0">
                <a:solidFill>
                  <a:schemeClr val="tx1">
                    <a:lumMod val="50000"/>
                  </a:schemeClr>
                </a:solidFill>
              </a:rPr>
              <a:t>ICF</a:t>
            </a:r>
          </a:p>
          <a:p>
            <a:r>
              <a:rPr lang="es-ES" sz="11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endParaRPr lang="es-ES" sz="1100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tx1">
                    <a:lumMod val="50000"/>
                  </a:schemeClr>
                </a:solidFill>
              </a:rPr>
              <a:t>3.</a:t>
            </a:r>
            <a:r>
              <a:rPr lang="en-US" sz="1100" b="1" u="sng" dirty="0" smtClean="0">
                <a:solidFill>
                  <a:schemeClr val="tx1">
                    <a:lumMod val="50000"/>
                  </a:schemeClr>
                </a:solidFill>
              </a:rPr>
              <a:t>Idoneidad </a:t>
            </a:r>
            <a:r>
              <a:rPr lang="en-US" sz="1100" b="1" u="sng" dirty="0">
                <a:solidFill>
                  <a:schemeClr val="tx1">
                    <a:lumMod val="50000"/>
                  </a:schemeClr>
                </a:solidFill>
              </a:rPr>
              <a:t>del </a:t>
            </a:r>
            <a:r>
              <a:rPr lang="en-US" sz="1100" b="1" u="sng" dirty="0" err="1" smtClean="0">
                <a:solidFill>
                  <a:schemeClr val="tx1">
                    <a:lumMod val="50000"/>
                  </a:schemeClr>
                </a:solidFill>
              </a:rPr>
              <a:t>investigador</a:t>
            </a:r>
            <a:r>
              <a:rPr lang="en-US" sz="1100" b="1" u="sng" dirty="0" smtClean="0">
                <a:solidFill>
                  <a:schemeClr val="tx1">
                    <a:lumMod val="50000"/>
                  </a:schemeClr>
                </a:solidFill>
              </a:rPr>
              <a:t> (CV) </a:t>
            </a:r>
            <a:endParaRPr lang="en-US" sz="1100" b="1" u="sng" dirty="0">
              <a:solidFill>
                <a:schemeClr val="tx1">
                  <a:lumMod val="50000"/>
                </a:schemeClr>
              </a:solidFill>
            </a:endParaRPr>
          </a:p>
          <a:p>
            <a:endParaRPr lang="es-ES" sz="1100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s-ES" sz="1100" dirty="0" smtClean="0">
                <a:solidFill>
                  <a:schemeClr val="tx1">
                    <a:lumMod val="50000"/>
                  </a:schemeClr>
                </a:solidFill>
              </a:rPr>
              <a:t>4.</a:t>
            </a:r>
            <a:r>
              <a:rPr lang="es-ES" sz="1100" b="1" u="sng" dirty="0" smtClean="0">
                <a:solidFill>
                  <a:schemeClr val="tx1">
                    <a:lumMod val="50000"/>
                  </a:schemeClr>
                </a:solidFill>
              </a:rPr>
              <a:t>Idoneidad </a:t>
            </a:r>
            <a:r>
              <a:rPr lang="es-ES" sz="1100" b="1" u="sng" dirty="0">
                <a:solidFill>
                  <a:schemeClr val="tx1">
                    <a:lumMod val="50000"/>
                  </a:schemeClr>
                </a:solidFill>
              </a:rPr>
              <a:t>de las instalaciones</a:t>
            </a:r>
            <a:r>
              <a:rPr lang="es-ES" sz="1100" dirty="0">
                <a:solidFill>
                  <a:schemeClr val="tx1">
                    <a:lumMod val="50000"/>
                  </a:schemeClr>
                </a:solidFill>
              </a:rPr>
              <a:t> </a:t>
            </a:r>
          </a:p>
          <a:p>
            <a:endParaRPr lang="es-ES" sz="1100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s-ES" sz="1100" dirty="0" smtClean="0">
                <a:solidFill>
                  <a:schemeClr val="tx1">
                    <a:lumMod val="50000"/>
                  </a:schemeClr>
                </a:solidFill>
              </a:rPr>
              <a:t>5.</a:t>
            </a:r>
            <a:r>
              <a:rPr lang="es-ES" sz="1100" b="1" u="sng" dirty="0" smtClean="0">
                <a:solidFill>
                  <a:schemeClr val="tx1">
                    <a:lumMod val="50000"/>
                  </a:schemeClr>
                </a:solidFill>
              </a:rPr>
              <a:t>Seguro</a:t>
            </a:r>
            <a:r>
              <a:rPr lang="es-ES" sz="11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sz="1100" dirty="0">
                <a:solidFill>
                  <a:schemeClr val="tx1">
                    <a:lumMod val="50000"/>
                  </a:schemeClr>
                </a:solidFill>
              </a:rPr>
              <a:t>o garantía financiera </a:t>
            </a:r>
          </a:p>
          <a:p>
            <a:endParaRPr lang="en-US" sz="1100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tx1">
                    <a:lumMod val="50000"/>
                  </a:schemeClr>
                </a:solidFill>
              </a:rPr>
              <a:t>6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. </a:t>
            </a:r>
            <a:r>
              <a:rPr lang="en-US" sz="1100" b="1" u="sng" dirty="0" err="1">
                <a:solidFill>
                  <a:schemeClr val="tx1">
                    <a:lumMod val="50000"/>
                  </a:schemeClr>
                </a:solidFill>
              </a:rPr>
              <a:t>Memoria</a:t>
            </a:r>
            <a:r>
              <a:rPr lang="en-US" sz="1100" b="1" u="sng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100" b="1" u="sng" dirty="0" err="1">
                <a:solidFill>
                  <a:schemeClr val="tx1">
                    <a:lumMod val="50000"/>
                  </a:schemeClr>
                </a:solidFill>
              </a:rPr>
              <a:t>Económica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 </a:t>
            </a:r>
          </a:p>
          <a:p>
            <a:endParaRPr lang="es-ES" sz="1100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s-ES" sz="1100" dirty="0" smtClean="0">
                <a:solidFill>
                  <a:schemeClr val="tx1">
                    <a:lumMod val="50000"/>
                  </a:schemeClr>
                </a:solidFill>
              </a:rPr>
              <a:t>7</a:t>
            </a:r>
            <a:r>
              <a:rPr lang="es-ES" sz="1100" dirty="0">
                <a:solidFill>
                  <a:schemeClr val="tx1">
                    <a:lumMod val="50000"/>
                  </a:schemeClr>
                </a:solidFill>
              </a:rPr>
              <a:t>. </a:t>
            </a:r>
            <a:r>
              <a:rPr lang="es-ES" sz="1100" dirty="0" err="1" smtClean="0">
                <a:solidFill>
                  <a:schemeClr val="tx1">
                    <a:lumMod val="50000"/>
                  </a:schemeClr>
                </a:solidFill>
              </a:rPr>
              <a:t>Docs</a:t>
            </a:r>
            <a:r>
              <a:rPr lang="es-ES" sz="1100" dirty="0" smtClean="0">
                <a:solidFill>
                  <a:schemeClr val="tx1">
                    <a:lumMod val="50000"/>
                  </a:schemeClr>
                </a:solidFill>
              </a:rPr>
              <a:t> relacionados </a:t>
            </a:r>
            <a:r>
              <a:rPr lang="es-ES" sz="1100" b="1" u="sng" dirty="0">
                <a:solidFill>
                  <a:schemeClr val="tx1">
                    <a:lumMod val="50000"/>
                  </a:schemeClr>
                </a:solidFill>
              </a:rPr>
              <a:t>G</a:t>
            </a:r>
            <a:r>
              <a:rPr lang="es-ES" sz="1100" b="1" u="sng" dirty="0" smtClean="0">
                <a:solidFill>
                  <a:schemeClr val="tx1">
                    <a:lumMod val="50000"/>
                  </a:schemeClr>
                </a:solidFill>
              </a:rPr>
              <a:t>estión </a:t>
            </a:r>
            <a:r>
              <a:rPr lang="es-ES" sz="1100" b="1" u="sng" dirty="0">
                <a:solidFill>
                  <a:schemeClr val="tx1">
                    <a:lumMod val="50000"/>
                  </a:schemeClr>
                </a:solidFill>
              </a:rPr>
              <a:t>de muestras biológicas </a:t>
            </a:r>
          </a:p>
          <a:p>
            <a:endParaRPr lang="es-ES" sz="1100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s-ES" sz="1100" dirty="0" smtClean="0">
                <a:solidFill>
                  <a:schemeClr val="tx1">
                    <a:lumMod val="50000"/>
                  </a:schemeClr>
                </a:solidFill>
              </a:rPr>
              <a:t>8</a:t>
            </a:r>
            <a:r>
              <a:rPr lang="es-ES" sz="1100" dirty="0">
                <a:solidFill>
                  <a:schemeClr val="tx1">
                    <a:lumMod val="50000"/>
                  </a:schemeClr>
                </a:solidFill>
              </a:rPr>
              <a:t>. </a:t>
            </a:r>
            <a:r>
              <a:rPr lang="es-ES" sz="1100" b="1" dirty="0" smtClean="0">
                <a:solidFill>
                  <a:schemeClr val="tx1">
                    <a:lumMod val="50000"/>
                  </a:schemeClr>
                </a:solidFill>
              </a:rPr>
              <a:t>Tasa</a:t>
            </a:r>
            <a:r>
              <a:rPr lang="es-ES" sz="11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sz="1100" dirty="0">
                <a:solidFill>
                  <a:schemeClr val="tx1">
                    <a:lumMod val="50000"/>
                  </a:schemeClr>
                </a:solidFill>
              </a:rPr>
              <a:t>al </a:t>
            </a:r>
            <a:r>
              <a:rPr lang="es-ES" sz="1100" b="1" dirty="0" err="1" smtClean="0">
                <a:solidFill>
                  <a:schemeClr val="tx1">
                    <a:lumMod val="50000"/>
                  </a:schemeClr>
                </a:solidFill>
              </a:rPr>
              <a:t>CEIm</a:t>
            </a:r>
            <a:endParaRPr lang="es-ES" sz="1100" b="1" dirty="0">
              <a:solidFill>
                <a:schemeClr val="tx1">
                  <a:lumMod val="50000"/>
                </a:schemeClr>
              </a:solidFill>
            </a:endParaRPr>
          </a:p>
          <a:p>
            <a:endParaRPr lang="es-ES" sz="1100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s-ES" sz="1100" dirty="0" smtClean="0">
                <a:solidFill>
                  <a:schemeClr val="tx1">
                    <a:lumMod val="50000"/>
                  </a:schemeClr>
                </a:solidFill>
              </a:rPr>
              <a:t>9</a:t>
            </a:r>
            <a:r>
              <a:rPr lang="es-ES" sz="1100" dirty="0">
                <a:solidFill>
                  <a:schemeClr val="tx1">
                    <a:lumMod val="50000"/>
                  </a:schemeClr>
                </a:solidFill>
              </a:rPr>
              <a:t>. </a:t>
            </a:r>
            <a:r>
              <a:rPr lang="es-ES" sz="1100" b="1" dirty="0">
                <a:solidFill>
                  <a:schemeClr val="tx1">
                    <a:lumMod val="50000"/>
                  </a:schemeClr>
                </a:solidFill>
              </a:rPr>
              <a:t>Declaración</a:t>
            </a:r>
            <a:r>
              <a:rPr lang="es-ES" sz="1100" dirty="0">
                <a:solidFill>
                  <a:schemeClr val="tx1">
                    <a:lumMod val="50000"/>
                  </a:schemeClr>
                </a:solidFill>
              </a:rPr>
              <a:t> de cumplimiento de la </a:t>
            </a:r>
            <a:r>
              <a:rPr lang="es-ES" sz="1100" b="1" dirty="0" smtClean="0">
                <a:solidFill>
                  <a:schemeClr val="tx1">
                    <a:lumMod val="50000"/>
                  </a:schemeClr>
                </a:solidFill>
              </a:rPr>
              <a:t>LOPD</a:t>
            </a:r>
            <a:r>
              <a:rPr lang="es-ES" sz="11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0" name="Rectangle 15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323528" y="404664"/>
            <a:ext cx="5168949" cy="33855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SzPct val="90000"/>
              <a:buFont typeface="Wingdings" panose="05000000000000000000" pitchFamily="2" charset="2"/>
              <a:buChar char="q"/>
            </a:pPr>
            <a:r>
              <a:rPr lang="es-ES" sz="1600" b="1" dirty="0" smtClean="0">
                <a:solidFill>
                  <a:srgbClr val="09357A">
                    <a:lumMod val="50000"/>
                  </a:srgbClr>
                </a:solidFill>
                <a:cs typeface="Calibri" panose="020F0502020204030204" pitchFamily="34" charset="0"/>
              </a:rPr>
              <a:t>DOCUMENTACIÓN A PRESENTAR</a:t>
            </a:r>
            <a:endParaRPr lang="en-US" sz="1600" b="1" kern="0" dirty="0" smtClean="0">
              <a:solidFill>
                <a:srgbClr val="09357A">
                  <a:lumMod val="50000"/>
                </a:srgbClr>
              </a:solidFill>
              <a:cs typeface="Calibri" panose="020F0502020204030204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2083404" y="928852"/>
            <a:ext cx="108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u="sng" dirty="0" smtClean="0"/>
              <a:t>Parte I</a:t>
            </a:r>
            <a:endParaRPr lang="en-US" b="1" u="sng" dirty="0"/>
          </a:p>
        </p:txBody>
      </p:sp>
      <p:sp>
        <p:nvSpPr>
          <p:cNvPr id="12" name="11 CuadroTexto"/>
          <p:cNvSpPr txBox="1"/>
          <p:nvPr/>
        </p:nvSpPr>
        <p:spPr>
          <a:xfrm>
            <a:off x="6486067" y="928852"/>
            <a:ext cx="1215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u="sng" dirty="0"/>
              <a:t>Parte </a:t>
            </a:r>
            <a:r>
              <a:rPr lang="es-ES_tradnl" b="1" u="sng" dirty="0" smtClean="0"/>
              <a:t>II</a:t>
            </a:r>
            <a:endParaRPr lang="en-US" b="1" u="sng" dirty="0"/>
          </a:p>
        </p:txBody>
      </p:sp>
      <p:sp>
        <p:nvSpPr>
          <p:cNvPr id="13" name="Date Placeholder 11"/>
          <p:cNvSpPr>
            <a:spLocks noGrp="1"/>
          </p:cNvSpPr>
          <p:nvPr>
            <p:ph type="dt" sz="half" idx="10"/>
          </p:nvPr>
        </p:nvSpPr>
        <p:spPr>
          <a:xfrm>
            <a:off x="7635875" y="6334103"/>
            <a:ext cx="914400" cy="200025"/>
          </a:xfrm>
          <a:noFill/>
        </p:spPr>
        <p:txBody>
          <a:bodyPr/>
          <a:lstStyle/>
          <a:p>
            <a:pPr defTabSz="912813"/>
            <a:r>
              <a:rPr lang="en-US" dirty="0" smtClean="0">
                <a:solidFill>
                  <a:srgbClr val="505050"/>
                </a:solidFill>
              </a:rPr>
              <a:t>25.04.2016</a:t>
            </a:r>
            <a:endParaRPr lang="en-US" dirty="0">
              <a:solidFill>
                <a:srgbClr val="505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21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32982FC9-950A-44F2-B286-0D414AB4A7ED}" type="slidenum">
              <a:rPr lang="en-US"/>
              <a:pPr defTabSz="912813"/>
              <a:t>18</a:t>
            </a:fld>
            <a:endParaRPr lang="en-US"/>
          </a:p>
        </p:txBody>
      </p:sp>
      <p:sp>
        <p:nvSpPr>
          <p:cNvPr id="10" name="Date Placeholder 11"/>
          <p:cNvSpPr>
            <a:spLocks noGrp="1"/>
          </p:cNvSpPr>
          <p:nvPr>
            <p:ph type="dt" sz="half" idx="10"/>
          </p:nvPr>
        </p:nvSpPr>
        <p:spPr>
          <a:xfrm>
            <a:off x="7635875" y="6334103"/>
            <a:ext cx="914400" cy="200025"/>
          </a:xfrm>
          <a:noFill/>
        </p:spPr>
        <p:txBody>
          <a:bodyPr/>
          <a:lstStyle/>
          <a:p>
            <a:pPr defTabSz="912813"/>
            <a:r>
              <a:rPr lang="es-ES_tradnl" dirty="0" smtClean="0"/>
              <a:t>25.04.2016</a:t>
            </a:r>
            <a:endParaRPr lang="en-US" dirty="0"/>
          </a:p>
        </p:txBody>
      </p:sp>
      <p:sp>
        <p:nvSpPr>
          <p:cNvPr id="16" name="Rectangle 15"/>
          <p:cNvSpPr txBox="1">
            <a:spLocks noChangeArrowheads="1"/>
          </p:cNvSpPr>
          <p:nvPr/>
        </p:nvSpPr>
        <p:spPr bwMode="auto">
          <a:xfrm>
            <a:off x="647700" y="5197584"/>
            <a:ext cx="76009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_tradnl" sz="1600" b="1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_tradnl" sz="1600" b="1" dirty="0" smtClean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7" name="Rectangle 15"/>
          <p:cNvSpPr txBox="1">
            <a:spLocks noChangeArrowheads="1"/>
          </p:cNvSpPr>
          <p:nvPr/>
        </p:nvSpPr>
        <p:spPr bwMode="auto">
          <a:xfrm>
            <a:off x="290500" y="377481"/>
            <a:ext cx="5281625" cy="33855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SzPct val="90000"/>
              <a:buFont typeface="Wingdings" panose="05000000000000000000" pitchFamily="2" charset="2"/>
              <a:buChar char="q"/>
            </a:pPr>
            <a:r>
              <a:rPr lang="es-ES" sz="1600" b="1" kern="0" dirty="0" smtClean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PROCEDIMIENTO DE AUTORIZACIÓN (I)</a:t>
            </a:r>
            <a:endParaRPr lang="en-US" sz="1600" b="1" kern="0" dirty="0" smtClean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5250" y="964197"/>
            <a:ext cx="8462987" cy="460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Delimitación </a:t>
            </a:r>
            <a:r>
              <a:rPr lang="es-ES" sz="1600" dirty="0">
                <a:solidFill>
                  <a:schemeClr val="tx1">
                    <a:lumMod val="50000"/>
                  </a:schemeClr>
                </a:solidFill>
              </a:rPr>
              <a:t>de los </a:t>
            </a:r>
            <a:r>
              <a:rPr lang="es-ES" sz="1600" b="1" u="sng" dirty="0">
                <a:solidFill>
                  <a:schemeClr val="tx1">
                    <a:lumMod val="50000"/>
                  </a:schemeClr>
                </a:solidFill>
              </a:rPr>
              <a:t>aspectos que evalúa la AEMPS </a:t>
            </a:r>
            <a:r>
              <a:rPr lang="es-ES" sz="1600" b="1" u="sng" dirty="0" smtClean="0">
                <a:solidFill>
                  <a:schemeClr val="tx1">
                    <a:lumMod val="50000"/>
                  </a:schemeClr>
                </a:solidFill>
              </a:rPr>
              <a:t>y </a:t>
            </a:r>
            <a:r>
              <a:rPr lang="es-ES" sz="1600" b="1" u="sng" dirty="0">
                <a:solidFill>
                  <a:schemeClr val="tx1">
                    <a:lumMod val="50000"/>
                  </a:schemeClr>
                </a:solidFill>
              </a:rPr>
              <a:t>el </a:t>
            </a:r>
            <a:r>
              <a:rPr lang="es-ES" sz="1600" b="1" u="sng" dirty="0" smtClean="0">
                <a:solidFill>
                  <a:schemeClr val="tx1">
                    <a:lumMod val="50000"/>
                  </a:schemeClr>
                </a:solidFill>
              </a:rPr>
              <a:t>CEIm</a:t>
            </a:r>
            <a:r>
              <a:rPr lang="es-ES" sz="1600" b="1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para </a:t>
            </a:r>
            <a:r>
              <a:rPr lang="es-ES" sz="1600" b="1" dirty="0">
                <a:solidFill>
                  <a:schemeClr val="tx1">
                    <a:lumMod val="50000"/>
                  </a:schemeClr>
                </a:solidFill>
              </a:rPr>
              <a:t>evitar </a:t>
            </a:r>
            <a:r>
              <a:rPr lang="es-ES" sz="1600" b="1" dirty="0" smtClean="0">
                <a:solidFill>
                  <a:schemeClr val="tx1">
                    <a:lumMod val="50000"/>
                  </a:schemeClr>
                </a:solidFill>
              </a:rPr>
              <a:t>duplicidades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16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741363" lvl="1" indent="-285750">
              <a:buFont typeface="Wingdings" panose="05000000000000000000" pitchFamily="2" charset="2"/>
              <a:buChar char="ü"/>
            </a:pPr>
            <a:r>
              <a:rPr lang="es-ES" sz="1500" b="1" dirty="0" smtClean="0">
                <a:solidFill>
                  <a:schemeClr val="tx1">
                    <a:lumMod val="50000"/>
                  </a:schemeClr>
                </a:solidFill>
              </a:rPr>
              <a:t>Parte I</a:t>
            </a: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</a:rPr>
              <a:t>: i) documentos a enviar a la AEMPS y CEIm, y </a:t>
            </a:r>
          </a:p>
          <a:p>
            <a:pPr lvl="1" indent="0"/>
            <a:r>
              <a:rPr lang="es-ES" sz="1500" dirty="0">
                <a:solidFill>
                  <a:schemeClr val="tx1">
                    <a:lumMod val="50000"/>
                  </a:schemeClr>
                </a:solidFill>
              </a:rPr>
              <a:t>	 </a:t>
            </a: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</a:rPr>
              <a:t>          ii) documentos a enviar sólo a la AEMPS</a:t>
            </a:r>
          </a:p>
          <a:p>
            <a:endParaRPr lang="es-ES" sz="1500" dirty="0">
              <a:solidFill>
                <a:schemeClr val="tx1">
                  <a:lumMod val="50000"/>
                </a:schemeClr>
              </a:solidFill>
            </a:endParaRPr>
          </a:p>
          <a:p>
            <a:pPr marL="741363" lvl="1" indent="-285750">
              <a:buFont typeface="Wingdings" panose="05000000000000000000" pitchFamily="2" charset="2"/>
              <a:buChar char="ü"/>
            </a:pPr>
            <a:r>
              <a:rPr lang="es-ES" sz="1500" b="1" dirty="0" smtClean="0">
                <a:solidFill>
                  <a:schemeClr val="tx1">
                    <a:lumMod val="50000"/>
                  </a:schemeClr>
                </a:solidFill>
              </a:rPr>
              <a:t>Parte II</a:t>
            </a: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</a:rPr>
              <a:t>: Documentos a enviar solo al CEIm</a:t>
            </a:r>
          </a:p>
          <a:p>
            <a:endParaRPr lang="es-ES" sz="16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0" lvl="1" indent="0"/>
            <a:r>
              <a:rPr lang="es-ES" sz="1500" u="sng" dirty="0" smtClean="0">
                <a:solidFill>
                  <a:srgbClr val="505050">
                    <a:lumMod val="50000"/>
                  </a:srgbClr>
                </a:solidFill>
              </a:rPr>
              <a:t>Quedarían </a:t>
            </a:r>
            <a:r>
              <a:rPr lang="es-ES" sz="1500" u="sng" dirty="0">
                <a:solidFill>
                  <a:srgbClr val="505050">
                    <a:lumMod val="50000"/>
                  </a:srgbClr>
                </a:solidFill>
              </a:rPr>
              <a:t>fuera documentos adicionales derivados de aspectos locales</a:t>
            </a:r>
            <a:r>
              <a:rPr lang="es-ES" sz="1500" dirty="0">
                <a:solidFill>
                  <a:srgbClr val="505050">
                    <a:lumMod val="50000"/>
                  </a:srgbClr>
                </a:solidFill>
              </a:rPr>
              <a:t> que hasta ahora requería cada CEIC evaluador.</a:t>
            </a:r>
          </a:p>
          <a:p>
            <a:endParaRPr lang="es-ES" sz="1600" dirty="0" smtClean="0">
              <a:solidFill>
                <a:schemeClr val="tx1">
                  <a:lumMod val="50000"/>
                </a:schemeClr>
              </a:solidFill>
            </a:endParaRPr>
          </a:p>
          <a:p>
            <a:endParaRPr lang="es-ES" sz="16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600" b="1" dirty="0" smtClean="0">
                <a:solidFill>
                  <a:schemeClr val="tx1">
                    <a:lumMod val="50000"/>
                  </a:schemeClr>
                </a:solidFill>
              </a:rPr>
              <a:t>“Memorando de colaboración”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: </a:t>
            </a:r>
          </a:p>
          <a:p>
            <a:endParaRPr lang="es-ES" sz="1500" dirty="0">
              <a:solidFill>
                <a:schemeClr val="tx1">
                  <a:lumMod val="50000"/>
                </a:schemeClr>
              </a:solidFill>
            </a:endParaRPr>
          </a:p>
          <a:p>
            <a:pPr marL="741363" lvl="1" indent="-285750">
              <a:buFont typeface="Wingdings" panose="05000000000000000000" pitchFamily="2" charset="2"/>
              <a:buChar char="ü"/>
            </a:pP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</a:rPr>
              <a:t>Recogerá </a:t>
            </a:r>
            <a:r>
              <a:rPr lang="es-ES" sz="1500" u="sng" dirty="0" smtClean="0">
                <a:solidFill>
                  <a:schemeClr val="tx1">
                    <a:lumMod val="50000"/>
                  </a:schemeClr>
                </a:solidFill>
              </a:rPr>
              <a:t>distribución de responsabilidades </a:t>
            </a: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</a:rPr>
              <a:t>en la evaluación de la parte I por AEMPS y CEIm.</a:t>
            </a:r>
          </a:p>
          <a:p>
            <a:pPr lvl="1" indent="0"/>
            <a:endParaRPr lang="es-ES" sz="15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741363" lvl="1" indent="-285750">
              <a:buFont typeface="Wingdings" panose="05000000000000000000" pitchFamily="2" charset="2"/>
              <a:buChar char="ü"/>
            </a:pPr>
            <a:r>
              <a:rPr lang="es-ES" sz="1500" dirty="0">
                <a:solidFill>
                  <a:schemeClr val="tx1">
                    <a:lumMod val="50000"/>
                  </a:schemeClr>
                </a:solidFill>
              </a:rPr>
              <a:t>Será público </a:t>
            </a: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</a:rPr>
              <a:t>a través de la web de la AEMPS y </a:t>
            </a:r>
            <a:r>
              <a:rPr lang="es-ES" sz="1500" dirty="0">
                <a:solidFill>
                  <a:schemeClr val="tx1">
                    <a:lumMod val="50000"/>
                  </a:schemeClr>
                </a:solidFill>
              </a:rPr>
              <a:t>los </a:t>
            </a: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</a:rPr>
              <a:t>CEIC </a:t>
            </a:r>
            <a:r>
              <a:rPr lang="es-ES" sz="1500" dirty="0">
                <a:solidFill>
                  <a:schemeClr val="tx1">
                    <a:lumMod val="50000"/>
                  </a:schemeClr>
                </a:solidFill>
              </a:rPr>
              <a:t>deberán </a:t>
            </a: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</a:rPr>
              <a:t>adherirse.</a:t>
            </a:r>
            <a:endParaRPr lang="es-ES" sz="1500" dirty="0">
              <a:solidFill>
                <a:schemeClr val="tx1">
                  <a:lumMod val="50000"/>
                </a:schemeClr>
              </a:solidFill>
            </a:endParaRPr>
          </a:p>
          <a:p>
            <a:endParaRPr lang="es-ES" sz="1600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9" name="Rectangle 19"/>
          <p:cNvSpPr/>
          <p:nvPr/>
        </p:nvSpPr>
        <p:spPr>
          <a:xfrm>
            <a:off x="6581775" y="68542"/>
            <a:ext cx="2552696" cy="57708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1050" b="1" i="1" dirty="0" smtClean="0">
                <a:solidFill>
                  <a:schemeClr val="bg1">
                    <a:lumMod val="50000"/>
                  </a:schemeClr>
                </a:solidFill>
              </a:rPr>
              <a:t>Presentación, validación y procedimientos de autorización</a:t>
            </a:r>
          </a:p>
          <a:p>
            <a:pPr algn="ctr"/>
            <a:r>
              <a:rPr lang="es-ES_tradnl" sz="1050" i="1" dirty="0" smtClean="0">
                <a:solidFill>
                  <a:schemeClr val="bg1">
                    <a:lumMod val="50000"/>
                  </a:schemeClr>
                </a:solidFill>
              </a:rPr>
              <a:t> Artículos 17 a 20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Picture 2" descr="C:\Users\mparis\Desktop\imagesCACM04E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650" y="2667832"/>
            <a:ext cx="517528" cy="749437"/>
          </a:xfrm>
          <a:prstGeom prst="rect">
            <a:avLst/>
          </a:prstGeom>
          <a:solidFill>
            <a:schemeClr val="tx2"/>
          </a:solidFill>
          <a:extLst/>
        </p:spPr>
      </p:pic>
    </p:spTree>
    <p:extLst>
      <p:ext uri="{BB962C8B-B14F-4D97-AF65-F5344CB8AC3E}">
        <p14:creationId xmlns:p14="http://schemas.microsoft.com/office/powerpoint/2010/main" val="2645043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32982FC9-950A-44F2-B286-0D414AB4A7ED}" type="slidenum">
              <a:rPr lang="en-US"/>
              <a:pPr defTabSz="912813"/>
              <a:t>19</a:t>
            </a:fld>
            <a:endParaRPr lang="en-US"/>
          </a:p>
        </p:txBody>
      </p:sp>
      <p:sp>
        <p:nvSpPr>
          <p:cNvPr id="10" name="Date Placeholder 11"/>
          <p:cNvSpPr>
            <a:spLocks noGrp="1"/>
          </p:cNvSpPr>
          <p:nvPr>
            <p:ph type="dt" sz="half" idx="10"/>
          </p:nvPr>
        </p:nvSpPr>
        <p:spPr>
          <a:xfrm>
            <a:off x="7635875" y="6334103"/>
            <a:ext cx="914400" cy="200025"/>
          </a:xfrm>
          <a:noFill/>
        </p:spPr>
        <p:txBody>
          <a:bodyPr/>
          <a:lstStyle/>
          <a:p>
            <a:pPr defTabSz="912813"/>
            <a:r>
              <a:rPr lang="es-ES_tradnl" dirty="0" smtClean="0"/>
              <a:t>25.04.2016</a:t>
            </a:r>
            <a:endParaRPr lang="en-US" dirty="0"/>
          </a:p>
        </p:txBody>
      </p:sp>
      <p:sp>
        <p:nvSpPr>
          <p:cNvPr id="7" name="Rectangle 15"/>
          <p:cNvSpPr txBox="1">
            <a:spLocks noChangeArrowheads="1"/>
          </p:cNvSpPr>
          <p:nvPr/>
        </p:nvSpPr>
        <p:spPr bwMode="auto">
          <a:xfrm>
            <a:off x="290500" y="377481"/>
            <a:ext cx="5281625" cy="33855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SzPct val="90000"/>
              <a:buFont typeface="Wingdings" panose="05000000000000000000" pitchFamily="2" charset="2"/>
              <a:buChar char="q"/>
            </a:pPr>
            <a:r>
              <a:rPr lang="es-ES" sz="1600" b="1" kern="0" dirty="0" smtClean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PROCEDIMIENTO DE AUTORIZACIÓN (II)</a:t>
            </a:r>
            <a:endParaRPr lang="en-US" sz="1600" b="1" kern="0" dirty="0" smtClean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5250" y="1118769"/>
            <a:ext cx="846298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buFont typeface="Wingdings" panose="05000000000000000000" pitchFamily="2" charset="2"/>
              <a:buChar char="q"/>
            </a:pPr>
            <a:r>
              <a:rPr lang="es-ES" sz="1600" dirty="0" smtClean="0">
                <a:solidFill>
                  <a:srgbClr val="505050">
                    <a:lumMod val="50000"/>
                  </a:srgbClr>
                </a:solidFill>
              </a:rPr>
              <a:t>Para ensayos </a:t>
            </a:r>
            <a:r>
              <a:rPr lang="es-ES" sz="1600" dirty="0">
                <a:solidFill>
                  <a:srgbClr val="505050">
                    <a:lumMod val="50000"/>
                  </a:srgbClr>
                </a:solidFill>
              </a:rPr>
              <a:t>clínicos </a:t>
            </a:r>
            <a:r>
              <a:rPr lang="es-ES" sz="1600" u="sng" dirty="0">
                <a:solidFill>
                  <a:srgbClr val="505050">
                    <a:lumMod val="50000"/>
                  </a:srgbClr>
                </a:solidFill>
              </a:rPr>
              <a:t>autorizados conforme al RD 223/2004</a:t>
            </a:r>
            <a:r>
              <a:rPr lang="es-ES" sz="1600" dirty="0">
                <a:solidFill>
                  <a:srgbClr val="505050">
                    <a:lumMod val="50000"/>
                  </a:srgbClr>
                </a:solidFill>
              </a:rPr>
              <a:t>, el </a:t>
            </a:r>
            <a:r>
              <a:rPr lang="es-ES" sz="1600" b="1" dirty="0">
                <a:solidFill>
                  <a:srgbClr val="505050">
                    <a:lumMod val="50000"/>
                  </a:srgbClr>
                </a:solidFill>
              </a:rPr>
              <a:t>CEIC-R</a:t>
            </a:r>
            <a:r>
              <a:rPr lang="es-ES" sz="1600" dirty="0">
                <a:solidFill>
                  <a:srgbClr val="505050">
                    <a:lumMod val="50000"/>
                  </a:srgbClr>
                </a:solidFill>
              </a:rPr>
              <a:t> que realizó la evaluación inicial </a:t>
            </a:r>
            <a:r>
              <a:rPr lang="es-ES" sz="1600" b="1" dirty="0">
                <a:solidFill>
                  <a:srgbClr val="505050">
                    <a:lumMod val="50000"/>
                  </a:srgbClr>
                </a:solidFill>
              </a:rPr>
              <a:t>seguirá siendo el encargado de evaluar </a:t>
            </a:r>
            <a:r>
              <a:rPr lang="es-ES" sz="1600" dirty="0">
                <a:solidFill>
                  <a:srgbClr val="505050">
                    <a:lumMod val="50000"/>
                  </a:srgbClr>
                </a:solidFill>
              </a:rPr>
              <a:t>solicitudes presentadas a partir </a:t>
            </a:r>
            <a:r>
              <a:rPr lang="es-ES" sz="1600" dirty="0" smtClean="0">
                <a:solidFill>
                  <a:srgbClr val="505050">
                    <a:lumMod val="50000"/>
                  </a:srgbClr>
                </a:solidFill>
              </a:rPr>
              <a:t>de la entrada en vigor del </a:t>
            </a:r>
            <a:r>
              <a:rPr lang="es-ES" sz="1600" dirty="0">
                <a:solidFill>
                  <a:srgbClr val="505050">
                    <a:lumMod val="50000"/>
                  </a:srgbClr>
                </a:solidFill>
              </a:rPr>
              <a:t>RD 1090/2015</a:t>
            </a:r>
            <a:r>
              <a:rPr lang="es-ES" sz="1600" dirty="0" smtClean="0">
                <a:solidFill>
                  <a:srgbClr val="505050">
                    <a:lumMod val="50000"/>
                  </a:srgbClr>
                </a:solidFill>
              </a:rPr>
              <a:t>.</a:t>
            </a:r>
          </a:p>
          <a:p>
            <a:pPr marL="285750" lvl="1" indent="-285750">
              <a:buFont typeface="Wingdings" panose="05000000000000000000" pitchFamily="2" charset="2"/>
              <a:buChar char="Ø"/>
            </a:pPr>
            <a:endParaRPr lang="es-ES" sz="1600" dirty="0">
              <a:solidFill>
                <a:srgbClr val="505050">
                  <a:lumMod val="50000"/>
                </a:srgbClr>
              </a:solidFill>
            </a:endParaRPr>
          </a:p>
          <a:p>
            <a:pPr marL="0" lvl="1" indent="0"/>
            <a:endParaRPr lang="es-ES" sz="1600" b="1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85750" lvl="1" indent="-285750">
              <a:buFont typeface="Wingdings" panose="05000000000000000000" pitchFamily="2" charset="2"/>
              <a:buChar char="q"/>
            </a:pPr>
            <a:r>
              <a:rPr lang="es-ES" sz="1600" b="1" dirty="0" smtClean="0">
                <a:solidFill>
                  <a:schemeClr val="tx1">
                    <a:lumMod val="50000"/>
                  </a:schemeClr>
                </a:solidFill>
              </a:rPr>
              <a:t>RÉGIMEN TRANSITORIO 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hasta </a:t>
            </a:r>
            <a:r>
              <a:rPr lang="es-ES" sz="1600" dirty="0">
                <a:solidFill>
                  <a:schemeClr val="tx1">
                    <a:lumMod val="50000"/>
                  </a:schemeClr>
                </a:solidFill>
              </a:rPr>
              <a:t>la plena funcionalidad del portal 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de </a:t>
            </a:r>
            <a:r>
              <a:rPr lang="es-ES" sz="1600" dirty="0">
                <a:solidFill>
                  <a:schemeClr val="tx1">
                    <a:lumMod val="50000"/>
                  </a:schemeClr>
                </a:solidFill>
              </a:rPr>
              <a:t>la UE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:</a:t>
            </a:r>
          </a:p>
          <a:p>
            <a:pPr marL="0" lvl="1" indent="0"/>
            <a:endParaRPr lang="es-ES" sz="1600" dirty="0" smtClean="0">
              <a:solidFill>
                <a:srgbClr val="505050">
                  <a:lumMod val="50000"/>
                </a:srgbClr>
              </a:solidFill>
            </a:endParaRPr>
          </a:p>
          <a:p>
            <a:pPr marL="0" lvl="1" indent="0"/>
            <a:endParaRPr lang="es-ES" sz="1600" dirty="0" smtClean="0">
              <a:solidFill>
                <a:srgbClr val="505050">
                  <a:lumMod val="50000"/>
                </a:srgbClr>
              </a:solidFill>
            </a:endParaRPr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es-ES" sz="1600" dirty="0" smtClean="0">
                <a:solidFill>
                  <a:srgbClr val="505050">
                    <a:lumMod val="50000"/>
                  </a:srgbClr>
                </a:solidFill>
              </a:rPr>
              <a:t>Todas las solicitudes y comunicaciones de un ensayo se gestionarán </a:t>
            </a:r>
            <a:r>
              <a:rPr lang="es-ES" sz="1600" b="1" dirty="0" smtClean="0">
                <a:solidFill>
                  <a:srgbClr val="505050">
                    <a:lumMod val="50000"/>
                  </a:srgbClr>
                </a:solidFill>
              </a:rPr>
              <a:t>a través del portal ECM</a:t>
            </a:r>
            <a:r>
              <a:rPr lang="es-ES" sz="1600" dirty="0" smtClean="0">
                <a:solidFill>
                  <a:srgbClr val="505050">
                    <a:lumMod val="50000"/>
                  </a:srgbClr>
                </a:solidFill>
              </a:rPr>
              <a:t> e irán </a:t>
            </a:r>
            <a:r>
              <a:rPr lang="es-ES" sz="1600" u="sng" dirty="0" smtClean="0">
                <a:solidFill>
                  <a:srgbClr val="505050">
                    <a:lumMod val="50000"/>
                  </a:srgbClr>
                </a:solidFill>
              </a:rPr>
              <a:t>dirigidas a la AEMPS y al CEIm</a:t>
            </a:r>
            <a:r>
              <a:rPr lang="es-ES" sz="1600" dirty="0" smtClean="0">
                <a:solidFill>
                  <a:srgbClr val="505050">
                    <a:lumMod val="50000"/>
                  </a:srgbClr>
                </a:solidFill>
              </a:rPr>
              <a:t> que haya aceptado la evaluación.</a:t>
            </a:r>
          </a:p>
          <a:p>
            <a:pPr marL="0" lvl="1" indent="0"/>
            <a:endParaRPr lang="es-ES" sz="1600" dirty="0" smtClean="0">
              <a:solidFill>
                <a:srgbClr val="505050">
                  <a:lumMod val="50000"/>
                </a:srgbClr>
              </a:solidFill>
            </a:endParaRPr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es-ES" sz="1600" dirty="0" smtClean="0">
                <a:solidFill>
                  <a:srgbClr val="505050">
                    <a:lumMod val="50000"/>
                  </a:srgbClr>
                </a:solidFill>
              </a:rPr>
              <a:t>La solicitudes de autorización deben presentarse </a:t>
            </a:r>
            <a:r>
              <a:rPr lang="es-ES" sz="1600" b="1" dirty="0" smtClean="0">
                <a:solidFill>
                  <a:srgbClr val="505050">
                    <a:lumMod val="50000"/>
                  </a:srgbClr>
                </a:solidFill>
              </a:rPr>
              <a:t>simultáneamente</a:t>
            </a:r>
            <a:r>
              <a:rPr lang="es-ES" sz="1600" dirty="0" smtClean="0">
                <a:solidFill>
                  <a:srgbClr val="505050">
                    <a:lumMod val="50000"/>
                  </a:srgbClr>
                </a:solidFill>
              </a:rPr>
              <a:t> a la AEMPS y al CEIm.</a:t>
            </a:r>
          </a:p>
          <a:p>
            <a:pPr marL="285750" lvl="1" indent="-285750">
              <a:buFont typeface="Wingdings" panose="05000000000000000000" pitchFamily="2" charset="2"/>
              <a:buChar char="Ø"/>
            </a:pPr>
            <a:endParaRPr lang="es-ES" sz="1600" dirty="0">
              <a:solidFill>
                <a:srgbClr val="505050">
                  <a:lumMod val="50000"/>
                </a:srgbClr>
              </a:solidFill>
            </a:endParaRPr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es-ES" sz="1600" dirty="0" smtClean="0">
                <a:solidFill>
                  <a:srgbClr val="505050">
                    <a:lumMod val="50000"/>
                  </a:srgbClr>
                </a:solidFill>
              </a:rPr>
              <a:t>Presentaciones con </a:t>
            </a:r>
            <a:r>
              <a:rPr lang="es-ES" sz="1600" b="1" dirty="0" smtClean="0">
                <a:solidFill>
                  <a:srgbClr val="505050">
                    <a:lumMod val="50000"/>
                  </a:srgbClr>
                </a:solidFill>
              </a:rPr>
              <a:t>firma electrónica</a:t>
            </a:r>
            <a:r>
              <a:rPr lang="es-ES" sz="1600" dirty="0" smtClean="0">
                <a:solidFill>
                  <a:srgbClr val="505050">
                    <a:lumMod val="50000"/>
                  </a:srgbClr>
                </a:solidFill>
              </a:rPr>
              <a:t>, aplicable en solicitudes tanto para AEMPS como para CEIm.</a:t>
            </a:r>
            <a:r>
              <a:rPr lang="es-ES" sz="1600" u="sng" dirty="0" smtClean="0">
                <a:solidFill>
                  <a:srgbClr val="505050">
                    <a:lumMod val="50000"/>
                  </a:srgbClr>
                </a:solidFill>
              </a:rPr>
              <a:t> </a:t>
            </a:r>
            <a:endParaRPr lang="es-ES" sz="1600" u="sng" dirty="0">
              <a:solidFill>
                <a:srgbClr val="505050">
                  <a:lumMod val="50000"/>
                </a:srgbClr>
              </a:solidFill>
            </a:endParaRPr>
          </a:p>
          <a:p>
            <a:pPr marL="0" lvl="1" indent="0"/>
            <a:endParaRPr lang="es-ES" sz="1600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9" name="Rectangle 19"/>
          <p:cNvSpPr/>
          <p:nvPr/>
        </p:nvSpPr>
        <p:spPr>
          <a:xfrm>
            <a:off x="6581775" y="68542"/>
            <a:ext cx="2552696" cy="7386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1050" b="1" i="1" dirty="0" smtClean="0">
                <a:solidFill>
                  <a:schemeClr val="bg1">
                    <a:lumMod val="50000"/>
                  </a:schemeClr>
                </a:solidFill>
              </a:rPr>
              <a:t>Disposiciones transitorias segunda y tercera</a:t>
            </a:r>
          </a:p>
          <a:p>
            <a:pPr algn="ctr"/>
            <a:r>
              <a:rPr lang="es-ES_tradnl" sz="1050" b="1" i="1" dirty="0" smtClean="0">
                <a:solidFill>
                  <a:schemeClr val="bg1">
                    <a:lumMod val="50000"/>
                  </a:schemeClr>
                </a:solidFill>
              </a:rPr>
              <a:t>---</a:t>
            </a:r>
          </a:p>
          <a:p>
            <a:pPr algn="ctr"/>
            <a:r>
              <a:rPr lang="es-ES_tradnl" sz="1050" b="1" i="1" dirty="0" smtClean="0">
                <a:solidFill>
                  <a:schemeClr val="bg1">
                    <a:lumMod val="50000"/>
                  </a:schemeClr>
                </a:solidFill>
              </a:rPr>
              <a:t>Instrucciones AEMPS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42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32982FC9-950A-44F2-B286-0D414AB4A7ED}" type="slidenum">
              <a:rPr lang="en-US"/>
              <a:pPr defTabSz="912813"/>
              <a:t>20</a:t>
            </a:fld>
            <a:endParaRPr lang="en-US"/>
          </a:p>
        </p:txBody>
      </p:sp>
      <p:sp>
        <p:nvSpPr>
          <p:cNvPr id="10" name="Date Placeholder 11"/>
          <p:cNvSpPr>
            <a:spLocks noGrp="1"/>
          </p:cNvSpPr>
          <p:nvPr>
            <p:ph type="dt" sz="half" idx="10"/>
          </p:nvPr>
        </p:nvSpPr>
        <p:spPr>
          <a:xfrm>
            <a:off x="7635875" y="6334103"/>
            <a:ext cx="914400" cy="200025"/>
          </a:xfrm>
          <a:noFill/>
        </p:spPr>
        <p:txBody>
          <a:bodyPr/>
          <a:lstStyle/>
          <a:p>
            <a:pPr defTabSz="912813"/>
            <a:r>
              <a:rPr lang="es-ES_tradnl" dirty="0" smtClean="0"/>
              <a:t>25</a:t>
            </a:r>
            <a:r>
              <a:rPr lang="es-ES_tradnl" dirty="0" smtClean="0"/>
              <a:t>.04.2016</a:t>
            </a:r>
            <a:endParaRPr lang="en-US" dirty="0"/>
          </a:p>
        </p:txBody>
      </p:sp>
      <p:sp>
        <p:nvSpPr>
          <p:cNvPr id="16" name="Rectangle 15"/>
          <p:cNvSpPr txBox="1">
            <a:spLocks noChangeArrowheads="1"/>
          </p:cNvSpPr>
          <p:nvPr/>
        </p:nvSpPr>
        <p:spPr bwMode="auto">
          <a:xfrm>
            <a:off x="866775" y="5543772"/>
            <a:ext cx="838200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algn="just"/>
            <a:r>
              <a:rPr lang="es-ES" sz="1100" dirty="0" smtClean="0">
                <a:solidFill>
                  <a:schemeClr val="tx1">
                    <a:lumMod val="50000"/>
                  </a:schemeClr>
                </a:solidFill>
              </a:rPr>
              <a:t>*A partir del 31/03/2016, se podrán presentar solicitudes en cualquier momento (en función del nuevo calendario) </a:t>
            </a:r>
            <a:endParaRPr lang="es-ES_tradnl" sz="1100" b="1" dirty="0" smtClean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7" name="Rectangle 15"/>
          <p:cNvSpPr txBox="1">
            <a:spLocks noChangeArrowheads="1"/>
          </p:cNvSpPr>
          <p:nvPr/>
        </p:nvSpPr>
        <p:spPr bwMode="auto">
          <a:xfrm>
            <a:off x="290500" y="377481"/>
            <a:ext cx="5319725" cy="33855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SzPct val="90000"/>
              <a:buFont typeface="Wingdings" panose="05000000000000000000" pitchFamily="2" charset="2"/>
              <a:buChar char="q"/>
            </a:pPr>
            <a:r>
              <a:rPr lang="es-ES" sz="1600" b="1" kern="0" dirty="0" smtClean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PROCEDIMIENTO DE AUTORIZACIÓN (III)</a:t>
            </a:r>
            <a:endParaRPr lang="en-US" sz="1600" b="1" kern="0" dirty="0" smtClean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0500" y="1073378"/>
            <a:ext cx="8462987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La </a:t>
            </a:r>
            <a:r>
              <a:rPr lang="es-ES" sz="1600" dirty="0">
                <a:solidFill>
                  <a:schemeClr val="tx1">
                    <a:lumMod val="50000"/>
                  </a:schemeClr>
                </a:solidFill>
              </a:rPr>
              <a:t>AEMPS </a:t>
            </a:r>
            <a:r>
              <a:rPr lang="es-ES" sz="1600" u="sng" dirty="0">
                <a:solidFill>
                  <a:schemeClr val="tx1">
                    <a:lumMod val="50000"/>
                  </a:schemeClr>
                </a:solidFill>
              </a:rPr>
              <a:t>valida la solicitud </a:t>
            </a:r>
            <a:r>
              <a:rPr lang="es-ES" sz="1600" u="sng" dirty="0" smtClean="0">
                <a:solidFill>
                  <a:schemeClr val="tx1">
                    <a:lumMod val="50000"/>
                  </a:schemeClr>
                </a:solidFill>
              </a:rPr>
              <a:t>de la parte I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 y </a:t>
            </a:r>
            <a:r>
              <a:rPr lang="es-ES" sz="1600" dirty="0">
                <a:solidFill>
                  <a:schemeClr val="tx1">
                    <a:lumMod val="50000"/>
                  </a:schemeClr>
                </a:solidFill>
              </a:rPr>
              <a:t>comunica al promotor el calendario de 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evaluación*, </a:t>
            </a:r>
            <a:r>
              <a:rPr lang="es-ES" sz="1600" dirty="0">
                <a:solidFill>
                  <a:schemeClr val="tx1">
                    <a:lumMod val="50000"/>
                  </a:schemeClr>
                </a:solidFill>
              </a:rPr>
              <a:t>así como el resultado de la evaluación tanto de AEMPS como de CEIm integrada en una </a:t>
            </a:r>
            <a:r>
              <a:rPr lang="es-ES" sz="1600" b="1" dirty="0">
                <a:solidFill>
                  <a:schemeClr val="tx1">
                    <a:lumMod val="50000"/>
                  </a:schemeClr>
                </a:solidFill>
              </a:rPr>
              <a:t>posición única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  <a:p>
            <a:pPr marL="0" lvl="1" indent="0"/>
            <a:endParaRPr lang="es-ES" sz="16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es-ES" sz="1600" b="1" dirty="0">
                <a:solidFill>
                  <a:schemeClr val="tx1">
                    <a:lumMod val="50000"/>
                  </a:schemeClr>
                </a:solidFill>
              </a:rPr>
              <a:t>Un solo CEIm evaluará el ensayo</a:t>
            </a:r>
            <a:r>
              <a:rPr lang="es-ES" sz="1600" dirty="0">
                <a:solidFill>
                  <a:schemeClr val="tx1">
                    <a:lumMod val="50000"/>
                  </a:schemeClr>
                </a:solidFill>
              </a:rPr>
              <a:t>. Este CEIm será quien comunique al promotor si la parte II de la solicitud es válida y el dictamen sobre la parte 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II.</a:t>
            </a:r>
          </a:p>
          <a:p>
            <a:pPr marL="0" lvl="1" indent="0"/>
            <a:endParaRPr lang="es-ES" sz="16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La AEMPS </a:t>
            </a:r>
            <a:r>
              <a:rPr lang="es-ES" sz="1600" b="1" dirty="0" smtClean="0">
                <a:solidFill>
                  <a:schemeClr val="tx1">
                    <a:lumMod val="50000"/>
                  </a:schemeClr>
                </a:solidFill>
              </a:rPr>
              <a:t>adopta la decisión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 sobre el ensayo, que podrá expresarse como autorización, autorización con condiciones o denegación, </a:t>
            </a:r>
            <a:r>
              <a:rPr lang="es-ES" sz="1600" u="sng" dirty="0" smtClean="0">
                <a:solidFill>
                  <a:schemeClr val="tx1">
                    <a:lumMod val="50000"/>
                  </a:schemeClr>
                </a:solidFill>
              </a:rPr>
              <a:t>siempre que la conclusión sobre la parte I el dictamen del CEIm sobre la parte II sean favorables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  <a:p>
            <a:pPr marL="285750" lvl="1" indent="-285750">
              <a:buFont typeface="Wingdings" panose="05000000000000000000" pitchFamily="2" charset="2"/>
              <a:buChar char="Ø"/>
            </a:pPr>
            <a:endParaRPr lang="es-ES" sz="1600" dirty="0">
              <a:solidFill>
                <a:schemeClr val="tx1">
                  <a:lumMod val="50000"/>
                </a:schemeClr>
              </a:solidFill>
            </a:endParaRPr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Se requiere </a:t>
            </a:r>
            <a:r>
              <a:rPr lang="es-ES" sz="1600" b="1" dirty="0" smtClean="0">
                <a:solidFill>
                  <a:schemeClr val="tx1">
                    <a:lumMod val="50000"/>
                  </a:schemeClr>
                </a:solidFill>
              </a:rPr>
              <a:t>autorización por escrito 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si el EC se refiere a un medicamento que </a:t>
            </a:r>
            <a:r>
              <a:rPr lang="es-ES" sz="1600" u="sng" dirty="0" smtClean="0">
                <a:solidFill>
                  <a:schemeClr val="tx1">
                    <a:lumMod val="50000"/>
                  </a:schemeClr>
                </a:solidFill>
              </a:rPr>
              <a:t>necesite o tenga una calificación de PEI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, sea de terapia avanzada o contenga un organismo modificado genéticamente.</a:t>
            </a:r>
            <a:endParaRPr lang="es-ES" sz="1600" dirty="0">
              <a:solidFill>
                <a:schemeClr val="tx1">
                  <a:lumMod val="50000"/>
                </a:schemeClr>
              </a:solidFill>
            </a:endParaRPr>
          </a:p>
          <a:p>
            <a:endParaRPr lang="es-ES" sz="1600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9" name="Rectangle 19"/>
          <p:cNvSpPr/>
          <p:nvPr/>
        </p:nvSpPr>
        <p:spPr>
          <a:xfrm>
            <a:off x="6581775" y="68542"/>
            <a:ext cx="2552696" cy="7386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1050" b="1" i="1" dirty="0" smtClean="0">
                <a:solidFill>
                  <a:schemeClr val="bg1">
                    <a:lumMod val="50000"/>
                  </a:schemeClr>
                </a:solidFill>
              </a:rPr>
              <a:t>Disposiciones transitorias segunda y tercera</a:t>
            </a:r>
          </a:p>
          <a:p>
            <a:pPr algn="ctr"/>
            <a:r>
              <a:rPr lang="es-ES_tradnl" sz="1050" b="1" i="1" dirty="0" smtClean="0">
                <a:solidFill>
                  <a:schemeClr val="bg1">
                    <a:lumMod val="50000"/>
                  </a:schemeClr>
                </a:solidFill>
              </a:rPr>
              <a:t>---</a:t>
            </a:r>
          </a:p>
          <a:p>
            <a:pPr algn="ctr"/>
            <a:r>
              <a:rPr lang="es-ES_tradnl" sz="1050" b="1" i="1" dirty="0" smtClean="0">
                <a:solidFill>
                  <a:schemeClr val="bg1">
                    <a:lumMod val="50000"/>
                  </a:schemeClr>
                </a:solidFill>
              </a:rPr>
              <a:t>Instrucciones AEMPS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0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32982FC9-950A-44F2-B286-0D414AB4A7ED}" type="slidenum">
              <a:rPr lang="en-US">
                <a:solidFill>
                  <a:srgbClr val="505050"/>
                </a:solidFill>
              </a:rPr>
              <a:pPr defTabSz="912813"/>
              <a:t>21</a:t>
            </a:fld>
            <a:endParaRPr lang="en-US">
              <a:solidFill>
                <a:srgbClr val="505050"/>
              </a:solidFill>
            </a:endParaRPr>
          </a:p>
        </p:txBody>
      </p:sp>
      <p:sp>
        <p:nvSpPr>
          <p:cNvPr id="16" name="Rectangle 15"/>
          <p:cNvSpPr txBox="1">
            <a:spLocks noChangeArrowheads="1"/>
          </p:cNvSpPr>
          <p:nvPr/>
        </p:nvSpPr>
        <p:spPr bwMode="auto">
          <a:xfrm>
            <a:off x="647700" y="5197584"/>
            <a:ext cx="76009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_tradnl" sz="1600" b="1" dirty="0">
              <a:solidFill>
                <a:srgbClr val="505050"/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_tradnl" sz="1600" b="1" dirty="0" smtClean="0">
              <a:solidFill>
                <a:srgbClr val="505050"/>
              </a:solidFill>
              <a:cs typeface="Calibri" panose="020F0502020204030204" pitchFamily="34" charset="0"/>
            </a:endParaRPr>
          </a:p>
        </p:txBody>
      </p:sp>
      <p:sp>
        <p:nvSpPr>
          <p:cNvPr id="7" name="Rectangle 15"/>
          <p:cNvSpPr txBox="1">
            <a:spLocks noChangeArrowheads="1"/>
          </p:cNvSpPr>
          <p:nvPr/>
        </p:nvSpPr>
        <p:spPr bwMode="auto">
          <a:xfrm>
            <a:off x="319087" y="452851"/>
            <a:ext cx="5357813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SzPct val="90000"/>
              <a:buFont typeface="Wingdings" panose="05000000000000000000" pitchFamily="2" charset="2"/>
              <a:buChar char="q"/>
            </a:pPr>
            <a:r>
              <a:rPr lang="es-ES" sz="1600" b="1" kern="0" dirty="0" smtClean="0">
                <a:solidFill>
                  <a:srgbClr val="09357A">
                    <a:lumMod val="50000"/>
                  </a:srgbClr>
                </a:solidFill>
                <a:cs typeface="Calibri" panose="020F0502020204030204" pitchFamily="34" charset="0"/>
              </a:rPr>
              <a:t>PROCEDIMIENTO DE AUTORIZACIÓN (IV)</a:t>
            </a:r>
            <a:endParaRPr lang="en-US" sz="1600" b="1" kern="0" dirty="0" smtClean="0">
              <a:solidFill>
                <a:srgbClr val="09357A">
                  <a:lumMod val="50000"/>
                </a:srgbClr>
              </a:solidFill>
              <a:cs typeface="Calibri" panose="020F0502020204030204" pitchFamily="34" charset="0"/>
            </a:endParaRPr>
          </a:p>
        </p:txBody>
      </p:sp>
      <p:sp>
        <p:nvSpPr>
          <p:cNvPr id="9" name="Rectangle 2"/>
          <p:cNvSpPr/>
          <p:nvPr/>
        </p:nvSpPr>
        <p:spPr>
          <a:xfrm>
            <a:off x="371472" y="959019"/>
            <a:ext cx="82391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600" b="1" dirty="0">
                <a:solidFill>
                  <a:srgbClr val="505050">
                    <a:lumMod val="50000"/>
                  </a:srgbClr>
                </a:solidFill>
              </a:rPr>
              <a:t>Plazos </a:t>
            </a:r>
            <a:r>
              <a:rPr lang="es-ES" sz="1600" b="1" dirty="0" smtClean="0">
                <a:solidFill>
                  <a:srgbClr val="505050">
                    <a:lumMod val="50000"/>
                  </a:srgbClr>
                </a:solidFill>
              </a:rPr>
              <a:t>RD 1090/2015 vs RD 223/2004:</a:t>
            </a:r>
            <a:endParaRPr lang="es-ES" sz="1600" b="1" dirty="0">
              <a:solidFill>
                <a:srgbClr val="505050">
                  <a:lumMod val="50000"/>
                </a:srgbClr>
              </a:solidFill>
            </a:endParaRPr>
          </a:p>
        </p:txBody>
      </p:sp>
      <p:sp>
        <p:nvSpPr>
          <p:cNvPr id="22" name="Rectangle 19"/>
          <p:cNvSpPr/>
          <p:nvPr/>
        </p:nvSpPr>
        <p:spPr>
          <a:xfrm>
            <a:off x="6581775" y="181450"/>
            <a:ext cx="2552696" cy="2539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1050" b="1" i="1" dirty="0">
                <a:solidFill>
                  <a:srgbClr val="FFFFFF">
                    <a:lumMod val="50000"/>
                  </a:srgbClr>
                </a:solidFill>
              </a:rPr>
              <a:t>Instrucciones AEMPS</a:t>
            </a:r>
            <a:endParaRPr lang="en-US" sz="1050" i="1" dirty="0">
              <a:solidFill>
                <a:srgbClr val="FFFFFF">
                  <a:lumMod val="50000"/>
                </a:srgbClr>
              </a:solidFill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1226361"/>
              </p:ext>
            </p:extLst>
          </p:nvPr>
        </p:nvGraphicFramePr>
        <p:xfrm>
          <a:off x="421818" y="1484784"/>
          <a:ext cx="8574892" cy="4146322"/>
        </p:xfrm>
        <a:graphic>
          <a:graphicData uri="http://schemas.openxmlformats.org/drawingml/2006/table">
            <a:tbl>
              <a:tblPr/>
              <a:tblGrid>
                <a:gridCol w="1679285"/>
                <a:gridCol w="932935"/>
                <a:gridCol w="819360"/>
                <a:gridCol w="859923"/>
                <a:gridCol w="865332"/>
                <a:gridCol w="822065"/>
                <a:gridCol w="648998"/>
                <a:gridCol w="648998"/>
                <a:gridCol w="648998"/>
                <a:gridCol w="648998"/>
              </a:tblGrid>
              <a:tr h="211485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Calendario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 RD 1090/2015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188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64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Validacion 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Subsanacion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Evaluacion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Aclaraciones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Resolucion 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TOTAL</a:t>
                      </a:r>
                    </a:p>
                  </a:txBody>
                  <a:tcPr marL="7867" marR="7867" marT="78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18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AEMPS + CEIm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188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18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sin subsanacion ni aclaraciones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18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 subsanacion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18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 aclaraciones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18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subsanacion + aclaraciones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188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1485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Calendario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223/2004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188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64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Presentación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mbria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Validacion 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Evaluacion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Aclaraciones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Resolucion 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TOTAL</a:t>
                      </a:r>
                    </a:p>
                  </a:txBody>
                  <a:tcPr marL="7867" marR="7867" marT="78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18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CEIC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7 (no computan)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188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64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Validacion 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Subsanacion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Evaluacion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Aclaraciones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Resolucion 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TOTAL</a:t>
                      </a:r>
                    </a:p>
                  </a:txBody>
                  <a:tcPr marL="7867" marR="7867" marT="78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18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AEMPS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18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Siempre se presenta con posterioridad al CEIC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867" marR="7867" marT="786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18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sin subsanacion ni aclaraciones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18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 subsanacion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18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 aclaraciones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18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subsanacion + aclaraciones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</a:t>
                      </a:r>
                    </a:p>
                  </a:txBody>
                  <a:tcPr marL="7867" marR="7867" marT="78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8549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188"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NOTA: Para emitir su dictamen requiere al menos la CDC de un Centro y el Dictamen del CEIC de Referencia </a:t>
                      </a: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7" marR="7867" marT="786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" name="Date Placeholder 11"/>
          <p:cNvSpPr>
            <a:spLocks noGrp="1"/>
          </p:cNvSpPr>
          <p:nvPr>
            <p:ph type="dt" sz="half" idx="10"/>
          </p:nvPr>
        </p:nvSpPr>
        <p:spPr>
          <a:xfrm>
            <a:off x="7635875" y="6334103"/>
            <a:ext cx="914400" cy="200025"/>
          </a:xfrm>
          <a:noFill/>
        </p:spPr>
        <p:txBody>
          <a:bodyPr/>
          <a:lstStyle/>
          <a:p>
            <a:pPr defTabSz="912813"/>
            <a:r>
              <a:rPr lang="en-US" dirty="0" smtClean="0">
                <a:solidFill>
                  <a:srgbClr val="505050"/>
                </a:solidFill>
              </a:rPr>
              <a:t>25</a:t>
            </a:r>
            <a:r>
              <a:rPr lang="en-US" dirty="0" smtClean="0">
                <a:solidFill>
                  <a:srgbClr val="505050"/>
                </a:solidFill>
              </a:rPr>
              <a:t>.04.2016</a:t>
            </a:r>
            <a:endParaRPr lang="en-US" dirty="0">
              <a:solidFill>
                <a:srgbClr val="505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01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32982FC9-950A-44F2-B286-0D414AB4A7ED}" type="slidenum">
              <a:rPr lang="en-US"/>
              <a:pPr defTabSz="912813"/>
              <a:t>22</a:t>
            </a:fld>
            <a:endParaRPr lang="en-US"/>
          </a:p>
        </p:txBody>
      </p:sp>
      <p:sp>
        <p:nvSpPr>
          <p:cNvPr id="10" name="Date Placeholder 11"/>
          <p:cNvSpPr>
            <a:spLocks noGrp="1"/>
          </p:cNvSpPr>
          <p:nvPr>
            <p:ph type="dt" sz="half" idx="10"/>
          </p:nvPr>
        </p:nvSpPr>
        <p:spPr>
          <a:xfrm>
            <a:off x="7635875" y="6334103"/>
            <a:ext cx="914400" cy="200025"/>
          </a:xfrm>
          <a:noFill/>
        </p:spPr>
        <p:txBody>
          <a:bodyPr/>
          <a:lstStyle/>
          <a:p>
            <a:pPr defTabSz="912813"/>
            <a:r>
              <a:rPr lang="es-ES_tradnl" dirty="0" smtClean="0"/>
              <a:t>25.04.2016</a:t>
            </a:r>
            <a:endParaRPr lang="en-US" dirty="0"/>
          </a:p>
        </p:txBody>
      </p:sp>
      <p:sp>
        <p:nvSpPr>
          <p:cNvPr id="16" name="Rectangle 15"/>
          <p:cNvSpPr txBox="1">
            <a:spLocks noChangeArrowheads="1"/>
          </p:cNvSpPr>
          <p:nvPr/>
        </p:nvSpPr>
        <p:spPr bwMode="auto">
          <a:xfrm>
            <a:off x="387331" y="888601"/>
            <a:ext cx="760095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5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Debe remitirse al CEIm una memoria </a:t>
            </a:r>
            <a:r>
              <a:rPr lang="es-ES_tradnl" sz="1500" dirty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e</a:t>
            </a:r>
            <a:r>
              <a:rPr lang="es-ES_tradnl" sz="15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conómica que incluya </a:t>
            </a:r>
            <a:r>
              <a:rPr lang="es-ES_tradnl" sz="1500" u="sng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todos los aspectos reflejados en el contrato</a:t>
            </a:r>
            <a:r>
              <a:rPr lang="es-ES_tradnl" sz="15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 con todos los centros participantes.</a:t>
            </a:r>
          </a:p>
          <a:p>
            <a:pPr algn="just"/>
            <a:endParaRPr lang="es-ES_tradnl" sz="1500" dirty="0" smtClean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500" u="sng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No podrá requerirse</a:t>
            </a:r>
            <a:r>
              <a:rPr lang="es-ES_tradnl" sz="15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 por los centros </a:t>
            </a:r>
            <a:r>
              <a:rPr lang="es-ES_tradnl" sz="1500" u="sng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importes adicionales</a:t>
            </a:r>
            <a:r>
              <a:rPr lang="es-ES_tradnl" sz="15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 a los previstos en la memoria económica presentada al CEIm.</a:t>
            </a:r>
          </a:p>
          <a:p>
            <a:pPr algn="just"/>
            <a:endParaRPr lang="es-ES_tradnl" sz="1500" dirty="0" smtClean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500" dirty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Modelo de </a:t>
            </a:r>
            <a:r>
              <a:rPr lang="es-ES_tradnl" sz="15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CONTRATO ÚNICO</a:t>
            </a:r>
            <a:r>
              <a:rPr lang="es-ES_tradnl" sz="15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, </a:t>
            </a:r>
            <a:r>
              <a:rPr lang="es-ES_tradnl" sz="1500" u="sng" dirty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válido para todo el SNS</a:t>
            </a:r>
            <a:r>
              <a:rPr lang="es-ES_tradnl" sz="15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.</a:t>
            </a:r>
          </a:p>
          <a:p>
            <a:pPr algn="just"/>
            <a:endParaRPr lang="es-ES_tradnl" sz="1500" dirty="0" smtClean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7" name="Rectangle 15"/>
          <p:cNvSpPr txBox="1">
            <a:spLocks noChangeArrowheads="1"/>
          </p:cNvSpPr>
          <p:nvPr/>
        </p:nvSpPr>
        <p:spPr bwMode="auto">
          <a:xfrm>
            <a:off x="330200" y="365611"/>
            <a:ext cx="5175250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SzPct val="90000"/>
              <a:buFont typeface="Wingdings" panose="05000000000000000000" pitchFamily="2" charset="2"/>
              <a:buChar char="q"/>
            </a:pPr>
            <a:r>
              <a:rPr lang="es-ES" sz="1600" b="1" kern="0" dirty="0" smtClean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CONTRATO PROMOTOR-CENTRO (I)</a:t>
            </a:r>
            <a:endParaRPr lang="en-US" sz="1600" b="1" kern="0" dirty="0" smtClean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8" name="Rectangle 19"/>
          <p:cNvSpPr/>
          <p:nvPr/>
        </p:nvSpPr>
        <p:spPr>
          <a:xfrm>
            <a:off x="6581775" y="68542"/>
            <a:ext cx="2552696" cy="4154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1050" b="1" i="1" dirty="0" smtClean="0">
                <a:solidFill>
                  <a:schemeClr val="bg1">
                    <a:lumMod val="50000"/>
                  </a:schemeClr>
                </a:solidFill>
              </a:rPr>
              <a:t>Aspectos económicos</a:t>
            </a:r>
          </a:p>
          <a:p>
            <a:pPr algn="ctr"/>
            <a:r>
              <a:rPr lang="es-ES_tradnl" sz="1050" i="1" dirty="0" smtClean="0">
                <a:solidFill>
                  <a:schemeClr val="bg1">
                    <a:lumMod val="50000"/>
                  </a:schemeClr>
                </a:solidFill>
              </a:rPr>
              <a:t> Artículos 32 y 33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 descr="C:\Users\mparis\Desktop\imagesCACM04E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1" y="1961696"/>
            <a:ext cx="517528" cy="749437"/>
          </a:xfrm>
          <a:prstGeom prst="rect">
            <a:avLst/>
          </a:prstGeom>
          <a:solidFill>
            <a:schemeClr val="tx2"/>
          </a:solidFill>
          <a:extLst/>
        </p:spPr>
      </p:pic>
      <p:sp>
        <p:nvSpPr>
          <p:cNvPr id="15" name="Rectangle 15"/>
          <p:cNvSpPr txBox="1">
            <a:spLocks noChangeArrowheads="1"/>
          </p:cNvSpPr>
          <p:nvPr/>
        </p:nvSpPr>
        <p:spPr bwMode="auto">
          <a:xfrm>
            <a:off x="382578" y="2859175"/>
            <a:ext cx="1330325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SzPct val="90000"/>
              <a:buFont typeface="Wingdings" panose="05000000000000000000" pitchFamily="2" charset="2"/>
              <a:buChar char="q"/>
            </a:pPr>
            <a:r>
              <a:rPr lang="es-ES" sz="1600" b="1" kern="0" dirty="0" smtClean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TASAS</a:t>
            </a:r>
            <a:endParaRPr lang="en-US" sz="1600" b="1" kern="0" dirty="0" smtClean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7" name="Rectangle 15"/>
          <p:cNvSpPr txBox="1">
            <a:spLocks noChangeArrowheads="1"/>
          </p:cNvSpPr>
          <p:nvPr/>
        </p:nvSpPr>
        <p:spPr bwMode="auto">
          <a:xfrm>
            <a:off x="3438521" y="5466094"/>
            <a:ext cx="5695950" cy="253916"/>
          </a:xfrm>
          <a:prstGeom prst="rect">
            <a:avLst/>
          </a:prstGeom>
          <a:solidFill>
            <a:schemeClr val="bg2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algn="just">
              <a:buSzPct val="90000"/>
            </a:pPr>
            <a:r>
              <a:rPr lang="es-ES_tradnl" sz="1050" kern="0" dirty="0" smtClean="0">
                <a:solidFill>
                  <a:schemeClr val="tx2">
                    <a:lumMod val="50000"/>
                  </a:schemeClr>
                </a:solidFill>
                <a:cs typeface="Calibri" panose="020F0502020204030204" pitchFamily="34" charset="0"/>
              </a:rPr>
              <a:t>*De momento, deben seguir pagándose las tasas a AEMPS y CEIm por separado</a:t>
            </a:r>
            <a:endParaRPr lang="en-US" sz="1050" kern="0" dirty="0" smtClean="0">
              <a:solidFill>
                <a:schemeClr val="tx2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8" name="Rectangle 15"/>
          <p:cNvSpPr txBox="1">
            <a:spLocks noChangeArrowheads="1"/>
          </p:cNvSpPr>
          <p:nvPr/>
        </p:nvSpPr>
        <p:spPr bwMode="auto">
          <a:xfrm>
            <a:off x="387331" y="3320685"/>
            <a:ext cx="760095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algn="just"/>
            <a:endParaRPr lang="es-ES_tradnl" sz="1500" dirty="0" smtClean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500" b="1" u="sng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Prohibición de tasas administrativas</a:t>
            </a:r>
            <a:r>
              <a:rPr lang="es-ES_tradnl" sz="15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 no amparadas en el marco legal correspondiente.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_tradnl" sz="1500" dirty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500" dirty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Una </a:t>
            </a:r>
            <a:r>
              <a:rPr lang="es-ES_tradnl" sz="1500" b="1" dirty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ÚNICA TASA POR </a:t>
            </a:r>
            <a:r>
              <a:rPr lang="es-ES_tradnl" sz="15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EVALUACIÓN</a:t>
            </a:r>
            <a:r>
              <a:rPr lang="es-ES_tradnl" sz="15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, </a:t>
            </a:r>
            <a:r>
              <a:rPr lang="es-ES_tradnl" sz="1500" dirty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fijada por disposición </a:t>
            </a:r>
            <a:r>
              <a:rPr lang="es-ES_tradnl" sz="15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legal</a:t>
            </a:r>
            <a:r>
              <a:rPr lang="es-ES_tradnl" sz="1500" dirty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*</a:t>
            </a:r>
            <a:r>
              <a:rPr lang="es-ES_tradnl" sz="15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es-ES_tradnl" sz="1500" dirty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y sobre la base del principio de recuperación de costes</a:t>
            </a:r>
            <a:r>
              <a:rPr lang="es-ES_tradnl" sz="15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.</a:t>
            </a:r>
          </a:p>
          <a:p>
            <a:pPr algn="just"/>
            <a:endParaRPr lang="es-ES_tradnl" sz="1500" dirty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500" dirty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Se abonará a la AEMPS, y ésta transferirá la parte proporcional al CEIm. </a:t>
            </a:r>
          </a:p>
        </p:txBody>
      </p:sp>
      <p:pic>
        <p:nvPicPr>
          <p:cNvPr id="12" name="Picture 2" descr="C:\Users\mparis\Desktop\imagesCACM04E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281" y="4085771"/>
            <a:ext cx="517528" cy="749437"/>
          </a:xfrm>
          <a:prstGeom prst="rect">
            <a:avLst/>
          </a:prstGeom>
          <a:solidFill>
            <a:schemeClr val="tx2"/>
          </a:solidFill>
          <a:extLst/>
        </p:spPr>
      </p:pic>
    </p:spTree>
    <p:extLst>
      <p:ext uri="{BB962C8B-B14F-4D97-AF65-F5344CB8AC3E}">
        <p14:creationId xmlns:p14="http://schemas.microsoft.com/office/powerpoint/2010/main" val="324544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32982FC9-950A-44F2-B286-0D414AB4A7ED}" type="slidenum">
              <a:rPr lang="en-US"/>
              <a:pPr defTabSz="912813"/>
              <a:t>23</a:t>
            </a:fld>
            <a:endParaRPr lang="en-US"/>
          </a:p>
        </p:txBody>
      </p:sp>
      <p:sp>
        <p:nvSpPr>
          <p:cNvPr id="10" name="Date Placeholder 11"/>
          <p:cNvSpPr>
            <a:spLocks noGrp="1"/>
          </p:cNvSpPr>
          <p:nvPr>
            <p:ph type="dt" sz="half" idx="10"/>
          </p:nvPr>
        </p:nvSpPr>
        <p:spPr>
          <a:xfrm>
            <a:off x="7635875" y="6334103"/>
            <a:ext cx="914400" cy="200025"/>
          </a:xfrm>
          <a:noFill/>
        </p:spPr>
        <p:txBody>
          <a:bodyPr/>
          <a:lstStyle/>
          <a:p>
            <a:pPr defTabSz="912813"/>
            <a:r>
              <a:rPr lang="es-ES_tradnl" dirty="0" smtClean="0"/>
              <a:t>25.04.2016</a:t>
            </a:r>
            <a:endParaRPr lang="en-US" dirty="0"/>
          </a:p>
        </p:txBody>
      </p:sp>
      <p:sp>
        <p:nvSpPr>
          <p:cNvPr id="16" name="Rectangle 15"/>
          <p:cNvSpPr txBox="1">
            <a:spLocks noChangeArrowheads="1"/>
          </p:cNvSpPr>
          <p:nvPr/>
        </p:nvSpPr>
        <p:spPr bwMode="auto">
          <a:xfrm>
            <a:off x="268287" y="1499618"/>
            <a:ext cx="8077198" cy="413959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algn="just"/>
            <a:endParaRPr lang="en-US" sz="1600" b="1" dirty="0" smtClean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algn="just"/>
            <a:r>
              <a:rPr lang="es-ES_tradnl" sz="20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CONDICIÓN SUSPENSIVA</a:t>
            </a:r>
          </a:p>
          <a:p>
            <a:pPr algn="just"/>
            <a:endParaRPr lang="es-ES_tradnl" sz="2000" b="1" u="sng" dirty="0" smtClean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algn="just"/>
            <a:r>
              <a:rPr lang="es-ES" sz="1500" i="1" dirty="0">
                <a:solidFill>
                  <a:schemeClr val="tx1">
                    <a:lumMod val="50000"/>
                  </a:schemeClr>
                </a:solidFill>
              </a:rPr>
              <a:t>Este contrato </a:t>
            </a:r>
            <a:r>
              <a:rPr lang="es-ES" sz="1500" b="1" i="1" u="sng" dirty="0">
                <a:solidFill>
                  <a:schemeClr val="tx1">
                    <a:lumMod val="50000"/>
                  </a:schemeClr>
                </a:solidFill>
              </a:rPr>
              <a:t>podrá formalizarse en cualquier momento y será efectivo cuando el ensayo  clínico sea autorizado por la Agencia Española de Medicamentos y Productos Sanitarios y disponga del dictamen favorable del «CEIm»</a:t>
            </a:r>
            <a:r>
              <a:rPr lang="es-ES" sz="1500" b="1" i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s-ES" sz="1500" i="1" dirty="0">
                <a:solidFill>
                  <a:schemeClr val="tx1">
                    <a:lumMod val="50000"/>
                  </a:schemeClr>
                </a:solidFill>
              </a:rPr>
              <a:t>para la realización del ensayo en dicho centro. </a:t>
            </a:r>
            <a:endParaRPr lang="es-ES" sz="1500" i="1" dirty="0" smtClean="0">
              <a:solidFill>
                <a:schemeClr val="tx1">
                  <a:lumMod val="50000"/>
                </a:schemeClr>
              </a:solidFill>
            </a:endParaRPr>
          </a:p>
          <a:p>
            <a:pPr algn="just"/>
            <a:endParaRPr lang="en-US" sz="1500" i="1" dirty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algn="just"/>
            <a:endParaRPr lang="es-ES_tradnl" sz="1600" dirty="0" smtClean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Firma del contrato </a:t>
            </a:r>
            <a:r>
              <a:rPr lang="es-ES_tradnl" sz="1600" u="sng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independiente al proceso de autorización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_tradnl" sz="1600" dirty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600" u="sng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Eficacia condicionada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 a dictamen del CEIm y autorización de la AEMPS.</a:t>
            </a:r>
          </a:p>
          <a:p>
            <a:pPr algn="just"/>
            <a:endParaRPr lang="es-ES_tradnl" sz="1600" dirty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algn="just"/>
            <a:endParaRPr lang="es-ES_tradnl" sz="1600" dirty="0" smtClean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algn="ctr"/>
            <a:r>
              <a:rPr lang="es-ES_tradnl" sz="18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AQUÍ ES DONDE TENEMOS LA MAYOR OPORTUNIDAD DE REDUCIR DÍAS A LA PUESTA EN MARCHA DE LOS ENSAYOS</a:t>
            </a:r>
          </a:p>
        </p:txBody>
      </p:sp>
      <p:sp>
        <p:nvSpPr>
          <p:cNvPr id="7" name="Rectangle 15"/>
          <p:cNvSpPr txBox="1">
            <a:spLocks noChangeArrowheads="1"/>
          </p:cNvSpPr>
          <p:nvPr/>
        </p:nvSpPr>
        <p:spPr bwMode="auto">
          <a:xfrm>
            <a:off x="330200" y="365611"/>
            <a:ext cx="5175250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SzPct val="90000"/>
              <a:buFont typeface="Wingdings" panose="05000000000000000000" pitchFamily="2" charset="2"/>
              <a:buChar char="q"/>
            </a:pPr>
            <a:r>
              <a:rPr lang="es-ES" sz="1600" b="1" kern="0" dirty="0" smtClean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CONTRATO PROMOTOR-CENTRO (II)</a:t>
            </a:r>
            <a:endParaRPr lang="en-US" sz="1600" b="1" kern="0" dirty="0" smtClean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pic>
        <p:nvPicPr>
          <p:cNvPr id="11" name="Picture 2" descr="C:\Users\mparis\Desktop\imagesCACM04E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526" y="2132698"/>
            <a:ext cx="671513" cy="1229627"/>
          </a:xfrm>
          <a:prstGeom prst="rect">
            <a:avLst/>
          </a:prstGeom>
          <a:solidFill>
            <a:schemeClr val="tx2"/>
          </a:solidFill>
          <a:extLst/>
        </p:spPr>
      </p:pic>
      <p:sp>
        <p:nvSpPr>
          <p:cNvPr id="13" name="Rectangle 19"/>
          <p:cNvSpPr/>
          <p:nvPr/>
        </p:nvSpPr>
        <p:spPr>
          <a:xfrm>
            <a:off x="6543679" y="77070"/>
            <a:ext cx="2552696" cy="57708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1050" b="1" i="1" dirty="0" smtClean="0">
                <a:solidFill>
                  <a:schemeClr val="bg1">
                    <a:lumMod val="50000"/>
                  </a:schemeClr>
                </a:solidFill>
              </a:rPr>
              <a:t>Presentación, validación y procedimientos de autorización</a:t>
            </a:r>
          </a:p>
          <a:p>
            <a:pPr algn="ctr"/>
            <a:r>
              <a:rPr lang="es-ES_tradnl" sz="1050" i="1" dirty="0" smtClean="0">
                <a:solidFill>
                  <a:schemeClr val="bg1">
                    <a:lumMod val="50000"/>
                  </a:schemeClr>
                </a:solidFill>
              </a:rPr>
              <a:t> Artículo 17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4"/>
          <p:cNvSpPr/>
          <p:nvPr/>
        </p:nvSpPr>
        <p:spPr>
          <a:xfrm>
            <a:off x="330200" y="1084120"/>
            <a:ext cx="8015285" cy="3385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Desvinculación </a:t>
            </a:r>
            <a:r>
              <a:rPr lang="es-ES" sz="1600" dirty="0">
                <a:solidFill>
                  <a:schemeClr val="tx1">
                    <a:lumMod val="50000"/>
                  </a:schemeClr>
                </a:solidFill>
              </a:rPr>
              <a:t>entre los requisitos 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de </a:t>
            </a:r>
            <a:r>
              <a:rPr lang="es-ES" sz="1600" b="1" dirty="0" smtClean="0">
                <a:solidFill>
                  <a:schemeClr val="tx1">
                    <a:lumMod val="50000"/>
                  </a:schemeClr>
                </a:solidFill>
              </a:rPr>
              <a:t>autorización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 y </a:t>
            </a:r>
            <a:r>
              <a:rPr lang="es-ES" sz="1600" b="1" dirty="0" smtClean="0">
                <a:solidFill>
                  <a:schemeClr val="tx1">
                    <a:lumMod val="50000"/>
                  </a:schemeClr>
                </a:solidFill>
              </a:rPr>
              <a:t>realización</a:t>
            </a:r>
            <a:endParaRPr lang="es-ES" sz="16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46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32982FC9-950A-44F2-B286-0D414AB4A7ED}" type="slidenum">
              <a:rPr lang="en-US"/>
              <a:pPr defTabSz="912813"/>
              <a:t>24</a:t>
            </a:fld>
            <a:endParaRPr lang="en-US"/>
          </a:p>
        </p:txBody>
      </p:sp>
      <p:sp>
        <p:nvSpPr>
          <p:cNvPr id="10" name="Date Placeholder 11"/>
          <p:cNvSpPr>
            <a:spLocks noGrp="1"/>
          </p:cNvSpPr>
          <p:nvPr>
            <p:ph type="dt" sz="half" idx="10"/>
          </p:nvPr>
        </p:nvSpPr>
        <p:spPr>
          <a:xfrm>
            <a:off x="7635875" y="6334103"/>
            <a:ext cx="914400" cy="200025"/>
          </a:xfrm>
          <a:noFill/>
        </p:spPr>
        <p:txBody>
          <a:bodyPr/>
          <a:lstStyle/>
          <a:p>
            <a:pPr defTabSz="912813"/>
            <a:r>
              <a:rPr lang="es-ES_tradnl" dirty="0" smtClean="0"/>
              <a:t>25.04.2016</a:t>
            </a:r>
            <a:endParaRPr lang="en-US" dirty="0"/>
          </a:p>
        </p:txBody>
      </p:sp>
      <p:sp>
        <p:nvSpPr>
          <p:cNvPr id="7" name="Rectangle 15"/>
          <p:cNvSpPr txBox="1">
            <a:spLocks noChangeArrowheads="1"/>
          </p:cNvSpPr>
          <p:nvPr/>
        </p:nvSpPr>
        <p:spPr bwMode="auto">
          <a:xfrm>
            <a:off x="336548" y="586174"/>
            <a:ext cx="5645152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SzPct val="90000"/>
              <a:buFont typeface="Wingdings" panose="05000000000000000000" pitchFamily="2" charset="2"/>
              <a:buChar char="q"/>
            </a:pPr>
            <a:r>
              <a:rPr lang="es-ES_tradnl" sz="1600" b="1" kern="0" dirty="0" smtClean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SISTEMA DE INFORMACIÓN ÚNICO (AEMPS)</a:t>
            </a:r>
            <a:endParaRPr lang="en-US" sz="1600" b="1" kern="0" dirty="0" smtClean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3" name="Rectangle 15"/>
          <p:cNvSpPr txBox="1">
            <a:spLocks noChangeArrowheads="1"/>
          </p:cNvSpPr>
          <p:nvPr/>
        </p:nvSpPr>
        <p:spPr bwMode="auto">
          <a:xfrm>
            <a:off x="390525" y="1209198"/>
            <a:ext cx="7600950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_tradnl" sz="1400" dirty="0" smtClean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Punto nacional de </a:t>
            </a: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contacto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. </a:t>
            </a:r>
            <a:endParaRPr lang="es-ES_tradnl" sz="1600" b="1" dirty="0" smtClean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algn="just"/>
            <a:endParaRPr lang="es-ES_tradnl" sz="1600" b="1" dirty="0" smtClean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Hasta que el portal y la base de datos de la UE estén operativos, </a:t>
            </a: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único punto de contacto 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para el promotor en todo lo relacionado con sus ensayos clínicos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_tradnl" sz="1600" dirty="0" smtClean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Válido para </a:t>
            </a: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todo tipo de comunicación y transmisión de resoluciones 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entre la AEMPS y CEIm con el promotor, así como entre el CEIm y la AEMPS </a:t>
            </a:r>
          </a:p>
          <a:p>
            <a:pPr algn="just"/>
            <a:endParaRPr lang="es-ES_tradnl" sz="1600" dirty="0" smtClean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Solicitudes y notificaciones por </a:t>
            </a:r>
            <a:r>
              <a:rPr lang="es-ES_tradnl" sz="1600" b="1" u="sng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medios electrónicos</a:t>
            </a:r>
          </a:p>
          <a:p>
            <a:pPr algn="just"/>
            <a:endParaRPr lang="es-ES_tradnl" sz="1600" b="1" u="sng" dirty="0" smtClean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Mayor </a:t>
            </a:r>
            <a:r>
              <a:rPr lang="es-ES_tradnl" sz="1600" b="1" u="sng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agilidad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 en la tramitación</a:t>
            </a:r>
          </a:p>
        </p:txBody>
      </p:sp>
      <p:sp>
        <p:nvSpPr>
          <p:cNvPr id="11" name="Rectangle 19"/>
          <p:cNvSpPr/>
          <p:nvPr/>
        </p:nvSpPr>
        <p:spPr>
          <a:xfrm>
            <a:off x="7315200" y="170676"/>
            <a:ext cx="1744658" cy="4154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1050" b="1" i="1" dirty="0" smtClean="0">
                <a:solidFill>
                  <a:schemeClr val="bg1">
                    <a:lumMod val="50000"/>
                  </a:schemeClr>
                </a:solidFill>
              </a:rPr>
              <a:t>Comunicaciones</a:t>
            </a:r>
          </a:p>
          <a:p>
            <a:pPr algn="ctr"/>
            <a:r>
              <a:rPr lang="es-ES_tradnl" sz="1050" i="1" dirty="0" smtClean="0">
                <a:solidFill>
                  <a:schemeClr val="bg1">
                    <a:lumMod val="50000"/>
                  </a:schemeClr>
                </a:solidFill>
              </a:rPr>
              <a:t> Artículo 46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37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32982FC9-950A-44F2-B286-0D414AB4A7ED}" type="slidenum">
              <a:rPr lang="en-US"/>
              <a:pPr defTabSz="912813"/>
              <a:t>25</a:t>
            </a:fld>
            <a:endParaRPr lang="en-US"/>
          </a:p>
        </p:txBody>
      </p:sp>
      <p:sp>
        <p:nvSpPr>
          <p:cNvPr id="10" name="Date Placeholder 11"/>
          <p:cNvSpPr>
            <a:spLocks noGrp="1"/>
          </p:cNvSpPr>
          <p:nvPr>
            <p:ph type="dt" sz="half" idx="10"/>
          </p:nvPr>
        </p:nvSpPr>
        <p:spPr>
          <a:xfrm>
            <a:off x="7635875" y="6334103"/>
            <a:ext cx="914400" cy="200025"/>
          </a:xfrm>
          <a:noFill/>
        </p:spPr>
        <p:txBody>
          <a:bodyPr/>
          <a:lstStyle/>
          <a:p>
            <a:pPr defTabSz="912813"/>
            <a:r>
              <a:rPr lang="es-ES_tradnl" dirty="0" smtClean="0"/>
              <a:t>25.04.2016</a:t>
            </a:r>
            <a:endParaRPr lang="en-US" dirty="0"/>
          </a:p>
        </p:txBody>
      </p:sp>
      <p:sp>
        <p:nvSpPr>
          <p:cNvPr id="11" name="Rectangle 15"/>
          <p:cNvSpPr txBox="1">
            <a:spLocks noChangeArrowheads="1"/>
          </p:cNvSpPr>
          <p:nvPr/>
        </p:nvSpPr>
        <p:spPr bwMode="auto">
          <a:xfrm>
            <a:off x="346072" y="235892"/>
            <a:ext cx="5635628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SzPct val="90000"/>
              <a:buFont typeface="Wingdings" panose="05000000000000000000" pitchFamily="2" charset="2"/>
              <a:buChar char="q"/>
            </a:pPr>
            <a:r>
              <a:rPr lang="es-ES_tradnl" sz="1600" b="1" kern="0" dirty="0" smtClean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REGISTRO ESPAÑOL DE ESTUDIOS CLÍNICOS </a:t>
            </a:r>
            <a:endParaRPr lang="en-US" sz="1600" b="1" kern="0" dirty="0" smtClean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85808" y="1298907"/>
            <a:ext cx="815022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_tradnl" sz="1400" b="1" dirty="0" smtClean="0">
                <a:solidFill>
                  <a:schemeClr val="tx1">
                    <a:lumMod val="50000"/>
                  </a:schemeClr>
                </a:solidFill>
              </a:rPr>
              <a:t>Ensayos clínicos con medicamentos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_tradnl" sz="1400" b="1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_tradnl" sz="1400" b="1" dirty="0" smtClean="0">
                <a:solidFill>
                  <a:schemeClr val="tx1">
                    <a:lumMod val="50000"/>
                  </a:schemeClr>
                </a:solidFill>
              </a:rPr>
              <a:t>Estudios posautorización de tipo observacional</a:t>
            </a:r>
            <a:endParaRPr lang="en-US" sz="14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4" name="Rectangle 15"/>
          <p:cNvSpPr txBox="1">
            <a:spLocks noChangeArrowheads="1"/>
          </p:cNvSpPr>
          <p:nvPr/>
        </p:nvSpPr>
        <p:spPr bwMode="auto">
          <a:xfrm>
            <a:off x="4177504" y="5495812"/>
            <a:ext cx="488235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algn="just"/>
            <a:r>
              <a:rPr lang="es-ES_tradnl" sz="1100" b="1" i="1" dirty="0" smtClean="0">
                <a:solidFill>
                  <a:schemeClr val="bg2">
                    <a:lumMod val="50000"/>
                  </a:schemeClr>
                </a:solidFill>
                <a:cs typeface="Calibri" panose="020F0502020204030204" pitchFamily="34" charset="0"/>
              </a:rPr>
              <a:t>*Ya en REec EC autorizados por la AEMPS desde 1.01.2013</a:t>
            </a:r>
          </a:p>
        </p:txBody>
      </p:sp>
      <p:sp>
        <p:nvSpPr>
          <p:cNvPr id="17" name="Rectangle 1"/>
          <p:cNvSpPr/>
          <p:nvPr/>
        </p:nvSpPr>
        <p:spPr>
          <a:xfrm>
            <a:off x="346073" y="821158"/>
            <a:ext cx="31146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sz="1400" u="sng" dirty="0" smtClean="0">
                <a:solidFill>
                  <a:schemeClr val="tx1">
                    <a:lumMod val="50000"/>
                  </a:schemeClr>
                </a:solidFill>
              </a:rPr>
              <a:t>OBLIGATO</a:t>
            </a:r>
            <a:r>
              <a:rPr lang="es-ES" sz="1400" u="sng" cap="all" dirty="0" smtClean="0">
                <a:solidFill>
                  <a:schemeClr val="tx1">
                    <a:lumMod val="50000"/>
                  </a:schemeClr>
                </a:solidFill>
              </a:rPr>
              <a:t>rio</a:t>
            </a:r>
            <a:r>
              <a:rPr lang="es-ES" sz="1400" dirty="0" smtClean="0">
                <a:solidFill>
                  <a:schemeClr val="tx1">
                    <a:lumMod val="50000"/>
                  </a:schemeClr>
                </a:solidFill>
              </a:rPr>
              <a:t>:</a:t>
            </a:r>
            <a:endParaRPr lang="en-US" sz="14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8" name="Rectangle 1"/>
          <p:cNvSpPr/>
          <p:nvPr/>
        </p:nvSpPr>
        <p:spPr>
          <a:xfrm>
            <a:off x="315909" y="2191459"/>
            <a:ext cx="31146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sz="1400" u="sng" cap="all" dirty="0" smtClean="0">
                <a:solidFill>
                  <a:schemeClr val="tx1">
                    <a:lumMod val="50000"/>
                  </a:schemeClr>
                </a:solidFill>
              </a:rPr>
              <a:t>voluntario</a:t>
            </a:r>
            <a:r>
              <a:rPr lang="es-ES" sz="1400" dirty="0" smtClean="0">
                <a:solidFill>
                  <a:schemeClr val="tx1">
                    <a:lumMod val="50000"/>
                  </a:schemeClr>
                </a:solidFill>
              </a:rPr>
              <a:t>:</a:t>
            </a:r>
            <a:endParaRPr lang="en-US" sz="14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9" name="Rectangle 1"/>
          <p:cNvSpPr/>
          <p:nvPr/>
        </p:nvSpPr>
        <p:spPr>
          <a:xfrm>
            <a:off x="785808" y="2630949"/>
            <a:ext cx="77739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sz="1400" dirty="0" smtClean="0">
                <a:solidFill>
                  <a:schemeClr val="tx1">
                    <a:lumMod val="50000"/>
                  </a:schemeClr>
                </a:solidFill>
              </a:rPr>
              <a:t>Otros estudios clínicos promovidos por entidades públicas o privadas, nacionales o internacionales</a:t>
            </a:r>
            <a:endParaRPr lang="en-US" sz="14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20" name="Picture 2" descr="C:\Users\mparis\Desktop\cf3c10aaf00d2fb2d59ffbd2777a30f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079" y="736028"/>
            <a:ext cx="1428750" cy="78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"/>
          <p:cNvSpPr/>
          <p:nvPr/>
        </p:nvSpPr>
        <p:spPr>
          <a:xfrm>
            <a:off x="358767" y="3328754"/>
            <a:ext cx="78994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sz="1400" b="1" cap="all" dirty="0" smtClean="0">
                <a:solidFill>
                  <a:schemeClr val="tx2">
                    <a:lumMod val="50000"/>
                  </a:schemeClr>
                </a:solidFill>
              </a:rPr>
              <a:t>¿Qué información será pública?  </a:t>
            </a:r>
            <a:r>
              <a:rPr lang="es-ES" sz="1400" cap="all" dirty="0" smtClean="0">
                <a:solidFill>
                  <a:schemeClr val="tx2">
                    <a:lumMod val="50000"/>
                  </a:schemeClr>
                </a:solidFill>
              </a:rPr>
              <a:t>ANEXO RD 1090/2015 </a:t>
            </a:r>
          </a:p>
        </p:txBody>
      </p:sp>
      <p:sp>
        <p:nvSpPr>
          <p:cNvPr id="21" name="Rectangle 1"/>
          <p:cNvSpPr/>
          <p:nvPr/>
        </p:nvSpPr>
        <p:spPr>
          <a:xfrm>
            <a:off x="346072" y="4577724"/>
            <a:ext cx="81502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400" dirty="0" smtClean="0">
                <a:solidFill>
                  <a:schemeClr val="tx1">
                    <a:lumMod val="50000"/>
                  </a:schemeClr>
                </a:solidFill>
              </a:rPr>
              <a:t>Información pública una vez </a:t>
            </a:r>
            <a:r>
              <a:rPr lang="es-ES_tradnl" sz="1400" u="sng" dirty="0" smtClean="0">
                <a:solidFill>
                  <a:schemeClr val="tx1">
                    <a:lumMod val="50000"/>
                  </a:schemeClr>
                </a:solidFill>
              </a:rPr>
              <a:t>autorizado el ensayo</a:t>
            </a:r>
            <a:r>
              <a:rPr lang="es-ES_tradnl" sz="1400" dirty="0" smtClean="0">
                <a:solidFill>
                  <a:schemeClr val="tx1">
                    <a:lumMod val="50000"/>
                  </a:schemeClr>
                </a:solidFill>
              </a:rPr>
              <a:t>.  </a:t>
            </a:r>
            <a:endParaRPr lang="en-US" sz="1400" u="sng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2" name="Rectangle 19"/>
          <p:cNvSpPr/>
          <p:nvPr/>
        </p:nvSpPr>
        <p:spPr>
          <a:xfrm>
            <a:off x="7315200" y="68542"/>
            <a:ext cx="1744658" cy="4154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1050" b="1" i="1" dirty="0" smtClean="0">
                <a:solidFill>
                  <a:schemeClr val="bg1">
                    <a:lumMod val="50000"/>
                  </a:schemeClr>
                </a:solidFill>
              </a:rPr>
              <a:t>Comunicaciones</a:t>
            </a:r>
          </a:p>
          <a:p>
            <a:pPr algn="ctr"/>
            <a:r>
              <a:rPr lang="es-ES_tradnl" sz="1050" i="1" dirty="0" smtClean="0">
                <a:solidFill>
                  <a:schemeClr val="bg1">
                    <a:lumMod val="50000"/>
                  </a:schemeClr>
                </a:solidFill>
              </a:rPr>
              <a:t> Artículos 47 y 48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Rectangle 1"/>
          <p:cNvSpPr/>
          <p:nvPr/>
        </p:nvSpPr>
        <p:spPr>
          <a:xfrm>
            <a:off x="346073" y="5042435"/>
            <a:ext cx="81502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sz="1400" dirty="0" smtClean="0">
                <a:solidFill>
                  <a:schemeClr val="tx1">
                    <a:lumMod val="50000"/>
                  </a:schemeClr>
                </a:solidFill>
              </a:rPr>
              <a:t>Información prospectiva desde su puesta en funcionamiento</a:t>
            </a:r>
            <a:r>
              <a:rPr lang="es-ES_tradnl" sz="1400" dirty="0" smtClean="0">
                <a:solidFill>
                  <a:schemeClr val="tx1">
                    <a:lumMod val="50000"/>
                  </a:schemeClr>
                </a:solidFill>
              </a:rPr>
              <a:t>*</a:t>
            </a:r>
            <a:endParaRPr lang="en-US" sz="14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691355" y="3703206"/>
            <a:ext cx="799147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tx2">
                    <a:lumMod val="50000"/>
                  </a:schemeClr>
                </a:solidFill>
              </a:rPr>
              <a:t>Datos descriptivos del ensayo, breve justificación del estudio en </a:t>
            </a:r>
            <a:r>
              <a:rPr lang="es-ES" sz="1400" b="1" dirty="0">
                <a:solidFill>
                  <a:schemeClr val="tx2">
                    <a:lumMod val="50000"/>
                  </a:schemeClr>
                </a:solidFill>
              </a:rPr>
              <a:t>lenguaje </a:t>
            </a:r>
            <a:r>
              <a:rPr lang="es-ES" sz="1400" b="1" dirty="0" smtClean="0">
                <a:solidFill>
                  <a:schemeClr val="tx2">
                    <a:lumMod val="50000"/>
                  </a:schemeClr>
                </a:solidFill>
              </a:rPr>
              <a:t>accesible </a:t>
            </a:r>
            <a:r>
              <a:rPr lang="es-ES" sz="1400" b="1" dirty="0">
                <a:solidFill>
                  <a:schemeClr val="tx2">
                    <a:lumMod val="50000"/>
                  </a:schemeClr>
                </a:solidFill>
              </a:rPr>
              <a:t>al público general</a:t>
            </a:r>
            <a:r>
              <a:rPr lang="es-ES" sz="1400" dirty="0">
                <a:solidFill>
                  <a:schemeClr val="tx2">
                    <a:lumMod val="50000"/>
                  </a:schemeClr>
                </a:solidFill>
              </a:rPr>
              <a:t>, centros </a:t>
            </a: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participantes, fechas </a:t>
            </a:r>
            <a:r>
              <a:rPr lang="es-ES" sz="1400" dirty="0">
                <a:solidFill>
                  <a:schemeClr val="tx2">
                    <a:lumMod val="50000"/>
                  </a:schemeClr>
                </a:solidFill>
              </a:rPr>
              <a:t>en España de inicio del ensayo, fin del </a:t>
            </a: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reclutamiento </a:t>
            </a:r>
            <a:r>
              <a:rPr lang="es-ES" sz="1400" dirty="0">
                <a:solidFill>
                  <a:schemeClr val="tx2">
                    <a:lumMod val="50000"/>
                  </a:schemeClr>
                </a:solidFill>
              </a:rPr>
              <a:t>y </a:t>
            </a: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del ensayo, </a:t>
            </a:r>
            <a:r>
              <a:rPr lang="es-ES" sz="1400" u="sng" dirty="0" smtClean="0">
                <a:solidFill>
                  <a:schemeClr val="tx2">
                    <a:lumMod val="50000"/>
                  </a:schemeClr>
                </a:solidFill>
              </a:rPr>
              <a:t>y resultados</a:t>
            </a: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es-ES" sz="1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36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32982FC9-950A-44F2-B286-0D414AB4A7ED}" type="slidenum">
              <a:rPr lang="en-US"/>
              <a:pPr defTabSz="912813"/>
              <a:t>26</a:t>
            </a:fld>
            <a:endParaRPr lang="en-US"/>
          </a:p>
        </p:txBody>
      </p:sp>
      <p:sp>
        <p:nvSpPr>
          <p:cNvPr id="10" name="Date Placeholder 11"/>
          <p:cNvSpPr>
            <a:spLocks noGrp="1"/>
          </p:cNvSpPr>
          <p:nvPr>
            <p:ph type="dt" sz="half" idx="10"/>
          </p:nvPr>
        </p:nvSpPr>
        <p:spPr>
          <a:xfrm>
            <a:off x="7635875" y="6334103"/>
            <a:ext cx="914400" cy="200025"/>
          </a:xfrm>
          <a:noFill/>
        </p:spPr>
        <p:txBody>
          <a:bodyPr/>
          <a:lstStyle/>
          <a:p>
            <a:pPr defTabSz="912813"/>
            <a:r>
              <a:rPr lang="es-ES_tradnl" dirty="0" smtClean="0"/>
              <a:t>25.04.2016</a:t>
            </a:r>
            <a:endParaRPr lang="en-US" dirty="0"/>
          </a:p>
        </p:txBody>
      </p:sp>
      <p:sp>
        <p:nvSpPr>
          <p:cNvPr id="7" name="Rectangle 15"/>
          <p:cNvSpPr txBox="1">
            <a:spLocks noChangeArrowheads="1"/>
          </p:cNvSpPr>
          <p:nvPr/>
        </p:nvSpPr>
        <p:spPr bwMode="auto">
          <a:xfrm>
            <a:off x="428625" y="4376708"/>
            <a:ext cx="8101013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" sz="1800" dirty="0" smtClean="0">
              <a:solidFill>
                <a:schemeClr val="tx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_tradnl" sz="1600" b="1" dirty="0" smtClean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algn="just"/>
            <a:endParaRPr lang="es-ES_tradnl" sz="1600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9" name="Rectangle 15"/>
          <p:cNvSpPr txBox="1">
            <a:spLocks noChangeArrowheads="1"/>
          </p:cNvSpPr>
          <p:nvPr/>
        </p:nvSpPr>
        <p:spPr bwMode="auto">
          <a:xfrm>
            <a:off x="295276" y="4376708"/>
            <a:ext cx="82057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endParaRPr lang="es-ES" sz="1200" i="1" dirty="0" smtClean="0">
              <a:solidFill>
                <a:schemeClr val="tx1"/>
              </a:solidFill>
            </a:endParaRPr>
          </a:p>
          <a:p>
            <a:pPr marL="228600" indent="-228600" algn="just">
              <a:buFont typeface="+mj-lt"/>
              <a:buAutoNum type="alphaLcParenR"/>
            </a:pPr>
            <a:endParaRPr lang="es-ES" sz="1600" i="1" dirty="0" smtClean="0">
              <a:solidFill>
                <a:schemeClr val="tx1"/>
              </a:solidFill>
            </a:endParaRPr>
          </a:p>
        </p:txBody>
      </p:sp>
      <p:sp>
        <p:nvSpPr>
          <p:cNvPr id="13" name="Rectangle 19"/>
          <p:cNvSpPr/>
          <p:nvPr/>
        </p:nvSpPr>
        <p:spPr>
          <a:xfrm>
            <a:off x="6391275" y="68542"/>
            <a:ext cx="2743196" cy="4154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1050" b="1" i="1" dirty="0" smtClean="0">
                <a:solidFill>
                  <a:schemeClr val="bg1">
                    <a:lumMod val="50000"/>
                  </a:schemeClr>
                </a:solidFill>
              </a:rPr>
              <a:t>Normas de buena práctica clínica</a:t>
            </a:r>
          </a:p>
          <a:p>
            <a:pPr algn="ctr"/>
            <a:r>
              <a:rPr lang="es-ES_tradnl" sz="1050" i="1" dirty="0" smtClean="0">
                <a:solidFill>
                  <a:schemeClr val="bg1">
                    <a:lumMod val="50000"/>
                  </a:schemeClr>
                </a:solidFill>
              </a:rPr>
              <a:t> Artículo 43</a:t>
            </a:r>
            <a:endParaRPr lang="en-US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Rectangle 15"/>
          <p:cNvSpPr txBox="1">
            <a:spLocks noChangeArrowheads="1"/>
          </p:cNvSpPr>
          <p:nvPr/>
        </p:nvSpPr>
        <p:spPr bwMode="auto">
          <a:xfrm>
            <a:off x="323850" y="510848"/>
            <a:ext cx="4552949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 algn="just">
              <a:buSzPct val="90000"/>
              <a:buFont typeface="Wingdings" panose="05000000000000000000" pitchFamily="2" charset="2"/>
              <a:buChar char="q"/>
            </a:pPr>
            <a:r>
              <a:rPr lang="es-ES" sz="1600" b="1" kern="0" dirty="0" smtClean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ARCHIVO DE LA DOCUMENTACIÓN</a:t>
            </a:r>
            <a:endParaRPr lang="en-US" sz="1600" b="1" kern="0" dirty="0" smtClean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7" name="Rectangle 15"/>
          <p:cNvSpPr txBox="1">
            <a:spLocks noChangeArrowheads="1"/>
          </p:cNvSpPr>
          <p:nvPr/>
        </p:nvSpPr>
        <p:spPr bwMode="auto">
          <a:xfrm>
            <a:off x="428625" y="1098263"/>
            <a:ext cx="8205787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Periodo </a:t>
            </a:r>
            <a:r>
              <a:rPr lang="es-ES" sz="1600" dirty="0">
                <a:solidFill>
                  <a:schemeClr val="tx1">
                    <a:lumMod val="50000"/>
                  </a:schemeClr>
                </a:solidFill>
              </a:rPr>
              <a:t>de conservación</a:t>
            </a: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:</a:t>
            </a:r>
            <a:endParaRPr lang="es-ES" sz="1600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16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1600" dirty="0" smtClean="0">
              <a:solidFill>
                <a:schemeClr val="tx1"/>
              </a:solidFill>
            </a:endParaRPr>
          </a:p>
          <a:p>
            <a:endParaRPr lang="es-ES" sz="1600" dirty="0">
              <a:solidFill>
                <a:schemeClr val="tx1"/>
              </a:solidFill>
            </a:endParaRPr>
          </a:p>
          <a:p>
            <a:endParaRPr lang="es-ES" sz="1600" dirty="0" smtClean="0">
              <a:solidFill>
                <a:schemeClr val="tx1"/>
              </a:solidFill>
            </a:endParaRPr>
          </a:p>
          <a:p>
            <a:r>
              <a:rPr lang="es-ES" sz="1600" dirty="0" smtClean="0">
                <a:solidFill>
                  <a:schemeClr val="tx1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16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1600" dirty="0" smtClean="0">
              <a:solidFill>
                <a:schemeClr val="tx1"/>
              </a:solidFill>
            </a:endParaRPr>
          </a:p>
          <a:p>
            <a:endParaRPr lang="es-ES" sz="1600" dirty="0" smtClean="0">
              <a:solidFill>
                <a:schemeClr val="tx1"/>
              </a:solidFill>
            </a:endParaRPr>
          </a:p>
        </p:txBody>
      </p:sp>
      <p:sp>
        <p:nvSpPr>
          <p:cNvPr id="11" name="Rectangle 1"/>
          <p:cNvSpPr/>
          <p:nvPr/>
        </p:nvSpPr>
        <p:spPr>
          <a:xfrm>
            <a:off x="911122" y="1560552"/>
            <a:ext cx="7813778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</a:rPr>
              <a:t>Para </a:t>
            </a:r>
            <a:r>
              <a:rPr lang="es-ES" sz="1500" u="sng" dirty="0" smtClean="0">
                <a:solidFill>
                  <a:schemeClr val="tx1">
                    <a:lumMod val="50000"/>
                  </a:schemeClr>
                </a:solidFill>
              </a:rPr>
              <a:t>promotor e investigador</a:t>
            </a: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s-ES" sz="1500" b="1" dirty="0">
                <a:solidFill>
                  <a:schemeClr val="tx1">
                    <a:lumMod val="50000"/>
                  </a:schemeClr>
                </a:solidFill>
              </a:rPr>
              <a:t>a</a:t>
            </a:r>
            <a:r>
              <a:rPr lang="es-ES" sz="1500" b="1" dirty="0" smtClean="0">
                <a:solidFill>
                  <a:schemeClr val="tx1">
                    <a:lumMod val="50000"/>
                  </a:schemeClr>
                </a:solidFill>
              </a:rPr>
              <a:t>l </a:t>
            </a:r>
            <a:r>
              <a:rPr lang="es-ES" sz="1500" b="1" dirty="0">
                <a:solidFill>
                  <a:schemeClr val="tx1">
                    <a:lumMod val="50000"/>
                  </a:schemeClr>
                </a:solidFill>
              </a:rPr>
              <a:t>menos 25 años</a:t>
            </a:r>
            <a:r>
              <a:rPr lang="es-ES" sz="1500" dirty="0">
                <a:solidFill>
                  <a:schemeClr val="tx1">
                    <a:lumMod val="50000"/>
                  </a:schemeClr>
                </a:solidFill>
              </a:rPr>
              <a:t> desde la finalización del ensayo, o durante más tiempo si i) el estudio se presenta como base para el registro de un medicamento o ii) se modifica mediante acuerdo entre promotor, investigador y </a:t>
            </a: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</a:rPr>
              <a:t>centro.</a:t>
            </a:r>
          </a:p>
          <a:p>
            <a:endParaRPr lang="es-ES" sz="15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</a:rPr>
              <a:t>Para </a:t>
            </a:r>
            <a:r>
              <a:rPr lang="es-ES" sz="1500" dirty="0">
                <a:solidFill>
                  <a:schemeClr val="tx1">
                    <a:lumMod val="50000"/>
                  </a:schemeClr>
                </a:solidFill>
              </a:rPr>
              <a:t>los </a:t>
            </a:r>
            <a:r>
              <a:rPr lang="es-ES" sz="1500" u="sng" dirty="0">
                <a:solidFill>
                  <a:schemeClr val="tx1">
                    <a:lumMod val="50000"/>
                  </a:schemeClr>
                </a:solidFill>
              </a:rPr>
              <a:t>CEIm</a:t>
            </a:r>
            <a:r>
              <a:rPr lang="es-ES" sz="1500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s-ES" sz="1500" b="1" dirty="0">
                <a:solidFill>
                  <a:schemeClr val="tx1">
                    <a:lumMod val="50000"/>
                  </a:schemeClr>
                </a:solidFill>
              </a:rPr>
              <a:t>al menos 3 años</a:t>
            </a:r>
            <a:r>
              <a:rPr lang="es-ES" sz="1500" dirty="0">
                <a:solidFill>
                  <a:schemeClr val="tx1">
                    <a:lumMod val="50000"/>
                  </a:schemeClr>
                </a:solidFill>
              </a:rPr>
              <a:t> desde la finalización del ensayo, o durante un periodo más largo si así lo establece la AEMPS junto con las CCAA. El contenido del archivo queda pendiente de desarrollo </a:t>
            </a: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</a:rPr>
              <a:t>a través de Instrucciones de la AEMPS</a:t>
            </a: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500" dirty="0" smtClean="0">
                <a:solidFill>
                  <a:schemeClr val="tx1">
                    <a:lumMod val="50000"/>
                  </a:schemeClr>
                </a:solidFill>
              </a:rPr>
              <a:t>LA Historia Clínica se custodiará conforme a lo dispuesto en la Ley de Autonomía del Paciente + conforme a periodo máximo según centro.</a:t>
            </a:r>
            <a:endParaRPr lang="es-ES" sz="15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1500" dirty="0" smtClean="0">
              <a:solidFill>
                <a:schemeClr val="tx1">
                  <a:lumMod val="50000"/>
                </a:schemeClr>
              </a:solidFill>
            </a:endParaRPr>
          </a:p>
          <a:p>
            <a:endParaRPr lang="es-ES" sz="1400" dirty="0" smtClean="0">
              <a:solidFill>
                <a:schemeClr val="tx1">
                  <a:lumMod val="50000"/>
                </a:schemeClr>
              </a:solidFill>
            </a:endParaRPr>
          </a:p>
          <a:p>
            <a:endParaRPr lang="es-ES" sz="1400" dirty="0">
              <a:solidFill>
                <a:schemeClr val="tx1">
                  <a:lumMod val="50000"/>
                </a:schemeClr>
              </a:solidFill>
            </a:endParaRPr>
          </a:p>
          <a:p>
            <a:endParaRPr lang="es-ES" sz="1400" dirty="0"/>
          </a:p>
        </p:txBody>
      </p:sp>
      <p:sp>
        <p:nvSpPr>
          <p:cNvPr id="12" name="Rectangle 15"/>
          <p:cNvSpPr txBox="1">
            <a:spLocks noChangeArrowheads="1"/>
          </p:cNvSpPr>
          <p:nvPr/>
        </p:nvSpPr>
        <p:spPr bwMode="auto">
          <a:xfrm>
            <a:off x="519113" y="4145875"/>
            <a:ext cx="820578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endParaRPr lang="es-ES" sz="16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Trazabilidad.</a:t>
            </a:r>
          </a:p>
          <a:p>
            <a:endParaRPr lang="es-ES" sz="16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600" dirty="0" smtClean="0">
                <a:solidFill>
                  <a:schemeClr val="tx1">
                    <a:lumMod val="50000"/>
                  </a:schemeClr>
                </a:solidFill>
              </a:rPr>
              <a:t>Soporte electrónico para documentos esenciales.</a:t>
            </a:r>
            <a:endParaRPr lang="es-ES" sz="1600" dirty="0" smtClean="0">
              <a:solidFill>
                <a:schemeClr val="tx1"/>
              </a:solidFill>
            </a:endParaRPr>
          </a:p>
          <a:p>
            <a:endParaRPr lang="es-ES" sz="16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96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6"/>
          <p:cNvSpPr>
            <a:spLocks noGrp="1" noChangeArrowheads="1"/>
          </p:cNvSpPr>
          <p:nvPr>
            <p:ph idx="1"/>
          </p:nvPr>
        </p:nvSpPr>
        <p:spPr>
          <a:xfrm>
            <a:off x="428625" y="398730"/>
            <a:ext cx="8299449" cy="5221020"/>
          </a:xfrm>
        </p:spPr>
        <p:txBody>
          <a:bodyPr/>
          <a:lstStyle/>
          <a:p>
            <a:pPr marL="0" indent="0" algn="just">
              <a:buNone/>
            </a:pPr>
            <a:r>
              <a:rPr lang="es-ES_tradnl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CONCLUSIONES</a:t>
            </a:r>
            <a:endParaRPr lang="en-US" b="1" dirty="0" smtClean="0">
              <a:solidFill>
                <a:schemeClr val="accent3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717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32982FC9-950A-44F2-B286-0D414AB4A7ED}" type="slidenum">
              <a:rPr lang="en-US"/>
              <a:pPr defTabSz="912813"/>
              <a:t>27</a:t>
            </a:fld>
            <a:endParaRPr lang="en-US"/>
          </a:p>
        </p:txBody>
      </p:sp>
      <p:sp>
        <p:nvSpPr>
          <p:cNvPr id="10" name="Date Placeholder 11"/>
          <p:cNvSpPr>
            <a:spLocks noGrp="1"/>
          </p:cNvSpPr>
          <p:nvPr>
            <p:ph type="dt" sz="half" idx="10"/>
          </p:nvPr>
        </p:nvSpPr>
        <p:spPr>
          <a:xfrm>
            <a:off x="7635875" y="6334103"/>
            <a:ext cx="914400" cy="200025"/>
          </a:xfrm>
          <a:noFill/>
        </p:spPr>
        <p:txBody>
          <a:bodyPr/>
          <a:lstStyle/>
          <a:p>
            <a:pPr defTabSz="912813"/>
            <a:r>
              <a:rPr lang="es-ES_tradnl" dirty="0" smtClean="0"/>
              <a:t>25.04.2016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 bwMode="auto">
          <a:xfrm>
            <a:off x="495299" y="866775"/>
            <a:ext cx="540067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Rectangle 15"/>
          <p:cNvSpPr txBox="1">
            <a:spLocks noChangeArrowheads="1"/>
          </p:cNvSpPr>
          <p:nvPr/>
        </p:nvSpPr>
        <p:spPr bwMode="auto">
          <a:xfrm>
            <a:off x="476248" y="1149727"/>
            <a:ext cx="7448549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pPr algn="just"/>
            <a:endParaRPr lang="en-US" sz="1600" dirty="0" smtClean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Somos</a:t>
            </a: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 pioneros 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y tenemos la oportunidad de </a:t>
            </a: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dar ejemplo 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al resto de países en la UE.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_tradnl" sz="1600" dirty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600" dirty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D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emostrar que somos un país en el que </a:t>
            </a: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interesa hacer investigación clínica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.</a:t>
            </a:r>
          </a:p>
          <a:p>
            <a:pPr algn="just"/>
            <a:endParaRPr lang="es-ES_tradnl" sz="1600" dirty="0" smtClean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Tomar las medidas oportunas </a:t>
            </a: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lo antes posible 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para adaptarnos a la nueva regulación.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_tradnl" sz="1600" dirty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Colaboración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 entre todos los agentes implicados para lograr con éxito el cumplimiento de la nueva regulación.</a:t>
            </a:r>
          </a:p>
          <a:p>
            <a:pPr algn="just"/>
            <a:endParaRPr lang="es-ES_tradnl" sz="1600" dirty="0" smtClean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No perder de vista el </a:t>
            </a:r>
            <a:r>
              <a:rPr lang="es-ES_tradnl" sz="1600" b="1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objetivo común </a:t>
            </a:r>
            <a:r>
              <a:rPr lang="es-ES_tradnl" sz="1600" dirty="0" smtClean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de hacer posible que los pacientes accedan cuanto antes a los tratamientos innovadores.</a:t>
            </a:r>
          </a:p>
          <a:p>
            <a:pPr algn="just"/>
            <a:endParaRPr lang="es-ES_tradnl" sz="1600" dirty="0" smtClean="0">
              <a:solidFill>
                <a:schemeClr val="tx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86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5"/>
          <p:cNvSpPr>
            <a:spLocks noGrp="1"/>
          </p:cNvSpPr>
          <p:nvPr>
            <p:ph type="title"/>
          </p:nvPr>
        </p:nvSpPr>
        <p:spPr>
          <a:xfrm>
            <a:off x="311150" y="2639616"/>
            <a:ext cx="8318500" cy="2092881"/>
          </a:xfrm>
        </p:spPr>
        <p:txBody>
          <a:bodyPr/>
          <a:lstStyle/>
          <a:p>
            <a:r>
              <a:rPr lang="es-ES_tradnl" dirty="0" smtClean="0"/>
              <a:t>Marta </a:t>
            </a:r>
            <a:r>
              <a:rPr lang="es-ES_tradnl" dirty="0"/>
              <a:t>París </a:t>
            </a:r>
            <a:r>
              <a:rPr lang="en-US" dirty="0"/>
              <a:t/>
            </a:r>
            <a:br>
              <a:rPr lang="en-US" dirty="0"/>
            </a:br>
            <a:r>
              <a:rPr lang="es-ES_tradnl" dirty="0"/>
              <a:t>Legal Counsel</a:t>
            </a:r>
            <a:r>
              <a:rPr lang="en-US" dirty="0"/>
              <a:t/>
            </a:r>
            <a:br>
              <a:rPr lang="en-US" dirty="0"/>
            </a:br>
            <a:r>
              <a:rPr lang="es-ES_tradnl" dirty="0"/>
              <a:t>Janssen-Cilag, S.A.</a:t>
            </a:r>
            <a:r>
              <a:rPr lang="en-US" dirty="0"/>
              <a:t/>
            </a:r>
            <a:br>
              <a:rPr lang="en-US" dirty="0"/>
            </a:br>
            <a:r>
              <a:rPr lang="es-ES" dirty="0" smtClean="0"/>
              <a:t>Móvil </a:t>
            </a:r>
            <a:r>
              <a:rPr lang="es-ES" dirty="0"/>
              <a:t>610 20 24 84</a:t>
            </a:r>
            <a:r>
              <a:rPr lang="en-US" dirty="0"/>
              <a:t/>
            </a:r>
            <a:br>
              <a:rPr lang="en-US" dirty="0"/>
            </a:br>
            <a:r>
              <a:rPr lang="es-ES" u="sng" dirty="0" smtClean="0">
                <a:hlinkClick r:id="rId2"/>
              </a:rPr>
              <a:t>mparis@its.jnj.com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Janssen_Lillies_Prof">
  <a:themeElements>
    <a:clrScheme name="Janssen Cool Palette">
      <a:dk1>
        <a:srgbClr val="505050"/>
      </a:dk1>
      <a:lt1>
        <a:srgbClr val="FFFFFF"/>
      </a:lt1>
      <a:dk2>
        <a:srgbClr val="505050"/>
      </a:dk2>
      <a:lt2>
        <a:srgbClr val="FFFFFF"/>
      </a:lt2>
      <a:accent1>
        <a:srgbClr val="09357A"/>
      </a:accent1>
      <a:accent2>
        <a:srgbClr val="2A8EBF"/>
      </a:accent2>
      <a:accent3>
        <a:srgbClr val="94C6DF"/>
      </a:accent3>
      <a:accent4>
        <a:srgbClr val="237D26"/>
      </a:accent4>
      <a:accent5>
        <a:srgbClr val="7FC31C"/>
      </a:accent5>
      <a:accent6>
        <a:srgbClr val="BFE18D"/>
      </a:accent6>
      <a:hlink>
        <a:srgbClr val="2A8EBF"/>
      </a:hlink>
      <a:folHlink>
        <a:srgbClr val="94C6DF"/>
      </a:folHlink>
    </a:clrScheme>
    <a:fontScheme name="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Blank Presentation 1">
        <a:dk1>
          <a:srgbClr val="505050"/>
        </a:dk1>
        <a:lt1>
          <a:srgbClr val="FFFFFF"/>
        </a:lt1>
        <a:dk2>
          <a:srgbClr val="BFE18D"/>
        </a:dk2>
        <a:lt2>
          <a:srgbClr val="7FC31C"/>
        </a:lt2>
        <a:accent1>
          <a:srgbClr val="09357A"/>
        </a:accent1>
        <a:accent2>
          <a:srgbClr val="2A8EBF"/>
        </a:accent2>
        <a:accent3>
          <a:srgbClr val="FFFFFF"/>
        </a:accent3>
        <a:accent4>
          <a:srgbClr val="434343"/>
        </a:accent4>
        <a:accent5>
          <a:srgbClr val="AAAEBE"/>
        </a:accent5>
        <a:accent6>
          <a:srgbClr val="2580AD"/>
        </a:accent6>
        <a:hlink>
          <a:srgbClr val="93C5DF"/>
        </a:hlink>
        <a:folHlink>
          <a:srgbClr val="237D2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505050"/>
      </a:dk1>
      <a:lt1>
        <a:srgbClr val="FFFFFF"/>
      </a:lt1>
      <a:dk2>
        <a:srgbClr val="BFE18D"/>
      </a:dk2>
      <a:lt2>
        <a:srgbClr val="7FC31C"/>
      </a:lt2>
      <a:accent1>
        <a:srgbClr val="09357A"/>
      </a:accent1>
      <a:accent2>
        <a:srgbClr val="2A8EBF"/>
      </a:accent2>
      <a:accent3>
        <a:srgbClr val="FFFFFF"/>
      </a:accent3>
      <a:accent4>
        <a:srgbClr val="434343"/>
      </a:accent4>
      <a:accent5>
        <a:srgbClr val="AAAEBE"/>
      </a:accent5>
      <a:accent6>
        <a:srgbClr val="2580AD"/>
      </a:accent6>
      <a:hlink>
        <a:srgbClr val="93C5DF"/>
      </a:hlink>
      <a:folHlink>
        <a:srgbClr val="237D2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505050"/>
      </a:dk1>
      <a:lt1>
        <a:srgbClr val="FFFFFF"/>
      </a:lt1>
      <a:dk2>
        <a:srgbClr val="BFE18D"/>
      </a:dk2>
      <a:lt2>
        <a:srgbClr val="7FC31C"/>
      </a:lt2>
      <a:accent1>
        <a:srgbClr val="09357A"/>
      </a:accent1>
      <a:accent2>
        <a:srgbClr val="2A8EBF"/>
      </a:accent2>
      <a:accent3>
        <a:srgbClr val="FFFFFF"/>
      </a:accent3>
      <a:accent4>
        <a:srgbClr val="434343"/>
      </a:accent4>
      <a:accent5>
        <a:srgbClr val="AAAEBE"/>
      </a:accent5>
      <a:accent6>
        <a:srgbClr val="2580AD"/>
      </a:accent6>
      <a:hlink>
        <a:srgbClr val="93C5DF"/>
      </a:hlink>
      <a:folHlink>
        <a:srgbClr val="237D2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icture" ma:contentTypeID="0x010102007143CDDD5C17A842ACCE9D04D134B8D8" ma:contentTypeVersion="2" ma:contentTypeDescription="Upload an image or a photograph." ma:contentTypeScope="" ma:versionID="fb94b23afe2a490fe403ea84fa74cdf5">
  <xsd:schema xmlns:xsd="http://www.w3.org/2001/XMLSchema" xmlns:p="http://schemas.microsoft.com/office/2006/metadata/properties" xmlns:ns1="http://schemas.microsoft.com/sharepoint/v3" xmlns:ns2="964e1274-43c7-4e1c-81bb-a6af01bb6474" targetNamespace="http://schemas.microsoft.com/office/2006/metadata/properties" ma:root="true" ma:fieldsID="5cb4ad9dd76f6f137b2a06eeafb10281" ns1:_="" ns2:_="">
    <xsd:import namespace="http://schemas.microsoft.com/sharepoint/v3"/>
    <xsd:import namespace="964e1274-43c7-4e1c-81bb-a6af01bb6474"/>
    <xsd:element name="properties">
      <xsd:complexType>
        <xsd:sequence>
          <xsd:element name="documentManagement">
            <xsd:complexType>
              <xsd:all>
                <xsd:element ref="ns2:Title0" minOccurs="0"/>
                <xsd:element ref="ns1:Description" minOccurs="0"/>
                <xsd:element ref="ns1:ImageCreateDate" minOccurs="0"/>
                <xsd:element ref="ns1:ImageWidth" minOccurs="0"/>
                <xsd:element ref="ns1:ImageHeight" minOccurs="0"/>
                <xsd:element ref="ns2:Tipo_x0020_Material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Description" ma:index="5" nillable="true" ma:displayName="Description" ma:description="Used as alternative text for the picture." ma:hidden="true" ma:internalName="Description">
      <xsd:simpleType>
        <xsd:restriction base="dms:Note"/>
      </xsd:simpleType>
    </xsd:element>
    <xsd:element name="ImageCreateDate" ma:index="6" nillable="true" ma:displayName="Date Picture Taken" ma:format="DateTime" ma:hidden="true" ma:internalName="ImageCreateDate">
      <xsd:simpleType>
        <xsd:restriction base="dms:DateTime"/>
      </xsd:simpleType>
    </xsd:element>
    <xsd:element name="ImageWidth" ma:index="11" nillable="true" ma:displayName="Picture Width" ma:internalName="ImageWidth" ma:readOnly="true">
      <xsd:simpleType>
        <xsd:restriction base="dms:Unknown"/>
      </xsd:simpleType>
    </xsd:element>
    <xsd:element name="ImageHeight" ma:index="12" nillable="true" ma:displayName="Picture Height" ma:internalName="ImageHeight" ma:readOnly="true">
      <xsd:simpleType>
        <xsd:restriction base="dms:Unknown"/>
      </xsd:simpleType>
    </xsd:element>
  </xsd:schema>
  <xsd:schema xmlns:xsd="http://www.w3.org/2001/XMLSchema" xmlns:dms="http://schemas.microsoft.com/office/2006/documentManagement/types" targetNamespace="964e1274-43c7-4e1c-81bb-a6af01bb6474" elementFormDefault="qualified">
    <xsd:import namespace="http://schemas.microsoft.com/office/2006/documentManagement/types"/>
    <xsd:element name="Title0" ma:index="1" nillable="true" ma:displayName="Title" ma:internalName="Title0">
      <xsd:simpleType>
        <xsd:restriction base="dms:Text">
          <xsd:maxLength value="255"/>
        </xsd:restriction>
      </xsd:simpleType>
    </xsd:element>
    <xsd:element name="Tipo_x0020_Material" ma:index="24" nillable="true" ma:displayName="Tipo Material" ma:internalName="Tipo_x0020_Material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3" ma:displayName="Content Type" ma:readOnly="true"/>
        <xsd:element ref="dc:title" minOccurs="0" maxOccurs="1" ma:index="8" ma:displayName="General Feedback"/>
        <xsd:element ref="dc:subject" minOccurs="0" maxOccurs="1"/>
        <xsd:element ref="dc:description" minOccurs="0" maxOccurs="1"/>
        <xsd:element name="keywords" minOccurs="0" maxOccurs="1" type="xsd:string" ma:index="7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Tipo_x0020_Material xmlns="964e1274-43c7-4e1c-81bb-a6af01bb6474">Plantillas Presentaciones </Tipo_x0020_Material>
    <Title0 xmlns="964e1274-43c7-4e1c-81bb-a6af01bb6474" xsi:nil="true"/>
    <ImageCreateDate xmlns="http://schemas.microsoft.com/sharepoint/v3" xsi:nil="true"/>
    <Description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359D07F-5767-4557-856E-50B91BDA78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64e1274-43c7-4e1c-81bb-a6af01bb6474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0D0A45BB-7BCF-430F-98E8-B92C4C35ABD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3D35888-647E-4E4C-8391-97A5FE7341E0}">
  <ds:schemaRefs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  <ds:schemaRef ds:uri="http://purl.org/dc/elements/1.1/"/>
    <ds:schemaRef ds:uri="http://schemas.microsoft.com/sharepoint/v3"/>
    <ds:schemaRef ds:uri="964e1274-43c7-4e1c-81bb-a6af01bb647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Janssen_Lillies_Prof</Template>
  <TotalTime>2258</TotalTime>
  <Words>3274</Words>
  <Application>Microsoft Office PowerPoint</Application>
  <PresentationFormat>Presentación en pantalla (4:3)</PresentationFormat>
  <Paragraphs>579</Paragraphs>
  <Slides>28</Slides>
  <Notes>21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Janssen_Lillies_Prof</vt:lpstr>
      <vt:lpstr>EL NUEVO REAL DECRETO DE ENSAYOS CLÍNICOS.  ¿CÓMO FAVORECE LA INVESTIGACIÓN CLÍNICA EN ESPAÑA?</vt:lpstr>
      <vt:lpstr>Presentación de PowerPoint</vt:lpstr>
      <vt:lpstr>Presentación de PowerPoint</vt:lpstr>
      <vt:lpstr>Presentación de PowerPoint</vt:lpstr>
      <vt:lpstr>Presentación de PowerPoint</vt:lpstr>
      <vt:lpstr>Real Decreto 1090/2015, de 4 de diciembre, por el que se regulan los ensayos clínicos con medicamentos, los Comités Éticos de la Investigación con medicamentos y el Registro Español de Estudios Clínicos,  por el que se derogan:</vt:lpstr>
      <vt:lpstr>Presentación de PowerPoint</vt:lpstr>
      <vt:lpstr>NOVEDADES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DOCUMENTACIÓN A PRESENTAR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Marta París  Legal Counsel Janssen-Cilag, S.A. Móvil 610 20 24 84 mparis@its.jnj.com</vt:lpstr>
    </vt:vector>
  </TitlesOfParts>
  <Company>Johnson &amp; Johnson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Titles Are Verdana 30pt, Regular</dc:title>
  <dc:creator>Paris, Marta [JACES]</dc:creator>
  <cp:lastModifiedBy>Paris, Marta [JACES]</cp:lastModifiedBy>
  <cp:revision>254</cp:revision>
  <dcterms:created xsi:type="dcterms:W3CDTF">2016-01-13T14:25:07Z</dcterms:created>
  <dcterms:modified xsi:type="dcterms:W3CDTF">2016-04-20T17:35:14Z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0x010102007143CDDD5C17A842ACCE9D04D134B8D8</vt:lpwstr>
  </property>
  <property fmtid="{D5CDD505-2E9C-101B-9397-08002B2CF9AE}" pid="3" name="Template Category">
    <vt:lpwstr>2</vt:lpwstr>
  </property>
  <property fmtid="{D5CDD505-2E9C-101B-9397-08002B2CF9AE}" pid="4" name="Description0">
    <vt:lpwstr>4x3 PowerPoint template incorporating artwork by Betsy Gross and the professional-directed logo.</vt:lpwstr>
  </property>
</Properties>
</file>