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338" r:id="rId4"/>
    <p:sldId id="340" r:id="rId5"/>
    <p:sldId id="267" r:id="rId6"/>
    <p:sldId id="339" r:id="rId7"/>
    <p:sldId id="341" r:id="rId8"/>
    <p:sldId id="342" r:id="rId9"/>
    <p:sldId id="343" r:id="rId10"/>
    <p:sldId id="345" r:id="rId11"/>
    <p:sldId id="344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AC71E-5804-45AE-8022-42C61FA99308}" type="datetimeFigureOut">
              <a:rPr lang="es-ES" smtClean="0"/>
              <a:pPr/>
              <a:t>21/04/2016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C140A7-929B-4E14-A64D-4D23AEE8D76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3198D-4BE4-4C45-BF7B-5DE0D6A9DABF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3198D-4BE4-4C45-BF7B-5DE0D6A9DABF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3198D-4BE4-4C45-BF7B-5DE0D6A9DABF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3198D-4BE4-4C45-BF7B-5DE0D6A9DABF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3198D-4BE4-4C45-BF7B-5DE0D6A9DABF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3198D-4BE4-4C45-BF7B-5DE0D6A9DABF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3198D-4BE4-4C45-BF7B-5DE0D6A9DABF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3198D-4BE4-4C45-BF7B-5DE0D6A9DABF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16C1E-A46D-4A3C-B399-E927A77C9535}" type="datetimeFigureOut">
              <a:rPr lang="es-ES" smtClean="0"/>
              <a:pPr/>
              <a:t>21/04/2016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AF507-8407-4259-AFD4-56CA017C4D4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16C1E-A46D-4A3C-B399-E927A77C9535}" type="datetimeFigureOut">
              <a:rPr lang="es-ES" smtClean="0"/>
              <a:pPr/>
              <a:t>21/04/2016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AF507-8407-4259-AFD4-56CA017C4D4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16C1E-A46D-4A3C-B399-E927A77C9535}" type="datetimeFigureOut">
              <a:rPr lang="es-ES" smtClean="0"/>
              <a:pPr/>
              <a:t>21/04/2016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AF507-8407-4259-AFD4-56CA017C4D4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16C1E-A46D-4A3C-B399-E927A77C9535}" type="datetimeFigureOut">
              <a:rPr lang="es-ES" smtClean="0"/>
              <a:pPr/>
              <a:t>21/04/2016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AF507-8407-4259-AFD4-56CA017C4D4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16C1E-A46D-4A3C-B399-E927A77C9535}" type="datetimeFigureOut">
              <a:rPr lang="es-ES" smtClean="0"/>
              <a:pPr/>
              <a:t>21/04/2016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AF507-8407-4259-AFD4-56CA017C4D4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16C1E-A46D-4A3C-B399-E927A77C9535}" type="datetimeFigureOut">
              <a:rPr lang="es-ES" smtClean="0"/>
              <a:pPr/>
              <a:t>21/04/2016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AF507-8407-4259-AFD4-56CA017C4D4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16C1E-A46D-4A3C-B399-E927A77C9535}" type="datetimeFigureOut">
              <a:rPr lang="es-ES" smtClean="0"/>
              <a:pPr/>
              <a:t>21/04/2016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AF507-8407-4259-AFD4-56CA017C4D4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16C1E-A46D-4A3C-B399-E927A77C9535}" type="datetimeFigureOut">
              <a:rPr lang="es-ES" smtClean="0"/>
              <a:pPr/>
              <a:t>21/04/2016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AF507-8407-4259-AFD4-56CA017C4D4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16C1E-A46D-4A3C-B399-E927A77C9535}" type="datetimeFigureOut">
              <a:rPr lang="es-ES" smtClean="0"/>
              <a:pPr/>
              <a:t>21/04/2016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AF507-8407-4259-AFD4-56CA017C4D4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16C1E-A46D-4A3C-B399-E927A77C9535}" type="datetimeFigureOut">
              <a:rPr lang="es-ES" smtClean="0"/>
              <a:pPr/>
              <a:t>21/04/2016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AF507-8407-4259-AFD4-56CA017C4D4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16C1E-A46D-4A3C-B399-E927A77C9535}" type="datetimeFigureOut">
              <a:rPr lang="es-ES" smtClean="0"/>
              <a:pPr/>
              <a:t>21/04/2016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AF507-8407-4259-AFD4-56CA017C4D4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16C1E-A46D-4A3C-B399-E927A77C9535}" type="datetimeFigureOut">
              <a:rPr lang="es-ES" smtClean="0"/>
              <a:pPr/>
              <a:t>21/04/2016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AF507-8407-4259-AFD4-56CA017C4D4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2880320" cy="371823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32656"/>
            <a:ext cx="5095776" cy="345638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46257" y="5517232"/>
            <a:ext cx="1220238" cy="552815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1475656" y="5708647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Fernando Carballo, Presidente SEPD, Vicepresidente FACME</a:t>
            </a:r>
            <a:endParaRPr lang="es-ES" b="1" dirty="0"/>
          </a:p>
        </p:txBody>
      </p:sp>
      <p:pic>
        <p:nvPicPr>
          <p:cNvPr id="9" name="Imagen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0375" y="5580088"/>
            <a:ext cx="1015281" cy="532147"/>
          </a:xfrm>
          <a:prstGeom prst="rect">
            <a:avLst/>
          </a:prstGeom>
        </p:spPr>
      </p:pic>
      <p:sp>
        <p:nvSpPr>
          <p:cNvPr id="10" name="1 Título"/>
          <p:cNvSpPr txBox="1">
            <a:spLocks/>
          </p:cNvSpPr>
          <p:nvPr/>
        </p:nvSpPr>
        <p:spPr>
          <a:xfrm>
            <a:off x="467544" y="4221088"/>
            <a:ext cx="8229600" cy="1143000"/>
          </a:xfrm>
          <a:prstGeom prst="rect">
            <a:avLst/>
          </a:prstGeom>
          <a:solidFill>
            <a:srgbClr val="800000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Fines, medios e intereses</a:t>
            </a:r>
            <a:r>
              <a:rPr lang="es-ES" sz="4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¿basta la transparencia?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800000"/>
          </a:solidFill>
        </p:spPr>
        <p:txBody>
          <a:bodyPr/>
          <a:lstStyle/>
          <a:p>
            <a:r>
              <a:rPr lang="es-ES" dirty="0" smtClean="0">
                <a:solidFill>
                  <a:schemeClr val="bg1"/>
                </a:solidFill>
              </a:rPr>
              <a:t>Legalidad, deontología y ética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92500" lnSpcReduction="20000"/>
          </a:bodyPr>
          <a:lstStyle/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Leyes</a:t>
            </a:r>
          </a:p>
          <a:p>
            <a:pPr lvl="1"/>
            <a:r>
              <a:rPr lang="es-ES" dirty="0" smtClean="0"/>
              <a:t>Imponen límites sobre lo que “no se puede hacer”</a:t>
            </a:r>
          </a:p>
          <a:p>
            <a:pPr lvl="2"/>
            <a:r>
              <a:rPr lang="es-ES" dirty="0" smtClean="0"/>
              <a:t>No indican lo que “se debe hacer”</a:t>
            </a:r>
          </a:p>
          <a:p>
            <a:pPr lvl="1"/>
            <a:r>
              <a:rPr lang="es-ES" dirty="0" smtClean="0"/>
              <a:t>Son punitivas; obligan de manera terminante</a:t>
            </a:r>
          </a:p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Deontología</a:t>
            </a:r>
          </a:p>
          <a:p>
            <a:pPr lvl="1"/>
            <a:r>
              <a:rPr lang="es-ES" dirty="0" smtClean="0"/>
              <a:t>Imponen normas dentro de colectivos</a:t>
            </a:r>
          </a:p>
          <a:p>
            <a:pPr lvl="1"/>
            <a:r>
              <a:rPr lang="es-ES" dirty="0" smtClean="0"/>
              <a:t>Incluye también sanciones (internas)</a:t>
            </a:r>
          </a:p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Ética</a:t>
            </a:r>
          </a:p>
          <a:p>
            <a:pPr lvl="1"/>
            <a:r>
              <a:rPr lang="es-ES" dirty="0" smtClean="0"/>
              <a:t>Orienta el comportamiento humano</a:t>
            </a:r>
          </a:p>
          <a:p>
            <a:pPr lvl="1"/>
            <a:r>
              <a:rPr lang="es-ES" dirty="0" smtClean="0"/>
              <a:t>Sus mínimos están por encima de la ley y la deontología</a:t>
            </a:r>
          </a:p>
          <a:p>
            <a:pPr lvl="1"/>
            <a:r>
              <a:rPr lang="es-ES" dirty="0" smtClean="0"/>
              <a:t>Sus máximos marcan el camino a la excelencia</a:t>
            </a:r>
          </a:p>
          <a:p>
            <a:pPr lvl="1"/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0" y="648791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Fines, medios e intereses: ¿basta la transparencia? F. Carballo. 2016 </a:t>
            </a:r>
            <a:endParaRPr lang="es-E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8" name="7 Conector recto"/>
          <p:cNvCxnSpPr/>
          <p:nvPr/>
        </p:nvCxnSpPr>
        <p:spPr>
          <a:xfrm>
            <a:off x="0" y="6525344"/>
            <a:ext cx="914400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800000"/>
          </a:solidFill>
        </p:spPr>
        <p:txBody>
          <a:bodyPr/>
          <a:lstStyle/>
          <a:p>
            <a:r>
              <a:rPr lang="es-ES" dirty="0" smtClean="0">
                <a:solidFill>
                  <a:schemeClr val="bg1"/>
                </a:solidFill>
              </a:rPr>
              <a:t>¿El fin justifica, o no, los medios?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92500" lnSpcReduction="10000"/>
          </a:bodyPr>
          <a:lstStyle/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Fines</a:t>
            </a:r>
          </a:p>
          <a:p>
            <a:pPr lvl="1"/>
            <a:r>
              <a:rPr lang="es-ES" dirty="0" smtClean="0"/>
              <a:t>Los fines pueden ser perversos</a:t>
            </a:r>
          </a:p>
          <a:p>
            <a:pPr lvl="2"/>
            <a:r>
              <a:rPr lang="es-ES" dirty="0" smtClean="0"/>
              <a:t>Por debajo del límite legal (propio de delincuentes descarados)</a:t>
            </a:r>
          </a:p>
          <a:p>
            <a:pPr lvl="2"/>
            <a:r>
              <a:rPr lang="es-ES" dirty="0" smtClean="0"/>
              <a:t>Ocultos bajo apariencia de “legitimidad” o “normatividad deontológica”</a:t>
            </a:r>
          </a:p>
          <a:p>
            <a:pPr lvl="3"/>
            <a:r>
              <a:rPr lang="es-ES" dirty="0" smtClean="0"/>
              <a:t>“La mujer del César podría no ser honrada, pero no pasa nada mientras lo aparente de acuerdo a convenciones”</a:t>
            </a:r>
          </a:p>
          <a:p>
            <a:pPr lvl="1"/>
            <a:r>
              <a:rPr lang="es-ES" dirty="0" smtClean="0"/>
              <a:t>La racionalidad</a:t>
            </a:r>
            <a:r>
              <a:rPr lang="es-ES" dirty="0"/>
              <a:t> </a:t>
            </a:r>
            <a:r>
              <a:rPr lang="es-ES" dirty="0" smtClean="0"/>
              <a:t>instrumental no es suficiente</a:t>
            </a:r>
          </a:p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Medios</a:t>
            </a:r>
          </a:p>
          <a:p>
            <a:pPr lvl="1"/>
            <a:r>
              <a:rPr lang="es-ES" dirty="0" smtClean="0"/>
              <a:t>Un medio indigno no puede justificarse ni siquiera por un bien  objetivo; ¡cuánto menos por un fin instrumental!</a:t>
            </a:r>
          </a:p>
          <a:p>
            <a:pPr lvl="1"/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0" y="648791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Fines, medios e intereses: ¿basta la transparencia? F. Carballo. 2016 </a:t>
            </a:r>
            <a:endParaRPr lang="es-E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8" name="7 Conector recto"/>
          <p:cNvCxnSpPr/>
          <p:nvPr/>
        </p:nvCxnSpPr>
        <p:spPr>
          <a:xfrm>
            <a:off x="0" y="6525344"/>
            <a:ext cx="914400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800000"/>
          </a:solidFill>
        </p:spPr>
        <p:txBody>
          <a:bodyPr>
            <a:normAutofit/>
          </a:bodyPr>
          <a:lstStyle/>
          <a:p>
            <a:r>
              <a:rPr lang="es-ES" sz="3600" dirty="0" smtClean="0">
                <a:solidFill>
                  <a:schemeClr val="bg1"/>
                </a:solidFill>
              </a:rPr>
              <a:t>¿Nos creemos lo de la misión y la visión?</a:t>
            </a:r>
            <a:endParaRPr lang="es-ES" sz="3600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0" y="648791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Fines, medios e intereses: ¿basta la transparencia? F. Carballo. 2016 </a:t>
            </a:r>
            <a:endParaRPr lang="es-E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8" name="7 Conector recto"/>
          <p:cNvCxnSpPr/>
          <p:nvPr/>
        </p:nvCxnSpPr>
        <p:spPr>
          <a:xfrm>
            <a:off x="0" y="6525344"/>
            <a:ext cx="914400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1988840"/>
            <a:ext cx="6843902" cy="4248472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772816"/>
            <a:ext cx="15716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0" y="612787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Fines, medios e intereses: ¿basta la transparencia? F. Carballo. 2016 </a:t>
            </a:r>
            <a:endParaRPr lang="es-E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7" name="6 Conector recto"/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18764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404664"/>
            <a:ext cx="6057900" cy="2476500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3140968"/>
            <a:ext cx="6124575" cy="1323975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3768" y="4653136"/>
            <a:ext cx="6286500" cy="1228725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800000"/>
          </a:solidFill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¿Se resuelve un conflicto de </a:t>
            </a:r>
            <a:r>
              <a:rPr lang="es-ES" dirty="0" smtClean="0">
                <a:solidFill>
                  <a:schemeClr val="bg1"/>
                </a:solidFill>
              </a:rPr>
              <a:t>interés </a:t>
            </a:r>
            <a:r>
              <a:rPr lang="es-ES" dirty="0" smtClean="0">
                <a:solidFill>
                  <a:schemeClr val="bg1"/>
                </a:solidFill>
              </a:rPr>
              <a:t>con </a:t>
            </a:r>
            <a:r>
              <a:rPr lang="es-ES" dirty="0" smtClean="0">
                <a:solidFill>
                  <a:schemeClr val="bg1"/>
                </a:solidFill>
              </a:rPr>
              <a:t>una </a:t>
            </a:r>
            <a:r>
              <a:rPr lang="es-ES" dirty="0" smtClean="0">
                <a:solidFill>
                  <a:schemeClr val="bg1"/>
                </a:solidFill>
              </a:rPr>
              <a:t>declaración </a:t>
            </a:r>
            <a:r>
              <a:rPr lang="es-ES" dirty="0" smtClean="0">
                <a:solidFill>
                  <a:schemeClr val="bg1"/>
                </a:solidFill>
              </a:rPr>
              <a:t>de intereses?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33056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La verdad es que no:</a:t>
            </a:r>
          </a:p>
          <a:p>
            <a:pPr lvl="1"/>
            <a:r>
              <a:rPr lang="es-ES" dirty="0" smtClean="0"/>
              <a:t> Pero es un buen comienzo</a:t>
            </a:r>
          </a:p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Conviene no hacerse trampas al declarar “conflicto de </a:t>
            </a:r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intereses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”</a:t>
            </a:r>
          </a:p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Pedir que los demás declaren sus intereses no significa que esos intereses sean legítimos</a:t>
            </a:r>
          </a:p>
          <a:p>
            <a:pPr lvl="1"/>
            <a:r>
              <a:rPr lang="es-ES" dirty="0" smtClean="0"/>
              <a:t>Y no justifica per se al que lo pide</a:t>
            </a:r>
            <a:endParaRPr lang="es-ES" dirty="0" smtClean="0"/>
          </a:p>
        </p:txBody>
      </p:sp>
      <p:sp>
        <p:nvSpPr>
          <p:cNvPr id="6" name="5 CuadroTexto"/>
          <p:cNvSpPr txBox="1"/>
          <p:nvPr/>
        </p:nvSpPr>
        <p:spPr>
          <a:xfrm>
            <a:off x="0" y="648791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Fines, medios e intereses: ¿basta la transparencia? F. Carballo. 2016 </a:t>
            </a:r>
            <a:endParaRPr lang="es-E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8" name="7 Conector recto"/>
          <p:cNvCxnSpPr/>
          <p:nvPr/>
        </p:nvCxnSpPr>
        <p:spPr>
          <a:xfrm>
            <a:off x="0" y="6525344"/>
            <a:ext cx="914400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800000"/>
          </a:solidFill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Prueba del nueve y del algodón juntas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980928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¿Puedo de verdad asumir que mi fin es honesto?</a:t>
            </a:r>
          </a:p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¿Estoy convencido de que no utilizo medios indignos?</a:t>
            </a:r>
          </a:p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¿Transparento de verdad mi conducta?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0" y="648791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Fines, medios e intereses: ¿basta la transparencia? F. Carballo. 2016 </a:t>
            </a:r>
            <a:endParaRPr lang="es-E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8" name="7 Conector recto"/>
          <p:cNvCxnSpPr/>
          <p:nvPr/>
        </p:nvCxnSpPr>
        <p:spPr>
          <a:xfrm>
            <a:off x="0" y="6525344"/>
            <a:ext cx="914400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800000"/>
          </a:solidFill>
        </p:spPr>
        <p:txBody>
          <a:bodyPr>
            <a:normAutofit/>
          </a:bodyPr>
          <a:lstStyle/>
          <a:p>
            <a:r>
              <a:rPr lang="es-ES" sz="3600" dirty="0" smtClean="0">
                <a:solidFill>
                  <a:schemeClr val="bg1"/>
                </a:solidFill>
              </a:rPr>
              <a:t>El escenario actual: algunas incertidumbres</a:t>
            </a:r>
            <a:endParaRPr lang="es-ES" sz="3600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21088"/>
          </a:xfrm>
        </p:spPr>
        <p:txBody>
          <a:bodyPr>
            <a:noAutofit/>
          </a:bodyPr>
          <a:lstStyle/>
          <a:p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¿Es verdaderamente transparente la industria?</a:t>
            </a:r>
          </a:p>
          <a:p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¿Podemos estar ante una exigencia de transparencia del otro, y no precisamente del más fuerte?</a:t>
            </a:r>
          </a:p>
          <a:p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¿Cuáles son los límites entre honorarios y costes formativos?</a:t>
            </a:r>
          </a:p>
          <a:p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¿Interesa de verdad una nueva cultura?</a:t>
            </a:r>
          </a:p>
          <a:p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¿Buscamos una fiscalidad transparente? </a:t>
            </a:r>
          </a:p>
          <a:p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¿Interesan de verdad sociedades científicas independientes?</a:t>
            </a:r>
          </a:p>
          <a:p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¿Hay una posibilidad de trasladar a las SSCC recursos de formación con el beneplácito de todos?</a:t>
            </a:r>
          </a:p>
          <a:p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Las SSCC deben ofrecer soluciones a los profesionales, no inducirles a comportamientos en ambiente de incertidumbre</a:t>
            </a:r>
          </a:p>
          <a:p>
            <a:r>
              <a:rPr lang="es-ES" sz="2000" b="1" dirty="0" smtClean="0">
                <a:solidFill>
                  <a:schemeClr val="tx2">
                    <a:lumMod val="75000"/>
                  </a:schemeClr>
                </a:solidFill>
              </a:rPr>
              <a:t>Etc.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0" y="648791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Fines, medios e intereses: ¿basta la transparencia? F. Carballo. 2016 </a:t>
            </a:r>
            <a:endParaRPr lang="es-E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8" name="7 Conector recto"/>
          <p:cNvCxnSpPr/>
          <p:nvPr/>
        </p:nvCxnSpPr>
        <p:spPr>
          <a:xfrm>
            <a:off x="0" y="6525344"/>
            <a:ext cx="914400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800000"/>
          </a:solidFill>
        </p:spPr>
        <p:txBody>
          <a:bodyPr>
            <a:normAutofit/>
          </a:bodyPr>
          <a:lstStyle/>
          <a:p>
            <a:r>
              <a:rPr lang="es-ES" sz="3600" dirty="0" smtClean="0">
                <a:solidFill>
                  <a:schemeClr val="bg1"/>
                </a:solidFill>
              </a:rPr>
              <a:t>Una declaración de intenciones</a:t>
            </a:r>
            <a:endParaRPr lang="es-ES" sz="3600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2980928"/>
          </a:xfrm>
        </p:spPr>
        <p:txBody>
          <a:bodyPr>
            <a:noAutofit/>
          </a:bodyPr>
          <a:lstStyle/>
          <a:p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</a:rPr>
              <a:t>La misión de las SSCC es ser garantes de la calidad científico técnica de la atención sanitaria</a:t>
            </a:r>
          </a:p>
          <a:p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</a:rPr>
              <a:t>Necesitan ser independientes, fiables, respetadas y sobre todo orientadas a su misión. La transparencia es tan solo una premisa obligada.</a:t>
            </a:r>
          </a:p>
          <a:p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</a:rPr>
              <a:t>Es posible generar un nuevo clima de interacción, pero exige una profunda reflexión ética de todas las partes.</a:t>
            </a:r>
          </a:p>
          <a:p>
            <a:r>
              <a:rPr lang="es-ES" sz="2800" b="1" dirty="0" smtClean="0">
                <a:solidFill>
                  <a:schemeClr val="tx2">
                    <a:lumMod val="75000"/>
                  </a:schemeClr>
                </a:solidFill>
              </a:rPr>
              <a:t>La autorregulación no es una garantía en ausencia de voluntad de búsqueda de fines honestos y uso de medios dignos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0" y="648791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Fines, medios e intereses: ¿basta la transparencia? F. Carballo. 2016 </a:t>
            </a:r>
            <a:endParaRPr lang="es-E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8" name="7 Conector recto"/>
          <p:cNvCxnSpPr/>
          <p:nvPr/>
        </p:nvCxnSpPr>
        <p:spPr>
          <a:xfrm>
            <a:off x="0" y="6525344"/>
            <a:ext cx="914400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84784"/>
            <a:ext cx="37719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276872"/>
            <a:ext cx="57531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7" y="4077072"/>
            <a:ext cx="8190583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0" y="648791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Fines, medios e intereses: ¿basta la transparencia? F. Carballo. 2016 </a:t>
            </a:r>
            <a:endParaRPr lang="es-E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9" name="8 Conector recto"/>
          <p:cNvCxnSpPr/>
          <p:nvPr/>
        </p:nvCxnSpPr>
        <p:spPr>
          <a:xfrm>
            <a:off x="0" y="6525344"/>
            <a:ext cx="914400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836712"/>
            <a:ext cx="8229600" cy="82068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s-ES" sz="4400" b="1" dirty="0" smtClean="0">
                <a:solidFill>
                  <a:srgbClr val="C00000"/>
                </a:solidFill>
              </a:rPr>
              <a:t>Ser no es lo mismo que parecer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0" y="648791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Fines, medios e intereses: ¿basta la transparencia? F. Carballo. 2016 </a:t>
            </a:r>
            <a:endParaRPr lang="es-E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8" name="7 Conector recto"/>
          <p:cNvCxnSpPr/>
          <p:nvPr/>
        </p:nvCxnSpPr>
        <p:spPr>
          <a:xfrm>
            <a:off x="0" y="6525344"/>
            <a:ext cx="914400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772816"/>
            <a:ext cx="6274263" cy="4032448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644</Words>
  <Application>Microsoft Office PowerPoint</Application>
  <PresentationFormat>Presentación en pantalla (4:3)</PresentationFormat>
  <Paragraphs>69</Paragraphs>
  <Slides>11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Diapositiva 1</vt:lpstr>
      <vt:lpstr>Legalidad, deontología y ética</vt:lpstr>
      <vt:lpstr>¿El fin justifica, o no, los medios?</vt:lpstr>
      <vt:lpstr>¿Nos creemos lo de la misión y la visión?</vt:lpstr>
      <vt:lpstr>Diapositiva 5</vt:lpstr>
      <vt:lpstr>¿Se resuelve un conflicto de interés con una declaración de intereses?</vt:lpstr>
      <vt:lpstr>Prueba del nueve y del algodón juntas</vt:lpstr>
      <vt:lpstr>El escenario actual: algunas incertidumbres</vt:lpstr>
      <vt:lpstr>Una declaración de intenciones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UM</dc:creator>
  <cp:lastModifiedBy>UM</cp:lastModifiedBy>
  <cp:revision>7</cp:revision>
  <dcterms:created xsi:type="dcterms:W3CDTF">2016-04-20T22:52:02Z</dcterms:created>
  <dcterms:modified xsi:type="dcterms:W3CDTF">2016-04-20T23:47:45Z</dcterms:modified>
</cp:coreProperties>
</file>