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3" r:id="rId2"/>
    <p:sldId id="351" r:id="rId3"/>
    <p:sldId id="357" r:id="rId4"/>
    <p:sldId id="358" r:id="rId5"/>
    <p:sldId id="359" r:id="rId6"/>
    <p:sldId id="361" r:id="rId7"/>
    <p:sldId id="362" r:id="rId8"/>
    <p:sldId id="363" r:id="rId9"/>
    <p:sldId id="364" r:id="rId10"/>
    <p:sldId id="365" r:id="rId11"/>
  </p:sldIdLst>
  <p:sldSz cx="9144000" cy="6858000" type="screen4x3"/>
  <p:notesSz cx="9926638" cy="6797675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sz="1300" b="1" kern="1200">
        <a:solidFill>
          <a:schemeClr val="bg2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D0D5"/>
    <a:srgbClr val="777777"/>
    <a:srgbClr val="EAE9D6"/>
    <a:srgbClr val="004C00"/>
    <a:srgbClr val="006600"/>
    <a:srgbClr val="D5D5D5"/>
    <a:srgbClr val="305E4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3" autoAdjust="0"/>
    <p:restoredTop sz="94662" autoAdjust="0"/>
  </p:normalViewPr>
  <p:slideViewPr>
    <p:cSldViewPr>
      <p:cViewPr varScale="1">
        <p:scale>
          <a:sx n="68" d="100"/>
          <a:sy n="68" d="100"/>
        </p:scale>
        <p:origin x="138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2448" y="828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0538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t" anchorCtr="0" compatLnSpc="1">
            <a:prstTxWarp prst="textNoShape">
              <a:avLst/>
            </a:prstTxWarp>
          </a:bodyPr>
          <a:lstStyle>
            <a:lvl1pPr defTabSz="913897" eaLnBrk="1" hangingPunct="1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340" y="0"/>
            <a:ext cx="43005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t" anchorCtr="0" compatLnSpc="1">
            <a:prstTxWarp prst="textNoShape">
              <a:avLst/>
            </a:prstTxWarp>
          </a:bodyPr>
          <a:lstStyle>
            <a:lvl1pPr algn="r" defTabSz="913897" eaLnBrk="1" hangingPunct="1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454775"/>
            <a:ext cx="4300538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b" anchorCtr="0" compatLnSpc="1">
            <a:prstTxWarp prst="textNoShape">
              <a:avLst/>
            </a:prstTxWarp>
          </a:bodyPr>
          <a:lstStyle>
            <a:lvl1pPr defTabSz="913897" eaLnBrk="1" hangingPunct="1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340" y="6454775"/>
            <a:ext cx="43005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b" anchorCtr="0" compatLnSpc="1">
            <a:prstTxWarp prst="textNoShape">
              <a:avLst/>
            </a:prstTxWarp>
          </a:bodyPr>
          <a:lstStyle>
            <a:lvl1pPr algn="r" defTabSz="912664" eaLnBrk="1" hangingPunct="1">
              <a:defRPr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5CBC5F5-F838-4A37-8EDE-276D574C8B0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79775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0538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t" anchorCtr="0" compatLnSpc="1">
            <a:prstTxWarp prst="textNoShape">
              <a:avLst/>
            </a:prstTxWarp>
          </a:bodyPr>
          <a:lstStyle>
            <a:lvl1pPr defTabSz="913897" eaLnBrk="1" hangingPunct="1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340" y="0"/>
            <a:ext cx="43005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t" anchorCtr="0" compatLnSpc="1">
            <a:prstTxWarp prst="textNoShape">
              <a:avLst/>
            </a:prstTxWarp>
          </a:bodyPr>
          <a:lstStyle>
            <a:lvl1pPr algn="r" defTabSz="913897" eaLnBrk="1" hangingPunct="1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1838" y="514350"/>
            <a:ext cx="3392487" cy="2544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90"/>
            <a:ext cx="7945438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4775"/>
            <a:ext cx="4300538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b" anchorCtr="0" compatLnSpc="1">
            <a:prstTxWarp prst="textNoShape">
              <a:avLst/>
            </a:prstTxWarp>
          </a:bodyPr>
          <a:lstStyle>
            <a:lvl1pPr defTabSz="913897" eaLnBrk="1" hangingPunct="1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340" y="6454775"/>
            <a:ext cx="4300537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2" tIns="45690" rIns="91382" bIns="45690" numCol="1" anchor="b" anchorCtr="0" compatLnSpc="1">
            <a:prstTxWarp prst="textNoShape">
              <a:avLst/>
            </a:prstTxWarp>
          </a:bodyPr>
          <a:lstStyle>
            <a:lvl1pPr algn="r" defTabSz="912664" eaLnBrk="1" hangingPunct="1">
              <a:defRPr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AED3EA9-FDCB-4EE4-A28B-82B94C14DE3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75592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DB627D-C2C3-452B-939D-E14AB967F000}" type="slidenum">
              <a:rPr lang="es-ES" altLang="es-ES" sz="1300"/>
              <a:pPr>
                <a:spcBef>
                  <a:spcPct val="0"/>
                </a:spcBef>
              </a:pPr>
              <a:t>1</a:t>
            </a:fld>
            <a:endParaRPr lang="es-ES" altLang="es-ES" sz="130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394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2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88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3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925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4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132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5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352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6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88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7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21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8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275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9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288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28" indent="-28570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4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0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5" indent="-228562" defTabSz="91266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1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1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3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68" indent="-228562" defTabSz="91266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25130-DBA5-46A0-9B50-796DDD303F3D}" type="slidenum">
              <a:rPr lang="es-ES" altLang="es-ES" sz="1300"/>
              <a:pPr>
                <a:spcBef>
                  <a:spcPct val="0"/>
                </a:spcBef>
              </a:pPr>
              <a:t>10</a:t>
            </a:fld>
            <a:endParaRPr lang="es-ES" altLang="es-ES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14350"/>
            <a:ext cx="3392487" cy="2544763"/>
          </a:xfrm>
          <a:ln/>
        </p:spPr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3227390"/>
            <a:ext cx="7969250" cy="332740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100000"/>
              </a:spcBef>
              <a:spcAft>
                <a:spcPct val="100000"/>
              </a:spcAft>
            </a:pPr>
            <a:endParaRPr lang="es-ES" altLang="es-ES" sz="15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88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38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6516688" y="908050"/>
            <a:ext cx="2627312" cy="363538"/>
          </a:xfrm>
          <a:prstGeom prst="rect">
            <a:avLst/>
          </a:prstGeom>
          <a:solidFill>
            <a:srgbClr val="EAE9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endParaRPr lang="es-ES" altLang="es-ES" sz="1300"/>
          </a:p>
        </p:txBody>
      </p:sp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1" y="1271590"/>
            <a:ext cx="1547663" cy="5578475"/>
          </a:xfrm>
          <a:prstGeom prst="rect">
            <a:avLst/>
          </a:prstGeom>
          <a:solidFill>
            <a:srgbClr val="EAE9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endParaRPr lang="es-ES" altLang="es-ES" sz="1300"/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6527801" y="936625"/>
            <a:ext cx="2606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1400" dirty="0">
                <a:solidFill>
                  <a:srgbClr val="004C00"/>
                </a:solidFill>
                <a:latin typeface="Bodoni MT" panose="02070603080606020203" pitchFamily="18" charset="0"/>
              </a:rPr>
              <a:t>Faus &amp; Moliner</a:t>
            </a:r>
            <a:r>
              <a:rPr lang="es-ES_tradnl" sz="1400" b="0" dirty="0">
                <a:solidFill>
                  <a:schemeClr val="tx1"/>
                </a:solidFill>
                <a:latin typeface="Bodoni MT" panose="02070603080606020203" pitchFamily="18" charset="0"/>
              </a:rPr>
              <a:t> Abogados</a:t>
            </a:r>
            <a:endParaRPr lang="es-ES" sz="1400" b="0" dirty="0">
              <a:solidFill>
                <a:schemeClr val="tx1"/>
              </a:solidFill>
              <a:latin typeface="Bodoni MT" panose="02070603080606020203" pitchFamily="18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 userDrawn="1"/>
        </p:nvSpPr>
        <p:spPr bwMode="auto">
          <a:xfrm>
            <a:off x="1547665" y="908050"/>
            <a:ext cx="4972199" cy="363538"/>
          </a:xfrm>
          <a:prstGeom prst="rect">
            <a:avLst/>
          </a:prstGeom>
          <a:solidFill>
            <a:srgbClr val="6C947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endParaRPr lang="es-ES" altLang="es-ES" sz="1300"/>
          </a:p>
        </p:txBody>
      </p:sp>
      <p:sp>
        <p:nvSpPr>
          <p:cNvPr id="1030" name="Rectangle 7"/>
          <p:cNvSpPr>
            <a:spLocks noChangeArrowheads="1"/>
          </p:cNvSpPr>
          <p:nvPr userDrawn="1"/>
        </p:nvSpPr>
        <p:spPr bwMode="auto">
          <a:xfrm>
            <a:off x="1" y="908050"/>
            <a:ext cx="1547663" cy="363538"/>
          </a:xfrm>
          <a:prstGeom prst="rect">
            <a:avLst/>
          </a:prstGeom>
          <a:solidFill>
            <a:srgbClr val="305E4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endParaRPr lang="es-ES" altLang="es-ES" sz="1300"/>
          </a:p>
        </p:txBody>
      </p:sp>
      <p:sp>
        <p:nvSpPr>
          <p:cNvPr id="1031" name="Text Box 26"/>
          <p:cNvSpPr txBox="1">
            <a:spLocks noChangeArrowheads="1"/>
          </p:cNvSpPr>
          <p:nvPr userDrawn="1"/>
        </p:nvSpPr>
        <p:spPr bwMode="auto">
          <a:xfrm>
            <a:off x="162726" y="6021289"/>
            <a:ext cx="11128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altLang="es-ES" sz="1200" b="0" dirty="0" err="1"/>
              <a:t>Seminario</a:t>
            </a:r>
            <a:r>
              <a:rPr lang="en-GB" altLang="es-ES" sz="1200" b="0" dirty="0"/>
              <a:t> CEFI </a:t>
            </a:r>
          </a:p>
          <a:p>
            <a:pPr algn="ctr" eaLnBrk="1" hangingPunct="1">
              <a:defRPr/>
            </a:pPr>
            <a:r>
              <a:rPr lang="en-GB" altLang="es-ES" sz="1200" b="0" baseline="0" dirty="0"/>
              <a:t>13 Sept 2018</a:t>
            </a:r>
            <a:endParaRPr lang="en-GB" altLang="es-ES" sz="1200" b="0" dirty="0"/>
          </a:p>
          <a:p>
            <a:pPr algn="ctr" eaLnBrk="1" hangingPunct="1">
              <a:defRPr/>
            </a:pPr>
            <a:r>
              <a:rPr lang="en-GB" altLang="es-ES" sz="1200" b="0" dirty="0"/>
              <a:t>Pg. </a:t>
            </a:r>
            <a:fld id="{EAD043AE-60EA-4F63-9754-00F3AE7A9F6E}" type="slidenum">
              <a:rPr lang="en-GB" altLang="es-ES" sz="1200" b="0" smtClean="0"/>
              <a:pPr algn="ctr" eaLnBrk="1" hangingPunct="1">
                <a:defRPr/>
              </a:pPr>
              <a:t>‹Nº›</a:t>
            </a:fld>
            <a:endParaRPr lang="en-GB" altLang="es-ES" sz="1200" b="0" dirty="0"/>
          </a:p>
        </p:txBody>
      </p:sp>
      <p:pic>
        <p:nvPicPr>
          <p:cNvPr id="1032" name="Picture 13" descr="1209769663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5" b="10634"/>
          <a:stretch>
            <a:fillRect/>
          </a:stretch>
        </p:blipFill>
        <p:spPr bwMode="auto">
          <a:xfrm>
            <a:off x="1547664" y="1"/>
            <a:ext cx="49722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9" descr="Capsulas+comp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62"/>
          <a:stretch>
            <a:fillRect/>
          </a:stretch>
        </p:blipFill>
        <p:spPr bwMode="auto">
          <a:xfrm>
            <a:off x="1" y="1"/>
            <a:ext cx="15476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1" descr="1209940053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" t="10530" r="2322" b="10530"/>
          <a:stretch>
            <a:fillRect/>
          </a:stretch>
        </p:blipFill>
        <p:spPr bwMode="auto">
          <a:xfrm>
            <a:off x="6516688" y="1"/>
            <a:ext cx="26273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1907704" y="2708920"/>
            <a:ext cx="6696744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s-E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OFERTAS, DESCUENTOS Y OTRAS PRÁCTICAS COMERCIALES EN EL MERCADO RETAIL Y HOSPITALARIO</a:t>
            </a:r>
          </a:p>
          <a:p>
            <a:pPr algn="ctr"/>
            <a:endParaRPr lang="es-ES" sz="2400" dirty="0"/>
          </a:p>
          <a:p>
            <a:pPr algn="ctr"/>
            <a:r>
              <a:rPr lang="es-ES" altLang="es-E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Jordi Faus</a:t>
            </a:r>
          </a:p>
          <a:p>
            <a:pPr algn="ctr"/>
            <a:endParaRPr lang="es-ES" altLang="es-E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altLang="es-ES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Seminario CEFI sobre Aspectos prácticos de la aplicación del</a:t>
            </a:r>
          </a:p>
          <a:p>
            <a:pPr algn="ctr"/>
            <a:r>
              <a:rPr lang="es-ES" altLang="es-ES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Derecho de la competencia en el sector farmacéutico</a:t>
            </a:r>
          </a:p>
          <a:p>
            <a:pPr algn="ctr"/>
            <a:endParaRPr lang="es-ES" altLang="es-ES" sz="1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altLang="es-ES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Septiembre 2018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6FA578E3-B0C3-4606-9859-9CD8F4BDC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908050"/>
            <a:ext cx="2627312" cy="363538"/>
          </a:xfrm>
          <a:prstGeom prst="rect">
            <a:avLst/>
          </a:prstGeom>
          <a:solidFill>
            <a:srgbClr val="EAE9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endParaRPr lang="es-ES" altLang="es-ES" sz="1300"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CD422BF6-D19C-4A39-AF8A-413625C18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271590"/>
            <a:ext cx="1547663" cy="5578475"/>
          </a:xfrm>
          <a:prstGeom prst="rect">
            <a:avLst/>
          </a:prstGeom>
          <a:solidFill>
            <a:srgbClr val="EAE9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endParaRPr lang="es-ES" altLang="es-ES" sz="1300"/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3F09E222-E7ED-4C3A-990E-4A2F9163A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801" y="936625"/>
            <a:ext cx="2606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1400" dirty="0">
                <a:solidFill>
                  <a:srgbClr val="004C00"/>
                </a:solidFill>
                <a:latin typeface="Bodoni MT" panose="02070603080606020203" pitchFamily="18" charset="0"/>
              </a:rPr>
              <a:t>Faus &amp; Moliner</a:t>
            </a:r>
            <a:r>
              <a:rPr lang="es-ES_tradnl" sz="1400" b="0" dirty="0">
                <a:solidFill>
                  <a:schemeClr val="tx1"/>
                </a:solidFill>
                <a:latin typeface="Bodoni MT" panose="02070603080606020203" pitchFamily="18" charset="0"/>
              </a:rPr>
              <a:t> Abogados</a:t>
            </a:r>
            <a:endParaRPr lang="es-ES" sz="1400" b="0" dirty="0">
              <a:solidFill>
                <a:schemeClr val="tx1"/>
              </a:solidFill>
              <a:latin typeface="Bodoni MT" panose="02070603080606020203" pitchFamily="18" charset="0"/>
            </a:endParaRPr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525CE6B0-AFA0-4397-BC02-59A275439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5" y="908050"/>
            <a:ext cx="4972199" cy="363538"/>
          </a:xfrm>
          <a:prstGeom prst="rect">
            <a:avLst/>
          </a:prstGeom>
          <a:solidFill>
            <a:srgbClr val="6C947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endParaRPr lang="es-ES" altLang="es-ES" sz="1300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11F6C0E4-79E7-4F43-8761-E821CF151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908050"/>
            <a:ext cx="1547663" cy="363538"/>
          </a:xfrm>
          <a:prstGeom prst="rect">
            <a:avLst/>
          </a:prstGeom>
          <a:solidFill>
            <a:srgbClr val="305E4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endParaRPr lang="es-ES" altLang="es-ES" sz="1300"/>
          </a:p>
        </p:txBody>
      </p:sp>
      <p:pic>
        <p:nvPicPr>
          <p:cNvPr id="15" name="Picture 13" descr="12097696631">
            <a:extLst>
              <a:ext uri="{FF2B5EF4-FFF2-40B4-BE49-F238E27FC236}">
                <a16:creationId xmlns:a16="http://schemas.microsoft.com/office/drawing/2014/main" id="{3C178702-CACC-41FC-AC9E-BC1F2A435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5" b="10634"/>
          <a:stretch>
            <a:fillRect/>
          </a:stretch>
        </p:blipFill>
        <p:spPr bwMode="auto">
          <a:xfrm>
            <a:off x="1547664" y="1"/>
            <a:ext cx="49722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9" descr="Capsulas+comp">
            <a:extLst>
              <a:ext uri="{FF2B5EF4-FFF2-40B4-BE49-F238E27FC236}">
                <a16:creationId xmlns:a16="http://schemas.microsoft.com/office/drawing/2014/main" id="{94DB1096-8410-41F8-AC77-2B9E38BAF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62"/>
          <a:stretch>
            <a:fillRect/>
          </a:stretch>
        </p:blipFill>
        <p:spPr bwMode="auto">
          <a:xfrm>
            <a:off x="1" y="1"/>
            <a:ext cx="15476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1" descr="12099400532">
            <a:extLst>
              <a:ext uri="{FF2B5EF4-FFF2-40B4-BE49-F238E27FC236}">
                <a16:creationId xmlns:a16="http://schemas.microsoft.com/office/drawing/2014/main" id="{78B203E2-CE96-4252-BCBD-40E963AE4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" t="10530" r="2322" b="10530"/>
          <a:stretch>
            <a:fillRect/>
          </a:stretch>
        </p:blipFill>
        <p:spPr bwMode="auto">
          <a:xfrm>
            <a:off x="6516688" y="1"/>
            <a:ext cx="26273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026143" y="1818129"/>
            <a:ext cx="6628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spcAft>
                <a:spcPct val="25000"/>
              </a:spcAft>
            </a:pPr>
            <a:r>
              <a:rPr lang="fo-FO" altLang="es-ES" sz="2800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Descuentos en el mercado retail</a:t>
            </a: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0AEE289-2F82-47BE-AD8D-A319EBC70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2525995"/>
            <a:ext cx="648106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Excepción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regla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de no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incentivos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económicos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dispensación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 Box 31">
            <a:extLst>
              <a:ext uri="{FF2B5EF4-FFF2-40B4-BE49-F238E27FC236}">
                <a16:creationId xmlns:a16="http://schemas.microsoft.com/office/drawing/2014/main" id="{2A61BBEB-8409-4B01-8E3D-1DED8A0AC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6083542"/>
            <a:ext cx="64810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farmacia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operar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unilateralmente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 Box 34">
            <a:extLst>
              <a:ext uri="{FF2B5EF4-FFF2-40B4-BE49-F238E27FC236}">
                <a16:creationId xmlns:a16="http://schemas.microsoft.com/office/drawing/2014/main" id="{AC8C36DE-0D23-4A94-8EB1-3268F5BE9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4985768"/>
            <a:ext cx="625248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Precaución especial con los casos de descuentos </a:t>
            </a:r>
            <a:r>
              <a:rPr lang="es-E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multiproducto</a:t>
            </a: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venta a pérdida.</a:t>
            </a:r>
            <a:endParaRPr lang="en-US" altLang="es-E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31">
            <a:extLst>
              <a:ext uri="{FF2B5EF4-FFF2-40B4-BE49-F238E27FC236}">
                <a16:creationId xmlns:a16="http://schemas.microsoft.com/office/drawing/2014/main" id="{17237B07-50BE-4A82-8DD8-180FB99B6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3518662"/>
            <a:ext cx="648106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pactos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exclusiva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“siempre </a:t>
            </a: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siempre que no se incentive la compra de un producto frente al de sus competidores”.</a:t>
            </a:r>
            <a:endParaRPr lang="en-US" altLang="es-E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950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026143" y="1818129"/>
            <a:ext cx="6628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spcAft>
                <a:spcPct val="25000"/>
              </a:spcAft>
            </a:pPr>
            <a:r>
              <a:rPr lang="fo-FO" altLang="es-ES" sz="2800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Descuentos en el mercado hospitalario</a:t>
            </a: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0AEE289-2F82-47BE-AD8D-A319EBC70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2525995"/>
            <a:ext cx="64087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problemática definición del mercado relevante en el ámbito hospitalario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 Box 34">
            <a:extLst>
              <a:ext uri="{FF2B5EF4-FFF2-40B4-BE49-F238E27FC236}">
                <a16:creationId xmlns:a16="http://schemas.microsoft.com/office/drawing/2014/main" id="{AC8C36DE-0D23-4A94-8EB1-3268F5BE9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4985768"/>
            <a:ext cx="625248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Precaución especial cuando un  mercado se abre a la competencia (otro medicamento de referencia, genéricos o biosimilares).</a:t>
            </a:r>
            <a:endParaRPr lang="en-US" altLang="es-E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31">
            <a:extLst>
              <a:ext uri="{FF2B5EF4-FFF2-40B4-BE49-F238E27FC236}">
                <a16:creationId xmlns:a16="http://schemas.microsoft.com/office/drawing/2014/main" id="{17237B07-50BE-4A82-8DD8-180FB99B6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3518662"/>
            <a:ext cx="648106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mercado de producto en base a la equivalencia terapéutica, la sustituibilidad o la definición del objeto del contrato.</a:t>
            </a:r>
            <a:endParaRPr lang="en-US" altLang="es-E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842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97966" y="1818129"/>
            <a:ext cx="6628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spcAft>
                <a:spcPct val="25000"/>
              </a:spcAft>
            </a:pPr>
            <a:r>
              <a:rPr lang="fo-FO" altLang="es-ES" sz="2800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Ofertas en el mercado hospitalario</a:t>
            </a: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0AEE289-2F82-47BE-AD8D-A319EBC70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966" y="2712402"/>
            <a:ext cx="64810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Ofertas conjuntas. </a:t>
            </a:r>
            <a:r>
              <a:rPr lang="es-E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Tying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 Box 31">
            <a:extLst>
              <a:ext uri="{FF2B5EF4-FFF2-40B4-BE49-F238E27FC236}">
                <a16:creationId xmlns:a16="http://schemas.microsoft.com/office/drawing/2014/main" id="{3411575C-F061-40EE-8833-762ACD7EF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966" y="3325051"/>
            <a:ext cx="64810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Ofertas conjuntas. </a:t>
            </a:r>
            <a:r>
              <a:rPr lang="es-ES" alt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Bundling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8974D939-E15C-4AB6-891E-BED87F268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2757" y="5094626"/>
            <a:ext cx="64810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Descuentos de fidelidad</a:t>
            </a:r>
            <a:r>
              <a:rPr lang="en-U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 Box 31">
            <a:extLst>
              <a:ext uri="{FF2B5EF4-FFF2-40B4-BE49-F238E27FC236}">
                <a16:creationId xmlns:a16="http://schemas.microsoft.com/office/drawing/2014/main" id="{F2BB24E6-CB3F-41A1-9478-BF4284B24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719" y="3937700"/>
            <a:ext cx="64810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Descuentos cruzados.</a:t>
            </a:r>
          </a:p>
        </p:txBody>
      </p:sp>
      <p:sp>
        <p:nvSpPr>
          <p:cNvPr id="11" name="Text Box 31">
            <a:extLst>
              <a:ext uri="{FF2B5EF4-FFF2-40B4-BE49-F238E27FC236}">
                <a16:creationId xmlns:a16="http://schemas.microsoft.com/office/drawing/2014/main" id="{C2ABF418-955D-4BD1-A4BC-A0A8760B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719" y="4516163"/>
            <a:ext cx="64810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Descuentos predatorios.</a:t>
            </a:r>
          </a:p>
        </p:txBody>
      </p:sp>
    </p:spTree>
    <p:extLst>
      <p:ext uri="{BB962C8B-B14F-4D97-AF65-F5344CB8AC3E}">
        <p14:creationId xmlns:p14="http://schemas.microsoft.com/office/powerpoint/2010/main" val="6530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97966" y="1818129"/>
            <a:ext cx="6628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spcAft>
                <a:spcPct val="25000"/>
              </a:spcAft>
            </a:pPr>
            <a:r>
              <a:rPr lang="fo-FO" altLang="es-ES" sz="2800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Ofertas conjuntas. Tying</a:t>
            </a: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0AEE289-2F82-47BE-AD8D-A319EBC70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966" y="2712402"/>
            <a:ext cx="675049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Condicionar la venta de “A” a que el cliente también compre “B”.</a:t>
            </a:r>
          </a:p>
        </p:txBody>
      </p:sp>
      <p:sp>
        <p:nvSpPr>
          <p:cNvPr id="7" name="Text Box 31">
            <a:extLst>
              <a:ext uri="{FF2B5EF4-FFF2-40B4-BE49-F238E27FC236}">
                <a16:creationId xmlns:a16="http://schemas.microsoft.com/office/drawing/2014/main" id="{590CD69B-18D5-4754-9BB9-76C625A98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965" y="3519600"/>
            <a:ext cx="689451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Prudencia especial si se tiene posición de dominio en "A".</a:t>
            </a:r>
          </a:p>
          <a:p>
            <a:pPr marL="0" indent="0" eaLnBrk="1" hangingPunct="1"/>
            <a:endParaRPr lang="es-ES" altLang="es-E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8974D939-E15C-4AB6-891E-BED87F268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7825" y="5196640"/>
            <a:ext cx="704642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Puede defenderse si existe justificación técnica objetiva incuestionable.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15BD842-E1D2-43F9-A761-779E8F16084D}"/>
              </a:ext>
            </a:extLst>
          </p:cNvPr>
          <p:cNvSpPr/>
          <p:nvPr/>
        </p:nvSpPr>
        <p:spPr>
          <a:xfrm>
            <a:off x="2001906" y="4365643"/>
            <a:ext cx="65025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Analizar siempre la situación desde el punto de vista de la empresa que ofrece "B".</a:t>
            </a:r>
          </a:p>
        </p:txBody>
      </p:sp>
    </p:spTree>
    <p:extLst>
      <p:ext uri="{BB962C8B-B14F-4D97-AF65-F5344CB8AC3E}">
        <p14:creationId xmlns:p14="http://schemas.microsoft.com/office/powerpoint/2010/main" val="4074265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92042" y="1776747"/>
            <a:ext cx="6628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spcAft>
                <a:spcPct val="25000"/>
              </a:spcAft>
            </a:pPr>
            <a:r>
              <a:rPr lang="fo-FO" altLang="es-ES" sz="2800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Ofertas conjuntas. Bundling</a:t>
            </a: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0AEE289-2F82-47BE-AD8D-A319EBC70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778" y="2507412"/>
            <a:ext cx="689451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Venta conjunta de “A” y “B” que (i) o bien no están disponibles de forma individual o (ii) sí lo están pero el precio del paquete A-B es inferior a la suma de los precios individuales.</a:t>
            </a:r>
          </a:p>
        </p:txBody>
      </p:sp>
      <p:sp>
        <p:nvSpPr>
          <p:cNvPr id="7" name="Text Box 31">
            <a:extLst>
              <a:ext uri="{FF2B5EF4-FFF2-40B4-BE49-F238E27FC236}">
                <a16:creationId xmlns:a16="http://schemas.microsoft.com/office/drawing/2014/main" id="{590CD69B-18D5-4754-9BB9-76C625A98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779" y="4077072"/>
            <a:ext cx="689451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Prudencia especial si se tiene posición de dominio en "A".</a:t>
            </a:r>
          </a:p>
          <a:p>
            <a:pPr marL="0" indent="0" eaLnBrk="1" hangingPunct="1"/>
            <a:endParaRPr lang="es-ES" altLang="es-E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15BD842-E1D2-43F9-A761-779E8F16084D}"/>
              </a:ext>
            </a:extLst>
          </p:cNvPr>
          <p:cNvSpPr/>
          <p:nvPr/>
        </p:nvSpPr>
        <p:spPr>
          <a:xfrm>
            <a:off x="2011778" y="4956387"/>
            <a:ext cx="7132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Buscar especialmente justificación económica y ventajas para el hospital.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7813EF4-CED2-46E0-BEB6-320FCB5E4792}"/>
              </a:ext>
            </a:extLst>
          </p:cNvPr>
          <p:cNvSpPr/>
          <p:nvPr/>
        </p:nvSpPr>
        <p:spPr>
          <a:xfrm>
            <a:off x="1992042" y="5800752"/>
            <a:ext cx="51204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Limitación temporal = 1 año.</a:t>
            </a:r>
          </a:p>
        </p:txBody>
      </p:sp>
    </p:spTree>
    <p:extLst>
      <p:ext uri="{BB962C8B-B14F-4D97-AF65-F5344CB8AC3E}">
        <p14:creationId xmlns:p14="http://schemas.microsoft.com/office/powerpoint/2010/main" val="3811883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97966" y="1818129"/>
            <a:ext cx="6628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spcAft>
                <a:spcPct val="25000"/>
              </a:spcAft>
            </a:pPr>
            <a:r>
              <a:rPr lang="fo-FO" altLang="es-ES" sz="2800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Ofertas conjuntas. Descuentos cruzados</a:t>
            </a: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0AEE289-2F82-47BE-AD8D-A319EBC70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966" y="2712402"/>
            <a:ext cx="69586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Descuentos sobre las compras de “A” en base a las compras que se realicen de “B”.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F2C2005-1374-487A-82D9-519657B17F0D}"/>
              </a:ext>
            </a:extLst>
          </p:cNvPr>
          <p:cNvSpPr/>
          <p:nvPr/>
        </p:nvSpPr>
        <p:spPr>
          <a:xfrm>
            <a:off x="2011771" y="5746357"/>
            <a:ext cx="51204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Limitación temporal = 1 año.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8FCACFC-FD44-430E-99EC-AA699279C9BA}"/>
              </a:ext>
            </a:extLst>
          </p:cNvPr>
          <p:cNvSpPr/>
          <p:nvPr/>
        </p:nvSpPr>
        <p:spPr>
          <a:xfrm>
            <a:off x="1994009" y="3685655"/>
            <a:ext cx="69625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Buscar justificaciones basadas en ahorros de coste o en necesidad de competir con otros.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C7801A2-6170-40B5-B31B-AE7687FE82C3}"/>
              </a:ext>
            </a:extLst>
          </p:cNvPr>
          <p:cNvSpPr/>
          <p:nvPr/>
        </p:nvSpPr>
        <p:spPr>
          <a:xfrm>
            <a:off x="1994009" y="4686755"/>
            <a:ext cx="7024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Prudencia con programas especiales para clientes concretos. </a:t>
            </a:r>
          </a:p>
        </p:txBody>
      </p:sp>
    </p:spTree>
    <p:extLst>
      <p:ext uri="{BB962C8B-B14F-4D97-AF65-F5344CB8AC3E}">
        <p14:creationId xmlns:p14="http://schemas.microsoft.com/office/powerpoint/2010/main" val="3657938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97966" y="1818129"/>
            <a:ext cx="66283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spcAft>
                <a:spcPct val="25000"/>
              </a:spcAft>
            </a:pPr>
            <a:r>
              <a:rPr lang="fo-FO" altLang="es-ES" sz="2800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Precios predatorios</a:t>
            </a: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0AEE289-2F82-47BE-AD8D-A319EBC70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966" y="2712402"/>
            <a:ext cx="67504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ir por debajo de coste variable medio (similar a coste marginal).</a:t>
            </a:r>
          </a:p>
          <a:p>
            <a:pPr marL="0" indent="0" eaLnBrk="1" hangingPunct="1"/>
            <a:endParaRPr lang="es-ES" altLang="es-E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8974D939-E15C-4AB6-891E-BED87F268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966" y="5390057"/>
            <a:ext cx="69665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impacto posible.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15BD842-E1D2-43F9-A761-779E8F16084D}"/>
              </a:ext>
            </a:extLst>
          </p:cNvPr>
          <p:cNvSpPr/>
          <p:nvPr/>
        </p:nvSpPr>
        <p:spPr>
          <a:xfrm>
            <a:off x="1997966" y="3681897"/>
            <a:ext cx="67504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el precio está entre coste variable medio y el coste medio total (que incluye costes fijos) se requiere justificación detallada por presunción de práctica predatoria (admite prueba en contrario).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es-E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276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97966" y="1818129"/>
            <a:ext cx="69665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spcAft>
                <a:spcPct val="25000"/>
              </a:spcAft>
            </a:pPr>
            <a:r>
              <a:rPr lang="fo-FO" altLang="es-ES" sz="2800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Descuentos de fidelidad</a:t>
            </a: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0AEE289-2F82-47BE-AD8D-A319EBC70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966" y="2524126"/>
            <a:ext cx="695271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742950" indent="-28575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Condicionados a exclusividad total o parcial, expresa o de facto.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15BD842-E1D2-43F9-A761-779E8F16084D}"/>
              </a:ext>
            </a:extLst>
          </p:cNvPr>
          <p:cNvSpPr/>
          <p:nvPr/>
        </p:nvSpPr>
        <p:spPr>
          <a:xfrm>
            <a:off x="1993033" y="4112298"/>
            <a:ext cx="7024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Necesidad de agradecer las circunstancias de cada caso.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6305EB3-C34C-4457-B420-F9B3C3EF1DDF}"/>
              </a:ext>
            </a:extLst>
          </p:cNvPr>
          <p:cNvSpPr/>
          <p:nvPr/>
        </p:nvSpPr>
        <p:spPr>
          <a:xfrm>
            <a:off x="1993033" y="3502878"/>
            <a:ext cx="6952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prohibidos per se (¿?) Jurisprudencia Intel.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60BBD35-79A9-431D-83A1-884B9CDE984F}"/>
              </a:ext>
            </a:extLst>
          </p:cNvPr>
          <p:cNvSpPr/>
          <p:nvPr/>
        </p:nvSpPr>
        <p:spPr>
          <a:xfrm>
            <a:off x="1993033" y="5094706"/>
            <a:ext cx="69625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Prudencia respecto de elementos que comporten efectos </a:t>
            </a:r>
            <a:r>
              <a:rPr lang="es-ES" sz="24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exclusionarios</a:t>
            </a:r>
            <a:r>
              <a:rPr lang="es-ES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861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A3DAE32-55C4-4416-9B29-A7F3FB76369A}"/>
              </a:ext>
            </a:extLst>
          </p:cNvPr>
          <p:cNvSpPr/>
          <p:nvPr/>
        </p:nvSpPr>
        <p:spPr>
          <a:xfrm>
            <a:off x="3779912" y="3645024"/>
            <a:ext cx="32270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s-E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82378032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3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3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8335</TotalTime>
  <Words>480</Words>
  <Application>Microsoft Office PowerPoint</Application>
  <PresentationFormat>Presentación en pantalla (4:3)</PresentationFormat>
  <Paragraphs>59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Bodoni MT</vt:lpstr>
      <vt:lpstr>Times New Roman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Faus &amp; Moliner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JF</dc:creator>
  <cp:lastModifiedBy>Jordi Faus</cp:lastModifiedBy>
  <cp:revision>353</cp:revision>
  <cp:lastPrinted>2018-09-14T08:00:12Z</cp:lastPrinted>
  <dcterms:created xsi:type="dcterms:W3CDTF">2008-06-06T15:08:35Z</dcterms:created>
  <dcterms:modified xsi:type="dcterms:W3CDTF">2018-09-14T09:18:14Z</dcterms:modified>
</cp:coreProperties>
</file>