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theme/themeOverride5.xml" ContentType="application/vnd.openxmlformats-officedocument.themeOverr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theme/themeOverride6.xml" ContentType="application/vnd.openxmlformats-officedocument.themeOverrid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theme/themeOverride4.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1" r:id="rId5"/>
    <p:sldMasterId id="2147483965" r:id="rId6"/>
    <p:sldMasterId id="2147484009" r:id="rId7"/>
    <p:sldMasterId id="2147484024" r:id="rId8"/>
    <p:sldMasterId id="2147484039" r:id="rId9"/>
    <p:sldMasterId id="2147484054" r:id="rId10"/>
  </p:sldMasterIdLst>
  <p:notesMasterIdLst>
    <p:notesMasterId r:id="rId24"/>
  </p:notesMasterIdLst>
  <p:sldIdLst>
    <p:sldId id="256" r:id="rId11"/>
    <p:sldId id="308" r:id="rId12"/>
    <p:sldId id="269" r:id="rId13"/>
    <p:sldId id="328" r:id="rId14"/>
    <p:sldId id="324" r:id="rId15"/>
    <p:sldId id="327" r:id="rId16"/>
    <p:sldId id="326" r:id="rId17"/>
    <p:sldId id="311" r:id="rId18"/>
    <p:sldId id="312" r:id="rId19"/>
    <p:sldId id="313" r:id="rId20"/>
    <p:sldId id="317" r:id="rId21"/>
    <p:sldId id="322" r:id="rId22"/>
    <p:sldId id="257" r:id="rId23"/>
  </p:sldIdLst>
  <p:sldSz cx="9144000" cy="6858000" type="screen4x3"/>
  <p:notesSz cx="6735763" cy="9866313"/>
  <p:defaultTextStyle>
    <a:defPPr>
      <a:defRPr lang="es-E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lacios Moreno, Borja" initials="PMB" lastIdx="3" clrIdx="0"/>
  <p:cmAuthor id="1" name="Cerdá Martínez-Pujalte, Carmen María" initials="CMC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408" autoAdjust="0"/>
    <p:restoredTop sz="99822" autoAdjust="0"/>
  </p:normalViewPr>
  <p:slideViewPr>
    <p:cSldViewPr snapToGrid="0">
      <p:cViewPr>
        <p:scale>
          <a:sx n="93" d="100"/>
          <a:sy n="93" d="100"/>
        </p:scale>
        <p:origin x="-32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1674" y="1362"/>
      </p:cViewPr>
      <p:guideLst>
        <p:guide orient="horz" pos="3108"/>
        <p:guide pos="212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123641B6-8143-45F2-8CC3-2A70F3221D55}" type="datetimeFigureOut">
              <a:rPr lang="es-ES" smtClean="0"/>
              <a:pPr/>
              <a:t>16/04/2016</a:t>
            </a:fld>
            <a:endParaRPr lang="es-ES"/>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6FBD0BE5-7351-430E-857F-4E3E897F1ED9}" type="slidenum">
              <a:rPr lang="es-ES" smtClean="0"/>
              <a:pPr/>
              <a:t>‹Nº›</a:t>
            </a:fld>
            <a:endParaRPr lang="es-ES"/>
          </a:p>
        </p:txBody>
      </p:sp>
    </p:spTree>
    <p:extLst>
      <p:ext uri="{BB962C8B-B14F-4D97-AF65-F5344CB8AC3E}">
        <p14:creationId xmlns:p14="http://schemas.microsoft.com/office/powerpoint/2010/main" xmlns="" val="325224168"/>
      </p:ext>
    </p:extLst>
  </p:cSld>
  <p:clrMap bg1="lt1" tx1="dk1" bg2="lt2" tx2="dk2" accent1="accent1" accent2="accent2" accent3="accent3" accent4="accent4" accent5="accent5" accent6="accent6" hlink="hlink" folHlink="folHlink"/>
  <p:notesStyle>
    <a:lvl1pPr marL="0" algn="l" defTabSz="914305" rtl="0" eaLnBrk="1" latinLnBrk="0" hangingPunct="1">
      <a:defRPr sz="1200" kern="1200">
        <a:solidFill>
          <a:schemeClr val="tx1"/>
        </a:solidFill>
        <a:latin typeface="+mn-lt"/>
        <a:ea typeface="+mn-ea"/>
        <a:cs typeface="+mn-cs"/>
      </a:defRPr>
    </a:lvl1pPr>
    <a:lvl2pPr marL="457153" algn="l" defTabSz="914305" rtl="0" eaLnBrk="1" latinLnBrk="0" hangingPunct="1">
      <a:defRPr sz="1200" kern="1200">
        <a:solidFill>
          <a:schemeClr val="tx1"/>
        </a:solidFill>
        <a:latin typeface="+mn-lt"/>
        <a:ea typeface="+mn-ea"/>
        <a:cs typeface="+mn-cs"/>
      </a:defRPr>
    </a:lvl2pPr>
    <a:lvl3pPr marL="914305" algn="l" defTabSz="914305" rtl="0" eaLnBrk="1" latinLnBrk="0" hangingPunct="1">
      <a:defRPr sz="1200" kern="1200">
        <a:solidFill>
          <a:schemeClr val="tx1"/>
        </a:solidFill>
        <a:latin typeface="+mn-lt"/>
        <a:ea typeface="+mn-ea"/>
        <a:cs typeface="+mn-cs"/>
      </a:defRPr>
    </a:lvl3pPr>
    <a:lvl4pPr marL="1371458" algn="l" defTabSz="914305" rtl="0" eaLnBrk="1" latinLnBrk="0" hangingPunct="1">
      <a:defRPr sz="1200" kern="1200">
        <a:solidFill>
          <a:schemeClr val="tx1"/>
        </a:solidFill>
        <a:latin typeface="+mn-lt"/>
        <a:ea typeface="+mn-ea"/>
        <a:cs typeface="+mn-cs"/>
      </a:defRPr>
    </a:lvl4pPr>
    <a:lvl5pPr marL="1828610" algn="l" defTabSz="914305" rtl="0" eaLnBrk="1" latinLnBrk="0" hangingPunct="1">
      <a:defRPr sz="1200" kern="1200">
        <a:solidFill>
          <a:schemeClr val="tx1"/>
        </a:solidFill>
        <a:latin typeface="+mn-lt"/>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5"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0"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pPr/>
              <a:t>1</a:t>
            </a:fld>
            <a:endParaRPr lang="es-ES" dirty="0"/>
          </a:p>
        </p:txBody>
      </p:sp>
    </p:spTree>
    <p:extLst>
      <p:ext uri="{BB962C8B-B14F-4D97-AF65-F5344CB8AC3E}">
        <p14:creationId xmlns:p14="http://schemas.microsoft.com/office/powerpoint/2010/main" xmlns="" val="288766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Tx/>
              <a:buChar char="-"/>
            </a:pPr>
            <a:r>
              <a:rPr lang="es-ES" baseline="0" dirty="0" smtClean="0"/>
              <a:t>Evolución en el</a:t>
            </a:r>
            <a:r>
              <a:rPr lang="es-ES" dirty="0" smtClean="0"/>
              <a:t> proceso de liberalización + características de algunos mercados de red (servicio universal, tendencia creación oligopolios) han ido modificando las funciones de los reguladores. </a:t>
            </a:r>
          </a:p>
          <a:p>
            <a:pPr marL="171450" indent="-171450">
              <a:buFontTx/>
              <a:buChar char="-"/>
            </a:pPr>
            <a:r>
              <a:rPr lang="es-ES" baseline="0" dirty="0" smtClean="0"/>
              <a:t>Inicialmente:</a:t>
            </a:r>
            <a:r>
              <a:rPr lang="es-ES" dirty="0" smtClean="0"/>
              <a:t> claras diferencias entre introducir competencia (regulador) y mantener competencia. Y entre instrumentos (</a:t>
            </a:r>
            <a:r>
              <a:rPr lang="es-ES" dirty="0" err="1" smtClean="0"/>
              <a:t>exante</a:t>
            </a:r>
            <a:r>
              <a:rPr lang="es-ES" dirty="0" smtClean="0"/>
              <a:t> y </a:t>
            </a:r>
            <a:r>
              <a:rPr lang="es-ES" dirty="0" err="1" smtClean="0"/>
              <a:t>expost</a:t>
            </a:r>
            <a:r>
              <a:rPr lang="es-ES" dirty="0" smtClean="0"/>
              <a:t>)</a:t>
            </a:r>
          </a:p>
          <a:p>
            <a:pPr marL="171450" indent="-171450">
              <a:buFontTx/>
              <a:buChar char="-"/>
            </a:pPr>
            <a:r>
              <a:rPr lang="es-ES" baseline="0" dirty="0" smtClean="0"/>
              <a:t>Con</a:t>
            </a:r>
            <a:r>
              <a:rPr lang="es-ES" dirty="0" smtClean="0"/>
              <a:t> el tiempo: </a:t>
            </a:r>
            <a:r>
              <a:rPr lang="es-ES" dirty="0" err="1" smtClean="0"/>
              <a:t>better</a:t>
            </a:r>
            <a:r>
              <a:rPr lang="es-ES" dirty="0" smtClean="0"/>
              <a:t> </a:t>
            </a:r>
            <a:r>
              <a:rPr lang="es-ES" dirty="0" err="1" smtClean="0"/>
              <a:t>regulation</a:t>
            </a:r>
            <a:r>
              <a:rPr lang="es-ES" dirty="0" smtClean="0"/>
              <a:t>, más interacción y posibles conflictos. </a:t>
            </a:r>
            <a:endParaRPr lang="es-ES" baseline="0" dirty="0" smtClean="0"/>
          </a:p>
        </p:txBody>
      </p:sp>
      <p:sp>
        <p:nvSpPr>
          <p:cNvPr id="4" name="3 Marcador de número de diapositiva"/>
          <p:cNvSpPr>
            <a:spLocks noGrp="1"/>
          </p:cNvSpPr>
          <p:nvPr>
            <p:ph type="sldNum" sz="quarter" idx="10"/>
          </p:nvPr>
        </p:nvSpPr>
        <p:spPr/>
        <p:txBody>
          <a:bodyPr/>
          <a:lstStyle/>
          <a:p>
            <a:fld id="{6FBD0BE5-7351-430E-857F-4E3E897F1ED9}" type="slidenum">
              <a:rPr lang="es-ES" smtClean="0"/>
              <a:pPr/>
              <a:t>3</a:t>
            </a:fld>
            <a:endParaRPr lang="es-ES"/>
          </a:p>
        </p:txBody>
      </p:sp>
    </p:spTree>
    <p:extLst>
      <p:ext uri="{BB962C8B-B14F-4D97-AF65-F5344CB8AC3E}">
        <p14:creationId xmlns:p14="http://schemas.microsoft.com/office/powerpoint/2010/main" xmlns="" val="1810368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Tx/>
              <a:buChar char="-"/>
            </a:pPr>
            <a:r>
              <a:rPr lang="es-ES" baseline="0" dirty="0" smtClean="0"/>
              <a:t>Evolución en el</a:t>
            </a:r>
            <a:r>
              <a:rPr lang="es-ES" dirty="0" smtClean="0"/>
              <a:t> proceso de liberalización + características de algunos mercados de red (servicio universal, tendencia creación oligopolios) han ido modificando las funciones de los reguladores. </a:t>
            </a:r>
          </a:p>
          <a:p>
            <a:pPr marL="171450" indent="-171450">
              <a:buFontTx/>
              <a:buChar char="-"/>
            </a:pPr>
            <a:r>
              <a:rPr lang="es-ES" baseline="0" dirty="0" smtClean="0"/>
              <a:t>Inicialmente:</a:t>
            </a:r>
            <a:r>
              <a:rPr lang="es-ES" dirty="0" smtClean="0"/>
              <a:t> claras diferencias entre introducir competencia (regulador) y mantener competencia. Y entre instrumentos (</a:t>
            </a:r>
            <a:r>
              <a:rPr lang="es-ES" dirty="0" err="1" smtClean="0"/>
              <a:t>exante</a:t>
            </a:r>
            <a:r>
              <a:rPr lang="es-ES" dirty="0" smtClean="0"/>
              <a:t> y </a:t>
            </a:r>
            <a:r>
              <a:rPr lang="es-ES" dirty="0" err="1" smtClean="0"/>
              <a:t>expost</a:t>
            </a:r>
            <a:r>
              <a:rPr lang="es-ES" dirty="0" smtClean="0"/>
              <a:t>)</a:t>
            </a:r>
          </a:p>
          <a:p>
            <a:pPr marL="171450" indent="-171450">
              <a:buFontTx/>
              <a:buChar char="-"/>
            </a:pPr>
            <a:r>
              <a:rPr lang="es-ES" baseline="0" dirty="0" smtClean="0"/>
              <a:t>Con</a:t>
            </a:r>
            <a:r>
              <a:rPr lang="es-ES" dirty="0" smtClean="0"/>
              <a:t> el tiempo: </a:t>
            </a:r>
            <a:r>
              <a:rPr lang="es-ES" dirty="0" err="1" smtClean="0"/>
              <a:t>better</a:t>
            </a:r>
            <a:r>
              <a:rPr lang="es-ES" dirty="0" smtClean="0"/>
              <a:t> </a:t>
            </a:r>
            <a:r>
              <a:rPr lang="es-ES" dirty="0" err="1" smtClean="0"/>
              <a:t>regulation</a:t>
            </a:r>
            <a:r>
              <a:rPr lang="es-ES" dirty="0" smtClean="0"/>
              <a:t>, más interacción y posibles conflictos. </a:t>
            </a:r>
            <a:endParaRPr lang="es-ES" baseline="0" dirty="0" smtClean="0"/>
          </a:p>
        </p:txBody>
      </p:sp>
      <p:sp>
        <p:nvSpPr>
          <p:cNvPr id="4" name="3 Marcador de número de diapositiva"/>
          <p:cNvSpPr>
            <a:spLocks noGrp="1"/>
          </p:cNvSpPr>
          <p:nvPr>
            <p:ph type="sldNum" sz="quarter" idx="10"/>
          </p:nvPr>
        </p:nvSpPr>
        <p:spPr/>
        <p:txBody>
          <a:bodyPr/>
          <a:lstStyle/>
          <a:p>
            <a:fld id="{6FBD0BE5-7351-430E-857F-4E3E897F1ED9}" type="slidenum">
              <a:rPr lang="es-ES" smtClean="0"/>
              <a:pPr/>
              <a:t>4</a:t>
            </a:fld>
            <a:endParaRPr lang="es-ES"/>
          </a:p>
        </p:txBody>
      </p:sp>
    </p:spTree>
    <p:extLst>
      <p:ext uri="{BB962C8B-B14F-4D97-AF65-F5344CB8AC3E}">
        <p14:creationId xmlns:p14="http://schemas.microsoft.com/office/powerpoint/2010/main" xmlns="" val="181036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5</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6</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7</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73577" y="4686499"/>
            <a:ext cx="5388610" cy="4795704"/>
          </a:xfrm>
        </p:spPr>
        <p:txBody>
          <a:bodyPr/>
          <a:lstStyle/>
          <a:p>
            <a:pPr algn="just"/>
            <a:r>
              <a:rPr lang="es-ES" sz="900" b="1" dirty="0" smtClean="0"/>
              <a:t>INFORMES </a:t>
            </a:r>
            <a:r>
              <a:rPr lang="es-ES" sz="900" b="1" dirty="0"/>
              <a:t>DETERMINANTES</a:t>
            </a:r>
          </a:p>
          <a:p>
            <a:pPr algn="just"/>
            <a:r>
              <a:rPr lang="es-ES" sz="900" dirty="0" smtClean="0"/>
              <a:t>informes </a:t>
            </a:r>
            <a:r>
              <a:rPr lang="es-ES" sz="900" dirty="0"/>
              <a:t>de carácter técnico, no vinculantes, pero sí necesarios para que el órgano decisorio resuelva, en la medida en que aportan conocimientos técnicos precisos en una determinada materia o disciplina .</a:t>
            </a:r>
          </a:p>
          <a:p>
            <a:pPr algn="just"/>
            <a:r>
              <a:rPr lang="es-ES" sz="900" dirty="0"/>
              <a:t>Determinantes del </a:t>
            </a:r>
            <a:r>
              <a:rPr lang="es-ES" sz="900" u="sng" dirty="0"/>
              <a:t>contenido</a:t>
            </a:r>
            <a:r>
              <a:rPr lang="es-ES" sz="900" dirty="0"/>
              <a:t> nunca del sentido de la decisión: Matiz fundamental para evitar injerencia en competencias que no son propias. No valor añadido. </a:t>
            </a:r>
          </a:p>
          <a:p>
            <a:pPr algn="just"/>
            <a:r>
              <a:rPr lang="es-ES" sz="900" dirty="0"/>
              <a:t>Valor añadido: aportación de datos y opiniones técnicas. </a:t>
            </a:r>
          </a:p>
          <a:p>
            <a:pPr algn="just"/>
            <a:r>
              <a:rPr lang="es-ES" sz="900" dirty="0"/>
              <a:t>Facilitan contrastar información y permiten a la DI la formación de un juicio para elevar propuesta al Consejo y que éste tenga a su disposición todos los datos necesarios para adoptar su decisión. </a:t>
            </a:r>
          </a:p>
          <a:p>
            <a:pPr algn="just"/>
            <a:r>
              <a:rPr lang="es-ES" sz="900" dirty="0"/>
              <a:t>No revisores de instrucción ni valorativos de calificación jurídica</a:t>
            </a:r>
          </a:p>
          <a:p>
            <a:pPr algn="just"/>
            <a:r>
              <a:rPr lang="es-ES" sz="900" dirty="0"/>
              <a:t>Momento para su emisión: antes de la Propuesta de Resolución</a:t>
            </a:r>
          </a:p>
          <a:p>
            <a:pPr algn="just"/>
            <a:r>
              <a:rPr lang="es-ES" sz="900" dirty="0"/>
              <a:t>Forma: a petición de la DI, que deberá indicar extremos a que se extiende.</a:t>
            </a:r>
          </a:p>
          <a:p>
            <a:pPr algn="just"/>
            <a:r>
              <a:rPr lang="es-ES" sz="900" b="1" dirty="0" smtClean="0"/>
              <a:t>Cauces </a:t>
            </a:r>
            <a:r>
              <a:rPr lang="es-ES" sz="900" b="1" dirty="0"/>
              <a:t>formales de colaboración</a:t>
            </a:r>
          </a:p>
          <a:p>
            <a:pPr algn="just"/>
            <a:r>
              <a:rPr lang="es-ES" sz="900" dirty="0" smtClean="0"/>
              <a:t>Se </a:t>
            </a:r>
            <a:r>
              <a:rPr lang="es-ES" sz="900" dirty="0"/>
              <a:t>han concluido convenios entre la CNC y los reguladores sectoriales</a:t>
            </a:r>
          </a:p>
          <a:p>
            <a:pPr algn="just"/>
            <a:r>
              <a:rPr lang="es-ES" sz="900" dirty="0"/>
              <a:t> </a:t>
            </a:r>
            <a:r>
              <a:rPr lang="es-ES" sz="900" dirty="0" smtClean="0"/>
              <a:t>Artículo </a:t>
            </a:r>
            <a:r>
              <a:rPr lang="es-ES" sz="900" dirty="0"/>
              <a:t>16 RDC: Coordinación con los Presidentes de los órganos reguladores sectoriales: </a:t>
            </a:r>
          </a:p>
          <a:p>
            <a:pPr algn="just"/>
            <a:r>
              <a:rPr lang="es-ES" sz="900" dirty="0" smtClean="0"/>
              <a:t>“</a:t>
            </a:r>
            <a:r>
              <a:rPr lang="es-ES" sz="900" dirty="0"/>
              <a:t>3. Los Presidentes de la Comisión Nacional de la Competencia y de los respectivos órganos reguladores sectoriales se reunirán al menos con periodicidad anual para analizar las orientaciones generales que guiarán la actuación de los organismos que presiden y, en su caso, establecer mecanismos formales e informales para la coordinación de sus actuaciones. La convocatoria, funcionamiento y conclusiones de dichas reuniones se realizarán conforme a lo previsto en el artículo 24 de la Ley 2/2011, de 4 de marzo, de Economía Sostenible”  </a:t>
            </a:r>
          </a:p>
          <a:p>
            <a:pPr algn="just"/>
            <a:r>
              <a:rPr lang="es-ES" sz="900" dirty="0" smtClean="0"/>
              <a:t>Artículo </a:t>
            </a:r>
            <a:r>
              <a:rPr lang="es-ES" sz="900" dirty="0"/>
              <a:t>24 LES: Reunión para analizar la evolución de los mercados en sus respectivos sectores, intercambiar experiencias en relación con las medidas de regulación y supervisión aplicadas y compartir todo aquello que contribuya a un mejor conocimiento de los mercados y unas tomas de decisiones más eficaces en el ámbito de sus respectivas competencias. </a:t>
            </a:r>
          </a:p>
          <a:p>
            <a:pPr algn="just"/>
            <a:r>
              <a:rPr lang="es-ES" sz="900" dirty="0" smtClean="0"/>
              <a:t>Turno </a:t>
            </a:r>
            <a:r>
              <a:rPr lang="es-ES" sz="900" dirty="0"/>
              <a:t>rotatorio, empezando por el Presidente del Organismo de mayor antigüedad. Las conclusiones de la reunión se harán públicas por los Organismos participantes</a:t>
            </a:r>
          </a:p>
          <a:p>
            <a:pPr algn="just"/>
            <a:r>
              <a:rPr lang="es-ES" sz="900" dirty="0" smtClean="0"/>
              <a:t>Artículo 16 RDC y 24 LES: Los Organismos Reguladores y la Comisión Nacional de la Competencia acordarán y establecerán los protocolos de actuación necesarios para facilitar el cumplimiento de lo previsto en el artículo 17 de la Ley 15/2007, de 3 de julio, de Defensa de la Competencia.</a:t>
            </a:r>
          </a:p>
          <a:p>
            <a:pPr algn="just"/>
            <a:r>
              <a:rPr lang="es-ES" sz="900" dirty="0" smtClean="0"/>
              <a:t>Convenios de Colaboración: Convenio con la Comisión del Mercado de las Telecomunicaciones</a:t>
            </a:r>
          </a:p>
          <a:p>
            <a:pPr algn="just"/>
            <a:r>
              <a:rPr lang="es-ES" sz="900" dirty="0" smtClean="0"/>
              <a:t>Reuniones ad hoc</a:t>
            </a:r>
          </a:p>
          <a:p>
            <a:pPr algn="just"/>
            <a:r>
              <a:rPr lang="es-ES" sz="900" dirty="0" smtClean="0"/>
              <a:t>Cursos de formación Asistencia técnica y formación</a:t>
            </a:r>
          </a:p>
          <a:p>
            <a:pPr algn="just"/>
            <a:r>
              <a:rPr lang="es-ES" sz="900" dirty="0" smtClean="0"/>
              <a:t>Y sesiones informativas</a:t>
            </a:r>
          </a:p>
          <a:p>
            <a:pPr algn="just"/>
            <a:r>
              <a:rPr lang="es-ES" sz="900" dirty="0" smtClean="0"/>
              <a:t>Reuniones periódicas</a:t>
            </a:r>
          </a:p>
          <a:p>
            <a:pPr algn="just"/>
            <a:r>
              <a:rPr lang="es-ES" sz="900" dirty="0" smtClean="0"/>
              <a:t>Estudios de mercado conjuntos</a:t>
            </a:r>
          </a:p>
          <a:p>
            <a:endParaRPr lang="es-ES"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8</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9</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10</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11</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686103" y="4661446"/>
            <a:ext cx="5388610" cy="4439841"/>
          </a:xfrm>
        </p:spPr>
        <p:txBody>
          <a:bodyPr/>
          <a:lstStyle/>
          <a:p>
            <a:endParaRPr lang="es-ES" sz="1100" dirty="0"/>
          </a:p>
        </p:txBody>
      </p:sp>
      <p:sp>
        <p:nvSpPr>
          <p:cNvPr id="4" name="3 Marcador de número de diapositiva"/>
          <p:cNvSpPr>
            <a:spLocks noGrp="1"/>
          </p:cNvSpPr>
          <p:nvPr>
            <p:ph type="sldNum" sz="quarter" idx="10"/>
          </p:nvPr>
        </p:nvSpPr>
        <p:spPr/>
        <p:txBody>
          <a:bodyPr/>
          <a:lstStyle/>
          <a:p>
            <a:fld id="{6FBD0BE5-7351-430E-857F-4E3E897F1ED9}" type="slidenum">
              <a:rPr lang="es-ES" smtClean="0">
                <a:solidFill>
                  <a:prstClr val="black"/>
                </a:solidFill>
              </a:rPr>
              <a:pPr/>
              <a:t>12</a:t>
            </a:fld>
            <a:endParaRPr lang="es-ES">
              <a:solidFill>
                <a:prstClr val="black"/>
              </a:solidFill>
            </a:endParaRPr>
          </a:p>
        </p:txBody>
      </p:sp>
    </p:spTree>
    <p:extLst>
      <p:ext uri="{BB962C8B-B14F-4D97-AF65-F5344CB8AC3E}">
        <p14:creationId xmlns:p14="http://schemas.microsoft.com/office/powerpoint/2010/main" xmlns="" val="2037489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6FBD0BE5-7351-430E-857F-4E3E897F1ED9}" type="slidenum">
              <a:rPr lang="es-ES" smtClean="0"/>
              <a:pPr/>
              <a:t>13</a:t>
            </a:fld>
            <a:endParaRPr lang="es-ES"/>
          </a:p>
        </p:txBody>
      </p:sp>
    </p:spTree>
    <p:extLst>
      <p:ext uri="{BB962C8B-B14F-4D97-AF65-F5344CB8AC3E}">
        <p14:creationId xmlns:p14="http://schemas.microsoft.com/office/powerpoint/2010/main" xmlns="" val="868844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19231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288316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solidFill>
              </a:defRPr>
            </a:lvl1pPr>
            <a:lvl2pPr marL="457153" indent="0">
              <a:buNone/>
              <a:defRPr sz="2000">
                <a:solidFill>
                  <a:schemeClr val="tx1">
                    <a:tint val="75000"/>
                  </a:schemeClr>
                </a:solidFill>
              </a:defRPr>
            </a:lvl2pPr>
            <a:lvl3pPr marL="914305" indent="0">
              <a:buNone/>
              <a:defRPr sz="1800">
                <a:solidFill>
                  <a:schemeClr val="tx1">
                    <a:tint val="75000"/>
                  </a:schemeClr>
                </a:solidFill>
              </a:defRPr>
            </a:lvl3pPr>
            <a:lvl4pPr marL="1371458" indent="0">
              <a:buNone/>
              <a:defRPr sz="1600">
                <a:solidFill>
                  <a:schemeClr val="tx1">
                    <a:tint val="75000"/>
                  </a:schemeClr>
                </a:solidFill>
              </a:defRPr>
            </a:lvl4pPr>
            <a:lvl5pPr marL="1828610" indent="0">
              <a:buNone/>
              <a:defRPr sz="1600">
                <a:solidFill>
                  <a:schemeClr val="tx1">
                    <a:tint val="75000"/>
                  </a:schemeClr>
                </a:solidFill>
              </a:defRPr>
            </a:lvl5pPr>
            <a:lvl6pPr marL="2285763" indent="0">
              <a:buNone/>
              <a:defRPr sz="1600">
                <a:solidFill>
                  <a:schemeClr val="tx1">
                    <a:tint val="75000"/>
                  </a:schemeClr>
                </a:solidFill>
              </a:defRPr>
            </a:lvl6pPr>
            <a:lvl7pPr marL="2742915" indent="0">
              <a:buNone/>
              <a:defRPr sz="1600">
                <a:solidFill>
                  <a:schemeClr val="tx1">
                    <a:tint val="75000"/>
                  </a:schemeClr>
                </a:solidFill>
              </a:defRPr>
            </a:lvl7pPr>
            <a:lvl8pPr marL="3200068" indent="0">
              <a:buNone/>
              <a:defRPr sz="1600">
                <a:solidFill>
                  <a:schemeClr val="tx1">
                    <a:tint val="75000"/>
                  </a:schemeClr>
                </a:solidFill>
              </a:defRPr>
            </a:lvl8pPr>
            <a:lvl9pPr marL="365722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312104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171490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1"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2424624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303516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537413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53" indent="0">
              <a:buNone/>
              <a:defRPr sz="1400"/>
            </a:lvl2pPr>
            <a:lvl3pPr marL="914305" indent="0">
              <a:buNone/>
              <a:defRPr sz="1200"/>
            </a:lvl3pPr>
            <a:lvl4pPr marL="1371458" indent="0">
              <a:buNone/>
              <a:defRPr sz="1000"/>
            </a:lvl4pPr>
            <a:lvl5pPr marL="1828610" indent="0">
              <a:buNone/>
              <a:defRPr sz="1000"/>
            </a:lvl5pPr>
            <a:lvl6pPr marL="2285763" indent="0">
              <a:buNone/>
              <a:defRPr sz="1000"/>
            </a:lvl6pPr>
            <a:lvl7pPr marL="2742915" indent="0">
              <a:buNone/>
              <a:defRPr sz="1000"/>
            </a:lvl7pPr>
            <a:lvl8pPr marL="3200068" indent="0">
              <a:buNone/>
              <a:defRPr sz="1000"/>
            </a:lvl8pPr>
            <a:lvl9pPr marL="365722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1848283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7"/>
            <a:ext cx="4629150" cy="4873625"/>
          </a:xfrm>
        </p:spPr>
        <p:txBody>
          <a:bodyPr anchor="t"/>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53" indent="0">
              <a:buNone/>
              <a:defRPr sz="1400"/>
            </a:lvl2pPr>
            <a:lvl3pPr marL="914305" indent="0">
              <a:buNone/>
              <a:defRPr sz="1200"/>
            </a:lvl3pPr>
            <a:lvl4pPr marL="1371458" indent="0">
              <a:buNone/>
              <a:defRPr sz="1000"/>
            </a:lvl4pPr>
            <a:lvl5pPr marL="1828610" indent="0">
              <a:buNone/>
              <a:defRPr sz="1000"/>
            </a:lvl5pPr>
            <a:lvl6pPr marL="2285763" indent="0">
              <a:buNone/>
              <a:defRPr sz="1000"/>
            </a:lvl6pPr>
            <a:lvl7pPr marL="2742915" indent="0">
              <a:buNone/>
              <a:defRPr sz="1000"/>
            </a:lvl7pPr>
            <a:lvl8pPr marL="3200068" indent="0">
              <a:buNone/>
              <a:defRPr sz="1000"/>
            </a:lvl8pPr>
            <a:lvl9pPr marL="365722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434607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4123282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1" y="365126"/>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2047320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014669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pPr/>
              <a:t>16/04/2016</a:t>
            </a:fld>
            <a:endParaRPr lang="es-ES"/>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pPr/>
              <a:t>‹Nº›</a:t>
            </a:fld>
            <a:endParaRPr lang="es-ES"/>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1223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43469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757971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185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623228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064335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667323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31126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b="0" i="1" dirty="0" smtClean="0">
                <a:solidFill>
                  <a:schemeClr val="tx1">
                    <a:lumMod val="50000"/>
                    <a:lumOff val="50000"/>
                  </a:schemeClr>
                </a:solidFill>
                <a:effectLst/>
              </a:rPr>
              <a:t>Gracias por su asistencia.</a:t>
            </a:r>
            <a:endParaRPr lang="es-ES" sz="2400" b="0" i="1" dirty="0">
              <a:solidFill>
                <a:schemeClr val="tx1">
                  <a:lumMod val="50000"/>
                  <a:lumOff val="50000"/>
                </a:schemeClr>
              </a:solidFill>
              <a:effectLst/>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0245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08526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919821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1DA3987-FE26-4013-AFF4-CB059B8E6BFC}" type="slidenum">
              <a:rPr lang="es-ES" smtClean="0"/>
              <a:pPr/>
              <a:t>‹Nº›</a:t>
            </a:fld>
            <a:endParaRPr lang="es-ES"/>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38503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pPr/>
              <a:t>16/04/2016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192312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67309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19366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163472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98042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01280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44703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8407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5452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26873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i="1" dirty="0" smtClean="0">
                <a:solidFill>
                  <a:prstClr val="black">
                    <a:lumMod val="50000"/>
                    <a:lumOff val="50000"/>
                  </a:prstClr>
                </a:solidFill>
              </a:rPr>
              <a:t>Gracias por su asistencia.</a:t>
            </a:r>
            <a:endParaRPr lang="es-ES" sz="2400" i="1" dirty="0">
              <a:solidFill>
                <a:prstClr val="black">
                  <a:lumMod val="50000"/>
                  <a:lumOff val="50000"/>
                </a:prstClr>
              </a:solidFill>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163050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20151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3" name="2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4" name="3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959077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1357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s-ES">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1238679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433820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631290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4685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702158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93348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083312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326258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70620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62803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i="1" dirty="0" smtClean="0">
                <a:solidFill>
                  <a:prstClr val="black">
                    <a:lumMod val="50000"/>
                    <a:lumOff val="50000"/>
                  </a:prstClr>
                </a:solidFill>
              </a:rPr>
              <a:t>Gracias por su asistencia.</a:t>
            </a:r>
            <a:endParaRPr lang="es-ES" sz="2400" i="1" dirty="0">
              <a:solidFill>
                <a:prstClr val="black">
                  <a:lumMod val="50000"/>
                  <a:lumOff val="50000"/>
                </a:prstClr>
              </a:solidFill>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010203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10759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3" name="2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4" name="3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916687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52207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s-ES">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1498161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08772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88208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75567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42640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81185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204652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848135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379610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279657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i="1" dirty="0" smtClean="0">
                <a:solidFill>
                  <a:prstClr val="black">
                    <a:lumMod val="50000"/>
                    <a:lumOff val="50000"/>
                  </a:prstClr>
                </a:solidFill>
              </a:rPr>
              <a:t>Gracias por su asistencia.</a:t>
            </a:r>
            <a:endParaRPr lang="es-ES" sz="2400" i="1" dirty="0">
              <a:solidFill>
                <a:prstClr val="black">
                  <a:lumMod val="50000"/>
                  <a:lumOff val="50000"/>
                </a:prstClr>
              </a:solidFill>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39648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518032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3" name="2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4" name="3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60557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554124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s-ES">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22802581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33916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20467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566577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9928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032197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229784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753280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9983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103032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i="1" dirty="0" smtClean="0">
                <a:solidFill>
                  <a:prstClr val="black">
                    <a:lumMod val="50000"/>
                    <a:lumOff val="50000"/>
                  </a:prstClr>
                </a:solidFill>
              </a:rPr>
              <a:t>Gracias por su asistencia.</a:t>
            </a:r>
            <a:endParaRPr lang="es-ES" sz="2400" i="1" dirty="0">
              <a:solidFill>
                <a:prstClr val="black">
                  <a:lumMod val="50000"/>
                  <a:lumOff val="50000"/>
                </a:prstClr>
              </a:solidFill>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254538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114031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3" name="2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4" name="3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17418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40782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s-ES">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6782912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2276872"/>
            <a:ext cx="6624736" cy="2234679"/>
          </a:xfrm>
          <a:prstGeom prst="rect">
            <a:avLst/>
          </a:prstGeom>
        </p:spPr>
        <p:txBody>
          <a:bodyPr/>
          <a:lstStyle>
            <a:lvl1pPr>
              <a:defRPr sz="3000" b="1">
                <a:solidFill>
                  <a:schemeClr val="tx1">
                    <a:lumMod val="75000"/>
                    <a:lumOff val="25000"/>
                  </a:schemeClr>
                </a:solidFill>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4067944" y="5229200"/>
            <a:ext cx="4240560" cy="720080"/>
          </a:xfrm>
        </p:spPr>
        <p:txBody>
          <a:bodyPr>
            <a:normAutofit/>
          </a:bodyPr>
          <a:lstStyle>
            <a:lvl1pPr marL="0" indent="0" algn="r">
              <a:lnSpc>
                <a:spcPts val="2000"/>
              </a:lnSpc>
              <a:spcBef>
                <a:spcPts val="0"/>
              </a:spcBef>
              <a:buNone/>
              <a:defRPr sz="2000" i="1">
                <a:solidFill>
                  <a:schemeClr val="tx1">
                    <a:lumMod val="50000"/>
                    <a:lumOff val="50000"/>
                  </a:schemeClr>
                </a:solidFill>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6" name="10 Marcador de texto"/>
          <p:cNvSpPr>
            <a:spLocks noGrp="1"/>
          </p:cNvSpPr>
          <p:nvPr>
            <p:ph type="body" sz="half" idx="2"/>
          </p:nvPr>
        </p:nvSpPr>
        <p:spPr>
          <a:xfrm>
            <a:off x="2843808" y="5805264"/>
            <a:ext cx="5486400" cy="360040"/>
          </a:xfrm>
        </p:spPr>
        <p:txBody>
          <a:bodyPr>
            <a:normAutofit/>
          </a:bodyPr>
          <a:lstStyle>
            <a:lvl1pPr marL="0" indent="0" algn="r">
              <a:buNone/>
              <a:defRPr sz="1600" i="1">
                <a:solidFill>
                  <a:schemeClr val="tx1">
                    <a:lumMod val="50000"/>
                    <a:lumOff val="50000"/>
                  </a:schemeClr>
                </a:solidFill>
                <a:effectLst/>
                <a:latin typeface="Arial" panose="020B0604020202020204" pitchFamily="34" charset="0"/>
                <a:cs typeface="Arial" panose="020B0604020202020204" pitchFamily="34" charset="0"/>
              </a:defRPr>
            </a:lvl1pPr>
          </a:lstStyle>
          <a:p>
            <a:endParaRPr lang="es-ES" dirty="0"/>
          </a:p>
        </p:txBody>
      </p:sp>
      <p:pic>
        <p:nvPicPr>
          <p:cNvPr id="7" name="Picture 3" descr="C:\Users\lfoviedo\Desktop\LOGOS PARA POWER POINT\LOGO COLOR TRANSPARENTE copi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39047" y="980728"/>
            <a:ext cx="5985281" cy="5760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560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ULAR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spcAft>
                <a:spcPts val="600"/>
              </a:spcAft>
              <a:defRPr/>
            </a:lvl1pPr>
            <a:lvl2pPr>
              <a:spcAft>
                <a:spcPts val="300"/>
              </a:spcAft>
              <a:defRPr/>
            </a:lvl2pPr>
            <a:lvl3pPr>
              <a:spcAft>
                <a:spcPts val="200"/>
              </a:spcAft>
              <a:defRPr/>
            </a:lvl3pPr>
            <a:lvl4pPr>
              <a:spcAft>
                <a:spcPts val="200"/>
              </a:spcAft>
              <a:defRPr/>
            </a:lvl4pPr>
            <a:lvl5pPr>
              <a:spcAft>
                <a:spcPts val="200"/>
              </a:spcAft>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457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a:xfrm>
            <a:off x="3124200" y="6520259"/>
            <a:ext cx="2895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a:xfrm>
            <a:off x="6553200" y="6520259"/>
            <a:ext cx="2133600" cy="365125"/>
          </a:xfrm>
        </p:spPr>
        <p:txBody>
          <a:bodyPr/>
          <a:lstStyle>
            <a:lvl1pP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031857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ULAR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81810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ólo TÍTULAR">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29835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ólo TÍTULAR DOBLE">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70827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ULAR NEGRITA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26227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ular NEGRITA DOBLE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6" name="5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96582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ólo TITULAR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7"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6"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9320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ólo TITULAR DOBLE NEGRITA">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4" name="3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5" name="4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6" name="1 Título"/>
          <p:cNvSpPr>
            <a:spLocks noGrp="1"/>
          </p:cNvSpPr>
          <p:nvPr>
            <p:ph type="title"/>
          </p:nvPr>
        </p:nvSpPr>
        <p:spPr>
          <a:xfrm>
            <a:off x="2483768" y="116632"/>
            <a:ext cx="6408712" cy="720080"/>
          </a:xfrm>
          <a:prstGeom prst="rect">
            <a:avLst/>
          </a:prstGeom>
        </p:spPr>
        <p:txBody>
          <a:bodyPr>
            <a:noAutofit/>
          </a:bodyPr>
          <a:lstStyle>
            <a:lvl1pPr algn="r">
              <a:lnSpc>
                <a:spcPts val="2900"/>
              </a:lnSpc>
              <a:defRPr sz="2800"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7"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474542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FI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12 CuadroTexto"/>
          <p:cNvSpPr txBox="1"/>
          <p:nvPr/>
        </p:nvSpPr>
        <p:spPr>
          <a:xfrm>
            <a:off x="5076056" y="5703639"/>
            <a:ext cx="3400418" cy="461665"/>
          </a:xfrm>
          <a:prstGeom prst="rect">
            <a:avLst/>
          </a:prstGeom>
          <a:noFill/>
        </p:spPr>
        <p:txBody>
          <a:bodyPr wrap="none" rtlCol="0">
            <a:spAutoFit/>
          </a:bodyPr>
          <a:lstStyle/>
          <a:p>
            <a:r>
              <a:rPr lang="es-ES" sz="2400" i="1" dirty="0" smtClean="0">
                <a:solidFill>
                  <a:prstClr val="black">
                    <a:lumMod val="50000"/>
                    <a:lumOff val="50000"/>
                  </a:prstClr>
                </a:solidFill>
              </a:rPr>
              <a:t>Gracias por su asistencia.</a:t>
            </a:r>
            <a:endParaRPr lang="es-ES" sz="2400" i="1" dirty="0">
              <a:solidFill>
                <a:prstClr val="black">
                  <a:lumMod val="50000"/>
                  <a:lumOff val="50000"/>
                </a:prstClr>
              </a:solidFill>
            </a:endParaRPr>
          </a:p>
        </p:txBody>
      </p:sp>
      <p:pic>
        <p:nvPicPr>
          <p:cNvPr id="1028" name="Picture 4" descr="C:\Users\lfoviedo\Desktop\CNMC\Logotipo en 3 lineas transparent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1268760"/>
            <a:ext cx="5618038" cy="18416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650401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
        <p:nvSpPr>
          <p:cNvPr id="9" name="1 Título"/>
          <p:cNvSpPr>
            <a:spLocks noGrp="1"/>
          </p:cNvSpPr>
          <p:nvPr>
            <p:ph type="title"/>
          </p:nvPr>
        </p:nvSpPr>
        <p:spPr>
          <a:xfrm>
            <a:off x="2483768" y="332656"/>
            <a:ext cx="6408712" cy="720080"/>
          </a:xfrm>
          <a:prstGeom prst="rect">
            <a:avLst/>
          </a:prstGeom>
        </p:spPr>
        <p:txBody>
          <a:bodyPr>
            <a:noAutofit/>
          </a:bodyPr>
          <a:lstStyle>
            <a:lvl1pPr algn="r">
              <a:lnSpc>
                <a:spcPct val="100000"/>
              </a:lnSpc>
              <a:defRPr sz="2800" b="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s-ES" dirty="0" smtClean="0"/>
              <a:t>Haga clic para modificar el estilo de título del patrón</a:t>
            </a:r>
            <a:endParaRPr lang="es-ES" dirty="0"/>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59684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3" name="2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4" name="3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5"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031006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96752"/>
            <a:ext cx="3008313" cy="576064"/>
          </a:xfrm>
          <a:prstGeom prst="rect">
            <a:avLst/>
          </a:prstGeom>
        </p:spPr>
        <p:txBody>
          <a:bodyPr anchor="b"/>
          <a:lstStyle>
            <a:lvl1pPr algn="l">
              <a:defRPr sz="2000" b="0">
                <a:solidFill>
                  <a:schemeClr val="tx1">
                    <a:lumMod val="85000"/>
                    <a:lumOff val="15000"/>
                  </a:schemeClr>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a:xfrm>
            <a:off x="3575050" y="1196752"/>
            <a:ext cx="5111750" cy="4929411"/>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texto"/>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4 Marcador de fecha"/>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6" name="5 Marcador de pie de página"/>
          <p:cNvSpPr>
            <a:spLocks noGrp="1"/>
          </p:cNvSpPr>
          <p:nvPr>
            <p:ph type="ftr" sz="quarter" idx="11"/>
          </p:nvPr>
        </p:nvSpPr>
        <p:spPr/>
        <p:txBody>
          <a:bodyPr/>
          <a:lstStyle/>
          <a:p>
            <a:endParaRPr lang="es-ES">
              <a:solidFill>
                <a:prstClr val="black">
                  <a:lumMod val="85000"/>
                  <a:lumOff val="15000"/>
                </a:prstClr>
              </a:solidFill>
            </a:endParaRPr>
          </a:p>
        </p:txBody>
      </p:sp>
      <p:sp>
        <p:nvSpPr>
          <p:cNvPr id="7" name="6 Marcador de número de diapositiva"/>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pic>
        <p:nvPicPr>
          <p:cNvPr id="8" name="Picture 2" descr="C:\Users\lfoviedo\Desktop\CNMC\Pruebas iniciales\Logotipo CNMC COL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350" y="479425"/>
            <a:ext cx="2705100" cy="3286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93031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153" indent="0" algn="ctr">
              <a:buNone/>
              <a:defRPr sz="2000"/>
            </a:lvl2pPr>
            <a:lvl3pPr marL="914305" indent="0" algn="ctr">
              <a:buNone/>
              <a:defRPr sz="1800"/>
            </a:lvl3pPr>
            <a:lvl4pPr marL="1371458" indent="0" algn="ctr">
              <a:buNone/>
              <a:defRPr sz="1600"/>
            </a:lvl4pPr>
            <a:lvl5pPr marL="1828610" indent="0" algn="ctr">
              <a:buNone/>
              <a:defRPr sz="1600"/>
            </a:lvl5pPr>
            <a:lvl6pPr marL="2285763" indent="0" algn="ctr">
              <a:buNone/>
              <a:defRPr sz="1600"/>
            </a:lvl6pPr>
            <a:lvl7pPr marL="2742915" indent="0" algn="ctr">
              <a:buNone/>
              <a:defRPr sz="1600"/>
            </a:lvl7pPr>
            <a:lvl8pPr marL="3200068" indent="0" algn="ctr">
              <a:buNone/>
              <a:defRPr sz="1600"/>
            </a:lvl8pPr>
            <a:lvl9pPr marL="365722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s-ES">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2643591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1.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6" Type="http://schemas.openxmlformats.org/officeDocument/2006/relationships/image" Target="../media/image1.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5.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image" Target="../media/image1.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7.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30" tIns="45715" rIns="91430" bIns="45715"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30" tIns="45715" rIns="91430" bIns="45715"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1" y="6356352"/>
            <a:ext cx="20574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fld id="{66B12DD7-C2DD-4187-8C37-C9C12FB72E41}" type="datetimeFigureOut">
              <a:rPr lang="es-ES" smtClean="0"/>
              <a:pPr/>
              <a:t>16/04/2016</a:t>
            </a:fld>
            <a:endParaRPr lang="es-E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261781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0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29" indent="-228577" algn="l" defTabSz="91430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2" indent="-228577" algn="l" defTabSz="91430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34"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87"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0"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92"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45"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97" indent="-228577" algn="l" defTabSz="91430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pPr/>
              <a:t>16/04/2016</a:t>
            </a:fld>
            <a:endParaRPr lang="es-ES"/>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pPr/>
              <a:t>‹Nº›</a:t>
            </a:fld>
            <a:endParaRPr lang="es-ES"/>
          </a:p>
        </p:txBody>
      </p:sp>
    </p:spTree>
    <p:extLst>
      <p:ext uri="{BB962C8B-B14F-4D97-AF65-F5344CB8AC3E}">
        <p14:creationId xmlns:p14="http://schemas.microsoft.com/office/powerpoint/2010/main" xmlns="" val="249588157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109875267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254635281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1636467398"/>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234806202"/>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 id="2147484052" r:id="rId13"/>
    <p:sldLayoutId id="2147484053"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lumMod val="85000"/>
                    <a:lumOff val="15000"/>
                  </a:schemeClr>
                </a:solidFill>
                <a:latin typeface="Arial" panose="020B0604020202020204" pitchFamily="34" charset="0"/>
                <a:cs typeface="Arial" panose="020B0604020202020204" pitchFamily="34" charset="0"/>
              </a:defRPr>
            </a:lvl1pPr>
          </a:lstStyle>
          <a:p>
            <a:fld id="{66B12DD7-C2DD-4187-8C37-C9C12FB72E41}" type="datetimeFigureOut">
              <a:rPr lang="es-ES" smtClean="0">
                <a:solidFill>
                  <a:prstClr val="black">
                    <a:lumMod val="85000"/>
                    <a:lumOff val="15000"/>
                  </a:prstClr>
                </a:solidFill>
              </a:rPr>
              <a:pPr/>
              <a:t>16/04/2016</a:t>
            </a:fld>
            <a:endParaRPr lang="es-ES">
              <a:solidFill>
                <a:prstClr val="black">
                  <a:lumMod val="85000"/>
                  <a:lumOff val="15000"/>
                </a:prstClr>
              </a:solidFill>
            </a:endParaRPr>
          </a:p>
        </p:txBody>
      </p:sp>
      <p:sp>
        <p:nvSpPr>
          <p:cNvPr id="5" name="4 Marcador de pie de página"/>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lumMod val="85000"/>
                    <a:lumOff val="15000"/>
                  </a:schemeClr>
                </a:solidFill>
                <a:latin typeface="Arial" panose="020B0604020202020204" pitchFamily="34" charset="0"/>
                <a:cs typeface="Arial" panose="020B0604020202020204" pitchFamily="34" charset="0"/>
              </a:defRPr>
            </a:lvl1pPr>
          </a:lstStyle>
          <a:p>
            <a:endParaRPr lang="es-ES">
              <a:solidFill>
                <a:prstClr val="black">
                  <a:lumMod val="85000"/>
                  <a:lumOff val="15000"/>
                </a:prstClr>
              </a:solidFill>
            </a:endParaRPr>
          </a:p>
        </p:txBody>
      </p:sp>
      <p:sp>
        <p:nvSpPr>
          <p:cNvPr id="6" name="5 Marcador de número de diapositiva"/>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000">
                <a:solidFill>
                  <a:schemeClr val="tx1">
                    <a:lumMod val="85000"/>
                    <a:lumOff val="15000"/>
                  </a:schemeClr>
                </a:solidFill>
                <a:latin typeface="Arial" panose="020B0604020202020204" pitchFamily="34" charset="0"/>
                <a:cs typeface="Arial" panose="020B0604020202020204" pitchFamily="34" charset="0"/>
              </a:defRPr>
            </a:lvl1pPr>
          </a:lstStyle>
          <a:p>
            <a:fld id="{B1DA3987-FE26-4013-AFF4-CB059B8E6BFC}" type="slidenum">
              <a:rPr lang="es-ES" smtClean="0">
                <a:solidFill>
                  <a:prstClr val="black">
                    <a:lumMod val="85000"/>
                    <a:lumOff val="15000"/>
                  </a:prstClr>
                </a:solidFill>
              </a:rPr>
              <a:pPr/>
              <a:t>‹Nº›</a:t>
            </a:fld>
            <a:endParaRPr lang="es-ES">
              <a:solidFill>
                <a:prstClr val="black">
                  <a:lumMod val="85000"/>
                  <a:lumOff val="15000"/>
                </a:prstClr>
              </a:solidFill>
            </a:endParaRPr>
          </a:p>
        </p:txBody>
      </p:sp>
    </p:spTree>
    <p:extLst>
      <p:ext uri="{BB962C8B-B14F-4D97-AF65-F5344CB8AC3E}">
        <p14:creationId xmlns:p14="http://schemas.microsoft.com/office/powerpoint/2010/main" xmlns="" val="3293741568"/>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 id="2147484067" r:id="rId13"/>
    <p:sldLayoutId id="2147484068" r:id="rId14"/>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Ø"/>
        <a:defRPr sz="2800" kern="1200">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effectLst/>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3.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7.xml"/><Relationship Id="rId1" Type="http://schemas.openxmlformats.org/officeDocument/2006/relationships/themeOverride" Target="../theme/themeOverride4.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1.xml"/><Relationship Id="rId1" Type="http://schemas.openxmlformats.org/officeDocument/2006/relationships/themeOverride" Target="../theme/themeOverride5.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5.xml"/><Relationship Id="rId1" Type="http://schemas.openxmlformats.org/officeDocument/2006/relationships/themeOverride" Target="../theme/themeOverride6.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5.xml"/><Relationship Id="rId1" Type="http://schemas.openxmlformats.org/officeDocument/2006/relationships/themeOverride" Target="../theme/themeOverride7.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76000">
              <a:schemeClr val="bg1"/>
            </a:gs>
            <a:gs pos="100000">
              <a:schemeClr val="bg1">
                <a:lumMod val="85000"/>
              </a:schemeClr>
            </a:gs>
          </a:gsLst>
          <a:lin ang="5400000" scaled="1"/>
        </a:grad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49879" y="1518612"/>
            <a:ext cx="4536009" cy="1481763"/>
          </a:xfrm>
          <a:prstGeom prst="rect">
            <a:avLst/>
          </a:prstGeom>
        </p:spPr>
      </p:pic>
      <p:sp>
        <p:nvSpPr>
          <p:cNvPr id="6" name="CuadroTexto 5"/>
          <p:cNvSpPr txBox="1"/>
          <p:nvPr/>
        </p:nvSpPr>
        <p:spPr>
          <a:xfrm>
            <a:off x="1196962" y="3419294"/>
            <a:ext cx="7053880" cy="2185203"/>
          </a:xfrm>
          <a:prstGeom prst="rect">
            <a:avLst/>
          </a:prstGeom>
          <a:noFill/>
        </p:spPr>
        <p:txBody>
          <a:bodyPr wrap="square" lIns="91430" tIns="45715" rIns="91430" bIns="45715" rtlCol="0">
            <a:spAutoFit/>
          </a:bodyPr>
          <a:lstStyle/>
          <a:p>
            <a:pPr algn="ctr"/>
            <a:r>
              <a:rPr lang="es-ES" sz="3600" b="1" i="1" dirty="0" smtClean="0"/>
              <a:t>LA CNMC Y LA COMPETENCIA EN EL SECTOR </a:t>
            </a:r>
            <a:r>
              <a:rPr lang="es-ES" sz="3600" b="1" i="1" dirty="0" smtClean="0"/>
              <a:t>FARMACÉUTICO </a:t>
            </a:r>
          </a:p>
          <a:p>
            <a:pPr algn="ctr"/>
            <a:endParaRPr lang="es-ES" sz="3600" b="1" dirty="0" smtClean="0"/>
          </a:p>
          <a:p>
            <a:pPr algn="ctr"/>
            <a:r>
              <a:rPr lang="es-ES" sz="2800" b="1" i="1" dirty="0" smtClean="0"/>
              <a:t> </a:t>
            </a:r>
            <a:endParaRPr lang="es-ES" sz="2800" b="1" i="1" dirty="0"/>
          </a:p>
        </p:txBody>
      </p:sp>
      <p:sp>
        <p:nvSpPr>
          <p:cNvPr id="8" name="CuadroTexto 5"/>
          <p:cNvSpPr txBox="1"/>
          <p:nvPr/>
        </p:nvSpPr>
        <p:spPr>
          <a:xfrm>
            <a:off x="4372939" y="5410126"/>
            <a:ext cx="4604657" cy="1323429"/>
          </a:xfrm>
          <a:prstGeom prst="rect">
            <a:avLst/>
          </a:prstGeom>
          <a:noFill/>
        </p:spPr>
        <p:txBody>
          <a:bodyPr wrap="square" lIns="91430" tIns="45715" rIns="91430" bIns="45715" rtlCol="0">
            <a:spAutoFit/>
          </a:bodyPr>
          <a:lstStyle/>
          <a:p>
            <a:pPr algn="r"/>
            <a:r>
              <a:rPr lang="es-ES" sz="1600" i="1" dirty="0" smtClean="0">
                <a:solidFill>
                  <a:schemeClr val="tx1">
                    <a:lumMod val="65000"/>
                    <a:lumOff val="35000"/>
                  </a:schemeClr>
                </a:solidFill>
              </a:rPr>
              <a:t>Carmen M. Cerdá Martínez-Pujalte</a:t>
            </a:r>
          </a:p>
          <a:p>
            <a:pPr algn="r"/>
            <a:r>
              <a:rPr lang="es-ES" sz="1600" i="1" dirty="0" smtClean="0">
                <a:solidFill>
                  <a:schemeClr val="tx1">
                    <a:lumMod val="65000"/>
                    <a:lumOff val="35000"/>
                  </a:schemeClr>
                </a:solidFill>
              </a:rPr>
              <a:t>Doctora en Derecho</a:t>
            </a:r>
          </a:p>
          <a:p>
            <a:pPr algn="r"/>
            <a:r>
              <a:rPr lang="es-ES" sz="1600" i="1" dirty="0" smtClean="0">
                <a:solidFill>
                  <a:schemeClr val="tx1">
                    <a:lumMod val="65000"/>
                    <a:lumOff val="35000"/>
                  </a:schemeClr>
                </a:solidFill>
              </a:rPr>
              <a:t>Subdirectora Adjunta de Industria y </a:t>
            </a:r>
            <a:r>
              <a:rPr lang="es-ES" sz="1600" i="1" dirty="0" smtClean="0">
                <a:solidFill>
                  <a:schemeClr val="tx1">
                    <a:lumMod val="65000"/>
                    <a:lumOff val="35000"/>
                  </a:schemeClr>
                </a:solidFill>
              </a:rPr>
              <a:t>Energía </a:t>
            </a:r>
          </a:p>
          <a:p>
            <a:pPr algn="r"/>
            <a:r>
              <a:rPr lang="es-ES" sz="1600" i="1" dirty="0" smtClean="0">
                <a:solidFill>
                  <a:schemeClr val="tx1">
                    <a:lumMod val="65000"/>
                    <a:lumOff val="35000"/>
                  </a:schemeClr>
                </a:solidFill>
              </a:rPr>
              <a:t>Dirección de Competencia. </a:t>
            </a:r>
            <a:r>
              <a:rPr lang="es-ES" sz="1600" i="1" dirty="0" smtClean="0">
                <a:solidFill>
                  <a:schemeClr val="tx1">
                    <a:lumMod val="65000"/>
                    <a:lumOff val="35000"/>
                  </a:schemeClr>
                </a:solidFill>
              </a:rPr>
              <a:t>CNMC</a:t>
            </a:r>
            <a:endParaRPr lang="es-ES" sz="1600" i="1" dirty="0" smtClean="0">
              <a:solidFill>
                <a:schemeClr val="tx1">
                  <a:lumMod val="65000"/>
                  <a:lumOff val="35000"/>
                </a:schemeClr>
              </a:solidFill>
            </a:endParaRPr>
          </a:p>
          <a:p>
            <a:pPr algn="r"/>
            <a:r>
              <a:rPr lang="es-ES" sz="1600" i="1" dirty="0" smtClean="0">
                <a:solidFill>
                  <a:schemeClr val="tx1">
                    <a:lumMod val="65000"/>
                    <a:lumOff val="35000"/>
                  </a:schemeClr>
                </a:solidFill>
              </a:rPr>
              <a:t>c</a:t>
            </a:r>
            <a:r>
              <a:rPr lang="es-ES" sz="1600" i="1" dirty="0" smtClean="0">
                <a:solidFill>
                  <a:schemeClr val="tx1">
                    <a:lumMod val="65000"/>
                    <a:lumOff val="35000"/>
                  </a:schemeClr>
                </a:solidFill>
              </a:rPr>
              <a:t>armenmaria.cerda@cnmc.es</a:t>
            </a:r>
            <a:endParaRPr lang="es-ES" sz="1600" i="1" dirty="0">
              <a:solidFill>
                <a:schemeClr val="tx1">
                  <a:lumMod val="65000"/>
                  <a:lumOff val="35000"/>
                </a:schemeClr>
              </a:solidFill>
            </a:endParaRPr>
          </a:p>
        </p:txBody>
      </p:sp>
    </p:spTree>
    <p:extLst>
      <p:ext uri="{BB962C8B-B14F-4D97-AF65-F5344CB8AC3E}">
        <p14:creationId xmlns:p14="http://schemas.microsoft.com/office/powerpoint/2010/main" xmlns="" val="4140239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2772001" y="2790722"/>
            <a:ext cx="3824008" cy="400091"/>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algn="ctr" fontAlgn="base">
              <a:spcBef>
                <a:spcPct val="50000"/>
              </a:spcBef>
              <a:spcAft>
                <a:spcPct val="0"/>
              </a:spcAft>
            </a:pPr>
            <a:r>
              <a:rPr lang="es-ES" altLang="es-ES" sz="2000" b="1" dirty="0" smtClean="0">
                <a:solidFill>
                  <a:srgbClr val="5F5F5F"/>
                </a:solidFill>
              </a:rPr>
              <a:t> Principales herramientas </a:t>
            </a:r>
            <a:endParaRPr lang="es-ES" altLang="es-ES" sz="2000" b="1" dirty="0">
              <a:solidFill>
                <a:srgbClr val="5F5F5F"/>
              </a:solidFill>
            </a:endParaRPr>
          </a:p>
        </p:txBody>
      </p:sp>
      <p:sp>
        <p:nvSpPr>
          <p:cNvPr id="5" name="Text Box 6"/>
          <p:cNvSpPr txBox="1">
            <a:spLocks noChangeArrowheads="1"/>
          </p:cNvSpPr>
          <p:nvPr/>
        </p:nvSpPr>
        <p:spPr bwMode="auto">
          <a:xfrm>
            <a:off x="3327840" y="3965884"/>
            <a:ext cx="2626560" cy="2554535"/>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algn="ctr" fontAlgn="base">
              <a:spcBef>
                <a:spcPct val="50000"/>
              </a:spcBef>
              <a:spcAft>
                <a:spcPct val="0"/>
              </a:spcAft>
            </a:pPr>
            <a:r>
              <a:rPr lang="en-US" altLang="es-ES" sz="2000" b="1" dirty="0" err="1">
                <a:solidFill>
                  <a:srgbClr val="F79646"/>
                </a:solidFill>
              </a:rPr>
              <a:t>Restaurar</a:t>
            </a:r>
            <a:r>
              <a:rPr lang="en-US" altLang="es-ES" sz="2000" b="1" dirty="0">
                <a:solidFill>
                  <a:srgbClr val="F79646"/>
                </a:solidFill>
              </a:rPr>
              <a:t> la </a:t>
            </a:r>
            <a:r>
              <a:rPr lang="en-US" altLang="es-ES" sz="2000" b="1" dirty="0" err="1">
                <a:solidFill>
                  <a:srgbClr val="F79646"/>
                </a:solidFill>
              </a:rPr>
              <a:t>competencia</a:t>
            </a:r>
            <a:r>
              <a:rPr lang="en-US" altLang="es-ES" sz="2000" b="1" dirty="0">
                <a:solidFill>
                  <a:srgbClr val="F79646"/>
                </a:solidFill>
              </a:rPr>
              <a:t>, remover </a:t>
            </a:r>
            <a:r>
              <a:rPr lang="en-US" altLang="es-ES" sz="2000" b="1" dirty="0" err="1">
                <a:solidFill>
                  <a:srgbClr val="F79646"/>
                </a:solidFill>
              </a:rPr>
              <a:t>efectos</a:t>
            </a:r>
            <a:r>
              <a:rPr lang="en-US" altLang="es-ES" sz="2000" b="1" dirty="0">
                <a:solidFill>
                  <a:srgbClr val="F79646"/>
                </a:solidFill>
              </a:rPr>
              <a:t> de </a:t>
            </a:r>
            <a:r>
              <a:rPr lang="en-US" altLang="es-ES" sz="2000" b="1" dirty="0" err="1">
                <a:solidFill>
                  <a:srgbClr val="F79646"/>
                </a:solidFill>
              </a:rPr>
              <a:t>prácticas</a:t>
            </a:r>
            <a:r>
              <a:rPr lang="en-US" altLang="es-ES" sz="2000" b="1" dirty="0">
                <a:solidFill>
                  <a:srgbClr val="F79646"/>
                </a:solidFill>
              </a:rPr>
              <a:t> </a:t>
            </a:r>
            <a:r>
              <a:rPr lang="en-US" altLang="es-ES" sz="2000" b="1" dirty="0" err="1">
                <a:solidFill>
                  <a:srgbClr val="F79646"/>
                </a:solidFill>
              </a:rPr>
              <a:t>pasadas</a:t>
            </a:r>
            <a:endParaRPr lang="en-US" altLang="es-ES" sz="2000" b="1" dirty="0">
              <a:solidFill>
                <a:srgbClr val="F79646"/>
              </a:solidFill>
            </a:endParaRPr>
          </a:p>
          <a:p>
            <a:pPr algn="ctr" fontAlgn="base">
              <a:spcBef>
                <a:spcPct val="50000"/>
              </a:spcBef>
              <a:spcAft>
                <a:spcPct val="0"/>
              </a:spcAft>
            </a:pPr>
            <a:r>
              <a:rPr lang="es-ES" altLang="es-ES" sz="2000" b="1" dirty="0">
                <a:solidFill>
                  <a:srgbClr val="5F5F5F"/>
                </a:solidFill>
              </a:rPr>
              <a:t>PROCEDIMIENTO SANCIONADOR</a:t>
            </a:r>
          </a:p>
          <a:p>
            <a:pPr algn="ctr" fontAlgn="base">
              <a:spcBef>
                <a:spcPct val="50000"/>
              </a:spcBef>
              <a:spcAft>
                <a:spcPct val="0"/>
              </a:spcAft>
            </a:pPr>
            <a:r>
              <a:rPr lang="es-ES" altLang="es-ES" b="1" dirty="0" smtClean="0">
                <a:solidFill>
                  <a:srgbClr val="F79646"/>
                </a:solidFill>
              </a:rPr>
              <a:t>EX POST</a:t>
            </a:r>
            <a:r>
              <a:rPr lang="es-ES" altLang="es-ES" sz="2000" b="1" dirty="0">
                <a:solidFill>
                  <a:srgbClr val="F79646"/>
                </a:solidFill>
              </a:rPr>
              <a:t> </a:t>
            </a:r>
          </a:p>
        </p:txBody>
      </p:sp>
      <p:sp>
        <p:nvSpPr>
          <p:cNvPr id="6" name="Line 7"/>
          <p:cNvSpPr>
            <a:spLocks noChangeShapeType="1"/>
          </p:cNvSpPr>
          <p:nvPr/>
        </p:nvSpPr>
        <p:spPr bwMode="auto">
          <a:xfrm flipH="1">
            <a:off x="2772000" y="3202604"/>
            <a:ext cx="1294560" cy="64806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2936" tIns="41469" rIns="82936" bIns="41469"/>
          <a:lstStyle/>
          <a:p>
            <a:pPr algn="ctr" defTabSz="407484" fontAlgn="base" hangingPunct="0">
              <a:lnSpc>
                <a:spcPct val="94000"/>
              </a:lnSpc>
              <a:spcBef>
                <a:spcPct val="0"/>
              </a:spcBef>
              <a:spcAft>
                <a:spcPct val="0"/>
              </a:spcAft>
              <a:buClr>
                <a:srgbClr val="000000"/>
              </a:buClr>
              <a:buSzPct val="100000"/>
            </a:pPr>
            <a:endParaRPr lang="es-ES" smtClean="0">
              <a:solidFill>
                <a:srgbClr val="FFFFFF"/>
              </a:solidFill>
            </a:endParaRPr>
          </a:p>
        </p:txBody>
      </p:sp>
      <p:sp>
        <p:nvSpPr>
          <p:cNvPr id="7" name="Line 8"/>
          <p:cNvSpPr>
            <a:spLocks noChangeShapeType="1"/>
          </p:cNvSpPr>
          <p:nvPr/>
        </p:nvSpPr>
        <p:spPr bwMode="auto">
          <a:xfrm>
            <a:off x="4428000" y="3202604"/>
            <a:ext cx="0" cy="64806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2936" tIns="41469" rIns="82936" bIns="41469"/>
          <a:lstStyle/>
          <a:p>
            <a:pPr algn="ctr" defTabSz="407484" fontAlgn="base" hangingPunct="0">
              <a:lnSpc>
                <a:spcPct val="94000"/>
              </a:lnSpc>
              <a:spcBef>
                <a:spcPct val="0"/>
              </a:spcBef>
              <a:spcAft>
                <a:spcPct val="0"/>
              </a:spcAft>
              <a:buClr>
                <a:srgbClr val="000000"/>
              </a:buClr>
              <a:buSzPct val="100000"/>
            </a:pPr>
            <a:endParaRPr lang="es-ES" b="1" dirty="0" smtClean="0">
              <a:solidFill>
                <a:srgbClr val="FFFFFF"/>
              </a:solidFill>
            </a:endParaRPr>
          </a:p>
        </p:txBody>
      </p:sp>
      <p:sp>
        <p:nvSpPr>
          <p:cNvPr id="8" name="Text Box 9"/>
          <p:cNvSpPr txBox="1">
            <a:spLocks noChangeArrowheads="1"/>
          </p:cNvSpPr>
          <p:nvPr/>
        </p:nvSpPr>
        <p:spPr bwMode="auto">
          <a:xfrm>
            <a:off x="3058560" y="1303045"/>
            <a:ext cx="5905440" cy="830979"/>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fontAlgn="base">
              <a:spcBef>
                <a:spcPct val="50000"/>
              </a:spcBef>
              <a:spcAft>
                <a:spcPct val="0"/>
              </a:spcAft>
            </a:pPr>
            <a:r>
              <a:rPr lang="en-US" altLang="es-ES" sz="2400" dirty="0">
                <a:solidFill>
                  <a:srgbClr val="5F5F5F"/>
                </a:solidFill>
              </a:rPr>
              <a:t>Defender la </a:t>
            </a:r>
            <a:r>
              <a:rPr lang="en-US" altLang="es-ES" sz="2400" dirty="0" err="1">
                <a:solidFill>
                  <a:srgbClr val="5F5F5F"/>
                </a:solidFill>
              </a:rPr>
              <a:t>competencia</a:t>
            </a:r>
            <a:r>
              <a:rPr lang="en-US" altLang="es-ES" sz="2400" dirty="0">
                <a:solidFill>
                  <a:srgbClr val="5F5F5F"/>
                </a:solidFill>
              </a:rPr>
              <a:t> de </a:t>
            </a:r>
            <a:r>
              <a:rPr lang="en-US" altLang="es-ES" sz="2400" dirty="0" err="1">
                <a:solidFill>
                  <a:srgbClr val="5F5F5F"/>
                </a:solidFill>
              </a:rPr>
              <a:t>las</a:t>
            </a:r>
            <a:r>
              <a:rPr lang="en-US" altLang="es-ES" sz="2400" dirty="0">
                <a:solidFill>
                  <a:srgbClr val="5F5F5F"/>
                </a:solidFill>
              </a:rPr>
              <a:t> </a:t>
            </a:r>
            <a:r>
              <a:rPr lang="en-US" altLang="es-ES" sz="2400" dirty="0" err="1">
                <a:solidFill>
                  <a:srgbClr val="5F5F5F"/>
                </a:solidFill>
              </a:rPr>
              <a:t>prácticas</a:t>
            </a:r>
            <a:r>
              <a:rPr lang="en-US" altLang="es-ES" sz="2400" dirty="0">
                <a:solidFill>
                  <a:srgbClr val="5F5F5F"/>
                </a:solidFill>
              </a:rPr>
              <a:t> </a:t>
            </a:r>
            <a:r>
              <a:rPr lang="en-US" altLang="es-ES" sz="2400" dirty="0" err="1">
                <a:solidFill>
                  <a:srgbClr val="5F5F5F"/>
                </a:solidFill>
              </a:rPr>
              <a:t>que</a:t>
            </a:r>
            <a:r>
              <a:rPr lang="en-US" altLang="es-ES" sz="2400" dirty="0">
                <a:solidFill>
                  <a:srgbClr val="5F5F5F"/>
                </a:solidFill>
              </a:rPr>
              <a:t> </a:t>
            </a:r>
            <a:r>
              <a:rPr lang="en-US" altLang="es-ES" sz="2400" dirty="0" err="1">
                <a:solidFill>
                  <a:srgbClr val="5F5F5F"/>
                </a:solidFill>
              </a:rPr>
              <a:t>reducen</a:t>
            </a:r>
            <a:r>
              <a:rPr lang="en-US" altLang="es-ES" sz="2400" dirty="0">
                <a:solidFill>
                  <a:srgbClr val="5F5F5F"/>
                </a:solidFill>
              </a:rPr>
              <a:t> el </a:t>
            </a:r>
            <a:r>
              <a:rPr lang="en-US" altLang="es-ES" sz="2400" dirty="0" err="1">
                <a:solidFill>
                  <a:srgbClr val="5F5F5F"/>
                </a:solidFill>
              </a:rPr>
              <a:t>bienestar</a:t>
            </a:r>
            <a:r>
              <a:rPr lang="en-US" altLang="es-ES" sz="2400" dirty="0">
                <a:solidFill>
                  <a:srgbClr val="5F5F5F"/>
                </a:solidFill>
              </a:rPr>
              <a:t> del </a:t>
            </a:r>
            <a:r>
              <a:rPr lang="en-US" altLang="es-ES" sz="2400" dirty="0" err="1">
                <a:solidFill>
                  <a:srgbClr val="5F5F5F"/>
                </a:solidFill>
              </a:rPr>
              <a:t>consumidor</a:t>
            </a:r>
            <a:endParaRPr lang="en-US" altLang="es-ES" sz="2400" dirty="0">
              <a:solidFill>
                <a:srgbClr val="5F5F5F"/>
              </a:solidFill>
            </a:endParaRPr>
          </a:p>
        </p:txBody>
      </p:sp>
      <p:sp>
        <p:nvSpPr>
          <p:cNvPr id="9" name="Line 10"/>
          <p:cNvSpPr>
            <a:spLocks noChangeShapeType="1"/>
          </p:cNvSpPr>
          <p:nvPr/>
        </p:nvSpPr>
        <p:spPr bwMode="auto">
          <a:xfrm>
            <a:off x="4932002" y="3202604"/>
            <a:ext cx="1512000" cy="577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2936" tIns="41469" rIns="82936" bIns="41469"/>
          <a:lstStyle/>
          <a:p>
            <a:pPr algn="ctr" defTabSz="407484" fontAlgn="base" hangingPunct="0">
              <a:lnSpc>
                <a:spcPct val="94000"/>
              </a:lnSpc>
              <a:spcBef>
                <a:spcPct val="0"/>
              </a:spcBef>
              <a:spcAft>
                <a:spcPct val="0"/>
              </a:spcAft>
              <a:buClr>
                <a:srgbClr val="000000"/>
              </a:buClr>
              <a:buSzPct val="100000"/>
            </a:pPr>
            <a:endParaRPr lang="es-ES" smtClean="0">
              <a:solidFill>
                <a:srgbClr val="FFFFFF"/>
              </a:solidFill>
            </a:endParaRPr>
          </a:p>
        </p:txBody>
      </p:sp>
      <p:sp>
        <p:nvSpPr>
          <p:cNvPr id="10" name="Text Box 11"/>
          <p:cNvSpPr txBox="1">
            <a:spLocks noChangeArrowheads="1"/>
          </p:cNvSpPr>
          <p:nvPr/>
        </p:nvSpPr>
        <p:spPr bwMode="auto">
          <a:xfrm>
            <a:off x="6156001" y="3994687"/>
            <a:ext cx="2737440" cy="2554527"/>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algn="ctr" fontAlgn="base">
              <a:spcBef>
                <a:spcPct val="50000"/>
              </a:spcBef>
              <a:spcAft>
                <a:spcPct val="0"/>
              </a:spcAft>
            </a:pPr>
            <a:r>
              <a:rPr lang="en-US" altLang="es-ES" sz="2000" b="1" dirty="0" err="1">
                <a:solidFill>
                  <a:srgbClr val="F79646"/>
                </a:solidFill>
              </a:rPr>
              <a:t>Promover</a:t>
            </a:r>
            <a:r>
              <a:rPr lang="en-US" altLang="es-ES" sz="2000" b="1" dirty="0">
                <a:solidFill>
                  <a:srgbClr val="F79646"/>
                </a:solidFill>
              </a:rPr>
              <a:t> la </a:t>
            </a:r>
            <a:r>
              <a:rPr lang="en-US" altLang="es-ES" sz="2000" b="1" dirty="0" err="1">
                <a:solidFill>
                  <a:srgbClr val="F79646"/>
                </a:solidFill>
              </a:rPr>
              <a:t>competencia</a:t>
            </a:r>
            <a:r>
              <a:rPr lang="en-US" altLang="es-ES" sz="2000" b="1" dirty="0">
                <a:solidFill>
                  <a:srgbClr val="F79646"/>
                </a:solidFill>
              </a:rPr>
              <a:t> (</a:t>
            </a:r>
            <a:r>
              <a:rPr lang="en-US" altLang="es-ES" sz="2000" b="1" dirty="0" err="1">
                <a:solidFill>
                  <a:srgbClr val="F79646"/>
                </a:solidFill>
              </a:rPr>
              <a:t>estudios</a:t>
            </a:r>
            <a:r>
              <a:rPr lang="en-US" altLang="es-ES" sz="2000" b="1" dirty="0">
                <a:solidFill>
                  <a:srgbClr val="F79646"/>
                </a:solidFill>
              </a:rPr>
              <a:t> de </a:t>
            </a:r>
            <a:r>
              <a:rPr lang="en-US" altLang="es-ES" sz="2000" b="1" dirty="0" err="1">
                <a:solidFill>
                  <a:srgbClr val="F79646"/>
                </a:solidFill>
              </a:rPr>
              <a:t>mercado</a:t>
            </a:r>
            <a:r>
              <a:rPr lang="en-US" altLang="es-ES" sz="2000" b="1" dirty="0">
                <a:solidFill>
                  <a:srgbClr val="F79646"/>
                </a:solidFill>
              </a:rPr>
              <a:t>, </a:t>
            </a:r>
            <a:r>
              <a:rPr lang="en-US" altLang="es-ES" sz="2000" b="1" dirty="0" err="1">
                <a:solidFill>
                  <a:srgbClr val="F79646"/>
                </a:solidFill>
              </a:rPr>
              <a:t>relación</a:t>
            </a:r>
            <a:r>
              <a:rPr lang="en-US" altLang="es-ES" sz="2000" b="1" dirty="0">
                <a:solidFill>
                  <a:srgbClr val="F79646"/>
                </a:solidFill>
              </a:rPr>
              <a:t> con AAPP</a:t>
            </a:r>
            <a:r>
              <a:rPr lang="en-US" altLang="es-ES" sz="2000" b="1" dirty="0" smtClean="0">
                <a:solidFill>
                  <a:srgbClr val="F79646"/>
                </a:solidFill>
              </a:rPr>
              <a:t>, IPNs)</a:t>
            </a:r>
            <a:endParaRPr lang="en-US" altLang="es-ES" sz="2000" b="1" dirty="0">
              <a:solidFill>
                <a:srgbClr val="F79646"/>
              </a:solidFill>
            </a:endParaRPr>
          </a:p>
          <a:p>
            <a:pPr algn="ctr" fontAlgn="base">
              <a:spcBef>
                <a:spcPct val="50000"/>
              </a:spcBef>
              <a:spcAft>
                <a:spcPct val="0"/>
              </a:spcAft>
            </a:pPr>
            <a:r>
              <a:rPr lang="es-ES" altLang="es-ES" sz="2000" b="1" dirty="0">
                <a:solidFill>
                  <a:srgbClr val="5F5F5F"/>
                </a:solidFill>
              </a:rPr>
              <a:t>PROMOCIÓN</a:t>
            </a:r>
          </a:p>
          <a:p>
            <a:pPr algn="ctr" fontAlgn="base">
              <a:spcBef>
                <a:spcPct val="50000"/>
              </a:spcBef>
              <a:spcAft>
                <a:spcPct val="0"/>
              </a:spcAft>
            </a:pPr>
            <a:endParaRPr lang="es-ES" altLang="es-ES" sz="2000" dirty="0">
              <a:solidFill>
                <a:srgbClr val="5F5F5F"/>
              </a:solidFill>
            </a:endParaRPr>
          </a:p>
        </p:txBody>
      </p:sp>
      <p:sp>
        <p:nvSpPr>
          <p:cNvPr id="11" name="Text Box 12"/>
          <p:cNvSpPr txBox="1">
            <a:spLocks noChangeArrowheads="1"/>
          </p:cNvSpPr>
          <p:nvPr/>
        </p:nvSpPr>
        <p:spPr bwMode="auto">
          <a:xfrm>
            <a:off x="326882" y="3993248"/>
            <a:ext cx="2877120" cy="2492980"/>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algn="ctr" fontAlgn="base">
              <a:spcBef>
                <a:spcPct val="0"/>
              </a:spcBef>
              <a:spcAft>
                <a:spcPct val="0"/>
              </a:spcAft>
            </a:pPr>
            <a:r>
              <a:rPr lang="en-US" altLang="es-ES" sz="2000" b="1" dirty="0" err="1">
                <a:solidFill>
                  <a:srgbClr val="F79646"/>
                </a:solidFill>
              </a:rPr>
              <a:t>Prevención</a:t>
            </a:r>
            <a:r>
              <a:rPr lang="en-US" altLang="es-ES" sz="2000" b="1" dirty="0">
                <a:solidFill>
                  <a:srgbClr val="F79646"/>
                </a:solidFill>
              </a:rPr>
              <a:t> de </a:t>
            </a:r>
            <a:r>
              <a:rPr lang="en-US" altLang="es-ES" sz="2000" b="1" dirty="0" err="1">
                <a:solidFill>
                  <a:srgbClr val="F79646"/>
                </a:solidFill>
              </a:rPr>
              <a:t>futuros</a:t>
            </a:r>
            <a:r>
              <a:rPr lang="en-US" altLang="es-ES" b="1" dirty="0" smtClean="0">
                <a:solidFill>
                  <a:srgbClr val="F79646"/>
                </a:solidFill>
              </a:rPr>
              <a:t> </a:t>
            </a:r>
            <a:r>
              <a:rPr lang="en-US" altLang="es-ES" sz="2000" b="1" dirty="0" err="1">
                <a:solidFill>
                  <a:srgbClr val="F79646"/>
                </a:solidFill>
              </a:rPr>
              <a:t>comportamientos</a:t>
            </a:r>
            <a:r>
              <a:rPr lang="en-US" altLang="es-ES" sz="2000" b="1" dirty="0">
                <a:solidFill>
                  <a:srgbClr val="F79646"/>
                </a:solidFill>
              </a:rPr>
              <a:t> </a:t>
            </a:r>
            <a:r>
              <a:rPr lang="en-US" altLang="es-ES" sz="2000" b="1" dirty="0" err="1">
                <a:solidFill>
                  <a:srgbClr val="F79646"/>
                </a:solidFill>
              </a:rPr>
              <a:t>anticompetitivos</a:t>
            </a:r>
            <a:r>
              <a:rPr lang="en-US" altLang="es-ES" b="1" dirty="0" smtClean="0">
                <a:solidFill>
                  <a:srgbClr val="F79646"/>
                </a:solidFill>
              </a:rPr>
              <a:t> </a:t>
            </a:r>
          </a:p>
          <a:p>
            <a:pPr fontAlgn="base">
              <a:spcBef>
                <a:spcPct val="0"/>
              </a:spcBef>
              <a:spcAft>
                <a:spcPct val="0"/>
              </a:spcAft>
            </a:pPr>
            <a:endParaRPr lang="en-US" altLang="es-ES" b="1" dirty="0" smtClean="0"/>
          </a:p>
          <a:p>
            <a:pPr algn="ctr" fontAlgn="base">
              <a:spcBef>
                <a:spcPct val="0"/>
              </a:spcBef>
              <a:spcAft>
                <a:spcPct val="0"/>
              </a:spcAft>
            </a:pPr>
            <a:r>
              <a:rPr lang="es-ES" altLang="es-ES" sz="2000" b="1" dirty="0">
                <a:solidFill>
                  <a:srgbClr val="5F5F5F"/>
                </a:solidFill>
              </a:rPr>
              <a:t>CONTROL DE CONCENTRACIONES</a:t>
            </a:r>
            <a:r>
              <a:rPr lang="es-ES" altLang="es-ES" sz="2000" b="1" dirty="0">
                <a:solidFill>
                  <a:srgbClr val="DD1536"/>
                </a:solidFill>
              </a:rPr>
              <a:t> </a:t>
            </a:r>
          </a:p>
          <a:p>
            <a:pPr fontAlgn="base">
              <a:spcBef>
                <a:spcPct val="0"/>
              </a:spcBef>
              <a:spcAft>
                <a:spcPct val="0"/>
              </a:spcAft>
            </a:pPr>
            <a:endParaRPr lang="es-ES" altLang="es-ES" sz="2000" dirty="0">
              <a:solidFill>
                <a:srgbClr val="DD1536"/>
              </a:solidFill>
            </a:endParaRPr>
          </a:p>
          <a:p>
            <a:pPr algn="ctr" fontAlgn="base">
              <a:spcBef>
                <a:spcPct val="0"/>
              </a:spcBef>
              <a:spcAft>
                <a:spcPct val="0"/>
              </a:spcAft>
            </a:pPr>
            <a:r>
              <a:rPr lang="es-ES" altLang="es-ES" b="1" dirty="0" smtClean="0">
                <a:solidFill>
                  <a:srgbClr val="F79646"/>
                </a:solidFill>
              </a:rPr>
              <a:t>EX ANTE</a:t>
            </a:r>
          </a:p>
        </p:txBody>
      </p:sp>
      <p:sp>
        <p:nvSpPr>
          <p:cNvPr id="21" name="Text Box 4"/>
          <p:cNvSpPr txBox="1">
            <a:spLocks noGrp="1" noChangeArrowheads="1"/>
          </p:cNvSpPr>
          <p:nvPr>
            <p:ph type="subTitle" idx="1"/>
          </p:nvPr>
        </p:nvSpPr>
        <p:spPr bwMode="auto">
          <a:xfrm>
            <a:off x="28576" y="1303045"/>
            <a:ext cx="2713960" cy="1015644"/>
          </a:xfrm>
          <a:prstGeom prst="rect">
            <a:avLst/>
          </a:prstGeom>
          <a:solidFill>
            <a:srgbClr val="969696">
              <a:alpha val="2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0" tIns="45711" rIns="91420" bIns="45711">
            <a:spAutoFit/>
          </a:bodyPr>
          <a:lstStyle>
            <a:lvl1pPr algn="l" defTabSz="495300">
              <a:defRPr>
                <a:solidFill>
                  <a:srgbClr val="000000"/>
                </a:solidFill>
                <a:latin typeface="Arial" charset="0"/>
                <a:cs typeface="Arial" charset="0"/>
              </a:defRPr>
            </a:lvl1pPr>
            <a:lvl2pPr marL="476250" indent="-238125" algn="l" defTabSz="495300">
              <a:defRPr>
                <a:solidFill>
                  <a:srgbClr val="000000"/>
                </a:solidFill>
                <a:latin typeface="Arial" charset="0"/>
                <a:cs typeface="Arial" charset="0"/>
              </a:defRPr>
            </a:lvl2pPr>
            <a:lvl3pPr marL="714375" indent="-238125" algn="l" defTabSz="495300">
              <a:defRPr>
                <a:solidFill>
                  <a:srgbClr val="000000"/>
                </a:solidFill>
                <a:latin typeface="Arial" charset="0"/>
                <a:cs typeface="Arial" charset="0"/>
              </a:defRPr>
            </a:lvl3pPr>
            <a:lvl4pPr marL="952500" indent="-238125" algn="l" defTabSz="495300">
              <a:defRPr>
                <a:solidFill>
                  <a:srgbClr val="000000"/>
                </a:solidFill>
                <a:latin typeface="Arial" charset="0"/>
                <a:cs typeface="Arial" charset="0"/>
              </a:defRPr>
            </a:lvl4pPr>
            <a:lvl5pPr marL="1190625" indent="-238125" algn="l" defTabSz="495300">
              <a:defRPr>
                <a:solidFill>
                  <a:srgbClr val="000000"/>
                </a:solidFill>
                <a:latin typeface="Arial" charset="0"/>
                <a:cs typeface="Arial" charset="0"/>
              </a:defRPr>
            </a:lvl5pPr>
            <a:lvl6pPr marL="16478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6pPr>
            <a:lvl7pPr marL="21050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7pPr>
            <a:lvl8pPr marL="25622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8pPr>
            <a:lvl9pPr marL="3019425" indent="-238125" defTabSz="495300" fontAlgn="base" hangingPunct="0">
              <a:lnSpc>
                <a:spcPct val="94000"/>
              </a:lnSpc>
              <a:spcBef>
                <a:spcPct val="0"/>
              </a:spcBef>
              <a:spcAft>
                <a:spcPct val="0"/>
              </a:spcAft>
              <a:buClr>
                <a:srgbClr val="000000"/>
              </a:buClr>
              <a:buSzPct val="100000"/>
              <a:buFont typeface="Times New Roman" pitchFamily="18" charset="0"/>
              <a:defRPr>
                <a:solidFill>
                  <a:srgbClr val="000000"/>
                </a:solidFill>
                <a:latin typeface="Arial" charset="0"/>
                <a:cs typeface="Arial" charset="0"/>
              </a:defRPr>
            </a:lvl9pPr>
          </a:lstStyle>
          <a:p>
            <a:pPr fontAlgn="base">
              <a:spcBef>
                <a:spcPct val="50000"/>
              </a:spcBef>
              <a:spcAft>
                <a:spcPct val="0"/>
              </a:spcAft>
            </a:pPr>
            <a:r>
              <a:rPr lang="es-ES" altLang="es-ES" b="1" dirty="0" smtClean="0">
                <a:solidFill>
                  <a:srgbClr val="5F5F5F"/>
                </a:solidFill>
              </a:rPr>
              <a:t>DIRECCIÓN DE</a:t>
            </a:r>
          </a:p>
          <a:p>
            <a:pPr fontAlgn="base">
              <a:spcBef>
                <a:spcPct val="50000"/>
              </a:spcBef>
              <a:spcAft>
                <a:spcPct val="0"/>
              </a:spcAft>
            </a:pPr>
            <a:r>
              <a:rPr lang="es-ES" altLang="es-ES" b="1" dirty="0" smtClean="0">
                <a:solidFill>
                  <a:srgbClr val="5F5F5F"/>
                </a:solidFill>
              </a:rPr>
              <a:t>COMPETENCIA</a:t>
            </a:r>
            <a:endParaRPr lang="es-ES" altLang="es-ES" b="1" dirty="0">
              <a:solidFill>
                <a:srgbClr val="5F5F5F"/>
              </a:solidFill>
            </a:endParaRPr>
          </a:p>
        </p:txBody>
      </p:sp>
      <p:sp>
        <p:nvSpPr>
          <p:cNvPr id="2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POLÍTICA DE COMPETENCIA</a:t>
            </a:r>
            <a:endParaRPr lang="es-ES" sz="2000" b="1" i="1" dirty="0">
              <a:solidFill>
                <a:prstClr val="white">
                  <a:lumMod val="75000"/>
                </a:prstClr>
              </a:solidFill>
            </a:endParaRPr>
          </a:p>
        </p:txBody>
      </p:sp>
    </p:spTree>
    <p:extLst>
      <p:ext uri="{BB962C8B-B14F-4D97-AF65-F5344CB8AC3E}">
        <p14:creationId xmlns:p14="http://schemas.microsoft.com/office/powerpoint/2010/main" xmlns="" val="3053905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CuadroTexto 3"/>
          <p:cNvSpPr txBox="1"/>
          <p:nvPr/>
        </p:nvSpPr>
        <p:spPr>
          <a:xfrm>
            <a:off x="340858" y="849533"/>
            <a:ext cx="8462282" cy="1077208"/>
          </a:xfrm>
          <a:prstGeom prst="rect">
            <a:avLst/>
          </a:prstGeom>
          <a:noFill/>
        </p:spPr>
        <p:txBody>
          <a:bodyPr wrap="square" lIns="91430" tIns="45715" rIns="91430" bIns="45715" rtlCol="0">
            <a:spAutoFit/>
          </a:bodyPr>
          <a:lstStyle/>
          <a:p>
            <a:endParaRPr lang="es-ES" sz="2000" dirty="0"/>
          </a:p>
          <a:p>
            <a:endParaRPr lang="es-ES" sz="2000" b="1" dirty="0">
              <a:effectLst>
                <a:outerShdw blurRad="38100" dist="38100" dir="2700000" algn="tl">
                  <a:srgbClr val="000000">
                    <a:alpha val="43137"/>
                  </a:srgbClr>
                </a:outerShdw>
              </a:effectLst>
            </a:endParaRPr>
          </a:p>
          <a:p>
            <a:endParaRPr lang="es-ES" sz="2400" b="1" dirty="0">
              <a:effectLst>
                <a:outerShdw blurRad="38100" dist="38100" dir="2700000" algn="tl">
                  <a:srgbClr val="000000">
                    <a:alpha val="43137"/>
                  </a:srgbClr>
                </a:outerShdw>
              </a:effectLst>
            </a:endParaRPr>
          </a:p>
        </p:txBody>
      </p:sp>
      <p:sp>
        <p:nvSpPr>
          <p:cNvPr id="10" name="CuadroTexto 2"/>
          <p:cNvSpPr txBox="1"/>
          <p:nvPr/>
        </p:nvSpPr>
        <p:spPr>
          <a:xfrm>
            <a:off x="57151" y="110879"/>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SECTOR FARMACÉUTICO</a:t>
            </a:r>
            <a:endParaRPr lang="es-ES" sz="2000" b="1" i="1" dirty="0">
              <a:solidFill>
                <a:schemeClr val="bg1">
                  <a:lumMod val="75000"/>
                </a:schemeClr>
              </a:solidFill>
            </a:endParaRPr>
          </a:p>
        </p:txBody>
      </p:sp>
      <p:sp>
        <p:nvSpPr>
          <p:cNvPr id="11" name="10 CuadroTexto"/>
          <p:cNvSpPr txBox="1"/>
          <p:nvPr/>
        </p:nvSpPr>
        <p:spPr>
          <a:xfrm>
            <a:off x="340858" y="1730915"/>
            <a:ext cx="8315650" cy="4524315"/>
          </a:xfrm>
          <a:prstGeom prst="rect">
            <a:avLst/>
          </a:prstGeom>
          <a:solidFill>
            <a:schemeClr val="bg1"/>
          </a:solidFill>
          <a:ln>
            <a:solidFill>
              <a:schemeClr val="accent6">
                <a:lumMod val="75000"/>
              </a:schemeClr>
            </a:solidFill>
          </a:ln>
          <a:effectLst>
            <a:glow rad="139700">
              <a:schemeClr val="accent6">
                <a:satMod val="175000"/>
                <a:alpha val="40000"/>
              </a:schemeClr>
            </a:glow>
            <a:outerShdw blurRad="50800" dist="50800" dir="5400000" algn="ctr" rotWithShape="0">
              <a:schemeClr val="accent5">
                <a:lumMod val="75000"/>
              </a:schemeClr>
            </a:outerShdw>
          </a:effectLst>
        </p:spPr>
        <p:txBody>
          <a:bodyPr wrap="square" rtlCol="0">
            <a:spAutoFit/>
          </a:bodyPr>
          <a:lstStyle/>
          <a:p>
            <a:pPr algn="just"/>
            <a:endParaRPr lang="es-ES" sz="1400" dirty="0" smtClean="0"/>
          </a:p>
          <a:p>
            <a:pPr marL="342900" indent="-342900" algn="just">
              <a:spcAft>
                <a:spcPts val="1800"/>
              </a:spcAft>
              <a:buFont typeface="Arial" panose="020B0604020202020204" pitchFamily="34" charset="0"/>
              <a:buChar char="•"/>
            </a:pPr>
            <a:r>
              <a:rPr lang="es-ES" sz="2400" dirty="0" smtClean="0"/>
              <a:t>Vocación fundamental para la salud pública</a:t>
            </a:r>
          </a:p>
          <a:p>
            <a:pPr marL="342900" indent="-342900" algn="just">
              <a:spcAft>
                <a:spcPts val="1800"/>
              </a:spcAft>
              <a:buFont typeface="Arial" panose="020B0604020202020204" pitchFamily="34" charset="0"/>
              <a:buChar char="•"/>
            </a:pPr>
            <a:r>
              <a:rPr lang="es-ES" sz="2400" dirty="0" smtClean="0"/>
              <a:t>Entorno regulatorio complejo y cambiante</a:t>
            </a:r>
          </a:p>
          <a:p>
            <a:pPr marL="342900" indent="-342900" algn="just">
              <a:spcAft>
                <a:spcPts val="1800"/>
              </a:spcAft>
              <a:buFont typeface="Arial" panose="020B0604020202020204" pitchFamily="34" charset="0"/>
              <a:buChar char="•"/>
            </a:pPr>
            <a:r>
              <a:rPr lang="es-ES" sz="2400" dirty="0" smtClean="0"/>
              <a:t>Precio intervenido de los medicamentos </a:t>
            </a:r>
          </a:p>
          <a:p>
            <a:pPr marL="342900" indent="-342900" algn="just">
              <a:spcAft>
                <a:spcPts val="1800"/>
              </a:spcAft>
              <a:buFont typeface="Arial" panose="020B0604020202020204" pitchFamily="34" charset="0"/>
              <a:buChar char="•"/>
            </a:pPr>
            <a:r>
              <a:rPr lang="es-ES" sz="2400" dirty="0" smtClean="0"/>
              <a:t>Los medicamentos llegan a las OF: </a:t>
            </a:r>
          </a:p>
          <a:p>
            <a:pPr marL="800053" lvl="1" indent="-342900" algn="just">
              <a:spcAft>
                <a:spcPts val="1800"/>
              </a:spcAft>
              <a:buFont typeface="Wingdings" pitchFamily="2" charset="2"/>
              <a:buChar char="Ø"/>
            </a:pPr>
            <a:r>
              <a:rPr lang="es-ES" sz="2400" dirty="0"/>
              <a:t>	</a:t>
            </a:r>
            <a:r>
              <a:rPr lang="es-ES" sz="2400" dirty="0">
                <a:solidFill>
                  <a:prstClr val="black"/>
                </a:solidFill>
              </a:rPr>
              <a:t>95% Distribución farmacéutica</a:t>
            </a:r>
          </a:p>
          <a:p>
            <a:pPr marL="800053" lvl="1" indent="-342900" algn="just">
              <a:spcAft>
                <a:spcPts val="1800"/>
              </a:spcAft>
              <a:buFont typeface="Wingdings" pitchFamily="2" charset="2"/>
              <a:buChar char="Ø"/>
            </a:pPr>
            <a:r>
              <a:rPr lang="es-ES" sz="2400" dirty="0" smtClean="0">
                <a:solidFill>
                  <a:prstClr val="black"/>
                </a:solidFill>
              </a:rPr>
              <a:t> 5</a:t>
            </a:r>
            <a:r>
              <a:rPr lang="es-ES" sz="2400" dirty="0">
                <a:solidFill>
                  <a:prstClr val="black"/>
                </a:solidFill>
              </a:rPr>
              <a:t>% Industria farmacéutica </a:t>
            </a:r>
            <a:endParaRPr lang="es-ES" sz="2400" dirty="0" smtClean="0"/>
          </a:p>
          <a:p>
            <a:pPr marL="342900" indent="-342900" algn="just">
              <a:spcAft>
                <a:spcPts val="1800"/>
              </a:spcAft>
              <a:buFont typeface="Arial" panose="020B0604020202020204" pitchFamily="34" charset="0"/>
              <a:buChar char="•"/>
            </a:pPr>
            <a:r>
              <a:rPr lang="es-ES" sz="2400" dirty="0" smtClean="0"/>
              <a:t>Los 5 primeros DM &gt; 60% </a:t>
            </a:r>
          </a:p>
          <a:p>
            <a:pPr marL="342900" indent="-342900">
              <a:spcAft>
                <a:spcPts val="1800"/>
              </a:spcAft>
              <a:buFont typeface="Arial" panose="020B0604020202020204" pitchFamily="34" charset="0"/>
              <a:buChar char="•"/>
            </a:pPr>
            <a:endParaRPr lang="es-ES" sz="100" dirty="0"/>
          </a:p>
        </p:txBody>
      </p:sp>
      <p:sp>
        <p:nvSpPr>
          <p:cNvPr id="2" name="1 CuadroTexto"/>
          <p:cNvSpPr txBox="1"/>
          <p:nvPr/>
        </p:nvSpPr>
        <p:spPr>
          <a:xfrm>
            <a:off x="331040" y="1341069"/>
            <a:ext cx="6015558" cy="400110"/>
          </a:xfrm>
          <a:prstGeom prst="rect">
            <a:avLst/>
          </a:prstGeom>
          <a:noFill/>
        </p:spPr>
        <p:txBody>
          <a:bodyPr wrap="none" rtlCol="0">
            <a:spAutoFit/>
          </a:bodyPr>
          <a:lstStyle/>
          <a:p>
            <a:r>
              <a:rPr lang="es-ES" sz="2000" b="1" dirty="0" smtClean="0">
                <a:solidFill>
                  <a:schemeClr val="accent6">
                    <a:lumMod val="75000"/>
                  </a:schemeClr>
                </a:solidFill>
              </a:rPr>
              <a:t>VISIÓN GENERAL DE LA DISTRIBUCIÓN FARMACÉUTICA</a:t>
            </a:r>
            <a:endParaRPr lang="es-ES" sz="2000" b="1" dirty="0">
              <a:solidFill>
                <a:schemeClr val="accent6">
                  <a:lumMod val="75000"/>
                </a:schemeClr>
              </a:solidFill>
            </a:endParaRPr>
          </a:p>
        </p:txBody>
      </p:sp>
    </p:spTree>
    <p:extLst>
      <p:ext uri="{BB962C8B-B14F-4D97-AF65-F5344CB8AC3E}">
        <p14:creationId xmlns:p14="http://schemas.microsoft.com/office/powerpoint/2010/main" xmlns="" val="28887139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CuadroTexto 3"/>
          <p:cNvSpPr txBox="1"/>
          <p:nvPr/>
        </p:nvSpPr>
        <p:spPr>
          <a:xfrm>
            <a:off x="340858" y="849533"/>
            <a:ext cx="8462282" cy="1077208"/>
          </a:xfrm>
          <a:prstGeom prst="rect">
            <a:avLst/>
          </a:prstGeom>
          <a:noFill/>
        </p:spPr>
        <p:txBody>
          <a:bodyPr wrap="square" lIns="91430" tIns="45715" rIns="91430" bIns="45715" rtlCol="0">
            <a:spAutoFit/>
          </a:bodyPr>
          <a:lstStyle/>
          <a:p>
            <a:endParaRPr lang="es-ES" sz="2000" dirty="0"/>
          </a:p>
          <a:p>
            <a:endParaRPr lang="es-ES" sz="2000" b="1" dirty="0">
              <a:effectLst>
                <a:outerShdw blurRad="38100" dist="38100" dir="2700000" algn="tl">
                  <a:srgbClr val="000000">
                    <a:alpha val="43137"/>
                  </a:srgbClr>
                </a:outerShdw>
              </a:effectLst>
            </a:endParaRPr>
          </a:p>
          <a:p>
            <a:endParaRPr lang="es-ES" sz="2400" b="1" dirty="0">
              <a:effectLst>
                <a:outerShdw blurRad="38100" dist="38100" dir="2700000" algn="tl">
                  <a:srgbClr val="000000">
                    <a:alpha val="43137"/>
                  </a:srgbClr>
                </a:outerShdw>
              </a:effectLst>
            </a:endParaRPr>
          </a:p>
        </p:txBody>
      </p:sp>
      <p:sp>
        <p:nvSpPr>
          <p:cNvPr id="10" name="CuadroTexto 2"/>
          <p:cNvSpPr txBox="1"/>
          <p:nvPr/>
        </p:nvSpPr>
        <p:spPr>
          <a:xfrm>
            <a:off x="57151" y="110879"/>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SECTOR FARMACÉUTICO</a:t>
            </a:r>
            <a:endParaRPr lang="es-ES" sz="2000" b="1" i="1" dirty="0">
              <a:solidFill>
                <a:schemeClr val="bg1">
                  <a:lumMod val="75000"/>
                </a:schemeClr>
              </a:solidFill>
            </a:endParaRPr>
          </a:p>
        </p:txBody>
      </p:sp>
      <p:sp>
        <p:nvSpPr>
          <p:cNvPr id="11" name="10 CuadroTexto"/>
          <p:cNvSpPr txBox="1"/>
          <p:nvPr/>
        </p:nvSpPr>
        <p:spPr>
          <a:xfrm>
            <a:off x="340858" y="2225817"/>
            <a:ext cx="8325468" cy="2862322"/>
          </a:xfrm>
          <a:prstGeom prst="rect">
            <a:avLst/>
          </a:prstGeom>
          <a:solidFill>
            <a:schemeClr val="bg1"/>
          </a:solidFill>
          <a:ln>
            <a:solidFill>
              <a:schemeClr val="accent6">
                <a:lumMod val="75000"/>
              </a:schemeClr>
            </a:solidFill>
          </a:ln>
          <a:effectLst>
            <a:glow rad="139700">
              <a:schemeClr val="accent6">
                <a:satMod val="175000"/>
                <a:alpha val="40000"/>
              </a:schemeClr>
            </a:glow>
            <a:outerShdw blurRad="50800" dist="50800" dir="5400000" algn="ctr" rotWithShape="0">
              <a:schemeClr val="accent5">
                <a:lumMod val="75000"/>
              </a:schemeClr>
            </a:outerShdw>
          </a:effectLst>
        </p:spPr>
        <p:txBody>
          <a:bodyPr wrap="square" rtlCol="0">
            <a:spAutoFit/>
          </a:bodyPr>
          <a:lstStyle/>
          <a:p>
            <a:pPr algn="just"/>
            <a:endParaRPr lang="es-ES" sz="1400" dirty="0" smtClean="0"/>
          </a:p>
          <a:p>
            <a:pPr marL="342900" indent="-342900" algn="just">
              <a:spcAft>
                <a:spcPts val="1800"/>
              </a:spcAft>
              <a:buFont typeface="Arial" panose="020B0604020202020204" pitchFamily="34" charset="0"/>
              <a:buChar char="•"/>
            </a:pPr>
            <a:r>
              <a:rPr lang="es-ES" sz="2400" dirty="0" smtClean="0"/>
              <a:t>Posibles ACUERDOS de fijación de precios </a:t>
            </a:r>
            <a:r>
              <a:rPr lang="en-US" sz="2400" dirty="0" smtClean="0"/>
              <a:t>y </a:t>
            </a:r>
            <a:r>
              <a:rPr lang="en-US" sz="2400" dirty="0" err="1" smtClean="0"/>
              <a:t>reparto</a:t>
            </a:r>
            <a:r>
              <a:rPr lang="en-US" sz="2400" dirty="0" smtClean="0"/>
              <a:t> de </a:t>
            </a:r>
            <a:r>
              <a:rPr lang="en-US" sz="2400" dirty="0" err="1" smtClean="0"/>
              <a:t>mercado</a:t>
            </a:r>
            <a:endParaRPr lang="es-ES" sz="2400" dirty="0" smtClean="0"/>
          </a:p>
          <a:p>
            <a:pPr marL="342900" indent="-342900" algn="just">
              <a:spcAft>
                <a:spcPts val="1800"/>
              </a:spcAft>
              <a:buFont typeface="Arial" panose="020B0604020202020204" pitchFamily="34" charset="0"/>
              <a:buChar char="•"/>
            </a:pPr>
            <a:r>
              <a:rPr lang="es-ES" sz="2400" dirty="0" smtClean="0"/>
              <a:t>Uso fraudulento o abusivo de los DERECHOS DE PROPIEDAD INDUSTRIAL, obstaculizando la entrada de genéricos   </a:t>
            </a:r>
          </a:p>
          <a:p>
            <a:pPr marL="342900" indent="-342900" algn="just">
              <a:spcAft>
                <a:spcPts val="1800"/>
              </a:spcAft>
              <a:buFont typeface="Arial" panose="020B0604020202020204" pitchFamily="34" charset="0"/>
              <a:buChar char="•"/>
            </a:pPr>
            <a:r>
              <a:rPr lang="es-ES" sz="2400" dirty="0" smtClean="0"/>
              <a:t>Restricciones u obstáculos al COMERCIO PARALELO</a:t>
            </a:r>
          </a:p>
          <a:p>
            <a:pPr marL="342900" indent="-342900">
              <a:spcAft>
                <a:spcPts val="1800"/>
              </a:spcAft>
              <a:buFont typeface="Arial" panose="020B0604020202020204" pitchFamily="34" charset="0"/>
              <a:buChar char="•"/>
            </a:pPr>
            <a:endParaRPr lang="es-ES" sz="100" dirty="0"/>
          </a:p>
        </p:txBody>
      </p:sp>
      <p:sp>
        <p:nvSpPr>
          <p:cNvPr id="2" name="1 CuadroTexto"/>
          <p:cNvSpPr txBox="1"/>
          <p:nvPr/>
        </p:nvSpPr>
        <p:spPr>
          <a:xfrm>
            <a:off x="331040" y="1341069"/>
            <a:ext cx="8692508" cy="400110"/>
          </a:xfrm>
          <a:prstGeom prst="rect">
            <a:avLst/>
          </a:prstGeom>
          <a:noFill/>
        </p:spPr>
        <p:txBody>
          <a:bodyPr wrap="none" rtlCol="0">
            <a:spAutoFit/>
          </a:bodyPr>
          <a:lstStyle/>
          <a:p>
            <a:r>
              <a:rPr lang="es-ES" sz="2000" b="1" dirty="0" smtClean="0">
                <a:solidFill>
                  <a:schemeClr val="accent6">
                    <a:lumMod val="75000"/>
                  </a:schemeClr>
                </a:solidFill>
              </a:rPr>
              <a:t>PRINCIPALES LÍNEAS DE ACTUACIÓN DE LA CNMC EN EL SECTOR FARMACÉUTICO</a:t>
            </a:r>
            <a:endParaRPr lang="es-ES" sz="2000" b="1" dirty="0">
              <a:solidFill>
                <a:schemeClr val="accent6">
                  <a:lumMod val="75000"/>
                </a:schemeClr>
              </a:solidFill>
            </a:endParaRPr>
          </a:p>
        </p:txBody>
      </p:sp>
    </p:spTree>
    <p:extLst>
      <p:ext uri="{BB962C8B-B14F-4D97-AF65-F5344CB8AC3E}">
        <p14:creationId xmlns:p14="http://schemas.microsoft.com/office/powerpoint/2010/main" xmlns="" val="7341337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COMERCIO PARALELO</a:t>
            </a:r>
            <a:endParaRPr lang="es-ES" sz="2000" b="1" i="1" dirty="0">
              <a:solidFill>
                <a:prstClr val="white">
                  <a:lumMod val="75000"/>
                </a:prstClr>
              </a:solidFill>
            </a:endParaRPr>
          </a:p>
        </p:txBody>
      </p:sp>
      <p:sp>
        <p:nvSpPr>
          <p:cNvPr id="3" name="2 CuadroTexto"/>
          <p:cNvSpPr txBox="1"/>
          <p:nvPr/>
        </p:nvSpPr>
        <p:spPr>
          <a:xfrm>
            <a:off x="277402" y="1145030"/>
            <a:ext cx="8211503" cy="3400931"/>
          </a:xfrm>
          <a:prstGeom prst="rect">
            <a:avLst/>
          </a:prstGeom>
          <a:noFill/>
        </p:spPr>
        <p:txBody>
          <a:bodyPr wrap="square" rtlCol="0">
            <a:spAutoFit/>
          </a:bodyPr>
          <a:lstStyle/>
          <a:p>
            <a:pPr algn="ctr">
              <a:spcBef>
                <a:spcPts val="850"/>
              </a:spcBef>
              <a:spcAft>
                <a:spcPts val="850"/>
              </a:spcAft>
            </a:pPr>
            <a:r>
              <a:rPr lang="es-ES" sz="2800" b="1" dirty="0" smtClean="0">
                <a:solidFill>
                  <a:srgbClr val="F79646">
                    <a:lumMod val="75000"/>
                  </a:srgbClr>
                </a:solidFill>
                <a:latin typeface="+mj-lt"/>
                <a:cs typeface="Arial" pitchFamily="34" charset="0"/>
              </a:rPr>
              <a:t>1. El comercio paralelo</a:t>
            </a:r>
            <a:endParaRPr lang="es-ES_tradnl" sz="2800" b="1" dirty="0" smtClean="0">
              <a:solidFill>
                <a:srgbClr val="5F5F5F"/>
              </a:solidFill>
              <a:latin typeface="+mj-lt"/>
            </a:endParaRPr>
          </a:p>
          <a:p>
            <a:pPr marL="342865" lvl="0" indent="-342865" algn="just">
              <a:buFont typeface="Arial" panose="020B0604020202020204" pitchFamily="34" charset="0"/>
              <a:buChar char="•"/>
            </a:pPr>
            <a:r>
              <a:rPr lang="es-ES" sz="2400" dirty="0" smtClean="0">
                <a:solidFill>
                  <a:prstClr val="black"/>
                </a:solidFill>
              </a:rPr>
              <a:t>Ventajas:  </a:t>
            </a:r>
          </a:p>
          <a:p>
            <a:pPr marL="742903" lvl="1" indent="-285750" algn="just">
              <a:buFont typeface="Wingdings" pitchFamily="2" charset="2"/>
              <a:buChar char="ü"/>
            </a:pPr>
            <a:r>
              <a:rPr lang="es-ES" sz="2400" dirty="0" smtClean="0">
                <a:solidFill>
                  <a:prstClr val="black"/>
                </a:solidFill>
              </a:rPr>
              <a:t>Reducción de precios</a:t>
            </a:r>
            <a:endParaRPr lang="es-ES" sz="2400" dirty="0">
              <a:solidFill>
                <a:prstClr val="black"/>
              </a:solidFill>
            </a:endParaRPr>
          </a:p>
          <a:p>
            <a:pPr marL="742903" lvl="1" indent="-285750" algn="just">
              <a:buFont typeface="Wingdings" pitchFamily="2" charset="2"/>
              <a:buChar char="ü"/>
            </a:pPr>
            <a:r>
              <a:rPr lang="es-ES" sz="2400" dirty="0" smtClean="0">
                <a:solidFill>
                  <a:prstClr val="black"/>
                </a:solidFill>
              </a:rPr>
              <a:t>Beneficios para los pacientes de países importadores</a:t>
            </a:r>
          </a:p>
          <a:p>
            <a:pPr lvl="1" algn="just"/>
            <a:endParaRPr lang="es-ES" sz="2400" dirty="0">
              <a:solidFill>
                <a:prstClr val="black"/>
              </a:solidFill>
            </a:endParaRPr>
          </a:p>
          <a:p>
            <a:pPr marL="342865" lvl="0" indent="-342865" algn="just">
              <a:buFont typeface="Arial" panose="020B0604020202020204" pitchFamily="34" charset="0"/>
              <a:buChar char="•"/>
            </a:pPr>
            <a:r>
              <a:rPr lang="es-ES" sz="2400" dirty="0" smtClean="0">
                <a:solidFill>
                  <a:prstClr val="black"/>
                </a:solidFill>
              </a:rPr>
              <a:t>Desventaja: </a:t>
            </a:r>
            <a:endParaRPr lang="es-ES" sz="2400" dirty="0">
              <a:solidFill>
                <a:prstClr val="black"/>
              </a:solidFill>
            </a:endParaRPr>
          </a:p>
          <a:p>
            <a:pPr marL="742903" lvl="1" indent="-285750" algn="just">
              <a:buFont typeface="Wingdings" pitchFamily="2" charset="2"/>
              <a:buChar char="ü"/>
            </a:pPr>
            <a:r>
              <a:rPr lang="es-ES" sz="2400" dirty="0" smtClean="0">
                <a:solidFill>
                  <a:prstClr val="black"/>
                </a:solidFill>
              </a:rPr>
              <a:t>Desabastecimiento del mercado de exportación</a:t>
            </a:r>
            <a:endParaRPr lang="es-ES" sz="2400" dirty="0">
              <a:solidFill>
                <a:prstClr val="black"/>
              </a:solidFill>
            </a:endParaRPr>
          </a:p>
          <a:p>
            <a:pPr marL="0" lvl="1" algn="ctr">
              <a:spcBef>
                <a:spcPts val="850"/>
              </a:spcBef>
              <a:spcAft>
                <a:spcPts val="850"/>
              </a:spcAft>
            </a:pPr>
            <a:r>
              <a:rPr lang="es-ES_tradnl" altLang="es-ES" sz="2800" b="1" dirty="0">
                <a:solidFill>
                  <a:srgbClr val="F79646">
                    <a:lumMod val="75000"/>
                  </a:srgbClr>
                </a:solidFill>
                <a:latin typeface="+mj-lt"/>
                <a:cs typeface="Arial" pitchFamily="34" charset="0"/>
              </a:rPr>
              <a:t>Restricciones y obstáculos al comercio paralelo</a:t>
            </a:r>
          </a:p>
        </p:txBody>
      </p:sp>
      <p:sp>
        <p:nvSpPr>
          <p:cNvPr id="5" name="4 Flecha abajo"/>
          <p:cNvSpPr/>
          <p:nvPr/>
        </p:nvSpPr>
        <p:spPr>
          <a:xfrm>
            <a:off x="2028273" y="4811010"/>
            <a:ext cx="587373" cy="680457"/>
          </a:xfrm>
          <a:prstGeom prst="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6">
                  <a:lumMod val="75000"/>
                </a:schemeClr>
              </a:solidFill>
            </a:endParaRPr>
          </a:p>
        </p:txBody>
      </p:sp>
      <p:sp>
        <p:nvSpPr>
          <p:cNvPr id="6" name="5 Flecha abajo"/>
          <p:cNvSpPr/>
          <p:nvPr/>
        </p:nvSpPr>
        <p:spPr>
          <a:xfrm>
            <a:off x="5679879" y="4694779"/>
            <a:ext cx="784294" cy="1368424"/>
          </a:xfrm>
          <a:prstGeom prst="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6">
                  <a:lumMod val="75000"/>
                </a:schemeClr>
              </a:solidFill>
            </a:endParaRPr>
          </a:p>
        </p:txBody>
      </p:sp>
      <p:sp>
        <p:nvSpPr>
          <p:cNvPr id="7" name="6 CuadroTexto"/>
          <p:cNvSpPr txBox="1"/>
          <p:nvPr/>
        </p:nvSpPr>
        <p:spPr>
          <a:xfrm>
            <a:off x="893852" y="5615297"/>
            <a:ext cx="2856217" cy="1323439"/>
          </a:xfrm>
          <a:prstGeom prst="rect">
            <a:avLst/>
          </a:prstGeom>
          <a:noFill/>
        </p:spPr>
        <p:txBody>
          <a:bodyPr wrap="square" rtlCol="0">
            <a:spAutoFit/>
          </a:bodyPr>
          <a:lstStyle/>
          <a:p>
            <a:pPr algn="ctr"/>
            <a:r>
              <a:rPr lang="es-ES" sz="2000" dirty="0" smtClean="0"/>
              <a:t>Contrarios a la consecución de un  mercado común</a:t>
            </a:r>
          </a:p>
          <a:p>
            <a:pPr algn="ctr"/>
            <a:r>
              <a:rPr lang="es-ES" sz="2000" dirty="0" smtClean="0"/>
              <a:t>Art. 26 TFUE </a:t>
            </a:r>
            <a:endParaRPr lang="es-ES" sz="2000" dirty="0"/>
          </a:p>
        </p:txBody>
      </p:sp>
      <p:sp>
        <p:nvSpPr>
          <p:cNvPr id="8" name="7 CuadroTexto"/>
          <p:cNvSpPr txBox="1"/>
          <p:nvPr/>
        </p:nvSpPr>
        <p:spPr>
          <a:xfrm>
            <a:off x="4276602" y="5753796"/>
            <a:ext cx="4408964" cy="984885"/>
          </a:xfrm>
          <a:prstGeom prst="rect">
            <a:avLst/>
          </a:prstGeom>
          <a:noFill/>
        </p:spPr>
        <p:txBody>
          <a:bodyPr wrap="none" rtlCol="0">
            <a:spAutoFit/>
          </a:bodyPr>
          <a:lstStyle/>
          <a:p>
            <a:endParaRPr lang="es-ES" dirty="0" smtClean="0"/>
          </a:p>
          <a:p>
            <a:r>
              <a:rPr lang="es-ES" sz="2000" dirty="0" smtClean="0"/>
              <a:t>Contrarios al Derecho de la competencia</a:t>
            </a:r>
          </a:p>
          <a:p>
            <a:pPr algn="ctr"/>
            <a:r>
              <a:rPr lang="es-ES" sz="2000" dirty="0" smtClean="0"/>
              <a:t>Arts.  1 LDC y 101 TFUE</a:t>
            </a:r>
            <a:endParaRPr lang="es-ES" sz="2000" dirty="0"/>
          </a:p>
        </p:txBody>
      </p:sp>
    </p:spTree>
    <p:extLst>
      <p:ext uri="{BB962C8B-B14F-4D97-AF65-F5344CB8AC3E}">
        <p14:creationId xmlns:p14="http://schemas.microsoft.com/office/powerpoint/2010/main" xmlns="" val="1618759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COMERCIO PARALELO</a:t>
            </a:r>
            <a:endParaRPr lang="es-ES" sz="2000" b="1" i="1" dirty="0">
              <a:solidFill>
                <a:prstClr val="white">
                  <a:lumMod val="75000"/>
                </a:prstClr>
              </a:solidFill>
            </a:endParaRPr>
          </a:p>
        </p:txBody>
      </p:sp>
      <p:sp>
        <p:nvSpPr>
          <p:cNvPr id="3" name="2 CuadroTexto"/>
          <p:cNvSpPr txBox="1"/>
          <p:nvPr/>
        </p:nvSpPr>
        <p:spPr>
          <a:xfrm>
            <a:off x="422030" y="1145030"/>
            <a:ext cx="8066875" cy="3280898"/>
          </a:xfrm>
          <a:prstGeom prst="rect">
            <a:avLst/>
          </a:prstGeom>
          <a:noFill/>
        </p:spPr>
        <p:txBody>
          <a:bodyPr wrap="square" rtlCol="0">
            <a:spAutoFit/>
          </a:bodyPr>
          <a:lstStyle/>
          <a:p>
            <a:pPr marL="342900" lvl="0" indent="-342900" algn="just" defTabSz="914400">
              <a:spcBef>
                <a:spcPct val="20000"/>
              </a:spcBef>
              <a:spcAft>
                <a:spcPts val="600"/>
              </a:spcAft>
              <a:buFont typeface="Wingdings" pitchFamily="2" charset="2"/>
              <a:buChar char="Ø"/>
            </a:pPr>
            <a:r>
              <a:rPr lang="es-ES" sz="2400" dirty="0" err="1" smtClean="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Expte</a:t>
            </a:r>
            <a:r>
              <a:rPr lang="es-ES" sz="2400" dirty="0" smtClean="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 2623/05 SPAIN PHARMA:</a:t>
            </a:r>
          </a:p>
          <a:p>
            <a:pPr lvl="0" defTabSz="914400">
              <a:spcBef>
                <a:spcPct val="20000"/>
              </a:spcBef>
              <a:spcAft>
                <a:spcPts val="600"/>
              </a:spcAft>
            </a:pPr>
            <a:endParaRPr lang="es-ES" sz="2400" dirty="0" smtClean="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800053" lvl="1" indent="-342900" algn="just" defTabSz="914400">
              <a:spcBef>
                <a:spcPct val="20000"/>
              </a:spcBef>
              <a:spcAft>
                <a:spcPts val="600"/>
              </a:spcAft>
              <a:buFont typeface="Arial" pitchFamily="34" charset="0"/>
              <a:buChar char="•"/>
            </a:pPr>
            <a:r>
              <a:rPr lang="en-US" sz="2400" dirty="0" smtClean="0">
                <a:solidFill>
                  <a:prstClr val="black">
                    <a:lumMod val="75000"/>
                    <a:lumOff val="25000"/>
                  </a:prstClr>
                </a:solidFill>
                <a:latin typeface="Calibri" panose="020F0502020204030204" pitchFamily="34" charset="0"/>
                <a:cs typeface="Arial" panose="020B0604020202020204" pitchFamily="34" charset="0"/>
              </a:rPr>
              <a:t>2005: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Denuncia</a:t>
            </a:r>
            <a:r>
              <a:rPr lang="en-US" sz="2400" dirty="0" smtClean="0">
                <a:solidFill>
                  <a:prstClr val="black">
                    <a:lumMod val="75000"/>
                    <a:lumOff val="25000"/>
                  </a:prstClr>
                </a:solidFill>
                <a:latin typeface="Calibri" panose="020F0502020204030204" pitchFamily="34" charset="0"/>
                <a:cs typeface="Arial" panose="020B0604020202020204" pitchFamily="34" charset="0"/>
              </a:rPr>
              <a:t> c. PFIZER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por</a:t>
            </a:r>
            <a:r>
              <a:rPr lang="en-US" sz="2400" dirty="0" smtClean="0">
                <a:solidFill>
                  <a:prstClr val="black">
                    <a:lumMod val="75000"/>
                    <a:lumOff val="25000"/>
                  </a:prstClr>
                </a:solidFill>
                <a:latin typeface="Calibri" panose="020F0502020204030204" pitchFamily="34" charset="0"/>
                <a:cs typeface="Arial" panose="020B0604020202020204" pitchFamily="34" charset="0"/>
              </a:rPr>
              <a:t> el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supuesto</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establecimiento</a:t>
            </a:r>
            <a:r>
              <a:rPr lang="en-US" sz="2400" dirty="0" smtClean="0">
                <a:solidFill>
                  <a:prstClr val="black">
                    <a:lumMod val="75000"/>
                    <a:lumOff val="25000"/>
                  </a:prstClr>
                </a:solidFill>
                <a:latin typeface="Calibri" panose="020F0502020204030204" pitchFamily="34" charset="0"/>
                <a:cs typeface="Arial" panose="020B0604020202020204" pitchFamily="34" charset="0"/>
              </a:rPr>
              <a:t> de un </a:t>
            </a:r>
            <a:r>
              <a:rPr lang="en-US" sz="2400" b="1" dirty="0" smtClean="0">
                <a:solidFill>
                  <a:prstClr val="black">
                    <a:lumMod val="75000"/>
                    <a:lumOff val="25000"/>
                  </a:prstClr>
                </a:solidFill>
                <a:latin typeface="Calibri" panose="020F0502020204030204" pitchFamily="34" charset="0"/>
                <a:cs typeface="Arial" panose="020B0604020202020204" pitchFamily="34" charset="0"/>
              </a:rPr>
              <a:t>SISTEMA DE DOBLE PRECIO, </a:t>
            </a:r>
            <a:r>
              <a:rPr lang="en-US" sz="2400" dirty="0" smtClean="0">
                <a:solidFill>
                  <a:prstClr val="black">
                    <a:lumMod val="75000"/>
                    <a:lumOff val="25000"/>
                  </a:prstClr>
                </a:solidFill>
                <a:latin typeface="Calibri" panose="020F0502020204030204" pitchFamily="34" charset="0"/>
                <a:cs typeface="Arial" panose="020B0604020202020204" pitchFamily="34" charset="0"/>
              </a:rPr>
              <a:t>en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función</a:t>
            </a:r>
            <a:r>
              <a:rPr lang="en-US" sz="2400" dirty="0" smtClean="0">
                <a:solidFill>
                  <a:prstClr val="black">
                    <a:lumMod val="75000"/>
                    <a:lumOff val="25000"/>
                  </a:prstClr>
                </a:solidFill>
                <a:latin typeface="Calibri" panose="020F0502020204030204" pitchFamily="34" charset="0"/>
                <a:cs typeface="Arial" panose="020B0604020202020204" pitchFamily="34" charset="0"/>
              </a:rPr>
              <a:t> del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destino</a:t>
            </a:r>
            <a:r>
              <a:rPr lang="en-US" sz="2400" dirty="0" smtClean="0">
                <a:solidFill>
                  <a:prstClr val="black">
                    <a:lumMod val="75000"/>
                    <a:lumOff val="25000"/>
                  </a:prstClr>
                </a:solidFill>
                <a:latin typeface="Calibri" panose="020F0502020204030204" pitchFamily="34" charset="0"/>
                <a:cs typeface="Arial" panose="020B0604020202020204" pitchFamily="34" charset="0"/>
              </a:rPr>
              <a:t> final de los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medicamentos</a:t>
            </a:r>
            <a:endParaRPr lang="en-US" sz="2400" dirty="0" smtClean="0">
              <a:solidFill>
                <a:prstClr val="black">
                  <a:lumMod val="75000"/>
                  <a:lumOff val="25000"/>
                </a:prstClr>
              </a:solidFill>
              <a:latin typeface="Calibri" panose="020F0502020204030204" pitchFamily="34" charset="0"/>
              <a:cs typeface="Arial" panose="020B0604020202020204" pitchFamily="34" charset="0"/>
            </a:endParaRPr>
          </a:p>
          <a:p>
            <a:pPr marL="800053" lvl="1" indent="-342900" defTabSz="914400">
              <a:spcBef>
                <a:spcPct val="20000"/>
              </a:spcBef>
              <a:spcAft>
                <a:spcPts val="600"/>
              </a:spcAft>
              <a:buFont typeface="Arial" pitchFamily="34" charset="0"/>
              <a:buChar char="•"/>
            </a:pPr>
            <a:r>
              <a:rPr lang="es-ES" sz="2400" dirty="0" smtClean="0">
                <a:solidFill>
                  <a:prstClr val="black">
                    <a:lumMod val="75000"/>
                    <a:lumOff val="25000"/>
                  </a:prstClr>
                </a:solidFill>
                <a:latin typeface="Calibri" panose="020F0502020204030204" pitchFamily="34" charset="0"/>
                <a:cs typeface="Arial" panose="020B0604020202020204" pitchFamily="34" charset="0"/>
              </a:rPr>
              <a:t>2009: Resolución </a:t>
            </a:r>
            <a:r>
              <a:rPr lang="es-ES" sz="2400" dirty="0">
                <a:solidFill>
                  <a:prstClr val="black">
                    <a:lumMod val="75000"/>
                    <a:lumOff val="25000"/>
                  </a:prstClr>
                </a:solidFill>
                <a:latin typeface="Calibri" panose="020F0502020204030204" pitchFamily="34" charset="0"/>
                <a:cs typeface="Arial" panose="020B0604020202020204" pitchFamily="34" charset="0"/>
              </a:rPr>
              <a:t>del extinto Consejo </a:t>
            </a:r>
            <a:r>
              <a:rPr lang="es-ES" sz="2400" dirty="0" smtClean="0">
                <a:solidFill>
                  <a:prstClr val="black">
                    <a:lumMod val="75000"/>
                    <a:lumOff val="25000"/>
                  </a:prstClr>
                </a:solidFill>
                <a:latin typeface="Calibri" panose="020F0502020204030204" pitchFamily="34" charset="0"/>
                <a:cs typeface="Arial" panose="020B0604020202020204" pitchFamily="34" charset="0"/>
              </a:rPr>
              <a:t>CNC</a:t>
            </a:r>
          </a:p>
          <a:p>
            <a:pPr marL="800053" lvl="1" indent="-342900" defTabSz="914400">
              <a:spcBef>
                <a:spcPct val="20000"/>
              </a:spcBef>
              <a:spcAft>
                <a:spcPts val="600"/>
              </a:spcAft>
              <a:buFont typeface="Arial" pitchFamily="34" charset="0"/>
              <a:buChar char="•"/>
            </a:pPr>
            <a:r>
              <a:rPr lang="es-ES" sz="2400" dirty="0" smtClean="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2014: Sentencia del Tribunal Supremo</a:t>
            </a:r>
            <a:endParaRPr lang="en-US" sz="2400" dirty="0" smtClean="0">
              <a:solidFill>
                <a:prstClr val="black">
                  <a:lumMod val="75000"/>
                  <a:lumOff val="25000"/>
                </a:prstClr>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704561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COMERCIO PARALELO</a:t>
            </a:r>
            <a:endParaRPr lang="es-ES" sz="2000" b="1" i="1" dirty="0">
              <a:solidFill>
                <a:prstClr val="white">
                  <a:lumMod val="75000"/>
                </a:prstClr>
              </a:solidFill>
            </a:endParaRPr>
          </a:p>
        </p:txBody>
      </p:sp>
      <p:sp>
        <p:nvSpPr>
          <p:cNvPr id="3" name="2 CuadroTexto"/>
          <p:cNvSpPr txBox="1"/>
          <p:nvPr/>
        </p:nvSpPr>
        <p:spPr>
          <a:xfrm>
            <a:off x="422030" y="1145030"/>
            <a:ext cx="8066875" cy="5130635"/>
          </a:xfrm>
          <a:prstGeom prst="rect">
            <a:avLst/>
          </a:prstGeom>
          <a:noFill/>
        </p:spPr>
        <p:txBody>
          <a:bodyPr wrap="square" rtlCol="0">
            <a:spAutoFit/>
          </a:bodyPr>
          <a:lstStyle/>
          <a:p>
            <a:pPr marL="342900" lvl="0" indent="-342900" defTabSz="914400">
              <a:spcBef>
                <a:spcPct val="20000"/>
              </a:spcBef>
              <a:spcAft>
                <a:spcPts val="600"/>
              </a:spcAft>
              <a:buFont typeface="Wingdings" panose="05000000000000000000" pitchFamily="2" charset="2"/>
              <a:buChar char="Ø"/>
            </a:pPr>
            <a:r>
              <a:rPr lang="es-ES" sz="2400" dirty="0" smtClean="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Incoación de procedimiento sancionador a PFIZER, 2 de marzo de 2015 (S/DC/0546/15):</a:t>
            </a:r>
          </a:p>
          <a:p>
            <a:pPr lvl="0" defTabSz="914400">
              <a:spcBef>
                <a:spcPct val="20000"/>
              </a:spcBef>
              <a:spcAft>
                <a:spcPts val="600"/>
              </a:spcAft>
            </a:pPr>
            <a:endParaRPr lang="es-ES" sz="2400" dirty="0">
              <a:solidFill>
                <a:prstClr val="black">
                  <a:lumMod val="85000"/>
                  <a:lumOff val="15000"/>
                </a:prst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742950" lvl="1" indent="-285750" algn="just" defTabSz="914400">
              <a:spcBef>
                <a:spcPct val="20000"/>
              </a:spcBef>
              <a:spcAft>
                <a:spcPts val="300"/>
              </a:spcAft>
              <a:buFont typeface="Arial" panose="020B0604020202020204" pitchFamily="34" charset="0"/>
              <a:buChar char="•"/>
            </a:pPr>
            <a:r>
              <a:rPr lang="en-US" sz="2400" dirty="0" err="1" smtClean="0">
                <a:solidFill>
                  <a:prstClr val="black">
                    <a:lumMod val="75000"/>
                    <a:lumOff val="25000"/>
                  </a:prstClr>
                </a:solidFill>
                <a:latin typeface="Calibri" panose="020F0502020204030204" pitchFamily="34" charset="0"/>
                <a:cs typeface="Arial" panose="020B0604020202020204" pitchFamily="34" charset="0"/>
              </a:rPr>
              <a:t>Requerimientos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de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información</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las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autoridades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sanitarias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y a Pfizer</a:t>
            </a:r>
          </a:p>
          <a:p>
            <a:pPr marL="742950" lvl="1" indent="-285750" algn="just" defTabSz="914400">
              <a:spcBef>
                <a:spcPct val="20000"/>
              </a:spcBef>
              <a:spcAft>
                <a:spcPts val="300"/>
              </a:spcAft>
              <a:buFont typeface="Arial" panose="020B0604020202020204" pitchFamily="34" charset="0"/>
              <a:buChar char="•"/>
            </a:pPr>
            <a:r>
              <a:rPr lang="en-US" sz="2400" dirty="0" smtClean="0">
                <a:solidFill>
                  <a:prstClr val="black">
                    <a:lumMod val="75000"/>
                    <a:lumOff val="25000"/>
                  </a:prstClr>
                </a:solidFill>
                <a:latin typeface="Calibri" panose="020F0502020204030204" pitchFamily="34" charset="0"/>
                <a:cs typeface="Arial" panose="020B0604020202020204" pitchFamily="34" charset="0"/>
              </a:rPr>
              <a:t>Nuevo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análisis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en el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contexto</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jurídico-económico</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p>
          <a:p>
            <a:pPr marL="1257252" lvl="2" indent="-342900" algn="just" defTabSz="914400">
              <a:spcBef>
                <a:spcPct val="20000"/>
              </a:spcBef>
              <a:spcAft>
                <a:spcPts val="300"/>
              </a:spcAft>
              <a:buFont typeface="Wingdings" pitchFamily="2" charset="2"/>
              <a:buChar char="ü"/>
            </a:pPr>
            <a:r>
              <a:rPr lang="en-US" sz="2400" dirty="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Contratos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a:solidFill>
                  <a:prstClr val="black">
                    <a:lumMod val="75000"/>
                    <a:lumOff val="25000"/>
                  </a:prstClr>
                </a:solidFill>
                <a:latin typeface="Calibri" panose="020F0502020204030204" pitchFamily="34" charset="0"/>
                <a:cs typeface="Arial" panose="020B0604020202020204" pitchFamily="34" charset="0"/>
              </a:rPr>
              <a:t>firmados</a:t>
            </a:r>
            <a:r>
              <a:rPr lang="en-US" sz="2400" dirty="0">
                <a:solidFill>
                  <a:prstClr val="black">
                    <a:lumMod val="75000"/>
                    <a:lumOff val="25000"/>
                  </a:prstClr>
                </a:solidFill>
                <a:latin typeface="Calibri" panose="020F0502020204030204" pitchFamily="34" charset="0"/>
                <a:cs typeface="Arial" panose="020B0604020202020204" pitchFamily="34" charset="0"/>
              </a:rPr>
              <a:t> </a:t>
            </a:r>
            <a:r>
              <a:rPr lang="en-US" sz="2400" dirty="0" err="1">
                <a:solidFill>
                  <a:prstClr val="black">
                    <a:lumMod val="75000"/>
                    <a:lumOff val="25000"/>
                  </a:prstClr>
                </a:solidFill>
                <a:latin typeface="Calibri" panose="020F0502020204030204" pitchFamily="34" charset="0"/>
                <a:cs typeface="Arial" panose="020B0604020202020204" pitchFamily="34" charset="0"/>
              </a:rPr>
              <a:t>por</a:t>
            </a:r>
            <a:r>
              <a:rPr lang="en-US" sz="2400" dirty="0">
                <a:solidFill>
                  <a:prstClr val="black">
                    <a:lumMod val="75000"/>
                    <a:lumOff val="25000"/>
                  </a:prstClr>
                </a:solidFill>
                <a:latin typeface="Calibri" panose="020F0502020204030204" pitchFamily="34" charset="0"/>
                <a:cs typeface="Arial" panose="020B0604020202020204" pitchFamily="34" charset="0"/>
              </a:rPr>
              <a:t> PFIZER con </a:t>
            </a:r>
            <a:r>
              <a:rPr lang="en-US" sz="2400" dirty="0" err="1">
                <a:solidFill>
                  <a:prstClr val="black">
                    <a:lumMod val="75000"/>
                    <a:lumOff val="25000"/>
                  </a:prstClr>
                </a:solidFill>
                <a:latin typeface="Calibri" panose="020F0502020204030204" pitchFamily="34" charset="0"/>
                <a:cs typeface="Arial" panose="020B0604020202020204" pitchFamily="34" charset="0"/>
              </a:rPr>
              <a:t>sus</a:t>
            </a:r>
            <a:r>
              <a:rPr lang="en-US" sz="2400" dirty="0">
                <a:solidFill>
                  <a:prstClr val="black">
                    <a:lumMod val="75000"/>
                    <a:lumOff val="25000"/>
                  </a:prstClr>
                </a:solidFill>
                <a:latin typeface="Calibri" panose="020F0502020204030204" pitchFamily="34" charset="0"/>
                <a:cs typeface="Arial" panose="020B0604020202020204" pitchFamily="34" charset="0"/>
              </a:rPr>
              <a:t> </a:t>
            </a:r>
            <a:r>
              <a:rPr lang="en-US" sz="2400" dirty="0" err="1">
                <a:solidFill>
                  <a:prstClr val="black">
                    <a:lumMod val="75000"/>
                    <a:lumOff val="25000"/>
                  </a:prstClr>
                </a:solidFill>
                <a:latin typeface="Calibri" panose="020F0502020204030204" pitchFamily="34" charset="0"/>
                <a:cs typeface="Arial" panose="020B0604020202020204" pitchFamily="34" charset="0"/>
              </a:rPr>
              <a:t>distribuidores</a:t>
            </a:r>
            <a:endParaRPr lang="en-US" sz="2400" dirty="0">
              <a:solidFill>
                <a:prstClr val="black">
                  <a:lumMod val="75000"/>
                  <a:lumOff val="25000"/>
                </a:prstClr>
              </a:solidFill>
              <a:latin typeface="Calibri" panose="020F0502020204030204" pitchFamily="34" charset="0"/>
              <a:cs typeface="Arial" panose="020B0604020202020204" pitchFamily="34" charset="0"/>
            </a:endParaRPr>
          </a:p>
          <a:p>
            <a:pPr marL="1257252" lvl="2" indent="-342900" algn="just" defTabSz="914400">
              <a:spcBef>
                <a:spcPct val="20000"/>
              </a:spcBef>
              <a:spcAft>
                <a:spcPts val="300"/>
              </a:spcAft>
              <a:buFont typeface="Wingdings" pitchFamily="2" charset="2"/>
              <a:buChar char="ü"/>
            </a:pPr>
            <a:r>
              <a:rPr lang="en-US" sz="2400" dirty="0" err="1">
                <a:solidFill>
                  <a:prstClr val="black">
                    <a:lumMod val="75000"/>
                    <a:lumOff val="25000"/>
                  </a:prstClr>
                </a:solidFill>
                <a:latin typeface="Calibri" panose="020F0502020204030204" pitchFamily="34" charset="0"/>
                <a:cs typeface="Arial" panose="020B0604020202020204" pitchFamily="34" charset="0"/>
              </a:rPr>
              <a:t>Contexto</a:t>
            </a:r>
            <a:r>
              <a:rPr lang="en-US" sz="2400" dirty="0">
                <a:solidFill>
                  <a:prstClr val="black">
                    <a:lumMod val="75000"/>
                    <a:lumOff val="25000"/>
                  </a:prstClr>
                </a:solidFill>
                <a:latin typeface="Calibri" panose="020F0502020204030204" pitchFamily="34" charset="0"/>
                <a:cs typeface="Arial" panose="020B0604020202020204" pitchFamily="34" charset="0"/>
              </a:rPr>
              <a:t> legal</a:t>
            </a:r>
          </a:p>
          <a:p>
            <a:pPr marL="1257252" lvl="2" indent="-342900" algn="just" defTabSz="914400">
              <a:spcBef>
                <a:spcPct val="20000"/>
              </a:spcBef>
              <a:spcAft>
                <a:spcPts val="300"/>
              </a:spcAft>
              <a:buFont typeface="Wingdings" pitchFamily="2" charset="2"/>
              <a:buChar char="ü"/>
            </a:pPr>
            <a:r>
              <a:rPr lang="en-US" sz="2400" dirty="0" err="1" smtClean="0">
                <a:solidFill>
                  <a:prstClr val="black">
                    <a:lumMod val="75000"/>
                    <a:lumOff val="25000"/>
                  </a:prstClr>
                </a:solidFill>
                <a:latin typeface="Calibri" panose="020F0502020204030204" pitchFamily="34" charset="0"/>
                <a:cs typeface="Arial" panose="020B0604020202020204" pitchFamily="34" charset="0"/>
              </a:rPr>
              <a:t>Posibles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eficiencias</a:t>
            </a:r>
            <a:r>
              <a:rPr lang="en-US" sz="2400" dirty="0" smtClean="0">
                <a:solidFill>
                  <a:prstClr val="black">
                    <a:lumMod val="75000"/>
                    <a:lumOff val="25000"/>
                  </a:prstClr>
                </a:solidFill>
                <a:latin typeface="Calibri" panose="020F0502020204030204" pitchFamily="34" charset="0"/>
                <a:cs typeface="Arial" panose="020B0604020202020204" pitchFamily="34" charset="0"/>
              </a:rPr>
              <a:t> de la </a:t>
            </a:r>
            <a:r>
              <a:rPr lang="en-US" sz="2400" dirty="0" err="1" smtClean="0">
                <a:solidFill>
                  <a:prstClr val="black">
                    <a:lumMod val="75000"/>
                    <a:lumOff val="25000"/>
                  </a:prstClr>
                </a:solidFill>
                <a:latin typeface="Calibri" panose="020F0502020204030204" pitchFamily="34" charset="0"/>
                <a:cs typeface="Arial" panose="020B0604020202020204" pitchFamily="34" charset="0"/>
              </a:rPr>
              <a:t>conducta</a:t>
            </a:r>
            <a:endParaRPr lang="en-US" sz="2400" dirty="0" smtClean="0">
              <a:solidFill>
                <a:prstClr val="black">
                  <a:lumMod val="75000"/>
                  <a:lumOff val="25000"/>
                </a:prstClr>
              </a:solidFill>
              <a:latin typeface="Calibri" panose="020F0502020204030204" pitchFamily="34" charset="0"/>
              <a:cs typeface="Arial" panose="020B0604020202020204" pitchFamily="34" charset="0"/>
            </a:endParaRPr>
          </a:p>
          <a:p>
            <a:pPr marL="457200" lvl="1" algn="just" defTabSz="914400">
              <a:spcBef>
                <a:spcPct val="20000"/>
              </a:spcBef>
              <a:spcAft>
                <a:spcPts val="300"/>
              </a:spcAft>
            </a:pPr>
            <a:endParaRPr lang="en-US" sz="2400" dirty="0">
              <a:solidFill>
                <a:prstClr val="black">
                  <a:lumMod val="75000"/>
                  <a:lumOff val="25000"/>
                </a:prstClr>
              </a:solidFill>
              <a:latin typeface="Calibri" panose="020F0502020204030204" pitchFamily="34" charset="0"/>
              <a:cs typeface="Arial" panose="020B0604020202020204" pitchFamily="34" charset="0"/>
            </a:endParaRPr>
          </a:p>
          <a:p>
            <a:pPr marL="457200" lvl="1" algn="just" defTabSz="914400">
              <a:spcBef>
                <a:spcPct val="20000"/>
              </a:spcBef>
              <a:spcAft>
                <a:spcPts val="300"/>
              </a:spcAft>
            </a:pPr>
            <a:r>
              <a:rPr lang="en-US" sz="2400" dirty="0" smtClean="0">
                <a:solidFill>
                  <a:prstClr val="black">
                    <a:lumMod val="75000"/>
                    <a:lumOff val="25000"/>
                  </a:prstClr>
                </a:solidFill>
                <a:latin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xmlns="" val="2438547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422031" y="1082406"/>
            <a:ext cx="8299938" cy="6124743"/>
          </a:xfrm>
          <a:prstGeom prst="rect">
            <a:avLst/>
          </a:prstGeom>
        </p:spPr>
        <p:txBody>
          <a:bodyPr wrap="square" lIns="91430" tIns="45715" rIns="91430" bIns="45715">
            <a:spAutoFit/>
          </a:bodyPr>
          <a:lstStyle/>
          <a:p>
            <a:pPr algn="ctr"/>
            <a:r>
              <a:rPr lang="es-ES" sz="2800" b="1" dirty="0" smtClean="0">
                <a:solidFill>
                  <a:srgbClr val="F79646">
                    <a:lumMod val="75000"/>
                  </a:srgbClr>
                </a:solidFill>
              </a:rPr>
              <a:t>2. Derecho de la competencia </a:t>
            </a:r>
            <a:r>
              <a:rPr lang="es-ES" sz="2800" b="1" i="1" dirty="0" smtClean="0">
                <a:solidFill>
                  <a:srgbClr val="F79646">
                    <a:lumMod val="75000"/>
                  </a:srgbClr>
                </a:solidFill>
              </a:rPr>
              <a:t>v.</a:t>
            </a:r>
            <a:r>
              <a:rPr lang="es-ES" sz="2800" b="1" dirty="0" smtClean="0">
                <a:solidFill>
                  <a:srgbClr val="F79646">
                    <a:lumMod val="75000"/>
                  </a:srgbClr>
                </a:solidFill>
              </a:rPr>
              <a:t> Derecho de la propiedad industrial</a:t>
            </a:r>
            <a:endParaRPr lang="es-ES" sz="2800" b="1" dirty="0">
              <a:solidFill>
                <a:srgbClr val="F79646">
                  <a:lumMod val="75000"/>
                </a:srgbClr>
              </a:solidFill>
            </a:endParaRPr>
          </a:p>
          <a:p>
            <a:pPr algn="just"/>
            <a:endParaRPr lang="es-ES" sz="2000" u="sng" dirty="0" smtClean="0">
              <a:solidFill>
                <a:prstClr val="black"/>
              </a:solidFill>
            </a:endParaRPr>
          </a:p>
          <a:p>
            <a:pPr marL="342865" indent="-342865" algn="just">
              <a:buFont typeface="Arial" panose="020B0604020202020204" pitchFamily="34" charset="0"/>
              <a:buChar char="•"/>
            </a:pPr>
            <a:r>
              <a:rPr lang="es-ES" sz="2000" dirty="0" smtClean="0">
                <a:solidFill>
                  <a:prstClr val="black"/>
                </a:solidFill>
              </a:rPr>
              <a:t>Objetivos convergentes: </a:t>
            </a:r>
          </a:p>
          <a:p>
            <a:pPr algn="just"/>
            <a:endParaRPr lang="es-ES" sz="2000" dirty="0" smtClean="0">
              <a:solidFill>
                <a:prstClr val="black"/>
              </a:solidFill>
            </a:endParaRPr>
          </a:p>
          <a:p>
            <a:pPr marL="742903" lvl="1" indent="-285750" algn="just">
              <a:buFont typeface="Wingdings" pitchFamily="2" charset="2"/>
              <a:buChar char="ü"/>
            </a:pPr>
            <a:r>
              <a:rPr lang="es-ES" sz="2000" dirty="0" smtClean="0">
                <a:solidFill>
                  <a:prstClr val="black"/>
                </a:solidFill>
              </a:rPr>
              <a:t>Promover la innovación</a:t>
            </a:r>
          </a:p>
          <a:p>
            <a:pPr marL="742903" lvl="1" indent="-285750" algn="just">
              <a:buFont typeface="Wingdings" pitchFamily="2" charset="2"/>
              <a:buChar char="ü"/>
            </a:pPr>
            <a:r>
              <a:rPr lang="es-ES" sz="2000" dirty="0" smtClean="0">
                <a:solidFill>
                  <a:prstClr val="black"/>
                </a:solidFill>
              </a:rPr>
              <a:t>Aumentar el bienestar general</a:t>
            </a:r>
          </a:p>
          <a:p>
            <a:pPr marL="342865" indent="-342865" algn="just">
              <a:buFont typeface="Arial" panose="020B0604020202020204" pitchFamily="34" charset="0"/>
              <a:buChar char="•"/>
            </a:pPr>
            <a:endParaRPr lang="es-ES" sz="2000" dirty="0">
              <a:solidFill>
                <a:prstClr val="black"/>
              </a:solidFill>
            </a:endParaRPr>
          </a:p>
          <a:p>
            <a:pPr marL="342865" indent="-342865" algn="just">
              <a:buFont typeface="Arial" panose="020B0604020202020204" pitchFamily="34" charset="0"/>
              <a:buChar char="•"/>
            </a:pPr>
            <a:r>
              <a:rPr lang="es-ES" sz="2000" dirty="0" smtClean="0">
                <a:solidFill>
                  <a:prstClr val="black"/>
                </a:solidFill>
              </a:rPr>
              <a:t>Principios antagónicos: </a:t>
            </a:r>
          </a:p>
          <a:p>
            <a:pPr algn="just"/>
            <a:endParaRPr lang="es-ES" sz="2000" dirty="0" smtClean="0">
              <a:solidFill>
                <a:prstClr val="black"/>
              </a:solidFill>
            </a:endParaRPr>
          </a:p>
          <a:p>
            <a:pPr marL="742903" lvl="1" indent="-285750" algn="just">
              <a:buFont typeface="Wingdings" pitchFamily="2" charset="2"/>
              <a:buChar char="ü"/>
            </a:pPr>
            <a:r>
              <a:rPr lang="es-ES" sz="2000" dirty="0" smtClean="0">
                <a:solidFill>
                  <a:prstClr val="black"/>
                </a:solidFill>
              </a:rPr>
              <a:t>DC: la existencia de una competencia efectiva entre las empresas</a:t>
            </a:r>
          </a:p>
          <a:p>
            <a:pPr marL="742903" lvl="1" indent="-285750" algn="just">
              <a:buFont typeface="Wingdings" pitchFamily="2" charset="2"/>
              <a:buChar char="ü"/>
            </a:pPr>
            <a:r>
              <a:rPr lang="es-ES" sz="2000" dirty="0" smtClean="0">
                <a:solidFill>
                  <a:prstClr val="black"/>
                </a:solidFill>
              </a:rPr>
              <a:t>DPI: Otorgamiento de un derecho exclusivo o monopolio legal</a:t>
            </a:r>
            <a:endParaRPr lang="es-ES" sz="2000" dirty="0">
              <a:solidFill>
                <a:prstClr val="black"/>
              </a:solidFill>
            </a:endParaRPr>
          </a:p>
          <a:p>
            <a:pPr algn="just"/>
            <a:endParaRPr lang="es-ES" sz="2000" dirty="0" smtClean="0">
              <a:solidFill>
                <a:prstClr val="black"/>
              </a:solidFill>
            </a:endParaRPr>
          </a:p>
          <a:p>
            <a:pPr algn="just"/>
            <a:endParaRPr lang="es-ES" sz="2000" dirty="0">
              <a:solidFill>
                <a:prstClr val="black"/>
              </a:solidFill>
            </a:endParaRPr>
          </a:p>
          <a:p>
            <a:pPr algn="just"/>
            <a:endParaRPr lang="es-ES" sz="2400" b="1" dirty="0" smtClean="0">
              <a:solidFill>
                <a:prstClr val="black"/>
              </a:solidFill>
            </a:endParaRPr>
          </a:p>
          <a:p>
            <a:pPr algn="just"/>
            <a:r>
              <a:rPr lang="es-ES" sz="2400" b="1" dirty="0" smtClean="0">
                <a:solidFill>
                  <a:prstClr val="black"/>
                </a:solidFill>
              </a:rPr>
              <a:t>                                          CONFLICTOS</a:t>
            </a:r>
            <a:endParaRPr lang="es-ES" sz="2400" b="1" dirty="0">
              <a:solidFill>
                <a:prstClr val="black"/>
              </a:solidFill>
            </a:endParaRPr>
          </a:p>
          <a:p>
            <a:pPr marL="342865" indent="-342865" algn="just">
              <a:buFont typeface="Arial" panose="020B0604020202020204" pitchFamily="34" charset="0"/>
              <a:buChar char="•"/>
            </a:pPr>
            <a:endParaRPr lang="es-ES" sz="2400" b="1" dirty="0">
              <a:solidFill>
                <a:prstClr val="black"/>
              </a:solidFill>
            </a:endParaRPr>
          </a:p>
          <a:p>
            <a:pPr marL="342865" indent="-342865" algn="just">
              <a:buFont typeface="Arial" panose="020B0604020202020204" pitchFamily="34" charset="0"/>
              <a:buChar char="•"/>
            </a:pPr>
            <a:endParaRPr lang="es-ES" sz="2400" b="1" dirty="0">
              <a:solidFill>
                <a:prstClr val="black"/>
              </a:solidFill>
            </a:endParaRPr>
          </a:p>
        </p:txBody>
      </p:sp>
      <p:sp>
        <p:nvSpPr>
          <p:cNvPr id="4" name="CuadroTexto 2"/>
          <p:cNvSpPr txBox="1"/>
          <p:nvPr/>
        </p:nvSpPr>
        <p:spPr>
          <a:xfrm>
            <a:off x="0"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INNOVADORES v. GENÉRICOS</a:t>
            </a:r>
            <a:endParaRPr lang="es-ES" sz="2000" b="1" i="1" dirty="0">
              <a:solidFill>
                <a:prstClr val="white">
                  <a:lumMod val="75000"/>
                </a:prstClr>
              </a:solidFill>
            </a:endParaRPr>
          </a:p>
        </p:txBody>
      </p:sp>
      <p:sp>
        <p:nvSpPr>
          <p:cNvPr id="3" name="2 Flecha abajo"/>
          <p:cNvSpPr/>
          <p:nvPr/>
        </p:nvSpPr>
        <p:spPr>
          <a:xfrm>
            <a:off x="4058792" y="5229546"/>
            <a:ext cx="484632" cy="680457"/>
          </a:xfrm>
          <a:prstGeom prst="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6">
                  <a:lumMod val="75000"/>
                </a:schemeClr>
              </a:solidFill>
            </a:endParaRPr>
          </a:p>
        </p:txBody>
      </p:sp>
    </p:spTree>
    <p:extLst>
      <p:ext uri="{BB962C8B-B14F-4D97-AF65-F5344CB8AC3E}">
        <p14:creationId xmlns:p14="http://schemas.microsoft.com/office/powerpoint/2010/main" xmlns="" val="29317266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57151"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INNOVADORES v. GENÉRICOS</a:t>
            </a:r>
            <a:endParaRPr lang="es-ES" sz="2000" dirty="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CuadroTexto"/>
          <p:cNvSpPr txBox="1"/>
          <p:nvPr/>
        </p:nvSpPr>
        <p:spPr>
          <a:xfrm>
            <a:off x="422031" y="1288869"/>
            <a:ext cx="8066875" cy="6309420"/>
          </a:xfrm>
          <a:prstGeom prst="rect">
            <a:avLst/>
          </a:prstGeom>
          <a:noFill/>
        </p:spPr>
        <p:txBody>
          <a:bodyPr wrap="square" rtlCol="0">
            <a:spAutoFit/>
          </a:bodyPr>
          <a:lstStyle/>
          <a:p>
            <a:pPr marL="342900" indent="-342900" algn="just">
              <a:spcBef>
                <a:spcPts val="850"/>
              </a:spcBef>
              <a:spcAft>
                <a:spcPts val="850"/>
              </a:spcAft>
              <a:buFont typeface="Wingdings" pitchFamily="2" charset="2"/>
              <a:buChar char="Ø"/>
            </a:pPr>
            <a:r>
              <a:rPr lang="es-ES" sz="2400" b="1" dirty="0">
                <a:solidFill>
                  <a:srgbClr val="5F5F5F"/>
                </a:solidFill>
              </a:rPr>
              <a:t>EXPTE. S/0441/12 PFIZER HEALTH AB Y PFIEZER S.L.U: </a:t>
            </a:r>
            <a:endParaRPr lang="es-ES" sz="2400" b="1" dirty="0" smtClean="0">
              <a:solidFill>
                <a:srgbClr val="5F5F5F"/>
              </a:solidFill>
            </a:endParaRPr>
          </a:p>
          <a:p>
            <a:pPr marL="342900" indent="-342900" algn="just">
              <a:spcBef>
                <a:spcPts val="850"/>
              </a:spcBef>
              <a:spcAft>
                <a:spcPts val="850"/>
              </a:spcAft>
              <a:buFont typeface="Wingdings" pitchFamily="2" charset="2"/>
              <a:buChar char="Ø"/>
            </a:pPr>
            <a:r>
              <a:rPr lang="es-ES_tradnl" altLang="es-ES" sz="2000" b="1" dirty="0" smtClean="0">
                <a:solidFill>
                  <a:srgbClr val="5F5F5F"/>
                </a:solidFill>
              </a:rPr>
              <a:t>Antecedentes: </a:t>
            </a:r>
          </a:p>
          <a:p>
            <a:pPr lvl="2" indent="-342900" algn="just">
              <a:spcBef>
                <a:spcPts val="850"/>
              </a:spcBef>
              <a:spcAft>
                <a:spcPts val="850"/>
              </a:spcAft>
              <a:buFont typeface="Times New Roman" pitchFamily="18" charset="0"/>
              <a:buChar char="•"/>
            </a:pPr>
            <a:r>
              <a:rPr lang="es-ES_tradnl" altLang="es-ES" sz="2000" dirty="0" smtClean="0">
                <a:solidFill>
                  <a:srgbClr val="5F5F5F"/>
                </a:solidFill>
              </a:rPr>
              <a:t>Solicitud </a:t>
            </a:r>
            <a:r>
              <a:rPr lang="es-ES_tradnl" altLang="es-ES" sz="2000" dirty="0">
                <a:solidFill>
                  <a:srgbClr val="5F5F5F"/>
                </a:solidFill>
              </a:rPr>
              <a:t>patente principal 1989, concesión 1994 (firme 2004). Se </a:t>
            </a:r>
            <a:r>
              <a:rPr lang="es-ES" altLang="es-ES" sz="2000" dirty="0">
                <a:solidFill>
                  <a:srgbClr val="5F5F5F"/>
                </a:solidFill>
              </a:rPr>
              <a:t>solicitó CCP y extensión pediátrica, menos en España, Luxemburgo e Italia.</a:t>
            </a:r>
            <a:endParaRPr lang="es-ES_tradnl" altLang="es-ES" sz="2000" dirty="0">
              <a:solidFill>
                <a:srgbClr val="5F5F5F"/>
              </a:solidFill>
            </a:endParaRPr>
          </a:p>
          <a:p>
            <a:pPr lvl="2" indent="-342900" algn="just">
              <a:spcBef>
                <a:spcPts val="850"/>
              </a:spcBef>
              <a:spcAft>
                <a:spcPts val="850"/>
              </a:spcAft>
              <a:buFont typeface="Times New Roman" pitchFamily="18" charset="0"/>
              <a:buChar char="•"/>
            </a:pPr>
            <a:r>
              <a:rPr lang="es-ES_tradnl" altLang="es-ES" sz="2000" dirty="0">
                <a:solidFill>
                  <a:srgbClr val="5F5F5F"/>
                </a:solidFill>
              </a:rPr>
              <a:t> Solicitud patente divisional 2002, concesión 2009. </a:t>
            </a:r>
            <a:r>
              <a:rPr lang="es-ES" altLang="es-ES" sz="2000" dirty="0">
                <a:solidFill>
                  <a:srgbClr val="5F5F5F"/>
                </a:solidFill>
              </a:rPr>
              <a:t>Se solicitó CCP y extensión pediátrica en España e Italia.</a:t>
            </a:r>
          </a:p>
          <a:p>
            <a:pPr marL="342900" lvl="0" indent="-342900" algn="just">
              <a:spcBef>
                <a:spcPts val="850"/>
              </a:spcBef>
              <a:spcAft>
                <a:spcPts val="850"/>
              </a:spcAft>
              <a:buFont typeface="Wingdings" pitchFamily="2" charset="2"/>
              <a:buChar char="Ø"/>
            </a:pPr>
            <a:r>
              <a:rPr lang="es-ES_tradnl" altLang="es-ES" sz="2000" b="1" dirty="0" smtClean="0">
                <a:solidFill>
                  <a:srgbClr val="5F5F5F"/>
                </a:solidFill>
              </a:rPr>
              <a:t>Autoridad italiana de Competencia:</a:t>
            </a:r>
            <a:endParaRPr lang="es-ES_tradnl" altLang="es-ES" sz="2000" b="1" u="sng" dirty="0">
              <a:solidFill>
                <a:srgbClr val="5F5F5F"/>
              </a:solidFill>
            </a:endParaRPr>
          </a:p>
          <a:p>
            <a:pPr lvl="2" indent="-342900" algn="just">
              <a:spcBef>
                <a:spcPts val="850"/>
              </a:spcBef>
              <a:spcAft>
                <a:spcPts val="850"/>
              </a:spcAft>
              <a:buFont typeface="Times New Roman" pitchFamily="18" charset="0"/>
              <a:buChar char="•"/>
            </a:pPr>
            <a:r>
              <a:rPr lang="es-ES_tradnl" altLang="es-ES" sz="2000" dirty="0">
                <a:solidFill>
                  <a:srgbClr val="5F5F5F"/>
                </a:solidFill>
              </a:rPr>
              <a:t>Prolongación artificial de </a:t>
            </a:r>
            <a:r>
              <a:rPr lang="es-ES_tradnl" altLang="es-ES" sz="2000" dirty="0" smtClean="0">
                <a:solidFill>
                  <a:srgbClr val="5F5F5F"/>
                </a:solidFill>
              </a:rPr>
              <a:t>los derechos exclusivos mediante la solicitud de la patente divisional</a:t>
            </a:r>
          </a:p>
          <a:p>
            <a:pPr lvl="2" indent="-342900" algn="just">
              <a:spcBef>
                <a:spcPts val="850"/>
              </a:spcBef>
              <a:spcAft>
                <a:spcPts val="850"/>
              </a:spcAft>
              <a:buFont typeface="Times New Roman" pitchFamily="18" charset="0"/>
              <a:buChar char="•"/>
            </a:pPr>
            <a:r>
              <a:rPr lang="es-ES_tradnl" altLang="es-ES" sz="2000" dirty="0" smtClean="0">
                <a:solidFill>
                  <a:srgbClr val="5F5F5F"/>
                </a:solidFill>
              </a:rPr>
              <a:t>Utilización </a:t>
            </a:r>
            <a:r>
              <a:rPr lang="es-ES_tradnl" altLang="es-ES" sz="2000" dirty="0">
                <a:solidFill>
                  <a:srgbClr val="5F5F5F"/>
                </a:solidFill>
              </a:rPr>
              <a:t>instrumental de procedimientos judiciales para impedir entrada de </a:t>
            </a:r>
            <a:r>
              <a:rPr lang="es-ES_tradnl" altLang="es-ES" sz="2000" dirty="0" smtClean="0">
                <a:solidFill>
                  <a:srgbClr val="5F5F5F"/>
                </a:solidFill>
              </a:rPr>
              <a:t>genéricos y presiones ante autoridades sanitarias</a:t>
            </a:r>
            <a:endParaRPr lang="es-ES_tradnl" altLang="es-ES" sz="2000" dirty="0">
              <a:solidFill>
                <a:srgbClr val="5F5F5F"/>
              </a:solidFill>
            </a:endParaRPr>
          </a:p>
          <a:p>
            <a:pPr>
              <a:spcBef>
                <a:spcPts val="850"/>
              </a:spcBef>
              <a:spcAft>
                <a:spcPts val="850"/>
              </a:spcAft>
            </a:pPr>
            <a:endParaRPr lang="es-ES_tradnl" altLang="es-ES" sz="2000" dirty="0">
              <a:solidFill>
                <a:srgbClr val="5F5F5F"/>
              </a:solidFill>
            </a:endParaRPr>
          </a:p>
          <a:p>
            <a:pPr>
              <a:spcBef>
                <a:spcPts val="850"/>
              </a:spcBef>
              <a:spcAft>
                <a:spcPts val="850"/>
              </a:spcAft>
            </a:pPr>
            <a:endParaRPr lang="es-ES_tradnl" altLang="es-ES" sz="2000" b="1" u="sng" dirty="0" smtClean="0">
              <a:solidFill>
                <a:srgbClr val="5F5F5F"/>
              </a:solidFill>
            </a:endParaRPr>
          </a:p>
        </p:txBody>
      </p:sp>
    </p:spTree>
    <p:extLst>
      <p:ext uri="{BB962C8B-B14F-4D97-AF65-F5344CB8AC3E}">
        <p14:creationId xmlns:p14="http://schemas.microsoft.com/office/powerpoint/2010/main" xmlns="" val="4158331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57151" y="116248"/>
            <a:ext cx="9086849" cy="400099"/>
          </a:xfrm>
          <a:prstGeom prst="rect">
            <a:avLst/>
          </a:prstGeom>
          <a:noFill/>
        </p:spPr>
        <p:txBody>
          <a:bodyPr wrap="square" lIns="91430" tIns="45715" rIns="91430" bIns="45715" rtlCol="0">
            <a:spAutoFit/>
          </a:bodyPr>
          <a:lstStyle/>
          <a:p>
            <a:pPr algn="r"/>
            <a:r>
              <a:rPr lang="es-ES" sz="2000" dirty="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INNOVADORES v. GENÉRICOS</a:t>
            </a:r>
          </a:p>
        </p:txBody>
      </p:sp>
      <p:sp>
        <p:nvSpPr>
          <p:cNvPr id="3" name="2 CuadroTexto"/>
          <p:cNvSpPr txBox="1"/>
          <p:nvPr/>
        </p:nvSpPr>
        <p:spPr>
          <a:xfrm>
            <a:off x="422030" y="1288869"/>
            <a:ext cx="8066875" cy="4785926"/>
          </a:xfrm>
          <a:prstGeom prst="rect">
            <a:avLst/>
          </a:prstGeom>
          <a:noFill/>
        </p:spPr>
        <p:txBody>
          <a:bodyPr wrap="square" rtlCol="0">
            <a:spAutoFit/>
          </a:bodyPr>
          <a:lstStyle/>
          <a:p>
            <a:pPr marL="342900" indent="-342900" algn="just">
              <a:spcBef>
                <a:spcPts val="850"/>
              </a:spcBef>
              <a:spcAft>
                <a:spcPts val="850"/>
              </a:spcAft>
              <a:buFont typeface="Wingdings" pitchFamily="2" charset="2"/>
              <a:buChar char="Ø"/>
            </a:pPr>
            <a:r>
              <a:rPr lang="es-ES" altLang="es-ES" sz="2000" b="1" dirty="0" smtClean="0">
                <a:solidFill>
                  <a:srgbClr val="5F5F5F"/>
                </a:solidFill>
              </a:rPr>
              <a:t>España</a:t>
            </a:r>
            <a:r>
              <a:rPr lang="es-ES" altLang="es-ES" sz="2000" dirty="0" smtClean="0">
                <a:solidFill>
                  <a:srgbClr val="5F5F5F"/>
                </a:solidFill>
              </a:rPr>
              <a:t>: </a:t>
            </a:r>
            <a:r>
              <a:rPr lang="es-ES" altLang="es-ES" sz="2000" dirty="0">
                <a:solidFill>
                  <a:srgbClr val="5F5F5F"/>
                </a:solidFill>
              </a:rPr>
              <a:t>Resolución </a:t>
            </a:r>
            <a:r>
              <a:rPr lang="es-ES" altLang="es-ES" sz="2000" dirty="0" smtClean="0">
                <a:solidFill>
                  <a:srgbClr val="5F5F5F"/>
                </a:solidFill>
              </a:rPr>
              <a:t>del Consejo 13.2.2014</a:t>
            </a:r>
            <a:endParaRPr lang="es-ES" altLang="es-ES" sz="2000" dirty="0">
              <a:solidFill>
                <a:srgbClr val="5F5F5F"/>
              </a:solidFill>
            </a:endParaRPr>
          </a:p>
          <a:p>
            <a:pPr lvl="2" indent="-342900" algn="just">
              <a:spcBef>
                <a:spcPts val="850"/>
              </a:spcBef>
              <a:spcAft>
                <a:spcPts val="850"/>
              </a:spcAft>
              <a:buFont typeface="Times New Roman" pitchFamily="18" charset="0"/>
              <a:buChar char="•"/>
            </a:pPr>
            <a:r>
              <a:rPr lang="es-ES" altLang="es-ES" sz="2000" dirty="0">
                <a:solidFill>
                  <a:srgbClr val="5F5F5F"/>
                </a:solidFill>
              </a:rPr>
              <a:t>Solicitud patente divisional, CCP y extensión pediátrica: ejercicio legítimo de un derecho legal en el plazo legalmente establecido</a:t>
            </a:r>
          </a:p>
          <a:p>
            <a:pPr lvl="2" indent="-342900" algn="just">
              <a:spcBef>
                <a:spcPts val="850"/>
              </a:spcBef>
              <a:spcAft>
                <a:spcPts val="850"/>
              </a:spcAft>
              <a:buFont typeface="Times New Roman" pitchFamily="18" charset="0"/>
              <a:buChar char="•"/>
            </a:pPr>
            <a:r>
              <a:rPr lang="es-ES" altLang="es-ES" sz="2000" dirty="0">
                <a:solidFill>
                  <a:srgbClr val="5F5F5F"/>
                </a:solidFill>
              </a:rPr>
              <a:t>No constancia de comunicaciones de PFIZER a AEMPS/Ministerio </a:t>
            </a:r>
          </a:p>
          <a:p>
            <a:pPr lvl="2" indent="-342900" algn="just">
              <a:spcBef>
                <a:spcPts val="850"/>
              </a:spcBef>
              <a:spcAft>
                <a:spcPts val="850"/>
              </a:spcAft>
              <a:buFont typeface="Times New Roman" pitchFamily="18" charset="0"/>
              <a:buChar char="•"/>
            </a:pPr>
            <a:r>
              <a:rPr lang="es-ES" altLang="es-ES" sz="2000" dirty="0">
                <a:solidFill>
                  <a:srgbClr val="5F5F5F"/>
                </a:solidFill>
              </a:rPr>
              <a:t>No procedimientos judiciales contra laboratorios genéricos</a:t>
            </a:r>
          </a:p>
          <a:p>
            <a:pPr lvl="2" indent="-342900" algn="just">
              <a:spcBef>
                <a:spcPts val="850"/>
              </a:spcBef>
              <a:spcAft>
                <a:spcPts val="850"/>
              </a:spcAft>
              <a:buFont typeface="Times New Roman" pitchFamily="18" charset="0"/>
              <a:buChar char="•"/>
            </a:pPr>
            <a:r>
              <a:rPr lang="es-ES" altLang="es-ES" sz="2000" dirty="0">
                <a:solidFill>
                  <a:srgbClr val="5F5F5F"/>
                </a:solidFill>
              </a:rPr>
              <a:t> Comercializaciones efectivas de medicamentos genéricos por parte de varios laboratorios antes de la extinción de la patente divisional</a:t>
            </a:r>
          </a:p>
          <a:p>
            <a:pPr lvl="1" algn="just">
              <a:spcBef>
                <a:spcPts val="850"/>
              </a:spcBef>
              <a:spcAft>
                <a:spcPts val="850"/>
              </a:spcAft>
            </a:pPr>
            <a:endParaRPr lang="es-ES" altLang="es-ES" sz="2000" dirty="0" smtClean="0">
              <a:solidFill>
                <a:srgbClr val="5F5F5F"/>
              </a:solidFill>
            </a:endParaRPr>
          </a:p>
          <a:p>
            <a:pPr>
              <a:spcBef>
                <a:spcPts val="850"/>
              </a:spcBef>
              <a:spcAft>
                <a:spcPts val="850"/>
              </a:spcAft>
            </a:pPr>
            <a:endParaRPr lang="es-ES_tradnl" altLang="es-ES" sz="2000" dirty="0">
              <a:solidFill>
                <a:srgbClr val="5F5F5F"/>
              </a:solidFill>
            </a:endParaRPr>
          </a:p>
          <a:p>
            <a:pPr>
              <a:spcBef>
                <a:spcPts val="850"/>
              </a:spcBef>
              <a:spcAft>
                <a:spcPts val="850"/>
              </a:spcAft>
            </a:pPr>
            <a:endParaRPr lang="es-ES_tradnl" altLang="es-ES" sz="2000" b="1" u="sng" dirty="0" smtClean="0">
              <a:solidFill>
                <a:srgbClr val="5F5F5F"/>
              </a:solidFill>
            </a:endParaRPr>
          </a:p>
        </p:txBody>
      </p:sp>
    </p:spTree>
    <p:extLst>
      <p:ext uri="{BB962C8B-B14F-4D97-AF65-F5344CB8AC3E}">
        <p14:creationId xmlns:p14="http://schemas.microsoft.com/office/powerpoint/2010/main" xmlns="" val="35511798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ÚLTIMAS INCOACIONES</a:t>
            </a:r>
            <a:endParaRPr lang="es-ES" sz="2000" b="1" i="1" dirty="0">
              <a:solidFill>
                <a:prstClr val="white">
                  <a:lumMod val="75000"/>
                </a:prstClr>
              </a:solidFill>
            </a:endParaRPr>
          </a:p>
        </p:txBody>
      </p:sp>
      <p:sp>
        <p:nvSpPr>
          <p:cNvPr id="3" name="2 CuadroTexto"/>
          <p:cNvSpPr txBox="1"/>
          <p:nvPr/>
        </p:nvSpPr>
        <p:spPr>
          <a:xfrm>
            <a:off x="424482" y="1180990"/>
            <a:ext cx="8066875" cy="4478149"/>
          </a:xfrm>
          <a:prstGeom prst="rect">
            <a:avLst/>
          </a:prstGeom>
          <a:noFill/>
        </p:spPr>
        <p:txBody>
          <a:bodyPr wrap="square" rtlCol="0">
            <a:spAutoFit/>
          </a:bodyPr>
          <a:lstStyle/>
          <a:p>
            <a:pPr algn="just">
              <a:spcAft>
                <a:spcPts val="600"/>
              </a:spcAft>
            </a:pPr>
            <a:r>
              <a:rPr lang="es-ES" sz="2000" b="1" dirty="0" smtClean="0">
                <a:solidFill>
                  <a:srgbClr val="F79646">
                    <a:lumMod val="75000"/>
                  </a:srgbClr>
                </a:solidFill>
                <a:latin typeface="Arial" pitchFamily="34" charset="0"/>
                <a:cs typeface="Arial" pitchFamily="34" charset="0"/>
              </a:rPr>
              <a:t>3. Acuerdos de fijación de precios y reparto de mercado</a:t>
            </a:r>
            <a:endParaRPr lang="es-ES_tradnl" sz="2000" b="1" dirty="0" smtClean="0">
              <a:solidFill>
                <a:srgbClr val="5F5F5F"/>
              </a:solidFill>
            </a:endParaRPr>
          </a:p>
          <a:p>
            <a:pPr algn="just">
              <a:spcAft>
                <a:spcPts val="600"/>
              </a:spcAft>
            </a:pPr>
            <a:r>
              <a:rPr lang="es-ES_tradnl" altLang="es-ES" sz="2000" b="1" u="sng" dirty="0" smtClean="0">
                <a:solidFill>
                  <a:srgbClr val="5F5F5F"/>
                </a:solidFill>
              </a:rPr>
              <a:t>AIO: (S/DC/0504/14)</a:t>
            </a:r>
          </a:p>
          <a:p>
            <a:pPr marL="342900" indent="-342900" algn="just">
              <a:spcAft>
                <a:spcPts val="600"/>
              </a:spcAft>
              <a:buFont typeface="Wingdings" pitchFamily="2" charset="2"/>
              <a:buChar char="ü"/>
            </a:pPr>
            <a:r>
              <a:rPr lang="es-ES" altLang="es-ES" sz="2000" dirty="0" smtClean="0">
                <a:solidFill>
                  <a:srgbClr val="5F5F5F"/>
                </a:solidFill>
              </a:rPr>
              <a:t>Expediente sancionador incoado a 15 empresas de fabricación, distribución y dispensación de absorbentes para la incontinencia grave de la orina en adultos (AIO)  así como a la Federación  Española de Empresas de Tecnología Sanitaria (FENIN), por posibles prácticas consistentes en la fijación de precios y condiciones de dispensación en el mercado de la fabricación, distribución y comercialización de AIO</a:t>
            </a:r>
          </a:p>
          <a:p>
            <a:pPr algn="just">
              <a:spcAft>
                <a:spcPts val="600"/>
              </a:spcAft>
            </a:pPr>
            <a:endParaRPr lang="es-ES" altLang="es-ES" sz="2000" dirty="0" smtClean="0">
              <a:solidFill>
                <a:srgbClr val="5F5F5F"/>
              </a:solidFill>
            </a:endParaRPr>
          </a:p>
          <a:p>
            <a:pPr lvl="0" algn="just">
              <a:spcAft>
                <a:spcPts val="600"/>
              </a:spcAft>
            </a:pPr>
            <a:r>
              <a:rPr lang="es-ES_tradnl" altLang="es-ES" sz="2000" b="1" u="sng" dirty="0" smtClean="0">
                <a:solidFill>
                  <a:srgbClr val="5F5F5F"/>
                </a:solidFill>
              </a:rPr>
              <a:t>GASES MEDICINALES </a:t>
            </a:r>
            <a:r>
              <a:rPr lang="es-ES_tradnl" altLang="es-ES" sz="2000" b="1" u="sng" dirty="0">
                <a:solidFill>
                  <a:srgbClr val="5F5F5F"/>
                </a:solidFill>
              </a:rPr>
              <a:t>(S/DC/0561/15)</a:t>
            </a:r>
            <a:endParaRPr lang="es-ES_tradnl" altLang="es-ES" sz="2000" dirty="0" smtClean="0">
              <a:solidFill>
                <a:srgbClr val="5F5F5F"/>
              </a:solidFill>
            </a:endParaRPr>
          </a:p>
          <a:p>
            <a:pPr marL="342900" indent="-342900" algn="just">
              <a:spcAft>
                <a:spcPts val="600"/>
              </a:spcAft>
              <a:buFont typeface="Wingdings" pitchFamily="2" charset="2"/>
              <a:buChar char="ü"/>
            </a:pPr>
            <a:r>
              <a:rPr lang="es-ES" altLang="es-ES" sz="2000" dirty="0">
                <a:solidFill>
                  <a:srgbClr val="5F5F5F"/>
                </a:solidFill>
              </a:rPr>
              <a:t>Expediente sancionador incoado contra </a:t>
            </a:r>
            <a:r>
              <a:rPr lang="es-ES" altLang="es-ES" sz="2000" dirty="0" smtClean="0">
                <a:solidFill>
                  <a:srgbClr val="5F5F5F"/>
                </a:solidFill>
              </a:rPr>
              <a:t>10 fabricantes </a:t>
            </a:r>
            <a:r>
              <a:rPr lang="es-ES" altLang="es-ES" sz="2000" dirty="0">
                <a:solidFill>
                  <a:srgbClr val="5F5F5F"/>
                </a:solidFill>
              </a:rPr>
              <a:t>por posibles intercambios de información y acuerdos </a:t>
            </a:r>
            <a:r>
              <a:rPr lang="es-ES" altLang="es-ES" sz="2000" dirty="0" smtClean="0">
                <a:solidFill>
                  <a:srgbClr val="5F5F5F"/>
                </a:solidFill>
              </a:rPr>
              <a:t>de reparto </a:t>
            </a:r>
            <a:r>
              <a:rPr lang="es-ES" altLang="es-ES" sz="2000" dirty="0">
                <a:solidFill>
                  <a:srgbClr val="5F5F5F"/>
                </a:solidFill>
              </a:rPr>
              <a:t>del </a:t>
            </a:r>
            <a:r>
              <a:rPr lang="es-ES" altLang="es-ES" sz="2000" dirty="0" smtClean="0">
                <a:solidFill>
                  <a:srgbClr val="5F5F5F"/>
                </a:solidFill>
              </a:rPr>
              <a:t>mercado de </a:t>
            </a:r>
            <a:r>
              <a:rPr lang="es-ES" altLang="es-ES" sz="2000" dirty="0">
                <a:solidFill>
                  <a:srgbClr val="5F5F5F"/>
                </a:solidFill>
              </a:rPr>
              <a:t>licitaciones públicas y privadas para el suministro de gases medicinales.</a:t>
            </a:r>
            <a:endParaRPr lang="es-ES_tradnl" altLang="es-ES" sz="2000" dirty="0">
              <a:solidFill>
                <a:srgbClr val="5F5F5F"/>
              </a:solidFill>
            </a:endParaRPr>
          </a:p>
        </p:txBody>
      </p:sp>
    </p:spTree>
    <p:extLst>
      <p:ext uri="{BB962C8B-B14F-4D97-AF65-F5344CB8AC3E}">
        <p14:creationId xmlns:p14="http://schemas.microsoft.com/office/powerpoint/2010/main" xmlns="" val="277323199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422031" y="827213"/>
            <a:ext cx="8299938" cy="461655"/>
          </a:xfrm>
          <a:prstGeom prst="rect">
            <a:avLst/>
          </a:prstGeom>
        </p:spPr>
        <p:txBody>
          <a:bodyPr wrap="square" lIns="91430" tIns="45715" rIns="91430" bIns="45715">
            <a:spAutoFit/>
          </a:bodyPr>
          <a:lstStyle/>
          <a:p>
            <a:pPr algn="just"/>
            <a:r>
              <a:rPr lang="es-ES" sz="2400" b="1" dirty="0">
                <a:solidFill>
                  <a:prstClr val="black"/>
                </a:solidFill>
              </a:rPr>
              <a:t>     </a:t>
            </a:r>
            <a:endParaRPr lang="es-ES" sz="2400" b="1" dirty="0" smtClean="0">
              <a:solidFill>
                <a:srgbClr val="F79646">
                  <a:lumMod val="75000"/>
                </a:srgbClr>
              </a:solidFill>
            </a:endParaRPr>
          </a:p>
        </p:txBody>
      </p:sp>
      <p:sp>
        <p:nvSpPr>
          <p:cNvPr id="4" name="CuadroTexto 2"/>
          <p:cNvSpPr txBox="1"/>
          <p:nvPr/>
        </p:nvSpPr>
        <p:spPr>
          <a:xfrm>
            <a:off x="28576" y="116248"/>
            <a:ext cx="9086849" cy="400099"/>
          </a:xfrm>
          <a:prstGeom prst="rect">
            <a:avLst/>
          </a:prstGeom>
          <a:noFill/>
        </p:spPr>
        <p:txBody>
          <a:bodyPr wrap="square" lIns="91430" tIns="45715" rIns="91430" bIns="45715" rtlCol="0">
            <a:spAutoFit/>
          </a:bodyPr>
          <a:lstStyle/>
          <a:p>
            <a:pPr algn="r"/>
            <a:r>
              <a:rPr lang="es-ES" sz="2000" dirty="0" smtClean="0">
                <a:solidFill>
                  <a:prstClr val="black">
                    <a:lumMod val="85000"/>
                    <a:lumOff val="15000"/>
                  </a:prst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CONCENTRACIONES</a:t>
            </a:r>
            <a:endParaRPr lang="es-ES" sz="2000" b="1" i="1" dirty="0">
              <a:solidFill>
                <a:prstClr val="white">
                  <a:lumMod val="75000"/>
                </a:prstClr>
              </a:solidFill>
            </a:endParaRPr>
          </a:p>
        </p:txBody>
      </p:sp>
      <p:sp>
        <p:nvSpPr>
          <p:cNvPr id="3" name="2 CuadroTexto"/>
          <p:cNvSpPr txBox="1"/>
          <p:nvPr/>
        </p:nvSpPr>
        <p:spPr>
          <a:xfrm>
            <a:off x="424482" y="1180990"/>
            <a:ext cx="8066875" cy="5847755"/>
          </a:xfrm>
          <a:prstGeom prst="rect">
            <a:avLst/>
          </a:prstGeom>
          <a:noFill/>
        </p:spPr>
        <p:txBody>
          <a:bodyPr wrap="square" rtlCol="0">
            <a:spAutoFit/>
          </a:bodyPr>
          <a:lstStyle/>
          <a:p>
            <a:pPr algn="just">
              <a:spcAft>
                <a:spcPts val="600"/>
              </a:spcAft>
            </a:pPr>
            <a:r>
              <a:rPr lang="es-ES" sz="2000" b="1" dirty="0" smtClean="0">
                <a:solidFill>
                  <a:srgbClr val="F79646">
                    <a:lumMod val="75000"/>
                  </a:srgbClr>
                </a:solidFill>
                <a:latin typeface="Arial" pitchFamily="34" charset="0"/>
                <a:cs typeface="Arial" pitchFamily="34" charset="0"/>
              </a:rPr>
              <a:t>ÚLTIMAS CONCENTRACIONES EN EL SECTOR: </a:t>
            </a:r>
          </a:p>
          <a:p>
            <a:pPr algn="just">
              <a:spcAft>
                <a:spcPts val="600"/>
              </a:spcAft>
            </a:pPr>
            <a:endParaRPr lang="es-ES" sz="2000" b="1" dirty="0" smtClean="0">
              <a:solidFill>
                <a:srgbClr val="F79646">
                  <a:lumMod val="75000"/>
                </a:srgbClr>
              </a:solidFill>
              <a:latin typeface="Arial" pitchFamily="34" charset="0"/>
              <a:cs typeface="Arial" pitchFamily="34" charset="0"/>
            </a:endParaRPr>
          </a:p>
          <a:p>
            <a:pPr marL="342900" indent="-342900" algn="just">
              <a:spcAft>
                <a:spcPts val="600"/>
              </a:spcAft>
              <a:buFont typeface="Arial" pitchFamily="34" charset="0"/>
              <a:buChar char="•"/>
            </a:pPr>
            <a:r>
              <a:rPr lang="pt-BR" sz="2000" dirty="0" smtClean="0">
                <a:solidFill>
                  <a:srgbClr val="5F5F5F"/>
                </a:solidFill>
              </a:rPr>
              <a:t>C/0728/16 </a:t>
            </a:r>
            <a:r>
              <a:rPr lang="pt-BR" sz="2000" dirty="0">
                <a:solidFill>
                  <a:srgbClr val="5F5F5F"/>
                </a:solidFill>
              </a:rPr>
              <a:t>LEO PHARMA/ASTELLAS PHARMA-NEG. </a:t>
            </a:r>
            <a:r>
              <a:rPr lang="pt-BR" sz="2000" dirty="0" smtClean="0">
                <a:solidFill>
                  <a:srgbClr val="5F5F5F"/>
                </a:solidFill>
              </a:rPr>
              <a:t>DERMATOLÓGICO-</a:t>
            </a:r>
          </a:p>
          <a:p>
            <a:pPr marL="342900" indent="-342900" algn="just">
              <a:spcAft>
                <a:spcPts val="600"/>
              </a:spcAft>
              <a:buFont typeface="Arial" pitchFamily="34" charset="0"/>
              <a:buChar char="•"/>
            </a:pPr>
            <a:r>
              <a:rPr lang="pt-BR" sz="2000" dirty="0">
                <a:solidFill>
                  <a:srgbClr val="5F5F5F"/>
                </a:solidFill>
              </a:rPr>
              <a:t>C/0725/16 </a:t>
            </a:r>
            <a:r>
              <a:rPr lang="pt-BR" sz="2000" dirty="0" smtClean="0">
                <a:solidFill>
                  <a:srgbClr val="5F5F5F"/>
                </a:solidFill>
              </a:rPr>
              <a:t>HEFAME/COOFAMEL-ACTIVOS-</a:t>
            </a:r>
          </a:p>
          <a:p>
            <a:pPr marL="342900" indent="-342900" algn="just">
              <a:spcAft>
                <a:spcPts val="600"/>
              </a:spcAft>
              <a:buFont typeface="Arial" pitchFamily="34" charset="0"/>
              <a:buChar char="•"/>
            </a:pPr>
            <a:r>
              <a:rPr lang="es-ES_tradnl" sz="2000" dirty="0">
                <a:solidFill>
                  <a:srgbClr val="5F5F5F"/>
                </a:solidFill>
              </a:rPr>
              <a:t>C/0724/16 GLO BIDCO/ROSE </a:t>
            </a:r>
            <a:r>
              <a:rPr lang="es-ES_tradnl" sz="2000" dirty="0" smtClean="0">
                <a:solidFill>
                  <a:srgbClr val="5F5F5F"/>
                </a:solidFill>
              </a:rPr>
              <a:t>HOLDINGS</a:t>
            </a:r>
          </a:p>
          <a:p>
            <a:pPr marL="342900" indent="-342900" algn="just">
              <a:spcAft>
                <a:spcPts val="600"/>
              </a:spcAft>
              <a:buFont typeface="Arial" pitchFamily="34" charset="0"/>
              <a:buChar char="•"/>
            </a:pPr>
            <a:r>
              <a:rPr lang="es-ES_tradnl" sz="2000" dirty="0">
                <a:solidFill>
                  <a:srgbClr val="5F5F5F"/>
                </a:solidFill>
              </a:rPr>
              <a:t>C/0692/15 </a:t>
            </a:r>
            <a:r>
              <a:rPr lang="es-ES_tradnl" sz="2000" dirty="0" smtClean="0">
                <a:solidFill>
                  <a:srgbClr val="5F5F5F"/>
                </a:solidFill>
              </a:rPr>
              <a:t>GENZYME/ASTRAZENECA</a:t>
            </a:r>
          </a:p>
          <a:p>
            <a:pPr marL="342900" indent="-342900" algn="just">
              <a:spcAft>
                <a:spcPts val="600"/>
              </a:spcAft>
              <a:buFont typeface="Arial" pitchFamily="34" charset="0"/>
              <a:buChar char="•"/>
            </a:pPr>
            <a:r>
              <a:rPr lang="es-ES_tradnl" sz="2000" dirty="0">
                <a:solidFill>
                  <a:srgbClr val="5F5F5F"/>
                </a:solidFill>
              </a:rPr>
              <a:t>C/0672/15 </a:t>
            </a:r>
            <a:r>
              <a:rPr lang="es-ES_tradnl" sz="2000" dirty="0" smtClean="0">
                <a:solidFill>
                  <a:srgbClr val="5F5F5F"/>
                </a:solidFill>
              </a:rPr>
              <a:t>ITALFARMACO/EFFIK  </a:t>
            </a:r>
          </a:p>
          <a:p>
            <a:pPr marL="342900" indent="-342900" algn="just">
              <a:spcAft>
                <a:spcPts val="600"/>
              </a:spcAft>
              <a:buFont typeface="Arial" pitchFamily="34" charset="0"/>
              <a:buChar char="•"/>
            </a:pPr>
            <a:r>
              <a:rPr lang="es-ES_tradnl" sz="2000" dirty="0">
                <a:solidFill>
                  <a:srgbClr val="5F5F5F"/>
                </a:solidFill>
              </a:rPr>
              <a:t>C-0644/15 SAPA/Sociedades </a:t>
            </a:r>
            <a:r>
              <a:rPr lang="es-ES_tradnl" sz="2000" dirty="0" smtClean="0">
                <a:solidFill>
                  <a:srgbClr val="5F5F5F"/>
                </a:solidFill>
              </a:rPr>
              <a:t>SIGMA-TAU</a:t>
            </a:r>
          </a:p>
          <a:p>
            <a:pPr marL="342900" indent="-342900" algn="just">
              <a:spcAft>
                <a:spcPts val="600"/>
              </a:spcAft>
              <a:buFont typeface="Arial" pitchFamily="34" charset="0"/>
              <a:buChar char="•"/>
            </a:pPr>
            <a:r>
              <a:rPr lang="es-ES_tradnl" sz="2000" dirty="0">
                <a:solidFill>
                  <a:srgbClr val="5F5F5F"/>
                </a:solidFill>
              </a:rPr>
              <a:t>C/0607/14 GRIFOLS - ACTIVOS NOVARTIS </a:t>
            </a:r>
            <a:endParaRPr lang="es-ES_tradnl" sz="2000" dirty="0" smtClean="0">
              <a:solidFill>
                <a:srgbClr val="5F5F5F"/>
              </a:solidFill>
            </a:endParaRPr>
          </a:p>
          <a:p>
            <a:pPr marL="342900" indent="-342900" algn="just">
              <a:spcAft>
                <a:spcPts val="600"/>
              </a:spcAft>
              <a:buFont typeface="Arial" pitchFamily="34" charset="0"/>
              <a:buChar char="•"/>
            </a:pPr>
            <a:r>
              <a:rPr lang="es-ES_tradnl" sz="2000" dirty="0">
                <a:solidFill>
                  <a:srgbClr val="5F5F5F"/>
                </a:solidFill>
              </a:rPr>
              <a:t>C/0597/14 DIEVINI </a:t>
            </a:r>
            <a:r>
              <a:rPr lang="es-ES_tradnl" sz="2000" dirty="0" smtClean="0">
                <a:solidFill>
                  <a:srgbClr val="5F5F5F"/>
                </a:solidFill>
              </a:rPr>
              <a:t>PATCH/LTS</a:t>
            </a:r>
          </a:p>
          <a:p>
            <a:pPr marL="342900" indent="-342900" algn="just">
              <a:spcAft>
                <a:spcPts val="600"/>
              </a:spcAft>
              <a:buFont typeface="Arial" pitchFamily="34" charset="0"/>
              <a:buChar char="•"/>
            </a:pPr>
            <a:r>
              <a:rPr lang="es-ES_tradnl" sz="2000" dirty="0">
                <a:solidFill>
                  <a:srgbClr val="5F5F5F"/>
                </a:solidFill>
              </a:rPr>
              <a:t>C/0593/14 NATRACEUTICAL/LABORATORIOS ROIG </a:t>
            </a:r>
            <a:r>
              <a:rPr lang="es-ES_tradnl" sz="2000" dirty="0" smtClean="0">
                <a:solidFill>
                  <a:srgbClr val="5F5F5F"/>
                </a:solidFill>
              </a:rPr>
              <a:t>JOFRE</a:t>
            </a:r>
          </a:p>
          <a:p>
            <a:pPr marL="342900" indent="-342900" algn="just">
              <a:spcAft>
                <a:spcPts val="600"/>
              </a:spcAft>
              <a:buFont typeface="Arial" pitchFamily="34" charset="0"/>
              <a:buChar char="•"/>
            </a:pPr>
            <a:r>
              <a:rPr lang="es-ES_tradnl" sz="2000" dirty="0">
                <a:solidFill>
                  <a:srgbClr val="5F5F5F"/>
                </a:solidFill>
              </a:rPr>
              <a:t>C/0591/14 IBA MOLECULAR / MOLYPHARMA</a:t>
            </a:r>
          </a:p>
          <a:p>
            <a:pPr algn="just">
              <a:spcAft>
                <a:spcPts val="600"/>
              </a:spcAft>
            </a:pPr>
            <a:r>
              <a:rPr lang="es-ES_tradnl" sz="2000" b="1" dirty="0" smtClean="0">
                <a:solidFill>
                  <a:srgbClr val="5F5F5F"/>
                </a:solidFill>
              </a:rPr>
              <a:t> </a:t>
            </a:r>
          </a:p>
          <a:p>
            <a:pPr algn="ctr">
              <a:spcAft>
                <a:spcPts val="600"/>
              </a:spcAft>
            </a:pPr>
            <a:r>
              <a:rPr lang="es-ES" sz="2400" b="1" dirty="0" smtClean="0">
                <a:solidFill>
                  <a:srgbClr val="5F5F5F"/>
                </a:solidFill>
              </a:rPr>
              <a:t>Autorizadas en </a:t>
            </a:r>
            <a:r>
              <a:rPr lang="es-ES" sz="2400" b="1" dirty="0">
                <a:solidFill>
                  <a:srgbClr val="5F5F5F"/>
                </a:solidFill>
              </a:rPr>
              <a:t>primera fase y sin compromisos</a:t>
            </a:r>
            <a:endParaRPr lang="es-ES_tradnl" sz="2400" b="1" dirty="0" smtClean="0">
              <a:solidFill>
                <a:srgbClr val="5F5F5F"/>
              </a:solidFill>
            </a:endParaRPr>
          </a:p>
          <a:p>
            <a:pPr algn="just">
              <a:spcAft>
                <a:spcPts val="600"/>
              </a:spcAft>
            </a:pPr>
            <a:endParaRPr lang="es-ES_tradnl" sz="2000" b="1" dirty="0" smtClean="0">
              <a:solidFill>
                <a:srgbClr val="5F5F5F"/>
              </a:solidFill>
            </a:endParaRPr>
          </a:p>
        </p:txBody>
      </p:sp>
    </p:spTree>
    <p:extLst>
      <p:ext uri="{BB962C8B-B14F-4D97-AF65-F5344CB8AC3E}">
        <p14:creationId xmlns:p14="http://schemas.microsoft.com/office/powerpoint/2010/main" xmlns="" val="34714546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8000">
              <a:schemeClr val="bg1"/>
            </a:gs>
            <a:gs pos="100000">
              <a:schemeClr val="bg1">
                <a:lumMod val="85000"/>
              </a:schemeClr>
            </a:gs>
          </a:gsLst>
          <a:lin ang="5400000" scaled="1"/>
        </a:gra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86025" y="2367697"/>
            <a:ext cx="4373561" cy="1428696"/>
          </a:xfrm>
          <a:prstGeom prst="rect">
            <a:avLst/>
          </a:prstGeom>
        </p:spPr>
      </p:pic>
      <p:sp>
        <p:nvSpPr>
          <p:cNvPr id="3" name="CuadroTexto 2"/>
          <p:cNvSpPr txBox="1"/>
          <p:nvPr/>
        </p:nvSpPr>
        <p:spPr>
          <a:xfrm>
            <a:off x="4435929" y="5923190"/>
            <a:ext cx="4604657" cy="461665"/>
          </a:xfrm>
          <a:prstGeom prst="rect">
            <a:avLst/>
          </a:prstGeom>
          <a:noFill/>
        </p:spPr>
        <p:txBody>
          <a:bodyPr wrap="square" lIns="91430" tIns="45715" rIns="91430" bIns="45715" rtlCol="0">
            <a:spAutoFit/>
          </a:bodyPr>
          <a:lstStyle/>
          <a:p>
            <a:pPr algn="ctr"/>
            <a:r>
              <a:rPr lang="es-ES" sz="2400" b="1" i="1" dirty="0">
                <a:solidFill>
                  <a:schemeClr val="bg1">
                    <a:lumMod val="50000"/>
                  </a:schemeClr>
                </a:solidFill>
              </a:rPr>
              <a:t>Gracias por su </a:t>
            </a:r>
            <a:r>
              <a:rPr lang="es-ES" sz="2400" b="1" i="1" dirty="0" smtClean="0">
                <a:solidFill>
                  <a:schemeClr val="bg1">
                    <a:lumMod val="50000"/>
                  </a:schemeClr>
                </a:solidFill>
              </a:rPr>
              <a:t>atención</a:t>
            </a:r>
            <a:endParaRPr lang="es-ES" sz="2400" b="1" i="1" dirty="0">
              <a:solidFill>
                <a:schemeClr val="bg1">
                  <a:lumMod val="50000"/>
                </a:schemeClr>
              </a:solidFill>
            </a:endParaRPr>
          </a:p>
        </p:txBody>
      </p:sp>
    </p:spTree>
    <p:extLst>
      <p:ext uri="{BB962C8B-B14F-4D97-AF65-F5344CB8AC3E}">
        <p14:creationId xmlns:p14="http://schemas.microsoft.com/office/powerpoint/2010/main" xmlns="" val="955979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racción entre Derecho de la Competencia y regulación 2 ">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NMC - Presentacion PPT - Formato 4x8 para Impresion" id="{E789D6B3-1C3D-4E37-BA96-4452FC449D3D}" vid="{E021954A-0E45-44CB-A0DB-DBE75ADADDFB}"/>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8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9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0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6CA98A0FF2992F4A8A312A37BC08C7C0" ma:contentTypeVersion="0" ma:contentTypeDescription="Crear nuevo documento." ma:contentTypeScope="" ma:versionID="dd7cb809da6d22c7b476ef7042e5950f">
  <xsd:schema xmlns:xsd="http://www.w3.org/2001/XMLSchema" xmlns:xs="http://www.w3.org/2001/XMLSchema" xmlns:p="http://schemas.microsoft.com/office/2006/metadata/properties" targetNamespace="http://schemas.microsoft.com/office/2006/metadata/properties" ma:root="true" ma:fieldsID="3f6edc329ff236629c56e3b879b320d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1F7B5A-8341-4D72-95B1-57BFB09998BD}">
  <ds:schemaRefs>
    <ds:schemaRef ds:uri="http://schemas.microsoft.com/office/2006/documentManagement/types"/>
    <ds:schemaRef ds:uri="http://schemas.microsoft.com/office/infopath/2007/PartnerControls"/>
    <ds:schemaRef ds:uri="http://purl.org/dc/terms/"/>
    <ds:schemaRef ds:uri="http://schemas.microsoft.com/office/2006/metadata/properties"/>
    <ds:schemaRef ds:uri="http://www.w3.org/XML/1998/namespace"/>
    <ds:schemaRef ds:uri="http://purl.org/dc/elements/1.1/"/>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C10A5417-B6BE-4DA6-AD29-CB412F85CDDA}">
  <ds:schemaRefs>
    <ds:schemaRef ds:uri="http://schemas.microsoft.com/sharepoint/v3/contenttype/forms"/>
  </ds:schemaRefs>
</ds:datastoreItem>
</file>

<file path=customXml/itemProps3.xml><?xml version="1.0" encoding="utf-8"?>
<ds:datastoreItem xmlns:ds="http://schemas.openxmlformats.org/officeDocument/2006/customXml" ds:itemID="{8EEE09FE-3038-473C-ADA9-C960A2F09B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1280</Words>
  <Application>Microsoft Office PowerPoint</Application>
  <PresentationFormat>Presentación en pantalla (4:3)</PresentationFormat>
  <Paragraphs>171</Paragraphs>
  <Slides>13</Slides>
  <Notes>12</Notes>
  <HiddenSlides>0</HiddenSlides>
  <MMClips>0</MMClips>
  <ScaleCrop>false</ScaleCrop>
  <HeadingPairs>
    <vt:vector size="4" baseType="variant">
      <vt:variant>
        <vt:lpstr>Tema</vt:lpstr>
      </vt:variant>
      <vt:variant>
        <vt:i4>7</vt:i4>
      </vt:variant>
      <vt:variant>
        <vt:lpstr>Títulos de diapositiva</vt:lpstr>
      </vt:variant>
      <vt:variant>
        <vt:i4>13</vt:i4>
      </vt:variant>
    </vt:vector>
  </HeadingPairs>
  <TitlesOfParts>
    <vt:vector size="20" baseType="lpstr">
      <vt:lpstr>Interacción entre Derecho de la Competencia y regulación 2 </vt:lpstr>
      <vt:lpstr>2_Tema de Office</vt:lpstr>
      <vt:lpstr>18_Tema de Office</vt:lpstr>
      <vt:lpstr>15_Tema de Office</vt:lpstr>
      <vt:lpstr>19_Tema de Office</vt:lpstr>
      <vt:lpstr>20_Tema de Office</vt:lpstr>
      <vt:lpstr>21_Tema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Palacios Moreno, Borja</dc:creator>
  <cp:lastModifiedBy>User</cp:lastModifiedBy>
  <cp:revision>177</cp:revision>
  <cp:lastPrinted>2014-02-28T07:59:05Z</cp:lastPrinted>
  <dcterms:created xsi:type="dcterms:W3CDTF">2014-02-26T08:28:19Z</dcterms:created>
  <dcterms:modified xsi:type="dcterms:W3CDTF">2016-04-16T18:33:16Z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0x0101006CA98A0FF2992F4A8A312A37BC08C7C0</vt:lpwstr>
  </property>
</Properties>
</file>