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5" r:id="rId4"/>
    <p:sldId id="266" r:id="rId5"/>
    <p:sldId id="270" r:id="rId6"/>
    <p:sldId id="264" r:id="rId7"/>
    <p:sldId id="260" r:id="rId8"/>
    <p:sldId id="261" r:id="rId9"/>
    <p:sldId id="268" r:id="rId10"/>
    <p:sldId id="269" r:id="rId11"/>
    <p:sldId id="262" r:id="rId12"/>
    <p:sldId id="259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3271"/>
    <a:srgbClr val="322F60"/>
    <a:srgbClr val="39AFD0"/>
    <a:srgbClr val="262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D2B512-0368-4BF7-A9FD-8E6F28A07EE1}" v="4" dt="2024-02-28T12:09:02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3" d="100"/>
          <a:sy n="103" d="100"/>
        </p:scale>
        <p:origin x="8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AC42F-6EC8-D84A-9C74-E23B195D0BE2}" type="datetimeFigureOut">
              <a:rPr lang="es-ES" smtClean="0"/>
              <a:t>28/02/2024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0FA90-0DD4-EC4D-807F-98397BDCB8B3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27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35798-E1C4-104C-6D9F-53E2E96D4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53FB37-418D-05C9-98A5-28613BEE1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1F75B1-F168-AF55-78C6-449BB20B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0A7D26-446B-DDBA-61A8-B1B0EE59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C44DA-8C6B-BFB7-F1B4-1A44D25D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3296F-1903-159D-5905-2FBF33B1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207B8C-6234-1D21-8A7C-D505909FB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63615-35ED-F917-2280-A293CD6D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4F71C0-0F9F-AA90-0650-68877FB5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813F0D-A16F-D793-BD16-4F07DE0D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55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D4E9C5-6061-8F39-9E94-AEF9F23BA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F1BBF8-C50F-6B46-EC13-233F5FBCE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4CB8C-5BA5-3FF3-9171-DE1B6EED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DA22-EBAC-CE25-F483-B929FA40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3F6F44-4735-6E34-845D-8ECB6AB2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64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B4D02-C513-4D1A-6FCD-00C0CAFC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D35711-E36A-4472-E2C0-3DF7147CB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20E42C-5CB7-7AB6-A059-11A5CBEC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550E53-5639-FC0A-44A8-CD5D05A1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72323-A766-AC9D-272E-C705BA71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61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35244-88D6-3E7B-FE71-B964E3AC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ADE45D-2C75-2918-E640-B913C0270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44D85-274E-70B8-A734-4E7F2CB2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EF4DD-9758-BF16-6354-0767B3D4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3AC9B-C0D8-56B4-90C9-8ADAEF93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6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8B342-C9CC-35CA-C5BC-356181C1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2D1F0-1DF3-5BAA-B51D-228100DC6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6250B9-1B25-3043-29BF-EAD2202B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44C26B-0E6C-FAC8-CABB-E23F4708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BF70CD-8CCA-9A11-C478-D25BE411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5050D7-A545-8A76-A0EA-25440D84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80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B929B-5908-8C7C-25F1-015A2037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4F270D-77C3-8346-93D6-F726BB4A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603965-8885-1289-ECC5-B844454C2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172D41-623E-72AE-14A2-90F47FE04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497D57-DE14-0C51-572A-E78B7C4EE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FB1F917-B51A-D2B2-1CA4-1AC0482E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AC1051-6871-22E3-DD8F-97CC2174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A0D07F-0CDC-ACDE-F5F9-2A23F713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9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04F11-61D0-6D22-6CFE-8B4AF637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582EBC-0C46-AA06-6A58-BAA02D01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AAF6BA-CC9E-9DA4-5235-D009C4D7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8AB9CC-71C5-09AB-E324-48312169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6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139097-ACC7-81D9-289D-C219CC80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128BCF-0F35-924A-CB80-58C5A10B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B2273C-929E-669D-01FA-394C5080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78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BC8A8-3329-F75D-AABA-FB5D5C74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B361D3-C93F-994A-73D6-27E0DAA7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74BBD-2F38-E762-A37D-1A04BA5D8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A4BAF2-A426-FB92-18B6-604C3688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755701-F909-AFD5-0883-858B0205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34421-EACA-A756-F3D6-D261D4F6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53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9AA8C-D7A3-CA88-ABBF-D1DC61F7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846AA4-9D53-B05B-ECBD-BF5CF460E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94AC63-0257-DE31-1C89-E19154546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2D2303-0BF8-7BAB-B268-4DF428BB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FFC1F0-ABF9-4A28-7028-2B7C7208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D2F3D-A2C6-978F-DE5A-1EB2F76B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43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71C37D-7079-BF11-4109-C163E1C1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4BF68A-7436-9BD1-48AD-8BE87E27F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C77E-422A-D0A9-68AE-4A068493E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49B3-8EDB-3446-95E0-705D6573E086}" type="datetimeFigureOut">
              <a:rPr lang="es-ES" smtClean="0"/>
              <a:t>28/02/2024</a:t>
            </a:fld>
            <a:endParaRPr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1359C3-2F78-4E92-2B7E-B2BA8516D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22532B-3E18-33A0-3685-15440F94E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386A-3417-4349-A590-7AE3CB47F1B7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40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1F8CB85-D5F0-6816-C3EF-DB65AB0B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679" y="0"/>
            <a:ext cx="14009525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3860005-D9BB-961D-B76E-91B49221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1679" y="-1"/>
            <a:ext cx="14009525" cy="37982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7B0AB3-68BF-07DF-774C-1923C199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203" y="-896816"/>
            <a:ext cx="1643127" cy="34817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C6D353D-0C66-D20D-8265-C0F1B675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08" y="756135"/>
            <a:ext cx="4389067" cy="230220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F91ADBA-AB5F-2F7F-0CD0-640CD69613A7}"/>
              </a:ext>
            </a:extLst>
          </p:cNvPr>
          <p:cNvSpPr txBox="1"/>
          <p:nvPr/>
        </p:nvSpPr>
        <p:spPr>
          <a:xfrm>
            <a:off x="626618" y="3986653"/>
            <a:ext cx="7101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Aptos" panose="020B0004020202020204" pitchFamily="34" charset="0"/>
              </a:rPr>
              <a:t>Inteligencia Artificial y sector farmacéutico. </a:t>
            </a:r>
          </a:p>
          <a:p>
            <a:r>
              <a:rPr lang="es-ES" sz="2800" dirty="0">
                <a:solidFill>
                  <a:schemeClr val="bg1"/>
                </a:solidFill>
                <a:latin typeface="Aptos" panose="020B0004020202020204" pitchFamily="34" charset="0"/>
              </a:rPr>
              <a:t>Aproximación normativa</a:t>
            </a:r>
          </a:p>
          <a:p>
            <a:endParaRPr lang="es-ES" sz="28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s-ES" sz="2400" dirty="0">
                <a:solidFill>
                  <a:schemeClr val="bg1"/>
                </a:solidFill>
                <a:latin typeface="Aptos" panose="020B0004020202020204" pitchFamily="34" charset="0"/>
              </a:rPr>
              <a:t>Eduardo Buitrón </a:t>
            </a:r>
            <a:r>
              <a:rPr lang="es-ES" sz="2400">
                <a:solidFill>
                  <a:schemeClr val="bg1"/>
                </a:solidFill>
                <a:latin typeface="Aptos" panose="020B0004020202020204" pitchFamily="34" charset="0"/>
              </a:rPr>
              <a:t>de Vega Patuel</a:t>
            </a:r>
            <a:endParaRPr lang="es-ES" sz="2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1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ACF23-1BEA-6A11-4C64-0C43CADC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B61A880-6621-65BF-9F2B-789043559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598" y="926777"/>
            <a:ext cx="5650033" cy="54274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DAD125-D3AA-3654-2AFF-45E52E77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6B944DD-EA33-2641-569D-B0FA805E7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D669774-119D-0CD2-C884-EFB4CBB7D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CFA5AD4-383C-F581-5527-02E0D3E4FD40}"/>
              </a:ext>
            </a:extLst>
          </p:cNvPr>
          <p:cNvSpPr txBox="1"/>
          <p:nvPr/>
        </p:nvSpPr>
        <p:spPr>
          <a:xfrm>
            <a:off x="904525" y="300151"/>
            <a:ext cx="1038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B43271"/>
                </a:solidFill>
                <a:latin typeface="Aptos" panose="020B0004020202020204" pitchFamily="34" charset="0"/>
              </a:rPr>
              <a:t>IA en España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5C753E-8761-89FB-3F0F-E7939702E9EE}"/>
              </a:ext>
            </a:extLst>
          </p:cNvPr>
          <p:cNvSpPr txBox="1"/>
          <p:nvPr/>
        </p:nvSpPr>
        <p:spPr>
          <a:xfrm>
            <a:off x="904525" y="1024446"/>
            <a:ext cx="646966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>
              <a:latin typeface="Aptos" panose="020B0004020202020204" pitchFamily="34" charset="0"/>
            </a:endParaRPr>
          </a:p>
          <a:p>
            <a:pPr marL="342900" indent="-342900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Aptos" panose="020B0004020202020204" pitchFamily="34" charset="0"/>
              </a:rPr>
              <a:t>Agencia Española de Supervisión de Inteligencia Artificial («AESIA»)</a:t>
            </a:r>
          </a:p>
          <a:p>
            <a:pPr marL="342900" indent="-342900">
              <a:buClr>
                <a:srgbClr val="B43271"/>
              </a:buClr>
              <a:buFont typeface="Arial" panose="020B0604020202020204" pitchFamily="34" charset="0"/>
              <a:buChar char="•"/>
            </a:pPr>
            <a:endParaRPr lang="es-ES" sz="2000" dirty="0">
              <a:latin typeface="Aptos" panose="020B0004020202020204" pitchFamily="34" charset="0"/>
            </a:endParaRPr>
          </a:p>
          <a:p>
            <a:pPr marL="342900" indent="-342900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Aptos" panose="020B0004020202020204" pitchFamily="34" charset="0"/>
              </a:rPr>
              <a:t>Creación del primer «Sandbox» de la UE</a:t>
            </a:r>
          </a:p>
          <a:p>
            <a:endParaRPr lang="es-ES" sz="2400" dirty="0">
              <a:latin typeface="Aptos" panose="020B0004020202020204" pitchFamily="34" charset="0"/>
            </a:endParaRPr>
          </a:p>
        </p:txBody>
      </p:sp>
      <p:pic>
        <p:nvPicPr>
          <p:cNvPr id="7" name="Imagen 6" descr="Imagen que contiene naturaleza, persona, oscuro, hombre&#10;&#10;Descripción generada automáticamente">
            <a:extLst>
              <a:ext uri="{FF2B5EF4-FFF2-40B4-BE49-F238E27FC236}">
                <a16:creationId xmlns:a16="http://schemas.microsoft.com/office/drawing/2014/main" id="{FAB6750A-8743-0F23-3EA3-889A8C460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967" y="3089932"/>
            <a:ext cx="4838221" cy="39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92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FBDD2-9248-7000-DECE-7F01F580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clusiones. Foro “Inteligencia Artificial y Medicina” - Academia Nacional  de Medicina de Colombia">
            <a:extLst>
              <a:ext uri="{FF2B5EF4-FFF2-40B4-BE49-F238E27FC236}">
                <a16:creationId xmlns:a16="http://schemas.microsoft.com/office/drawing/2014/main" id="{5DC55A56-A530-3EDC-AB61-4082701DB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r="14186"/>
          <a:stretch/>
        </p:blipFill>
        <p:spPr bwMode="auto">
          <a:xfrm>
            <a:off x="8448261" y="0"/>
            <a:ext cx="3743739" cy="68579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F62BB35-00DB-AD45-9DE1-6787DBFF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34BB8A0-AB95-D167-ADAA-8CA43981B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CB6BA71-C684-A36F-65BF-699CD1034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A97EDC0-6CB1-AE24-4520-2CD80199CECD}"/>
              </a:ext>
            </a:extLst>
          </p:cNvPr>
          <p:cNvSpPr txBox="1"/>
          <p:nvPr/>
        </p:nvSpPr>
        <p:spPr>
          <a:xfrm>
            <a:off x="752832" y="259947"/>
            <a:ext cx="1038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B43271"/>
                </a:solidFill>
                <a:latin typeface="Aptos" panose="020B0004020202020204" pitchFamily="34" charset="0"/>
              </a:rPr>
              <a:t>¿Hacia dónde debe ir la regulación  de IA?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39A10C-C29B-8634-BEBF-820467C68655}"/>
              </a:ext>
            </a:extLst>
          </p:cNvPr>
          <p:cNvSpPr txBox="1"/>
          <p:nvPr/>
        </p:nvSpPr>
        <p:spPr>
          <a:xfrm>
            <a:off x="752831" y="1230923"/>
            <a:ext cx="66213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B43271"/>
              </a:buClr>
              <a:buFont typeface="+mj-lt"/>
              <a:buAutoNum type="alphaLcParenR"/>
            </a:pPr>
            <a:r>
              <a:rPr lang="es-ES" sz="2000" dirty="0">
                <a:latin typeface="Aptos" panose="020B0004020202020204" pitchFamily="34" charset="0"/>
              </a:rPr>
              <a:t>Regulación IA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centrada en las personas y en la sociedad</a:t>
            </a:r>
            <a:r>
              <a:rPr lang="es-ES" sz="2000" dirty="0">
                <a:latin typeface="Aptos" panose="020B0004020202020204" pitchFamily="34" charset="0"/>
              </a:rPr>
              <a:t> (frente a otros intereses): uso seguro, ético y eficaz en beneficio de la salud pública y los pacientes.</a:t>
            </a:r>
          </a:p>
          <a:p>
            <a:pPr marL="457200" indent="-457200">
              <a:buClr>
                <a:srgbClr val="B43271"/>
              </a:buClr>
              <a:buFont typeface="+mj-lt"/>
              <a:buAutoNum type="alphaLcParenR"/>
            </a:pPr>
            <a:endParaRPr lang="es-ES" sz="2000" dirty="0">
              <a:latin typeface="Aptos" panose="020B0004020202020204" pitchFamily="34" charset="0"/>
            </a:endParaRPr>
          </a:p>
          <a:p>
            <a:pPr marL="457200" indent="-457200">
              <a:buClr>
                <a:srgbClr val="B43271"/>
              </a:buClr>
              <a:buFont typeface="+mj-lt"/>
              <a:buAutoNum type="alphaLcParenR"/>
            </a:pP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Adaptable al mercado laboral </a:t>
            </a:r>
            <a:r>
              <a:rPr lang="es-ES" sz="2000" dirty="0">
                <a:latin typeface="Aptos" panose="020B0004020202020204" pitchFamily="34" charset="0"/>
              </a:rPr>
              <a:t>y la situación de las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infraestructuras digitales</a:t>
            </a:r>
            <a:r>
              <a:rPr lang="es-ES" sz="2000" dirty="0">
                <a:latin typeface="Aptos" panose="020B0004020202020204" pitchFamily="34" charset="0"/>
              </a:rPr>
              <a:t>, minimizando el impacto en la generación de empleo, y adaptando la formación profesional a estas nuevas tecnologías.</a:t>
            </a:r>
          </a:p>
          <a:p>
            <a:pPr marL="457200" indent="-457200">
              <a:buClr>
                <a:srgbClr val="B43271"/>
              </a:buClr>
              <a:buFont typeface="+mj-lt"/>
              <a:buAutoNum type="alphaLcParenR"/>
            </a:pPr>
            <a:endParaRPr lang="es-ES" sz="2000" dirty="0">
              <a:latin typeface="Aptos" panose="020B0004020202020204" pitchFamily="34" charset="0"/>
            </a:endParaRPr>
          </a:p>
          <a:p>
            <a:pPr marL="457200" indent="-457200">
              <a:buClr>
                <a:srgbClr val="B43271"/>
              </a:buClr>
              <a:buFont typeface="+mj-lt"/>
              <a:buAutoNum type="alphaLcParenR"/>
            </a:pP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Cooperación internacional </a:t>
            </a:r>
            <a:r>
              <a:rPr lang="es-ES" sz="2000" dirty="0">
                <a:latin typeface="Aptos" panose="020B0004020202020204" pitchFamily="34" charset="0"/>
              </a:rPr>
              <a:t>en materia de investigación científica y seguridad. Diálogo constante.</a:t>
            </a:r>
          </a:p>
          <a:p>
            <a:pPr marL="457200" indent="-457200">
              <a:buClr>
                <a:srgbClr val="B43271"/>
              </a:buClr>
              <a:buFont typeface="+mj-lt"/>
              <a:buAutoNum type="alphaLcParenR"/>
            </a:pPr>
            <a:endParaRPr lang="es-ES" sz="2000" dirty="0">
              <a:latin typeface="Aptos" panose="020B0004020202020204" pitchFamily="34" charset="0"/>
            </a:endParaRPr>
          </a:p>
          <a:p>
            <a:pPr marL="457200" indent="-457200">
              <a:buClr>
                <a:srgbClr val="B43271"/>
              </a:buClr>
              <a:buFont typeface="+mj-lt"/>
              <a:buAutoNum type="alphaLcParenR"/>
            </a:pP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Normas de IP </a:t>
            </a:r>
            <a:r>
              <a:rPr lang="es-ES" sz="2000" dirty="0">
                <a:latin typeface="Aptos" panose="020B0004020202020204" pitchFamily="34" charset="0"/>
              </a:rPr>
              <a:t>fiables, seguras y predecibles.</a:t>
            </a:r>
          </a:p>
        </p:txBody>
      </p:sp>
      <p:pic>
        <p:nvPicPr>
          <p:cNvPr id="8" name="Imagen 7" descr="Imagen que contiene interior, tabla, pastel, comida&#10;&#10;Descripción generada automáticamente">
            <a:extLst>
              <a:ext uri="{FF2B5EF4-FFF2-40B4-BE49-F238E27FC236}">
                <a16:creationId xmlns:a16="http://schemas.microsoft.com/office/drawing/2014/main" id="{7137B65E-8B99-0CC8-F9B8-F659A8619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79" y="1785813"/>
            <a:ext cx="4445384" cy="31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2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6A7DF-D303-F34D-1284-F61925BC5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5D85C82-9D80-DDB2-B0BF-97DDA4F5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50" y="3067050"/>
            <a:ext cx="2832100" cy="7239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75716FD-B4CB-B55F-8C2E-730B3F3C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037" y="764846"/>
            <a:ext cx="4389067" cy="23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7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8E3B123-F819-216D-9475-715FEDE24271}"/>
              </a:ext>
            </a:extLst>
          </p:cNvPr>
          <p:cNvSpPr txBox="1"/>
          <p:nvPr/>
        </p:nvSpPr>
        <p:spPr>
          <a:xfrm>
            <a:off x="752832" y="259947"/>
            <a:ext cx="710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B43271"/>
                </a:solidFill>
                <a:latin typeface="Aptos" panose="020B0004020202020204" pitchFamily="34" charset="0"/>
              </a:rPr>
              <a:t>¿Qué es la IA?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C0CE92-7C73-4737-C26A-5A9A3E59805C}"/>
              </a:ext>
            </a:extLst>
          </p:cNvPr>
          <p:cNvSpPr txBox="1"/>
          <p:nvPr/>
        </p:nvSpPr>
        <p:spPr>
          <a:xfrm>
            <a:off x="882496" y="979394"/>
            <a:ext cx="63638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buClr>
                <a:srgbClr val="B43271"/>
              </a:buClr>
              <a:buFont typeface="+mj-lt"/>
              <a:buAutoNum type="alphaLcParenR"/>
            </a:pPr>
            <a:r>
              <a:rPr lang="es-ES" sz="2000" dirty="0">
                <a:latin typeface="Aptos" panose="020B0004020202020204" pitchFamily="34" charset="0"/>
              </a:rPr>
              <a:t>La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Comisión Europea </a:t>
            </a:r>
            <a:r>
              <a:rPr lang="es-ES" sz="2000" dirty="0">
                <a:latin typeface="Aptos" panose="020B0004020202020204" pitchFamily="34" charset="0"/>
              </a:rPr>
              <a:t>la define como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sistemas de </a:t>
            </a:r>
            <a:r>
              <a:rPr lang="es-ES" sz="2000" i="1" dirty="0">
                <a:solidFill>
                  <a:srgbClr val="B43271"/>
                </a:solidFill>
                <a:latin typeface="Aptos" panose="020B0004020202020204" pitchFamily="34" charset="0"/>
              </a:rPr>
              <a:t>software</a:t>
            </a:r>
            <a:r>
              <a:rPr lang="es-ES" sz="2000" dirty="0">
                <a:latin typeface="Aptos" panose="020B0004020202020204" pitchFamily="34" charset="0"/>
              </a:rPr>
              <a:t> (y posiblemente también de </a:t>
            </a:r>
            <a:r>
              <a:rPr lang="es-ES" sz="2000" i="1" dirty="0">
                <a:latin typeface="Aptos" panose="020B0004020202020204" pitchFamily="34" charset="0"/>
              </a:rPr>
              <a:t>hardware</a:t>
            </a:r>
            <a:r>
              <a:rPr lang="es-ES" sz="2000" dirty="0">
                <a:latin typeface="Aptos" panose="020B0004020202020204" pitchFamily="34" charset="0"/>
              </a:rPr>
              <a:t>)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diseñados por humanos que</a:t>
            </a:r>
            <a:r>
              <a:rPr lang="es-ES" sz="2000" dirty="0">
                <a:latin typeface="Aptos" panose="020B0004020202020204" pitchFamily="34" charset="0"/>
              </a:rPr>
              <a:t>, ante un objetivo complejo,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actúan en la dimensión física o digital</a:t>
            </a:r>
            <a:r>
              <a:rPr lang="es-ES" sz="2000" dirty="0">
                <a:latin typeface="Aptos" panose="020B0004020202020204" pitchFamily="34" charset="0"/>
              </a:rPr>
              <a:t>: </a:t>
            </a:r>
          </a:p>
          <a:p>
            <a:pPr marL="354013" indent="-354013">
              <a:buFont typeface="+mj-lt"/>
              <a:buAutoNum type="alphaLcParenR"/>
            </a:pPr>
            <a:endParaRPr lang="es-ES" sz="2000" dirty="0">
              <a:latin typeface="Aptos" panose="020B0004020202020204" pitchFamily="34" charset="0"/>
            </a:endParaRPr>
          </a:p>
          <a:p>
            <a:pPr marL="696912" indent="-342900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Aptos" panose="020B0004020202020204" pitchFamily="34" charset="0"/>
              </a:rPr>
              <a:t>Percibiendo su entorno, a través de la adquisición e interpretación de datos estructurados o no estructurados; y, </a:t>
            </a:r>
          </a:p>
          <a:p>
            <a:pPr marL="696912" indent="-342900">
              <a:buClr>
                <a:srgbClr val="B43271"/>
              </a:buClr>
              <a:buFont typeface="Arial" panose="020B0604020202020204" pitchFamily="34" charset="0"/>
              <a:buChar char="•"/>
            </a:pPr>
            <a:endParaRPr lang="es-ES" sz="2000" dirty="0">
              <a:latin typeface="Aptos" panose="020B0004020202020204" pitchFamily="34" charset="0"/>
            </a:endParaRPr>
          </a:p>
          <a:p>
            <a:pPr marL="696912" indent="-342900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Aptos" panose="020B0004020202020204" pitchFamily="34" charset="0"/>
              </a:rPr>
              <a:t>Razonando sobre el conocimiento, procesando la información derivada de estos datos y decidiendo las mejores acciones para lograr el objetivo dado.</a:t>
            </a:r>
          </a:p>
          <a:p>
            <a:pPr marL="457200" indent="-457200">
              <a:buFont typeface="+mj-lt"/>
              <a:buAutoNum type="alphaLcParenR"/>
            </a:pPr>
            <a:endParaRPr lang="es-ES" sz="2000" dirty="0">
              <a:latin typeface="Aptos" panose="020B0004020202020204" pitchFamily="34" charset="0"/>
            </a:endParaRPr>
          </a:p>
          <a:p>
            <a:pPr marL="457200" indent="-457200">
              <a:buClr>
                <a:srgbClr val="B43271"/>
              </a:buClr>
              <a:buFont typeface="+mj-lt"/>
              <a:buAutoNum type="alphaLcParenR" startAt="2"/>
            </a:pPr>
            <a:r>
              <a:rPr lang="es-ES" sz="2000" dirty="0">
                <a:latin typeface="Aptos" panose="020B0004020202020204" pitchFamily="34" charset="0"/>
              </a:rPr>
              <a:t>Origen: John McCarthy acuñó en 1956 la expresión «IA», y la definió como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«La ciencia e ingenio de hacer máquinas inteligentes »</a:t>
            </a:r>
            <a:r>
              <a:rPr lang="es-ES" sz="2000" dirty="0">
                <a:latin typeface="Aptos" panose="020B0004020202020204" pitchFamily="34" charset="0"/>
              </a:rPr>
              <a:t>.</a:t>
            </a:r>
          </a:p>
        </p:txBody>
      </p:sp>
      <p:pic>
        <p:nvPicPr>
          <p:cNvPr id="8" name="Imagen 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BB945FB-0253-DA1C-70F2-4E525A6035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44" r="20968"/>
          <a:stretch/>
        </p:blipFill>
        <p:spPr>
          <a:xfrm>
            <a:off x="7458517" y="284381"/>
            <a:ext cx="3677265" cy="601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2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2EB28-BA7E-A117-9AD3-06165EC76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3027758-C82E-BEEC-54CA-87B667B3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3614A12-3DF6-05B8-CAEF-1D03A513F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842343-E45C-0717-26DC-FF30EE36F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EE34D3-9E1D-E5D9-1781-5C4877FBE570}"/>
              </a:ext>
            </a:extLst>
          </p:cNvPr>
          <p:cNvSpPr txBox="1"/>
          <p:nvPr/>
        </p:nvSpPr>
        <p:spPr>
          <a:xfrm>
            <a:off x="752832" y="259947"/>
            <a:ext cx="8232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B43271"/>
                </a:solidFill>
                <a:latin typeface="Aptos" panose="020B0004020202020204" pitchFamily="34" charset="0"/>
              </a:rPr>
              <a:t>La IA en el ámbito farmacéutico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13F3E1-2E80-B35F-36D5-2AE79A78D978}"/>
              </a:ext>
            </a:extLst>
          </p:cNvPr>
          <p:cNvSpPr txBox="1"/>
          <p:nvPr/>
        </p:nvSpPr>
        <p:spPr>
          <a:xfrm>
            <a:off x="844968" y="969665"/>
            <a:ext cx="94789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buClr>
                <a:srgbClr val="B43271"/>
              </a:buClr>
              <a:buFont typeface="+mj-lt"/>
              <a:buAutoNum type="alphaLcParenR"/>
            </a:pPr>
            <a:r>
              <a:rPr lang="es-ES" sz="2000" dirty="0">
                <a:latin typeface="Aptos" panose="020B0004020202020204" pitchFamily="34" charset="0"/>
              </a:rPr>
              <a:t>La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IA ha revolucionado el sector farmacéutico</a:t>
            </a:r>
            <a:r>
              <a:rPr lang="es-ES" sz="2000" dirty="0">
                <a:latin typeface="Aptos" panose="020B0004020202020204" pitchFamily="34" charset="0"/>
              </a:rPr>
              <a:t>, ofreciendo oportunidades para mejorar la investigación, el desarrollo y la prestación de servicios de salud: </a:t>
            </a:r>
          </a:p>
          <a:p>
            <a:pPr marL="717550" indent="-363538"/>
            <a:endParaRPr lang="es-ES" sz="2000" dirty="0">
              <a:latin typeface="Aptos" panose="020B0004020202020204" pitchFamily="34" charset="0"/>
            </a:endParaRPr>
          </a:p>
          <a:p>
            <a:pPr marL="717550" indent="-363538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Aptos" panose="020B0004020202020204" pitchFamily="34" charset="0"/>
              </a:rPr>
              <a:t>Oportunidad en el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descubrimiento, la formulación y las pruebas </a:t>
            </a:r>
            <a:r>
              <a:rPr lang="es-ES" sz="2000" dirty="0">
                <a:latin typeface="Aptos" panose="020B0004020202020204" pitchFamily="34" charset="0"/>
              </a:rPr>
              <a:t>de formas farmacéuticas.</a:t>
            </a:r>
          </a:p>
          <a:p>
            <a:pPr marL="717550" indent="-363538">
              <a:buClr>
                <a:srgbClr val="B43271"/>
              </a:buClr>
              <a:buFont typeface="Arial" panose="020B0604020202020204" pitchFamily="34" charset="0"/>
              <a:buChar char="•"/>
            </a:pPr>
            <a:endParaRPr lang="es-ES" sz="2000" dirty="0">
              <a:latin typeface="Aptos" panose="020B0004020202020204" pitchFamily="34" charset="0"/>
            </a:endParaRPr>
          </a:p>
          <a:p>
            <a:pPr marL="717550" indent="-363538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Aptos" panose="020B0004020202020204" pitchFamily="34" charset="0"/>
              </a:rPr>
              <a:t>Al utilizar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algoritmos de IA que analizan una gran cantidad de datos biológicos</a:t>
            </a:r>
            <a:r>
              <a:rPr lang="es-ES" sz="2000" dirty="0">
                <a:latin typeface="Aptos" panose="020B0004020202020204" pitchFamily="34" charset="0"/>
              </a:rPr>
              <a:t>, los investigadores pueden identificar objetivos asociados a enfermedades y predecir sus interacciones con fármacos candidatos, permitiendo un enfoque más específico para el descubrimiento de medicamentos.</a:t>
            </a:r>
          </a:p>
          <a:p>
            <a:pPr marL="717550" indent="-363538">
              <a:buClr>
                <a:srgbClr val="B43271"/>
              </a:buClr>
              <a:buFont typeface="Arial" panose="020B0604020202020204" pitchFamily="34" charset="0"/>
              <a:buChar char="•"/>
            </a:pPr>
            <a:endParaRPr lang="es-ES" sz="2000" dirty="0">
              <a:latin typeface="Aptos" panose="020B0004020202020204" pitchFamily="34" charset="0"/>
            </a:endParaRPr>
          </a:p>
          <a:p>
            <a:pPr marL="717550" indent="-363538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Reducir los costes de desarrollo </a:t>
            </a:r>
            <a:r>
              <a:rPr lang="es-ES" sz="2000" dirty="0">
                <a:latin typeface="Aptos" panose="020B0004020202020204" pitchFamily="34" charset="0"/>
              </a:rPr>
              <a:t>al optimizar los procesos de investigación, ya que los algoritmos de aprendizaje automático pueden ayudar en el diseño experimental y predecir la farmacocinética y la toxicidad de los fármacos candidatos. </a:t>
            </a:r>
          </a:p>
          <a:p>
            <a:pPr marL="717550" indent="-363538">
              <a:buClr>
                <a:srgbClr val="B43271"/>
              </a:buClr>
              <a:buFont typeface="Arial" panose="020B0604020202020204" pitchFamily="34" charset="0"/>
              <a:buChar char="•"/>
            </a:pPr>
            <a:endParaRPr lang="es-ES" sz="2000" dirty="0">
              <a:latin typeface="Aptos" panose="020B0004020202020204" pitchFamily="34" charset="0"/>
            </a:endParaRPr>
          </a:p>
          <a:p>
            <a:pPr marL="717550" indent="-363538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Aptos" panose="020B0004020202020204" pitchFamily="34" charset="0"/>
              </a:rPr>
              <a:t>Facilitar los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enfoques de medicina personalizada </a:t>
            </a:r>
            <a:r>
              <a:rPr lang="es-ES" sz="2000" dirty="0">
                <a:latin typeface="Aptos" panose="020B0004020202020204" pitchFamily="34" charset="0"/>
              </a:rPr>
              <a:t>(tratamientos más efectivos y a una mejor adherencia del paciente)</a:t>
            </a:r>
            <a:endParaRPr lang="es-ES" sz="2400" dirty="0">
              <a:latin typeface="Aptos" panose="020B0004020202020204" pitchFamily="34" charset="0"/>
            </a:endParaRPr>
          </a:p>
        </p:txBody>
      </p:sp>
      <p:pic>
        <p:nvPicPr>
          <p:cNvPr id="1026" name="Picture 2" descr="Thermo Scientific™ Probetas graduadas de polipropileno Nalgene™ Probeta  graduada, 50 ml Ver productos | Fisher Scientific">
            <a:extLst>
              <a:ext uri="{FF2B5EF4-FFF2-40B4-BE49-F238E27FC236}">
                <a16:creationId xmlns:a16="http://schemas.microsoft.com/office/drawing/2014/main" id="{E953D74F-18DA-11DA-7442-BCEB7D5D1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1" t="3191" r="35707"/>
          <a:stretch/>
        </p:blipFill>
        <p:spPr bwMode="auto">
          <a:xfrm>
            <a:off x="10392697" y="1465006"/>
            <a:ext cx="1440470" cy="479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0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9F18D-58FE-FB84-45AC-8081FA01D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308BC00-C1B0-8C57-F486-5BE22589D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83D7D3F-F743-1AE4-30BE-F35528D29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1F12D2-F379-AE12-0B08-691F9945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5C1C18E-D1DE-7C71-3979-EB1340DB85FF}"/>
              </a:ext>
            </a:extLst>
          </p:cNvPr>
          <p:cNvSpPr txBox="1"/>
          <p:nvPr/>
        </p:nvSpPr>
        <p:spPr>
          <a:xfrm>
            <a:off x="752832" y="259947"/>
            <a:ext cx="8232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B43271"/>
                </a:solidFill>
                <a:latin typeface="Aptos" panose="020B0004020202020204" pitchFamily="34" charset="0"/>
              </a:rPr>
              <a:t>La IA </a:t>
            </a:r>
            <a:r>
              <a:rPr lang="es-ES" sz="3200" b="1" dirty="0">
                <a:solidFill>
                  <a:srgbClr val="B43271"/>
                </a:solidFill>
                <a:latin typeface="Aptos" panose="020B0004020202020204" pitchFamily="34" charset="0"/>
              </a:rPr>
              <a:t>en el ámbito farmacéutico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33C3F6-809D-4EFF-7349-F17ECB5F865C}"/>
              </a:ext>
            </a:extLst>
          </p:cNvPr>
          <p:cNvSpPr txBox="1"/>
          <p:nvPr/>
        </p:nvSpPr>
        <p:spPr>
          <a:xfrm>
            <a:off x="844968" y="969665"/>
            <a:ext cx="93510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B43271"/>
              </a:buClr>
              <a:buFont typeface="+mj-lt"/>
              <a:buAutoNum type="alphaLcParenR" startAt="2"/>
            </a:pPr>
            <a:r>
              <a:rPr lang="es-ES" sz="2000" dirty="0">
                <a:latin typeface="Aptos" panose="020B0004020202020204" pitchFamily="34" charset="0"/>
              </a:rPr>
              <a:t>Se calcula que el 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mercado sanitario de IA</a:t>
            </a:r>
            <a:r>
              <a:rPr lang="es-ES" sz="2000" dirty="0">
                <a:latin typeface="Aptos" panose="020B0004020202020204" pitchFamily="34" charset="0"/>
              </a:rPr>
              <a:t>, valorado en 11.000 millones de dólares en 2021, tenga un valor de 187.000 millones de dólares en 2030*.</a:t>
            </a:r>
          </a:p>
          <a:p>
            <a:pPr marL="457200" indent="-457200">
              <a:buFont typeface="+mj-lt"/>
              <a:buAutoNum type="alphaLcParenR" startAt="2"/>
            </a:pPr>
            <a:endParaRPr lang="es-ES" sz="2000" dirty="0">
              <a:latin typeface="Aptos" panose="020B0004020202020204" pitchFamily="34" charset="0"/>
            </a:endParaRPr>
          </a:p>
          <a:p>
            <a:pPr>
              <a:buClr>
                <a:srgbClr val="B43271"/>
              </a:buClr>
            </a:pPr>
            <a:r>
              <a:rPr lang="es-ES" sz="2000" dirty="0">
                <a:latin typeface="Aptos" panose="020B0004020202020204" pitchFamily="34" charset="0"/>
              </a:rPr>
              <a:t> </a:t>
            </a:r>
            <a:endParaRPr lang="es-ES" sz="2400" dirty="0">
              <a:latin typeface="Aptos" panose="020B0004020202020204" pitchFamily="34" charset="0"/>
            </a:endParaRPr>
          </a:p>
          <a:p>
            <a:endParaRPr lang="es-ES" sz="2400" dirty="0">
              <a:latin typeface="Aptos" panose="020B0004020202020204" pitchFamily="34" charset="0"/>
            </a:endParaRPr>
          </a:p>
        </p:txBody>
      </p:sp>
      <p:pic>
        <p:nvPicPr>
          <p:cNvPr id="7" name="Imagen 6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84859006-3CB8-71A0-3DF0-35E347A78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784" y="1720580"/>
            <a:ext cx="7257222" cy="407924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8952C87-B1C7-C894-001A-4C2438780C76}"/>
              </a:ext>
            </a:extLst>
          </p:cNvPr>
          <p:cNvSpPr txBox="1"/>
          <p:nvPr/>
        </p:nvSpPr>
        <p:spPr>
          <a:xfrm>
            <a:off x="1827784" y="5914901"/>
            <a:ext cx="7491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latin typeface="Aptos" panose="020B0004020202020204" pitchFamily="34" charset="0"/>
              </a:rPr>
              <a:t>*</a:t>
            </a:r>
            <a:r>
              <a:rPr lang="es-ES" sz="1100" dirty="0">
                <a:latin typeface="Aptos" panose="020B0004020202020204" pitchFamily="34" charset="0"/>
              </a:rPr>
              <a:t>Fuente: </a:t>
            </a:r>
            <a:r>
              <a:rPr lang="en-US" sz="1100" i="1" dirty="0">
                <a:latin typeface="Aptos" panose="020B0004020202020204" pitchFamily="34" charset="0"/>
              </a:rPr>
              <a:t>Artificial intelligence (AI) in healthcare market size worldwide from 2021 to 2030</a:t>
            </a:r>
            <a:r>
              <a:rPr lang="en-US" sz="1100" dirty="0">
                <a:latin typeface="Aptos" panose="020B0004020202020204" pitchFamily="34" charset="0"/>
              </a:rPr>
              <a:t>, Statista, Inc., Agosto de 2022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02652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CE46D-5275-0A8D-B022-6CA8B3068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41A7859-F630-471A-F620-A33ED7BE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924" y="0"/>
            <a:ext cx="4048075" cy="68526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2FFD89-AE4A-3829-E4C6-A976A4D1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EF8E5C5-C417-F6EB-6F49-79120629E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70D887-A7D4-5199-0F1E-D747C4BA9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D936497-B06D-1A9F-02FA-CDC9B9E7C3A9}"/>
              </a:ext>
            </a:extLst>
          </p:cNvPr>
          <p:cNvSpPr txBox="1"/>
          <p:nvPr/>
        </p:nvSpPr>
        <p:spPr>
          <a:xfrm>
            <a:off x="752832" y="259947"/>
            <a:ext cx="8232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B43271"/>
                </a:solidFill>
                <a:latin typeface="Aptos" panose="020B0004020202020204" pitchFamily="34" charset="0"/>
              </a:rPr>
              <a:t>La IA en el ámbito farmacéutico</a:t>
            </a:r>
          </a:p>
        </p:txBody>
      </p:sp>
      <p:sp>
        <p:nvSpPr>
          <p:cNvPr id="6" name="Bocadillo: rectángulo 5">
            <a:extLst>
              <a:ext uri="{FF2B5EF4-FFF2-40B4-BE49-F238E27FC236}">
                <a16:creationId xmlns:a16="http://schemas.microsoft.com/office/drawing/2014/main" id="{50DD640F-73AA-D84C-1584-A739F99E9452}"/>
              </a:ext>
            </a:extLst>
          </p:cNvPr>
          <p:cNvSpPr/>
          <p:nvPr/>
        </p:nvSpPr>
        <p:spPr>
          <a:xfrm>
            <a:off x="429853" y="1455173"/>
            <a:ext cx="7714071" cy="2467897"/>
          </a:xfrm>
          <a:prstGeom prst="wedgeRectCallout">
            <a:avLst>
              <a:gd name="adj1" fmla="val 21351"/>
              <a:gd name="adj2" fmla="val 61125"/>
            </a:avLst>
          </a:prstGeom>
          <a:solidFill>
            <a:srgbClr val="0066B2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C5285E-9BCA-88E7-68A2-579D347A5427}"/>
              </a:ext>
            </a:extLst>
          </p:cNvPr>
          <p:cNvSpPr txBox="1"/>
          <p:nvPr/>
        </p:nvSpPr>
        <p:spPr>
          <a:xfrm>
            <a:off x="919049" y="1719625"/>
            <a:ext cx="7224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Sin embargo, el uso de esta tecnología IA también plantea </a:t>
            </a:r>
            <a:r>
              <a:rPr lang="es-ES" sz="2400" dirty="0">
                <a:solidFill>
                  <a:srgbClr val="B43271"/>
                </a:solidFill>
                <a:latin typeface="Aptos" panose="020B0004020202020204" pitchFamily="34" charset="0"/>
              </a:rPr>
              <a:t>desafíos regulatorios significativos </a:t>
            </a:r>
            <a:r>
              <a:rPr lang="es-ES" sz="2400" dirty="0">
                <a:latin typeface="Aptos" panose="020B0004020202020204" pitchFamily="34" charset="0"/>
              </a:rPr>
              <a:t>que requieren una aproximación cuidadosa y equilibrada para garantizar la seguridad, la eficacia y la ética en su aplicación. </a:t>
            </a:r>
          </a:p>
        </p:txBody>
      </p:sp>
    </p:spTree>
    <p:extLst>
      <p:ext uri="{BB962C8B-B14F-4D97-AF65-F5344CB8AC3E}">
        <p14:creationId xmlns:p14="http://schemas.microsoft.com/office/powerpoint/2010/main" val="353114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92A5D-0EA2-3E37-553C-A638272CD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4681D69-F280-5DCE-6B75-1DAFD8A71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19" y="0"/>
            <a:ext cx="383458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6F0582-1FAC-5F3C-BADC-101340B7C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72F5FB5-5609-62B3-E719-714E65352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AD7CE9-4A56-B3C6-A2DD-A4E45C48D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F550F06-41F7-F632-5CBF-D6CD3793EF87}"/>
              </a:ext>
            </a:extLst>
          </p:cNvPr>
          <p:cNvSpPr txBox="1"/>
          <p:nvPr/>
        </p:nvSpPr>
        <p:spPr>
          <a:xfrm>
            <a:off x="752832" y="259947"/>
            <a:ext cx="710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B43271"/>
                </a:solidFill>
                <a:latin typeface="Aptos" panose="020B0004020202020204" pitchFamily="34" charset="0"/>
              </a:rPr>
              <a:t>Enfoques normativos para la IA</a:t>
            </a:r>
            <a:endParaRPr lang="es-ES" sz="3200" b="1" dirty="0">
              <a:solidFill>
                <a:srgbClr val="B43271"/>
              </a:solidFill>
              <a:latin typeface="Aptos" panose="020B00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5EA05C-3ED6-AF83-3C26-46C4BA6D6D73}"/>
              </a:ext>
            </a:extLst>
          </p:cNvPr>
          <p:cNvSpPr txBox="1"/>
          <p:nvPr/>
        </p:nvSpPr>
        <p:spPr>
          <a:xfrm>
            <a:off x="752831" y="1230923"/>
            <a:ext cx="710153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s-ES" sz="2000" b="1" dirty="0">
                <a:solidFill>
                  <a:srgbClr val="B43271"/>
                </a:solidFill>
                <a:latin typeface="Aptos" panose="020B0004020202020204" pitchFamily="34" charset="0"/>
              </a:rPr>
              <a:t>Ausencia de regulación: </a:t>
            </a:r>
            <a:r>
              <a:rPr lang="es-ES" sz="2000" dirty="0">
                <a:latin typeface="Aptos" panose="020B0004020202020204" pitchFamily="34" charset="0"/>
              </a:rPr>
              <a:t>la regulación puede crear barreras para la creación de nuevas compañías (altos costes para las compañías, estándares o requisitos para los desarrolladores o usuarios, implicaciones éticas), y frenar los avances en IA.</a:t>
            </a:r>
          </a:p>
          <a:p>
            <a:pPr marL="457200" indent="-457200">
              <a:buFont typeface="+mj-lt"/>
              <a:buAutoNum type="alphaLcParenR"/>
            </a:pPr>
            <a:endParaRPr lang="es-ES" sz="2000" dirty="0">
              <a:latin typeface="Aptos" panose="020B0004020202020204" pitchFamily="34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s-ES" sz="2000" b="1" dirty="0">
                <a:solidFill>
                  <a:srgbClr val="B43271"/>
                </a:solidFill>
                <a:latin typeface="Aptos" panose="020B0004020202020204" pitchFamily="34" charset="0"/>
              </a:rPr>
              <a:t>Autorregulación: </a:t>
            </a:r>
            <a:r>
              <a:rPr lang="es-ES" sz="2000" dirty="0">
                <a:latin typeface="Aptos" panose="020B0004020202020204" pitchFamily="34" charset="0"/>
              </a:rPr>
              <a:t>evitar los problemas de competitividad, pero asumiendo unos criterios éticos internos para evitar los riesgos.</a:t>
            </a:r>
          </a:p>
          <a:p>
            <a:endParaRPr lang="es-ES" sz="2000" dirty="0">
              <a:latin typeface="Aptos" panose="020B0004020202020204" pitchFamily="34" charset="0"/>
            </a:endParaRPr>
          </a:p>
          <a:p>
            <a:pPr marL="717550" indent="-265113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Aptos" panose="020B0004020202020204" pitchFamily="34" charset="0"/>
              </a:rPr>
              <a:t>Orden ejecutiva EE.UU. de 30 de octubre de 2023 </a:t>
            </a:r>
          </a:p>
          <a:p>
            <a:pPr marL="717550" indent="-265113">
              <a:buClr>
                <a:srgbClr val="B4327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Aptos" panose="020B0004020202020204" pitchFamily="34" charset="0"/>
              </a:rPr>
              <a:t>¿Qué hemos aprendido de las RRSS?</a:t>
            </a:r>
          </a:p>
          <a:p>
            <a:endParaRPr lang="es-ES" sz="2400" dirty="0">
              <a:latin typeface="Aptos" panose="020B0004020202020204" pitchFamily="34" charset="0"/>
            </a:endParaRPr>
          </a:p>
          <a:p>
            <a:r>
              <a:rPr lang="es-ES" sz="2000" b="1" dirty="0">
                <a:solidFill>
                  <a:srgbClr val="B43271"/>
                </a:solidFill>
                <a:latin typeface="Aptos" panose="020B0004020202020204" pitchFamily="34" charset="0"/>
              </a:rPr>
              <a:t>c) Regulaciones estatales: </a:t>
            </a:r>
            <a:r>
              <a:rPr lang="es-ES" sz="2000" dirty="0">
                <a:latin typeface="Aptos" panose="020B0004020202020204" pitchFamily="34" charset="0"/>
              </a:rPr>
              <a:t>diferentes enfoques</a:t>
            </a:r>
          </a:p>
        </p:txBody>
      </p:sp>
      <p:pic>
        <p:nvPicPr>
          <p:cNvPr id="11" name="Imagen 10" descr="Mano sosteniendo un cepillo de dientes&#10;&#10;Descripción generada automáticamente con confianza media">
            <a:extLst>
              <a:ext uri="{FF2B5EF4-FFF2-40B4-BE49-F238E27FC236}">
                <a16:creationId xmlns:a16="http://schemas.microsoft.com/office/drawing/2014/main" id="{91155D0A-7EDE-46CA-B643-82B580280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566" y="4250547"/>
            <a:ext cx="4466699" cy="27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5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28B0E-132C-BD70-75EF-2C4DD0AA0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69F0D16-496C-5707-183A-B7C2FE1E2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7916D8C-9251-4E53-72FA-2BFB41233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EEC11E3-A855-CDEA-901D-DD56BDA25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5FEA26-ADB3-FF67-EE80-3AF61F8042A8}"/>
              </a:ext>
            </a:extLst>
          </p:cNvPr>
          <p:cNvSpPr txBox="1"/>
          <p:nvPr/>
        </p:nvSpPr>
        <p:spPr>
          <a:xfrm>
            <a:off x="752832" y="259947"/>
            <a:ext cx="1038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B43271"/>
                </a:solidFill>
                <a:latin typeface="Aptos" panose="020B0004020202020204" pitchFamily="34" charset="0"/>
              </a:rPr>
              <a:t>El actual marco legislativo de la IA en la Unión Europea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7F51D7-6CC5-64AF-7E3C-F6D64E9A9490}"/>
              </a:ext>
            </a:extLst>
          </p:cNvPr>
          <p:cNvSpPr txBox="1"/>
          <p:nvPr/>
        </p:nvSpPr>
        <p:spPr>
          <a:xfrm>
            <a:off x="752832" y="1031284"/>
            <a:ext cx="9057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B43271"/>
                </a:solidFill>
                <a:latin typeface="Aptos" panose="020B0004020202020204" pitchFamily="34" charset="0"/>
              </a:rPr>
              <a:t>Primeros pasos: </a:t>
            </a:r>
            <a:r>
              <a:rPr lang="es-ES" sz="2000" dirty="0">
                <a:latin typeface="Aptos" panose="020B0004020202020204" pitchFamily="34" charset="0"/>
              </a:rPr>
              <a:t>De la Estrategia Europea (2018) al Reglamento Europeo de IA  («Ley de IA»): una IA centrada en el ser humano.</a:t>
            </a:r>
          </a:p>
        </p:txBody>
      </p:sp>
      <p:pic>
        <p:nvPicPr>
          <p:cNvPr id="1026" name="Picture 2" descr="European flag">
            <a:extLst>
              <a:ext uri="{FF2B5EF4-FFF2-40B4-BE49-F238E27FC236}">
                <a16:creationId xmlns:a16="http://schemas.microsoft.com/office/drawing/2014/main" id="{4FBDD18E-E311-122C-6E1A-BA7237D88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53" y="1938311"/>
            <a:ext cx="5019211" cy="48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Un circuito electrónico&#10;&#10;Descripción generada automáticamente con confianza media">
            <a:extLst>
              <a:ext uri="{FF2B5EF4-FFF2-40B4-BE49-F238E27FC236}">
                <a16:creationId xmlns:a16="http://schemas.microsoft.com/office/drawing/2014/main" id="{8CC5C8A2-C46C-D737-B839-01B13DFD2B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5021208" y="2048843"/>
            <a:ext cx="6927839" cy="47474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63792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539C5-5A69-B95C-7BED-DEEFD427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hombre&#10;&#10;Descripción generada automáticamente">
            <a:extLst>
              <a:ext uri="{FF2B5EF4-FFF2-40B4-BE49-F238E27FC236}">
                <a16:creationId xmlns:a16="http://schemas.microsoft.com/office/drawing/2014/main" id="{C85FD740-86A3-A41C-1033-701B08ED4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6" t="14394" r="12356" b="8562"/>
          <a:stretch/>
        </p:blipFill>
        <p:spPr>
          <a:xfrm>
            <a:off x="752832" y="1230924"/>
            <a:ext cx="4351013" cy="47033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4CA1E1-DC4E-F0FB-248D-8B8E95431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924" y="1230923"/>
            <a:ext cx="3621124" cy="532227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D371AB6-FA80-9823-3F91-B18DADDF4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FBC741A-1044-01CE-075A-8ABBD1839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D2D64C-DBED-DE3B-BF11-8C24DEC35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DDA4D30-927D-B6E4-80D5-1BEC9B3C9A57}"/>
              </a:ext>
            </a:extLst>
          </p:cNvPr>
          <p:cNvSpPr txBox="1"/>
          <p:nvPr/>
        </p:nvSpPr>
        <p:spPr>
          <a:xfrm>
            <a:off x="752832" y="259947"/>
            <a:ext cx="1038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B43271"/>
                </a:solidFill>
                <a:latin typeface="Aptos" panose="020B0004020202020204" pitchFamily="34" charset="0"/>
              </a:rPr>
              <a:t>Principales implicaciones de la «Ley de IA»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04B6C-DFA7-79A7-2086-281ABA0C3B2E}"/>
              </a:ext>
            </a:extLst>
          </p:cNvPr>
          <p:cNvSpPr txBox="1"/>
          <p:nvPr/>
        </p:nvSpPr>
        <p:spPr>
          <a:xfrm>
            <a:off x="5099130" y="1136853"/>
            <a:ext cx="43510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ptos" panose="020B0004020202020204" pitchFamily="34" charset="0"/>
              </a:rPr>
              <a:t>Enfoque regulatorio basado en marcadores de riesgo, estableciendo cuatro niveles de riesgo diferenciados:</a:t>
            </a:r>
          </a:p>
          <a:p>
            <a:endParaRPr lang="es-ES" sz="2000" dirty="0">
              <a:latin typeface="Aptos" panose="020B0004020202020204" pitchFamily="34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s-ES" sz="2000" dirty="0">
                <a:latin typeface="Aptos" panose="020B0004020202020204" pitchFamily="34" charset="0"/>
              </a:rPr>
              <a:t>Riesgo inaceptable</a:t>
            </a:r>
          </a:p>
          <a:p>
            <a:pPr marL="457200" indent="-457200">
              <a:buFont typeface="+mj-lt"/>
              <a:buAutoNum type="alphaLcParenR"/>
            </a:pPr>
            <a:r>
              <a:rPr lang="es-ES" sz="2000" dirty="0">
                <a:latin typeface="Aptos" panose="020B0004020202020204" pitchFamily="34" charset="0"/>
              </a:rPr>
              <a:t>Alto riesgo</a:t>
            </a:r>
          </a:p>
          <a:p>
            <a:pPr marL="457200" indent="-457200">
              <a:buFont typeface="+mj-lt"/>
              <a:buAutoNum type="alphaLcParenR"/>
            </a:pPr>
            <a:r>
              <a:rPr lang="es-ES" sz="2000" dirty="0">
                <a:latin typeface="Aptos" panose="020B0004020202020204" pitchFamily="34" charset="0"/>
              </a:rPr>
              <a:t>Riesgo limitado</a:t>
            </a:r>
          </a:p>
          <a:p>
            <a:pPr marL="457200" indent="-457200">
              <a:buFont typeface="+mj-lt"/>
              <a:buAutoNum type="alphaLcParenR"/>
            </a:pPr>
            <a:r>
              <a:rPr lang="es-ES" sz="2000" dirty="0">
                <a:latin typeface="Aptos" panose="020B0004020202020204" pitchFamily="34" charset="0"/>
              </a:rPr>
              <a:t>Riesgo mínimo o nulo</a:t>
            </a:r>
          </a:p>
        </p:txBody>
      </p:sp>
    </p:spTree>
    <p:extLst>
      <p:ext uri="{BB962C8B-B14F-4D97-AF65-F5344CB8AC3E}">
        <p14:creationId xmlns:p14="http://schemas.microsoft.com/office/powerpoint/2010/main" val="274829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C8B16-E003-839F-112D-2889225CE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1655E47-61AF-5F9A-EAA5-E52613DAE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3" r="21082"/>
          <a:stretch/>
        </p:blipFill>
        <p:spPr>
          <a:xfrm>
            <a:off x="8002565" y="0"/>
            <a:ext cx="4189436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24F230-832E-6EC9-81DA-6D209884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27C33E-02D7-2845-6F92-7096C5C59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DF0C94-EE44-6353-A13C-2AC101E7D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E2F178-E965-128A-0D90-76BBE94433DF}"/>
              </a:ext>
            </a:extLst>
          </p:cNvPr>
          <p:cNvSpPr txBox="1"/>
          <p:nvPr/>
        </p:nvSpPr>
        <p:spPr>
          <a:xfrm>
            <a:off x="752832" y="1031284"/>
            <a:ext cx="655253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s-ES" sz="2000" b="1" dirty="0">
                <a:solidFill>
                  <a:srgbClr val="B43271"/>
                </a:solidFill>
                <a:latin typeface="Aptos" panose="020B0004020202020204" pitchFamily="34" charset="0"/>
              </a:rPr>
              <a:t>Riesgo «inaceptable</a:t>
            </a:r>
            <a:r>
              <a:rPr lang="es-ES" sz="2000" b="1" dirty="0">
                <a:latin typeface="Aptos" panose="020B0004020202020204" pitchFamily="34" charset="0"/>
              </a:rPr>
              <a:t>» </a:t>
            </a:r>
            <a:r>
              <a:rPr lang="es-ES" sz="2000" dirty="0">
                <a:latin typeface="Aptos" panose="020B0004020202020204" pitchFamily="34" charset="0"/>
              </a:rPr>
              <a:t>(prohibidos): clara amenaza para la seguridad, los medios de vida y los derechos de las personas.</a:t>
            </a:r>
          </a:p>
          <a:p>
            <a:pPr marL="457200" indent="-457200">
              <a:buFont typeface="+mj-lt"/>
              <a:buAutoNum type="alphaLcParenR"/>
            </a:pPr>
            <a:endParaRPr lang="es-ES" sz="2000" b="1" dirty="0">
              <a:latin typeface="Aptos" panose="020B0004020202020204" pitchFamily="34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s-ES" sz="2000" b="1" dirty="0">
                <a:solidFill>
                  <a:srgbClr val="B43271"/>
                </a:solidFill>
                <a:latin typeface="Aptos" panose="020B0004020202020204" pitchFamily="34" charset="0"/>
              </a:rPr>
              <a:t>Riesgo «alto»: </a:t>
            </a:r>
            <a:r>
              <a:rPr lang="es-ES" sz="2000" dirty="0">
                <a:latin typeface="Aptos" panose="020B0004020202020204" pitchFamily="34" charset="0"/>
              </a:rPr>
              <a:t>podrían poner en peligro la vida y la salud de los ciudadanos (condiciones estrictas para comercialización).</a:t>
            </a:r>
          </a:p>
          <a:p>
            <a:pPr marL="457200" indent="-457200">
              <a:buFont typeface="+mj-lt"/>
              <a:buAutoNum type="alphaLcParenR"/>
            </a:pPr>
            <a:endParaRPr lang="es-ES" sz="2000" b="1" dirty="0">
              <a:latin typeface="Aptos" panose="020B0004020202020204" pitchFamily="34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s-ES" sz="2000" b="1" dirty="0">
                <a:solidFill>
                  <a:srgbClr val="B43271"/>
                </a:solidFill>
                <a:latin typeface="Aptos" panose="020B0004020202020204" pitchFamily="34" charset="0"/>
              </a:rPr>
              <a:t>Riesgo «limitado»: </a:t>
            </a:r>
            <a:r>
              <a:rPr lang="es-ES" sz="2000" dirty="0">
                <a:latin typeface="Aptos" panose="020B0004020202020204" pitchFamily="34" charset="0"/>
              </a:rPr>
              <a:t>tecnología de IA que no representa una gran amenaza para los ciudadanos (requisitos mínimos de transparencia).</a:t>
            </a:r>
          </a:p>
          <a:p>
            <a:pPr marL="457200" indent="-457200">
              <a:buFont typeface="+mj-lt"/>
              <a:buAutoNum type="alphaLcParenR"/>
            </a:pPr>
            <a:endParaRPr lang="es-ES" sz="2000" b="1" dirty="0">
              <a:latin typeface="Aptos" panose="020B0004020202020204" pitchFamily="34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s-ES" sz="2000" b="1" dirty="0">
                <a:solidFill>
                  <a:srgbClr val="B43271"/>
                </a:solidFill>
                <a:latin typeface="Aptos" panose="020B0004020202020204" pitchFamily="34" charset="0"/>
              </a:rPr>
              <a:t>Riesgo «mínimo o nulo»</a:t>
            </a:r>
            <a:r>
              <a:rPr lang="es-ES" sz="2000" dirty="0">
                <a:solidFill>
                  <a:srgbClr val="B43271"/>
                </a:solidFill>
                <a:latin typeface="Aptos" panose="020B0004020202020204" pitchFamily="34" charset="0"/>
              </a:rPr>
              <a:t>: </a:t>
            </a:r>
            <a:r>
              <a:rPr lang="es-ES" sz="2000" dirty="0">
                <a:latin typeface="Aptos" panose="020B0004020202020204" pitchFamily="34" charset="0"/>
              </a:rPr>
              <a:t>de uso libre (por ejemplo, videojuegos o filtros de </a:t>
            </a:r>
            <a:r>
              <a:rPr lang="es-ES" sz="2000" i="1" dirty="0">
                <a:latin typeface="Aptos" panose="020B0004020202020204" pitchFamily="34" charset="0"/>
              </a:rPr>
              <a:t>spam</a:t>
            </a:r>
            <a:r>
              <a:rPr lang="es-ES" sz="2000" dirty="0">
                <a:latin typeface="Aptos" panose="020B0004020202020204" pitchFamily="34" charset="0"/>
              </a:rPr>
              <a:t>)</a:t>
            </a:r>
          </a:p>
          <a:p>
            <a:pPr marL="457200" indent="-457200">
              <a:buFont typeface="+mj-lt"/>
              <a:buAutoNum type="alphaLcParenR"/>
            </a:pPr>
            <a:endParaRPr lang="es-ES" sz="2400" dirty="0">
              <a:latin typeface="Aptos" panose="020B00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DFCD74-5549-306E-9FFE-8EC485577265}"/>
              </a:ext>
            </a:extLst>
          </p:cNvPr>
          <p:cNvSpPr txBox="1"/>
          <p:nvPr/>
        </p:nvSpPr>
        <p:spPr>
          <a:xfrm>
            <a:off x="904525" y="285302"/>
            <a:ext cx="1038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B43271"/>
                </a:solidFill>
                <a:latin typeface="Aptos" panose="020B0004020202020204" pitchFamily="34" charset="0"/>
              </a:rPr>
              <a:t>Niveles de riesgo de la «Ley de IA»</a:t>
            </a:r>
          </a:p>
        </p:txBody>
      </p:sp>
    </p:spTree>
    <p:extLst>
      <p:ext uri="{BB962C8B-B14F-4D97-AF65-F5344CB8AC3E}">
        <p14:creationId xmlns:p14="http://schemas.microsoft.com/office/powerpoint/2010/main" val="42443998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744</Words>
  <Application>Microsoft Office PowerPoint</Application>
  <PresentationFormat>Panorámica</PresentationFormat>
  <Paragraphs>68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martin</dc:creator>
  <cp:lastModifiedBy>Eduardo Buitrón</cp:lastModifiedBy>
  <cp:revision>12</cp:revision>
  <dcterms:created xsi:type="dcterms:W3CDTF">2024-01-29T09:45:22Z</dcterms:created>
  <dcterms:modified xsi:type="dcterms:W3CDTF">2024-02-28T12:30:23Z</dcterms:modified>
</cp:coreProperties>
</file>