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3" r:id="rId3"/>
    <p:sldId id="257" r:id="rId4"/>
    <p:sldId id="260" r:id="rId5"/>
    <p:sldId id="261" r:id="rId6"/>
    <p:sldId id="262" r:id="rId7"/>
    <p:sldId id="259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2F60"/>
    <a:srgbClr val="39AFD0"/>
    <a:srgbClr val="B43271"/>
    <a:srgbClr val="262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2308" autoAdjust="0"/>
  </p:normalViewPr>
  <p:slideViewPr>
    <p:cSldViewPr snapToGrid="0">
      <p:cViewPr varScale="1">
        <p:scale>
          <a:sx n="71" d="100"/>
          <a:sy n="71" d="100"/>
        </p:scale>
        <p:origin x="103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rrás, Xisca" userId="3d3cb831-0849-4146-8174-f7d5db6f7bda" providerId="ADAL" clId="{04AE0844-1B22-4318-8D0D-0193D3813AD1}"/>
    <pc:docChg chg="custSel modSld">
      <pc:chgData name="Borrás, Xisca" userId="3d3cb831-0849-4146-8174-f7d5db6f7bda" providerId="ADAL" clId="{04AE0844-1B22-4318-8D0D-0193D3813AD1}" dt="2024-02-26T13:05:12.165" v="90" actId="313"/>
      <pc:docMkLst>
        <pc:docMk/>
      </pc:docMkLst>
      <pc:sldChg chg="modSp mod">
        <pc:chgData name="Borrás, Xisca" userId="3d3cb831-0849-4146-8174-f7d5db6f7bda" providerId="ADAL" clId="{04AE0844-1B22-4318-8D0D-0193D3813AD1}" dt="2024-02-26T11:40:08.261" v="11" actId="20577"/>
        <pc:sldMkLst>
          <pc:docMk/>
          <pc:sldMk cId="1461713970" sldId="257"/>
        </pc:sldMkLst>
        <pc:spChg chg="mod">
          <ac:chgData name="Borrás, Xisca" userId="3d3cb831-0849-4146-8174-f7d5db6f7bda" providerId="ADAL" clId="{04AE0844-1B22-4318-8D0D-0193D3813AD1}" dt="2024-02-26T11:37:25.430" v="3" actId="790"/>
          <ac:spMkLst>
            <pc:docMk/>
            <pc:sldMk cId="1461713970" sldId="257"/>
            <ac:spMk id="2" creationId="{77DD92AC-40AF-F515-2564-975C244DD529}"/>
          </ac:spMkLst>
        </pc:spChg>
        <pc:spChg chg="mod">
          <ac:chgData name="Borrás, Xisca" userId="3d3cb831-0849-4146-8174-f7d5db6f7bda" providerId="ADAL" clId="{04AE0844-1B22-4318-8D0D-0193D3813AD1}" dt="2024-02-26T11:40:08.261" v="11" actId="20577"/>
          <ac:spMkLst>
            <pc:docMk/>
            <pc:sldMk cId="1461713970" sldId="257"/>
            <ac:spMk id="3" creationId="{DAB9A333-F1B3-6DEE-FCFF-9795ADA18203}"/>
          </ac:spMkLst>
        </pc:spChg>
      </pc:sldChg>
      <pc:sldChg chg="modSp mod">
        <pc:chgData name="Borrás, Xisca" userId="3d3cb831-0849-4146-8174-f7d5db6f7bda" providerId="ADAL" clId="{04AE0844-1B22-4318-8D0D-0193D3813AD1}" dt="2024-02-26T12:42:14.777" v="61" actId="20577"/>
        <pc:sldMkLst>
          <pc:docMk/>
          <pc:sldMk cId="812185597" sldId="260"/>
        </pc:sldMkLst>
        <pc:spChg chg="mod">
          <ac:chgData name="Borrás, Xisca" userId="3d3cb831-0849-4146-8174-f7d5db6f7bda" providerId="ADAL" clId="{04AE0844-1B22-4318-8D0D-0193D3813AD1}" dt="2024-02-26T11:37:49.080" v="5" actId="790"/>
          <ac:spMkLst>
            <pc:docMk/>
            <pc:sldMk cId="812185597" sldId="260"/>
            <ac:spMk id="2" creationId="{77DD92AC-40AF-F515-2564-975C244DD529}"/>
          </ac:spMkLst>
        </pc:spChg>
        <pc:spChg chg="mod">
          <ac:chgData name="Borrás, Xisca" userId="3d3cb831-0849-4146-8174-f7d5db6f7bda" providerId="ADAL" clId="{04AE0844-1B22-4318-8D0D-0193D3813AD1}" dt="2024-02-26T12:42:14.777" v="61" actId="20577"/>
          <ac:spMkLst>
            <pc:docMk/>
            <pc:sldMk cId="812185597" sldId="260"/>
            <ac:spMk id="3" creationId="{DAB9A333-F1B3-6DEE-FCFF-9795ADA18203}"/>
          </ac:spMkLst>
        </pc:spChg>
      </pc:sldChg>
      <pc:sldChg chg="modSp mod">
        <pc:chgData name="Borrás, Xisca" userId="3d3cb831-0849-4146-8174-f7d5db6f7bda" providerId="ADAL" clId="{04AE0844-1B22-4318-8D0D-0193D3813AD1}" dt="2024-02-26T11:42:49.271" v="50" actId="20577"/>
        <pc:sldMkLst>
          <pc:docMk/>
          <pc:sldMk cId="3301813889" sldId="261"/>
        </pc:sldMkLst>
        <pc:spChg chg="mod">
          <ac:chgData name="Borrás, Xisca" userId="3d3cb831-0849-4146-8174-f7d5db6f7bda" providerId="ADAL" clId="{04AE0844-1B22-4318-8D0D-0193D3813AD1}" dt="2024-02-26T11:40:22.770" v="12" actId="790"/>
          <ac:spMkLst>
            <pc:docMk/>
            <pc:sldMk cId="3301813889" sldId="261"/>
            <ac:spMk id="2" creationId="{77DD92AC-40AF-F515-2564-975C244DD529}"/>
          </ac:spMkLst>
        </pc:spChg>
        <pc:spChg chg="mod">
          <ac:chgData name="Borrás, Xisca" userId="3d3cb831-0849-4146-8174-f7d5db6f7bda" providerId="ADAL" clId="{04AE0844-1B22-4318-8D0D-0193D3813AD1}" dt="2024-02-26T11:42:49.271" v="50" actId="20577"/>
          <ac:spMkLst>
            <pc:docMk/>
            <pc:sldMk cId="3301813889" sldId="261"/>
            <ac:spMk id="3" creationId="{DAB9A333-F1B3-6DEE-FCFF-9795ADA18203}"/>
          </ac:spMkLst>
        </pc:spChg>
      </pc:sldChg>
      <pc:sldChg chg="modSp mod">
        <pc:chgData name="Borrás, Xisca" userId="3d3cb831-0849-4146-8174-f7d5db6f7bda" providerId="ADAL" clId="{04AE0844-1B22-4318-8D0D-0193D3813AD1}" dt="2024-02-26T13:05:12.165" v="90" actId="313"/>
        <pc:sldMkLst>
          <pc:docMk/>
          <pc:sldMk cId="163279917" sldId="262"/>
        </pc:sldMkLst>
        <pc:spChg chg="mod">
          <ac:chgData name="Borrás, Xisca" userId="3d3cb831-0849-4146-8174-f7d5db6f7bda" providerId="ADAL" clId="{04AE0844-1B22-4318-8D0D-0193D3813AD1}" dt="2024-02-26T11:40:51.459" v="14" actId="790"/>
          <ac:spMkLst>
            <pc:docMk/>
            <pc:sldMk cId="163279917" sldId="262"/>
            <ac:spMk id="2" creationId="{77DD92AC-40AF-F515-2564-975C244DD529}"/>
          </ac:spMkLst>
        </pc:spChg>
        <pc:spChg chg="mod">
          <ac:chgData name="Borrás, Xisca" userId="3d3cb831-0849-4146-8174-f7d5db6f7bda" providerId="ADAL" clId="{04AE0844-1B22-4318-8D0D-0193D3813AD1}" dt="2024-02-26T13:05:12.165" v="90" actId="313"/>
          <ac:spMkLst>
            <pc:docMk/>
            <pc:sldMk cId="163279917" sldId="262"/>
            <ac:spMk id="3" creationId="{DAB9A333-F1B3-6DEE-FCFF-9795ADA18203}"/>
          </ac:spMkLst>
        </pc:spChg>
      </pc:sldChg>
      <pc:sldChg chg="modSp mod">
        <pc:chgData name="Borrás, Xisca" userId="3d3cb831-0849-4146-8174-f7d5db6f7bda" providerId="ADAL" clId="{04AE0844-1B22-4318-8D0D-0193D3813AD1}" dt="2024-02-26T11:37:36.233" v="4" actId="790"/>
        <pc:sldMkLst>
          <pc:docMk/>
          <pc:sldMk cId="3050401619" sldId="263"/>
        </pc:sldMkLst>
        <pc:spChg chg="mod">
          <ac:chgData name="Borrás, Xisca" userId="3d3cb831-0849-4146-8174-f7d5db6f7bda" providerId="ADAL" clId="{04AE0844-1B22-4318-8D0D-0193D3813AD1}" dt="2024-02-26T11:37:36.233" v="4" actId="790"/>
          <ac:spMkLst>
            <pc:docMk/>
            <pc:sldMk cId="3050401619" sldId="263"/>
            <ac:spMk id="3" creationId="{CD3FE19A-9151-20E0-76F7-1534DDC1E0B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AC42F-6EC8-D84A-9C74-E23B195D0BE2}" type="datetimeFigureOut">
              <a:rPr lang="es-ES" smtClean="0"/>
              <a:t>26/02/2024</a:t>
            </a:fld>
            <a:endParaRPr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0FA90-0DD4-EC4D-807F-98397BDCB8B3}" type="slidenum">
              <a:rPr lang="es-ES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27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35798-E1C4-104C-6D9F-53E2E96D4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53FB37-418D-05C9-98A5-28613BEE1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1F75B1-F168-AF55-78C6-449BB20B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0A7D26-446B-DDBA-61A8-B1B0EE599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6C44DA-8C6B-BFB7-F1B4-1A44D25D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7787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E3296F-1903-159D-5905-2FBF33B14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207B8C-6234-1D21-8A7C-D505909FB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A63615-35ED-F917-2280-A293CD6D2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4F71C0-0F9F-AA90-0650-68877FB5A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813F0D-A16F-D793-BD16-4F07DE0D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55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D4E9C5-6061-8F39-9E94-AEF9F23BA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7F1BBF8-C50F-6B46-EC13-233F5FBCE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54CB8C-5BA5-3FF3-9171-DE1B6EED3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B5DA22-EBAC-CE25-F483-B929FA406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3F6F44-4735-6E34-845D-8ECB6AB2B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564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B4D02-C513-4D1A-6FCD-00C0CAFC4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D35711-E36A-4472-E2C0-3DF7147CB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20E42C-5CB7-7AB6-A059-11A5CBEC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550E53-5639-FC0A-44A8-CD5D05A1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D72323-A766-AC9D-272E-C705BA71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061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B35244-88D6-3E7B-FE71-B964E3AC3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ADE45D-2C75-2918-E640-B913C0270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344D85-274E-70B8-A734-4E7F2CB2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9EF4DD-9758-BF16-6354-0767B3D4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93AC9B-C0D8-56B4-90C9-8ADAEF93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62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8B342-C9CC-35CA-C5BC-356181C1B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32D1F0-1DF3-5BAA-B51D-228100DC6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6250B9-1B25-3043-29BF-EAD2202BC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44C26B-0E6C-FAC8-CABB-E23F4708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CBF70CD-8CCA-9A11-C478-D25BE411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A5050D7-A545-8A76-A0EA-25440D84D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380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B929B-5908-8C7C-25F1-015A20377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4F270D-77C3-8346-93D6-F726BB4A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603965-8885-1289-ECC5-B844454C2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172D41-623E-72AE-14A2-90F47FE04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3497D57-DE14-0C51-572A-E78B7C4EE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FB1F917-B51A-D2B2-1CA4-1AC0482E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8AC1051-6871-22E3-DD8F-97CC2174B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8A0D07F-0CDC-ACDE-F5F9-2A23F713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093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04F11-61D0-6D22-6CFE-8B4AF637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582EBC-0C46-AA06-6A58-BAA02D01A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AAF6BA-CC9E-9DA4-5235-D009C4D7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8AB9CC-71C5-09AB-E324-48312169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460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E139097-ACC7-81D9-289D-C219CC80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4128BCF-0F35-924A-CB80-58C5A10BE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B2273C-929E-669D-01FA-394C5080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2782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4BC8A8-3329-F75D-AABA-FB5D5C74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B361D3-C93F-994A-73D6-27E0DAA7B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474BBD-2F38-E762-A37D-1A04BA5D8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4A4BAF2-A426-FB92-18B6-604C3688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755701-F909-AFD5-0883-858B0205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934421-EACA-A756-F3D6-D261D4F6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53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9AA8C-D7A3-CA88-ABBF-D1DC61F7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5846AA4-9D53-B05B-ECBD-BF5CF460E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94AC63-0257-DE31-1C89-E19154546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2D2303-0BF8-7BAB-B268-4DF428BB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E49B3-8EDB-3446-95E0-705D6573E086}" type="datetimeFigureOut">
              <a:rPr lang="es-ES" smtClean="0"/>
              <a:t>26/02/2024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FFC1F0-ABF9-4A28-7028-2B7C7208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8D2F3D-A2C6-978F-DE5A-1EB2F76B4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386A-3417-4349-A590-7AE3CB47F1B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043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71C37D-7079-BF11-4109-C163E1C1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4BF68A-7436-9BD1-48AD-8BE87E27F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EC77E-422A-D0A9-68AE-4A068493E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E49B3-8EDB-3446-95E0-705D6573E086}" type="datetimeFigureOut">
              <a:rPr lang="es-ES" smtClean="0"/>
              <a:t>26/02/2024</a:t>
            </a:fld>
            <a:endParaRPr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1359C3-2F78-4E92-2B7E-B2BA8516D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22532B-3E18-33A0-3685-15440F94E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2386A-3417-4349-A590-7AE3CB47F1B7}" type="slidenum">
              <a:rPr lang="es-ES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740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91F8CB85-D5F0-6816-C3EF-DB65AB0B0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1679" y="0"/>
            <a:ext cx="14009525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3860005-D9BB-961D-B76E-91B49221D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1679" y="-1"/>
            <a:ext cx="14009525" cy="37982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57B0AB3-68BF-07DF-774C-1923C1999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203" y="-896816"/>
            <a:ext cx="1643127" cy="34817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C6D353D-0C66-D20D-8265-C0F1B6759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108" y="756135"/>
            <a:ext cx="4389067" cy="230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17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682D8-4A54-F157-E34F-50848B6AF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433AE3F3-2031-6FC2-1DE1-46B4463F7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1418992-8F5C-4511-DAD2-606E4330F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6BDED6B6-8ED3-DAAA-BE40-D7B19DAE49C4}"/>
              </a:ext>
            </a:extLst>
          </p:cNvPr>
          <p:cNvCxnSpPr>
            <a:cxnSpLocks/>
          </p:cNvCxnSpPr>
          <p:nvPr/>
        </p:nvCxnSpPr>
        <p:spPr>
          <a:xfrm>
            <a:off x="2729644" y="1230923"/>
            <a:ext cx="0" cy="6775067"/>
          </a:xfrm>
          <a:prstGeom prst="line">
            <a:avLst/>
          </a:prstGeom>
          <a:ln w="9525">
            <a:solidFill>
              <a:srgbClr val="899FB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6DCC03F-B6CA-15CA-CC2E-540C01585879}"/>
              </a:ext>
            </a:extLst>
          </p:cNvPr>
          <p:cNvSpPr/>
          <p:nvPr/>
        </p:nvSpPr>
        <p:spPr>
          <a:xfrm>
            <a:off x="509755" y="283029"/>
            <a:ext cx="3811874" cy="528896"/>
          </a:xfrm>
          <a:prstGeom prst="rect">
            <a:avLst/>
          </a:prstGeom>
          <a:solidFill>
            <a:srgbClr val="322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4425AAB-0778-F0F0-B570-608E5D1564B3}"/>
              </a:ext>
            </a:extLst>
          </p:cNvPr>
          <p:cNvSpPr/>
          <p:nvPr/>
        </p:nvSpPr>
        <p:spPr>
          <a:xfrm>
            <a:off x="357355" y="381486"/>
            <a:ext cx="3811874" cy="331982"/>
          </a:xfrm>
          <a:prstGeom prst="rect">
            <a:avLst/>
          </a:prstGeom>
          <a:noFill/>
          <a:ln w="22225">
            <a:solidFill>
              <a:srgbClr val="B432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CECD1CE-18DA-C3EF-021E-28BE969BB347}"/>
              </a:ext>
            </a:extLst>
          </p:cNvPr>
          <p:cNvSpPr txBox="1"/>
          <p:nvPr/>
        </p:nvSpPr>
        <p:spPr>
          <a:xfrm>
            <a:off x="201724" y="393589"/>
            <a:ext cx="425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solidFill>
                  <a:schemeClr val="bg1"/>
                </a:solidFill>
              </a:rPr>
              <a:t>AGENDA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CC8B50C-C2FE-1BF5-4003-BC9BD5CCAA01}"/>
              </a:ext>
            </a:extLst>
          </p:cNvPr>
          <p:cNvGrpSpPr/>
          <p:nvPr/>
        </p:nvGrpSpPr>
        <p:grpSpPr>
          <a:xfrm>
            <a:off x="1300767" y="7424139"/>
            <a:ext cx="7968377" cy="197534"/>
            <a:chOff x="1300767" y="5462639"/>
            <a:chExt cx="7968377" cy="197534"/>
          </a:xfrm>
        </p:grpSpPr>
        <p:sp>
          <p:nvSpPr>
            <p:cNvPr id="17" name="Título 1">
              <a:extLst>
                <a:ext uri="{FF2B5EF4-FFF2-40B4-BE49-F238E27FC236}">
                  <a16:creationId xmlns:a16="http://schemas.microsoft.com/office/drawing/2014/main" id="{E6CC145E-1A6F-34EC-6DF4-5CFF9B9647C5}"/>
                </a:ext>
              </a:extLst>
            </p:cNvPr>
            <p:cNvSpPr txBox="1">
              <a:spLocks/>
            </p:cNvSpPr>
            <p:nvPr/>
          </p:nvSpPr>
          <p:spPr>
            <a:xfrm>
              <a:off x="1300767" y="5462639"/>
              <a:ext cx="7968377" cy="194562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5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100" b="1" dirty="0">
                  <a:solidFill>
                    <a:srgbClr val="002060"/>
                  </a:solidFill>
                  <a:latin typeface="+mn-lt"/>
                </a:rPr>
                <a:t>10:15 – 10.30h.</a:t>
              </a:r>
              <a:r>
                <a:rPr lang="es-ES" sz="1100" b="1" dirty="0">
                  <a:solidFill>
                    <a:srgbClr val="002060"/>
                  </a:solidFill>
                  <a:latin typeface="Soho Gothic Pro" panose="020B0503030504020204" pitchFamily="34" charset="77"/>
                </a:rPr>
                <a:t>	</a:t>
              </a:r>
              <a:r>
                <a:rPr lang="es-ES" sz="1100" b="1" dirty="0">
                  <a:latin typeface="Soho Gothic Pro" panose="020B0503030504020204" pitchFamily="34" charset="77"/>
                </a:rPr>
                <a:t>	</a:t>
              </a:r>
              <a:r>
                <a:rPr lang="es-ES" sz="1100" dirty="0">
                  <a:solidFill>
                    <a:srgbClr val="002060"/>
                  </a:solidFill>
                  <a:latin typeface="+mn-lt"/>
                </a:rPr>
                <a:t>Apertura Institucional</a:t>
              </a: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4FA7270B-23AB-7A2E-640D-6A676054850B}"/>
                </a:ext>
              </a:extLst>
            </p:cNvPr>
            <p:cNvSpPr/>
            <p:nvPr/>
          </p:nvSpPr>
          <p:spPr>
            <a:xfrm>
              <a:off x="2668568" y="5538021"/>
              <a:ext cx="122152" cy="122152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B432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DDBEFECD-8813-F89E-1885-221D98AE9426}"/>
              </a:ext>
            </a:extLst>
          </p:cNvPr>
          <p:cNvGrpSpPr/>
          <p:nvPr/>
        </p:nvGrpSpPr>
        <p:grpSpPr>
          <a:xfrm>
            <a:off x="1300767" y="7969042"/>
            <a:ext cx="7968377" cy="197534"/>
            <a:chOff x="1300767" y="5462639"/>
            <a:chExt cx="7968377" cy="197534"/>
          </a:xfrm>
        </p:grpSpPr>
        <p:sp>
          <p:nvSpPr>
            <p:cNvPr id="23" name="Título 1">
              <a:extLst>
                <a:ext uri="{FF2B5EF4-FFF2-40B4-BE49-F238E27FC236}">
                  <a16:creationId xmlns:a16="http://schemas.microsoft.com/office/drawing/2014/main" id="{B7E014C9-F65D-E1AC-7E28-148CA1C7B343}"/>
                </a:ext>
              </a:extLst>
            </p:cNvPr>
            <p:cNvSpPr txBox="1">
              <a:spLocks/>
            </p:cNvSpPr>
            <p:nvPr/>
          </p:nvSpPr>
          <p:spPr>
            <a:xfrm>
              <a:off x="1300767" y="5462639"/>
              <a:ext cx="7968377" cy="194562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5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100" b="1" dirty="0">
                  <a:solidFill>
                    <a:srgbClr val="002060"/>
                  </a:solidFill>
                  <a:latin typeface="+mn-lt"/>
                </a:rPr>
                <a:t>10:40 – 12.10h.</a:t>
              </a:r>
              <a:r>
                <a:rPr lang="es-ES" sz="1100" b="1" dirty="0">
                  <a:solidFill>
                    <a:srgbClr val="002060"/>
                  </a:solidFill>
                  <a:latin typeface="Soho Gothic Pro" panose="020B0503030504020204" pitchFamily="34" charset="77"/>
                </a:rPr>
                <a:t>	</a:t>
              </a:r>
              <a:r>
                <a:rPr lang="es-ES" sz="1100" b="1" dirty="0">
                  <a:latin typeface="Soho Gothic Pro" panose="020B0503030504020204" pitchFamily="34" charset="77"/>
                </a:rPr>
                <a:t>	</a:t>
              </a:r>
              <a:r>
                <a:rPr lang="es-ES" sz="1100" dirty="0">
                  <a:solidFill>
                    <a:srgbClr val="002060"/>
                  </a:solidFill>
                  <a:latin typeface="+mn-lt"/>
                </a:rPr>
                <a:t>Acceso justo y sostenible a la innovación</a:t>
              </a: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9CAAAC1D-778C-9175-82CB-B92B6EFD9F80}"/>
                </a:ext>
              </a:extLst>
            </p:cNvPr>
            <p:cNvSpPr/>
            <p:nvPr/>
          </p:nvSpPr>
          <p:spPr>
            <a:xfrm>
              <a:off x="2668568" y="5538021"/>
              <a:ext cx="122152" cy="122152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B432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F2CDD554-8621-CB20-CC22-63E1E70E4709}"/>
              </a:ext>
            </a:extLst>
          </p:cNvPr>
          <p:cNvGrpSpPr/>
          <p:nvPr/>
        </p:nvGrpSpPr>
        <p:grpSpPr>
          <a:xfrm>
            <a:off x="1300767" y="8513945"/>
            <a:ext cx="7968377" cy="197534"/>
            <a:chOff x="1300767" y="5462639"/>
            <a:chExt cx="7968377" cy="197534"/>
          </a:xfrm>
        </p:grpSpPr>
        <p:sp>
          <p:nvSpPr>
            <p:cNvPr id="27" name="Título 1">
              <a:extLst>
                <a:ext uri="{FF2B5EF4-FFF2-40B4-BE49-F238E27FC236}">
                  <a16:creationId xmlns:a16="http://schemas.microsoft.com/office/drawing/2014/main" id="{C2F25FBB-B245-B252-B99D-40A9438110D5}"/>
                </a:ext>
              </a:extLst>
            </p:cNvPr>
            <p:cNvSpPr txBox="1">
              <a:spLocks/>
            </p:cNvSpPr>
            <p:nvPr/>
          </p:nvSpPr>
          <p:spPr>
            <a:xfrm>
              <a:off x="1300767" y="5462639"/>
              <a:ext cx="7968377" cy="194562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5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100" b="1" dirty="0">
                  <a:solidFill>
                    <a:srgbClr val="39AFD0"/>
                  </a:solidFill>
                  <a:latin typeface="+mn-lt"/>
                </a:rPr>
                <a:t>12:20 – 12.50h.</a:t>
              </a:r>
              <a:r>
                <a:rPr lang="es-ES" sz="1100" b="1" dirty="0">
                  <a:solidFill>
                    <a:srgbClr val="39AFD0"/>
                  </a:solidFill>
                  <a:latin typeface="Soho Gothic Pro" panose="020B0503030504020204" pitchFamily="34" charset="77"/>
                </a:rPr>
                <a:t>		</a:t>
              </a:r>
              <a:r>
                <a:rPr lang="es-ES" sz="1100" dirty="0">
                  <a:solidFill>
                    <a:srgbClr val="39AFD0"/>
                  </a:solidFill>
                  <a:latin typeface="+mn-lt"/>
                </a:rPr>
                <a:t>Pausa Café</a:t>
              </a:r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B9E5E7DD-E359-76A6-2588-CF661107DD10}"/>
                </a:ext>
              </a:extLst>
            </p:cNvPr>
            <p:cNvSpPr/>
            <p:nvPr/>
          </p:nvSpPr>
          <p:spPr>
            <a:xfrm>
              <a:off x="2668568" y="5538021"/>
              <a:ext cx="122152" cy="122152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B432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B3E55910-A3BA-4DDB-CD16-6A233049EB45}"/>
              </a:ext>
            </a:extLst>
          </p:cNvPr>
          <p:cNvGrpSpPr/>
          <p:nvPr/>
        </p:nvGrpSpPr>
        <p:grpSpPr>
          <a:xfrm>
            <a:off x="1300767" y="9058848"/>
            <a:ext cx="9976833" cy="385990"/>
            <a:chOff x="1300767" y="5462639"/>
            <a:chExt cx="9976833" cy="385990"/>
          </a:xfrm>
        </p:grpSpPr>
        <p:sp>
          <p:nvSpPr>
            <p:cNvPr id="30" name="Título 1">
              <a:extLst>
                <a:ext uri="{FF2B5EF4-FFF2-40B4-BE49-F238E27FC236}">
                  <a16:creationId xmlns:a16="http://schemas.microsoft.com/office/drawing/2014/main" id="{23F52424-2463-2575-089E-8974C9ED80DA}"/>
                </a:ext>
              </a:extLst>
            </p:cNvPr>
            <p:cNvSpPr txBox="1">
              <a:spLocks/>
            </p:cNvSpPr>
            <p:nvPr/>
          </p:nvSpPr>
          <p:spPr>
            <a:xfrm>
              <a:off x="1300767" y="5462639"/>
              <a:ext cx="9976833" cy="385990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5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100" b="1" dirty="0">
                  <a:solidFill>
                    <a:srgbClr val="002060"/>
                  </a:solidFill>
                  <a:latin typeface="+mn-lt"/>
                </a:rPr>
                <a:t>13:00 – 14.30h.</a:t>
              </a:r>
              <a:r>
                <a:rPr lang="es-ES" sz="1100" b="1" dirty="0">
                  <a:solidFill>
                    <a:srgbClr val="002060"/>
                  </a:solidFill>
                  <a:latin typeface="Soho Gothic Pro" panose="020B0503030504020204" pitchFamily="34" charset="77"/>
                </a:rPr>
                <a:t>	</a:t>
              </a:r>
              <a:r>
                <a:rPr lang="es-ES" sz="1100" b="1" dirty="0">
                  <a:latin typeface="Soho Gothic Pro" panose="020B0503030504020204" pitchFamily="34" charset="77"/>
                </a:rPr>
                <a:t>	</a:t>
              </a:r>
              <a:r>
                <a:rPr lang="es-ES" sz="1100" dirty="0">
                  <a:solidFill>
                    <a:srgbClr val="002060"/>
                  </a:solidFill>
                  <a:latin typeface="+mn-lt"/>
                </a:rPr>
                <a:t>Reformas europeas para mejorar la competitividad de la unión europea con la innovación. </a:t>
              </a:r>
            </a:p>
            <a:p>
              <a:r>
                <a:rPr lang="es-ES" sz="1100" dirty="0">
                  <a:solidFill>
                    <a:srgbClr val="002060"/>
                  </a:solidFill>
                  <a:latin typeface="+mn-lt"/>
                </a:rPr>
                <a:t>		Reforma legislación farmacéutica europea y del marco legal de la responsabilidad por producto. Retos legales en el sector farmacéutico</a:t>
              </a:r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A474B97F-26E1-70DE-4722-F7A14C2228BC}"/>
                </a:ext>
              </a:extLst>
            </p:cNvPr>
            <p:cNvSpPr/>
            <p:nvPr/>
          </p:nvSpPr>
          <p:spPr>
            <a:xfrm>
              <a:off x="2668568" y="5538021"/>
              <a:ext cx="122152" cy="122152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B432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5972CD0C-04E5-BA0B-C1D8-A344DD370B26}"/>
              </a:ext>
            </a:extLst>
          </p:cNvPr>
          <p:cNvGrpSpPr/>
          <p:nvPr/>
        </p:nvGrpSpPr>
        <p:grpSpPr>
          <a:xfrm>
            <a:off x="1300767" y="6879236"/>
            <a:ext cx="7968377" cy="197534"/>
            <a:chOff x="1300767" y="5462639"/>
            <a:chExt cx="7968377" cy="197534"/>
          </a:xfrm>
        </p:grpSpPr>
        <p:sp>
          <p:nvSpPr>
            <p:cNvPr id="33" name="Título 1">
              <a:extLst>
                <a:ext uri="{FF2B5EF4-FFF2-40B4-BE49-F238E27FC236}">
                  <a16:creationId xmlns:a16="http://schemas.microsoft.com/office/drawing/2014/main" id="{E9761BDB-91A4-C670-0620-EF03BF16E6DC}"/>
                </a:ext>
              </a:extLst>
            </p:cNvPr>
            <p:cNvSpPr txBox="1">
              <a:spLocks/>
            </p:cNvSpPr>
            <p:nvPr/>
          </p:nvSpPr>
          <p:spPr>
            <a:xfrm>
              <a:off x="1300767" y="5462639"/>
              <a:ext cx="7968377" cy="194562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5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100" b="1" dirty="0">
                  <a:solidFill>
                    <a:srgbClr val="B43271"/>
                  </a:solidFill>
                  <a:latin typeface="+mn-lt"/>
                </a:rPr>
                <a:t>5 MARZO</a:t>
              </a:r>
              <a:endParaRPr lang="es-ES" sz="1100" dirty="0">
                <a:solidFill>
                  <a:srgbClr val="B43271"/>
                </a:solidFill>
                <a:latin typeface="+mn-lt"/>
              </a:endParaRPr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BB19EF9C-ECA1-003F-B6CF-B76BDE490EA5}"/>
                </a:ext>
              </a:extLst>
            </p:cNvPr>
            <p:cNvSpPr/>
            <p:nvPr/>
          </p:nvSpPr>
          <p:spPr>
            <a:xfrm>
              <a:off x="2668568" y="5538021"/>
              <a:ext cx="122152" cy="122152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B432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3900BC7F-D53A-5050-63CE-F8A6469F9B48}"/>
              </a:ext>
            </a:extLst>
          </p:cNvPr>
          <p:cNvGrpSpPr/>
          <p:nvPr/>
        </p:nvGrpSpPr>
        <p:grpSpPr>
          <a:xfrm>
            <a:off x="1300767" y="9792207"/>
            <a:ext cx="9976833" cy="385990"/>
            <a:chOff x="1300767" y="5462639"/>
            <a:chExt cx="9976833" cy="385990"/>
          </a:xfrm>
        </p:grpSpPr>
        <p:sp>
          <p:nvSpPr>
            <p:cNvPr id="36" name="Título 1">
              <a:extLst>
                <a:ext uri="{FF2B5EF4-FFF2-40B4-BE49-F238E27FC236}">
                  <a16:creationId xmlns:a16="http://schemas.microsoft.com/office/drawing/2014/main" id="{97BCFB1E-6016-7999-96ED-E226E58A634C}"/>
                </a:ext>
              </a:extLst>
            </p:cNvPr>
            <p:cNvSpPr txBox="1">
              <a:spLocks/>
            </p:cNvSpPr>
            <p:nvPr/>
          </p:nvSpPr>
          <p:spPr>
            <a:xfrm>
              <a:off x="1300767" y="5462639"/>
              <a:ext cx="9976833" cy="385990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5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100" b="1" dirty="0">
                  <a:solidFill>
                    <a:srgbClr val="39AFD0"/>
                  </a:solidFill>
                  <a:latin typeface="+mn-lt"/>
                </a:rPr>
                <a:t>14:40 – 16.00h.</a:t>
              </a:r>
              <a:r>
                <a:rPr lang="es-ES" sz="1100" b="1" dirty="0">
                  <a:solidFill>
                    <a:srgbClr val="39AFD0"/>
                  </a:solidFill>
                  <a:latin typeface="Soho Gothic Pro" panose="020B0503030504020204" pitchFamily="34" charset="77"/>
                </a:rPr>
                <a:t>		</a:t>
              </a:r>
              <a:r>
                <a:rPr lang="es-ES" sz="1100" dirty="0">
                  <a:solidFill>
                    <a:srgbClr val="39AFD0"/>
                  </a:solidFill>
                  <a:latin typeface="+mn-lt"/>
                </a:rPr>
                <a:t>Cóctel</a:t>
              </a:r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52CD6B7A-B1FD-EBE4-6461-A49B08F8C483}"/>
                </a:ext>
              </a:extLst>
            </p:cNvPr>
            <p:cNvSpPr/>
            <p:nvPr/>
          </p:nvSpPr>
          <p:spPr>
            <a:xfrm>
              <a:off x="2668568" y="5538021"/>
              <a:ext cx="122152" cy="122152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B432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58E672B2-B040-4315-8FEA-A89A76D2CB9B}"/>
              </a:ext>
            </a:extLst>
          </p:cNvPr>
          <p:cNvGrpSpPr/>
          <p:nvPr/>
        </p:nvGrpSpPr>
        <p:grpSpPr>
          <a:xfrm>
            <a:off x="1300767" y="10525566"/>
            <a:ext cx="9976833" cy="385990"/>
            <a:chOff x="1300767" y="5462639"/>
            <a:chExt cx="9976833" cy="385990"/>
          </a:xfrm>
        </p:grpSpPr>
        <p:sp>
          <p:nvSpPr>
            <p:cNvPr id="39" name="Título 1">
              <a:extLst>
                <a:ext uri="{FF2B5EF4-FFF2-40B4-BE49-F238E27FC236}">
                  <a16:creationId xmlns:a16="http://schemas.microsoft.com/office/drawing/2014/main" id="{4B4E7209-44DD-E6BD-E428-2C7A585712B4}"/>
                </a:ext>
              </a:extLst>
            </p:cNvPr>
            <p:cNvSpPr txBox="1">
              <a:spLocks/>
            </p:cNvSpPr>
            <p:nvPr/>
          </p:nvSpPr>
          <p:spPr>
            <a:xfrm>
              <a:off x="1300767" y="5462639"/>
              <a:ext cx="9976833" cy="385990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5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100" b="1" dirty="0">
                  <a:solidFill>
                    <a:srgbClr val="002060"/>
                  </a:solidFill>
                  <a:latin typeface="+mn-lt"/>
                </a:rPr>
                <a:t>16:10 – 17.40h.</a:t>
              </a:r>
              <a:r>
                <a:rPr lang="es-ES" sz="1100" b="1" dirty="0">
                  <a:solidFill>
                    <a:srgbClr val="002060"/>
                  </a:solidFill>
                  <a:latin typeface="Soho Gothic Pro" panose="020B0503030504020204" pitchFamily="34" charset="77"/>
                </a:rPr>
                <a:t>	</a:t>
              </a:r>
              <a:r>
                <a:rPr lang="es-ES" sz="1100" b="1" dirty="0">
                  <a:latin typeface="Soho Gothic Pro" panose="020B0503030504020204" pitchFamily="34" charset="77"/>
                </a:rPr>
                <a:t>	</a:t>
              </a:r>
              <a:r>
                <a:rPr lang="es-ES" sz="1100" dirty="0">
                  <a:solidFill>
                    <a:srgbClr val="002060"/>
                  </a:solidFill>
                  <a:latin typeface="+mn-lt"/>
                </a:rPr>
                <a:t>Innovar en la contratación pública de medicamentos innovadores. </a:t>
              </a:r>
            </a:p>
            <a:p>
              <a:r>
                <a:rPr lang="es-ES" sz="1100" dirty="0">
                  <a:solidFill>
                    <a:srgbClr val="002060"/>
                  </a:solidFill>
                  <a:latin typeface="+mn-lt"/>
                </a:rPr>
                <a:t>		Transparencia sostenible: reflexiones acerca de la confidencialidad de precios netos y ofertas comerciales</a:t>
              </a:r>
            </a:p>
          </p:txBody>
        </p:sp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38E6126C-5F72-281E-AABF-F4A9185EB05E}"/>
                </a:ext>
              </a:extLst>
            </p:cNvPr>
            <p:cNvSpPr/>
            <p:nvPr/>
          </p:nvSpPr>
          <p:spPr>
            <a:xfrm>
              <a:off x="2668568" y="5538021"/>
              <a:ext cx="122152" cy="122152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B432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2D659B1A-70FC-A741-B855-2F48064131DD}"/>
              </a:ext>
            </a:extLst>
          </p:cNvPr>
          <p:cNvGrpSpPr/>
          <p:nvPr/>
        </p:nvGrpSpPr>
        <p:grpSpPr>
          <a:xfrm>
            <a:off x="1300767" y="11258925"/>
            <a:ext cx="9976833" cy="385990"/>
            <a:chOff x="1300767" y="5462639"/>
            <a:chExt cx="9976833" cy="385990"/>
          </a:xfrm>
        </p:grpSpPr>
        <p:sp>
          <p:nvSpPr>
            <p:cNvPr id="42" name="Título 1">
              <a:extLst>
                <a:ext uri="{FF2B5EF4-FFF2-40B4-BE49-F238E27FC236}">
                  <a16:creationId xmlns:a16="http://schemas.microsoft.com/office/drawing/2014/main" id="{E48BCA40-0E76-9673-3C22-A2B03CB71D7D}"/>
                </a:ext>
              </a:extLst>
            </p:cNvPr>
            <p:cNvSpPr txBox="1">
              <a:spLocks/>
            </p:cNvSpPr>
            <p:nvPr/>
          </p:nvSpPr>
          <p:spPr>
            <a:xfrm>
              <a:off x="1300767" y="5462639"/>
              <a:ext cx="9976833" cy="385990"/>
            </a:xfrm>
            <a:prstGeom prst="rect">
              <a:avLst/>
            </a:prstGeom>
          </p:spPr>
          <p:txBody>
            <a:bodyPr vert="horz"/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500" kern="120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s-ES" sz="1100" b="1" dirty="0">
                  <a:solidFill>
                    <a:srgbClr val="002060"/>
                  </a:solidFill>
                  <a:latin typeface="+mn-lt"/>
                </a:rPr>
                <a:t>17:50 – 18.50h.</a:t>
              </a:r>
              <a:r>
                <a:rPr lang="es-ES" sz="1100" b="1" dirty="0">
                  <a:solidFill>
                    <a:srgbClr val="002060"/>
                  </a:solidFill>
                  <a:latin typeface="Soho Gothic Pro" panose="020B0503030504020204" pitchFamily="34" charset="77"/>
                </a:rPr>
                <a:t>	</a:t>
              </a:r>
              <a:r>
                <a:rPr lang="es-ES" sz="1100" b="1" dirty="0">
                  <a:latin typeface="Soho Gothic Pro" panose="020B0503030504020204" pitchFamily="34" charset="77"/>
                </a:rPr>
                <a:t>	</a:t>
              </a:r>
              <a:r>
                <a:rPr lang="es-ES" sz="1100" dirty="0">
                  <a:solidFill>
                    <a:srgbClr val="002060"/>
                  </a:solidFill>
                  <a:latin typeface="+mn-lt"/>
                </a:rPr>
                <a:t>Protección judicial de la innovación farmacéutica. Patente unitaria</a:t>
              </a:r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3124E5BE-464C-425F-0E4B-368F3D1AF65B}"/>
                </a:ext>
              </a:extLst>
            </p:cNvPr>
            <p:cNvSpPr/>
            <p:nvPr/>
          </p:nvSpPr>
          <p:spPr>
            <a:xfrm>
              <a:off x="2668568" y="5538021"/>
              <a:ext cx="122152" cy="122152"/>
            </a:xfrm>
            <a:prstGeom prst="ellipse">
              <a:avLst/>
            </a:prstGeom>
            <a:solidFill>
              <a:schemeClr val="bg1"/>
            </a:solidFill>
            <a:ln w="47625">
              <a:solidFill>
                <a:srgbClr val="B432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D3FE19A-9151-20E0-76F7-1534DDC1E0B2}"/>
              </a:ext>
            </a:extLst>
          </p:cNvPr>
          <p:cNvSpPr txBox="1"/>
          <p:nvPr/>
        </p:nvSpPr>
        <p:spPr>
          <a:xfrm>
            <a:off x="3468414" y="2144110"/>
            <a:ext cx="6884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Propuestas positivas más importantes para la industria innovadora</a:t>
            </a:r>
          </a:p>
          <a:p>
            <a:endParaRPr lang="es-ES" dirty="0"/>
          </a:p>
          <a:p>
            <a:r>
              <a:rPr lang="es-ES" dirty="0"/>
              <a:t>Xisca Borrás Pieri.  Socia de Bristows LLP </a:t>
            </a:r>
          </a:p>
        </p:txBody>
      </p:sp>
    </p:spTree>
    <p:extLst>
      <p:ext uri="{BB962C8B-B14F-4D97-AF65-F5344CB8AC3E}">
        <p14:creationId xmlns:p14="http://schemas.microsoft.com/office/powerpoint/2010/main" val="305040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3.54167E-6 -0.8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3.54167E-6 -0.8409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3.54167E-6 -0.840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3.54167E-6 -0.8409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4.79167E-6 -0.840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4.79167E-6 -0.840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4.79167E-6 -0.8409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4.79167E-6 -0.8409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331FB-E3BA-2301-19A1-33C725C16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45C3834-2B62-286D-A24F-54964CE20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A0BE89-9C69-8CB3-2902-DDB8DC6EE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8746E6-70AF-501F-F676-D026B08A9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DD92AC-40AF-F515-2564-975C244D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El “boleto de oro”: bono transferible de exclusividad de datos para nuevos antimicrobianos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9A333-F1B3-6DEE-FCFF-9795ADA18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52138" cy="435133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“Antimicrobiano innovador”: antimicrobiano que presenta un beneficio significativo en relación con una resistencia antimicrobiana</a:t>
            </a:r>
            <a:endParaRPr lang="es-ES" sz="1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Bono: derecho a 1 año de exclusividad de datos para un producto con AC centralizada durante los 4 primeros años de protección </a:t>
            </a:r>
          </a:p>
          <a:p>
            <a:pPr marL="690740" lvl="2" indent="-285750"/>
            <a:r>
              <a:rPr lang="es-ES" sz="1800" dirty="0"/>
              <a:t>Transferible</a:t>
            </a:r>
          </a:p>
          <a:p>
            <a:pPr marL="690740" lvl="2" indent="-285750"/>
            <a:r>
              <a:rPr lang="es-ES" sz="1800" dirty="0"/>
              <a:t>Se debe utilizar en los 5 primeros años desde la AC del antimicrobiano innovador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El bono se puede vender una sola vez, y el precio y las partes deben hacerse públicos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Límites: un máximo de 10 bonos durante un periodo de 15 años</a:t>
            </a:r>
          </a:p>
          <a:p>
            <a:pPr marL="690740" lvl="2" indent="-285750"/>
            <a:r>
              <a:rPr lang="es-ES" sz="1800" dirty="0"/>
              <a:t>¿Qué pasará tras los 10 bonos o 15 años?</a:t>
            </a:r>
          </a:p>
          <a:p>
            <a:pPr marL="233540" lvl="1" indent="-285750"/>
            <a:r>
              <a:rPr lang="es-ES" sz="1800" dirty="0"/>
              <a:t>El </a:t>
            </a:r>
            <a:r>
              <a:rPr lang="es-ES" sz="1800" dirty="0" err="1"/>
              <a:t>Rapporteur</a:t>
            </a:r>
            <a:r>
              <a:rPr lang="es-ES" sz="1800" dirty="0"/>
              <a:t> de la Comisión </a:t>
            </a:r>
            <a:r>
              <a:rPr lang="es-ES" sz="1800" dirty="0" err="1"/>
              <a:t>ENVI</a:t>
            </a:r>
            <a:r>
              <a:rPr lang="es-ES" sz="1800" dirty="0"/>
              <a:t> del Parlamento Europeo </a:t>
            </a:r>
          </a:p>
          <a:p>
            <a:pPr marL="0" lvl="1" indent="273050">
              <a:buNone/>
            </a:pPr>
            <a:r>
              <a:rPr lang="es-ES" sz="1800" dirty="0"/>
              <a:t>propone eliminar este incentivo</a:t>
            </a:r>
          </a:p>
          <a:p>
            <a:pPr marL="742950" lvl="2" indent="-285750"/>
            <a:r>
              <a:rPr lang="es-ES" sz="1800" dirty="0"/>
              <a:t>Propone crear la European Medicines </a:t>
            </a:r>
            <a:r>
              <a:rPr lang="es-ES" sz="1800" dirty="0" err="1"/>
              <a:t>Facility</a:t>
            </a:r>
            <a:endParaRPr lang="es-ES" sz="1800" dirty="0"/>
          </a:p>
          <a:p>
            <a:pPr marL="0" lvl="1" indent="273050">
              <a:buNone/>
            </a:pPr>
            <a:endParaRPr lang="es-ES" sz="1800" dirty="0"/>
          </a:p>
          <a:p>
            <a:pPr marL="0" lvl="1" indent="273050">
              <a:buNone/>
            </a:pPr>
            <a:endParaRPr lang="es-ES" sz="1800" dirty="0"/>
          </a:p>
          <a:p>
            <a:endParaRPr lang="en-GB" dirty="0"/>
          </a:p>
        </p:txBody>
      </p:sp>
      <p:pic>
        <p:nvPicPr>
          <p:cNvPr id="8" name="Picture 7" descr="A chocolate bar with a bite taken out of it&#10;&#10;Description automatically generated">
            <a:extLst>
              <a:ext uri="{FF2B5EF4-FFF2-40B4-BE49-F238E27FC236}">
                <a16:creationId xmlns:a16="http://schemas.microsoft.com/office/drawing/2014/main" id="{6D52E597-BC92-035F-5EDB-C3DE32526A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0338" y="3048000"/>
            <a:ext cx="4220309" cy="31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13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331FB-E3BA-2301-19A1-33C725C16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45C3834-2B62-286D-A24F-54964CE20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A0BE89-9C69-8CB3-2902-DDB8DC6EE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8746E6-70AF-501F-F676-D026B08A9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2" name="Título 1" descr="|">
            <a:extLst>
              <a:ext uri="{FF2B5EF4-FFF2-40B4-BE49-F238E27FC236}">
                <a16:creationId xmlns:a16="http://schemas.microsoft.com/office/drawing/2014/main" id="{77DD92AC-40AF-F515-2564-975C244D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</a:t>
            </a:r>
            <a:r>
              <a:rPr lang="es-ES" dirty="0"/>
              <a:t>Regulatory sandbox” o espacio controlado de pruebas</a:t>
            </a:r>
          </a:p>
        </p:txBody>
      </p:sp>
      <p:sp>
        <p:nvSpPr>
          <p:cNvPr id="3" name="Marcador de contenido 2" descr="|">
            <a:extLst>
              <a:ext uri="{FF2B5EF4-FFF2-40B4-BE49-F238E27FC236}">
                <a16:creationId xmlns:a16="http://schemas.microsoft.com/office/drawing/2014/main" id="{DAB9A333-F1B3-6DEE-FCFF-9795ADA18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02108" cy="435133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Concepto abierto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La CE podrá crear un “regulatory sandbox” cuando: </a:t>
            </a:r>
          </a:p>
          <a:p>
            <a:pPr marL="690740" lvl="2" indent="-285750"/>
            <a:r>
              <a:rPr lang="es-ES" sz="1650" dirty="0"/>
              <a:t>el marco regulatorio existente no permita el desarrollo del medicamento (o categoría de medicamentos) debido a los retos que planteen las características del producto, y</a:t>
            </a:r>
          </a:p>
          <a:p>
            <a:pPr marL="690740" lvl="2" indent="-285750"/>
            <a:r>
              <a:rPr lang="es-ES" sz="1650" dirty="0"/>
              <a:t>las características del producto contribuyan de forma clara y evidente a la calidad, seguridad o eficacia del medicamento o cuando proporcionen una ventaja significativa para el acceso al tratamiento por parte de los pacientes</a:t>
            </a: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El “regulatory sandbox” creará un ámbito estructurado, regulado y limitado en el tiempo donde hacer pruebas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Las autorizaciones de ensayos clínicos lo tendrán en cuenta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No sustituye la 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Ventajas</a:t>
            </a:r>
          </a:p>
          <a:p>
            <a:pPr marL="690740" lvl="2" indent="-285750"/>
            <a:r>
              <a:rPr lang="es-ES" sz="1800" dirty="0"/>
              <a:t>Market access  </a:t>
            </a:r>
          </a:p>
          <a:p>
            <a:pPr marL="690740" lvl="2" indent="-285750"/>
            <a:r>
              <a:rPr lang="es-ES" sz="1800" dirty="0"/>
              <a:t>Generación de “real world evidence”</a:t>
            </a:r>
          </a:p>
          <a:p>
            <a:pPr marL="690740" lvl="2" indent="-285750"/>
            <a:r>
              <a:rPr lang="es-ES" sz="1800" dirty="0"/>
              <a:t>Digitalización y AI</a:t>
            </a:r>
          </a:p>
          <a:p>
            <a:pPr marL="233540" lvl="1" indent="-285750"/>
            <a:r>
              <a:rPr lang="es-ES" sz="1800" dirty="0"/>
              <a:t>El </a:t>
            </a:r>
            <a:r>
              <a:rPr lang="es-ES" sz="1800" dirty="0" err="1"/>
              <a:t>Rapporteur</a:t>
            </a:r>
            <a:r>
              <a:rPr lang="es-ES" sz="1800" dirty="0"/>
              <a:t> de la Comisión </a:t>
            </a:r>
            <a:r>
              <a:rPr lang="es-ES" sz="1800" dirty="0" err="1"/>
              <a:t>ENVI</a:t>
            </a:r>
            <a:r>
              <a:rPr lang="es-ES" sz="1800" dirty="0"/>
              <a:t> del Parlamento Europeo </a:t>
            </a:r>
          </a:p>
          <a:p>
            <a:pPr marL="0" lvl="1" indent="273050">
              <a:buNone/>
            </a:pPr>
            <a:r>
              <a:rPr lang="es-ES" sz="1800" dirty="0"/>
              <a:t>propone eliminar esta herramienta</a:t>
            </a:r>
          </a:p>
        </p:txBody>
      </p:sp>
      <p:pic>
        <p:nvPicPr>
          <p:cNvPr id="8" name="Picture 7" descr="A sand castle with a flag on it&#10;&#10;Description automatically generated">
            <a:extLst>
              <a:ext uri="{FF2B5EF4-FFF2-40B4-BE49-F238E27FC236}">
                <a16:creationId xmlns:a16="http://schemas.microsoft.com/office/drawing/2014/main" id="{9730CAC4-F8AE-C3A8-F1E3-1F2EB4B3CB5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108" y="3829537"/>
            <a:ext cx="3575540" cy="23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85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331FB-E3BA-2301-19A1-33C725C16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45C3834-2B62-286D-A24F-54964CE20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A0BE89-9C69-8CB3-2902-DDB8DC6EE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8746E6-70AF-501F-F676-D026B08A9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2" name="Título 1" descr="|">
            <a:extLst>
              <a:ext uri="{FF2B5EF4-FFF2-40B4-BE49-F238E27FC236}">
                <a16:creationId xmlns:a16="http://schemas.microsoft.com/office/drawing/2014/main" id="{77DD92AC-40AF-F515-2564-975C244D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Cambios en el proceso de evaluación y autorización de medicamentos</a:t>
            </a:r>
          </a:p>
        </p:txBody>
      </p:sp>
      <p:sp>
        <p:nvSpPr>
          <p:cNvPr id="3" name="Marcador de contenido 2" descr="|">
            <a:extLst>
              <a:ext uri="{FF2B5EF4-FFF2-40B4-BE49-F238E27FC236}">
                <a16:creationId xmlns:a16="http://schemas.microsoft.com/office/drawing/2014/main" id="{DAB9A333-F1B3-6DEE-FCFF-9795ADA18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Reducción del proceso de evaluación y autorización: </a:t>
            </a:r>
          </a:p>
          <a:p>
            <a:pPr marL="690740" lvl="2" indent="-285750"/>
            <a:r>
              <a:rPr lang="es-ES" sz="1800" dirty="0"/>
              <a:t>Evaluación por parte de la CHMP: de 210 a 180 días </a:t>
            </a:r>
          </a:p>
          <a:p>
            <a:pPr marL="690740" lvl="2" indent="-285750"/>
            <a:r>
              <a:rPr lang="es-ES" sz="1800" dirty="0"/>
              <a:t>Aprobación por parte de la CE: de 67 a 46 días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La CE propone que las AC se concederán por un periodo ilimitado </a:t>
            </a:r>
          </a:p>
          <a:p>
            <a:pPr marL="690740" lvl="2" indent="-285750"/>
            <a:r>
              <a:rPr lang="es-ES" sz="1800" dirty="0"/>
              <a:t>Por razones de seguridad podrán tener una duración inicial de 5 años</a:t>
            </a:r>
          </a:p>
          <a:p>
            <a:pPr marL="690740" lvl="2" indent="-285750"/>
            <a:r>
              <a:rPr lang="es-ES" sz="1800" dirty="0"/>
              <a:t>Las AC condicionales centralizadas </a:t>
            </a:r>
            <a:r>
              <a:rPr lang="es-ES" sz="1800"/>
              <a:t>y las “</a:t>
            </a:r>
            <a:r>
              <a:rPr lang="es-ES" sz="1800" dirty="0"/>
              <a:t>exceptional circumstances” siguen teniendo duración inicial limitada</a:t>
            </a:r>
          </a:p>
          <a:p>
            <a:pPr marL="233540" lvl="1" indent="-285750"/>
            <a:r>
              <a:rPr lang="es-ES" sz="1800" dirty="0"/>
              <a:t>El </a:t>
            </a:r>
            <a:r>
              <a:rPr lang="es-ES" sz="1800" dirty="0" err="1"/>
              <a:t>Rapporteur</a:t>
            </a:r>
            <a:r>
              <a:rPr lang="es-ES" sz="1800" dirty="0"/>
              <a:t> de la Comisión </a:t>
            </a:r>
            <a:r>
              <a:rPr lang="es-ES" sz="1800" dirty="0" err="1"/>
              <a:t>ENVI</a:t>
            </a:r>
            <a:r>
              <a:rPr lang="es-ES" sz="1800" dirty="0"/>
              <a:t> del Parlamento Europeo propone endurecer el sistema actual: duración inicial de 5 años y renovaciones cada 10 años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Desaparición de la “sunset clause”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Institucionalización de las “revisiones continuas” (“rolling review”) para medicamentos que constituyan un avance terapéutico excepcional en el diagnóstico, prevención o tratamiento de afecciones mortales, gravemente debilitantes o serias y crónicas</a:t>
            </a:r>
          </a:p>
        </p:txBody>
      </p:sp>
    </p:spTree>
    <p:extLst>
      <p:ext uri="{BB962C8B-B14F-4D97-AF65-F5344CB8AC3E}">
        <p14:creationId xmlns:p14="http://schemas.microsoft.com/office/powerpoint/2010/main" val="3301813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331FB-E3BA-2301-19A1-33C725C16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345C3834-2B62-286D-A24F-54964CE20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5782" y="-492369"/>
            <a:ext cx="813265" cy="172329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A0BE89-9C69-8CB3-2902-DDB8DC6EE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85" y="0"/>
            <a:ext cx="44743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8746E6-70AF-501F-F676-D026B08A9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7" y="6553200"/>
            <a:ext cx="5727700" cy="152400"/>
          </a:xfrm>
          <a:prstGeom prst="rect">
            <a:avLst/>
          </a:prstGeom>
        </p:spPr>
      </p:pic>
      <p:sp>
        <p:nvSpPr>
          <p:cNvPr id="2" name="Título 1" descr="|">
            <a:extLst>
              <a:ext uri="{FF2B5EF4-FFF2-40B4-BE49-F238E27FC236}">
                <a16:creationId xmlns:a16="http://schemas.microsoft.com/office/drawing/2014/main" id="{77DD92AC-40AF-F515-2564-975C244D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Cambios en la EMA: mayor protagonismo y una estructura renovada para una mayor agilidad</a:t>
            </a:r>
          </a:p>
        </p:txBody>
      </p:sp>
      <p:sp>
        <p:nvSpPr>
          <p:cNvPr id="3" name="Marcador de contenido 2" descr="|">
            <a:extLst>
              <a:ext uri="{FF2B5EF4-FFF2-40B4-BE49-F238E27FC236}">
                <a16:creationId xmlns:a16="http://schemas.microsoft.com/office/drawing/2014/main" id="{DAB9A333-F1B3-6DEE-FCFF-9795ADA18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Simplificación: </a:t>
            </a:r>
          </a:p>
          <a:p>
            <a:pPr marL="690740" lvl="2" indent="-285750"/>
            <a:r>
              <a:rPr lang="es-ES" sz="1800" dirty="0"/>
              <a:t>Sólo dos comités para la evaluación de medicamentos de uso humano: CHMP y PRAC</a:t>
            </a:r>
          </a:p>
          <a:p>
            <a:pPr marL="690740" lvl="2" indent="-285750"/>
            <a:r>
              <a:rPr lang="es-ES" sz="1800" dirty="0"/>
              <a:t>COMP, PDCO y CAT se convierten en “working groups / working parties / pool of experts”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Mayor representación de pacientes y profesionales sanitarios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Más protagonismo y responsabilidades:</a:t>
            </a:r>
          </a:p>
          <a:p>
            <a:pPr marL="690740" lvl="2" indent="-285750"/>
            <a:r>
              <a:rPr lang="es-ES" sz="1800" dirty="0"/>
              <a:t>Institucionalización del programa para medicamentos prioritarios (“PRIME”), que se beneficiarán de una evaluación acelerada</a:t>
            </a:r>
          </a:p>
          <a:p>
            <a:pPr marL="690740" lvl="2" indent="-285750"/>
            <a:r>
              <a:rPr lang="es-ES" sz="1800" dirty="0"/>
              <a:t>Determinación de “necesidades médicas no cubiertas”</a:t>
            </a:r>
          </a:p>
          <a:p>
            <a:pPr marL="690740" lvl="2" indent="-285750"/>
            <a:r>
              <a:rPr lang="es-ES" sz="1800" dirty="0"/>
              <a:t>Monitorizar el campo de medicamentos emergentes para hacer recomendaciones relativas a los “regulatory sandbox”</a:t>
            </a:r>
          </a:p>
          <a:p>
            <a:pPr marL="690740" lvl="2" indent="-285750"/>
            <a:r>
              <a:rPr lang="es-ES" sz="1800" dirty="0"/>
              <a:t>Mayor visibilidad en las cadenas de suministro para minimizar problemas de suministro</a:t>
            </a:r>
          </a:p>
        </p:txBody>
      </p:sp>
    </p:spTree>
    <p:extLst>
      <p:ext uri="{BB962C8B-B14F-4D97-AF65-F5344CB8AC3E}">
        <p14:creationId xmlns:p14="http://schemas.microsoft.com/office/powerpoint/2010/main" val="163279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6A7DF-D303-F34D-1284-F61925BC5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FAC7536-44AF-6862-D2D0-258369F6B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5D85C82-9D80-DDB2-B0BF-97DDA4F5A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50" y="3067050"/>
            <a:ext cx="28321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730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680</Words>
  <Application>Microsoft Office PowerPoint</Application>
  <PresentationFormat>Widescreen</PresentationFormat>
  <Paragraphs>60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Soho Gothic Pro</vt:lpstr>
      <vt:lpstr>Tema de Office</vt:lpstr>
      <vt:lpstr>PowerPoint Presentation</vt:lpstr>
      <vt:lpstr>PowerPoint Presentation</vt:lpstr>
      <vt:lpstr>El “boleto de oro”: bono transferible de exclusividad de datos para nuevos antimicrobianos</vt:lpstr>
      <vt:lpstr>“Regulatory sandbox” o espacio controlado de pruebas</vt:lpstr>
      <vt:lpstr>Cambios en el proceso de evaluación y autorización de medicamentos</vt:lpstr>
      <vt:lpstr>Cambios en la EMA: mayor protagonismo y una estructura renovada para una mayor agilidad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cristina martin</dc:creator>
  <cp:lastModifiedBy>Bristows</cp:lastModifiedBy>
  <cp:revision>6</cp:revision>
  <dcterms:created xsi:type="dcterms:W3CDTF">2024-01-29T09:45:22Z</dcterms:created>
  <dcterms:modified xsi:type="dcterms:W3CDTF">2024-02-26T13:05:19Z</dcterms:modified>
</cp:coreProperties>
</file>