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72" r:id="rId3"/>
    <p:sldId id="273" r:id="rId4"/>
    <p:sldId id="275" r:id="rId5"/>
    <p:sldId id="274" r:id="rId6"/>
    <p:sldId id="276" r:id="rId7"/>
    <p:sldId id="277" r:id="rId8"/>
    <p:sldId id="278" r:id="rId9"/>
    <p:sldId id="280" r:id="rId10"/>
    <p:sldId id="279" r:id="rId11"/>
    <p:sldId id="259" r:id="rId1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914" userDrawn="1">
          <p15:clr>
            <a:srgbClr val="A4A3A4"/>
          </p15:clr>
        </p15:guide>
        <p15:guide id="2" orient="horz" pos="913" userDrawn="1">
          <p15:clr>
            <a:srgbClr val="A4A3A4"/>
          </p15:clr>
        </p15:guide>
        <p15:guide id="3" pos="75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2F60"/>
    <a:srgbClr val="39AFD0"/>
    <a:srgbClr val="B43271"/>
    <a:srgbClr val="262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7" d="100"/>
          <a:sy n="107" d="100"/>
        </p:scale>
        <p:origin x="1092" y="120"/>
      </p:cViewPr>
      <p:guideLst>
        <p:guide pos="914"/>
        <p:guide orient="horz" pos="913"/>
        <p:guide pos="75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AC42F-6EC8-D84A-9C74-E23B195D0BE2}" type="datetimeFigureOut">
              <a:rPr lang="es-ES" smtClean="0"/>
              <a:t>25/02/2024</a:t>
            </a:fld>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FA90-0DD4-EC4D-807F-98397BDCB8B3}" type="slidenum">
              <a:rPr lang="es-ES" smtClean="0"/>
              <a:t>‹#›</a:t>
            </a:fld>
            <a:endParaRPr/>
          </a:p>
        </p:txBody>
      </p:sp>
    </p:spTree>
    <p:extLst>
      <p:ext uri="{BB962C8B-B14F-4D97-AF65-F5344CB8AC3E}">
        <p14:creationId xmlns:p14="http://schemas.microsoft.com/office/powerpoint/2010/main" val="231027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s-ES" i="0" dirty="0"/>
          </a:p>
        </p:txBody>
      </p:sp>
      <p:sp>
        <p:nvSpPr>
          <p:cNvPr id="4" name="Slide Number Placeholder 3"/>
          <p:cNvSpPr>
            <a:spLocks noGrp="1"/>
          </p:cNvSpPr>
          <p:nvPr>
            <p:ph type="sldNum" sz="quarter" idx="5"/>
          </p:nvPr>
        </p:nvSpPr>
        <p:spPr/>
        <p:txBody>
          <a:bodyPr/>
          <a:lstStyle/>
          <a:p>
            <a:fld id="{B6C939C0-A849-4519-9556-75D4368BED84}" type="slidenum">
              <a:rPr lang="es-ES" smtClean="0"/>
              <a:t>2</a:t>
            </a:fld>
            <a:endParaRPr lang="es-ES"/>
          </a:p>
        </p:txBody>
      </p:sp>
    </p:spTree>
    <p:extLst>
      <p:ext uri="{BB962C8B-B14F-4D97-AF65-F5344CB8AC3E}">
        <p14:creationId xmlns:p14="http://schemas.microsoft.com/office/powerpoint/2010/main" val="171684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s-ES" i="0" dirty="0"/>
          </a:p>
        </p:txBody>
      </p:sp>
      <p:sp>
        <p:nvSpPr>
          <p:cNvPr id="4" name="Slide Number Placeholder 3"/>
          <p:cNvSpPr>
            <a:spLocks noGrp="1"/>
          </p:cNvSpPr>
          <p:nvPr>
            <p:ph type="sldNum" sz="quarter" idx="5"/>
          </p:nvPr>
        </p:nvSpPr>
        <p:spPr/>
        <p:txBody>
          <a:bodyPr/>
          <a:lstStyle/>
          <a:p>
            <a:fld id="{B6C939C0-A849-4519-9556-75D4368BED84}" type="slidenum">
              <a:rPr lang="es-ES" smtClean="0"/>
              <a:t>3</a:t>
            </a:fld>
            <a:endParaRPr lang="es-ES"/>
          </a:p>
        </p:txBody>
      </p:sp>
    </p:spTree>
    <p:extLst>
      <p:ext uri="{BB962C8B-B14F-4D97-AF65-F5344CB8AC3E}">
        <p14:creationId xmlns:p14="http://schemas.microsoft.com/office/powerpoint/2010/main" val="309885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s-ES" i="0" dirty="0"/>
          </a:p>
        </p:txBody>
      </p:sp>
      <p:sp>
        <p:nvSpPr>
          <p:cNvPr id="4" name="Slide Number Placeholder 3"/>
          <p:cNvSpPr>
            <a:spLocks noGrp="1"/>
          </p:cNvSpPr>
          <p:nvPr>
            <p:ph type="sldNum" sz="quarter" idx="5"/>
          </p:nvPr>
        </p:nvSpPr>
        <p:spPr/>
        <p:txBody>
          <a:bodyPr/>
          <a:lstStyle/>
          <a:p>
            <a:fld id="{B6C939C0-A849-4519-9556-75D4368BED84}" type="slidenum">
              <a:rPr lang="es-ES" smtClean="0"/>
              <a:t>4</a:t>
            </a:fld>
            <a:endParaRPr lang="es-ES"/>
          </a:p>
        </p:txBody>
      </p:sp>
    </p:spTree>
    <p:extLst>
      <p:ext uri="{BB962C8B-B14F-4D97-AF65-F5344CB8AC3E}">
        <p14:creationId xmlns:p14="http://schemas.microsoft.com/office/powerpoint/2010/main" val="218982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s-ES" i="0" dirty="0"/>
          </a:p>
        </p:txBody>
      </p:sp>
      <p:sp>
        <p:nvSpPr>
          <p:cNvPr id="4" name="Slide Number Placeholder 3"/>
          <p:cNvSpPr>
            <a:spLocks noGrp="1"/>
          </p:cNvSpPr>
          <p:nvPr>
            <p:ph type="sldNum" sz="quarter" idx="5"/>
          </p:nvPr>
        </p:nvSpPr>
        <p:spPr/>
        <p:txBody>
          <a:bodyPr/>
          <a:lstStyle/>
          <a:p>
            <a:fld id="{B6C939C0-A849-4519-9556-75D4368BED84}" type="slidenum">
              <a:rPr lang="es-ES" smtClean="0"/>
              <a:t>5</a:t>
            </a:fld>
            <a:endParaRPr lang="es-ES"/>
          </a:p>
        </p:txBody>
      </p:sp>
    </p:spTree>
    <p:extLst>
      <p:ext uri="{BB962C8B-B14F-4D97-AF65-F5344CB8AC3E}">
        <p14:creationId xmlns:p14="http://schemas.microsoft.com/office/powerpoint/2010/main" val="295068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s-ES" i="0" dirty="0"/>
          </a:p>
        </p:txBody>
      </p:sp>
      <p:sp>
        <p:nvSpPr>
          <p:cNvPr id="4" name="Slide Number Placeholder 3"/>
          <p:cNvSpPr>
            <a:spLocks noGrp="1"/>
          </p:cNvSpPr>
          <p:nvPr>
            <p:ph type="sldNum" sz="quarter" idx="5"/>
          </p:nvPr>
        </p:nvSpPr>
        <p:spPr/>
        <p:txBody>
          <a:bodyPr/>
          <a:lstStyle/>
          <a:p>
            <a:fld id="{B6C939C0-A849-4519-9556-75D4368BED84}" type="slidenum">
              <a:rPr lang="es-ES" smtClean="0"/>
              <a:t>6</a:t>
            </a:fld>
            <a:endParaRPr lang="es-ES"/>
          </a:p>
        </p:txBody>
      </p:sp>
    </p:spTree>
    <p:extLst>
      <p:ext uri="{BB962C8B-B14F-4D97-AF65-F5344CB8AC3E}">
        <p14:creationId xmlns:p14="http://schemas.microsoft.com/office/powerpoint/2010/main" val="116825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s-ES" i="0" dirty="0"/>
          </a:p>
        </p:txBody>
      </p:sp>
      <p:sp>
        <p:nvSpPr>
          <p:cNvPr id="4" name="Slide Number Placeholder 3"/>
          <p:cNvSpPr>
            <a:spLocks noGrp="1"/>
          </p:cNvSpPr>
          <p:nvPr>
            <p:ph type="sldNum" sz="quarter" idx="5"/>
          </p:nvPr>
        </p:nvSpPr>
        <p:spPr/>
        <p:txBody>
          <a:bodyPr/>
          <a:lstStyle/>
          <a:p>
            <a:fld id="{B6C939C0-A849-4519-9556-75D4368BED84}" type="slidenum">
              <a:rPr lang="es-ES" smtClean="0"/>
              <a:t>7</a:t>
            </a:fld>
            <a:endParaRPr lang="es-ES"/>
          </a:p>
        </p:txBody>
      </p:sp>
    </p:spTree>
    <p:extLst>
      <p:ext uri="{BB962C8B-B14F-4D97-AF65-F5344CB8AC3E}">
        <p14:creationId xmlns:p14="http://schemas.microsoft.com/office/powerpoint/2010/main" val="407023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s-ES" i="0" dirty="0"/>
          </a:p>
        </p:txBody>
      </p:sp>
      <p:sp>
        <p:nvSpPr>
          <p:cNvPr id="4" name="Slide Number Placeholder 3"/>
          <p:cNvSpPr>
            <a:spLocks noGrp="1"/>
          </p:cNvSpPr>
          <p:nvPr>
            <p:ph type="sldNum" sz="quarter" idx="5"/>
          </p:nvPr>
        </p:nvSpPr>
        <p:spPr/>
        <p:txBody>
          <a:bodyPr/>
          <a:lstStyle/>
          <a:p>
            <a:fld id="{B6C939C0-A849-4519-9556-75D4368BED84}" type="slidenum">
              <a:rPr lang="es-ES" smtClean="0"/>
              <a:t>8</a:t>
            </a:fld>
            <a:endParaRPr lang="es-ES"/>
          </a:p>
        </p:txBody>
      </p:sp>
    </p:spTree>
    <p:extLst>
      <p:ext uri="{BB962C8B-B14F-4D97-AF65-F5344CB8AC3E}">
        <p14:creationId xmlns:p14="http://schemas.microsoft.com/office/powerpoint/2010/main" val="3792909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s-ES" i="0" dirty="0"/>
          </a:p>
        </p:txBody>
      </p:sp>
      <p:sp>
        <p:nvSpPr>
          <p:cNvPr id="4" name="Slide Number Placeholder 3"/>
          <p:cNvSpPr>
            <a:spLocks noGrp="1"/>
          </p:cNvSpPr>
          <p:nvPr>
            <p:ph type="sldNum" sz="quarter" idx="5"/>
          </p:nvPr>
        </p:nvSpPr>
        <p:spPr/>
        <p:txBody>
          <a:bodyPr/>
          <a:lstStyle/>
          <a:p>
            <a:fld id="{B6C939C0-A849-4519-9556-75D4368BED84}" type="slidenum">
              <a:rPr lang="es-ES" smtClean="0"/>
              <a:t>9</a:t>
            </a:fld>
            <a:endParaRPr lang="es-ES"/>
          </a:p>
        </p:txBody>
      </p:sp>
    </p:spTree>
    <p:extLst>
      <p:ext uri="{BB962C8B-B14F-4D97-AF65-F5344CB8AC3E}">
        <p14:creationId xmlns:p14="http://schemas.microsoft.com/office/powerpoint/2010/main" val="2715975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s-ES" i="0" dirty="0"/>
          </a:p>
        </p:txBody>
      </p:sp>
      <p:sp>
        <p:nvSpPr>
          <p:cNvPr id="4" name="Slide Number Placeholder 3"/>
          <p:cNvSpPr>
            <a:spLocks noGrp="1"/>
          </p:cNvSpPr>
          <p:nvPr>
            <p:ph type="sldNum" sz="quarter" idx="5"/>
          </p:nvPr>
        </p:nvSpPr>
        <p:spPr/>
        <p:txBody>
          <a:bodyPr/>
          <a:lstStyle/>
          <a:p>
            <a:fld id="{B6C939C0-A849-4519-9556-75D4368BED84}" type="slidenum">
              <a:rPr lang="es-ES" smtClean="0"/>
              <a:t>10</a:t>
            </a:fld>
            <a:endParaRPr lang="es-ES"/>
          </a:p>
        </p:txBody>
      </p:sp>
    </p:spTree>
    <p:extLst>
      <p:ext uri="{BB962C8B-B14F-4D97-AF65-F5344CB8AC3E}">
        <p14:creationId xmlns:p14="http://schemas.microsoft.com/office/powerpoint/2010/main" val="2099015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35798-E1C4-104C-6D9F-53E2E96D44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a:p>
        </p:txBody>
      </p:sp>
      <p:sp>
        <p:nvSpPr>
          <p:cNvPr id="3" name="Subtítulo 2">
            <a:extLst>
              <a:ext uri="{FF2B5EF4-FFF2-40B4-BE49-F238E27FC236}">
                <a16:creationId xmlns:a16="http://schemas.microsoft.com/office/drawing/2014/main" id="{3153FB37-418D-05C9-98A5-28613BEE1B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a:p>
        </p:txBody>
      </p:sp>
      <p:sp>
        <p:nvSpPr>
          <p:cNvPr id="4" name="Marcador de fecha 3">
            <a:extLst>
              <a:ext uri="{FF2B5EF4-FFF2-40B4-BE49-F238E27FC236}">
                <a16:creationId xmlns:a16="http://schemas.microsoft.com/office/drawing/2014/main" id="{8C1F75B1-F168-AF55-78C6-449BB20BD041}"/>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5" name="Marcador de pie de página 4">
            <a:extLst>
              <a:ext uri="{FF2B5EF4-FFF2-40B4-BE49-F238E27FC236}">
                <a16:creationId xmlns:a16="http://schemas.microsoft.com/office/drawing/2014/main" id="{300A7D26-446B-DDBA-61A8-B1B0EE5993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6C44DA-8C6B-BFB7-F1B4-1A44D25DE2FC}"/>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83778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3296F-1903-159D-5905-2FBF33B14DAF}"/>
              </a:ext>
            </a:extLst>
          </p:cNvPr>
          <p:cNvSpPr>
            <a:spLocks noGrp="1"/>
          </p:cNvSpPr>
          <p:nvPr>
            <p:ph type="title"/>
          </p:nvPr>
        </p:nvSpPr>
        <p:spPr/>
        <p:txBody>
          <a:bodyPr/>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77207B8C-6234-1D21-8A7C-D505909FB9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1CA63615-35ED-F917-2280-A293CD6D2BA5}"/>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5" name="Marcador de pie de página 4">
            <a:extLst>
              <a:ext uri="{FF2B5EF4-FFF2-40B4-BE49-F238E27FC236}">
                <a16:creationId xmlns:a16="http://schemas.microsoft.com/office/drawing/2014/main" id="{AC4F71C0-0F9F-AA90-0650-68877FB5A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813F0D-A16F-D793-BD16-4F07DE0DD08F}"/>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423655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D4E9C5-6061-8F39-9E94-AEF9F23BA1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A7F1BBF8-C50F-6B46-EC13-233F5FBCE85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4254CB8C-5BA5-3FF3-9171-DE1B6EED309B}"/>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5" name="Marcador de pie de página 4">
            <a:extLst>
              <a:ext uri="{FF2B5EF4-FFF2-40B4-BE49-F238E27FC236}">
                <a16:creationId xmlns:a16="http://schemas.microsoft.com/office/drawing/2014/main" id="{FEB5DA22-EBAC-CE25-F483-B929FA4069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3F6F44-4735-6E34-845D-8ECB6AB2BD6F}"/>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10956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B4D02-C513-4D1A-6FCD-00C0CAFC4688}"/>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9ED35711-E36A-4472-E2C0-3DF7147CB04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8D20E42C-5CB7-7AB6-A059-11A5CBEC2086}"/>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5" name="Marcador de pie de página 4">
            <a:extLst>
              <a:ext uri="{FF2B5EF4-FFF2-40B4-BE49-F238E27FC236}">
                <a16:creationId xmlns:a16="http://schemas.microsoft.com/office/drawing/2014/main" id="{48550E53-5639-FC0A-44A8-CD5D05A14D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D72323-A766-AC9D-272E-C705BA712BE8}"/>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23061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35244-88D6-3E7B-FE71-B964E3AC34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00ADE45D-2C75-2918-E640-B913C0270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344D85-274E-70B8-A734-4E7F2CB27B0E}"/>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5" name="Marcador de pie de página 4">
            <a:extLst>
              <a:ext uri="{FF2B5EF4-FFF2-40B4-BE49-F238E27FC236}">
                <a16:creationId xmlns:a16="http://schemas.microsoft.com/office/drawing/2014/main" id="{2D9EF4DD-9758-BF16-6354-0767B3D4E8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93AC9B-C0D8-56B4-90C9-8ADAEF93F130}"/>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255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8B342-C9CC-35CA-C5BC-356181C1B29F}"/>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D132D1F0-1DF3-5BAA-B51D-228100DC62F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contenido 3">
            <a:extLst>
              <a:ext uri="{FF2B5EF4-FFF2-40B4-BE49-F238E27FC236}">
                <a16:creationId xmlns:a16="http://schemas.microsoft.com/office/drawing/2014/main" id="{C26250B9-1B25-3043-29BF-EAD2202BC81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fecha 4">
            <a:extLst>
              <a:ext uri="{FF2B5EF4-FFF2-40B4-BE49-F238E27FC236}">
                <a16:creationId xmlns:a16="http://schemas.microsoft.com/office/drawing/2014/main" id="{AC44C26B-0E6C-FAC8-CABB-E23F4708F36C}"/>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6" name="Marcador de pie de página 5">
            <a:extLst>
              <a:ext uri="{FF2B5EF4-FFF2-40B4-BE49-F238E27FC236}">
                <a16:creationId xmlns:a16="http://schemas.microsoft.com/office/drawing/2014/main" id="{7CBF70CD-8CCA-9A11-C478-D25BE41117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5050D7-A545-8A76-A0EA-25440D84D2F3}"/>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5938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B929B-5908-8C7C-25F1-015A20377C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504F270D-77C3-8346-93D6-F726BB4A6F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2603965-8885-1289-ECC5-B844454C29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texto 4">
            <a:extLst>
              <a:ext uri="{FF2B5EF4-FFF2-40B4-BE49-F238E27FC236}">
                <a16:creationId xmlns:a16="http://schemas.microsoft.com/office/drawing/2014/main" id="{37172D41-623E-72AE-14A2-90F47FE04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3497D57-DE14-0C51-572A-E78B7C4EE6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Marcador de fecha 6">
            <a:extLst>
              <a:ext uri="{FF2B5EF4-FFF2-40B4-BE49-F238E27FC236}">
                <a16:creationId xmlns:a16="http://schemas.microsoft.com/office/drawing/2014/main" id="{8FB1F917-B51A-D2B2-1CA4-1AC0482E700A}"/>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8" name="Marcador de pie de página 7">
            <a:extLst>
              <a:ext uri="{FF2B5EF4-FFF2-40B4-BE49-F238E27FC236}">
                <a16:creationId xmlns:a16="http://schemas.microsoft.com/office/drawing/2014/main" id="{D8AC1051-6871-22E3-DD8F-97CC2174B99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A0D07F-0CDC-ACDE-F5F9-2A23F713234E}"/>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131093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04F11-61D0-6D22-6CFE-8B4AF637F6BE}"/>
              </a:ext>
            </a:extLst>
          </p:cNvPr>
          <p:cNvSpPr>
            <a:spLocks noGrp="1"/>
          </p:cNvSpPr>
          <p:nvPr>
            <p:ph type="title"/>
          </p:nvPr>
        </p:nvSpPr>
        <p:spPr/>
        <p:txBody>
          <a:bodyPr/>
          <a:lstStyle/>
          <a:p>
            <a:r>
              <a:rPr lang="es-ES"/>
              <a:t>Haga clic para modificar el estilo de título del patrón</a:t>
            </a:r>
            <a:endParaRPr/>
          </a:p>
        </p:txBody>
      </p:sp>
      <p:sp>
        <p:nvSpPr>
          <p:cNvPr id="3" name="Marcador de fecha 2">
            <a:extLst>
              <a:ext uri="{FF2B5EF4-FFF2-40B4-BE49-F238E27FC236}">
                <a16:creationId xmlns:a16="http://schemas.microsoft.com/office/drawing/2014/main" id="{0C582EBC-0C46-AA06-6A58-BAA02D01ACD1}"/>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4" name="Marcador de pie de página 3">
            <a:extLst>
              <a:ext uri="{FF2B5EF4-FFF2-40B4-BE49-F238E27FC236}">
                <a16:creationId xmlns:a16="http://schemas.microsoft.com/office/drawing/2014/main" id="{DBAAF6BA-CC9E-9DA4-5235-D009C4D750A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28AB9CC-71C5-09AB-E324-483121697C8A}"/>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402460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139097-ACC7-81D9-289D-C219CC800C30}"/>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3" name="Marcador de pie de página 2">
            <a:extLst>
              <a:ext uri="{FF2B5EF4-FFF2-40B4-BE49-F238E27FC236}">
                <a16:creationId xmlns:a16="http://schemas.microsoft.com/office/drawing/2014/main" id="{24128BCF-0F35-924A-CB80-58C5A10BE27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B2273C-929E-669D-01FA-394C508010D2}"/>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428278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4BC8A8-3329-F75D-AABA-FB5D5C741D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B7B361D3-C93F-994A-73D6-27E0DAA7B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texto 3">
            <a:extLst>
              <a:ext uri="{FF2B5EF4-FFF2-40B4-BE49-F238E27FC236}">
                <a16:creationId xmlns:a16="http://schemas.microsoft.com/office/drawing/2014/main" id="{34474BBD-2F38-E762-A37D-1A04BA5D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A4BAF2-A426-FB92-18B6-604C368876CE}"/>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6" name="Marcador de pie de página 5">
            <a:extLst>
              <a:ext uri="{FF2B5EF4-FFF2-40B4-BE49-F238E27FC236}">
                <a16:creationId xmlns:a16="http://schemas.microsoft.com/office/drawing/2014/main" id="{11755701-F909-AFD5-0883-858B02059B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934421-EACA-A756-F3D6-D261D4F68B48}"/>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59253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9AA8C-D7A3-CA88-ABBF-D1DC61F7D6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posición de imagen 2">
            <a:extLst>
              <a:ext uri="{FF2B5EF4-FFF2-40B4-BE49-F238E27FC236}">
                <a16:creationId xmlns:a16="http://schemas.microsoft.com/office/drawing/2014/main" id="{35846AA4-9D53-B05B-ECBD-BF5CF460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Marcador de texto 3">
            <a:extLst>
              <a:ext uri="{FF2B5EF4-FFF2-40B4-BE49-F238E27FC236}">
                <a16:creationId xmlns:a16="http://schemas.microsoft.com/office/drawing/2014/main" id="{0694AC63-0257-DE31-1C89-E19154546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2D2303-0BF8-7BAB-B268-4DF428BBC8AC}"/>
              </a:ext>
            </a:extLst>
          </p:cNvPr>
          <p:cNvSpPr>
            <a:spLocks noGrp="1"/>
          </p:cNvSpPr>
          <p:nvPr>
            <p:ph type="dt" sz="half" idx="10"/>
          </p:nvPr>
        </p:nvSpPr>
        <p:spPr/>
        <p:txBody>
          <a:bodyPr/>
          <a:lstStyle/>
          <a:p>
            <a:fld id="{2AAE49B3-8EDB-3446-95E0-705D6573E086}" type="datetimeFigureOut">
              <a:rPr lang="es-ES" smtClean="0"/>
              <a:t>25/02/2024</a:t>
            </a:fld>
            <a:endParaRPr lang="es-ES"/>
          </a:p>
        </p:txBody>
      </p:sp>
      <p:sp>
        <p:nvSpPr>
          <p:cNvPr id="6" name="Marcador de pie de página 5">
            <a:extLst>
              <a:ext uri="{FF2B5EF4-FFF2-40B4-BE49-F238E27FC236}">
                <a16:creationId xmlns:a16="http://schemas.microsoft.com/office/drawing/2014/main" id="{8FFFC1F0-ABF9-4A28-7028-2B7C720877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D2F3D-A2C6-978F-DE5A-1EB2F76B499F}"/>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88043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71C37D-7079-BF11-4109-C163E1C1A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724BF68A-7436-9BD1-48AD-8BE87E27F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5E5EC77E-422A-D0A9-68AE-4A068493E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E49B3-8EDB-3446-95E0-705D6573E086}" type="datetimeFigureOut">
              <a:rPr lang="es-ES" smtClean="0"/>
              <a:t>25/02/2024</a:t>
            </a:fld>
            <a:endParaRPr/>
          </a:p>
        </p:txBody>
      </p:sp>
      <p:sp>
        <p:nvSpPr>
          <p:cNvPr id="5" name="Marcador de pie de página 4">
            <a:extLst>
              <a:ext uri="{FF2B5EF4-FFF2-40B4-BE49-F238E27FC236}">
                <a16:creationId xmlns:a16="http://schemas.microsoft.com/office/drawing/2014/main" id="{051359C3-2F78-4E92-2B7E-B2BA8516D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Marcador de número de diapositiva 5">
            <a:extLst>
              <a:ext uri="{FF2B5EF4-FFF2-40B4-BE49-F238E27FC236}">
                <a16:creationId xmlns:a16="http://schemas.microsoft.com/office/drawing/2014/main" id="{A622532B-3E18-33A0-3685-15440F94E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2386A-3417-4349-A590-7AE3CB47F1B7}" type="slidenum">
              <a:rPr lang="es-ES" smtClean="0"/>
              <a:t>‹#›</a:t>
            </a:fld>
            <a:endParaRPr/>
          </a:p>
        </p:txBody>
      </p:sp>
      <p:pic>
        <p:nvPicPr>
          <p:cNvPr id="7" name="Imagen 9">
            <a:extLst>
              <a:ext uri="{FF2B5EF4-FFF2-40B4-BE49-F238E27FC236}">
                <a16:creationId xmlns:a16="http://schemas.microsoft.com/office/drawing/2014/main" id="{33FA8E2A-C8CB-179F-6F3A-A179DD9C63B8}"/>
              </a:ext>
            </a:extLst>
          </p:cNvPr>
          <p:cNvPicPr>
            <a:picLocks noChangeAspect="1"/>
          </p:cNvPicPr>
          <p:nvPr userDrawn="1"/>
        </p:nvPicPr>
        <p:blipFill>
          <a:blip r:embed="rId13"/>
          <a:stretch>
            <a:fillRect/>
          </a:stretch>
        </p:blipFill>
        <p:spPr>
          <a:xfrm>
            <a:off x="11135782" y="-492369"/>
            <a:ext cx="813265" cy="1723292"/>
          </a:xfrm>
          <a:prstGeom prst="rect">
            <a:avLst/>
          </a:prstGeom>
        </p:spPr>
      </p:pic>
    </p:spTree>
    <p:extLst>
      <p:ext uri="{BB962C8B-B14F-4D97-AF65-F5344CB8AC3E}">
        <p14:creationId xmlns:p14="http://schemas.microsoft.com/office/powerpoint/2010/main" val="342740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Descripción generada automáticamente con confianza media">
            <a:extLst>
              <a:ext uri="{FF2B5EF4-FFF2-40B4-BE49-F238E27FC236}">
                <a16:creationId xmlns:a16="http://schemas.microsoft.com/office/drawing/2014/main" id="{91F8CB85-D5F0-6816-C3EF-DB65AB0B0643}"/>
              </a:ext>
            </a:extLst>
          </p:cNvPr>
          <p:cNvPicPr>
            <a:picLocks noChangeAspect="1"/>
          </p:cNvPicPr>
          <p:nvPr/>
        </p:nvPicPr>
        <p:blipFill>
          <a:blip r:embed="rId2"/>
          <a:stretch>
            <a:fillRect/>
          </a:stretch>
        </p:blipFill>
        <p:spPr>
          <a:xfrm>
            <a:off x="-1641679" y="0"/>
            <a:ext cx="14009525" cy="6858000"/>
          </a:xfrm>
          <a:prstGeom prst="rect">
            <a:avLst/>
          </a:prstGeom>
        </p:spPr>
      </p:pic>
      <p:pic>
        <p:nvPicPr>
          <p:cNvPr id="12" name="Imagen 11">
            <a:extLst>
              <a:ext uri="{FF2B5EF4-FFF2-40B4-BE49-F238E27FC236}">
                <a16:creationId xmlns:a16="http://schemas.microsoft.com/office/drawing/2014/main" id="{43860005-D9BB-961D-B76E-91B49221D5F6}"/>
              </a:ext>
            </a:extLst>
          </p:cNvPr>
          <p:cNvPicPr>
            <a:picLocks noChangeAspect="1"/>
          </p:cNvPicPr>
          <p:nvPr/>
        </p:nvPicPr>
        <p:blipFill>
          <a:blip r:embed="rId3"/>
          <a:stretch>
            <a:fillRect/>
          </a:stretch>
        </p:blipFill>
        <p:spPr>
          <a:xfrm>
            <a:off x="-1641679" y="-1"/>
            <a:ext cx="14009525" cy="3798277"/>
          </a:xfrm>
          <a:prstGeom prst="rect">
            <a:avLst/>
          </a:prstGeom>
        </p:spPr>
      </p:pic>
      <p:pic>
        <p:nvPicPr>
          <p:cNvPr id="10" name="Imagen 9">
            <a:extLst>
              <a:ext uri="{FF2B5EF4-FFF2-40B4-BE49-F238E27FC236}">
                <a16:creationId xmlns:a16="http://schemas.microsoft.com/office/drawing/2014/main" id="{157B0AB3-68BF-07DF-774C-1923C1999549}"/>
              </a:ext>
            </a:extLst>
          </p:cNvPr>
          <p:cNvPicPr>
            <a:picLocks noChangeAspect="1"/>
          </p:cNvPicPr>
          <p:nvPr/>
        </p:nvPicPr>
        <p:blipFill>
          <a:blip r:embed="rId4"/>
          <a:stretch>
            <a:fillRect/>
          </a:stretch>
        </p:blipFill>
        <p:spPr>
          <a:xfrm>
            <a:off x="10030203" y="-896816"/>
            <a:ext cx="1643127" cy="3481753"/>
          </a:xfrm>
          <a:prstGeom prst="rect">
            <a:avLst/>
          </a:prstGeom>
        </p:spPr>
      </p:pic>
      <p:pic>
        <p:nvPicPr>
          <p:cNvPr id="11" name="Imagen 10">
            <a:extLst>
              <a:ext uri="{FF2B5EF4-FFF2-40B4-BE49-F238E27FC236}">
                <a16:creationId xmlns:a16="http://schemas.microsoft.com/office/drawing/2014/main" id="{0C6D353D-0C66-D20D-8265-C0F1B6759B13}"/>
              </a:ext>
            </a:extLst>
          </p:cNvPr>
          <p:cNvPicPr>
            <a:picLocks noChangeAspect="1"/>
          </p:cNvPicPr>
          <p:nvPr/>
        </p:nvPicPr>
        <p:blipFill>
          <a:blip r:embed="rId5"/>
          <a:stretch>
            <a:fillRect/>
          </a:stretch>
        </p:blipFill>
        <p:spPr>
          <a:xfrm>
            <a:off x="715108" y="756135"/>
            <a:ext cx="4389067" cy="2302204"/>
          </a:xfrm>
          <a:prstGeom prst="rect">
            <a:avLst/>
          </a:prstGeom>
        </p:spPr>
      </p:pic>
    </p:spTree>
    <p:extLst>
      <p:ext uri="{BB962C8B-B14F-4D97-AF65-F5344CB8AC3E}">
        <p14:creationId xmlns:p14="http://schemas.microsoft.com/office/powerpoint/2010/main" val="347541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B6C6EFDB-70DE-4A38-F44E-A5123DDF38E4}"/>
              </a:ext>
            </a:extLst>
          </p:cNvPr>
          <p:cNvSpPr/>
          <p:nvPr/>
        </p:nvSpPr>
        <p:spPr>
          <a:xfrm>
            <a:off x="-1515536" y="575736"/>
            <a:ext cx="8517467" cy="345204"/>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90420" y="581639"/>
            <a:ext cx="7303160" cy="323165"/>
          </a:xfrm>
          <a:prstGeom prst="rect">
            <a:avLst/>
          </a:prstGeom>
          <a:noFill/>
        </p:spPr>
        <p:txBody>
          <a:bodyPr wrap="square" rtlCol="0">
            <a:spAutoFit/>
          </a:bodyPr>
          <a:lstStyle/>
          <a:p>
            <a:pPr algn="ctr"/>
            <a:r>
              <a:rPr lang="es-ES" sz="1500" b="1" dirty="0">
                <a:solidFill>
                  <a:schemeClr val="bg1"/>
                </a:solidFill>
              </a:rPr>
              <a:t>Contratación pública. Aspectos competenciales. </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1365832" y="1321558"/>
            <a:ext cx="9212521" cy="954107"/>
          </a:xfrm>
          <a:prstGeom prst="rect">
            <a:avLst/>
          </a:prstGeom>
          <a:noFill/>
        </p:spPr>
        <p:txBody>
          <a:bodyPr wrap="square" rtlCol="0">
            <a:spAutoFit/>
          </a:bodyPr>
          <a:lstStyle/>
          <a:p>
            <a:pPr algn="just"/>
            <a:r>
              <a:rPr lang="es-ES" sz="2800" b="1" dirty="0">
                <a:solidFill>
                  <a:srgbClr val="302D56"/>
                </a:solidFill>
              </a:rPr>
              <a:t>Y la pregunta: ¿por qué debe mantenerse confidencial el precio de los medicamentos y no de otros bienes y servicios?</a:t>
            </a:r>
          </a:p>
        </p:txBody>
      </p:sp>
      <p:sp>
        <p:nvSpPr>
          <p:cNvPr id="56" name="TextBox 55">
            <a:extLst>
              <a:ext uri="{FF2B5EF4-FFF2-40B4-BE49-F238E27FC236}">
                <a16:creationId xmlns:a16="http://schemas.microsoft.com/office/drawing/2014/main" id="{362F64F6-69C2-4A67-9A69-6DABA5C3AE94}"/>
              </a:ext>
            </a:extLst>
          </p:cNvPr>
          <p:cNvSpPr txBox="1"/>
          <p:nvPr/>
        </p:nvSpPr>
        <p:spPr>
          <a:xfrm>
            <a:off x="1365833" y="2493151"/>
            <a:ext cx="9149768" cy="3970318"/>
          </a:xfrm>
          <a:prstGeom prst="rect">
            <a:avLst/>
          </a:prstGeom>
          <a:noFill/>
        </p:spPr>
        <p:txBody>
          <a:bodyPr wrap="square" rtlCol="0">
            <a:spAutoFit/>
          </a:bodyPr>
          <a:lstStyle/>
          <a:p>
            <a:pPr marL="285750" indent="-285750" algn="just">
              <a:buFont typeface="Arial" panose="020B0604020202020204" pitchFamily="34" charset="0"/>
              <a:buChar char="•"/>
            </a:pPr>
            <a:r>
              <a:rPr lang="es-ES" dirty="0"/>
              <a:t>Sensibilidad e importancia crítica del medicamento como bien fundamental para garantizar el </a:t>
            </a:r>
            <a:r>
              <a:rPr lang="es-ES" b="1" dirty="0">
                <a:solidFill>
                  <a:srgbClr val="FB6169"/>
                </a:solidFill>
              </a:rPr>
              <a:t>derecho constitucional a la salud</a:t>
            </a:r>
            <a:r>
              <a:rPr lang="es-ES" dirty="0"/>
              <a:t> (artículo 43.1. de la Constitución Española). </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Mercado intervenido con </a:t>
            </a:r>
            <a:r>
              <a:rPr lang="es-ES" b="1" dirty="0">
                <a:solidFill>
                  <a:srgbClr val="FB6169"/>
                </a:solidFill>
              </a:rPr>
              <a:t>precios máximos fijados administrativamente.</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Singular modelo de compra pública de medicamentos, con un gran uso de la </a:t>
            </a:r>
            <a:r>
              <a:rPr lang="es-ES" b="1" dirty="0">
                <a:solidFill>
                  <a:srgbClr val="FB6169"/>
                </a:solidFill>
              </a:rPr>
              <a:t>negociación sin publicidad. </a:t>
            </a:r>
            <a:r>
              <a:rPr lang="es-ES" dirty="0"/>
              <a:t>El precio de adjudicación en un procedimiento de licitación concurrencial no presenta la misma sensibilidad que el PVL resultante de la negociación confidencial con la Administración. </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Si se accede a dicha información amparándose en el derecho de acceso a la información pública, existe un riesgo de instrumentalización de la LTBG para la obtención de una información sensible que, si en su lugar hubiese sido si </a:t>
            </a:r>
            <a:r>
              <a:rPr lang="es-ES" b="1" dirty="0">
                <a:solidFill>
                  <a:srgbClr val="FB6169"/>
                </a:solidFill>
              </a:rPr>
              <a:t>compartida directamente entre las empresas del sector</a:t>
            </a:r>
            <a:r>
              <a:rPr lang="es-ES" dirty="0"/>
              <a:t>, constituiría una </a:t>
            </a:r>
            <a:r>
              <a:rPr lang="es-ES" b="1" dirty="0">
                <a:solidFill>
                  <a:srgbClr val="FB6169"/>
                </a:solidFill>
              </a:rPr>
              <a:t>infracción muy grave de la normativa de competencia</a:t>
            </a:r>
            <a:r>
              <a:rPr lang="es-ES" dirty="0"/>
              <a:t>.</a:t>
            </a:r>
            <a:endParaRPr lang="es-ES" sz="1100" dirty="0"/>
          </a:p>
        </p:txBody>
      </p:sp>
    </p:spTree>
    <p:extLst>
      <p:ext uri="{BB962C8B-B14F-4D97-AF65-F5344CB8AC3E}">
        <p14:creationId xmlns:p14="http://schemas.microsoft.com/office/powerpoint/2010/main" val="460310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A7DF-D303-F34D-1284-F61925BC5B7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FAC7536-44AF-6862-D2D0-258369F6B6D6}"/>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45D85C82-9D80-DDB2-B0BF-97DDA4F5A75F}"/>
              </a:ext>
            </a:extLst>
          </p:cNvPr>
          <p:cNvPicPr>
            <a:picLocks noChangeAspect="1"/>
          </p:cNvPicPr>
          <p:nvPr/>
        </p:nvPicPr>
        <p:blipFill>
          <a:blip r:embed="rId3"/>
          <a:stretch>
            <a:fillRect/>
          </a:stretch>
        </p:blipFill>
        <p:spPr>
          <a:xfrm>
            <a:off x="4679950" y="3067050"/>
            <a:ext cx="2832100" cy="723900"/>
          </a:xfrm>
          <a:prstGeom prst="rect">
            <a:avLst/>
          </a:prstGeom>
        </p:spPr>
      </p:pic>
      <p:sp>
        <p:nvSpPr>
          <p:cNvPr id="2" name="Rectángulo 2">
            <a:extLst>
              <a:ext uri="{FF2B5EF4-FFF2-40B4-BE49-F238E27FC236}">
                <a16:creationId xmlns:a16="http://schemas.microsoft.com/office/drawing/2014/main" id="{1C67DF11-9A32-574B-D8C8-DE7482660535}"/>
              </a:ext>
            </a:extLst>
          </p:cNvPr>
          <p:cNvSpPr/>
          <p:nvPr/>
        </p:nvSpPr>
        <p:spPr>
          <a:xfrm>
            <a:off x="-2976034" y="5215469"/>
            <a:ext cx="6447367" cy="72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6">
            <a:extLst>
              <a:ext uri="{FF2B5EF4-FFF2-40B4-BE49-F238E27FC236}">
                <a16:creationId xmlns:a16="http://schemas.microsoft.com/office/drawing/2014/main" id="{EF1262B3-2D44-8DF9-A682-E3ECA52ED9A7}"/>
              </a:ext>
            </a:extLst>
          </p:cNvPr>
          <p:cNvSpPr txBox="1"/>
          <p:nvPr/>
        </p:nvSpPr>
        <p:spPr>
          <a:xfrm>
            <a:off x="634997" y="5157477"/>
            <a:ext cx="4224869" cy="830997"/>
          </a:xfrm>
          <a:prstGeom prst="rect">
            <a:avLst/>
          </a:prstGeom>
          <a:noFill/>
        </p:spPr>
        <p:txBody>
          <a:bodyPr wrap="square" rtlCol="0">
            <a:spAutoFit/>
          </a:bodyPr>
          <a:lstStyle/>
          <a:p>
            <a:r>
              <a:rPr lang="es-ES" sz="4800" b="1" dirty="0">
                <a:solidFill>
                  <a:srgbClr val="322F60"/>
                </a:solidFill>
              </a:rPr>
              <a:t>GRACIAS</a:t>
            </a:r>
          </a:p>
        </p:txBody>
      </p:sp>
    </p:spTree>
    <p:extLst>
      <p:ext uri="{BB962C8B-B14F-4D97-AF65-F5344CB8AC3E}">
        <p14:creationId xmlns:p14="http://schemas.microsoft.com/office/powerpoint/2010/main" val="339617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ángulo 2">
            <a:extLst>
              <a:ext uri="{FF2B5EF4-FFF2-40B4-BE49-F238E27FC236}">
                <a16:creationId xmlns:a16="http://schemas.microsoft.com/office/drawing/2014/main" id="{20E42F6C-9A3F-4CA1-856B-E07DD5DC226F}"/>
              </a:ext>
            </a:extLst>
          </p:cNvPr>
          <p:cNvSpPr/>
          <p:nvPr/>
        </p:nvSpPr>
        <p:spPr>
          <a:xfrm>
            <a:off x="-1515536" y="575736"/>
            <a:ext cx="8517467" cy="345204"/>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90420" y="581639"/>
            <a:ext cx="7303160" cy="323165"/>
          </a:xfrm>
          <a:prstGeom prst="rect">
            <a:avLst/>
          </a:prstGeom>
          <a:noFill/>
        </p:spPr>
        <p:txBody>
          <a:bodyPr wrap="square" rtlCol="0">
            <a:spAutoFit/>
          </a:bodyPr>
          <a:lstStyle/>
          <a:p>
            <a:pPr algn="ctr"/>
            <a:r>
              <a:rPr lang="es-ES" sz="1500" b="1" dirty="0">
                <a:solidFill>
                  <a:schemeClr val="bg1"/>
                </a:solidFill>
              </a:rPr>
              <a:t>Contratación pública. Aspectos competenciales. </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878173" y="1231968"/>
            <a:ext cx="6231467" cy="523220"/>
          </a:xfrm>
          <a:prstGeom prst="rect">
            <a:avLst/>
          </a:prstGeom>
          <a:noFill/>
        </p:spPr>
        <p:txBody>
          <a:bodyPr wrap="square" rtlCol="0">
            <a:spAutoFit/>
          </a:bodyPr>
          <a:lstStyle/>
          <a:p>
            <a:pPr algn="ctr"/>
            <a:r>
              <a:rPr lang="es-ES" sz="2800" b="1" dirty="0">
                <a:solidFill>
                  <a:srgbClr val="302D56"/>
                </a:solidFill>
              </a:rPr>
              <a:t>INCERTIDUMBRE Y COMPETENCIA</a:t>
            </a:r>
          </a:p>
        </p:txBody>
      </p:sp>
      <p:sp>
        <p:nvSpPr>
          <p:cNvPr id="56" name="TextBox 55">
            <a:extLst>
              <a:ext uri="{FF2B5EF4-FFF2-40B4-BE49-F238E27FC236}">
                <a16:creationId xmlns:a16="http://schemas.microsoft.com/office/drawing/2014/main" id="{362F64F6-69C2-4A67-9A69-6DABA5C3AE94}"/>
              </a:ext>
            </a:extLst>
          </p:cNvPr>
          <p:cNvSpPr txBox="1"/>
          <p:nvPr/>
        </p:nvSpPr>
        <p:spPr>
          <a:xfrm>
            <a:off x="1450435" y="1841669"/>
            <a:ext cx="10514553" cy="4801314"/>
          </a:xfrm>
          <a:prstGeom prst="rect">
            <a:avLst/>
          </a:prstGeom>
          <a:noFill/>
        </p:spPr>
        <p:txBody>
          <a:bodyPr wrap="square" rtlCol="0">
            <a:spAutoFit/>
          </a:bodyPr>
          <a:lstStyle/>
          <a:p>
            <a:pPr marL="285750" indent="-285750" algn="just">
              <a:buFont typeface="Arial" panose="020B0604020202020204" pitchFamily="34" charset="0"/>
              <a:buChar char="•"/>
            </a:pPr>
            <a:r>
              <a:rPr lang="es-ES" dirty="0"/>
              <a:t>La normativa europea y española de defensa de la competencia toma como punto de partida la prohibición de “</a:t>
            </a:r>
            <a:r>
              <a:rPr lang="es-ES" i="1" dirty="0"/>
              <a:t>todos los acuerdos entre empresas, las decisiones de asociaciones de empresas y las prácticas concertadas que puedan afectar al comercio entre los Estados miembros y que tengan por objeto o efecto impedir, restringir o falsear el juego de la competencia dentro del mercado interior</a:t>
            </a:r>
            <a:r>
              <a:rPr lang="es-ES" dirty="0"/>
              <a:t>”.</a:t>
            </a:r>
          </a:p>
          <a:p>
            <a:pPr algn="just"/>
            <a:endParaRPr lang="es-ES" dirty="0"/>
          </a:p>
          <a:p>
            <a:pPr marL="285750" indent="-285750" algn="just">
              <a:buFont typeface="Arial" panose="020B0604020202020204" pitchFamily="34" charset="0"/>
              <a:buChar char="•"/>
            </a:pPr>
            <a:r>
              <a:rPr lang="es-ES" dirty="0"/>
              <a:t>La </a:t>
            </a:r>
            <a:r>
              <a:rPr lang="es-ES" b="1" dirty="0">
                <a:solidFill>
                  <a:srgbClr val="C00000"/>
                </a:solidFill>
              </a:rPr>
              <a:t>incertidumbre</a:t>
            </a:r>
            <a:r>
              <a:rPr lang="es-ES" dirty="0"/>
              <a:t> en el mercado es positiva y necesaria para el desarrollo y mantenimiento de la competencia. De ahí que la normativa de competencia sancione las prácticas que contribuyen a aumentar artificialmente la transparencia (en precios y condiciones comerciales) en el mercado.</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 Se trata de prácticas como el señalamiento de precios (“</a:t>
            </a:r>
            <a:r>
              <a:rPr lang="en-US" dirty="0"/>
              <a:t>signaling</a:t>
            </a:r>
            <a:r>
              <a:rPr lang="es-ES" dirty="0"/>
              <a:t>”), concertaciones tácitas conscientemente paralelas o intercambios de información comercial sensible, directamente o a través de terceros. </a:t>
            </a:r>
          </a:p>
          <a:p>
            <a:pPr algn="just"/>
            <a:endParaRPr lang="es-ES" dirty="0"/>
          </a:p>
          <a:p>
            <a:pPr marL="285750" indent="-285750" algn="just">
              <a:buFont typeface="Arial" panose="020B0604020202020204" pitchFamily="34" charset="0"/>
              <a:buChar char="•"/>
            </a:pPr>
            <a:r>
              <a:rPr lang="es-ES" dirty="0"/>
              <a:t>Los </a:t>
            </a:r>
            <a:r>
              <a:rPr lang="es-ES" b="1" dirty="0">
                <a:solidFill>
                  <a:srgbClr val="C00000"/>
                </a:solidFill>
              </a:rPr>
              <a:t>intercambios de información sensible </a:t>
            </a:r>
            <a:r>
              <a:rPr lang="es-ES" dirty="0"/>
              <a:t>entre empresas competidores se han sancionado como </a:t>
            </a:r>
            <a:r>
              <a:rPr lang="es-ES" b="1" dirty="0">
                <a:solidFill>
                  <a:srgbClr val="C00000"/>
                </a:solidFill>
              </a:rPr>
              <a:t>infracciones muy graves</a:t>
            </a:r>
            <a:r>
              <a:rPr lang="es-ES" b="1" dirty="0">
                <a:solidFill>
                  <a:srgbClr val="FF0000"/>
                </a:solidFill>
              </a:rPr>
              <a:t> </a:t>
            </a:r>
            <a:r>
              <a:rPr lang="es-ES" dirty="0"/>
              <a:t>de la normativa de competencia. Pueden llegar a constituir infracciones por objeto, sin que la autoridad de competencia deba acreditar que el intercambio ha restringido efectivamente la competencia.</a:t>
            </a:r>
          </a:p>
        </p:txBody>
      </p:sp>
    </p:spTree>
    <p:extLst>
      <p:ext uri="{BB962C8B-B14F-4D97-AF65-F5344CB8AC3E}">
        <p14:creationId xmlns:p14="http://schemas.microsoft.com/office/powerpoint/2010/main" val="276034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F80D5311-3EE0-E5AE-D5BE-F59FE685F253}"/>
              </a:ext>
            </a:extLst>
          </p:cNvPr>
          <p:cNvSpPr/>
          <p:nvPr/>
        </p:nvSpPr>
        <p:spPr>
          <a:xfrm>
            <a:off x="-1515536" y="575736"/>
            <a:ext cx="8517467" cy="345204"/>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90420" y="581639"/>
            <a:ext cx="7303160" cy="323165"/>
          </a:xfrm>
          <a:prstGeom prst="rect">
            <a:avLst/>
          </a:prstGeom>
          <a:noFill/>
        </p:spPr>
        <p:txBody>
          <a:bodyPr wrap="square" rtlCol="0">
            <a:spAutoFit/>
          </a:bodyPr>
          <a:lstStyle/>
          <a:p>
            <a:pPr algn="ctr"/>
            <a:r>
              <a:rPr lang="es-ES" sz="1500" b="1" dirty="0">
                <a:solidFill>
                  <a:schemeClr val="bg1"/>
                </a:solidFill>
              </a:rPr>
              <a:t>Contratación pública. Aspectos competenciales. </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863444" y="1360149"/>
            <a:ext cx="6231467" cy="523220"/>
          </a:xfrm>
          <a:prstGeom prst="rect">
            <a:avLst/>
          </a:prstGeom>
          <a:noFill/>
        </p:spPr>
        <p:txBody>
          <a:bodyPr wrap="square" rtlCol="0">
            <a:spAutoFit/>
          </a:bodyPr>
          <a:lstStyle/>
          <a:p>
            <a:pPr algn="ctr"/>
            <a:r>
              <a:rPr lang="es-ES" sz="2800" b="1" dirty="0">
                <a:solidFill>
                  <a:srgbClr val="302D56"/>
                </a:solidFill>
              </a:rPr>
              <a:t>INCERTIDUMBRE Y COMPETENCIA</a:t>
            </a:r>
          </a:p>
        </p:txBody>
      </p:sp>
      <p:sp>
        <p:nvSpPr>
          <p:cNvPr id="61" name="CuadroTexto 7">
            <a:extLst>
              <a:ext uri="{FF2B5EF4-FFF2-40B4-BE49-F238E27FC236}">
                <a16:creationId xmlns:a16="http://schemas.microsoft.com/office/drawing/2014/main" id="{266DE567-8819-496A-831A-508231E4F92A}"/>
              </a:ext>
            </a:extLst>
          </p:cNvPr>
          <p:cNvSpPr txBox="1"/>
          <p:nvPr/>
        </p:nvSpPr>
        <p:spPr>
          <a:xfrm>
            <a:off x="1184010" y="1914639"/>
            <a:ext cx="6231467" cy="430887"/>
          </a:xfrm>
          <a:prstGeom prst="rect">
            <a:avLst/>
          </a:prstGeom>
          <a:noFill/>
        </p:spPr>
        <p:txBody>
          <a:bodyPr wrap="square" rtlCol="0">
            <a:spAutoFit/>
          </a:bodyPr>
          <a:lstStyle/>
          <a:p>
            <a:pPr algn="ctr"/>
            <a:r>
              <a:rPr lang="es-ES" sz="2200" b="1" kern="0" dirty="0">
                <a:solidFill>
                  <a:srgbClr val="46001D"/>
                </a:solidFill>
              </a:rPr>
              <a:t>Intercambios de información comercial sensible</a:t>
            </a:r>
          </a:p>
        </p:txBody>
      </p:sp>
      <p:sp>
        <p:nvSpPr>
          <p:cNvPr id="3" name="TextBox 2">
            <a:extLst>
              <a:ext uri="{FF2B5EF4-FFF2-40B4-BE49-F238E27FC236}">
                <a16:creationId xmlns:a16="http://schemas.microsoft.com/office/drawing/2014/main" id="{9DEAFF93-14B3-439A-BFF1-17CCE087543E}"/>
              </a:ext>
            </a:extLst>
          </p:cNvPr>
          <p:cNvSpPr txBox="1"/>
          <p:nvPr/>
        </p:nvSpPr>
        <p:spPr>
          <a:xfrm>
            <a:off x="1422074" y="2382183"/>
            <a:ext cx="10542913" cy="4185761"/>
          </a:xfrm>
          <a:prstGeom prst="rect">
            <a:avLst/>
          </a:prstGeom>
          <a:noFill/>
        </p:spPr>
        <p:txBody>
          <a:bodyPr wrap="square" rtlCol="0">
            <a:spAutoFit/>
          </a:bodyPr>
          <a:lstStyle/>
          <a:p>
            <a:pPr marL="285750" indent="-285750">
              <a:buFont typeface="Arial" panose="020B0604020202020204" pitchFamily="34" charset="0"/>
              <a:buChar char="•"/>
            </a:pPr>
            <a:r>
              <a:rPr lang="es-ES" dirty="0"/>
              <a:t>Pese a que existen algunas directrices generales, la sensibilidad de la información debe analizarse caso a caso, en función de las características de la información y del sector:</a:t>
            </a:r>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endParaRPr lang="es-ES" sz="1600" dirty="0"/>
          </a:p>
          <a:p>
            <a:endParaRPr lang="es-ES" dirty="0">
              <a:highlight>
                <a:srgbClr val="FFFF00"/>
              </a:highlight>
            </a:endParaRPr>
          </a:p>
          <a:p>
            <a:endParaRPr lang="es-ES" dirty="0"/>
          </a:p>
          <a:p>
            <a:endParaRPr lang="en-US" dirty="0"/>
          </a:p>
        </p:txBody>
      </p:sp>
      <p:pic>
        <p:nvPicPr>
          <p:cNvPr id="5" name="Picture 4">
            <a:extLst>
              <a:ext uri="{FF2B5EF4-FFF2-40B4-BE49-F238E27FC236}">
                <a16:creationId xmlns:a16="http://schemas.microsoft.com/office/drawing/2014/main" id="{5826CD13-F591-4C60-A2A7-FEC3E5355366}"/>
              </a:ext>
            </a:extLst>
          </p:cNvPr>
          <p:cNvPicPr>
            <a:picLocks noChangeAspect="1"/>
          </p:cNvPicPr>
          <p:nvPr/>
        </p:nvPicPr>
        <p:blipFill>
          <a:blip r:embed="rId3"/>
          <a:stretch>
            <a:fillRect/>
          </a:stretch>
        </p:blipFill>
        <p:spPr>
          <a:xfrm>
            <a:off x="1565976" y="3147329"/>
            <a:ext cx="7415978" cy="3332797"/>
          </a:xfrm>
          <a:prstGeom prst="rect">
            <a:avLst/>
          </a:prstGeom>
        </p:spPr>
      </p:pic>
    </p:spTree>
    <p:extLst>
      <p:ext uri="{BB962C8B-B14F-4D97-AF65-F5344CB8AC3E}">
        <p14:creationId xmlns:p14="http://schemas.microsoft.com/office/powerpoint/2010/main" val="892107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FE6F7D32-20D4-16B3-7D69-512A410AEC42}"/>
              </a:ext>
            </a:extLst>
          </p:cNvPr>
          <p:cNvSpPr/>
          <p:nvPr/>
        </p:nvSpPr>
        <p:spPr>
          <a:xfrm>
            <a:off x="-1515536" y="575736"/>
            <a:ext cx="8517467" cy="345204"/>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90420" y="581639"/>
            <a:ext cx="7303160" cy="323165"/>
          </a:xfrm>
          <a:prstGeom prst="rect">
            <a:avLst/>
          </a:prstGeom>
          <a:noFill/>
        </p:spPr>
        <p:txBody>
          <a:bodyPr wrap="square" rtlCol="0">
            <a:spAutoFit/>
          </a:bodyPr>
          <a:lstStyle/>
          <a:p>
            <a:pPr algn="ctr"/>
            <a:r>
              <a:rPr lang="es-ES" sz="1500" b="1" dirty="0">
                <a:solidFill>
                  <a:schemeClr val="bg1"/>
                </a:solidFill>
              </a:rPr>
              <a:t>Contratación pública. Aspectos competenciales. </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886594" y="1233473"/>
            <a:ext cx="6231467" cy="523220"/>
          </a:xfrm>
          <a:prstGeom prst="rect">
            <a:avLst/>
          </a:prstGeom>
          <a:noFill/>
        </p:spPr>
        <p:txBody>
          <a:bodyPr wrap="square" rtlCol="0">
            <a:spAutoFit/>
          </a:bodyPr>
          <a:lstStyle/>
          <a:p>
            <a:pPr algn="ctr"/>
            <a:r>
              <a:rPr lang="es-ES" sz="2800" b="1" dirty="0">
                <a:solidFill>
                  <a:srgbClr val="302D56"/>
                </a:solidFill>
              </a:rPr>
              <a:t>INCERTIDUMBRE Y COMPETENCIA</a:t>
            </a:r>
          </a:p>
        </p:txBody>
      </p:sp>
      <p:sp>
        <p:nvSpPr>
          <p:cNvPr id="61" name="CuadroTexto 7">
            <a:extLst>
              <a:ext uri="{FF2B5EF4-FFF2-40B4-BE49-F238E27FC236}">
                <a16:creationId xmlns:a16="http://schemas.microsoft.com/office/drawing/2014/main" id="{266DE567-8819-496A-831A-508231E4F92A}"/>
              </a:ext>
            </a:extLst>
          </p:cNvPr>
          <p:cNvSpPr txBox="1"/>
          <p:nvPr/>
        </p:nvSpPr>
        <p:spPr>
          <a:xfrm>
            <a:off x="1137920" y="1874625"/>
            <a:ext cx="6231467" cy="430887"/>
          </a:xfrm>
          <a:prstGeom prst="rect">
            <a:avLst/>
          </a:prstGeom>
          <a:noFill/>
        </p:spPr>
        <p:txBody>
          <a:bodyPr wrap="square" rtlCol="0">
            <a:spAutoFit/>
          </a:bodyPr>
          <a:lstStyle/>
          <a:p>
            <a:pPr algn="ctr"/>
            <a:r>
              <a:rPr lang="es-ES" sz="2200" b="1" kern="0" dirty="0">
                <a:solidFill>
                  <a:srgbClr val="46001D"/>
                </a:solidFill>
              </a:rPr>
              <a:t>Intercambios de información comercial sensible</a:t>
            </a:r>
          </a:p>
        </p:txBody>
      </p:sp>
      <p:sp>
        <p:nvSpPr>
          <p:cNvPr id="56" name="TextBox 55">
            <a:extLst>
              <a:ext uri="{FF2B5EF4-FFF2-40B4-BE49-F238E27FC236}">
                <a16:creationId xmlns:a16="http://schemas.microsoft.com/office/drawing/2014/main" id="{362F64F6-69C2-4A67-9A69-6DABA5C3AE94}"/>
              </a:ext>
            </a:extLst>
          </p:cNvPr>
          <p:cNvSpPr txBox="1"/>
          <p:nvPr/>
        </p:nvSpPr>
        <p:spPr>
          <a:xfrm>
            <a:off x="1374322" y="2659663"/>
            <a:ext cx="10590665" cy="3354765"/>
          </a:xfrm>
          <a:prstGeom prst="rect">
            <a:avLst/>
          </a:prstGeom>
          <a:noFill/>
        </p:spPr>
        <p:txBody>
          <a:bodyPr wrap="square" rtlCol="0">
            <a:spAutoFit/>
          </a:bodyPr>
          <a:lstStyle/>
          <a:p>
            <a:pPr marL="285750" indent="-285750" algn="just">
              <a:buFont typeface="Arial" panose="020B0604020202020204" pitchFamily="34" charset="0"/>
              <a:buChar char="•"/>
            </a:pPr>
            <a:r>
              <a:rPr lang="es-ES" sz="1600" dirty="0"/>
              <a:t>Con carácter general, se considerará como comercialmente sensible toda aquella información de carácter no público que permitiría a un competidor </a:t>
            </a:r>
            <a:r>
              <a:rPr lang="es-ES" sz="1600" b="1" dirty="0">
                <a:solidFill>
                  <a:srgbClr val="C00000"/>
                </a:solidFill>
              </a:rPr>
              <a:t>anticipar el comportamiento futuro de la empresa en el mercado</a:t>
            </a:r>
            <a:r>
              <a:rPr lang="es-ES" sz="1600" dirty="0"/>
              <a:t>.</a:t>
            </a:r>
          </a:p>
          <a:p>
            <a:pPr algn="just"/>
            <a:endParaRPr lang="es-ES" sz="1600" dirty="0"/>
          </a:p>
          <a:p>
            <a:pPr marL="285750" indent="-285750" algn="just">
              <a:buFont typeface="Arial" panose="020B0604020202020204" pitchFamily="34" charset="0"/>
              <a:buChar char="•"/>
            </a:pPr>
            <a:r>
              <a:rPr lang="es-ES" sz="1600" dirty="0"/>
              <a:t>Los intercambios de información comercial sensible como infracciones por objeto de la normativa de competencia (también Fabricantes de automóviles – S/0482/13, 23 de julio de 2015). </a:t>
            </a:r>
          </a:p>
          <a:p>
            <a:pPr lvl="1" algn="just"/>
            <a:endParaRPr lang="es-ES" sz="1600" i="1" dirty="0"/>
          </a:p>
          <a:p>
            <a:pPr lvl="1" algn="just"/>
            <a:r>
              <a:rPr lang="es-ES" sz="1400" i="1" dirty="0"/>
              <a:t>Peluquería profesional - S/0086/08 </a:t>
            </a:r>
            <a:r>
              <a:rPr lang="es-ES" sz="1400" dirty="0"/>
              <a:t>(2 de marzo de 2011)</a:t>
            </a:r>
          </a:p>
          <a:p>
            <a:pPr lvl="1" algn="just"/>
            <a:r>
              <a:rPr lang="es-ES" sz="1400" dirty="0"/>
              <a:t>“</a:t>
            </a:r>
            <a:r>
              <a:rPr lang="es-ES" sz="1400" i="1" dirty="0"/>
              <a:t>[l]as empresas [...] se intercambiaron:</a:t>
            </a:r>
          </a:p>
          <a:p>
            <a:pPr lvl="1" algn="just"/>
            <a:r>
              <a:rPr lang="es-ES" sz="1400" i="1" dirty="0"/>
              <a:t>% en las tendencias de las ventas sobre el año anterior de cada una de las empresas, mostrando en qué medida se debían a variaciones en precios y en qué medida se debían a variaciones en </a:t>
            </a:r>
            <a:r>
              <a:rPr lang="es-ES" sz="1400" i="1" dirty="0" err="1"/>
              <a:t>volumen.tendencias</a:t>
            </a:r>
            <a:r>
              <a:rPr lang="es-ES" sz="1400" i="1" dirty="0"/>
              <a:t> en las ventas por familias de productos.</a:t>
            </a:r>
          </a:p>
          <a:p>
            <a:pPr lvl="1" algn="just"/>
            <a:r>
              <a:rPr lang="es-ES" sz="1400" i="1" dirty="0"/>
              <a:t>Precios: últimos aumentos, la previsión de los próximos aumentos y el intercambio de las tarifas.</a:t>
            </a:r>
          </a:p>
          <a:p>
            <a:pPr lvl="1" algn="just"/>
            <a:r>
              <a:rPr lang="es-ES" sz="1400" i="1" dirty="0"/>
              <a:t>Días de promedio de financiación de clientes, el porcentaje de giros sobre ventas y el porcentaje de devolución sobre los giros</a:t>
            </a:r>
            <a:r>
              <a:rPr lang="es-ES" sz="1400" dirty="0"/>
              <a:t>”.</a:t>
            </a:r>
          </a:p>
          <a:p>
            <a:pPr lvl="1" algn="just"/>
            <a:endParaRPr lang="es-ES" sz="1600" dirty="0"/>
          </a:p>
          <a:p>
            <a:pPr marL="285750" indent="-285750" algn="just">
              <a:buFont typeface="Arial" panose="020B0604020202020204" pitchFamily="34" charset="0"/>
              <a:buChar char="•"/>
            </a:pPr>
            <a:r>
              <a:rPr lang="es-ES" sz="1600" dirty="0"/>
              <a:t>Particular sensibilidad del sector farmacéutico y de la compra pública de medicamentos.</a:t>
            </a:r>
            <a:endParaRPr lang="en-US" dirty="0"/>
          </a:p>
        </p:txBody>
      </p:sp>
    </p:spTree>
    <p:extLst>
      <p:ext uri="{BB962C8B-B14F-4D97-AF65-F5344CB8AC3E}">
        <p14:creationId xmlns:p14="http://schemas.microsoft.com/office/powerpoint/2010/main" val="1173004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E8129C4A-D609-DD32-6064-31389681FBF2}"/>
              </a:ext>
            </a:extLst>
          </p:cNvPr>
          <p:cNvSpPr/>
          <p:nvPr/>
        </p:nvSpPr>
        <p:spPr>
          <a:xfrm>
            <a:off x="-1515536" y="575736"/>
            <a:ext cx="8517467" cy="345204"/>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90420" y="581639"/>
            <a:ext cx="7303160" cy="323165"/>
          </a:xfrm>
          <a:prstGeom prst="rect">
            <a:avLst/>
          </a:prstGeom>
          <a:noFill/>
        </p:spPr>
        <p:txBody>
          <a:bodyPr wrap="square" rtlCol="0">
            <a:spAutoFit/>
          </a:bodyPr>
          <a:lstStyle/>
          <a:p>
            <a:pPr algn="ctr"/>
            <a:r>
              <a:rPr lang="es-ES" sz="1500" b="1" dirty="0">
                <a:solidFill>
                  <a:schemeClr val="bg1"/>
                </a:solidFill>
              </a:rPr>
              <a:t>Contratación pública. Aspectos competenciales. </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1388533" y="1308329"/>
            <a:ext cx="6841067" cy="523220"/>
          </a:xfrm>
          <a:prstGeom prst="rect">
            <a:avLst/>
          </a:prstGeom>
          <a:noFill/>
        </p:spPr>
        <p:txBody>
          <a:bodyPr wrap="square" rtlCol="0">
            <a:spAutoFit/>
          </a:bodyPr>
          <a:lstStyle/>
          <a:p>
            <a:pPr algn="just"/>
            <a:r>
              <a:rPr lang="es-ES" sz="2800" b="1" dirty="0">
                <a:solidFill>
                  <a:srgbClr val="302D56"/>
                </a:solidFill>
              </a:rPr>
              <a:t>El PVL como información comercial sensible </a:t>
            </a:r>
          </a:p>
        </p:txBody>
      </p:sp>
      <p:sp>
        <p:nvSpPr>
          <p:cNvPr id="61" name="CuadroTexto 7">
            <a:extLst>
              <a:ext uri="{FF2B5EF4-FFF2-40B4-BE49-F238E27FC236}">
                <a16:creationId xmlns:a16="http://schemas.microsoft.com/office/drawing/2014/main" id="{266DE567-8819-496A-831A-508231E4F92A}"/>
              </a:ext>
            </a:extLst>
          </p:cNvPr>
          <p:cNvSpPr txBox="1"/>
          <p:nvPr/>
        </p:nvSpPr>
        <p:spPr>
          <a:xfrm>
            <a:off x="1388532" y="1933596"/>
            <a:ext cx="8251164" cy="430887"/>
          </a:xfrm>
          <a:prstGeom prst="rect">
            <a:avLst/>
          </a:prstGeom>
          <a:noFill/>
        </p:spPr>
        <p:txBody>
          <a:bodyPr wrap="square" rtlCol="0">
            <a:spAutoFit/>
          </a:bodyPr>
          <a:lstStyle/>
          <a:p>
            <a:pPr algn="just"/>
            <a:r>
              <a:rPr lang="es-ES" sz="2200" b="1" kern="0" dirty="0">
                <a:solidFill>
                  <a:srgbClr val="46001D"/>
                </a:solidFill>
              </a:rPr>
              <a:t>¿Por qué su publicidad puede afectar a la competencia en el sector?</a:t>
            </a:r>
          </a:p>
        </p:txBody>
      </p:sp>
      <p:sp>
        <p:nvSpPr>
          <p:cNvPr id="56" name="TextBox 55">
            <a:extLst>
              <a:ext uri="{FF2B5EF4-FFF2-40B4-BE49-F238E27FC236}">
                <a16:creationId xmlns:a16="http://schemas.microsoft.com/office/drawing/2014/main" id="{362F64F6-69C2-4A67-9A69-6DABA5C3AE94}"/>
              </a:ext>
            </a:extLst>
          </p:cNvPr>
          <p:cNvSpPr txBox="1"/>
          <p:nvPr/>
        </p:nvSpPr>
        <p:spPr>
          <a:xfrm>
            <a:off x="1388532" y="2705349"/>
            <a:ext cx="10576456" cy="2585323"/>
          </a:xfrm>
          <a:prstGeom prst="rect">
            <a:avLst/>
          </a:prstGeom>
          <a:noFill/>
        </p:spPr>
        <p:txBody>
          <a:bodyPr wrap="square" rtlCol="0">
            <a:spAutoFit/>
          </a:bodyPr>
          <a:lstStyle/>
          <a:p>
            <a:r>
              <a:rPr lang="es-ES" b="1" dirty="0">
                <a:solidFill>
                  <a:srgbClr val="FB6169"/>
                </a:solidFill>
              </a:rPr>
              <a:t>Publicidad del PVL máximo (intervenido) </a:t>
            </a:r>
            <a:r>
              <a:rPr lang="es-ES" dirty="0"/>
              <a:t>– artículo 94.1. y 5. LGURM)</a:t>
            </a:r>
          </a:p>
          <a:p>
            <a:endParaRPr lang="es-ES" dirty="0"/>
          </a:p>
          <a:p>
            <a:pPr marL="285750" indent="-285750" algn="just">
              <a:buFont typeface="Arial" panose="020B0604020202020204" pitchFamily="34" charset="0"/>
              <a:buChar char="•"/>
            </a:pPr>
            <a:r>
              <a:rPr lang="es-ES" dirty="0"/>
              <a:t>Carácter altamente sensible de la información aportada por el laboratorio (art. 97.1 y 3 LGURM).</a:t>
            </a:r>
          </a:p>
          <a:p>
            <a:endParaRPr lang="es-ES" dirty="0"/>
          </a:p>
          <a:p>
            <a:pPr marL="285750" indent="-285750" algn="just">
              <a:buFont typeface="Arial" panose="020B0604020202020204" pitchFamily="34" charset="0"/>
              <a:buChar char="•"/>
            </a:pPr>
            <a:r>
              <a:rPr lang="es-ES" dirty="0"/>
              <a:t>Posible efecto tendente a la igualación del precio a nivel europeo. </a:t>
            </a:r>
          </a:p>
          <a:p>
            <a:pPr algn="just"/>
            <a:endParaRPr lang="es-ES" dirty="0"/>
          </a:p>
          <a:p>
            <a:pPr marL="285750" indent="-285750" algn="just">
              <a:buFont typeface="Arial" panose="020B0604020202020204" pitchFamily="34" charset="0"/>
              <a:buChar char="•"/>
            </a:pPr>
            <a:r>
              <a:rPr lang="es-ES" dirty="0"/>
              <a:t>Este precio se estabilizaría en un precio medio, demasiado bajo para algunos países y demasiado alto para otros. </a:t>
            </a:r>
          </a:p>
          <a:p>
            <a:endParaRPr lang="es-ES" dirty="0"/>
          </a:p>
        </p:txBody>
      </p:sp>
    </p:spTree>
    <p:extLst>
      <p:ext uri="{BB962C8B-B14F-4D97-AF65-F5344CB8AC3E}">
        <p14:creationId xmlns:p14="http://schemas.microsoft.com/office/powerpoint/2010/main" val="1575219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8CA45FAE-BC54-4E59-E6C1-395C4A115D30}"/>
              </a:ext>
            </a:extLst>
          </p:cNvPr>
          <p:cNvSpPr/>
          <p:nvPr/>
        </p:nvSpPr>
        <p:spPr>
          <a:xfrm>
            <a:off x="-1515536" y="575736"/>
            <a:ext cx="8517467" cy="345204"/>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90420" y="581639"/>
            <a:ext cx="7303160" cy="323165"/>
          </a:xfrm>
          <a:prstGeom prst="rect">
            <a:avLst/>
          </a:prstGeom>
          <a:noFill/>
        </p:spPr>
        <p:txBody>
          <a:bodyPr wrap="square" rtlCol="0">
            <a:spAutoFit/>
          </a:bodyPr>
          <a:lstStyle/>
          <a:p>
            <a:pPr algn="ctr"/>
            <a:r>
              <a:rPr lang="es-ES" sz="1500" b="1" dirty="0">
                <a:solidFill>
                  <a:schemeClr val="bg1"/>
                </a:solidFill>
              </a:rPr>
              <a:t>Contratación pública. Aspectos competenciales. </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1358611" y="1321422"/>
            <a:ext cx="6761119" cy="523220"/>
          </a:xfrm>
          <a:prstGeom prst="rect">
            <a:avLst/>
          </a:prstGeom>
          <a:noFill/>
        </p:spPr>
        <p:txBody>
          <a:bodyPr wrap="square" rtlCol="0">
            <a:spAutoFit/>
          </a:bodyPr>
          <a:lstStyle/>
          <a:p>
            <a:pPr algn="just"/>
            <a:r>
              <a:rPr lang="es-ES" sz="2800" b="1" dirty="0">
                <a:solidFill>
                  <a:srgbClr val="302D56"/>
                </a:solidFill>
              </a:rPr>
              <a:t>El PVL como información comercial sensible </a:t>
            </a:r>
          </a:p>
        </p:txBody>
      </p:sp>
      <p:sp>
        <p:nvSpPr>
          <p:cNvPr id="61" name="CuadroTexto 7">
            <a:extLst>
              <a:ext uri="{FF2B5EF4-FFF2-40B4-BE49-F238E27FC236}">
                <a16:creationId xmlns:a16="http://schemas.microsoft.com/office/drawing/2014/main" id="{266DE567-8819-496A-831A-508231E4F92A}"/>
              </a:ext>
            </a:extLst>
          </p:cNvPr>
          <p:cNvSpPr txBox="1"/>
          <p:nvPr/>
        </p:nvSpPr>
        <p:spPr>
          <a:xfrm>
            <a:off x="1358611" y="2071794"/>
            <a:ext cx="8211836" cy="430887"/>
          </a:xfrm>
          <a:prstGeom prst="rect">
            <a:avLst/>
          </a:prstGeom>
          <a:noFill/>
        </p:spPr>
        <p:txBody>
          <a:bodyPr wrap="square" rtlCol="0">
            <a:spAutoFit/>
          </a:bodyPr>
          <a:lstStyle/>
          <a:p>
            <a:pPr algn="just"/>
            <a:r>
              <a:rPr lang="es-ES" sz="2200" b="1" kern="0" dirty="0">
                <a:solidFill>
                  <a:srgbClr val="46001D"/>
                </a:solidFill>
              </a:rPr>
              <a:t>¿Por qué su publicidad puede afectar a la competencia en el sector?</a:t>
            </a:r>
          </a:p>
        </p:txBody>
      </p:sp>
      <p:sp>
        <p:nvSpPr>
          <p:cNvPr id="56" name="TextBox 55">
            <a:extLst>
              <a:ext uri="{FF2B5EF4-FFF2-40B4-BE49-F238E27FC236}">
                <a16:creationId xmlns:a16="http://schemas.microsoft.com/office/drawing/2014/main" id="{362F64F6-69C2-4A67-9A69-6DABA5C3AE94}"/>
              </a:ext>
            </a:extLst>
          </p:cNvPr>
          <p:cNvSpPr txBox="1"/>
          <p:nvPr/>
        </p:nvSpPr>
        <p:spPr>
          <a:xfrm>
            <a:off x="1450975" y="2767219"/>
            <a:ext cx="10514013" cy="3877985"/>
          </a:xfrm>
          <a:prstGeom prst="rect">
            <a:avLst/>
          </a:prstGeom>
          <a:noFill/>
        </p:spPr>
        <p:txBody>
          <a:bodyPr wrap="square" rtlCol="0">
            <a:spAutoFit/>
          </a:bodyPr>
          <a:lstStyle/>
          <a:p>
            <a:r>
              <a:rPr lang="es-ES" b="1" dirty="0">
                <a:solidFill>
                  <a:srgbClr val="FB6169"/>
                </a:solidFill>
              </a:rPr>
              <a:t>Publicidad del PVL / precio unitario en compra pública determinada. </a:t>
            </a:r>
          </a:p>
          <a:p>
            <a:endParaRPr lang="es-ES" dirty="0"/>
          </a:p>
          <a:p>
            <a:pPr marL="342900" indent="-342900" algn="just">
              <a:buFont typeface="Arial" panose="020B0604020202020204" pitchFamily="34" charset="0"/>
              <a:buChar char="•"/>
            </a:pPr>
            <a:r>
              <a:rPr lang="es-ES" sz="1600" dirty="0"/>
              <a:t>Principio general de competencia en la contratación pública (artículos 1 y 132 LCSP). Reconocimiento también en el artículo 100 LGURM. </a:t>
            </a:r>
          </a:p>
          <a:p>
            <a:pPr marL="342900" indent="-342900" algn="just">
              <a:buFont typeface="Arial" panose="020B0604020202020204" pitchFamily="34" charset="0"/>
              <a:buChar char="•"/>
            </a:pPr>
            <a:endParaRPr lang="es-ES" sz="1600" dirty="0"/>
          </a:p>
          <a:p>
            <a:pPr marL="342900" indent="-342900" algn="just">
              <a:buFont typeface="Arial" panose="020B0604020202020204" pitchFamily="34" charset="0"/>
              <a:buChar char="•"/>
            </a:pPr>
            <a:r>
              <a:rPr lang="es-ES" sz="1600" dirty="0"/>
              <a:t>Particularidad del sector farmacéutico: uso habitual del procedimiento negociado sin publicidad, con especial intensidad en la compra innovadora (art. 166 y </a:t>
            </a:r>
            <a:r>
              <a:rPr lang="es-ES" sz="1600" dirty="0" err="1"/>
              <a:t>ss</a:t>
            </a:r>
            <a:r>
              <a:rPr lang="es-ES" sz="1600" dirty="0"/>
              <a:t> LCSP).</a:t>
            </a:r>
          </a:p>
          <a:p>
            <a:pPr algn="just"/>
            <a:endParaRPr lang="es-ES" dirty="0"/>
          </a:p>
          <a:p>
            <a:pPr marL="800100" lvl="1" indent="-342900" algn="just">
              <a:buFont typeface="Arial" panose="020B0604020202020204" pitchFamily="34" charset="0"/>
              <a:buChar char="•"/>
            </a:pPr>
            <a:r>
              <a:rPr lang="es-ES" sz="1600" dirty="0"/>
              <a:t>Negociación bilateral. Es un modelo sustancialmente distinto a procedimientos de licitación abiertos y concurrenciales. </a:t>
            </a:r>
          </a:p>
          <a:p>
            <a:pPr lvl="1" algn="just"/>
            <a:endParaRPr lang="es-ES" sz="1600" dirty="0"/>
          </a:p>
          <a:p>
            <a:pPr marL="800100" lvl="1" indent="-342900" algn="just">
              <a:buFont typeface="Arial" panose="020B0604020202020204" pitchFamily="34" charset="0"/>
              <a:buChar char="•"/>
            </a:pPr>
            <a:r>
              <a:rPr lang="es-ES" sz="1600" dirty="0"/>
              <a:t>Garantía legal de confidencialidad de la información aportada por el laboratorio (art. 133.1 / 154. 7 LCSP). </a:t>
            </a:r>
          </a:p>
          <a:p>
            <a:pPr marL="1257300" lvl="2" indent="-342900" algn="just">
              <a:buFont typeface="Wingdings" panose="05000000000000000000" pitchFamily="2" charset="2"/>
              <a:buChar char="§"/>
            </a:pPr>
            <a:r>
              <a:rPr lang="es-ES" sz="1600" dirty="0"/>
              <a:t>El PVL resultante de la negociación refleja información sensible sobre costes, inversiones y márgenes de la concreta empresa contratante. Esta información no sería conocida por las empresas competidoras en una situación normal de mercado y puede ser explotada por éstas. </a:t>
            </a:r>
          </a:p>
        </p:txBody>
      </p:sp>
    </p:spTree>
    <p:extLst>
      <p:ext uri="{BB962C8B-B14F-4D97-AF65-F5344CB8AC3E}">
        <p14:creationId xmlns:p14="http://schemas.microsoft.com/office/powerpoint/2010/main" val="1678594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A9CB08EB-FBDB-713D-4DD4-3F07D710ADCD}"/>
              </a:ext>
            </a:extLst>
          </p:cNvPr>
          <p:cNvSpPr/>
          <p:nvPr/>
        </p:nvSpPr>
        <p:spPr>
          <a:xfrm>
            <a:off x="-1515536" y="575736"/>
            <a:ext cx="8517467" cy="345204"/>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90420" y="581639"/>
            <a:ext cx="7303160" cy="323165"/>
          </a:xfrm>
          <a:prstGeom prst="rect">
            <a:avLst/>
          </a:prstGeom>
          <a:noFill/>
        </p:spPr>
        <p:txBody>
          <a:bodyPr wrap="square" rtlCol="0">
            <a:spAutoFit/>
          </a:bodyPr>
          <a:lstStyle/>
          <a:p>
            <a:pPr algn="ctr"/>
            <a:r>
              <a:rPr lang="es-ES" sz="1500" b="1" dirty="0">
                <a:solidFill>
                  <a:schemeClr val="bg1"/>
                </a:solidFill>
              </a:rPr>
              <a:t>Contratación pública. Aspectos competenciales. </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1218381" y="1344483"/>
            <a:ext cx="6894430" cy="523220"/>
          </a:xfrm>
          <a:prstGeom prst="rect">
            <a:avLst/>
          </a:prstGeom>
          <a:noFill/>
        </p:spPr>
        <p:txBody>
          <a:bodyPr wrap="square" rtlCol="0">
            <a:spAutoFit/>
          </a:bodyPr>
          <a:lstStyle/>
          <a:p>
            <a:pPr algn="ctr"/>
            <a:r>
              <a:rPr lang="es-ES" sz="2800" b="1" dirty="0">
                <a:solidFill>
                  <a:srgbClr val="302D56"/>
                </a:solidFill>
              </a:rPr>
              <a:t>El PVL como información comercial sensible </a:t>
            </a:r>
          </a:p>
        </p:txBody>
      </p:sp>
      <p:sp>
        <p:nvSpPr>
          <p:cNvPr id="56" name="TextBox 55">
            <a:extLst>
              <a:ext uri="{FF2B5EF4-FFF2-40B4-BE49-F238E27FC236}">
                <a16:creationId xmlns:a16="http://schemas.microsoft.com/office/drawing/2014/main" id="{362F64F6-69C2-4A67-9A69-6DABA5C3AE94}"/>
              </a:ext>
            </a:extLst>
          </p:cNvPr>
          <p:cNvSpPr txBox="1"/>
          <p:nvPr/>
        </p:nvSpPr>
        <p:spPr>
          <a:xfrm>
            <a:off x="7574846" y="3109299"/>
            <a:ext cx="2742952" cy="1123384"/>
          </a:xfrm>
          <a:prstGeom prst="rect">
            <a:avLst/>
          </a:prstGeom>
          <a:noFill/>
          <a:ln>
            <a:solidFill>
              <a:srgbClr val="FB6169"/>
            </a:solidFill>
          </a:ln>
        </p:spPr>
        <p:txBody>
          <a:bodyPr wrap="square" rtlCol="0">
            <a:spAutoFit/>
          </a:bodyPr>
          <a:lstStyle/>
          <a:p>
            <a:pPr algn="just"/>
            <a:r>
              <a:rPr lang="es-ES" sz="1400" dirty="0"/>
              <a:t>La igualación del precio en un valor medio puede </a:t>
            </a:r>
            <a:r>
              <a:rPr lang="es-ES" sz="1400" b="1" dirty="0">
                <a:solidFill>
                  <a:srgbClr val="FB6169"/>
                </a:solidFill>
              </a:rPr>
              <a:t>comprometer el acceso equitativo de la ciudadanía a los medicamentos</a:t>
            </a:r>
            <a:r>
              <a:rPr lang="es-ES" sz="1400" dirty="0"/>
              <a:t>. </a:t>
            </a:r>
          </a:p>
          <a:p>
            <a:endParaRPr lang="es-ES" sz="1100" dirty="0"/>
          </a:p>
        </p:txBody>
      </p:sp>
      <p:grpSp>
        <p:nvGrpSpPr>
          <p:cNvPr id="11" name="Group 10">
            <a:extLst>
              <a:ext uri="{FF2B5EF4-FFF2-40B4-BE49-F238E27FC236}">
                <a16:creationId xmlns:a16="http://schemas.microsoft.com/office/drawing/2014/main" id="{1F72A2CB-4165-48ED-AA1D-A1B84C86177C}"/>
              </a:ext>
            </a:extLst>
          </p:cNvPr>
          <p:cNvGrpSpPr/>
          <p:nvPr/>
        </p:nvGrpSpPr>
        <p:grpSpPr>
          <a:xfrm>
            <a:off x="4879376" y="3527985"/>
            <a:ext cx="2389251" cy="2310903"/>
            <a:chOff x="4674225" y="1358671"/>
            <a:chExt cx="2861373" cy="2854836"/>
          </a:xfrm>
        </p:grpSpPr>
        <p:sp>
          <p:nvSpPr>
            <p:cNvPr id="14" name="Freeform 16">
              <a:extLst>
                <a:ext uri="{FF2B5EF4-FFF2-40B4-BE49-F238E27FC236}">
                  <a16:creationId xmlns:a16="http://schemas.microsoft.com/office/drawing/2014/main" id="{EA81090A-2A1F-4374-9298-26ACFFE11F30}"/>
                </a:ext>
              </a:extLst>
            </p:cNvPr>
            <p:cNvSpPr>
              <a:spLocks/>
            </p:cNvSpPr>
            <p:nvPr/>
          </p:nvSpPr>
          <p:spPr bwMode="auto">
            <a:xfrm>
              <a:off x="4684682" y="2786089"/>
              <a:ext cx="1420883" cy="1415653"/>
            </a:xfrm>
            <a:custGeom>
              <a:avLst/>
              <a:gdLst>
                <a:gd name="T0" fmla="*/ 480 w 801"/>
                <a:gd name="T1" fmla="*/ 0 h 800"/>
                <a:gd name="T2" fmla="*/ 0 w 801"/>
                <a:gd name="T3" fmla="*/ 0 h 800"/>
                <a:gd name="T4" fmla="*/ 801 w 801"/>
                <a:gd name="T5" fmla="*/ 800 h 800"/>
                <a:gd name="T6" fmla="*/ 801 w 801"/>
                <a:gd name="T7" fmla="*/ 321 h 800"/>
                <a:gd name="T8" fmla="*/ 480 w 801"/>
                <a:gd name="T9" fmla="*/ 0 h 800"/>
              </a:gdLst>
              <a:ahLst/>
              <a:cxnLst>
                <a:cxn ang="0">
                  <a:pos x="T0" y="T1"/>
                </a:cxn>
                <a:cxn ang="0">
                  <a:pos x="T2" y="T3"/>
                </a:cxn>
                <a:cxn ang="0">
                  <a:pos x="T4" y="T5"/>
                </a:cxn>
                <a:cxn ang="0">
                  <a:pos x="T6" y="T7"/>
                </a:cxn>
                <a:cxn ang="0">
                  <a:pos x="T8" y="T9"/>
                </a:cxn>
              </a:cxnLst>
              <a:rect l="0" t="0" r="r" b="b"/>
              <a:pathLst>
                <a:path w="801" h="800">
                  <a:moveTo>
                    <a:pt x="480" y="0"/>
                  </a:moveTo>
                  <a:cubicBezTo>
                    <a:pt x="0" y="0"/>
                    <a:pt x="0" y="0"/>
                    <a:pt x="0" y="0"/>
                  </a:cubicBezTo>
                  <a:cubicBezTo>
                    <a:pt x="0" y="442"/>
                    <a:pt x="359" y="800"/>
                    <a:pt x="801" y="800"/>
                  </a:cubicBezTo>
                  <a:cubicBezTo>
                    <a:pt x="801" y="321"/>
                    <a:pt x="801" y="321"/>
                    <a:pt x="801" y="321"/>
                  </a:cubicBezTo>
                  <a:cubicBezTo>
                    <a:pt x="624" y="321"/>
                    <a:pt x="480" y="177"/>
                    <a:pt x="480" y="0"/>
                  </a:cubicBezTo>
                  <a:close/>
                </a:path>
              </a:pathLst>
            </a:custGeom>
            <a:solidFill>
              <a:srgbClr val="CEA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6001D"/>
                </a:solidFill>
                <a:effectLst/>
                <a:uLnTx/>
                <a:uFillTx/>
              </a:endParaRPr>
            </a:p>
          </p:txBody>
        </p:sp>
        <p:sp>
          <p:nvSpPr>
            <p:cNvPr id="15" name="Freeform 17">
              <a:extLst>
                <a:ext uri="{FF2B5EF4-FFF2-40B4-BE49-F238E27FC236}">
                  <a16:creationId xmlns:a16="http://schemas.microsoft.com/office/drawing/2014/main" id="{A65D6C41-D618-4ABB-9017-C722A4812059}"/>
                </a:ext>
              </a:extLst>
            </p:cNvPr>
            <p:cNvSpPr>
              <a:spLocks/>
            </p:cNvSpPr>
            <p:nvPr/>
          </p:nvSpPr>
          <p:spPr bwMode="auto">
            <a:xfrm>
              <a:off x="6105566" y="2786089"/>
              <a:ext cx="1419576" cy="1415653"/>
            </a:xfrm>
            <a:custGeom>
              <a:avLst/>
              <a:gdLst>
                <a:gd name="T0" fmla="*/ 0 w 800"/>
                <a:gd name="T1" fmla="*/ 321 h 800"/>
                <a:gd name="T2" fmla="*/ 0 w 800"/>
                <a:gd name="T3" fmla="*/ 800 h 800"/>
                <a:gd name="T4" fmla="*/ 800 w 800"/>
                <a:gd name="T5" fmla="*/ 0 h 800"/>
                <a:gd name="T6" fmla="*/ 320 w 800"/>
                <a:gd name="T7" fmla="*/ 0 h 800"/>
                <a:gd name="T8" fmla="*/ 0 w 800"/>
                <a:gd name="T9" fmla="*/ 321 h 800"/>
              </a:gdLst>
              <a:ahLst/>
              <a:cxnLst>
                <a:cxn ang="0">
                  <a:pos x="T0" y="T1"/>
                </a:cxn>
                <a:cxn ang="0">
                  <a:pos x="T2" y="T3"/>
                </a:cxn>
                <a:cxn ang="0">
                  <a:pos x="T4" y="T5"/>
                </a:cxn>
                <a:cxn ang="0">
                  <a:pos x="T6" y="T7"/>
                </a:cxn>
                <a:cxn ang="0">
                  <a:pos x="T8" y="T9"/>
                </a:cxn>
              </a:cxnLst>
              <a:rect l="0" t="0" r="r" b="b"/>
              <a:pathLst>
                <a:path w="800" h="800">
                  <a:moveTo>
                    <a:pt x="0" y="321"/>
                  </a:moveTo>
                  <a:cubicBezTo>
                    <a:pt x="0" y="800"/>
                    <a:pt x="0" y="800"/>
                    <a:pt x="0" y="800"/>
                  </a:cubicBezTo>
                  <a:cubicBezTo>
                    <a:pt x="442" y="800"/>
                    <a:pt x="800" y="442"/>
                    <a:pt x="800" y="0"/>
                  </a:cubicBezTo>
                  <a:cubicBezTo>
                    <a:pt x="320" y="0"/>
                    <a:pt x="320" y="0"/>
                    <a:pt x="320" y="0"/>
                  </a:cubicBezTo>
                  <a:cubicBezTo>
                    <a:pt x="320" y="177"/>
                    <a:pt x="177" y="321"/>
                    <a:pt x="0" y="321"/>
                  </a:cubicBezTo>
                  <a:close/>
                </a:path>
              </a:pathLst>
            </a:custGeom>
            <a:solidFill>
              <a:srgbClr val="8D8D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6001D"/>
                </a:solidFill>
                <a:effectLst/>
                <a:uLnTx/>
                <a:uFillTx/>
              </a:endParaRPr>
            </a:p>
          </p:txBody>
        </p:sp>
        <p:sp>
          <p:nvSpPr>
            <p:cNvPr id="16" name="Freeform 18">
              <a:extLst>
                <a:ext uri="{FF2B5EF4-FFF2-40B4-BE49-F238E27FC236}">
                  <a16:creationId xmlns:a16="http://schemas.microsoft.com/office/drawing/2014/main" id="{0BB51652-DE4F-4B9E-96DA-E959A0B78373}"/>
                </a:ext>
              </a:extLst>
            </p:cNvPr>
            <p:cNvSpPr>
              <a:spLocks/>
            </p:cNvSpPr>
            <p:nvPr/>
          </p:nvSpPr>
          <p:spPr bwMode="auto">
            <a:xfrm>
              <a:off x="4684682" y="1370436"/>
              <a:ext cx="1420883" cy="1415653"/>
            </a:xfrm>
            <a:custGeom>
              <a:avLst/>
              <a:gdLst>
                <a:gd name="T0" fmla="*/ 801 w 801"/>
                <a:gd name="T1" fmla="*/ 479 h 800"/>
                <a:gd name="T2" fmla="*/ 801 w 801"/>
                <a:gd name="T3" fmla="*/ 0 h 800"/>
                <a:gd name="T4" fmla="*/ 0 w 801"/>
                <a:gd name="T5" fmla="*/ 800 h 800"/>
                <a:gd name="T6" fmla="*/ 480 w 801"/>
                <a:gd name="T7" fmla="*/ 800 h 800"/>
                <a:gd name="T8" fmla="*/ 801 w 801"/>
                <a:gd name="T9" fmla="*/ 479 h 800"/>
              </a:gdLst>
              <a:ahLst/>
              <a:cxnLst>
                <a:cxn ang="0">
                  <a:pos x="T0" y="T1"/>
                </a:cxn>
                <a:cxn ang="0">
                  <a:pos x="T2" y="T3"/>
                </a:cxn>
                <a:cxn ang="0">
                  <a:pos x="T4" y="T5"/>
                </a:cxn>
                <a:cxn ang="0">
                  <a:pos x="T6" y="T7"/>
                </a:cxn>
                <a:cxn ang="0">
                  <a:pos x="T8" y="T9"/>
                </a:cxn>
              </a:cxnLst>
              <a:rect l="0" t="0" r="r" b="b"/>
              <a:pathLst>
                <a:path w="801" h="800">
                  <a:moveTo>
                    <a:pt x="801" y="479"/>
                  </a:moveTo>
                  <a:cubicBezTo>
                    <a:pt x="801" y="0"/>
                    <a:pt x="801" y="0"/>
                    <a:pt x="801" y="0"/>
                  </a:cubicBezTo>
                  <a:cubicBezTo>
                    <a:pt x="359" y="0"/>
                    <a:pt x="0" y="358"/>
                    <a:pt x="0" y="800"/>
                  </a:cubicBezTo>
                  <a:cubicBezTo>
                    <a:pt x="480" y="800"/>
                    <a:pt x="480" y="800"/>
                    <a:pt x="480" y="800"/>
                  </a:cubicBezTo>
                  <a:cubicBezTo>
                    <a:pt x="480" y="623"/>
                    <a:pt x="624" y="479"/>
                    <a:pt x="801" y="479"/>
                  </a:cubicBezTo>
                  <a:close/>
                </a:path>
              </a:pathLst>
            </a:custGeom>
            <a:solidFill>
              <a:srgbClr val="46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6001D"/>
                </a:solidFill>
                <a:effectLst/>
                <a:uLnTx/>
                <a:uFillTx/>
              </a:endParaRPr>
            </a:p>
          </p:txBody>
        </p:sp>
        <p:sp>
          <p:nvSpPr>
            <p:cNvPr id="17" name="Freeform 19">
              <a:extLst>
                <a:ext uri="{FF2B5EF4-FFF2-40B4-BE49-F238E27FC236}">
                  <a16:creationId xmlns:a16="http://schemas.microsoft.com/office/drawing/2014/main" id="{6095B4C0-D732-4C22-97E9-3CF308D4E3E9}"/>
                </a:ext>
              </a:extLst>
            </p:cNvPr>
            <p:cNvSpPr>
              <a:spLocks/>
            </p:cNvSpPr>
            <p:nvPr/>
          </p:nvSpPr>
          <p:spPr bwMode="auto">
            <a:xfrm>
              <a:off x="6105566" y="1370436"/>
              <a:ext cx="1419576" cy="1415653"/>
            </a:xfrm>
            <a:custGeom>
              <a:avLst/>
              <a:gdLst>
                <a:gd name="T0" fmla="*/ 0 w 800"/>
                <a:gd name="T1" fmla="*/ 0 h 800"/>
                <a:gd name="T2" fmla="*/ 0 w 800"/>
                <a:gd name="T3" fmla="*/ 479 h 800"/>
                <a:gd name="T4" fmla="*/ 320 w 800"/>
                <a:gd name="T5" fmla="*/ 800 h 800"/>
                <a:gd name="T6" fmla="*/ 800 w 800"/>
                <a:gd name="T7" fmla="*/ 800 h 800"/>
                <a:gd name="T8" fmla="*/ 0 w 800"/>
                <a:gd name="T9" fmla="*/ 0 h 800"/>
              </a:gdLst>
              <a:ahLst/>
              <a:cxnLst>
                <a:cxn ang="0">
                  <a:pos x="T0" y="T1"/>
                </a:cxn>
                <a:cxn ang="0">
                  <a:pos x="T2" y="T3"/>
                </a:cxn>
                <a:cxn ang="0">
                  <a:pos x="T4" y="T5"/>
                </a:cxn>
                <a:cxn ang="0">
                  <a:pos x="T6" y="T7"/>
                </a:cxn>
                <a:cxn ang="0">
                  <a:pos x="T8" y="T9"/>
                </a:cxn>
              </a:cxnLst>
              <a:rect l="0" t="0" r="r" b="b"/>
              <a:pathLst>
                <a:path w="800" h="800">
                  <a:moveTo>
                    <a:pt x="0" y="0"/>
                  </a:moveTo>
                  <a:cubicBezTo>
                    <a:pt x="0" y="479"/>
                    <a:pt x="0" y="479"/>
                    <a:pt x="0" y="479"/>
                  </a:cubicBezTo>
                  <a:cubicBezTo>
                    <a:pt x="177" y="479"/>
                    <a:pt x="320" y="623"/>
                    <a:pt x="320" y="800"/>
                  </a:cubicBezTo>
                  <a:cubicBezTo>
                    <a:pt x="800" y="800"/>
                    <a:pt x="800" y="800"/>
                    <a:pt x="800" y="800"/>
                  </a:cubicBezTo>
                  <a:cubicBezTo>
                    <a:pt x="800" y="358"/>
                    <a:pt x="442" y="0"/>
                    <a:pt x="0" y="0"/>
                  </a:cubicBezTo>
                  <a:close/>
                </a:path>
              </a:pathLst>
            </a:custGeom>
            <a:solidFill>
              <a:srgbClr val="FF5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6001D"/>
                </a:solidFill>
                <a:effectLst/>
                <a:uLnTx/>
                <a:uFillTx/>
              </a:endParaRPr>
            </a:p>
          </p:txBody>
        </p:sp>
        <p:sp>
          <p:nvSpPr>
            <p:cNvPr id="18" name="Freeform 20">
              <a:extLst>
                <a:ext uri="{FF2B5EF4-FFF2-40B4-BE49-F238E27FC236}">
                  <a16:creationId xmlns:a16="http://schemas.microsoft.com/office/drawing/2014/main" id="{5BDB151F-9A39-4C03-87E2-0A86FE57001B}"/>
                </a:ext>
              </a:extLst>
            </p:cNvPr>
            <p:cNvSpPr>
              <a:spLocks/>
            </p:cNvSpPr>
            <p:nvPr/>
          </p:nvSpPr>
          <p:spPr bwMode="auto">
            <a:xfrm>
              <a:off x="5857205" y="1358671"/>
              <a:ext cx="456199" cy="870568"/>
            </a:xfrm>
            <a:custGeom>
              <a:avLst/>
              <a:gdLst>
                <a:gd name="T0" fmla="*/ 136 w 257"/>
                <a:gd name="T1" fmla="*/ 418 h 492"/>
                <a:gd name="T2" fmla="*/ 0 w 257"/>
                <a:gd name="T3" fmla="*/ 247 h 492"/>
                <a:gd name="T4" fmla="*/ 136 w 257"/>
                <a:gd name="T5" fmla="*/ 76 h 492"/>
                <a:gd name="T6" fmla="*/ 257 w 257"/>
                <a:gd name="T7" fmla="*/ 247 h 492"/>
                <a:gd name="T8" fmla="*/ 136 w 257"/>
                <a:gd name="T9" fmla="*/ 418 h 492"/>
              </a:gdLst>
              <a:ahLst/>
              <a:cxnLst>
                <a:cxn ang="0">
                  <a:pos x="T0" y="T1"/>
                </a:cxn>
                <a:cxn ang="0">
                  <a:pos x="T2" y="T3"/>
                </a:cxn>
                <a:cxn ang="0">
                  <a:pos x="T4" y="T5"/>
                </a:cxn>
                <a:cxn ang="0">
                  <a:pos x="T6" y="T7"/>
                </a:cxn>
                <a:cxn ang="0">
                  <a:pos x="T8" y="T9"/>
                </a:cxn>
              </a:cxnLst>
              <a:rect l="0" t="0" r="r" b="b"/>
              <a:pathLst>
                <a:path w="257" h="492">
                  <a:moveTo>
                    <a:pt x="136" y="418"/>
                  </a:moveTo>
                  <a:cubicBezTo>
                    <a:pt x="136" y="492"/>
                    <a:pt x="0" y="322"/>
                    <a:pt x="0" y="247"/>
                  </a:cubicBezTo>
                  <a:cubicBezTo>
                    <a:pt x="0" y="171"/>
                    <a:pt x="136" y="0"/>
                    <a:pt x="136" y="76"/>
                  </a:cubicBezTo>
                  <a:cubicBezTo>
                    <a:pt x="136" y="160"/>
                    <a:pt x="257" y="171"/>
                    <a:pt x="257" y="247"/>
                  </a:cubicBezTo>
                  <a:cubicBezTo>
                    <a:pt x="257" y="322"/>
                    <a:pt x="136" y="343"/>
                    <a:pt x="136" y="418"/>
                  </a:cubicBezTo>
                  <a:close/>
                </a:path>
              </a:pathLst>
            </a:custGeom>
            <a:solidFill>
              <a:srgbClr val="46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6001D"/>
                </a:solidFill>
                <a:effectLst/>
                <a:uLnTx/>
                <a:uFillTx/>
              </a:endParaRPr>
            </a:p>
          </p:txBody>
        </p:sp>
        <p:sp>
          <p:nvSpPr>
            <p:cNvPr id="19" name="Freeform 21">
              <a:extLst>
                <a:ext uri="{FF2B5EF4-FFF2-40B4-BE49-F238E27FC236}">
                  <a16:creationId xmlns:a16="http://schemas.microsoft.com/office/drawing/2014/main" id="{A7D59818-211A-4EC7-A0D2-1D14FE975A05}"/>
                </a:ext>
              </a:extLst>
            </p:cNvPr>
            <p:cNvSpPr>
              <a:spLocks/>
            </p:cNvSpPr>
            <p:nvPr/>
          </p:nvSpPr>
          <p:spPr bwMode="auto">
            <a:xfrm>
              <a:off x="4674225" y="2571715"/>
              <a:ext cx="873183" cy="456198"/>
            </a:xfrm>
            <a:custGeom>
              <a:avLst/>
              <a:gdLst>
                <a:gd name="T0" fmla="*/ 418 w 492"/>
                <a:gd name="T1" fmla="*/ 121 h 258"/>
                <a:gd name="T2" fmla="*/ 247 w 492"/>
                <a:gd name="T3" fmla="*/ 258 h 258"/>
                <a:gd name="T4" fmla="*/ 75 w 492"/>
                <a:gd name="T5" fmla="*/ 121 h 258"/>
                <a:gd name="T6" fmla="*/ 247 w 492"/>
                <a:gd name="T7" fmla="*/ 0 h 258"/>
                <a:gd name="T8" fmla="*/ 418 w 492"/>
                <a:gd name="T9" fmla="*/ 121 h 258"/>
              </a:gdLst>
              <a:ahLst/>
              <a:cxnLst>
                <a:cxn ang="0">
                  <a:pos x="T0" y="T1"/>
                </a:cxn>
                <a:cxn ang="0">
                  <a:pos x="T2" y="T3"/>
                </a:cxn>
                <a:cxn ang="0">
                  <a:pos x="T4" y="T5"/>
                </a:cxn>
                <a:cxn ang="0">
                  <a:pos x="T6" y="T7"/>
                </a:cxn>
                <a:cxn ang="0">
                  <a:pos x="T8" y="T9"/>
                </a:cxn>
              </a:cxnLst>
              <a:rect l="0" t="0" r="r" b="b"/>
              <a:pathLst>
                <a:path w="492" h="258">
                  <a:moveTo>
                    <a:pt x="418" y="121"/>
                  </a:moveTo>
                  <a:cubicBezTo>
                    <a:pt x="492" y="121"/>
                    <a:pt x="322" y="258"/>
                    <a:pt x="247" y="258"/>
                  </a:cubicBezTo>
                  <a:cubicBezTo>
                    <a:pt x="171" y="258"/>
                    <a:pt x="0" y="121"/>
                    <a:pt x="75" y="121"/>
                  </a:cubicBezTo>
                  <a:cubicBezTo>
                    <a:pt x="160" y="121"/>
                    <a:pt x="171" y="0"/>
                    <a:pt x="247" y="0"/>
                  </a:cubicBezTo>
                  <a:cubicBezTo>
                    <a:pt x="322" y="0"/>
                    <a:pt x="342" y="121"/>
                    <a:pt x="418" y="121"/>
                  </a:cubicBezTo>
                  <a:close/>
                </a:path>
              </a:pathLst>
            </a:custGeom>
            <a:solidFill>
              <a:srgbClr val="CEA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6001D"/>
                </a:solidFill>
                <a:effectLst/>
                <a:uLnTx/>
                <a:uFillTx/>
              </a:endParaRPr>
            </a:p>
          </p:txBody>
        </p:sp>
        <p:sp>
          <p:nvSpPr>
            <p:cNvPr id="20" name="Freeform 22">
              <a:extLst>
                <a:ext uri="{FF2B5EF4-FFF2-40B4-BE49-F238E27FC236}">
                  <a16:creationId xmlns:a16="http://schemas.microsoft.com/office/drawing/2014/main" id="{6D7A0EF4-7434-4196-BF4D-3EFE9CFDA989}"/>
                </a:ext>
              </a:extLst>
            </p:cNvPr>
            <p:cNvSpPr>
              <a:spLocks/>
            </p:cNvSpPr>
            <p:nvPr/>
          </p:nvSpPr>
          <p:spPr bwMode="auto">
            <a:xfrm>
              <a:off x="5891190" y="3342939"/>
              <a:ext cx="456199" cy="870568"/>
            </a:xfrm>
            <a:custGeom>
              <a:avLst/>
              <a:gdLst>
                <a:gd name="T0" fmla="*/ 121 w 257"/>
                <a:gd name="T1" fmla="*/ 74 h 492"/>
                <a:gd name="T2" fmla="*/ 257 w 257"/>
                <a:gd name="T3" fmla="*/ 245 h 492"/>
                <a:gd name="T4" fmla="*/ 121 w 257"/>
                <a:gd name="T5" fmla="*/ 416 h 492"/>
                <a:gd name="T6" fmla="*/ 0 w 257"/>
                <a:gd name="T7" fmla="*/ 245 h 492"/>
                <a:gd name="T8" fmla="*/ 121 w 257"/>
                <a:gd name="T9" fmla="*/ 74 h 492"/>
              </a:gdLst>
              <a:ahLst/>
              <a:cxnLst>
                <a:cxn ang="0">
                  <a:pos x="T0" y="T1"/>
                </a:cxn>
                <a:cxn ang="0">
                  <a:pos x="T2" y="T3"/>
                </a:cxn>
                <a:cxn ang="0">
                  <a:pos x="T4" y="T5"/>
                </a:cxn>
                <a:cxn ang="0">
                  <a:pos x="T6" y="T7"/>
                </a:cxn>
                <a:cxn ang="0">
                  <a:pos x="T8" y="T9"/>
                </a:cxn>
              </a:cxnLst>
              <a:rect l="0" t="0" r="r" b="b"/>
              <a:pathLst>
                <a:path w="257" h="492">
                  <a:moveTo>
                    <a:pt x="121" y="74"/>
                  </a:moveTo>
                  <a:cubicBezTo>
                    <a:pt x="121" y="0"/>
                    <a:pt x="257" y="170"/>
                    <a:pt x="257" y="245"/>
                  </a:cubicBezTo>
                  <a:cubicBezTo>
                    <a:pt x="257" y="320"/>
                    <a:pt x="121" y="492"/>
                    <a:pt x="121" y="416"/>
                  </a:cubicBezTo>
                  <a:cubicBezTo>
                    <a:pt x="121" y="332"/>
                    <a:pt x="0" y="320"/>
                    <a:pt x="0" y="245"/>
                  </a:cubicBezTo>
                  <a:cubicBezTo>
                    <a:pt x="0" y="170"/>
                    <a:pt x="121" y="149"/>
                    <a:pt x="121" y="74"/>
                  </a:cubicBezTo>
                  <a:close/>
                </a:path>
              </a:pathLst>
            </a:custGeom>
            <a:solidFill>
              <a:srgbClr val="8D8D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6001D"/>
                </a:solidFill>
                <a:effectLst/>
                <a:uLnTx/>
                <a:uFillTx/>
              </a:endParaRPr>
            </a:p>
          </p:txBody>
        </p:sp>
        <p:sp>
          <p:nvSpPr>
            <p:cNvPr id="21" name="Freeform 23">
              <a:extLst>
                <a:ext uri="{FF2B5EF4-FFF2-40B4-BE49-F238E27FC236}">
                  <a16:creationId xmlns:a16="http://schemas.microsoft.com/office/drawing/2014/main" id="{49BB1ABB-1B61-410F-A81F-0BD4F356BE69}"/>
                </a:ext>
              </a:extLst>
            </p:cNvPr>
            <p:cNvSpPr>
              <a:spLocks/>
            </p:cNvSpPr>
            <p:nvPr/>
          </p:nvSpPr>
          <p:spPr bwMode="auto">
            <a:xfrm>
              <a:off x="6662415" y="2544265"/>
              <a:ext cx="873183" cy="456198"/>
            </a:xfrm>
            <a:custGeom>
              <a:avLst/>
              <a:gdLst>
                <a:gd name="T0" fmla="*/ 74 w 492"/>
                <a:gd name="T1" fmla="*/ 137 h 258"/>
                <a:gd name="T2" fmla="*/ 246 w 492"/>
                <a:gd name="T3" fmla="*/ 0 h 258"/>
                <a:gd name="T4" fmla="*/ 417 w 492"/>
                <a:gd name="T5" fmla="*/ 137 h 258"/>
                <a:gd name="T6" fmla="*/ 246 w 492"/>
                <a:gd name="T7" fmla="*/ 258 h 258"/>
                <a:gd name="T8" fmla="*/ 74 w 492"/>
                <a:gd name="T9" fmla="*/ 137 h 258"/>
              </a:gdLst>
              <a:ahLst/>
              <a:cxnLst>
                <a:cxn ang="0">
                  <a:pos x="T0" y="T1"/>
                </a:cxn>
                <a:cxn ang="0">
                  <a:pos x="T2" y="T3"/>
                </a:cxn>
                <a:cxn ang="0">
                  <a:pos x="T4" y="T5"/>
                </a:cxn>
                <a:cxn ang="0">
                  <a:pos x="T6" y="T7"/>
                </a:cxn>
                <a:cxn ang="0">
                  <a:pos x="T8" y="T9"/>
                </a:cxn>
              </a:cxnLst>
              <a:rect l="0" t="0" r="r" b="b"/>
              <a:pathLst>
                <a:path w="492" h="258">
                  <a:moveTo>
                    <a:pt x="74" y="137"/>
                  </a:moveTo>
                  <a:cubicBezTo>
                    <a:pt x="0" y="137"/>
                    <a:pt x="170" y="0"/>
                    <a:pt x="246" y="0"/>
                  </a:cubicBezTo>
                  <a:cubicBezTo>
                    <a:pt x="321" y="0"/>
                    <a:pt x="492" y="137"/>
                    <a:pt x="417" y="137"/>
                  </a:cubicBezTo>
                  <a:cubicBezTo>
                    <a:pt x="332" y="137"/>
                    <a:pt x="321" y="258"/>
                    <a:pt x="246" y="258"/>
                  </a:cubicBezTo>
                  <a:cubicBezTo>
                    <a:pt x="170" y="258"/>
                    <a:pt x="150" y="137"/>
                    <a:pt x="74" y="137"/>
                  </a:cubicBezTo>
                  <a:close/>
                </a:path>
              </a:pathLst>
            </a:custGeom>
            <a:solidFill>
              <a:srgbClr val="FF5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6001D"/>
                </a:solidFill>
                <a:effectLst/>
                <a:uLnTx/>
                <a:uFillTx/>
              </a:endParaRPr>
            </a:p>
          </p:txBody>
        </p:sp>
      </p:grpSp>
      <p:sp>
        <p:nvSpPr>
          <p:cNvPr id="22" name="CuadroTexto 7">
            <a:extLst>
              <a:ext uri="{FF2B5EF4-FFF2-40B4-BE49-F238E27FC236}">
                <a16:creationId xmlns:a16="http://schemas.microsoft.com/office/drawing/2014/main" id="{041D2DB3-B46C-4194-97AB-0881E0F5E6E8}"/>
              </a:ext>
            </a:extLst>
          </p:cNvPr>
          <p:cNvSpPr txBox="1"/>
          <p:nvPr/>
        </p:nvSpPr>
        <p:spPr>
          <a:xfrm>
            <a:off x="1325099" y="2038011"/>
            <a:ext cx="8211836" cy="430887"/>
          </a:xfrm>
          <a:prstGeom prst="rect">
            <a:avLst/>
          </a:prstGeom>
          <a:noFill/>
        </p:spPr>
        <p:txBody>
          <a:bodyPr wrap="square" rtlCol="0">
            <a:spAutoFit/>
          </a:bodyPr>
          <a:lstStyle/>
          <a:p>
            <a:pPr algn="just"/>
            <a:r>
              <a:rPr lang="es-ES" sz="2200" b="1" kern="0" dirty="0">
                <a:solidFill>
                  <a:srgbClr val="46001D"/>
                </a:solidFill>
              </a:rPr>
              <a:t>¿Por qué su publicidad puede afectar a la competencia en el sector?</a:t>
            </a:r>
          </a:p>
        </p:txBody>
      </p:sp>
      <p:sp>
        <p:nvSpPr>
          <p:cNvPr id="23" name="TextBox 22">
            <a:extLst>
              <a:ext uri="{FF2B5EF4-FFF2-40B4-BE49-F238E27FC236}">
                <a16:creationId xmlns:a16="http://schemas.microsoft.com/office/drawing/2014/main" id="{99CBE3DF-E4F8-406E-BAC8-AF08A7D7130A}"/>
              </a:ext>
            </a:extLst>
          </p:cNvPr>
          <p:cNvSpPr txBox="1"/>
          <p:nvPr/>
        </p:nvSpPr>
        <p:spPr>
          <a:xfrm>
            <a:off x="7506419" y="4822308"/>
            <a:ext cx="2846315" cy="1769715"/>
          </a:xfrm>
          <a:prstGeom prst="rect">
            <a:avLst/>
          </a:prstGeom>
          <a:noFill/>
          <a:ln>
            <a:solidFill>
              <a:schemeClr val="bg1">
                <a:lumMod val="65000"/>
              </a:schemeClr>
            </a:solidFill>
          </a:ln>
        </p:spPr>
        <p:txBody>
          <a:bodyPr wrap="square" rtlCol="0">
            <a:spAutoFit/>
          </a:bodyPr>
          <a:lstStyle/>
          <a:p>
            <a:pPr algn="just"/>
            <a:r>
              <a:rPr lang="es-ES" sz="1400" dirty="0"/>
              <a:t>El conocimiento público del PVL pagado por una Administración determinada </a:t>
            </a:r>
            <a:r>
              <a:rPr lang="es-ES" sz="1400" b="1" dirty="0">
                <a:solidFill>
                  <a:srgbClr val="FB6169"/>
                </a:solidFill>
              </a:rPr>
              <a:t>refuerza la posición negociadora de otras empresas </a:t>
            </a:r>
            <a:r>
              <a:rPr lang="es-ES" sz="1400" dirty="0"/>
              <a:t>en </a:t>
            </a:r>
            <a:r>
              <a:rPr lang="es-ES" sz="1400" b="1" dirty="0">
                <a:solidFill>
                  <a:srgbClr val="FB6169"/>
                </a:solidFill>
              </a:rPr>
              <a:t>futuras licitaciones </a:t>
            </a:r>
            <a:r>
              <a:rPr lang="es-ES" sz="1400" dirty="0"/>
              <a:t>que tengan por objeto la compra del mismo medicamento (o sustitutivo). </a:t>
            </a:r>
          </a:p>
          <a:p>
            <a:endParaRPr lang="es-ES" sz="1100" dirty="0"/>
          </a:p>
        </p:txBody>
      </p:sp>
      <p:sp>
        <p:nvSpPr>
          <p:cNvPr id="24" name="TextBox 23">
            <a:extLst>
              <a:ext uri="{FF2B5EF4-FFF2-40B4-BE49-F238E27FC236}">
                <a16:creationId xmlns:a16="http://schemas.microsoft.com/office/drawing/2014/main" id="{E1569390-715D-4A5C-91B9-AB4E34D61228}"/>
              </a:ext>
            </a:extLst>
          </p:cNvPr>
          <p:cNvSpPr txBox="1"/>
          <p:nvPr/>
        </p:nvSpPr>
        <p:spPr>
          <a:xfrm>
            <a:off x="1450974" y="4879185"/>
            <a:ext cx="3214621" cy="1769715"/>
          </a:xfrm>
          <a:prstGeom prst="rect">
            <a:avLst/>
          </a:prstGeom>
          <a:solidFill>
            <a:schemeClr val="bg1"/>
          </a:solidFill>
          <a:ln>
            <a:solidFill>
              <a:srgbClr val="DDC2A2"/>
            </a:solidFill>
          </a:ln>
        </p:spPr>
        <p:txBody>
          <a:bodyPr wrap="square" rtlCol="0">
            <a:spAutoFit/>
          </a:bodyPr>
          <a:lstStyle/>
          <a:p>
            <a:pPr algn="just"/>
            <a:r>
              <a:rPr lang="es-ES" sz="1400" dirty="0"/>
              <a:t>Con menores expectativas de rentabilidad, se genera un </a:t>
            </a:r>
            <a:r>
              <a:rPr lang="es-ES" sz="1400" b="1" dirty="0">
                <a:solidFill>
                  <a:srgbClr val="FB6169"/>
                </a:solidFill>
              </a:rPr>
              <a:t>desincentivo a la investigación y la inversión en medicamentos innovadores</a:t>
            </a:r>
            <a:r>
              <a:rPr lang="es-ES" sz="1400" dirty="0"/>
              <a:t>.  Riesgo de retraso en la comercialización en un determinado país para evitar el anclaje del precio en otros territorios. </a:t>
            </a:r>
          </a:p>
          <a:p>
            <a:endParaRPr lang="es-ES" sz="1100" dirty="0"/>
          </a:p>
        </p:txBody>
      </p:sp>
      <p:sp>
        <p:nvSpPr>
          <p:cNvPr id="25" name="TextBox 24">
            <a:extLst>
              <a:ext uri="{FF2B5EF4-FFF2-40B4-BE49-F238E27FC236}">
                <a16:creationId xmlns:a16="http://schemas.microsoft.com/office/drawing/2014/main" id="{EE988E11-0D19-4D2E-9589-46D34422E000}"/>
              </a:ext>
            </a:extLst>
          </p:cNvPr>
          <p:cNvSpPr txBox="1"/>
          <p:nvPr/>
        </p:nvSpPr>
        <p:spPr>
          <a:xfrm>
            <a:off x="1450974" y="3115525"/>
            <a:ext cx="3220175" cy="1338828"/>
          </a:xfrm>
          <a:prstGeom prst="rect">
            <a:avLst/>
          </a:prstGeom>
          <a:solidFill>
            <a:schemeClr val="bg1"/>
          </a:solidFill>
          <a:ln>
            <a:solidFill>
              <a:srgbClr val="302D56"/>
            </a:solidFill>
          </a:ln>
        </p:spPr>
        <p:txBody>
          <a:bodyPr wrap="square" rtlCol="0">
            <a:spAutoFit/>
          </a:bodyPr>
          <a:lstStyle/>
          <a:p>
            <a:pPr algn="just"/>
            <a:r>
              <a:rPr lang="es-ES" sz="1400" dirty="0"/>
              <a:t>Sin garantía de confidencialidad, </a:t>
            </a:r>
            <a:r>
              <a:rPr lang="es-ES" sz="1400" b="1" dirty="0">
                <a:solidFill>
                  <a:srgbClr val="FB6169"/>
                </a:solidFill>
              </a:rPr>
              <a:t>no habría incentivos para que las empresas concediesen condiciones ventajosas o menores precios </a:t>
            </a:r>
            <a:r>
              <a:rPr lang="es-ES" sz="1400" dirty="0"/>
              <a:t>ante las AAPP con menores recursos. </a:t>
            </a:r>
          </a:p>
          <a:p>
            <a:endParaRPr lang="es-ES" sz="1100" dirty="0"/>
          </a:p>
        </p:txBody>
      </p:sp>
      <p:sp>
        <p:nvSpPr>
          <p:cNvPr id="26" name="TextBox 25">
            <a:extLst>
              <a:ext uri="{FF2B5EF4-FFF2-40B4-BE49-F238E27FC236}">
                <a16:creationId xmlns:a16="http://schemas.microsoft.com/office/drawing/2014/main" id="{CFDD1C89-DB32-4243-B388-E9E30901A000}"/>
              </a:ext>
            </a:extLst>
          </p:cNvPr>
          <p:cNvSpPr txBox="1"/>
          <p:nvPr/>
        </p:nvSpPr>
        <p:spPr>
          <a:xfrm>
            <a:off x="1407696" y="2578259"/>
            <a:ext cx="10880552" cy="984885"/>
          </a:xfrm>
          <a:prstGeom prst="rect">
            <a:avLst/>
          </a:prstGeom>
          <a:noFill/>
        </p:spPr>
        <p:txBody>
          <a:bodyPr wrap="square" rtlCol="0">
            <a:spAutoFit/>
          </a:bodyPr>
          <a:lstStyle/>
          <a:p>
            <a:r>
              <a:rPr lang="es-ES" b="1" dirty="0">
                <a:solidFill>
                  <a:srgbClr val="FB6169"/>
                </a:solidFill>
              </a:rPr>
              <a:t>Publicidad del PVL / precio unitario en compra pública determinada. </a:t>
            </a:r>
          </a:p>
          <a:p>
            <a:endParaRPr lang="es-ES" dirty="0"/>
          </a:p>
          <a:p>
            <a:endParaRPr lang="es-ES" sz="1100" dirty="0"/>
          </a:p>
          <a:p>
            <a:endParaRPr lang="es-ES" sz="1100" dirty="0"/>
          </a:p>
        </p:txBody>
      </p:sp>
    </p:spTree>
    <p:extLst>
      <p:ext uri="{BB962C8B-B14F-4D97-AF65-F5344CB8AC3E}">
        <p14:creationId xmlns:p14="http://schemas.microsoft.com/office/powerpoint/2010/main" val="1618386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A29B711F-D286-13DC-EF77-7D776780C5F3}"/>
              </a:ext>
            </a:extLst>
          </p:cNvPr>
          <p:cNvSpPr/>
          <p:nvPr/>
        </p:nvSpPr>
        <p:spPr>
          <a:xfrm>
            <a:off x="-1515536" y="575736"/>
            <a:ext cx="8517467" cy="345204"/>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90420" y="581639"/>
            <a:ext cx="7303160" cy="323165"/>
          </a:xfrm>
          <a:prstGeom prst="rect">
            <a:avLst/>
          </a:prstGeom>
          <a:noFill/>
        </p:spPr>
        <p:txBody>
          <a:bodyPr wrap="square" rtlCol="0">
            <a:spAutoFit/>
          </a:bodyPr>
          <a:lstStyle/>
          <a:p>
            <a:pPr algn="ctr"/>
            <a:r>
              <a:rPr lang="es-ES" sz="1500" b="1" dirty="0">
                <a:solidFill>
                  <a:schemeClr val="bg1"/>
                </a:solidFill>
              </a:rPr>
              <a:t>Contratación pública. Aspectos competenciales. </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1363026" y="1326298"/>
            <a:ext cx="9833892" cy="1815882"/>
          </a:xfrm>
          <a:prstGeom prst="rect">
            <a:avLst/>
          </a:prstGeom>
          <a:noFill/>
        </p:spPr>
        <p:txBody>
          <a:bodyPr wrap="square" rtlCol="0">
            <a:spAutoFit/>
          </a:bodyPr>
          <a:lstStyle/>
          <a:p>
            <a:pPr algn="just"/>
            <a:r>
              <a:rPr lang="es-ES" sz="2800" b="1" dirty="0">
                <a:solidFill>
                  <a:srgbClr val="302D56"/>
                </a:solidFill>
              </a:rPr>
              <a:t>El punto de encuentro entre el Derecho de la Competencia y la transparencia en precios de medicamentos: </a:t>
            </a:r>
          </a:p>
          <a:p>
            <a:pPr algn="just"/>
            <a:r>
              <a:rPr lang="es-ES" sz="2800" b="1" dirty="0">
                <a:solidFill>
                  <a:srgbClr val="302D56"/>
                </a:solidFill>
              </a:rPr>
              <a:t>Criterio Interpretativo 1/2019 del CTBG</a:t>
            </a:r>
          </a:p>
          <a:p>
            <a:pPr algn="just"/>
            <a:endParaRPr lang="es-ES" sz="2800" b="1" dirty="0">
              <a:solidFill>
                <a:srgbClr val="302D56"/>
              </a:solidFill>
            </a:endParaRPr>
          </a:p>
        </p:txBody>
      </p:sp>
      <p:sp>
        <p:nvSpPr>
          <p:cNvPr id="56" name="TextBox 55">
            <a:extLst>
              <a:ext uri="{FF2B5EF4-FFF2-40B4-BE49-F238E27FC236}">
                <a16:creationId xmlns:a16="http://schemas.microsoft.com/office/drawing/2014/main" id="{362F64F6-69C2-4A67-9A69-6DABA5C3AE94}"/>
              </a:ext>
            </a:extLst>
          </p:cNvPr>
          <p:cNvSpPr txBox="1"/>
          <p:nvPr/>
        </p:nvSpPr>
        <p:spPr>
          <a:xfrm>
            <a:off x="1313412" y="3042744"/>
            <a:ext cx="10080730" cy="3293209"/>
          </a:xfrm>
          <a:prstGeom prst="rect">
            <a:avLst/>
          </a:prstGeom>
          <a:noFill/>
        </p:spPr>
        <p:txBody>
          <a:bodyPr wrap="square" rtlCol="0">
            <a:spAutoFit/>
          </a:bodyPr>
          <a:lstStyle/>
          <a:p>
            <a:pPr marL="285750" indent="-285750" algn="just">
              <a:buFont typeface="Arial" panose="020B0604020202020204" pitchFamily="34" charset="0"/>
              <a:buChar char="•"/>
            </a:pPr>
            <a:r>
              <a:rPr lang="es-ES" sz="1600" dirty="0"/>
              <a:t>La Ley 19/2013, de 9 de diciembre, de transparencia, acceso a la información pública y buen gobierno (“LTBG”) reconoce el </a:t>
            </a:r>
            <a:r>
              <a:rPr lang="es-ES" sz="1600" b="1" dirty="0">
                <a:solidFill>
                  <a:srgbClr val="FB6169"/>
                </a:solidFill>
              </a:rPr>
              <a:t>derecho de cualquier persona al acceso a la información pública</a:t>
            </a:r>
            <a:r>
              <a:rPr lang="es-ES" sz="1600" dirty="0"/>
              <a:t>, entendida como cualquier información creada o recabada por la Administración en el ejercicio de sus funciones. </a:t>
            </a:r>
          </a:p>
          <a:p>
            <a:pPr marL="285750" indent="-285750">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a:t>El </a:t>
            </a:r>
            <a:r>
              <a:rPr lang="es-ES" sz="1600" b="1" dirty="0">
                <a:solidFill>
                  <a:srgbClr val="FB6169"/>
                </a:solidFill>
              </a:rPr>
              <a:t>Consejo de Transparencia y Buen Gobierno </a:t>
            </a:r>
            <a:r>
              <a:rPr lang="es-ES" sz="1600" dirty="0"/>
              <a:t>(“CTBG”) es el órgano encargado de la aplicación de la LTBG. Resuelve las reclamaciones presentadas frente a las denegaciones de acceso a la información por parte de la Administración General del Estado y administraciones autonómicas que no dispongan de un órgano de transparencia.</a:t>
            </a:r>
          </a:p>
          <a:p>
            <a:r>
              <a:rPr lang="es-ES" sz="1600" dirty="0"/>
              <a:t> </a:t>
            </a:r>
          </a:p>
          <a:p>
            <a:pPr marL="285750" indent="-285750" algn="just">
              <a:buFont typeface="Arial" panose="020B0604020202020204" pitchFamily="34" charset="0"/>
              <a:buChar char="•"/>
            </a:pPr>
            <a:r>
              <a:rPr lang="es-ES" sz="1600" dirty="0"/>
              <a:t>El derecho de acceso a la información no es ilimitado. Uno de sus principales límites se encuentra en la </a:t>
            </a:r>
            <a:r>
              <a:rPr lang="es-ES" sz="1600" b="1" dirty="0">
                <a:solidFill>
                  <a:srgbClr val="FB6169"/>
                </a:solidFill>
              </a:rPr>
              <a:t>protección de los intereses económicos y comerciales </a:t>
            </a:r>
            <a:r>
              <a:rPr lang="es-ES" sz="1600" dirty="0"/>
              <a:t>de terceros (art. 14.1.h LTBG). Si bien la LTBG no los define, para el CTBG los intereses económicos y comerciales son “</a:t>
            </a:r>
            <a:r>
              <a:rPr lang="es-ES" sz="1600" i="1" dirty="0"/>
              <a:t>aquéllas posiciones ventajosas o relevantes del sujeto o sujetos en el ámbito del mercado o de la creación y producción de bienes y servicios cuya divulgación pudiera </a:t>
            </a:r>
            <a:r>
              <a:rPr lang="es-ES" sz="1600" i="1" dirty="0">
                <a:solidFill>
                  <a:srgbClr val="FB6169"/>
                </a:solidFill>
              </a:rPr>
              <a:t>comprometer la competencia entre ellos y otros sujetos o la integridad de los procesos de negociación</a:t>
            </a:r>
            <a:r>
              <a:rPr lang="es-ES" sz="1600" i="1" dirty="0"/>
              <a:t> en que intervengan</a:t>
            </a:r>
            <a:r>
              <a:rPr lang="es-ES" sz="1600" dirty="0"/>
              <a:t>”.</a:t>
            </a:r>
            <a:endParaRPr lang="es-ES" sz="1100" dirty="0"/>
          </a:p>
        </p:txBody>
      </p:sp>
    </p:spTree>
    <p:extLst>
      <p:ext uri="{BB962C8B-B14F-4D97-AF65-F5344CB8AC3E}">
        <p14:creationId xmlns:p14="http://schemas.microsoft.com/office/powerpoint/2010/main" val="1463644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427D2A3D-1F7B-4873-FC9B-4A43675BAED5}"/>
              </a:ext>
            </a:extLst>
          </p:cNvPr>
          <p:cNvSpPr/>
          <p:nvPr/>
        </p:nvSpPr>
        <p:spPr>
          <a:xfrm>
            <a:off x="-1515536" y="575736"/>
            <a:ext cx="8517467" cy="345204"/>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90420" y="581639"/>
            <a:ext cx="7303160" cy="323165"/>
          </a:xfrm>
          <a:prstGeom prst="rect">
            <a:avLst/>
          </a:prstGeom>
          <a:noFill/>
        </p:spPr>
        <p:txBody>
          <a:bodyPr wrap="square" rtlCol="0">
            <a:spAutoFit/>
          </a:bodyPr>
          <a:lstStyle/>
          <a:p>
            <a:pPr algn="ctr"/>
            <a:r>
              <a:rPr lang="es-ES" sz="1500" b="1" dirty="0">
                <a:solidFill>
                  <a:schemeClr val="bg1"/>
                </a:solidFill>
              </a:rPr>
              <a:t>Contratación pública. Aspectos competenciales. </a:t>
            </a:r>
          </a:p>
        </p:txBody>
      </p:sp>
      <p:sp>
        <p:nvSpPr>
          <p:cNvPr id="56" name="TextBox 55">
            <a:extLst>
              <a:ext uri="{FF2B5EF4-FFF2-40B4-BE49-F238E27FC236}">
                <a16:creationId xmlns:a16="http://schemas.microsoft.com/office/drawing/2014/main" id="{362F64F6-69C2-4A67-9A69-6DABA5C3AE94}"/>
              </a:ext>
            </a:extLst>
          </p:cNvPr>
          <p:cNvSpPr txBox="1"/>
          <p:nvPr/>
        </p:nvSpPr>
        <p:spPr>
          <a:xfrm>
            <a:off x="1358615" y="2744455"/>
            <a:ext cx="9210774" cy="3801041"/>
          </a:xfrm>
          <a:prstGeom prst="rect">
            <a:avLst/>
          </a:prstGeom>
          <a:noFill/>
        </p:spPr>
        <p:txBody>
          <a:bodyPr wrap="square" rtlCol="0">
            <a:spAutoFit/>
          </a:bodyPr>
          <a:lstStyle/>
          <a:p>
            <a:pPr marL="285750" indent="-285750" algn="just">
              <a:buFont typeface="Arial" panose="020B0604020202020204" pitchFamily="34" charset="0"/>
              <a:buChar char="•"/>
            </a:pPr>
            <a:r>
              <a:rPr lang="es-ES" dirty="0"/>
              <a:t>El Criterio Interpretativo 1/2019 </a:t>
            </a:r>
            <a:r>
              <a:rPr lang="es-ES" b="1" dirty="0">
                <a:solidFill>
                  <a:srgbClr val="FB6169"/>
                </a:solidFill>
              </a:rPr>
              <a:t>reconoce el mantenimiento del juego de la competencia como interés público </a:t>
            </a:r>
            <a:r>
              <a:rPr lang="es-ES" dirty="0"/>
              <a:t>alineado con la protección de los intereses económicos  y comerciales y que puede llegar a justificar la denegación del acceso a la información pública. </a:t>
            </a:r>
          </a:p>
          <a:p>
            <a:pPr marL="285750" indent="-285750">
              <a:buFont typeface="Arial" panose="020B0604020202020204" pitchFamily="34" charset="0"/>
              <a:buChar char="•"/>
            </a:pPr>
            <a:endParaRPr lang="es-ES" dirty="0"/>
          </a:p>
          <a:p>
            <a:pPr lvl="1" algn="just"/>
            <a:r>
              <a:rPr lang="es-ES" sz="1400" dirty="0"/>
              <a:t>“</a:t>
            </a:r>
            <a:r>
              <a:rPr lang="es-ES" sz="1400" i="1" dirty="0"/>
              <a:t>Se entiende que existe una inclinación favorable a la no divulgación de la información cuando: […] existe un riesgo de restricción de la competencia</a:t>
            </a:r>
            <a:r>
              <a:rPr lang="es-ES" sz="1400" dirty="0"/>
              <a:t>”</a:t>
            </a:r>
          </a:p>
          <a:p>
            <a:pPr lvl="1" algn="just"/>
            <a:r>
              <a:rPr lang="es-ES" sz="1400" dirty="0"/>
              <a:t> </a:t>
            </a:r>
          </a:p>
          <a:p>
            <a:pPr lvl="1" algn="just">
              <a:spcAft>
                <a:spcPts val="600"/>
              </a:spcAft>
            </a:pPr>
            <a:r>
              <a:rPr lang="es-ES" sz="1400" dirty="0"/>
              <a:t>“</a:t>
            </a:r>
            <a:r>
              <a:rPr lang="es-ES" sz="1400" i="1" dirty="0"/>
              <a:t>Los aspectos relativos a la competencia. En economías de mercado como la española, existe un interés público en que las empresas puedan operar en un marco seguro de competencia, tanto si tal competencia tienen lugar en el ámbito ordinario de la actividad económica del país, como en el marco de la contratación pública</a:t>
            </a:r>
            <a:r>
              <a:rPr lang="es-ES" sz="1400" dirty="0"/>
              <a:t>”</a:t>
            </a:r>
          </a:p>
          <a:p>
            <a:pPr>
              <a:spcAft>
                <a:spcPts val="600"/>
              </a:spcAft>
            </a:pPr>
            <a:endParaRPr lang="es-ES" sz="300" dirty="0"/>
          </a:p>
          <a:p>
            <a:pPr marL="285750" indent="-285750" algn="just">
              <a:spcAft>
                <a:spcPts val="600"/>
              </a:spcAft>
              <a:buFont typeface="Arial" panose="020B0604020202020204" pitchFamily="34" charset="0"/>
              <a:buChar char="•"/>
            </a:pPr>
            <a:r>
              <a:rPr lang="es-ES" dirty="0"/>
              <a:t>En el plano internacional, otros órgano han destacado también la necesidad de </a:t>
            </a:r>
            <a:r>
              <a:rPr lang="es-ES" b="1" dirty="0">
                <a:solidFill>
                  <a:srgbClr val="FB6169"/>
                </a:solidFill>
              </a:rPr>
              <a:t>limitar la transparencia de los precios de los medicamentos</a:t>
            </a:r>
            <a:r>
              <a:rPr lang="es-ES" dirty="0">
                <a:solidFill>
                  <a:srgbClr val="FB6169"/>
                </a:solidFill>
              </a:rPr>
              <a:t> </a:t>
            </a:r>
            <a:r>
              <a:rPr lang="es-ES" dirty="0"/>
              <a:t>para </a:t>
            </a:r>
            <a:r>
              <a:rPr lang="es-ES" b="1" dirty="0">
                <a:solidFill>
                  <a:srgbClr val="FB6169"/>
                </a:solidFill>
              </a:rPr>
              <a:t>salvaguardar tanto la competencia en el mercado como los intereses financieros del Estado </a:t>
            </a:r>
            <a:r>
              <a:rPr lang="es-ES" dirty="0"/>
              <a:t>(Resolución de 13 de abril de 2018 del </a:t>
            </a:r>
            <a:r>
              <a:rPr lang="es-ES" i="1" dirty="0" err="1"/>
              <a:t>Information</a:t>
            </a:r>
            <a:r>
              <a:rPr lang="es-ES" i="1" dirty="0"/>
              <a:t> </a:t>
            </a:r>
            <a:r>
              <a:rPr lang="es-ES" i="1" dirty="0" err="1"/>
              <a:t>Commissioner</a:t>
            </a:r>
            <a:r>
              <a:rPr lang="es-ES" i="1" dirty="0"/>
              <a:t> </a:t>
            </a:r>
            <a:r>
              <a:rPr lang="es-ES" dirty="0"/>
              <a:t>de Irlanda; </a:t>
            </a:r>
            <a:r>
              <a:rPr lang="es-ES" sz="1800" i="1" spc="20" dirty="0" err="1">
                <a:effectLst/>
                <a:ea typeface="Calibri" panose="020F0502020204030204" pitchFamily="34" charset="0"/>
              </a:rPr>
              <a:t>Consiglio</a:t>
            </a:r>
            <a:r>
              <a:rPr lang="es-ES" sz="1800" i="1" spc="20" dirty="0">
                <a:effectLst/>
                <a:ea typeface="Calibri" panose="020F0502020204030204" pitchFamily="34" charset="0"/>
              </a:rPr>
              <a:t> di </a:t>
            </a:r>
            <a:r>
              <a:rPr lang="es-ES" sz="1800" i="1" spc="20" dirty="0" err="1">
                <a:effectLst/>
                <a:ea typeface="Calibri" panose="020F0502020204030204" pitchFamily="34" charset="0"/>
              </a:rPr>
              <a:t>Stato</a:t>
            </a:r>
            <a:r>
              <a:rPr lang="es-ES" sz="1800" i="1" spc="20" dirty="0">
                <a:effectLst/>
                <a:ea typeface="Calibri" panose="020F0502020204030204" pitchFamily="34" charset="0"/>
              </a:rPr>
              <a:t> de Italia</a:t>
            </a:r>
            <a:r>
              <a:rPr lang="es-ES" sz="1800" spc="20" dirty="0">
                <a:effectLst/>
                <a:ea typeface="Calibri" panose="020F0502020204030204" pitchFamily="34" charset="0"/>
              </a:rPr>
              <a:t>, 2017</a:t>
            </a:r>
            <a:r>
              <a:rPr lang="es-ES" dirty="0"/>
              <a:t>).</a:t>
            </a:r>
            <a:endParaRPr lang="es-ES" sz="1100" dirty="0"/>
          </a:p>
        </p:txBody>
      </p:sp>
      <p:sp>
        <p:nvSpPr>
          <p:cNvPr id="10" name="CuadroTexto 7">
            <a:extLst>
              <a:ext uri="{FF2B5EF4-FFF2-40B4-BE49-F238E27FC236}">
                <a16:creationId xmlns:a16="http://schemas.microsoft.com/office/drawing/2014/main" id="{5B8C5422-4FB2-4EF3-9C34-9CAC9A24D989}"/>
              </a:ext>
            </a:extLst>
          </p:cNvPr>
          <p:cNvSpPr txBox="1"/>
          <p:nvPr/>
        </p:nvSpPr>
        <p:spPr>
          <a:xfrm>
            <a:off x="1358615" y="1307825"/>
            <a:ext cx="9139056" cy="1815882"/>
          </a:xfrm>
          <a:prstGeom prst="rect">
            <a:avLst/>
          </a:prstGeom>
          <a:noFill/>
        </p:spPr>
        <p:txBody>
          <a:bodyPr wrap="square" rtlCol="0">
            <a:spAutoFit/>
          </a:bodyPr>
          <a:lstStyle/>
          <a:p>
            <a:pPr algn="just"/>
            <a:r>
              <a:rPr lang="es-ES" sz="2800" b="1" dirty="0">
                <a:solidFill>
                  <a:srgbClr val="302D56"/>
                </a:solidFill>
              </a:rPr>
              <a:t>El punto de encuentro entre el Derecho de la Competencia y la transparencia en precios de medicamentos: Criterio Interpretativo 1/2019 del CTBG</a:t>
            </a:r>
          </a:p>
          <a:p>
            <a:pPr algn="just"/>
            <a:endParaRPr lang="es-ES" sz="2800" b="1" dirty="0">
              <a:solidFill>
                <a:srgbClr val="302D56"/>
              </a:solidFill>
            </a:endParaRPr>
          </a:p>
        </p:txBody>
      </p:sp>
    </p:spTree>
    <p:extLst>
      <p:ext uri="{BB962C8B-B14F-4D97-AF65-F5344CB8AC3E}">
        <p14:creationId xmlns:p14="http://schemas.microsoft.com/office/powerpoint/2010/main" val="205756558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1490</Words>
  <Application>Microsoft Office PowerPoint</Application>
  <PresentationFormat>Widescreen</PresentationFormat>
  <Paragraphs>107</Paragraphs>
  <Slides>11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martin</dc:creator>
  <cp:lastModifiedBy>Cuatrecasas</cp:lastModifiedBy>
  <cp:revision>18</cp:revision>
  <dcterms:created xsi:type="dcterms:W3CDTF">2024-01-29T09:45:22Z</dcterms:created>
  <dcterms:modified xsi:type="dcterms:W3CDTF">2024-02-25T11:01:51Z</dcterms:modified>
</cp:coreProperties>
</file>