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71" r:id="rId3"/>
    <p:sldId id="276" r:id="rId4"/>
    <p:sldId id="277" r:id="rId5"/>
    <p:sldId id="279" r:id="rId6"/>
    <p:sldId id="280" r:id="rId7"/>
    <p:sldId id="281" r:id="rId8"/>
    <p:sldId id="282" r:id="rId9"/>
    <p:sldId id="283" r:id="rId10"/>
    <p:sldId id="284" r:id="rId11"/>
    <p:sldId id="259"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F60"/>
    <a:srgbClr val="39AFD0"/>
    <a:srgbClr val="B43271"/>
    <a:srgbClr val="262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189" autoAdjust="0"/>
  </p:normalViewPr>
  <p:slideViewPr>
    <p:cSldViewPr snapToGrid="0">
      <p:cViewPr>
        <p:scale>
          <a:sx n="75" d="100"/>
          <a:sy n="75" d="100"/>
        </p:scale>
        <p:origin x="2034"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AC42F-6EC8-D84A-9C74-E23B195D0BE2}" type="datetimeFigureOut">
              <a:rPr lang="es-ES" smtClean="0"/>
              <a:t>28/02/2024</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A90-0DD4-EC4D-807F-98397BDCB8B3}" type="slidenum">
              <a:rPr lang="es-ES" smtClean="0"/>
              <a:t>‹#›</a:t>
            </a:fld>
            <a:endParaRPr/>
          </a:p>
        </p:txBody>
      </p:sp>
    </p:spTree>
    <p:extLst>
      <p:ext uri="{BB962C8B-B14F-4D97-AF65-F5344CB8AC3E}">
        <p14:creationId xmlns:p14="http://schemas.microsoft.com/office/powerpoint/2010/main" val="231027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5A0FA90-0DD4-EC4D-807F-98397BDCB8B3}" type="slidenum">
              <a:rPr lang="es-ES" smtClean="0"/>
              <a:t>1</a:t>
            </a:fld>
            <a:endParaRPr lang="es-ES"/>
          </a:p>
        </p:txBody>
      </p:sp>
    </p:spTree>
    <p:extLst>
      <p:ext uri="{BB962C8B-B14F-4D97-AF65-F5344CB8AC3E}">
        <p14:creationId xmlns:p14="http://schemas.microsoft.com/office/powerpoint/2010/main" val="2134394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5044C-0582-52E0-C26A-82EF2897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6571F-6951-9CA5-6C5E-F7DCFC9DB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3790A-1320-1C94-0BF6-4310FF6261A2}"/>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23C89864-36E6-287B-5BF7-3BC1D1EFFF9C}"/>
              </a:ext>
            </a:extLst>
          </p:cNvPr>
          <p:cNvSpPr>
            <a:spLocks noGrp="1"/>
          </p:cNvSpPr>
          <p:nvPr>
            <p:ph type="sldNum" sz="quarter" idx="5"/>
          </p:nvPr>
        </p:nvSpPr>
        <p:spPr/>
        <p:txBody>
          <a:bodyPr/>
          <a:lstStyle/>
          <a:p>
            <a:fld id="{C5A0FA90-0DD4-EC4D-807F-98397BDCB8B3}" type="slidenum">
              <a:rPr lang="es-ES" smtClean="0"/>
              <a:t>10</a:t>
            </a:fld>
            <a:endParaRPr lang="es-ES"/>
          </a:p>
        </p:txBody>
      </p:sp>
    </p:spTree>
    <p:extLst>
      <p:ext uri="{BB962C8B-B14F-4D97-AF65-F5344CB8AC3E}">
        <p14:creationId xmlns:p14="http://schemas.microsoft.com/office/powerpoint/2010/main" val="277160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C5A0FA90-0DD4-EC4D-807F-98397BDCB8B3}" type="slidenum">
              <a:rPr lang="es-ES" smtClean="0"/>
              <a:t>2</a:t>
            </a:fld>
            <a:endParaRPr lang="es-ES"/>
          </a:p>
        </p:txBody>
      </p:sp>
    </p:spTree>
    <p:extLst>
      <p:ext uri="{BB962C8B-B14F-4D97-AF65-F5344CB8AC3E}">
        <p14:creationId xmlns:p14="http://schemas.microsoft.com/office/powerpoint/2010/main" val="360172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76D3A-D038-B2E7-2819-66B43BC23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F8BF6-B7BE-AFB6-90B7-6B7D5F5DB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F33A8-9E2D-5632-EF59-AE07DA86B469}"/>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EAF8F47C-B961-EE0F-C2BF-87985A564EF2}"/>
              </a:ext>
            </a:extLst>
          </p:cNvPr>
          <p:cNvSpPr>
            <a:spLocks noGrp="1"/>
          </p:cNvSpPr>
          <p:nvPr>
            <p:ph type="sldNum" sz="quarter" idx="5"/>
          </p:nvPr>
        </p:nvSpPr>
        <p:spPr/>
        <p:txBody>
          <a:bodyPr/>
          <a:lstStyle/>
          <a:p>
            <a:fld id="{C5A0FA90-0DD4-EC4D-807F-98397BDCB8B3}" type="slidenum">
              <a:rPr lang="es-ES" smtClean="0"/>
              <a:t>3</a:t>
            </a:fld>
            <a:endParaRPr lang="es-ES"/>
          </a:p>
        </p:txBody>
      </p:sp>
    </p:spTree>
    <p:extLst>
      <p:ext uri="{BB962C8B-B14F-4D97-AF65-F5344CB8AC3E}">
        <p14:creationId xmlns:p14="http://schemas.microsoft.com/office/powerpoint/2010/main" val="116180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739F-0687-7662-B735-44762920A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77074-52E0-559A-17BB-F1E0E4039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E29B9-183E-00D8-509A-BF952031C347}"/>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D733BC95-0667-0B7A-F05C-758D7ACA1505}"/>
              </a:ext>
            </a:extLst>
          </p:cNvPr>
          <p:cNvSpPr>
            <a:spLocks noGrp="1"/>
          </p:cNvSpPr>
          <p:nvPr>
            <p:ph type="sldNum" sz="quarter" idx="5"/>
          </p:nvPr>
        </p:nvSpPr>
        <p:spPr/>
        <p:txBody>
          <a:bodyPr/>
          <a:lstStyle/>
          <a:p>
            <a:fld id="{C5A0FA90-0DD4-EC4D-807F-98397BDCB8B3}" type="slidenum">
              <a:rPr lang="es-ES" smtClean="0"/>
              <a:t>4</a:t>
            </a:fld>
            <a:endParaRPr lang="es-ES"/>
          </a:p>
        </p:txBody>
      </p:sp>
    </p:spTree>
    <p:extLst>
      <p:ext uri="{BB962C8B-B14F-4D97-AF65-F5344CB8AC3E}">
        <p14:creationId xmlns:p14="http://schemas.microsoft.com/office/powerpoint/2010/main" val="130900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6DD39-F3AA-9F6E-59CD-F94D016C7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E3F75-9B15-492C-97DE-2D174821C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6BBF3-2F18-FA56-4493-17A156374D10}"/>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C1334ABC-6DFD-EFC7-C5FE-0DF9A9E39BA5}"/>
              </a:ext>
            </a:extLst>
          </p:cNvPr>
          <p:cNvSpPr>
            <a:spLocks noGrp="1"/>
          </p:cNvSpPr>
          <p:nvPr>
            <p:ph type="sldNum" sz="quarter" idx="5"/>
          </p:nvPr>
        </p:nvSpPr>
        <p:spPr/>
        <p:txBody>
          <a:bodyPr/>
          <a:lstStyle/>
          <a:p>
            <a:fld id="{C5A0FA90-0DD4-EC4D-807F-98397BDCB8B3}" type="slidenum">
              <a:rPr lang="es-ES" smtClean="0"/>
              <a:t>5</a:t>
            </a:fld>
            <a:endParaRPr lang="es-ES"/>
          </a:p>
        </p:txBody>
      </p:sp>
    </p:spTree>
    <p:extLst>
      <p:ext uri="{BB962C8B-B14F-4D97-AF65-F5344CB8AC3E}">
        <p14:creationId xmlns:p14="http://schemas.microsoft.com/office/powerpoint/2010/main" val="91350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D758C-640D-7321-2A8A-9C2A8A923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FA30C-EC55-F3E0-9CA4-B4F3AD3E6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1E534-A67F-DCC5-6F22-137300F6CA09}"/>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64EFE1AC-7492-C914-C378-B4672FE93AAD}"/>
              </a:ext>
            </a:extLst>
          </p:cNvPr>
          <p:cNvSpPr>
            <a:spLocks noGrp="1"/>
          </p:cNvSpPr>
          <p:nvPr>
            <p:ph type="sldNum" sz="quarter" idx="5"/>
          </p:nvPr>
        </p:nvSpPr>
        <p:spPr/>
        <p:txBody>
          <a:bodyPr/>
          <a:lstStyle/>
          <a:p>
            <a:fld id="{C5A0FA90-0DD4-EC4D-807F-98397BDCB8B3}" type="slidenum">
              <a:rPr lang="es-ES" smtClean="0"/>
              <a:t>6</a:t>
            </a:fld>
            <a:endParaRPr lang="es-ES"/>
          </a:p>
        </p:txBody>
      </p:sp>
    </p:spTree>
    <p:extLst>
      <p:ext uri="{BB962C8B-B14F-4D97-AF65-F5344CB8AC3E}">
        <p14:creationId xmlns:p14="http://schemas.microsoft.com/office/powerpoint/2010/main" val="384467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3FB2B-5979-03DB-BC92-12264EE21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07CE7-6CC0-347A-5121-56F71180B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DB36F-76A8-30A9-7255-2AC047A271AD}"/>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09835D15-C303-AEFC-27EF-EEFE2D513981}"/>
              </a:ext>
            </a:extLst>
          </p:cNvPr>
          <p:cNvSpPr>
            <a:spLocks noGrp="1"/>
          </p:cNvSpPr>
          <p:nvPr>
            <p:ph type="sldNum" sz="quarter" idx="5"/>
          </p:nvPr>
        </p:nvSpPr>
        <p:spPr/>
        <p:txBody>
          <a:bodyPr/>
          <a:lstStyle/>
          <a:p>
            <a:fld id="{C5A0FA90-0DD4-EC4D-807F-98397BDCB8B3}" type="slidenum">
              <a:rPr lang="es-ES" smtClean="0"/>
              <a:t>7</a:t>
            </a:fld>
            <a:endParaRPr lang="es-ES"/>
          </a:p>
        </p:txBody>
      </p:sp>
    </p:spTree>
    <p:extLst>
      <p:ext uri="{BB962C8B-B14F-4D97-AF65-F5344CB8AC3E}">
        <p14:creationId xmlns:p14="http://schemas.microsoft.com/office/powerpoint/2010/main" val="4191822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9D733-E03E-AA2E-C442-E09B9CF08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0BA8B-3686-E6E3-D51D-AB9AB546A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E8C37-4667-3F54-BAAD-41DB641B2052}"/>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5A59181F-CF2C-3378-B3F6-90296EBAFB16}"/>
              </a:ext>
            </a:extLst>
          </p:cNvPr>
          <p:cNvSpPr>
            <a:spLocks noGrp="1"/>
          </p:cNvSpPr>
          <p:nvPr>
            <p:ph type="sldNum" sz="quarter" idx="5"/>
          </p:nvPr>
        </p:nvSpPr>
        <p:spPr/>
        <p:txBody>
          <a:bodyPr/>
          <a:lstStyle/>
          <a:p>
            <a:fld id="{C5A0FA90-0DD4-EC4D-807F-98397BDCB8B3}" type="slidenum">
              <a:rPr lang="es-ES" smtClean="0"/>
              <a:t>8</a:t>
            </a:fld>
            <a:endParaRPr lang="es-ES"/>
          </a:p>
        </p:txBody>
      </p:sp>
    </p:spTree>
    <p:extLst>
      <p:ext uri="{BB962C8B-B14F-4D97-AF65-F5344CB8AC3E}">
        <p14:creationId xmlns:p14="http://schemas.microsoft.com/office/powerpoint/2010/main" val="219321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ED948-D7B6-9FEE-2FB9-39B57DD53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57C30-980D-4398-1EE4-92BE2DB72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3D080-60FF-00AD-F3E1-AEBCABB4947C}"/>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237B7D5A-52D4-EF19-1861-18300E2BCD4C}"/>
              </a:ext>
            </a:extLst>
          </p:cNvPr>
          <p:cNvSpPr>
            <a:spLocks noGrp="1"/>
          </p:cNvSpPr>
          <p:nvPr>
            <p:ph type="sldNum" sz="quarter" idx="5"/>
          </p:nvPr>
        </p:nvSpPr>
        <p:spPr/>
        <p:txBody>
          <a:bodyPr/>
          <a:lstStyle/>
          <a:p>
            <a:fld id="{C5A0FA90-0DD4-EC4D-807F-98397BDCB8B3}" type="slidenum">
              <a:rPr lang="es-ES" smtClean="0"/>
              <a:t>9</a:t>
            </a:fld>
            <a:endParaRPr lang="es-ES"/>
          </a:p>
        </p:txBody>
      </p:sp>
    </p:spTree>
    <p:extLst>
      <p:ext uri="{BB962C8B-B14F-4D97-AF65-F5344CB8AC3E}">
        <p14:creationId xmlns:p14="http://schemas.microsoft.com/office/powerpoint/2010/main" val="406273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35798-E1C4-104C-6D9F-53E2E96D44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a:p>
        </p:txBody>
      </p:sp>
      <p:sp>
        <p:nvSpPr>
          <p:cNvPr id="3" name="Subtítulo 2">
            <a:extLst>
              <a:ext uri="{FF2B5EF4-FFF2-40B4-BE49-F238E27FC236}">
                <a16:creationId xmlns:a16="http://schemas.microsoft.com/office/drawing/2014/main" id="{3153FB37-418D-05C9-98A5-28613BEE1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4" name="Marcador de fecha 3">
            <a:extLst>
              <a:ext uri="{FF2B5EF4-FFF2-40B4-BE49-F238E27FC236}">
                <a16:creationId xmlns:a16="http://schemas.microsoft.com/office/drawing/2014/main" id="{8C1F75B1-F168-AF55-78C6-449BB20BD04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300A7D26-446B-DDBA-61A8-B1B0EE5993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C44DA-8C6B-BFB7-F1B4-1A44D25DE2FC}"/>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83778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3296F-1903-159D-5905-2FBF33B14DAF}"/>
              </a:ext>
            </a:extLst>
          </p:cNvPr>
          <p:cNvSpPr>
            <a:spLocks noGrp="1"/>
          </p:cNvSpPr>
          <p:nvPr>
            <p:ph type="title"/>
          </p:nvPr>
        </p:nvSpPr>
        <p:spPr/>
        <p:txBody>
          <a:bodyPr/>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77207B8C-6234-1D21-8A7C-D505909FB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1CA63615-35ED-F917-2280-A293CD6D2BA5}"/>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AC4F71C0-0F9F-AA90-0650-68877FB5A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813F0D-A16F-D793-BD16-4F07DE0DD08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23655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D4E9C5-6061-8F39-9E94-AEF9F23BA1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A7F1BBF8-C50F-6B46-EC13-233F5FBCE8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4254CB8C-5BA5-3FF3-9171-DE1B6EED309B}"/>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FEB5DA22-EBAC-CE25-F483-B929FA4069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3F6F44-4735-6E34-845D-8ECB6AB2BD6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1095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4D02-C513-4D1A-6FCD-00C0CAFC4688}"/>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9ED35711-E36A-4472-E2C0-3DF7147CB04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8D20E42C-5CB7-7AB6-A059-11A5CBEC2086}"/>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48550E53-5639-FC0A-44A8-CD5D05A14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D72323-A766-AC9D-272E-C705BA712BE8}"/>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2306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35244-88D6-3E7B-FE71-B964E3AC34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00ADE45D-2C75-2918-E640-B913C0270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344D85-274E-70B8-A734-4E7F2CB27B0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2D9EF4DD-9758-BF16-6354-0767B3D4E8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93AC9B-C0D8-56B4-90C9-8ADAEF93F130}"/>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255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8B342-C9CC-35CA-C5BC-356181C1B29F}"/>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D132D1F0-1DF3-5BAA-B51D-228100DC62F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contenido 3">
            <a:extLst>
              <a:ext uri="{FF2B5EF4-FFF2-40B4-BE49-F238E27FC236}">
                <a16:creationId xmlns:a16="http://schemas.microsoft.com/office/drawing/2014/main" id="{C26250B9-1B25-3043-29BF-EAD2202BC8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fecha 4">
            <a:extLst>
              <a:ext uri="{FF2B5EF4-FFF2-40B4-BE49-F238E27FC236}">
                <a16:creationId xmlns:a16="http://schemas.microsoft.com/office/drawing/2014/main" id="{AC44C26B-0E6C-FAC8-CABB-E23F4708F36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7CBF70CD-8CCA-9A11-C478-D25BE41117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5050D7-A545-8A76-A0EA-25440D84D2F3}"/>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59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B929B-5908-8C7C-25F1-015A20377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504F270D-77C3-8346-93D6-F726BB4A6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603965-8885-1289-ECC5-B844454C29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texto 4">
            <a:extLst>
              <a:ext uri="{FF2B5EF4-FFF2-40B4-BE49-F238E27FC236}">
                <a16:creationId xmlns:a16="http://schemas.microsoft.com/office/drawing/2014/main" id="{37172D41-623E-72AE-14A2-90F47FE04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497D57-DE14-0C51-572A-E78B7C4EE6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Marcador de fecha 6">
            <a:extLst>
              <a:ext uri="{FF2B5EF4-FFF2-40B4-BE49-F238E27FC236}">
                <a16:creationId xmlns:a16="http://schemas.microsoft.com/office/drawing/2014/main" id="{8FB1F917-B51A-D2B2-1CA4-1AC0482E700A}"/>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8" name="Marcador de pie de página 7">
            <a:extLst>
              <a:ext uri="{FF2B5EF4-FFF2-40B4-BE49-F238E27FC236}">
                <a16:creationId xmlns:a16="http://schemas.microsoft.com/office/drawing/2014/main" id="{D8AC1051-6871-22E3-DD8F-97CC2174B9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0D07F-0CDC-ACDE-F5F9-2A23F713234E}"/>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131093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04F11-61D0-6D22-6CFE-8B4AF637F6BE}"/>
              </a:ext>
            </a:extLst>
          </p:cNvPr>
          <p:cNvSpPr>
            <a:spLocks noGrp="1"/>
          </p:cNvSpPr>
          <p:nvPr>
            <p:ph type="title"/>
          </p:nvPr>
        </p:nvSpPr>
        <p:spPr/>
        <p:txBody>
          <a:bodyPr/>
          <a:lstStyle/>
          <a:p>
            <a:r>
              <a:rPr lang="es-ES"/>
              <a:t>Haga clic para modificar el estilo de título del patrón</a:t>
            </a:r>
            <a:endParaRPr/>
          </a:p>
        </p:txBody>
      </p:sp>
      <p:sp>
        <p:nvSpPr>
          <p:cNvPr id="3" name="Marcador de fecha 2">
            <a:extLst>
              <a:ext uri="{FF2B5EF4-FFF2-40B4-BE49-F238E27FC236}">
                <a16:creationId xmlns:a16="http://schemas.microsoft.com/office/drawing/2014/main" id="{0C582EBC-0C46-AA06-6A58-BAA02D01ACD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4" name="Marcador de pie de página 3">
            <a:extLst>
              <a:ext uri="{FF2B5EF4-FFF2-40B4-BE49-F238E27FC236}">
                <a16:creationId xmlns:a16="http://schemas.microsoft.com/office/drawing/2014/main" id="{DBAAF6BA-CC9E-9DA4-5235-D009C4D750A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8AB9CC-71C5-09AB-E324-483121697C8A}"/>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0246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139097-ACC7-81D9-289D-C219CC800C30}"/>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3" name="Marcador de pie de página 2">
            <a:extLst>
              <a:ext uri="{FF2B5EF4-FFF2-40B4-BE49-F238E27FC236}">
                <a16:creationId xmlns:a16="http://schemas.microsoft.com/office/drawing/2014/main" id="{24128BCF-0F35-924A-CB80-58C5A10BE27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B2273C-929E-669D-01FA-394C508010D2}"/>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2827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BC8A8-3329-F75D-AABA-FB5D5C741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B7B361D3-C93F-994A-73D6-27E0DAA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texto 3">
            <a:extLst>
              <a:ext uri="{FF2B5EF4-FFF2-40B4-BE49-F238E27FC236}">
                <a16:creationId xmlns:a16="http://schemas.microsoft.com/office/drawing/2014/main" id="{34474BBD-2F38-E762-A37D-1A04BA5D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A4BAF2-A426-FB92-18B6-604C368876C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11755701-F909-AFD5-0883-858B02059B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934421-EACA-A756-F3D6-D261D4F68B48}"/>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59253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9AA8C-D7A3-CA88-ABBF-D1DC61F7D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posición de imagen 2">
            <a:extLst>
              <a:ext uri="{FF2B5EF4-FFF2-40B4-BE49-F238E27FC236}">
                <a16:creationId xmlns:a16="http://schemas.microsoft.com/office/drawing/2014/main" id="{35846AA4-9D53-B05B-ECBD-BF5CF46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0694AC63-0257-DE31-1C89-E19154546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2D2303-0BF8-7BAB-B268-4DF428BBC8A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8FFFC1F0-ABF9-4A28-7028-2B7C720877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D2F3D-A2C6-978F-DE5A-1EB2F76B499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88043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71C37D-7079-BF11-4109-C163E1C1A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724BF68A-7436-9BD1-48AD-8BE87E27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5E5EC77E-422A-D0A9-68AE-4A068493E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49B3-8EDB-3446-95E0-705D6573E086}" type="datetimeFigureOut">
              <a:rPr lang="es-ES" smtClean="0"/>
              <a:t>28/02/2024</a:t>
            </a:fld>
            <a:endParaRPr/>
          </a:p>
        </p:txBody>
      </p:sp>
      <p:sp>
        <p:nvSpPr>
          <p:cNvPr id="5" name="Marcador de pie de página 4">
            <a:extLst>
              <a:ext uri="{FF2B5EF4-FFF2-40B4-BE49-F238E27FC236}">
                <a16:creationId xmlns:a16="http://schemas.microsoft.com/office/drawing/2014/main" id="{051359C3-2F78-4E92-2B7E-B2BA8516D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A622532B-3E18-33A0-3685-15440F94E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386A-3417-4349-A590-7AE3CB47F1B7}" type="slidenum">
              <a:rPr lang="es-ES" smtClean="0"/>
              <a:t>‹#›</a:t>
            </a:fld>
            <a:endParaRPr/>
          </a:p>
        </p:txBody>
      </p:sp>
    </p:spTree>
    <p:extLst>
      <p:ext uri="{BB962C8B-B14F-4D97-AF65-F5344CB8AC3E}">
        <p14:creationId xmlns:p14="http://schemas.microsoft.com/office/powerpoint/2010/main" val="342740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3"/>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4"/>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5"/>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6"/>
          <a:stretch>
            <a:fillRect/>
          </a:stretch>
        </p:blipFill>
        <p:spPr>
          <a:xfrm>
            <a:off x="715108" y="756135"/>
            <a:ext cx="4389067" cy="2302204"/>
          </a:xfrm>
          <a:prstGeom prst="rect">
            <a:avLst/>
          </a:prstGeom>
        </p:spPr>
      </p:pic>
      <p:sp>
        <p:nvSpPr>
          <p:cNvPr id="3" name="CuadroTexto 2">
            <a:extLst>
              <a:ext uri="{FF2B5EF4-FFF2-40B4-BE49-F238E27FC236}">
                <a16:creationId xmlns:a16="http://schemas.microsoft.com/office/drawing/2014/main" id="{3F7B702E-391B-3FFB-FAC9-80769481147D}"/>
              </a:ext>
            </a:extLst>
          </p:cNvPr>
          <p:cNvSpPr txBox="1"/>
          <p:nvPr/>
        </p:nvSpPr>
        <p:spPr>
          <a:xfrm>
            <a:off x="628650" y="4173411"/>
            <a:ext cx="4748893" cy="369332"/>
          </a:xfrm>
          <a:prstGeom prst="rect">
            <a:avLst/>
          </a:prstGeom>
          <a:noFill/>
        </p:spPr>
        <p:txBody>
          <a:bodyPr wrap="square">
            <a:spAutoFit/>
          </a:bodyPr>
          <a:lstStyle/>
          <a:p>
            <a:pPr algn="just"/>
            <a:r>
              <a:rPr lang="es-ES" sz="1800" b="1" i="0" u="none" strike="noStrike" baseline="0" dirty="0">
                <a:solidFill>
                  <a:schemeClr val="bg1"/>
                </a:solidFill>
                <a:latin typeface="Montserrat-Regular"/>
              </a:rPr>
              <a:t>Evaluación de medicamentos. </a:t>
            </a:r>
            <a:endParaRPr lang="es-ES" sz="4800" b="1" dirty="0">
              <a:solidFill>
                <a:schemeClr val="bg1"/>
              </a:solidFill>
            </a:endParaRPr>
          </a:p>
        </p:txBody>
      </p:sp>
      <p:sp>
        <p:nvSpPr>
          <p:cNvPr id="4" name="CuadroTexto 3">
            <a:extLst>
              <a:ext uri="{FF2B5EF4-FFF2-40B4-BE49-F238E27FC236}">
                <a16:creationId xmlns:a16="http://schemas.microsoft.com/office/drawing/2014/main" id="{8EFFA9E2-DD12-62FD-6665-8CBBD699B6BB}"/>
              </a:ext>
            </a:extLst>
          </p:cNvPr>
          <p:cNvSpPr txBox="1"/>
          <p:nvPr/>
        </p:nvSpPr>
        <p:spPr>
          <a:xfrm>
            <a:off x="715108" y="5578645"/>
            <a:ext cx="8051450" cy="523220"/>
          </a:xfrm>
          <a:prstGeom prst="rect">
            <a:avLst/>
          </a:prstGeom>
          <a:noFill/>
        </p:spPr>
        <p:txBody>
          <a:bodyPr wrap="square">
            <a:spAutoFit/>
          </a:bodyPr>
          <a:lstStyle/>
          <a:p>
            <a:r>
              <a:rPr lang="es-ES" sz="1400" b="0" i="0" u="none" strike="noStrike" baseline="0" dirty="0">
                <a:solidFill>
                  <a:schemeClr val="bg1"/>
                </a:solidFill>
                <a:latin typeface="Montserrat-Regular"/>
              </a:rPr>
              <a:t>Llu</a:t>
            </a:r>
            <a:r>
              <a:rPr lang="es-ES" sz="1400" dirty="0">
                <a:solidFill>
                  <a:schemeClr val="bg1"/>
                </a:solidFill>
                <a:latin typeface="Montserrat-Regular"/>
              </a:rPr>
              <a:t>ís Alcover</a:t>
            </a:r>
          </a:p>
          <a:p>
            <a:r>
              <a:rPr lang="es-ES" sz="1400" dirty="0">
                <a:solidFill>
                  <a:schemeClr val="bg1"/>
                </a:solidFill>
                <a:latin typeface="Montserrat-Regular"/>
              </a:rPr>
              <a:t>Socio Faus Moliner</a:t>
            </a:r>
            <a:endParaRPr lang="es-ES" sz="4000" dirty="0">
              <a:solidFill>
                <a:schemeClr val="bg1"/>
              </a:solidFill>
            </a:endParaRPr>
          </a:p>
        </p:txBody>
      </p:sp>
    </p:spTree>
    <p:extLst>
      <p:ext uri="{BB962C8B-B14F-4D97-AF65-F5344CB8AC3E}">
        <p14:creationId xmlns:p14="http://schemas.microsoft.com/office/powerpoint/2010/main" val="347541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3F077-E436-18FE-2075-DCB2F74929A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6E2E51B7-D567-8D94-E1AB-AE7453B31BDC}"/>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F6DCD053-E6D9-061A-DDB8-C356003775ED}"/>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D8F72257-FAA5-541E-E161-A3FAE55A21B4}"/>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2" name="CuadroTexto 6">
            <a:extLst>
              <a:ext uri="{FF2B5EF4-FFF2-40B4-BE49-F238E27FC236}">
                <a16:creationId xmlns:a16="http://schemas.microsoft.com/office/drawing/2014/main" id="{32EC37F0-97B4-2795-C8FB-51B06BC21A76}"/>
              </a:ext>
            </a:extLst>
          </p:cNvPr>
          <p:cNvSpPr txBox="1"/>
          <p:nvPr/>
        </p:nvSpPr>
        <p:spPr>
          <a:xfrm>
            <a:off x="1273115" y="1355073"/>
            <a:ext cx="10193099" cy="4555093"/>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363538" indent="-363538" algn="just"/>
            <a:r>
              <a:rPr lang="es-ES" sz="1600" b="1" dirty="0">
                <a:solidFill>
                  <a:srgbClr val="29235C"/>
                </a:solidFill>
                <a:latin typeface="Montserrat-Regular"/>
              </a:rPr>
              <a:t>4ª  </a:t>
            </a:r>
            <a:r>
              <a:rPr lang="es-ES" sz="1600" b="1" u="sng" dirty="0">
                <a:solidFill>
                  <a:srgbClr val="29235C"/>
                </a:solidFill>
                <a:latin typeface="Montserrat-Regular"/>
              </a:rPr>
              <a:t>	Realización de la evaluación</a:t>
            </a:r>
          </a:p>
          <a:p>
            <a:pPr marL="363538" indent="-363538" algn="just"/>
            <a:endParaRPr lang="es-ES" sz="1600" u="sng"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Cuestiones eminentemente técnicas a regular en guías/documentos “por debajo” el RD.</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El RD, sin embargo, puede señalar la dirección de aspectos relevantes.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ALGUNAS PROPUESTAS =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Selección de comparadores.  No pueden obviarse diferencias en el perfil regulatorio de los medicamentos a comparar y en el nivel de evidencia disponible (e.g. medicamentos autorizados de fabricación industrial vs fórmulas magistrales).</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Perspectiva social amplia. Reflejo del valor total que aporta el fármaco para el SNS, pero también para los pacientes y la sociedad en su conjunto. </a:t>
            </a:r>
          </a:p>
          <a:p>
            <a:pPr lvl="2" algn="just"/>
            <a:endParaRPr lang="es-ES" sz="1600" dirty="0">
              <a:solidFill>
                <a:srgbClr val="29235C"/>
              </a:solidFill>
              <a:latin typeface="Montserrat-Regular"/>
            </a:endParaRPr>
          </a:p>
        </p:txBody>
      </p:sp>
      <p:sp>
        <p:nvSpPr>
          <p:cNvPr id="7" name="CuadroTexto 2">
            <a:extLst>
              <a:ext uri="{FF2B5EF4-FFF2-40B4-BE49-F238E27FC236}">
                <a16:creationId xmlns:a16="http://schemas.microsoft.com/office/drawing/2014/main" id="{9A0CFDE1-06B7-7A01-0CE1-0FC07B8A9D89}"/>
              </a:ext>
            </a:extLst>
          </p:cNvPr>
          <p:cNvSpPr txBox="1"/>
          <p:nvPr/>
        </p:nvSpPr>
        <p:spPr>
          <a:xfrm>
            <a:off x="594359" y="369277"/>
            <a:ext cx="9957021" cy="923330"/>
          </a:xfrm>
          <a:prstGeom prst="rect">
            <a:avLst/>
          </a:prstGeom>
          <a:noFill/>
        </p:spPr>
        <p:txBody>
          <a:bodyPr wrap="square">
            <a:spAutoFit/>
          </a:bodyPr>
          <a:lstStyle/>
          <a:p>
            <a:pPr algn="just"/>
            <a:r>
              <a:rPr lang="es-ES" b="1" dirty="0">
                <a:solidFill>
                  <a:srgbClr val="29235C"/>
                </a:solidFill>
                <a:latin typeface="Montserrat-Regular"/>
              </a:rPr>
              <a:t>Reflexiones/propuestas sobre </a:t>
            </a:r>
            <a:r>
              <a:rPr lang="es-ES" sz="1800" b="1" i="0" u="none" strike="noStrike" baseline="0" dirty="0">
                <a:solidFill>
                  <a:srgbClr val="29235C"/>
                </a:solidFill>
                <a:latin typeface="Montserrat-Regular"/>
              </a:rPr>
              <a:t>el nuevo RD…  </a:t>
            </a: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Tree>
    <p:extLst>
      <p:ext uri="{BB962C8B-B14F-4D97-AF65-F5344CB8AC3E}">
        <p14:creationId xmlns:p14="http://schemas.microsoft.com/office/powerpoint/2010/main" val="4018805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7DF-D303-F34D-1284-F61925BC5B7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AC7536-44AF-6862-D2D0-258369F6B6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5D85C82-9D80-DDB2-B0BF-97DDA4F5A75F}"/>
              </a:ext>
            </a:extLst>
          </p:cNvPr>
          <p:cNvPicPr>
            <a:picLocks noChangeAspect="1"/>
          </p:cNvPicPr>
          <p:nvPr/>
        </p:nvPicPr>
        <p:blipFill>
          <a:blip r:embed="rId3"/>
          <a:stretch>
            <a:fillRect/>
          </a:stretch>
        </p:blipFill>
        <p:spPr>
          <a:xfrm>
            <a:off x="4679950" y="3067050"/>
            <a:ext cx="2832100" cy="723900"/>
          </a:xfrm>
          <a:prstGeom prst="rect">
            <a:avLst/>
          </a:prstGeom>
        </p:spPr>
      </p:pic>
    </p:spTree>
    <p:extLst>
      <p:ext uri="{BB962C8B-B14F-4D97-AF65-F5344CB8AC3E}">
        <p14:creationId xmlns:p14="http://schemas.microsoft.com/office/powerpoint/2010/main" val="339617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806ED-F3BC-7EE4-9919-90E0845B6381}"/>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2EE198-4A70-32BF-BE3E-E75FBBF538D5}"/>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F4FF8DFF-1740-B0BB-5871-5AF71246F658}"/>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AA5990C5-B27E-C574-B780-E5397D22D422}"/>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3" name="CuadroTexto 2">
            <a:extLst>
              <a:ext uri="{FF2B5EF4-FFF2-40B4-BE49-F238E27FC236}">
                <a16:creationId xmlns:a16="http://schemas.microsoft.com/office/drawing/2014/main" id="{1A032002-685B-0EBE-CAAA-ACC3DA535229}"/>
              </a:ext>
            </a:extLst>
          </p:cNvPr>
          <p:cNvSpPr txBox="1"/>
          <p:nvPr/>
        </p:nvSpPr>
        <p:spPr>
          <a:xfrm>
            <a:off x="594359" y="369277"/>
            <a:ext cx="9957021" cy="923330"/>
          </a:xfrm>
          <a:prstGeom prst="rect">
            <a:avLst/>
          </a:prstGeom>
          <a:noFill/>
        </p:spPr>
        <p:txBody>
          <a:bodyPr wrap="square">
            <a:spAutoFit/>
          </a:bodyPr>
          <a:lstStyle/>
          <a:p>
            <a:pPr algn="just"/>
            <a:r>
              <a:rPr lang="es-ES" sz="1800" b="1" i="0" u="none" strike="noStrike" baseline="0" dirty="0">
                <a:solidFill>
                  <a:srgbClr val="29235C"/>
                </a:solidFill>
                <a:latin typeface="Montserrat-Regular"/>
              </a:rPr>
              <a:t>Evaluación medicamentos</a:t>
            </a: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
        <p:nvSpPr>
          <p:cNvPr id="2" name="CuadroTexto 6">
            <a:extLst>
              <a:ext uri="{FF2B5EF4-FFF2-40B4-BE49-F238E27FC236}">
                <a16:creationId xmlns:a16="http://schemas.microsoft.com/office/drawing/2014/main" id="{A927CBE0-E7E1-6471-ABD8-D659238763BA}"/>
              </a:ext>
            </a:extLst>
          </p:cNvPr>
          <p:cNvSpPr txBox="1"/>
          <p:nvPr/>
        </p:nvSpPr>
        <p:spPr>
          <a:xfrm>
            <a:off x="1273115" y="1221723"/>
            <a:ext cx="10193099" cy="5539978"/>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Una vez confirmada su seguridad, eficacia y balance beneficio riesgo favorable, un medicamento puede obtener una autorización de comercialización (AC).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Ahora bien, ¿presenta “valor añadido” en relación con las alternativas disponibles?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Evaluación de medicamentos = proceso científico basado en métodos explícitos/objetivables para determinar el valor añadido de un medicamento.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La evaluación incluye, entre otras, una parte clínica (eficacia/efectividad &amp; seguridad relativa) y otra económica (eficiencia e impacto presupuestario).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Su objetivo es contribuir a la fundamentación de las decisiones relativas a la asignación de recursos en el ámbito de la salud, muy especialmente las de precio y reembolso (P&amp;R).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Su sitio “natural” es después de la AC y antes de la decisión de P&amp;R, aunque se observa tendencia a una expansión por todo el ciclo de vida del fármaco (e.g. dialogo temprano, revaluaciones futuras, etc). </a:t>
            </a:r>
          </a:p>
          <a:p>
            <a:pPr algn="just"/>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Es (debería ser) una “herramienta” para permitir al decisor (DGCC)  adoptar una resolución final informada conforme los criterios del art. 92 RDL 1/2015. Evaluación </a:t>
            </a:r>
            <a:r>
              <a:rPr lang="es-ES" sz="1600" dirty="0">
                <a:solidFill>
                  <a:srgbClr val="29235C"/>
                </a:solidFill>
                <a:latin typeface="Times New Roman" panose="02020603050405020304" pitchFamily="18" charset="0"/>
                <a:cs typeface="Times New Roman" panose="02020603050405020304" pitchFamily="18" charset="0"/>
              </a:rPr>
              <a:t>≠</a:t>
            </a:r>
            <a:r>
              <a:rPr lang="es-ES" sz="1600" dirty="0">
                <a:solidFill>
                  <a:srgbClr val="29235C"/>
                </a:solidFill>
                <a:latin typeface="Montserrat-Regular"/>
              </a:rPr>
              <a:t> decisión. </a:t>
            </a:r>
          </a:p>
          <a:p>
            <a:pPr algn="just"/>
            <a:endParaRPr lang="es-ES" sz="1600" dirty="0">
              <a:solidFill>
                <a:srgbClr val="29235C"/>
              </a:solidFill>
              <a:latin typeface="Montserrat-Regular"/>
            </a:endParaRPr>
          </a:p>
        </p:txBody>
      </p:sp>
    </p:spTree>
    <p:extLst>
      <p:ext uri="{BB962C8B-B14F-4D97-AF65-F5344CB8AC3E}">
        <p14:creationId xmlns:p14="http://schemas.microsoft.com/office/powerpoint/2010/main" val="4057006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0E3CC-BB86-E7B2-65C3-AB252FC16D8D}"/>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BD06F408-CF15-23F4-E79C-CB5A69DCADAE}"/>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6168F51-C7E2-F5BE-CA2A-927762B96553}"/>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2CF13A4B-33F3-27F6-38B0-DAFEECCF8242}"/>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3" name="CuadroTexto 2">
            <a:extLst>
              <a:ext uri="{FF2B5EF4-FFF2-40B4-BE49-F238E27FC236}">
                <a16:creationId xmlns:a16="http://schemas.microsoft.com/office/drawing/2014/main" id="{4C528607-6EEC-A99C-E5BB-EBC78E1D2A31}"/>
              </a:ext>
            </a:extLst>
          </p:cNvPr>
          <p:cNvSpPr txBox="1"/>
          <p:nvPr/>
        </p:nvSpPr>
        <p:spPr>
          <a:xfrm>
            <a:off x="594359" y="369277"/>
            <a:ext cx="9957021" cy="1200329"/>
          </a:xfrm>
          <a:prstGeom prst="rect">
            <a:avLst/>
          </a:prstGeom>
          <a:noFill/>
        </p:spPr>
        <p:txBody>
          <a:bodyPr wrap="square">
            <a:spAutoFit/>
          </a:bodyPr>
          <a:lstStyle/>
          <a:p>
            <a:pPr algn="just"/>
            <a:r>
              <a:rPr lang="es-ES" sz="1800" b="1" i="0" u="none" strike="noStrike" baseline="0" dirty="0">
                <a:solidFill>
                  <a:srgbClr val="29235C"/>
                </a:solidFill>
                <a:latin typeface="Montserrat-Regular"/>
              </a:rPr>
              <a:t>¿Cómo se han venido evaluando los medicamentos?</a:t>
            </a:r>
          </a:p>
          <a:p>
            <a:pPr algn="just"/>
            <a:endParaRPr lang="es-ES" b="1" dirty="0">
              <a:solidFill>
                <a:srgbClr val="29235C"/>
              </a:solidFill>
              <a:latin typeface="Montserrat-Regular"/>
            </a:endParaRP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
        <p:nvSpPr>
          <p:cNvPr id="6" name="CuadroTexto 6">
            <a:extLst>
              <a:ext uri="{FF2B5EF4-FFF2-40B4-BE49-F238E27FC236}">
                <a16:creationId xmlns:a16="http://schemas.microsoft.com/office/drawing/2014/main" id="{9616582C-413D-22E7-295E-E03981F7B129}"/>
              </a:ext>
            </a:extLst>
          </p:cNvPr>
          <p:cNvSpPr txBox="1"/>
          <p:nvPr/>
        </p:nvSpPr>
        <p:spPr>
          <a:xfrm>
            <a:off x="1273115" y="1355073"/>
            <a:ext cx="10193099" cy="4555093"/>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En el ámbito nacional, la evaluación se ha venido realizando eminentemente en el contexto de los Informes de posicionamiento terapéutico (IPTs).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Los IPTs se crearon en mayo 2013 por la CPF del CISNS con el objetivo de “ofrecer información relevante, basada en la evidencia científica de la posición que el nuevo medicamento ocupa en el mercado en comparación con otros medicamentos o medidas de salud ya existentes”.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En julio 2013 se aprobó su base legal (DA 3 Ley 10/2013), que otorga a la AEMPS la competencia para la elaboración de los IPTs.</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En julio 2020 la CPF aprobó el Plan de Consolidación de los IPTs con el objetivo de “consolidar los IPTs como instrumento de referencia para el posicionamiento y la evaluación económica del coste efectividad de los medicamentos.”</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El Plan de Consolidación creó Revalmed (integrada por equipos de la DGCC, AEMPS y CCAA), cuyo Grupo de Coordinación tenía como función identificar, priorizar y aprobar los IPTs. </a:t>
            </a:r>
          </a:p>
          <a:p>
            <a:pPr algn="just"/>
            <a:endParaRPr lang="es-ES" sz="1600" dirty="0">
              <a:solidFill>
                <a:srgbClr val="29235C"/>
              </a:solidFill>
              <a:latin typeface="Montserrat-Regular"/>
            </a:endParaRPr>
          </a:p>
        </p:txBody>
      </p:sp>
    </p:spTree>
    <p:extLst>
      <p:ext uri="{BB962C8B-B14F-4D97-AF65-F5344CB8AC3E}">
        <p14:creationId xmlns:p14="http://schemas.microsoft.com/office/powerpoint/2010/main" val="270908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DA8A-CB72-9C7B-F052-CB95DF72E50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6C294491-6BFF-DC1C-0076-6A987EA76FC4}"/>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AD072DAA-6869-E073-C37B-57FA715822C7}"/>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9200AB29-4669-32D2-3F18-3124236E62F5}"/>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3" name="CuadroTexto 2">
            <a:extLst>
              <a:ext uri="{FF2B5EF4-FFF2-40B4-BE49-F238E27FC236}">
                <a16:creationId xmlns:a16="http://schemas.microsoft.com/office/drawing/2014/main" id="{4DA78197-31A0-E002-00FF-57C8D2D3CCB2}"/>
              </a:ext>
            </a:extLst>
          </p:cNvPr>
          <p:cNvSpPr txBox="1"/>
          <p:nvPr/>
        </p:nvSpPr>
        <p:spPr>
          <a:xfrm>
            <a:off x="594359" y="369277"/>
            <a:ext cx="9957021" cy="923330"/>
          </a:xfrm>
          <a:prstGeom prst="rect">
            <a:avLst/>
          </a:prstGeom>
          <a:noFill/>
        </p:spPr>
        <p:txBody>
          <a:bodyPr wrap="square">
            <a:spAutoFit/>
          </a:bodyPr>
          <a:lstStyle/>
          <a:p>
            <a:pPr algn="just"/>
            <a:r>
              <a:rPr lang="es-ES" sz="1800" b="1" i="0" u="none" strike="noStrike" baseline="0" dirty="0">
                <a:solidFill>
                  <a:srgbClr val="29235C"/>
                </a:solidFill>
                <a:latin typeface="Montserrat-Regular"/>
              </a:rPr>
              <a:t>Nulidad del Plan de Consolidación &amp; consulta púb</a:t>
            </a:r>
            <a:r>
              <a:rPr lang="es-ES" b="1" dirty="0">
                <a:solidFill>
                  <a:srgbClr val="29235C"/>
                </a:solidFill>
                <a:latin typeface="Montserrat-Regular"/>
              </a:rPr>
              <a:t>lica</a:t>
            </a:r>
            <a:endParaRPr lang="es-ES" sz="1800" b="1" i="0" u="none" strike="noStrike" baseline="0" dirty="0">
              <a:solidFill>
                <a:srgbClr val="29235C"/>
              </a:solidFill>
              <a:latin typeface="Montserrat-Regular"/>
            </a:endParaRP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
        <p:nvSpPr>
          <p:cNvPr id="2" name="CuadroTexto 6">
            <a:extLst>
              <a:ext uri="{FF2B5EF4-FFF2-40B4-BE49-F238E27FC236}">
                <a16:creationId xmlns:a16="http://schemas.microsoft.com/office/drawing/2014/main" id="{AF7C37CA-8281-2556-729F-7971F2AB092E}"/>
              </a:ext>
            </a:extLst>
          </p:cNvPr>
          <p:cNvSpPr txBox="1"/>
          <p:nvPr/>
        </p:nvSpPr>
        <p:spPr>
          <a:xfrm>
            <a:off x="1273115" y="1355073"/>
            <a:ext cx="10193099" cy="4801314"/>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En junio 2023 la Audiencia Nacional (AN) declaró la nulidad del Plan de Consolidación en el contexto de un recurso interpuesto por Farmaindustria. </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La AN esgrimió motivos de forma (el Plan fue aprobado por un órgano manifiestamente incompetente y omitiendo el procedimiento legalmente establecido) y de fondo (el Plan no es compatible con la DA 3 de la Ley 10/2013).</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La nulidad del Plan de Consolidación ha incrementado la urgencia para aprobar un marco regulatorio adecuado para la evaluación de medicamentos en España.</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Marco regulatorio que en todo caso deberá “encajarse correctamente” con las previsiones del Reglamento (UE) 2021/2282, incluidas las relativas a los “joint clinical assessment” que deberán ser tenidos “debidamente en cuenta” por los IPTs nacionales…</a:t>
            </a:r>
          </a:p>
          <a:p>
            <a:pPr marL="285750" indent="-285750" algn="just">
              <a:buFont typeface="Arial" panose="020B0604020202020204" pitchFamily="34" charset="0"/>
              <a:buChar char="•"/>
            </a:pPr>
            <a:endParaRPr lang="es-ES" sz="1600" dirty="0">
              <a:solidFill>
                <a:srgbClr val="29235C"/>
              </a:solidFill>
              <a:latin typeface="Montserrat-Regular"/>
            </a:endParaRPr>
          </a:p>
          <a:p>
            <a:pPr marL="285750" indent="-285750" algn="just">
              <a:buFont typeface="Arial" panose="020B0604020202020204" pitchFamily="34" charset="0"/>
              <a:buChar char="•"/>
            </a:pPr>
            <a:r>
              <a:rPr lang="es-ES" sz="1600" dirty="0">
                <a:solidFill>
                  <a:srgbClr val="29235C"/>
                </a:solidFill>
                <a:latin typeface="Montserrat-Regular"/>
              </a:rPr>
              <a:t>En octubre de 2023 el Ministerio publicó una </a:t>
            </a:r>
            <a:r>
              <a:rPr lang="es-ES" sz="1600" b="1" u="sng" dirty="0">
                <a:solidFill>
                  <a:srgbClr val="29235C"/>
                </a:solidFill>
                <a:latin typeface="Montserrat-Regular"/>
              </a:rPr>
              <a:t>consulta pública sobre el Proyecto de Real Decreto por el que se regulan la evaluación de tecnologías sanitaras</a:t>
            </a:r>
            <a:r>
              <a:rPr lang="es-ES" sz="1600" dirty="0">
                <a:solidFill>
                  <a:srgbClr val="29235C"/>
                </a:solidFill>
                <a:latin typeface="Montserrat-Regular"/>
              </a:rPr>
              <a:t>. </a:t>
            </a:r>
          </a:p>
          <a:p>
            <a:pPr marL="285750" indent="-285750" algn="just">
              <a:buFont typeface="Arial" panose="020B0604020202020204" pitchFamily="34" charset="0"/>
              <a:buChar char="•"/>
            </a:pPr>
            <a:endParaRPr lang="es-ES" sz="1600" dirty="0">
              <a:solidFill>
                <a:srgbClr val="29235C"/>
              </a:solidFill>
              <a:latin typeface="Montserrat-Regular"/>
            </a:endParaRPr>
          </a:p>
          <a:p>
            <a:pPr algn="just"/>
            <a:endParaRPr lang="es-ES" sz="1600" dirty="0">
              <a:solidFill>
                <a:srgbClr val="29235C"/>
              </a:solidFill>
              <a:latin typeface="Montserrat-Regular"/>
            </a:endParaRPr>
          </a:p>
        </p:txBody>
      </p:sp>
    </p:spTree>
    <p:extLst>
      <p:ext uri="{BB962C8B-B14F-4D97-AF65-F5344CB8AC3E}">
        <p14:creationId xmlns:p14="http://schemas.microsoft.com/office/powerpoint/2010/main" val="85581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8BCB7-AF01-9F0E-501B-73F57E11EF97}"/>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D5BDC238-E7D9-6E56-F1C0-8CDE9610724E}"/>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839F43DE-BC09-21B2-401B-226E7664E45F}"/>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7F6AC7D4-0EF1-2B1E-01D3-7AA653F59359}"/>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3" name="CuadroTexto 2">
            <a:extLst>
              <a:ext uri="{FF2B5EF4-FFF2-40B4-BE49-F238E27FC236}">
                <a16:creationId xmlns:a16="http://schemas.microsoft.com/office/drawing/2014/main" id="{F8424CE1-94B8-C12B-27C9-FA8BD9B64D41}"/>
              </a:ext>
            </a:extLst>
          </p:cNvPr>
          <p:cNvSpPr txBox="1"/>
          <p:nvPr/>
        </p:nvSpPr>
        <p:spPr>
          <a:xfrm>
            <a:off x="594359" y="369277"/>
            <a:ext cx="9957021" cy="923330"/>
          </a:xfrm>
          <a:prstGeom prst="rect">
            <a:avLst/>
          </a:prstGeom>
          <a:noFill/>
        </p:spPr>
        <p:txBody>
          <a:bodyPr wrap="square">
            <a:spAutoFit/>
          </a:bodyPr>
          <a:lstStyle/>
          <a:p>
            <a:pPr algn="just"/>
            <a:r>
              <a:rPr lang="es-ES" b="1" dirty="0">
                <a:solidFill>
                  <a:srgbClr val="29235C"/>
                </a:solidFill>
                <a:latin typeface="Montserrat-Regular"/>
              </a:rPr>
              <a:t>Reflexiones/propuestas sobre </a:t>
            </a:r>
            <a:r>
              <a:rPr lang="es-ES" sz="1800" b="1" i="0" u="none" strike="noStrike" baseline="0" dirty="0">
                <a:solidFill>
                  <a:srgbClr val="29235C"/>
                </a:solidFill>
                <a:latin typeface="Montserrat-Regular"/>
              </a:rPr>
              <a:t>el nuevo RD…  </a:t>
            </a: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
        <p:nvSpPr>
          <p:cNvPr id="2" name="CuadroTexto 6">
            <a:extLst>
              <a:ext uri="{FF2B5EF4-FFF2-40B4-BE49-F238E27FC236}">
                <a16:creationId xmlns:a16="http://schemas.microsoft.com/office/drawing/2014/main" id="{D4B5991A-09E4-DFD5-CC74-7DA104504EF3}"/>
              </a:ext>
            </a:extLst>
          </p:cNvPr>
          <p:cNvSpPr txBox="1"/>
          <p:nvPr/>
        </p:nvSpPr>
        <p:spPr>
          <a:xfrm>
            <a:off x="1273115" y="1355073"/>
            <a:ext cx="10193099" cy="4555093"/>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363538" indent="-363538" algn="just"/>
            <a:r>
              <a:rPr lang="es-ES" sz="1600" b="1" dirty="0">
                <a:solidFill>
                  <a:srgbClr val="29235C"/>
                </a:solidFill>
                <a:latin typeface="Montserrat-Regular"/>
              </a:rPr>
              <a:t>1ª  	</a:t>
            </a:r>
            <a:r>
              <a:rPr lang="es-ES" sz="1600" b="1" u="sng" dirty="0">
                <a:solidFill>
                  <a:srgbClr val="29235C"/>
                </a:solidFill>
                <a:latin typeface="Montserrat-Regular"/>
              </a:rPr>
              <a:t>Rango normativo</a:t>
            </a:r>
          </a:p>
          <a:p>
            <a:pPr marL="1200150" lvl="2" indent="-285750" algn="just">
              <a:buFont typeface="Arial" panose="020B0604020202020204" pitchFamily="34" charset="0"/>
              <a:buChar char="•"/>
            </a:pPr>
            <a:endParaRPr lang="es-ES" sz="1600" u="sng"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RD vs ley: ¿Es suficiente un RD?</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En términos generales sí, aunque ciertas reformas ambiciosas podrían requerir ley formal (e.g. creación organismo independiente ex art. 91 Ley 40/2015; o unificación de la evaluación de tecnologías sanitarias y medicamentos….).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¿Hasta dónde llegará la reorganización de la evaluación de medicamentos en el SNS? Enfoque ambicioso a largo plazo vs solución pragmática corto plazo. ¿HispaNICE?</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Importancia de las guías metodológicas y otros documentos “por debajo” el RD.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Guías claras y concretas, elaboradas con la participación de todos los stakeholders relevantes, y con grado de consenso elevado.</a:t>
            </a:r>
          </a:p>
          <a:p>
            <a:pPr marL="1200150" lvl="2" indent="-285750" algn="just">
              <a:buFont typeface="Arial" panose="020B0604020202020204" pitchFamily="34" charset="0"/>
              <a:buChar char="•"/>
            </a:pPr>
            <a:endParaRPr lang="es-ES" sz="1600" dirty="0">
              <a:solidFill>
                <a:srgbClr val="29235C"/>
              </a:solidFill>
              <a:latin typeface="Montserrat-Regular"/>
            </a:endParaRPr>
          </a:p>
          <a:p>
            <a:pPr algn="just"/>
            <a:endParaRPr lang="es-ES" sz="1600" dirty="0">
              <a:solidFill>
                <a:srgbClr val="29235C"/>
              </a:solidFill>
              <a:latin typeface="Montserrat-Regular"/>
            </a:endParaRPr>
          </a:p>
        </p:txBody>
      </p:sp>
    </p:spTree>
    <p:extLst>
      <p:ext uri="{BB962C8B-B14F-4D97-AF65-F5344CB8AC3E}">
        <p14:creationId xmlns:p14="http://schemas.microsoft.com/office/powerpoint/2010/main" val="113244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82445-C813-EE6E-BF78-6A683F0B693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C2F79D2-CF41-2A79-3192-05FACCFCF7D4}"/>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B67EF5AA-5F04-0A8D-883A-8E249FBE9D2C}"/>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8C9A4FAB-E4C9-54B2-A710-1453E01F61E1}"/>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2" name="CuadroTexto 6">
            <a:extLst>
              <a:ext uri="{FF2B5EF4-FFF2-40B4-BE49-F238E27FC236}">
                <a16:creationId xmlns:a16="http://schemas.microsoft.com/office/drawing/2014/main" id="{0A1EDC4C-831E-1206-DC97-4942D739ACC2}"/>
              </a:ext>
            </a:extLst>
          </p:cNvPr>
          <p:cNvSpPr txBox="1"/>
          <p:nvPr/>
        </p:nvSpPr>
        <p:spPr>
          <a:xfrm>
            <a:off x="1273115" y="1355073"/>
            <a:ext cx="10193099" cy="5539978"/>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363538" indent="-363538" algn="just"/>
            <a:r>
              <a:rPr lang="es-ES" sz="1600" b="1" dirty="0">
                <a:solidFill>
                  <a:srgbClr val="29235C"/>
                </a:solidFill>
                <a:latin typeface="Montserrat-Regular"/>
              </a:rPr>
              <a:t>2ª  	</a:t>
            </a:r>
            <a:r>
              <a:rPr lang="es-ES" sz="1600" b="1" u="sng" dirty="0">
                <a:solidFill>
                  <a:srgbClr val="29235C"/>
                </a:solidFill>
                <a:latin typeface="Montserrat-Regular"/>
              </a:rPr>
              <a:t>Acto adminitrativo resolutorio de un procedimiento administrativo autónomo</a:t>
            </a:r>
          </a:p>
          <a:p>
            <a:pPr marL="1200150" lvl="2" indent="-285750" algn="just">
              <a:buFont typeface="Arial" panose="020B0604020202020204" pitchFamily="34" charset="0"/>
              <a:buChar char="•"/>
            </a:pPr>
            <a:endParaRPr lang="es-ES" sz="1600" u="sng"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Los informes de evaluación se elaboran siguiendo un “procedimiento”; este “procedimiento” convendría definirlo correctamente, incluyendo detalle de fases y plazos máximos de cada fase.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La regulación debería ser completa, reducir márgenes de interpretación de la Administración evaluadora y ofrecer alto grado de seguridad jurídica.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El TAC tiene la condición de “interesado” de este “procedimiento”, lo que le debería conferir derechos específicos ex art. 53 Ley 39/2015, incluidos el derecho a conocer estado de tramitación, acceso al expediente (¡completo!), identificar al personal responsable (libre de conflicto de intereses), y formular alegaciones.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Alegaciones: “tenidas debidamente en cuenta”, derecho a obtener respuesta sobre las mismas, y…¿alegaciones sobre alegaciones de otros stakeholders? Apuesta por permitir al TAC alegar sobre la última versión antes de ser aprobada.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endParaRPr lang="es-ES" sz="1600" dirty="0">
              <a:solidFill>
                <a:srgbClr val="29235C"/>
              </a:solidFill>
              <a:latin typeface="Montserrat-Regular"/>
            </a:endParaRPr>
          </a:p>
          <a:p>
            <a:pPr algn="just"/>
            <a:endParaRPr lang="es-ES" sz="1600" dirty="0">
              <a:solidFill>
                <a:srgbClr val="29235C"/>
              </a:solidFill>
              <a:latin typeface="Montserrat-Regular"/>
            </a:endParaRPr>
          </a:p>
        </p:txBody>
      </p:sp>
      <p:sp>
        <p:nvSpPr>
          <p:cNvPr id="6" name="CuadroTexto 2">
            <a:extLst>
              <a:ext uri="{FF2B5EF4-FFF2-40B4-BE49-F238E27FC236}">
                <a16:creationId xmlns:a16="http://schemas.microsoft.com/office/drawing/2014/main" id="{6B590230-6BF8-306F-48C1-FEDC666A6F30}"/>
              </a:ext>
            </a:extLst>
          </p:cNvPr>
          <p:cNvSpPr txBox="1"/>
          <p:nvPr/>
        </p:nvSpPr>
        <p:spPr>
          <a:xfrm>
            <a:off x="594359" y="369277"/>
            <a:ext cx="9957021" cy="923330"/>
          </a:xfrm>
          <a:prstGeom prst="rect">
            <a:avLst/>
          </a:prstGeom>
          <a:noFill/>
        </p:spPr>
        <p:txBody>
          <a:bodyPr wrap="square">
            <a:spAutoFit/>
          </a:bodyPr>
          <a:lstStyle/>
          <a:p>
            <a:pPr algn="just"/>
            <a:r>
              <a:rPr lang="es-ES" b="1" dirty="0">
                <a:solidFill>
                  <a:srgbClr val="29235C"/>
                </a:solidFill>
                <a:latin typeface="Montserrat-Regular"/>
              </a:rPr>
              <a:t>Reflexiones/propuestas sobre </a:t>
            </a:r>
            <a:r>
              <a:rPr lang="es-ES" sz="1800" b="1" i="0" u="none" strike="noStrike" baseline="0" dirty="0">
                <a:solidFill>
                  <a:srgbClr val="29235C"/>
                </a:solidFill>
                <a:latin typeface="Montserrat-Regular"/>
              </a:rPr>
              <a:t>el nuevo RD…  </a:t>
            </a: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Tree>
    <p:extLst>
      <p:ext uri="{BB962C8B-B14F-4D97-AF65-F5344CB8AC3E}">
        <p14:creationId xmlns:p14="http://schemas.microsoft.com/office/powerpoint/2010/main" val="99557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1264D-372E-FDBC-DE16-44E2264DD8EA}"/>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9F00619C-F517-4C16-E5C6-14DEB7515C66}"/>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1E08568F-70BE-D7CF-A82B-BD18AECBF69B}"/>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548906F4-D109-9653-772B-837A7FF9433C}"/>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2" name="CuadroTexto 6">
            <a:extLst>
              <a:ext uri="{FF2B5EF4-FFF2-40B4-BE49-F238E27FC236}">
                <a16:creationId xmlns:a16="http://schemas.microsoft.com/office/drawing/2014/main" id="{307DD1C7-E990-F1DF-500F-FC61CAAC6904}"/>
              </a:ext>
            </a:extLst>
          </p:cNvPr>
          <p:cNvSpPr txBox="1"/>
          <p:nvPr/>
        </p:nvSpPr>
        <p:spPr>
          <a:xfrm>
            <a:off x="1273115" y="1355073"/>
            <a:ext cx="10193099" cy="5293757"/>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363538" indent="-363538" algn="just"/>
            <a:r>
              <a:rPr lang="es-ES" sz="1600" b="1" dirty="0">
                <a:solidFill>
                  <a:srgbClr val="29235C"/>
                </a:solidFill>
                <a:latin typeface="Montserrat-Regular"/>
              </a:rPr>
              <a:t>2ª  	</a:t>
            </a:r>
            <a:r>
              <a:rPr lang="es-ES" sz="1600" b="1" u="sng" dirty="0">
                <a:solidFill>
                  <a:srgbClr val="29235C"/>
                </a:solidFill>
                <a:latin typeface="Montserrat-Regular"/>
              </a:rPr>
              <a:t>Acto adminitrativo resolutorio de un procedimiento administrativo autónomo (cont’)</a:t>
            </a:r>
          </a:p>
          <a:p>
            <a:pPr marL="1200150" lvl="2" indent="-285750" algn="just">
              <a:buFont typeface="Arial" panose="020B0604020202020204" pitchFamily="34" charset="0"/>
              <a:buChar char="•"/>
            </a:pPr>
            <a:endParaRPr lang="es-ES" sz="1600" u="sng"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Procedimiento “autónomo” del procedimiento de P&amp;R: ¿por qué?</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Puede existir informe sin que exista un procedimiento de P&amp;R.</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Informe tiene objetivos más allá de informar la decisión sobre P&amp;R. </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La evaluación “informa” (permite decisión informada de la DGCC) no “decide”.</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Lo anterior recomienda:</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Informes “no preceptivos”: retraso informe no debería afectar procedimientos de P&amp;R. Además, puede que no siempre sea necesario (oportuno) elaborar un informe de evaluación.</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Informes “no vinculantes”: la conclusión de la evaluación no tiene por qué ser coincidente con la conclusión de la decisión. </a:t>
            </a:r>
          </a:p>
          <a:p>
            <a:pPr lvl="2" algn="just"/>
            <a:endParaRPr lang="es-ES" sz="1600" dirty="0">
              <a:solidFill>
                <a:srgbClr val="29235C"/>
              </a:solidFill>
              <a:latin typeface="Montserrat-Regular"/>
            </a:endParaRPr>
          </a:p>
        </p:txBody>
      </p:sp>
      <p:sp>
        <p:nvSpPr>
          <p:cNvPr id="7" name="CuadroTexto 2">
            <a:extLst>
              <a:ext uri="{FF2B5EF4-FFF2-40B4-BE49-F238E27FC236}">
                <a16:creationId xmlns:a16="http://schemas.microsoft.com/office/drawing/2014/main" id="{108615ED-2666-ECB3-35ED-AEF89478FACC}"/>
              </a:ext>
            </a:extLst>
          </p:cNvPr>
          <p:cNvSpPr txBox="1"/>
          <p:nvPr/>
        </p:nvSpPr>
        <p:spPr>
          <a:xfrm>
            <a:off x="594359" y="369277"/>
            <a:ext cx="9957021" cy="923330"/>
          </a:xfrm>
          <a:prstGeom prst="rect">
            <a:avLst/>
          </a:prstGeom>
          <a:noFill/>
        </p:spPr>
        <p:txBody>
          <a:bodyPr wrap="square">
            <a:spAutoFit/>
          </a:bodyPr>
          <a:lstStyle/>
          <a:p>
            <a:pPr algn="just"/>
            <a:r>
              <a:rPr lang="es-ES" b="1" dirty="0">
                <a:solidFill>
                  <a:srgbClr val="29235C"/>
                </a:solidFill>
                <a:latin typeface="Montserrat-Regular"/>
              </a:rPr>
              <a:t>Reflexiones/propuestas sobre </a:t>
            </a:r>
            <a:r>
              <a:rPr lang="es-ES" sz="1800" b="1" i="0" u="none" strike="noStrike" baseline="0" dirty="0">
                <a:solidFill>
                  <a:srgbClr val="29235C"/>
                </a:solidFill>
                <a:latin typeface="Montserrat-Regular"/>
              </a:rPr>
              <a:t>el nuevo RD…  </a:t>
            </a: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Tree>
    <p:extLst>
      <p:ext uri="{BB962C8B-B14F-4D97-AF65-F5344CB8AC3E}">
        <p14:creationId xmlns:p14="http://schemas.microsoft.com/office/powerpoint/2010/main" val="1137856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C3952-F8C8-B246-E74C-F810CAA4939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9A7FD670-98C2-3F00-58AA-DF194E53E69D}"/>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C3D0751A-5ECB-43C2-ACDA-47F1CEA88A01}"/>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EA3D76F0-54A4-4F53-BC28-A7D35CFCF8B6}"/>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2" name="CuadroTexto 6">
            <a:extLst>
              <a:ext uri="{FF2B5EF4-FFF2-40B4-BE49-F238E27FC236}">
                <a16:creationId xmlns:a16="http://schemas.microsoft.com/office/drawing/2014/main" id="{4266DEA9-0B62-88E6-4E60-88DABCA06B07}"/>
              </a:ext>
            </a:extLst>
          </p:cNvPr>
          <p:cNvSpPr txBox="1"/>
          <p:nvPr/>
        </p:nvSpPr>
        <p:spPr>
          <a:xfrm>
            <a:off x="1273115" y="1355073"/>
            <a:ext cx="10193099" cy="5539978"/>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363538" indent="-363538" algn="just"/>
            <a:r>
              <a:rPr lang="es-ES" sz="1600" b="1" dirty="0">
                <a:solidFill>
                  <a:srgbClr val="29235C"/>
                </a:solidFill>
                <a:latin typeface="Montserrat-Regular"/>
              </a:rPr>
              <a:t>3ª  	</a:t>
            </a:r>
            <a:r>
              <a:rPr lang="es-ES" sz="1600" b="1" u="sng" dirty="0">
                <a:solidFill>
                  <a:srgbClr val="29235C"/>
                </a:solidFill>
                <a:latin typeface="Montserrat-Regular"/>
              </a:rPr>
              <a:t>Encaje con Reglamento (UE) 2021/2282</a:t>
            </a:r>
          </a:p>
          <a:p>
            <a:pPr marL="363538" indent="-363538" algn="just"/>
            <a:endParaRPr lang="es-ES" sz="1600" u="sng"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168 TFUE y régimen competencial. Punto partida esencial.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El Reglamento no cubre aspectos de evaluación económica.</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En la parte clínica, ¿Qué impacto tendrán los JCA en los IPTs nacionales? </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Por un lado, los JCA “deberán ser tenidos debidamente en cuenta” y “adjuntarse” físicamente en los informes nacionales. Además, los EEMM deberán informar “sobre la manera en que han tenido en cuenta los JCA durante el desarrollo de una evaluación nacional”.</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Ahora bien, se prevé también que los JCA son “no vinculantes” y no afectan la “competencia EEMM para extraer sus propias conclusiones sobre el valor clínico”. El Reglamento contempla también que los EEMM puedan realizar  “análisis clínicos complementarios” si fuesen necesarios; y avala que EEMM puedan volver a pedir “informaciones, datos, análisis y otros elementos de prueba” para poder desarrollar estos análisis complementarios…</a:t>
            </a:r>
          </a:p>
          <a:p>
            <a:pPr marL="2114550" lvl="4" indent="-285750" algn="just">
              <a:buFont typeface="Arial" panose="020B0604020202020204" pitchFamily="34" charset="0"/>
              <a:buChar char="•"/>
            </a:pPr>
            <a:endParaRPr lang="es-ES" sz="1600" dirty="0">
              <a:solidFill>
                <a:srgbClr val="29235C"/>
              </a:solidFill>
              <a:latin typeface="Montserrat-Regular"/>
            </a:endParaRPr>
          </a:p>
          <a:p>
            <a:pPr lvl="2" algn="just"/>
            <a:endParaRPr lang="es-ES" sz="1600" dirty="0">
              <a:solidFill>
                <a:srgbClr val="29235C"/>
              </a:solidFill>
              <a:latin typeface="Montserrat-Regular"/>
            </a:endParaRPr>
          </a:p>
        </p:txBody>
      </p:sp>
      <p:sp>
        <p:nvSpPr>
          <p:cNvPr id="7" name="CuadroTexto 2">
            <a:extLst>
              <a:ext uri="{FF2B5EF4-FFF2-40B4-BE49-F238E27FC236}">
                <a16:creationId xmlns:a16="http://schemas.microsoft.com/office/drawing/2014/main" id="{AA3A5696-EFDA-99ED-9CFF-C67023A7DFAB}"/>
              </a:ext>
            </a:extLst>
          </p:cNvPr>
          <p:cNvSpPr txBox="1"/>
          <p:nvPr/>
        </p:nvSpPr>
        <p:spPr>
          <a:xfrm>
            <a:off x="594359" y="369277"/>
            <a:ext cx="9957021" cy="923330"/>
          </a:xfrm>
          <a:prstGeom prst="rect">
            <a:avLst/>
          </a:prstGeom>
          <a:noFill/>
        </p:spPr>
        <p:txBody>
          <a:bodyPr wrap="square">
            <a:spAutoFit/>
          </a:bodyPr>
          <a:lstStyle/>
          <a:p>
            <a:pPr algn="just"/>
            <a:r>
              <a:rPr lang="es-ES" b="1" dirty="0">
                <a:solidFill>
                  <a:srgbClr val="29235C"/>
                </a:solidFill>
                <a:latin typeface="Montserrat-Regular"/>
              </a:rPr>
              <a:t>Reflexiones/propuestas sobre </a:t>
            </a:r>
            <a:r>
              <a:rPr lang="es-ES" sz="1800" b="1" i="0" u="none" strike="noStrike" baseline="0" dirty="0">
                <a:solidFill>
                  <a:srgbClr val="29235C"/>
                </a:solidFill>
                <a:latin typeface="Montserrat-Regular"/>
              </a:rPr>
              <a:t>el nuevo RD…  </a:t>
            </a: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Tree>
    <p:extLst>
      <p:ext uri="{BB962C8B-B14F-4D97-AF65-F5344CB8AC3E}">
        <p14:creationId xmlns:p14="http://schemas.microsoft.com/office/powerpoint/2010/main" val="176452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78334-BAB1-3E6D-530E-15A54733E9A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B229B12-C6CE-8028-21D5-EC0E815925E5}"/>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9E6C3A75-1DF6-9700-695E-CF789DE79995}"/>
              </a:ext>
            </a:extLst>
          </p:cNvPr>
          <p:cNvPicPr>
            <a:picLocks noChangeAspect="1"/>
          </p:cNvPicPr>
          <p:nvPr/>
        </p:nvPicPr>
        <p:blipFill>
          <a:blip r:embed="rId4"/>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1BF07334-89D5-82FB-9CF9-178B3BEFBC73}"/>
              </a:ext>
            </a:extLst>
          </p:cNvPr>
          <p:cNvPicPr>
            <a:picLocks noChangeAspect="1"/>
          </p:cNvPicPr>
          <p:nvPr/>
        </p:nvPicPr>
        <p:blipFill>
          <a:blip r:embed="rId5"/>
          <a:stretch>
            <a:fillRect/>
          </a:stretch>
        </p:blipFill>
        <p:spPr>
          <a:xfrm>
            <a:off x="6221347" y="6553200"/>
            <a:ext cx="5727700" cy="152400"/>
          </a:xfrm>
          <a:prstGeom prst="rect">
            <a:avLst/>
          </a:prstGeom>
        </p:spPr>
      </p:pic>
      <p:sp>
        <p:nvSpPr>
          <p:cNvPr id="2" name="CuadroTexto 6">
            <a:extLst>
              <a:ext uri="{FF2B5EF4-FFF2-40B4-BE49-F238E27FC236}">
                <a16:creationId xmlns:a16="http://schemas.microsoft.com/office/drawing/2014/main" id="{D604CFA2-D89E-6AB9-E98A-2BBD2411D8D1}"/>
              </a:ext>
            </a:extLst>
          </p:cNvPr>
          <p:cNvSpPr txBox="1"/>
          <p:nvPr/>
        </p:nvSpPr>
        <p:spPr>
          <a:xfrm>
            <a:off x="1273115" y="1355073"/>
            <a:ext cx="10193099" cy="5539978"/>
          </a:xfrm>
          <a:prstGeom prst="rect">
            <a:avLst/>
          </a:prstGeom>
          <a:noFill/>
        </p:spPr>
        <p:txBody>
          <a:bodyPr wrap="square">
            <a:spAutoFit/>
          </a:bodyPr>
          <a:lstStyle/>
          <a:p>
            <a:pPr algn="just"/>
            <a:endParaRPr lang="es-ES" i="0" u="none" strike="noStrike" baseline="0" dirty="0">
              <a:solidFill>
                <a:srgbClr val="29235C"/>
              </a:solidFill>
              <a:latin typeface="Montserrat-Regular"/>
            </a:endParaRPr>
          </a:p>
          <a:p>
            <a:pPr marL="363538" indent="-363538" algn="just"/>
            <a:r>
              <a:rPr lang="es-ES" sz="1600" b="1" dirty="0">
                <a:solidFill>
                  <a:srgbClr val="29235C"/>
                </a:solidFill>
                <a:latin typeface="Montserrat-Regular"/>
              </a:rPr>
              <a:t>3ª  	</a:t>
            </a:r>
            <a:r>
              <a:rPr lang="es-ES" sz="1600" b="1" u="sng" dirty="0">
                <a:solidFill>
                  <a:srgbClr val="29235C"/>
                </a:solidFill>
                <a:latin typeface="Montserrat-Regular"/>
              </a:rPr>
              <a:t>Encaje con Reglamento (UE) 2021/2282</a:t>
            </a:r>
          </a:p>
          <a:p>
            <a:pPr marL="363538" indent="-363538" algn="just"/>
            <a:endParaRPr lang="es-ES" sz="1600" u="sng"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¿Qué sucederá en la práctica? Gran incógnita. A despejar a partir de enero de 2025  cuando empiecen a salir los primeros JCA de medicamentos antineoplásicos y terapias avanzadas…</a:t>
            </a:r>
          </a:p>
          <a:p>
            <a:pPr marL="1200150" lvl="2" indent="-285750" algn="just">
              <a:buFont typeface="Arial" panose="020B0604020202020204" pitchFamily="34" charset="0"/>
              <a:buChar char="•"/>
            </a:pPr>
            <a:endParaRPr lang="es-ES" sz="1600" dirty="0">
              <a:solidFill>
                <a:srgbClr val="29235C"/>
              </a:solidFill>
              <a:latin typeface="Montserrat-Regular"/>
            </a:endParaRPr>
          </a:p>
          <a:p>
            <a:pPr marL="1200150" lvl="2" indent="-285750" algn="just">
              <a:buFont typeface="Arial" panose="020B0604020202020204" pitchFamily="34" charset="0"/>
              <a:buChar char="•"/>
            </a:pPr>
            <a:r>
              <a:rPr lang="es-ES" sz="1600" dirty="0">
                <a:solidFill>
                  <a:srgbClr val="29235C"/>
                </a:solidFill>
                <a:latin typeface="Montserrat-Regular"/>
              </a:rPr>
              <a:t>PROPUESTA = respeto por atribuciones competenciales de cada nivel (Europa, nacional, CCAA / hospitales); ahora bien, convendría: </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Limitar reevaluaciones en niveles inferiores a casos excepcionales objetivamente justificados. </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Fuera de los supuestos excepcionales indicados, la conclusión del nivel superior debería vincular al nivel inferior. </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La separación por parte del nivel inferior de la conclusión del nivel superior debería requerir una justificación objetiva y datos específicos. </a:t>
            </a:r>
          </a:p>
          <a:p>
            <a:pPr marL="2114550" lvl="4" indent="-285750" algn="just">
              <a:buFont typeface="Arial" panose="020B0604020202020204" pitchFamily="34" charset="0"/>
              <a:buChar char="•"/>
            </a:pPr>
            <a:endParaRPr lang="es-ES" sz="1600" dirty="0">
              <a:solidFill>
                <a:srgbClr val="29235C"/>
              </a:solidFill>
              <a:latin typeface="Montserrat-Regular"/>
            </a:endParaRPr>
          </a:p>
          <a:p>
            <a:pPr marL="2114550" lvl="4" indent="-285750" algn="just">
              <a:buFont typeface="Arial" panose="020B0604020202020204" pitchFamily="34" charset="0"/>
              <a:buChar char="•"/>
            </a:pPr>
            <a:r>
              <a:rPr lang="es-ES" sz="1600" dirty="0">
                <a:solidFill>
                  <a:srgbClr val="29235C"/>
                </a:solidFill>
                <a:latin typeface="Montserrat-Regular"/>
              </a:rPr>
              <a:t>Incrementar coordinación y reducir duplicidades. </a:t>
            </a:r>
          </a:p>
          <a:p>
            <a:pPr marL="2114550" lvl="4" indent="-285750" algn="just">
              <a:buFont typeface="Arial" panose="020B0604020202020204" pitchFamily="34" charset="0"/>
              <a:buChar char="•"/>
            </a:pPr>
            <a:endParaRPr lang="es-ES" sz="1600" dirty="0">
              <a:solidFill>
                <a:srgbClr val="29235C"/>
              </a:solidFill>
              <a:latin typeface="Montserrat-Regular"/>
            </a:endParaRPr>
          </a:p>
          <a:p>
            <a:pPr lvl="2" algn="just"/>
            <a:endParaRPr lang="es-ES" sz="1600" dirty="0">
              <a:solidFill>
                <a:srgbClr val="29235C"/>
              </a:solidFill>
              <a:latin typeface="Montserrat-Regular"/>
            </a:endParaRPr>
          </a:p>
        </p:txBody>
      </p:sp>
      <p:sp>
        <p:nvSpPr>
          <p:cNvPr id="7" name="CuadroTexto 2">
            <a:extLst>
              <a:ext uri="{FF2B5EF4-FFF2-40B4-BE49-F238E27FC236}">
                <a16:creationId xmlns:a16="http://schemas.microsoft.com/office/drawing/2014/main" id="{2ECACF65-49E7-8A04-046A-8263D8D99C0C}"/>
              </a:ext>
            </a:extLst>
          </p:cNvPr>
          <p:cNvSpPr txBox="1"/>
          <p:nvPr/>
        </p:nvSpPr>
        <p:spPr>
          <a:xfrm>
            <a:off x="594359" y="369277"/>
            <a:ext cx="9957021" cy="923330"/>
          </a:xfrm>
          <a:prstGeom prst="rect">
            <a:avLst/>
          </a:prstGeom>
          <a:noFill/>
        </p:spPr>
        <p:txBody>
          <a:bodyPr wrap="square">
            <a:spAutoFit/>
          </a:bodyPr>
          <a:lstStyle/>
          <a:p>
            <a:pPr algn="just"/>
            <a:r>
              <a:rPr lang="es-ES" b="1" dirty="0">
                <a:solidFill>
                  <a:srgbClr val="29235C"/>
                </a:solidFill>
                <a:latin typeface="Montserrat-Regular"/>
              </a:rPr>
              <a:t>Reflexiones/propuestas sobre </a:t>
            </a:r>
            <a:r>
              <a:rPr lang="es-ES" sz="1800" b="1" i="0" u="none" strike="noStrike" baseline="0" dirty="0">
                <a:solidFill>
                  <a:srgbClr val="29235C"/>
                </a:solidFill>
                <a:latin typeface="Montserrat-Regular"/>
              </a:rPr>
              <a:t>el nuevo RD…  </a:t>
            </a:r>
          </a:p>
          <a:p>
            <a:pPr algn="just"/>
            <a:endParaRPr lang="es-ES" b="1" dirty="0">
              <a:solidFill>
                <a:srgbClr val="29235C"/>
              </a:solidFill>
              <a:latin typeface="Montserrat-Regular"/>
            </a:endParaRPr>
          </a:p>
          <a:p>
            <a:pPr algn="just"/>
            <a:endParaRPr lang="es-ES" sz="1800" b="1" dirty="0">
              <a:solidFill>
                <a:srgbClr val="29235C"/>
              </a:solidFill>
              <a:latin typeface="Montserrat-Regular"/>
            </a:endParaRPr>
          </a:p>
        </p:txBody>
      </p:sp>
    </p:spTree>
    <p:extLst>
      <p:ext uri="{BB962C8B-B14F-4D97-AF65-F5344CB8AC3E}">
        <p14:creationId xmlns:p14="http://schemas.microsoft.com/office/powerpoint/2010/main" val="13501700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1653</TotalTime>
  <Words>1435</Words>
  <Application>Microsoft Office PowerPoint</Application>
  <PresentationFormat>Widescreen</PresentationFormat>
  <Paragraphs>135</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Montserrat-Regular</vt:lpstr>
      <vt:lpstr>Arial</vt:lpstr>
      <vt:lpstr>Calibri</vt:lpstr>
      <vt:lpstr>Calibri Light</vt:lpstr>
      <vt:lpstr>Times New Roman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martin</dc:creator>
  <cp:lastModifiedBy>la</cp:lastModifiedBy>
  <cp:revision>21</cp:revision>
  <dcterms:created xsi:type="dcterms:W3CDTF">2024-01-29T09:45:22Z</dcterms:created>
  <dcterms:modified xsi:type="dcterms:W3CDTF">2024-02-28T11:26:13Z</dcterms:modified>
</cp:coreProperties>
</file>