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66" r:id="rId2"/>
    <p:sldId id="260" r:id="rId3"/>
    <p:sldId id="257" r:id="rId4"/>
    <p:sldId id="263" r:id="rId5"/>
    <p:sldId id="264" r:id="rId6"/>
    <p:sldId id="265" r:id="rId7"/>
    <p:sldId id="261" r:id="rId8"/>
    <p:sldId id="258" r:id="rId9"/>
    <p:sldId id="259" r:id="rId1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AFD0"/>
    <a:srgbClr val="B43271"/>
    <a:srgbClr val="322F60"/>
    <a:srgbClr val="2624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EE37FB-33A4-4DD4-9C6E-09A466A82DAC}" v="7" dt="2024-02-28T09:23:21.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5036" autoAdjust="0"/>
  </p:normalViewPr>
  <p:slideViewPr>
    <p:cSldViewPr snapToGrid="0">
      <p:cViewPr varScale="1">
        <p:scale>
          <a:sx n="78" d="100"/>
          <a:sy n="78" d="100"/>
        </p:scale>
        <p:origin x="690"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cío García Romero" userId="70238b19-1d28-433d-9f8a-24bd94bc7130" providerId="ADAL" clId="{AAEE37FB-33A4-4DD4-9C6E-09A466A82DAC}"/>
    <pc:docChg chg="undo custSel addSld delSld modSld">
      <pc:chgData name="Rocío García Romero" userId="70238b19-1d28-433d-9f8a-24bd94bc7130" providerId="ADAL" clId="{AAEE37FB-33A4-4DD4-9C6E-09A466A82DAC}" dt="2024-02-28T09:26:50.068" v="350" actId="20577"/>
      <pc:docMkLst>
        <pc:docMk/>
      </pc:docMkLst>
      <pc:sldChg chg="add del">
        <pc:chgData name="Rocío García Romero" userId="70238b19-1d28-433d-9f8a-24bd94bc7130" providerId="ADAL" clId="{AAEE37FB-33A4-4DD4-9C6E-09A466A82DAC}" dt="2024-02-28T09:21:48.877" v="5"/>
        <pc:sldMkLst>
          <pc:docMk/>
          <pc:sldMk cId="3475417584" sldId="256"/>
        </pc:sldMkLst>
      </pc:sldChg>
      <pc:sldChg chg="add del">
        <pc:chgData name="Rocío García Romero" userId="70238b19-1d28-433d-9f8a-24bd94bc7130" providerId="ADAL" clId="{AAEE37FB-33A4-4DD4-9C6E-09A466A82DAC}" dt="2024-02-28T09:21:49.875" v="6" actId="2696"/>
        <pc:sldMkLst>
          <pc:docMk/>
          <pc:sldMk cId="3050401619" sldId="260"/>
        </pc:sldMkLst>
      </pc:sldChg>
      <pc:sldChg chg="addSp delSp modSp mod">
        <pc:chgData name="Rocío García Romero" userId="70238b19-1d28-433d-9f8a-24bd94bc7130" providerId="ADAL" clId="{AAEE37FB-33A4-4DD4-9C6E-09A466A82DAC}" dt="2024-02-28T09:26:50.068" v="350" actId="20577"/>
        <pc:sldMkLst>
          <pc:docMk/>
          <pc:sldMk cId="1951058936" sldId="266"/>
        </pc:sldMkLst>
        <pc:spChg chg="add del mod">
          <ac:chgData name="Rocío García Romero" userId="70238b19-1d28-433d-9f8a-24bd94bc7130" providerId="ADAL" clId="{AAEE37FB-33A4-4DD4-9C6E-09A466A82DAC}" dt="2024-02-28T09:23:23.059" v="39" actId="22"/>
          <ac:spMkLst>
            <pc:docMk/>
            <pc:sldMk cId="1951058936" sldId="266"/>
            <ac:spMk id="3" creationId="{4D264DFD-150F-E866-BFA1-60CA6E9B575A}"/>
          </ac:spMkLst>
        </pc:spChg>
        <pc:spChg chg="add del mod">
          <ac:chgData name="Rocío García Romero" userId="70238b19-1d28-433d-9f8a-24bd94bc7130" providerId="ADAL" clId="{AAEE37FB-33A4-4DD4-9C6E-09A466A82DAC}" dt="2024-02-28T09:23:22.589" v="38" actId="22"/>
          <ac:spMkLst>
            <pc:docMk/>
            <pc:sldMk cId="1951058936" sldId="266"/>
            <ac:spMk id="5" creationId="{183BB20A-63CD-7451-7722-C1C4EDA6687B}"/>
          </ac:spMkLst>
        </pc:spChg>
        <pc:spChg chg="add mod">
          <ac:chgData name="Rocío García Romero" userId="70238b19-1d28-433d-9f8a-24bd94bc7130" providerId="ADAL" clId="{AAEE37FB-33A4-4DD4-9C6E-09A466A82DAC}" dt="2024-02-28T09:26:50.068" v="350" actId="20577"/>
          <ac:spMkLst>
            <pc:docMk/>
            <pc:sldMk cId="1951058936" sldId="266"/>
            <ac:spMk id="7" creationId="{B923D1C0-46B9-0941-E9CC-DEAAADF621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0AC42F-6EC8-D84A-9C74-E23B195D0BE2}" type="datetimeFigureOut">
              <a:rPr lang="es-ES" smtClean="0"/>
              <a:t>28/02/2024</a:t>
            </a:fld>
            <a:endParaRP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0FA90-0DD4-EC4D-807F-98397BDCB8B3}" type="slidenum">
              <a:rPr lang="es-ES" smtClean="0"/>
              <a:t>‹Nº›</a:t>
            </a:fld>
            <a:endParaRPr/>
          </a:p>
        </p:txBody>
      </p:sp>
    </p:spTree>
    <p:extLst>
      <p:ext uri="{BB962C8B-B14F-4D97-AF65-F5344CB8AC3E}">
        <p14:creationId xmlns:p14="http://schemas.microsoft.com/office/powerpoint/2010/main" val="2310278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5A0FA90-0DD4-EC4D-807F-98397BDCB8B3}" type="slidenum">
              <a:rPr lang="es-ES" smtClean="0"/>
              <a:t>6</a:t>
            </a:fld>
            <a:endParaRPr lang="es-ES"/>
          </a:p>
        </p:txBody>
      </p:sp>
    </p:spTree>
    <p:extLst>
      <p:ext uri="{BB962C8B-B14F-4D97-AF65-F5344CB8AC3E}">
        <p14:creationId xmlns:p14="http://schemas.microsoft.com/office/powerpoint/2010/main" val="742535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5"/>
          </p:nvPr>
        </p:nvSpPr>
        <p:spPr/>
        <p:txBody>
          <a:bodyPr/>
          <a:lstStyle/>
          <a:p>
            <a:fld id="{C5A0FA90-0DD4-EC4D-807F-98397BDCB8B3}" type="slidenum">
              <a:rPr lang="es-ES" smtClean="0"/>
              <a:t>7</a:t>
            </a:fld>
            <a:endParaRPr lang="es-ES"/>
          </a:p>
        </p:txBody>
      </p:sp>
    </p:spTree>
    <p:extLst>
      <p:ext uri="{BB962C8B-B14F-4D97-AF65-F5344CB8AC3E}">
        <p14:creationId xmlns:p14="http://schemas.microsoft.com/office/powerpoint/2010/main" val="2198843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35798-E1C4-104C-6D9F-53E2E96D44E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a:p>
        </p:txBody>
      </p:sp>
      <p:sp>
        <p:nvSpPr>
          <p:cNvPr id="3" name="Subtítulo 2">
            <a:extLst>
              <a:ext uri="{FF2B5EF4-FFF2-40B4-BE49-F238E27FC236}">
                <a16:creationId xmlns:a16="http://schemas.microsoft.com/office/drawing/2014/main" id="{3153FB37-418D-05C9-98A5-28613BEE1B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a:p>
        </p:txBody>
      </p:sp>
      <p:sp>
        <p:nvSpPr>
          <p:cNvPr id="4" name="Marcador de fecha 3">
            <a:extLst>
              <a:ext uri="{FF2B5EF4-FFF2-40B4-BE49-F238E27FC236}">
                <a16:creationId xmlns:a16="http://schemas.microsoft.com/office/drawing/2014/main" id="{8C1F75B1-F168-AF55-78C6-449BB20BD041}"/>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300A7D26-446B-DDBA-61A8-B1B0EE5993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6C44DA-8C6B-BFB7-F1B4-1A44D25DE2FC}"/>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837787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3296F-1903-159D-5905-2FBF33B14DAF}"/>
              </a:ext>
            </a:extLst>
          </p:cNvPr>
          <p:cNvSpPr>
            <a:spLocks noGrp="1"/>
          </p:cNvSpPr>
          <p:nvPr>
            <p:ph type="title"/>
          </p:nvPr>
        </p:nvSpPr>
        <p:spPr/>
        <p:txBody>
          <a:bodyPr/>
          <a:lstStyle/>
          <a:p>
            <a:r>
              <a:rPr lang="es-ES"/>
              <a:t>Haga clic para modificar el estilo de título del patrón</a:t>
            </a:r>
            <a:endParaRPr/>
          </a:p>
        </p:txBody>
      </p:sp>
      <p:sp>
        <p:nvSpPr>
          <p:cNvPr id="3" name="Marcador de texto vertical 2">
            <a:extLst>
              <a:ext uri="{FF2B5EF4-FFF2-40B4-BE49-F238E27FC236}">
                <a16:creationId xmlns:a16="http://schemas.microsoft.com/office/drawing/2014/main" id="{77207B8C-6234-1D21-8A7C-D505909FB9F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1CA63615-35ED-F917-2280-A293CD6D2BA5}"/>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AC4F71C0-0F9F-AA90-0650-68877FB5AC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813F0D-A16F-D793-BD16-4F07DE0DD08F}"/>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4236559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DD4E9C5-6061-8F39-9E94-AEF9F23BA19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a:p>
        </p:txBody>
      </p:sp>
      <p:sp>
        <p:nvSpPr>
          <p:cNvPr id="3" name="Marcador de texto vertical 2">
            <a:extLst>
              <a:ext uri="{FF2B5EF4-FFF2-40B4-BE49-F238E27FC236}">
                <a16:creationId xmlns:a16="http://schemas.microsoft.com/office/drawing/2014/main" id="{A7F1BBF8-C50F-6B46-EC13-233F5FBCE85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4254CB8C-5BA5-3FF3-9171-DE1B6EED309B}"/>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FEB5DA22-EBAC-CE25-F483-B929FA4069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3F6F44-4735-6E34-845D-8ECB6AB2BD6F}"/>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109564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AB4D02-C513-4D1A-6FCD-00C0CAFC4688}"/>
              </a:ext>
            </a:extLst>
          </p:cNvPr>
          <p:cNvSpPr>
            <a:spLocks noGrp="1"/>
          </p:cNvSpPr>
          <p:nvPr>
            <p:ph type="title"/>
          </p:nvPr>
        </p:nvSpPr>
        <p:spPr/>
        <p:txBody>
          <a:body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9ED35711-E36A-4472-E2C0-3DF7147CB04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8D20E42C-5CB7-7AB6-A059-11A5CBEC2086}"/>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48550E53-5639-FC0A-44A8-CD5D05A14D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9D72323-A766-AC9D-272E-C705BA712BE8}"/>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223061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35244-88D6-3E7B-FE71-B964E3AC345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00ADE45D-2C75-2918-E640-B913C0270B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344D85-274E-70B8-A734-4E7F2CB27B0E}"/>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2D9EF4DD-9758-BF16-6354-0767B3D4E8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93AC9B-C0D8-56B4-90C9-8ADAEF93F130}"/>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22556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8B342-C9CC-35CA-C5BC-356181C1B29F}"/>
              </a:ext>
            </a:extLst>
          </p:cNvPr>
          <p:cNvSpPr>
            <a:spLocks noGrp="1"/>
          </p:cNvSpPr>
          <p:nvPr>
            <p:ph type="title"/>
          </p:nvPr>
        </p:nvSpPr>
        <p:spPr/>
        <p:txBody>
          <a:body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D132D1F0-1DF3-5BAA-B51D-228100DC62F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contenido 3">
            <a:extLst>
              <a:ext uri="{FF2B5EF4-FFF2-40B4-BE49-F238E27FC236}">
                <a16:creationId xmlns:a16="http://schemas.microsoft.com/office/drawing/2014/main" id="{C26250B9-1B25-3043-29BF-EAD2202BC81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Marcador de fecha 4">
            <a:extLst>
              <a:ext uri="{FF2B5EF4-FFF2-40B4-BE49-F238E27FC236}">
                <a16:creationId xmlns:a16="http://schemas.microsoft.com/office/drawing/2014/main" id="{AC44C26B-0E6C-FAC8-CABB-E23F4708F36C}"/>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6" name="Marcador de pie de página 5">
            <a:extLst>
              <a:ext uri="{FF2B5EF4-FFF2-40B4-BE49-F238E27FC236}">
                <a16:creationId xmlns:a16="http://schemas.microsoft.com/office/drawing/2014/main" id="{7CBF70CD-8CCA-9A11-C478-D25BE41117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5050D7-A545-8A76-A0EA-25440D84D2F3}"/>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259380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7B929B-5908-8C7C-25F1-015A20377C6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504F270D-77C3-8346-93D6-F726BB4A6F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2603965-8885-1289-ECC5-B844454C29B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Marcador de texto 4">
            <a:extLst>
              <a:ext uri="{FF2B5EF4-FFF2-40B4-BE49-F238E27FC236}">
                <a16:creationId xmlns:a16="http://schemas.microsoft.com/office/drawing/2014/main" id="{37172D41-623E-72AE-14A2-90F47FE04E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3497D57-DE14-0C51-572A-E78B7C4EE6B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7" name="Marcador de fecha 6">
            <a:extLst>
              <a:ext uri="{FF2B5EF4-FFF2-40B4-BE49-F238E27FC236}">
                <a16:creationId xmlns:a16="http://schemas.microsoft.com/office/drawing/2014/main" id="{8FB1F917-B51A-D2B2-1CA4-1AC0482E700A}"/>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8" name="Marcador de pie de página 7">
            <a:extLst>
              <a:ext uri="{FF2B5EF4-FFF2-40B4-BE49-F238E27FC236}">
                <a16:creationId xmlns:a16="http://schemas.microsoft.com/office/drawing/2014/main" id="{D8AC1051-6871-22E3-DD8F-97CC2174B99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8A0D07F-0CDC-ACDE-F5F9-2A23F713234E}"/>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1310936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E04F11-61D0-6D22-6CFE-8B4AF637F6BE}"/>
              </a:ext>
            </a:extLst>
          </p:cNvPr>
          <p:cNvSpPr>
            <a:spLocks noGrp="1"/>
          </p:cNvSpPr>
          <p:nvPr>
            <p:ph type="title"/>
          </p:nvPr>
        </p:nvSpPr>
        <p:spPr/>
        <p:txBody>
          <a:bodyPr/>
          <a:lstStyle/>
          <a:p>
            <a:r>
              <a:rPr lang="es-ES"/>
              <a:t>Haga clic para modificar el estilo de título del patrón</a:t>
            </a:r>
            <a:endParaRPr/>
          </a:p>
        </p:txBody>
      </p:sp>
      <p:sp>
        <p:nvSpPr>
          <p:cNvPr id="3" name="Marcador de fecha 2">
            <a:extLst>
              <a:ext uri="{FF2B5EF4-FFF2-40B4-BE49-F238E27FC236}">
                <a16:creationId xmlns:a16="http://schemas.microsoft.com/office/drawing/2014/main" id="{0C582EBC-0C46-AA06-6A58-BAA02D01ACD1}"/>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4" name="Marcador de pie de página 3">
            <a:extLst>
              <a:ext uri="{FF2B5EF4-FFF2-40B4-BE49-F238E27FC236}">
                <a16:creationId xmlns:a16="http://schemas.microsoft.com/office/drawing/2014/main" id="{DBAAF6BA-CC9E-9DA4-5235-D009C4D750A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28AB9CC-71C5-09AB-E324-483121697C8A}"/>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402460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E139097-ACC7-81D9-289D-C219CC800C30}"/>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3" name="Marcador de pie de página 2">
            <a:extLst>
              <a:ext uri="{FF2B5EF4-FFF2-40B4-BE49-F238E27FC236}">
                <a16:creationId xmlns:a16="http://schemas.microsoft.com/office/drawing/2014/main" id="{24128BCF-0F35-924A-CB80-58C5A10BE27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0B2273C-929E-669D-01FA-394C508010D2}"/>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428278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4BC8A8-3329-F75D-AABA-FB5D5C741D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B7B361D3-C93F-994A-73D6-27E0DAA7B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texto 3">
            <a:extLst>
              <a:ext uri="{FF2B5EF4-FFF2-40B4-BE49-F238E27FC236}">
                <a16:creationId xmlns:a16="http://schemas.microsoft.com/office/drawing/2014/main" id="{34474BBD-2F38-E762-A37D-1A04BA5D8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4A4BAF2-A426-FB92-18B6-604C368876CE}"/>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6" name="Marcador de pie de página 5">
            <a:extLst>
              <a:ext uri="{FF2B5EF4-FFF2-40B4-BE49-F238E27FC236}">
                <a16:creationId xmlns:a16="http://schemas.microsoft.com/office/drawing/2014/main" id="{11755701-F909-AFD5-0883-858B02059B2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934421-EACA-A756-F3D6-D261D4F68B48}"/>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592538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89AA8C-D7A3-CA88-ABBF-D1DC61F7D63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a:p>
        </p:txBody>
      </p:sp>
      <p:sp>
        <p:nvSpPr>
          <p:cNvPr id="3" name="Marcador de posición de imagen 2">
            <a:extLst>
              <a:ext uri="{FF2B5EF4-FFF2-40B4-BE49-F238E27FC236}">
                <a16:creationId xmlns:a16="http://schemas.microsoft.com/office/drawing/2014/main" id="{35846AA4-9D53-B05B-ECBD-BF5CF460E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Marcador de texto 3">
            <a:extLst>
              <a:ext uri="{FF2B5EF4-FFF2-40B4-BE49-F238E27FC236}">
                <a16:creationId xmlns:a16="http://schemas.microsoft.com/office/drawing/2014/main" id="{0694AC63-0257-DE31-1C89-E19154546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E2D2303-0BF8-7BAB-B268-4DF428BBC8AC}"/>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6" name="Marcador de pie de página 5">
            <a:extLst>
              <a:ext uri="{FF2B5EF4-FFF2-40B4-BE49-F238E27FC236}">
                <a16:creationId xmlns:a16="http://schemas.microsoft.com/office/drawing/2014/main" id="{8FFFC1F0-ABF9-4A28-7028-2B7C7208779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8D2F3D-A2C6-978F-DE5A-1EB2F76B499F}"/>
              </a:ext>
            </a:extLst>
          </p:cNvPr>
          <p:cNvSpPr>
            <a:spLocks noGrp="1"/>
          </p:cNvSpPr>
          <p:nvPr>
            <p:ph type="sldNum" sz="quarter" idx="12"/>
          </p:nvPr>
        </p:nvSpPr>
        <p:spPr/>
        <p:txBody>
          <a:bodyPr/>
          <a:lstStyle/>
          <a:p>
            <a:fld id="{2912386A-3417-4349-A590-7AE3CB47F1B7}" type="slidenum">
              <a:rPr lang="es-ES" smtClean="0"/>
              <a:t>‹Nº›</a:t>
            </a:fld>
            <a:endParaRPr lang="es-ES"/>
          </a:p>
        </p:txBody>
      </p:sp>
    </p:spTree>
    <p:extLst>
      <p:ext uri="{BB962C8B-B14F-4D97-AF65-F5344CB8AC3E}">
        <p14:creationId xmlns:p14="http://schemas.microsoft.com/office/powerpoint/2010/main" val="2880435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71C37D-7079-BF11-4109-C163E1C1AD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724BF68A-7436-9BD1-48AD-8BE87E27F9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5E5EC77E-422A-D0A9-68AE-4A068493E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E49B3-8EDB-3446-95E0-705D6573E086}" type="datetimeFigureOut">
              <a:rPr lang="es-ES" smtClean="0"/>
              <a:t>28/02/2024</a:t>
            </a:fld>
            <a:endParaRPr/>
          </a:p>
        </p:txBody>
      </p:sp>
      <p:sp>
        <p:nvSpPr>
          <p:cNvPr id="5" name="Marcador de pie de página 4">
            <a:extLst>
              <a:ext uri="{FF2B5EF4-FFF2-40B4-BE49-F238E27FC236}">
                <a16:creationId xmlns:a16="http://schemas.microsoft.com/office/drawing/2014/main" id="{051359C3-2F78-4E92-2B7E-B2BA8516D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Marcador de número de diapositiva 5">
            <a:extLst>
              <a:ext uri="{FF2B5EF4-FFF2-40B4-BE49-F238E27FC236}">
                <a16:creationId xmlns:a16="http://schemas.microsoft.com/office/drawing/2014/main" id="{A622532B-3E18-33A0-3685-15440F94EE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2386A-3417-4349-A590-7AE3CB47F1B7}" type="slidenum">
              <a:rPr lang="es-ES" smtClean="0"/>
              <a:t>‹Nº›</a:t>
            </a:fld>
            <a:endParaRPr/>
          </a:p>
        </p:txBody>
      </p:sp>
    </p:spTree>
    <p:extLst>
      <p:ext uri="{BB962C8B-B14F-4D97-AF65-F5344CB8AC3E}">
        <p14:creationId xmlns:p14="http://schemas.microsoft.com/office/powerpoint/2010/main" val="3427404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atrón de fondo&#10;&#10;Descripción generada automáticamente con confianza media">
            <a:extLst>
              <a:ext uri="{FF2B5EF4-FFF2-40B4-BE49-F238E27FC236}">
                <a16:creationId xmlns:a16="http://schemas.microsoft.com/office/drawing/2014/main" id="{91F8CB85-D5F0-6816-C3EF-DB65AB0B0643}"/>
              </a:ext>
            </a:extLst>
          </p:cNvPr>
          <p:cNvPicPr>
            <a:picLocks noChangeAspect="1"/>
          </p:cNvPicPr>
          <p:nvPr/>
        </p:nvPicPr>
        <p:blipFill>
          <a:blip r:embed="rId2"/>
          <a:stretch>
            <a:fillRect/>
          </a:stretch>
        </p:blipFill>
        <p:spPr>
          <a:xfrm>
            <a:off x="-1641679" y="0"/>
            <a:ext cx="14009525" cy="6858000"/>
          </a:xfrm>
          <a:prstGeom prst="rect">
            <a:avLst/>
          </a:prstGeom>
        </p:spPr>
      </p:pic>
      <p:pic>
        <p:nvPicPr>
          <p:cNvPr id="12" name="Imagen 11">
            <a:extLst>
              <a:ext uri="{FF2B5EF4-FFF2-40B4-BE49-F238E27FC236}">
                <a16:creationId xmlns:a16="http://schemas.microsoft.com/office/drawing/2014/main" id="{43860005-D9BB-961D-B76E-91B49221D5F6}"/>
              </a:ext>
            </a:extLst>
          </p:cNvPr>
          <p:cNvPicPr>
            <a:picLocks noChangeAspect="1"/>
          </p:cNvPicPr>
          <p:nvPr/>
        </p:nvPicPr>
        <p:blipFill>
          <a:blip r:embed="rId3"/>
          <a:stretch>
            <a:fillRect/>
          </a:stretch>
        </p:blipFill>
        <p:spPr>
          <a:xfrm>
            <a:off x="-1641679" y="-1"/>
            <a:ext cx="14009525" cy="3798277"/>
          </a:xfrm>
          <a:prstGeom prst="rect">
            <a:avLst/>
          </a:prstGeom>
        </p:spPr>
      </p:pic>
      <p:pic>
        <p:nvPicPr>
          <p:cNvPr id="10" name="Imagen 9">
            <a:extLst>
              <a:ext uri="{FF2B5EF4-FFF2-40B4-BE49-F238E27FC236}">
                <a16:creationId xmlns:a16="http://schemas.microsoft.com/office/drawing/2014/main" id="{157B0AB3-68BF-07DF-774C-1923C1999549}"/>
              </a:ext>
            </a:extLst>
          </p:cNvPr>
          <p:cNvPicPr>
            <a:picLocks noChangeAspect="1"/>
          </p:cNvPicPr>
          <p:nvPr/>
        </p:nvPicPr>
        <p:blipFill>
          <a:blip r:embed="rId4"/>
          <a:stretch>
            <a:fillRect/>
          </a:stretch>
        </p:blipFill>
        <p:spPr>
          <a:xfrm>
            <a:off x="10030203" y="-896816"/>
            <a:ext cx="1643127" cy="3481753"/>
          </a:xfrm>
          <a:prstGeom prst="rect">
            <a:avLst/>
          </a:prstGeom>
        </p:spPr>
      </p:pic>
      <p:pic>
        <p:nvPicPr>
          <p:cNvPr id="11" name="Imagen 10">
            <a:extLst>
              <a:ext uri="{FF2B5EF4-FFF2-40B4-BE49-F238E27FC236}">
                <a16:creationId xmlns:a16="http://schemas.microsoft.com/office/drawing/2014/main" id="{0C6D353D-0C66-D20D-8265-C0F1B6759B13}"/>
              </a:ext>
            </a:extLst>
          </p:cNvPr>
          <p:cNvPicPr>
            <a:picLocks noChangeAspect="1"/>
          </p:cNvPicPr>
          <p:nvPr/>
        </p:nvPicPr>
        <p:blipFill>
          <a:blip r:embed="rId5"/>
          <a:stretch>
            <a:fillRect/>
          </a:stretch>
        </p:blipFill>
        <p:spPr>
          <a:xfrm>
            <a:off x="715108" y="756135"/>
            <a:ext cx="4389067" cy="2302204"/>
          </a:xfrm>
          <a:prstGeom prst="rect">
            <a:avLst/>
          </a:prstGeom>
        </p:spPr>
      </p:pic>
      <p:sp>
        <p:nvSpPr>
          <p:cNvPr id="7" name="CuadroTexto 6">
            <a:extLst>
              <a:ext uri="{FF2B5EF4-FFF2-40B4-BE49-F238E27FC236}">
                <a16:creationId xmlns:a16="http://schemas.microsoft.com/office/drawing/2014/main" id="{B923D1C0-46B9-0941-E9CC-DEAAADF6217A}"/>
              </a:ext>
            </a:extLst>
          </p:cNvPr>
          <p:cNvSpPr txBox="1"/>
          <p:nvPr/>
        </p:nvSpPr>
        <p:spPr>
          <a:xfrm>
            <a:off x="1791730" y="2544174"/>
            <a:ext cx="7117491" cy="4062651"/>
          </a:xfrm>
          <a:prstGeom prst="rect">
            <a:avLst/>
          </a:prstGeom>
          <a:noFill/>
        </p:spPr>
        <p:txBody>
          <a:bodyPr wrap="square">
            <a:spAutoFit/>
          </a:bodyPr>
          <a:lstStyle/>
          <a:p>
            <a:endParaRPr lang="es-ES" sz="2000" b="1" dirty="0">
              <a:solidFill>
                <a:srgbClr val="000000"/>
              </a:solidFill>
              <a:effectLst/>
              <a:latin typeface="Arial" panose="020B0604020202020204" pitchFamily="34" charset="0"/>
              <a:ea typeface="Aptos" panose="020B0004020202020204" pitchFamily="34" charset="0"/>
            </a:endParaRPr>
          </a:p>
          <a:p>
            <a:endParaRPr lang="es-ES" sz="2000" b="1" dirty="0">
              <a:solidFill>
                <a:srgbClr val="000000"/>
              </a:solidFill>
              <a:latin typeface="Arial" panose="020B0604020202020204" pitchFamily="34" charset="0"/>
              <a:ea typeface="Aptos" panose="020B0004020202020204" pitchFamily="34" charset="0"/>
            </a:endParaRPr>
          </a:p>
          <a:p>
            <a:endParaRPr lang="es-ES" sz="2000" b="1" dirty="0">
              <a:solidFill>
                <a:srgbClr val="000000"/>
              </a:solidFill>
              <a:effectLst/>
              <a:latin typeface="Arial" panose="020B0604020202020204" pitchFamily="34" charset="0"/>
              <a:ea typeface="Aptos" panose="020B0004020202020204" pitchFamily="34" charset="0"/>
            </a:endParaRPr>
          </a:p>
          <a:p>
            <a:endParaRPr lang="es-ES" sz="2000" b="1" dirty="0">
              <a:solidFill>
                <a:srgbClr val="000000"/>
              </a:solidFill>
              <a:latin typeface="Arial" panose="020B0604020202020204" pitchFamily="34" charset="0"/>
              <a:ea typeface="Aptos" panose="020B0004020202020204" pitchFamily="34" charset="0"/>
            </a:endParaRPr>
          </a:p>
          <a:p>
            <a:endParaRPr lang="es-ES" sz="2000" b="1" dirty="0">
              <a:solidFill>
                <a:srgbClr val="000000"/>
              </a:solidFill>
              <a:latin typeface="Arial" panose="020B0604020202020204" pitchFamily="34" charset="0"/>
              <a:ea typeface="Aptos" panose="020B0004020202020204" pitchFamily="34" charset="0"/>
            </a:endParaRPr>
          </a:p>
          <a:p>
            <a:r>
              <a:rPr lang="es-ES" sz="2000" b="1" dirty="0">
                <a:solidFill>
                  <a:schemeClr val="bg1"/>
                </a:solidFill>
                <a:latin typeface="Arial" panose="020B0604020202020204" pitchFamily="34" charset="0"/>
                <a:ea typeface="Aptos" panose="020B0004020202020204" pitchFamily="34" charset="0"/>
              </a:rPr>
              <a:t>CONTRATACIÓN PÚBLICA DE MEDICAMENTOS. LA MODIFICACIÓN DE LA LEY DE CONTRATOS DEL SECTOR PÚBLICO POR LA LEY DE PRESUPUESTOS GENERALES PARA EL AÑO 2023 DESDE LA PERSPECTIVA DEL ÁMBITO FARMACÉUTICO</a:t>
            </a:r>
          </a:p>
          <a:p>
            <a:endParaRPr lang="es-ES" sz="2000" b="1" dirty="0">
              <a:solidFill>
                <a:schemeClr val="bg1"/>
              </a:solidFill>
              <a:effectLst/>
              <a:latin typeface="Arial" panose="020B0604020202020204" pitchFamily="34" charset="0"/>
              <a:ea typeface="Aptos" panose="020B0004020202020204" pitchFamily="34" charset="0"/>
            </a:endParaRPr>
          </a:p>
          <a:p>
            <a:r>
              <a:rPr lang="es-ES" sz="2000" b="1" dirty="0">
                <a:solidFill>
                  <a:schemeClr val="bg1"/>
                </a:solidFill>
                <a:latin typeface="Arial" panose="020B0604020202020204" pitchFamily="34" charset="0"/>
                <a:ea typeface="Aptos" panose="020B0004020202020204" pitchFamily="34" charset="0"/>
              </a:rPr>
              <a:t>Juan Manuel Cabeza Escobar</a:t>
            </a:r>
            <a:br>
              <a:rPr lang="es-ES" sz="1800" dirty="0">
                <a:solidFill>
                  <a:schemeClr val="bg1"/>
                </a:solidFill>
                <a:effectLst/>
                <a:latin typeface="Arial" panose="020B0604020202020204" pitchFamily="34" charset="0"/>
                <a:ea typeface="Aptos" panose="020B0004020202020204" pitchFamily="34" charset="0"/>
              </a:rPr>
            </a:br>
            <a:r>
              <a:rPr lang="es-ES" sz="1800" dirty="0">
                <a:solidFill>
                  <a:schemeClr val="bg1"/>
                </a:solidFill>
                <a:effectLst/>
                <a:latin typeface="Arial" panose="020B0604020202020204" pitchFamily="34" charset="0"/>
                <a:ea typeface="Aptos" panose="020B0004020202020204" pitchFamily="34" charset="0"/>
              </a:rPr>
              <a:t>Socio de Garrigues</a:t>
            </a:r>
            <a:endParaRPr lang="es-ES" dirty="0">
              <a:solidFill>
                <a:schemeClr val="bg1"/>
              </a:solidFill>
            </a:endParaRPr>
          </a:p>
        </p:txBody>
      </p:sp>
    </p:spTree>
    <p:extLst>
      <p:ext uri="{BB962C8B-B14F-4D97-AF65-F5344CB8AC3E}">
        <p14:creationId xmlns:p14="http://schemas.microsoft.com/office/powerpoint/2010/main" val="1951058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682D8-4A54-F157-E34F-50848B6AFA09}"/>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433AE3F3-2031-6FC2-1DE1-46B4463F7C6E}"/>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21418992-8F5C-4511-DAD2-606E4330FEA3}"/>
              </a:ext>
            </a:extLst>
          </p:cNvPr>
          <p:cNvPicPr>
            <a:picLocks noChangeAspect="1"/>
          </p:cNvPicPr>
          <p:nvPr/>
        </p:nvPicPr>
        <p:blipFill>
          <a:blip r:embed="rId3"/>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6BDED6B6-8ED3-DAAA-BE40-D7B19DAE49C4}"/>
              </a:ext>
            </a:extLst>
          </p:cNvPr>
          <p:cNvCxnSpPr>
            <a:cxnSpLocks/>
          </p:cNvCxnSpPr>
          <p:nvPr/>
        </p:nvCxnSpPr>
        <p:spPr>
          <a:xfrm>
            <a:off x="2729644" y="1230923"/>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66DCC03F-B6CA-15CA-CC2E-540C01585879}"/>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E4425AAB-0778-F0F0-B570-608E5D1564B3}"/>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FCECD1CE-18DA-C3EF-021E-28BE969BB347}"/>
              </a:ext>
            </a:extLst>
          </p:cNvPr>
          <p:cNvSpPr txBox="1"/>
          <p:nvPr/>
        </p:nvSpPr>
        <p:spPr>
          <a:xfrm>
            <a:off x="201724" y="393589"/>
            <a:ext cx="4258189" cy="369332"/>
          </a:xfrm>
          <a:prstGeom prst="rect">
            <a:avLst/>
          </a:prstGeom>
          <a:noFill/>
        </p:spPr>
        <p:txBody>
          <a:bodyPr wrap="square" rtlCol="0">
            <a:spAutoFit/>
          </a:bodyPr>
          <a:lstStyle/>
          <a:p>
            <a:pPr algn="ctr"/>
            <a:r>
              <a:rPr lang="es-ES_tradnl" b="1" dirty="0">
                <a:solidFill>
                  <a:schemeClr val="bg1"/>
                </a:solidFill>
              </a:rPr>
              <a:t>AGENDA</a:t>
            </a:r>
            <a:endParaRPr lang="es-ES" b="1" dirty="0">
              <a:solidFill>
                <a:schemeClr val="bg1"/>
              </a:solidFill>
            </a:endParaRPr>
          </a:p>
        </p:txBody>
      </p:sp>
      <p:grpSp>
        <p:nvGrpSpPr>
          <p:cNvPr id="16" name="Grupo 15">
            <a:extLst>
              <a:ext uri="{FF2B5EF4-FFF2-40B4-BE49-F238E27FC236}">
                <a16:creationId xmlns:a16="http://schemas.microsoft.com/office/drawing/2014/main" id="{FCC8B50C-C2FE-1BF5-4003-BC9BD5CCAA01}"/>
              </a:ext>
            </a:extLst>
          </p:cNvPr>
          <p:cNvGrpSpPr/>
          <p:nvPr/>
        </p:nvGrpSpPr>
        <p:grpSpPr>
          <a:xfrm>
            <a:off x="1300767" y="7424139"/>
            <a:ext cx="7968377" cy="197534"/>
            <a:chOff x="1300767" y="5462639"/>
            <a:chExt cx="7968377" cy="197534"/>
          </a:xfrm>
        </p:grpSpPr>
      </p:grpSp>
      <p:grpSp>
        <p:nvGrpSpPr>
          <p:cNvPr id="22" name="Grupo 21">
            <a:extLst>
              <a:ext uri="{FF2B5EF4-FFF2-40B4-BE49-F238E27FC236}">
                <a16:creationId xmlns:a16="http://schemas.microsoft.com/office/drawing/2014/main" id="{DDBEFECD-8813-F89E-1885-221D98AE9426}"/>
              </a:ext>
            </a:extLst>
          </p:cNvPr>
          <p:cNvGrpSpPr/>
          <p:nvPr/>
        </p:nvGrpSpPr>
        <p:grpSpPr>
          <a:xfrm>
            <a:off x="1300767" y="7969042"/>
            <a:ext cx="7968377" cy="197534"/>
            <a:chOff x="1300767" y="5462639"/>
            <a:chExt cx="7968377" cy="197534"/>
          </a:xfrm>
        </p:grpSpPr>
      </p:grpSp>
      <p:grpSp>
        <p:nvGrpSpPr>
          <p:cNvPr id="26" name="Grupo 25">
            <a:extLst>
              <a:ext uri="{FF2B5EF4-FFF2-40B4-BE49-F238E27FC236}">
                <a16:creationId xmlns:a16="http://schemas.microsoft.com/office/drawing/2014/main" id="{F2CDD554-8621-CB20-CC22-63E1E70E4709}"/>
              </a:ext>
            </a:extLst>
          </p:cNvPr>
          <p:cNvGrpSpPr/>
          <p:nvPr/>
        </p:nvGrpSpPr>
        <p:grpSpPr>
          <a:xfrm>
            <a:off x="1300767" y="8513945"/>
            <a:ext cx="7968377" cy="197534"/>
            <a:chOff x="1300767" y="5462639"/>
            <a:chExt cx="7968377" cy="197534"/>
          </a:xfrm>
        </p:grpSpPr>
      </p:grpSp>
      <p:grpSp>
        <p:nvGrpSpPr>
          <p:cNvPr id="29" name="Grupo 28">
            <a:extLst>
              <a:ext uri="{FF2B5EF4-FFF2-40B4-BE49-F238E27FC236}">
                <a16:creationId xmlns:a16="http://schemas.microsoft.com/office/drawing/2014/main" id="{B3E55910-A3BA-4DDB-CD16-6A233049EB45}"/>
              </a:ext>
            </a:extLst>
          </p:cNvPr>
          <p:cNvGrpSpPr/>
          <p:nvPr/>
        </p:nvGrpSpPr>
        <p:grpSpPr>
          <a:xfrm>
            <a:off x="1300767" y="9058848"/>
            <a:ext cx="9976833" cy="385990"/>
            <a:chOff x="1300767" y="5462639"/>
            <a:chExt cx="9976833" cy="385990"/>
          </a:xfrm>
        </p:grpSpPr>
      </p:grpSp>
      <p:grpSp>
        <p:nvGrpSpPr>
          <p:cNvPr id="32" name="Grupo 31">
            <a:extLst>
              <a:ext uri="{FF2B5EF4-FFF2-40B4-BE49-F238E27FC236}">
                <a16:creationId xmlns:a16="http://schemas.microsoft.com/office/drawing/2014/main" id="{5972CD0C-04E5-BA0B-C1D8-A344DD370B26}"/>
              </a:ext>
            </a:extLst>
          </p:cNvPr>
          <p:cNvGrpSpPr/>
          <p:nvPr/>
        </p:nvGrpSpPr>
        <p:grpSpPr>
          <a:xfrm>
            <a:off x="1300767" y="6879236"/>
            <a:ext cx="7968377" cy="197534"/>
            <a:chOff x="1300767" y="5462639"/>
            <a:chExt cx="7968377" cy="197534"/>
          </a:xfrm>
        </p:grpSpPr>
      </p:grpSp>
      <p:grpSp>
        <p:nvGrpSpPr>
          <p:cNvPr id="35" name="Grupo 34">
            <a:extLst>
              <a:ext uri="{FF2B5EF4-FFF2-40B4-BE49-F238E27FC236}">
                <a16:creationId xmlns:a16="http://schemas.microsoft.com/office/drawing/2014/main" id="{3900BC7F-D53A-5050-63CE-F8A6469F9B48}"/>
              </a:ext>
            </a:extLst>
          </p:cNvPr>
          <p:cNvGrpSpPr/>
          <p:nvPr/>
        </p:nvGrpSpPr>
        <p:grpSpPr>
          <a:xfrm>
            <a:off x="1300767" y="9792207"/>
            <a:ext cx="9976833" cy="385990"/>
            <a:chOff x="1300767" y="5462639"/>
            <a:chExt cx="9976833" cy="385990"/>
          </a:xfrm>
        </p:grpSpPr>
      </p:grpSp>
      <p:grpSp>
        <p:nvGrpSpPr>
          <p:cNvPr id="38" name="Grupo 37">
            <a:extLst>
              <a:ext uri="{FF2B5EF4-FFF2-40B4-BE49-F238E27FC236}">
                <a16:creationId xmlns:a16="http://schemas.microsoft.com/office/drawing/2014/main" id="{58E672B2-B040-4315-8FEA-A89A76D2CB9B}"/>
              </a:ext>
            </a:extLst>
          </p:cNvPr>
          <p:cNvGrpSpPr/>
          <p:nvPr/>
        </p:nvGrpSpPr>
        <p:grpSpPr>
          <a:xfrm>
            <a:off x="1300767" y="10525566"/>
            <a:ext cx="9976833" cy="385990"/>
            <a:chOff x="1300767" y="5462639"/>
            <a:chExt cx="9976833" cy="385990"/>
          </a:xfrm>
        </p:grpSpPr>
      </p:grpSp>
      <p:grpSp>
        <p:nvGrpSpPr>
          <p:cNvPr id="41" name="Grupo 40">
            <a:extLst>
              <a:ext uri="{FF2B5EF4-FFF2-40B4-BE49-F238E27FC236}">
                <a16:creationId xmlns:a16="http://schemas.microsoft.com/office/drawing/2014/main" id="{2D659B1A-70FC-A741-B855-2F48064131DD}"/>
              </a:ext>
            </a:extLst>
          </p:cNvPr>
          <p:cNvGrpSpPr/>
          <p:nvPr/>
        </p:nvGrpSpPr>
        <p:grpSpPr>
          <a:xfrm>
            <a:off x="1300767" y="11258925"/>
            <a:ext cx="9976833" cy="385990"/>
            <a:chOff x="1300767" y="5462639"/>
            <a:chExt cx="9976833" cy="385990"/>
          </a:xfrm>
        </p:grpSpPr>
      </p:grpSp>
    </p:spTree>
    <p:extLst>
      <p:ext uri="{BB962C8B-B14F-4D97-AF65-F5344CB8AC3E}">
        <p14:creationId xmlns:p14="http://schemas.microsoft.com/office/powerpoint/2010/main" val="30504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54167E-6 -1.11111E-6 L -3.54167E-6 -0.84097 " pathEditMode="relative" rAng="0" ptsTypes="AA">
                                      <p:cBhvr>
                                        <p:cTn id="6" dur="2000" fill="hold"/>
                                        <p:tgtEl>
                                          <p:spTgt spid="32"/>
                                        </p:tgtEl>
                                        <p:attrNameLst>
                                          <p:attrName>ppt_x</p:attrName>
                                          <p:attrName>ppt_y</p:attrName>
                                        </p:attrNameLst>
                                      </p:cBhvr>
                                      <p:rCtr x="0" y="-42060"/>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3.54167E-6 -7.40741E-7 L -3.54167E-6 -0.84097 " pathEditMode="relative" rAng="0" ptsTypes="AA">
                                      <p:cBhvr>
                                        <p:cTn id="9" dur="2000" fill="hold"/>
                                        <p:tgtEl>
                                          <p:spTgt spid="16"/>
                                        </p:tgtEl>
                                        <p:attrNameLst>
                                          <p:attrName>ppt_x</p:attrName>
                                          <p:attrName>ppt_y</p:attrName>
                                        </p:attrNameLst>
                                      </p:cBhvr>
                                      <p:rCtr x="0" y="-42060"/>
                                    </p:animMotion>
                                  </p:childTnLst>
                                </p:cTn>
                              </p:par>
                            </p:childTnLst>
                          </p:cTn>
                        </p:par>
                        <p:par>
                          <p:cTn id="10" fill="hold">
                            <p:stCondLst>
                              <p:cond delay="4000"/>
                            </p:stCondLst>
                            <p:childTnLst>
                              <p:par>
                                <p:cTn id="11" presetID="42" presetClass="path" presetSubtype="0" accel="50000" decel="50000" fill="hold" nodeType="afterEffect">
                                  <p:stCondLst>
                                    <p:cond delay="0"/>
                                  </p:stCondLst>
                                  <p:childTnLst>
                                    <p:animMotion origin="layout" path="M -3.54167E-6 1.11111E-6 L -3.54167E-6 -0.84097 " pathEditMode="relative" rAng="0" ptsTypes="AA">
                                      <p:cBhvr>
                                        <p:cTn id="12" dur="2000" fill="hold"/>
                                        <p:tgtEl>
                                          <p:spTgt spid="22"/>
                                        </p:tgtEl>
                                        <p:attrNameLst>
                                          <p:attrName>ppt_x</p:attrName>
                                          <p:attrName>ppt_y</p:attrName>
                                        </p:attrNameLst>
                                      </p:cBhvr>
                                      <p:rCtr x="0" y="-42060"/>
                                    </p:animMotion>
                                  </p:childTnLst>
                                </p:cTn>
                              </p:par>
                            </p:childTnLst>
                          </p:cTn>
                        </p:par>
                        <p:par>
                          <p:cTn id="13" fill="hold">
                            <p:stCondLst>
                              <p:cond delay="6000"/>
                            </p:stCondLst>
                            <p:childTnLst>
                              <p:par>
                                <p:cTn id="14" presetID="42" presetClass="path" presetSubtype="0" accel="50000" decel="50000" fill="hold" nodeType="afterEffect">
                                  <p:stCondLst>
                                    <p:cond delay="0"/>
                                  </p:stCondLst>
                                  <p:childTnLst>
                                    <p:animMotion origin="layout" path="M -3.54167E-6 2.96296E-6 L -3.54167E-6 -0.84098 " pathEditMode="relative" rAng="0" ptsTypes="AA">
                                      <p:cBhvr>
                                        <p:cTn id="15" dur="2000" fill="hold"/>
                                        <p:tgtEl>
                                          <p:spTgt spid="26"/>
                                        </p:tgtEl>
                                        <p:attrNameLst>
                                          <p:attrName>ppt_x</p:attrName>
                                          <p:attrName>ppt_y</p:attrName>
                                        </p:attrNameLst>
                                      </p:cBhvr>
                                      <p:rCtr x="0" y="-42060"/>
                                    </p:animMotion>
                                  </p:childTnLst>
                                </p:cTn>
                              </p:par>
                            </p:childTnLst>
                          </p:cTn>
                        </p:par>
                        <p:par>
                          <p:cTn id="16" fill="hold">
                            <p:stCondLst>
                              <p:cond delay="8000"/>
                            </p:stCondLst>
                            <p:childTnLst>
                              <p:par>
                                <p:cTn id="17" presetID="42" presetClass="path" presetSubtype="0" accel="50000" decel="50000" fill="hold" nodeType="afterEffect">
                                  <p:stCondLst>
                                    <p:cond delay="0"/>
                                  </p:stCondLst>
                                  <p:childTnLst>
                                    <p:animMotion origin="layout" path="M 4.79167E-6 -4.07407E-6 L 4.79167E-6 -0.84097 " pathEditMode="relative" rAng="0" ptsTypes="AA">
                                      <p:cBhvr>
                                        <p:cTn id="18" dur="2000" fill="hold"/>
                                        <p:tgtEl>
                                          <p:spTgt spid="29"/>
                                        </p:tgtEl>
                                        <p:attrNameLst>
                                          <p:attrName>ppt_x</p:attrName>
                                          <p:attrName>ppt_y</p:attrName>
                                        </p:attrNameLst>
                                      </p:cBhvr>
                                      <p:rCtr x="0" y="-42060"/>
                                    </p:animMotion>
                                  </p:childTnLst>
                                </p:cTn>
                              </p:par>
                            </p:childTnLst>
                          </p:cTn>
                        </p:par>
                        <p:par>
                          <p:cTn id="19" fill="hold">
                            <p:stCondLst>
                              <p:cond delay="10000"/>
                            </p:stCondLst>
                            <p:childTnLst>
                              <p:par>
                                <p:cTn id="20" presetID="42" presetClass="path" presetSubtype="0" accel="50000" decel="50000" fill="hold" nodeType="afterEffect">
                                  <p:stCondLst>
                                    <p:cond delay="0"/>
                                  </p:stCondLst>
                                  <p:childTnLst>
                                    <p:animMotion origin="layout" path="M 4.79167E-6 2.96296E-6 L 4.79167E-6 -0.84098 " pathEditMode="relative" rAng="0" ptsTypes="AA">
                                      <p:cBhvr>
                                        <p:cTn id="21" dur="2000" fill="hold"/>
                                        <p:tgtEl>
                                          <p:spTgt spid="35"/>
                                        </p:tgtEl>
                                        <p:attrNameLst>
                                          <p:attrName>ppt_x</p:attrName>
                                          <p:attrName>ppt_y</p:attrName>
                                        </p:attrNameLst>
                                      </p:cBhvr>
                                      <p:rCtr x="0" y="-42060"/>
                                    </p:animMotion>
                                  </p:childTnLst>
                                </p:cTn>
                              </p:par>
                            </p:childTnLst>
                          </p:cTn>
                        </p:par>
                        <p:par>
                          <p:cTn id="22" fill="hold">
                            <p:stCondLst>
                              <p:cond delay="12000"/>
                            </p:stCondLst>
                            <p:childTnLst>
                              <p:par>
                                <p:cTn id="23" presetID="42" presetClass="path" presetSubtype="0" accel="50000" decel="50000" fill="hold" nodeType="afterEffect">
                                  <p:stCondLst>
                                    <p:cond delay="0"/>
                                  </p:stCondLst>
                                  <p:childTnLst>
                                    <p:animMotion origin="layout" path="M 4.79167E-6 -1.48148E-6 L 4.79167E-6 -0.84097 " pathEditMode="relative" rAng="0" ptsTypes="AA">
                                      <p:cBhvr>
                                        <p:cTn id="24" dur="2000" fill="hold"/>
                                        <p:tgtEl>
                                          <p:spTgt spid="38"/>
                                        </p:tgtEl>
                                        <p:attrNameLst>
                                          <p:attrName>ppt_x</p:attrName>
                                          <p:attrName>ppt_y</p:attrName>
                                        </p:attrNameLst>
                                      </p:cBhvr>
                                      <p:rCtr x="0" y="-42060"/>
                                    </p:animMotion>
                                  </p:childTnLst>
                                </p:cTn>
                              </p:par>
                            </p:childTnLst>
                          </p:cTn>
                        </p:par>
                        <p:par>
                          <p:cTn id="25" fill="hold">
                            <p:stCondLst>
                              <p:cond delay="14000"/>
                            </p:stCondLst>
                            <p:childTnLst>
                              <p:par>
                                <p:cTn id="26" presetID="42" presetClass="path" presetSubtype="0" accel="50000" decel="50000" fill="hold" nodeType="afterEffect">
                                  <p:stCondLst>
                                    <p:cond delay="0"/>
                                  </p:stCondLst>
                                  <p:childTnLst>
                                    <p:animMotion origin="layout" path="M 4.79167E-6 4.07407E-6 L 4.79167E-6 -0.84098 " pathEditMode="relative" rAng="0" ptsTypes="AA">
                                      <p:cBhvr>
                                        <p:cTn id="27" dur="2000" fill="hold"/>
                                        <p:tgtEl>
                                          <p:spTgt spid="41"/>
                                        </p:tgtEl>
                                        <p:attrNameLst>
                                          <p:attrName>ppt_x</p:attrName>
                                          <p:attrName>ppt_y</p:attrName>
                                        </p:attrNameLst>
                                      </p:cBhvr>
                                      <p:rCtr x="0" y="-4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sp>
        <p:nvSpPr>
          <p:cNvPr id="2" name="TextBox 1">
            <a:extLst>
              <a:ext uri="{FF2B5EF4-FFF2-40B4-BE49-F238E27FC236}">
                <a16:creationId xmlns:a16="http://schemas.microsoft.com/office/drawing/2014/main" id="{D98D71E5-B0C5-1B4B-B3BF-05200FC3274B}"/>
              </a:ext>
            </a:extLst>
          </p:cNvPr>
          <p:cNvSpPr txBox="1"/>
          <p:nvPr/>
        </p:nvSpPr>
        <p:spPr>
          <a:xfrm>
            <a:off x="822960" y="1572769"/>
            <a:ext cx="11126086" cy="830997"/>
          </a:xfrm>
          <a:prstGeom prst="rect">
            <a:avLst/>
          </a:prstGeom>
          <a:noFill/>
        </p:spPr>
        <p:txBody>
          <a:bodyPr wrap="square" rtlCol="0">
            <a:spAutoFit/>
          </a:bodyPr>
          <a:lstStyle/>
          <a:p>
            <a:r>
              <a:rPr lang="es-ES" sz="1600" dirty="0">
                <a:solidFill>
                  <a:srgbClr val="B43271"/>
                </a:solidFill>
              </a:rPr>
              <a:t>1. </a:t>
            </a:r>
            <a:r>
              <a:rPr lang="es-ES" sz="1600" dirty="0"/>
              <a:t>Introducción</a:t>
            </a:r>
          </a:p>
          <a:p>
            <a:r>
              <a:rPr lang="es-ES" sz="1600" dirty="0">
                <a:solidFill>
                  <a:srgbClr val="B43271"/>
                </a:solidFill>
              </a:rPr>
              <a:t>2. </a:t>
            </a:r>
            <a:r>
              <a:rPr lang="es-ES" sz="1600" dirty="0"/>
              <a:t>La apuesta por los sistemas para la racionalización de la contratación de las Administraciones Públicas, ¿por qué es relevante para el sector farmacéutico?</a:t>
            </a:r>
          </a:p>
        </p:txBody>
      </p:sp>
      <p:sp>
        <p:nvSpPr>
          <p:cNvPr id="3" name="Rectángulo 11">
            <a:extLst>
              <a:ext uri="{FF2B5EF4-FFF2-40B4-BE49-F238E27FC236}">
                <a16:creationId xmlns:a16="http://schemas.microsoft.com/office/drawing/2014/main" id="{276F411B-A254-F381-0811-B9DA582F6CA6}"/>
              </a:ext>
            </a:extLst>
          </p:cNvPr>
          <p:cNvSpPr/>
          <p:nvPr/>
        </p:nvSpPr>
        <p:spPr>
          <a:xfrm>
            <a:off x="737884" y="270819"/>
            <a:ext cx="10143476" cy="1055061"/>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12">
            <a:extLst>
              <a:ext uri="{FF2B5EF4-FFF2-40B4-BE49-F238E27FC236}">
                <a16:creationId xmlns:a16="http://schemas.microsoft.com/office/drawing/2014/main" id="{86A8FB31-11CA-249D-DA7D-2E23DC8989BE}"/>
              </a:ext>
            </a:extLst>
          </p:cNvPr>
          <p:cNvSpPr/>
          <p:nvPr/>
        </p:nvSpPr>
        <p:spPr>
          <a:xfrm>
            <a:off x="585484" y="369277"/>
            <a:ext cx="10143476" cy="602646"/>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13">
            <a:extLst>
              <a:ext uri="{FF2B5EF4-FFF2-40B4-BE49-F238E27FC236}">
                <a16:creationId xmlns:a16="http://schemas.microsoft.com/office/drawing/2014/main" id="{12D6E37E-8E44-5584-B6E7-A28A3BA54A6C}"/>
              </a:ext>
            </a:extLst>
          </p:cNvPr>
          <p:cNvSpPr txBox="1"/>
          <p:nvPr/>
        </p:nvSpPr>
        <p:spPr>
          <a:xfrm>
            <a:off x="737884" y="381380"/>
            <a:ext cx="9991076" cy="584775"/>
          </a:xfrm>
          <a:prstGeom prst="rect">
            <a:avLst/>
          </a:prstGeom>
          <a:noFill/>
        </p:spPr>
        <p:txBody>
          <a:bodyPr wrap="square" rtlCol="0">
            <a:spAutoFit/>
          </a:bodyPr>
          <a:lstStyle/>
          <a:p>
            <a:pPr algn="l"/>
            <a:r>
              <a:rPr lang="es-ES" sz="1600" b="1" dirty="0">
                <a:solidFill>
                  <a:schemeClr val="bg1"/>
                </a:solidFill>
              </a:rPr>
              <a:t>Contratación pública de medicamentos. La modificación de la Ley de Contratos del Sector Público por la Ley de</a:t>
            </a:r>
          </a:p>
          <a:p>
            <a:pPr algn="l"/>
            <a:r>
              <a:rPr lang="es-ES" sz="1600" b="1" dirty="0">
                <a:solidFill>
                  <a:schemeClr val="bg1"/>
                </a:solidFill>
              </a:rPr>
              <a:t>Presupuestos Generales para el año 2023 desde la perspectiva del ámbito farmacéutico.</a:t>
            </a:r>
          </a:p>
        </p:txBody>
      </p:sp>
      <p:sp>
        <p:nvSpPr>
          <p:cNvPr id="8" name="TextBox 7">
            <a:extLst>
              <a:ext uri="{FF2B5EF4-FFF2-40B4-BE49-F238E27FC236}">
                <a16:creationId xmlns:a16="http://schemas.microsoft.com/office/drawing/2014/main" id="{62AD6740-0130-6784-6622-91B31D35A0F9}"/>
              </a:ext>
            </a:extLst>
          </p:cNvPr>
          <p:cNvSpPr txBox="1"/>
          <p:nvPr/>
        </p:nvSpPr>
        <p:spPr>
          <a:xfrm>
            <a:off x="6403848" y="1004617"/>
            <a:ext cx="4325112" cy="307777"/>
          </a:xfrm>
          <a:prstGeom prst="rect">
            <a:avLst/>
          </a:prstGeom>
          <a:noFill/>
        </p:spPr>
        <p:txBody>
          <a:bodyPr wrap="square" rtlCol="0">
            <a:spAutoFit/>
          </a:bodyPr>
          <a:lstStyle/>
          <a:p>
            <a:pPr algn="r"/>
            <a:r>
              <a:rPr lang="es-ES" sz="1400" dirty="0">
                <a:solidFill>
                  <a:schemeClr val="bg1"/>
                </a:solidFill>
              </a:rPr>
              <a:t>Juan Manuel Cabeza Escobar. Socio Garrigues. </a:t>
            </a:r>
          </a:p>
        </p:txBody>
      </p:sp>
      <p:sp>
        <p:nvSpPr>
          <p:cNvPr id="9" name="Rectángulo 11">
            <a:extLst>
              <a:ext uri="{FF2B5EF4-FFF2-40B4-BE49-F238E27FC236}">
                <a16:creationId xmlns:a16="http://schemas.microsoft.com/office/drawing/2014/main" id="{E1D9701A-7809-89BE-6403-4DAEF6348EE0}"/>
              </a:ext>
            </a:extLst>
          </p:cNvPr>
          <p:cNvSpPr/>
          <p:nvPr/>
        </p:nvSpPr>
        <p:spPr>
          <a:xfrm>
            <a:off x="737884" y="2505456"/>
            <a:ext cx="2176272" cy="539496"/>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solidFill>
                  <a:schemeClr val="bg1"/>
                </a:solidFill>
              </a:rPr>
              <a:t>Relación volumen-precio</a:t>
            </a:r>
          </a:p>
        </p:txBody>
      </p:sp>
      <p:sp>
        <p:nvSpPr>
          <p:cNvPr id="11" name="Rectángulo 11">
            <a:extLst>
              <a:ext uri="{FF2B5EF4-FFF2-40B4-BE49-F238E27FC236}">
                <a16:creationId xmlns:a16="http://schemas.microsoft.com/office/drawing/2014/main" id="{3CC55AF6-C62B-6EAD-A272-55DBA12E947F}"/>
              </a:ext>
            </a:extLst>
          </p:cNvPr>
          <p:cNvSpPr/>
          <p:nvPr/>
        </p:nvSpPr>
        <p:spPr>
          <a:xfrm>
            <a:off x="2996607" y="2514600"/>
            <a:ext cx="2176272" cy="539496"/>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solidFill>
                  <a:schemeClr val="bg1"/>
                </a:solidFill>
              </a:rPr>
              <a:t>Profesionalización de compradores</a:t>
            </a:r>
          </a:p>
        </p:txBody>
      </p:sp>
      <p:sp>
        <p:nvSpPr>
          <p:cNvPr id="12" name="Rectángulo 11">
            <a:extLst>
              <a:ext uri="{FF2B5EF4-FFF2-40B4-BE49-F238E27FC236}">
                <a16:creationId xmlns:a16="http://schemas.microsoft.com/office/drawing/2014/main" id="{F0D68954-52C9-2A87-A612-289B2A21ADBB}"/>
              </a:ext>
            </a:extLst>
          </p:cNvPr>
          <p:cNvSpPr/>
          <p:nvPr/>
        </p:nvSpPr>
        <p:spPr>
          <a:xfrm>
            <a:off x="5255330" y="2514600"/>
            <a:ext cx="2176272" cy="530352"/>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solidFill>
                  <a:schemeClr val="bg1"/>
                </a:solidFill>
              </a:rPr>
              <a:t>Cumplimiento objetivos medioambientales y sociales</a:t>
            </a:r>
          </a:p>
        </p:txBody>
      </p:sp>
      <p:sp>
        <p:nvSpPr>
          <p:cNvPr id="13" name="Rectángulo 11">
            <a:extLst>
              <a:ext uri="{FF2B5EF4-FFF2-40B4-BE49-F238E27FC236}">
                <a16:creationId xmlns:a16="http://schemas.microsoft.com/office/drawing/2014/main" id="{02A2B74F-921C-78BB-2D3D-00D551DEA315}"/>
              </a:ext>
            </a:extLst>
          </p:cNvPr>
          <p:cNvSpPr/>
          <p:nvPr/>
        </p:nvSpPr>
        <p:spPr>
          <a:xfrm>
            <a:off x="7514053" y="2514600"/>
            <a:ext cx="2176272" cy="530352"/>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solidFill>
                  <a:schemeClr val="bg1"/>
                </a:solidFill>
              </a:rPr>
              <a:t>Mayor gobierno</a:t>
            </a:r>
          </a:p>
        </p:txBody>
      </p:sp>
      <p:sp>
        <p:nvSpPr>
          <p:cNvPr id="14" name="Rectángulo 11">
            <a:extLst>
              <a:ext uri="{FF2B5EF4-FFF2-40B4-BE49-F238E27FC236}">
                <a16:creationId xmlns:a16="http://schemas.microsoft.com/office/drawing/2014/main" id="{8C884ABD-D541-59F8-9EBB-25203B3FEA65}"/>
              </a:ext>
            </a:extLst>
          </p:cNvPr>
          <p:cNvSpPr/>
          <p:nvPr/>
        </p:nvSpPr>
        <p:spPr>
          <a:xfrm>
            <a:off x="9772776" y="2514600"/>
            <a:ext cx="2176272" cy="530352"/>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solidFill>
                  <a:schemeClr val="bg1"/>
                </a:solidFill>
              </a:rPr>
              <a:t>Programación de la actividad de contratación</a:t>
            </a:r>
          </a:p>
        </p:txBody>
      </p:sp>
      <p:sp>
        <p:nvSpPr>
          <p:cNvPr id="15" name="TextBox 14">
            <a:extLst>
              <a:ext uri="{FF2B5EF4-FFF2-40B4-BE49-F238E27FC236}">
                <a16:creationId xmlns:a16="http://schemas.microsoft.com/office/drawing/2014/main" id="{03296CA4-5303-B99D-7E53-4B01EE28B1BB}"/>
              </a:ext>
            </a:extLst>
          </p:cNvPr>
          <p:cNvSpPr txBox="1"/>
          <p:nvPr/>
        </p:nvSpPr>
        <p:spPr>
          <a:xfrm>
            <a:off x="822960" y="3271944"/>
            <a:ext cx="11126086" cy="830997"/>
          </a:xfrm>
          <a:prstGeom prst="rect">
            <a:avLst/>
          </a:prstGeom>
          <a:noFill/>
        </p:spPr>
        <p:txBody>
          <a:bodyPr wrap="square" rtlCol="0">
            <a:spAutoFit/>
          </a:bodyPr>
          <a:lstStyle/>
          <a:p>
            <a:r>
              <a:rPr lang="es-ES" sz="1600" dirty="0">
                <a:solidFill>
                  <a:srgbClr val="B43271"/>
                </a:solidFill>
              </a:rPr>
              <a:t>3. </a:t>
            </a:r>
            <a:r>
              <a:rPr lang="es-ES" sz="1600" dirty="0"/>
              <a:t>La modificación del artículo 29.4 de la LCSP: la ampliación de la prórroga forzosa a contratos basados en acuerdos marco y sistemas dinámicos de adquisición</a:t>
            </a:r>
          </a:p>
          <a:p>
            <a:r>
              <a:rPr lang="es-ES" sz="1600" i="1" dirty="0">
                <a:solidFill>
                  <a:srgbClr val="B43271"/>
                </a:solidFill>
              </a:rPr>
              <a:t>3.1. </a:t>
            </a:r>
            <a:r>
              <a:rPr lang="es-ES" sz="1600" i="1" dirty="0"/>
              <a:t>La regulación anterior a la Ley de Presupuestos Generales para el año 2023</a:t>
            </a:r>
          </a:p>
        </p:txBody>
      </p:sp>
      <p:sp>
        <p:nvSpPr>
          <p:cNvPr id="17" name="Rectángulo 11">
            <a:extLst>
              <a:ext uri="{FF2B5EF4-FFF2-40B4-BE49-F238E27FC236}">
                <a16:creationId xmlns:a16="http://schemas.microsoft.com/office/drawing/2014/main" id="{C6F395C4-9C75-2526-CB08-BFEA9D01BF09}"/>
              </a:ext>
            </a:extLst>
          </p:cNvPr>
          <p:cNvSpPr/>
          <p:nvPr/>
        </p:nvSpPr>
        <p:spPr>
          <a:xfrm>
            <a:off x="932687" y="4195973"/>
            <a:ext cx="5888737" cy="2076811"/>
          </a:xfrm>
          <a:prstGeom prst="rect">
            <a:avLst/>
          </a:prstGeom>
          <a:solidFill>
            <a:srgbClr val="B43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bg1"/>
                </a:solidFill>
              </a:rPr>
              <a:t>“</a:t>
            </a:r>
            <a:r>
              <a:rPr lang="es-ES" sz="1200" i="1" dirty="0">
                <a:solidFill>
                  <a:schemeClr val="bg1"/>
                </a:solidFill>
              </a:rPr>
              <a:t>No obstante lo establecido en los apartados anteriores, cuando al vencimiento de un contrato no se hubiera formalizado el nuevo contrato que garantice la continuidad de la prestación a realizar por el contratista como consecuencia de incidencias resultantes de acontecimientos imprevisibles para el órgano de contratación producidas en el procedimiento de adjudicación y existan razones de interés público para no interrumpir la prestación, se podrá prorrogar el contrato originario hasta que comience la ejecución del nuevo contrato y en todo caso por un periodo máximo de nueve meses, sin modificar las restantes condiciones del contrato, siempre que el anuncio de licitación del nuevo contrato se haya publicado con una antelación mínima de tres meses respecto de la fecha de finalización del contrato originario</a:t>
            </a:r>
            <a:r>
              <a:rPr lang="es-ES" sz="1200" dirty="0">
                <a:solidFill>
                  <a:schemeClr val="bg1"/>
                </a:solidFill>
              </a:rPr>
              <a:t>”.</a:t>
            </a:r>
          </a:p>
        </p:txBody>
      </p:sp>
      <p:sp>
        <p:nvSpPr>
          <p:cNvPr id="18" name="Rectángulo 11">
            <a:extLst>
              <a:ext uri="{FF2B5EF4-FFF2-40B4-BE49-F238E27FC236}">
                <a16:creationId xmlns:a16="http://schemas.microsoft.com/office/drawing/2014/main" id="{4E3E9889-CCE8-B5F2-F9BC-5EEF461FAB5D}"/>
              </a:ext>
            </a:extLst>
          </p:cNvPr>
          <p:cNvSpPr/>
          <p:nvPr/>
        </p:nvSpPr>
        <p:spPr>
          <a:xfrm>
            <a:off x="6940296" y="4204655"/>
            <a:ext cx="5008750" cy="559369"/>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solidFill>
                  <a:schemeClr val="bg1"/>
                </a:solidFill>
              </a:rPr>
              <a:t>La prórroga regulada no forma parte del contrato original</a:t>
            </a:r>
          </a:p>
        </p:txBody>
      </p:sp>
      <p:sp>
        <p:nvSpPr>
          <p:cNvPr id="22" name="Rectángulo 11">
            <a:extLst>
              <a:ext uri="{FF2B5EF4-FFF2-40B4-BE49-F238E27FC236}">
                <a16:creationId xmlns:a16="http://schemas.microsoft.com/office/drawing/2014/main" id="{CAEC7127-4A13-FBBE-A05F-A6E2934CA1B4}"/>
              </a:ext>
            </a:extLst>
          </p:cNvPr>
          <p:cNvSpPr/>
          <p:nvPr/>
        </p:nvSpPr>
        <p:spPr>
          <a:xfrm>
            <a:off x="6940296" y="4954693"/>
            <a:ext cx="5008750" cy="559369"/>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solidFill>
                  <a:schemeClr val="bg1"/>
                </a:solidFill>
              </a:rPr>
              <a:t>Facultad extraordinaria de la Administración</a:t>
            </a:r>
          </a:p>
        </p:txBody>
      </p:sp>
      <p:sp>
        <p:nvSpPr>
          <p:cNvPr id="23" name="Rectángulo 11">
            <a:extLst>
              <a:ext uri="{FF2B5EF4-FFF2-40B4-BE49-F238E27FC236}">
                <a16:creationId xmlns:a16="http://schemas.microsoft.com/office/drawing/2014/main" id="{18C04523-61F0-5FFB-68AE-CEB132B1B95D}"/>
              </a:ext>
            </a:extLst>
          </p:cNvPr>
          <p:cNvSpPr/>
          <p:nvPr/>
        </p:nvSpPr>
        <p:spPr>
          <a:xfrm>
            <a:off x="6940296" y="5691739"/>
            <a:ext cx="5008750" cy="559369"/>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solidFill>
                  <a:schemeClr val="bg1"/>
                </a:solidFill>
              </a:rPr>
              <a:t>No resulta imprescindible que la posibilidad de prórroga conste en los pliegos para que se pueda acordar</a:t>
            </a:r>
          </a:p>
        </p:txBody>
      </p:sp>
    </p:spTree>
    <p:extLst>
      <p:ext uri="{BB962C8B-B14F-4D97-AF65-F5344CB8AC3E}">
        <p14:creationId xmlns:p14="http://schemas.microsoft.com/office/powerpoint/2010/main" val="1461713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sp>
        <p:nvSpPr>
          <p:cNvPr id="3" name="Rectángulo 11">
            <a:extLst>
              <a:ext uri="{FF2B5EF4-FFF2-40B4-BE49-F238E27FC236}">
                <a16:creationId xmlns:a16="http://schemas.microsoft.com/office/drawing/2014/main" id="{276F411B-A254-F381-0811-B9DA582F6CA6}"/>
              </a:ext>
            </a:extLst>
          </p:cNvPr>
          <p:cNvSpPr/>
          <p:nvPr/>
        </p:nvSpPr>
        <p:spPr>
          <a:xfrm>
            <a:off x="737884" y="270819"/>
            <a:ext cx="10143476" cy="1055061"/>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12">
            <a:extLst>
              <a:ext uri="{FF2B5EF4-FFF2-40B4-BE49-F238E27FC236}">
                <a16:creationId xmlns:a16="http://schemas.microsoft.com/office/drawing/2014/main" id="{86A8FB31-11CA-249D-DA7D-2E23DC8989BE}"/>
              </a:ext>
            </a:extLst>
          </p:cNvPr>
          <p:cNvSpPr/>
          <p:nvPr/>
        </p:nvSpPr>
        <p:spPr>
          <a:xfrm>
            <a:off x="585484" y="369277"/>
            <a:ext cx="10143476" cy="602646"/>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13">
            <a:extLst>
              <a:ext uri="{FF2B5EF4-FFF2-40B4-BE49-F238E27FC236}">
                <a16:creationId xmlns:a16="http://schemas.microsoft.com/office/drawing/2014/main" id="{12D6E37E-8E44-5584-B6E7-A28A3BA54A6C}"/>
              </a:ext>
            </a:extLst>
          </p:cNvPr>
          <p:cNvSpPr txBox="1"/>
          <p:nvPr/>
        </p:nvSpPr>
        <p:spPr>
          <a:xfrm>
            <a:off x="737884" y="381380"/>
            <a:ext cx="9991076" cy="584775"/>
          </a:xfrm>
          <a:prstGeom prst="rect">
            <a:avLst/>
          </a:prstGeom>
          <a:noFill/>
        </p:spPr>
        <p:txBody>
          <a:bodyPr wrap="square" rtlCol="0">
            <a:spAutoFit/>
          </a:bodyPr>
          <a:lstStyle/>
          <a:p>
            <a:pPr algn="l"/>
            <a:r>
              <a:rPr lang="es-ES" sz="1600" b="1" dirty="0">
                <a:solidFill>
                  <a:schemeClr val="bg1"/>
                </a:solidFill>
              </a:rPr>
              <a:t>Contratación pública de medicamentos. La modificación de la Ley de Contratos del Sector Público por la Ley de</a:t>
            </a:r>
          </a:p>
          <a:p>
            <a:pPr algn="l"/>
            <a:r>
              <a:rPr lang="es-ES" sz="1600" b="1" dirty="0">
                <a:solidFill>
                  <a:schemeClr val="bg1"/>
                </a:solidFill>
              </a:rPr>
              <a:t>Presupuestos Generales para el año 2023 desde la perspectiva del ámbito farmacéutico.</a:t>
            </a:r>
          </a:p>
        </p:txBody>
      </p:sp>
      <p:sp>
        <p:nvSpPr>
          <p:cNvPr id="8" name="TextBox 7">
            <a:extLst>
              <a:ext uri="{FF2B5EF4-FFF2-40B4-BE49-F238E27FC236}">
                <a16:creationId xmlns:a16="http://schemas.microsoft.com/office/drawing/2014/main" id="{62AD6740-0130-6784-6622-91B31D35A0F9}"/>
              </a:ext>
            </a:extLst>
          </p:cNvPr>
          <p:cNvSpPr txBox="1"/>
          <p:nvPr/>
        </p:nvSpPr>
        <p:spPr>
          <a:xfrm>
            <a:off x="6403848" y="1004617"/>
            <a:ext cx="4325112" cy="307777"/>
          </a:xfrm>
          <a:prstGeom prst="rect">
            <a:avLst/>
          </a:prstGeom>
          <a:noFill/>
        </p:spPr>
        <p:txBody>
          <a:bodyPr wrap="square" rtlCol="0">
            <a:spAutoFit/>
          </a:bodyPr>
          <a:lstStyle/>
          <a:p>
            <a:pPr algn="r"/>
            <a:r>
              <a:rPr lang="es-ES" sz="1400" dirty="0">
                <a:solidFill>
                  <a:schemeClr val="bg1"/>
                </a:solidFill>
              </a:rPr>
              <a:t>Juan Manuel Cabeza Escobar. Socio Garrigues. </a:t>
            </a:r>
          </a:p>
        </p:txBody>
      </p:sp>
      <p:sp>
        <p:nvSpPr>
          <p:cNvPr id="15" name="TextBox 14">
            <a:extLst>
              <a:ext uri="{FF2B5EF4-FFF2-40B4-BE49-F238E27FC236}">
                <a16:creationId xmlns:a16="http://schemas.microsoft.com/office/drawing/2014/main" id="{03296CA4-5303-B99D-7E53-4B01EE28B1BB}"/>
              </a:ext>
            </a:extLst>
          </p:cNvPr>
          <p:cNvSpPr txBox="1"/>
          <p:nvPr/>
        </p:nvSpPr>
        <p:spPr>
          <a:xfrm>
            <a:off x="737884" y="1424338"/>
            <a:ext cx="11126086" cy="338554"/>
          </a:xfrm>
          <a:prstGeom prst="rect">
            <a:avLst/>
          </a:prstGeom>
          <a:noFill/>
        </p:spPr>
        <p:txBody>
          <a:bodyPr wrap="square" rtlCol="0">
            <a:spAutoFit/>
          </a:bodyPr>
          <a:lstStyle/>
          <a:p>
            <a:r>
              <a:rPr lang="es-ES" sz="1600" i="1" dirty="0">
                <a:solidFill>
                  <a:srgbClr val="B43271"/>
                </a:solidFill>
              </a:rPr>
              <a:t>3.2. </a:t>
            </a:r>
            <a:r>
              <a:rPr lang="es-ES" sz="1600" i="1" dirty="0"/>
              <a:t>La reforma introducida por la Ley de Presupuestos Generales para el año 2023</a:t>
            </a:r>
          </a:p>
        </p:txBody>
      </p:sp>
      <p:sp>
        <p:nvSpPr>
          <p:cNvPr id="20" name="Rectángulo 11">
            <a:extLst>
              <a:ext uri="{FF2B5EF4-FFF2-40B4-BE49-F238E27FC236}">
                <a16:creationId xmlns:a16="http://schemas.microsoft.com/office/drawing/2014/main" id="{9FD6054B-3A9D-DD15-FEAD-DAC81983587A}"/>
              </a:ext>
            </a:extLst>
          </p:cNvPr>
          <p:cNvSpPr/>
          <p:nvPr/>
        </p:nvSpPr>
        <p:spPr>
          <a:xfrm>
            <a:off x="6867144" y="1792150"/>
            <a:ext cx="4855463" cy="1636850"/>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bg1"/>
                </a:solidFill>
              </a:rPr>
              <a:t>“</a:t>
            </a:r>
            <a:r>
              <a:rPr lang="es-ES" sz="1200" i="1" dirty="0">
                <a:solidFill>
                  <a:schemeClr val="bg1"/>
                </a:solidFill>
              </a:rPr>
              <a:t>(…) que el anuncio de licitación del nuevo contrato se haya publicado con una antelación mínima de tres meses respecto de la fecha de finalización del contrato originario </a:t>
            </a:r>
            <a:r>
              <a:rPr lang="es-ES" sz="1200" i="1" u="sng" dirty="0">
                <a:solidFill>
                  <a:schemeClr val="bg1"/>
                </a:solidFill>
              </a:rPr>
              <a:t>o, tratándose de un contrato basado en un acuerdo marco o un contrato específico en el marco un sistema dinámico de adquisición, se hayan enviado las invitaciones a presentar oferta del nuevo contrato basado o específico al menos quince días antes de la finalización del contrato originario</a:t>
            </a:r>
            <a:r>
              <a:rPr lang="es-ES" sz="1200" dirty="0">
                <a:solidFill>
                  <a:schemeClr val="bg1"/>
                </a:solidFill>
              </a:rPr>
              <a:t>”.</a:t>
            </a:r>
          </a:p>
        </p:txBody>
      </p:sp>
      <p:sp>
        <p:nvSpPr>
          <p:cNvPr id="24" name="Rectángulo 11">
            <a:extLst>
              <a:ext uri="{FF2B5EF4-FFF2-40B4-BE49-F238E27FC236}">
                <a16:creationId xmlns:a16="http://schemas.microsoft.com/office/drawing/2014/main" id="{C44C1797-DC19-4753-CFC4-634A1D016999}"/>
              </a:ext>
            </a:extLst>
          </p:cNvPr>
          <p:cNvSpPr/>
          <p:nvPr/>
        </p:nvSpPr>
        <p:spPr>
          <a:xfrm>
            <a:off x="801759" y="1792150"/>
            <a:ext cx="4855463" cy="1636850"/>
          </a:xfrm>
          <a:prstGeom prst="rect">
            <a:avLst/>
          </a:prstGeom>
          <a:solidFill>
            <a:srgbClr val="B43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bg1"/>
                </a:solidFill>
              </a:rPr>
              <a:t>“</a:t>
            </a:r>
            <a:r>
              <a:rPr lang="es-ES" sz="1200" i="1" dirty="0">
                <a:solidFill>
                  <a:schemeClr val="bg1"/>
                </a:solidFill>
              </a:rPr>
              <a:t>(…) que el anuncio de licitación del nuevo contrato se haya publicado con una antelación mínima de tres meses respecto de la fecha de finalización del contrato originario</a:t>
            </a:r>
            <a:r>
              <a:rPr lang="es-ES" sz="1200" dirty="0">
                <a:solidFill>
                  <a:schemeClr val="bg1"/>
                </a:solidFill>
              </a:rPr>
              <a:t>”.</a:t>
            </a:r>
          </a:p>
        </p:txBody>
      </p:sp>
      <p:sp>
        <p:nvSpPr>
          <p:cNvPr id="25" name="Arrow: Right 24">
            <a:extLst>
              <a:ext uri="{FF2B5EF4-FFF2-40B4-BE49-F238E27FC236}">
                <a16:creationId xmlns:a16="http://schemas.microsoft.com/office/drawing/2014/main" id="{D774F54A-05C1-2093-A496-5FA5E3DD5AAD}"/>
              </a:ext>
            </a:extLst>
          </p:cNvPr>
          <p:cNvSpPr/>
          <p:nvPr/>
        </p:nvSpPr>
        <p:spPr>
          <a:xfrm>
            <a:off x="5934589" y="2390643"/>
            <a:ext cx="655188" cy="338554"/>
          </a:xfrm>
          <a:prstGeom prst="rightArrow">
            <a:avLst/>
          </a:prstGeom>
          <a:solidFill>
            <a:srgbClr val="322F60"/>
          </a:solidFill>
          <a:ln>
            <a:solidFill>
              <a:srgbClr val="322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TextBox 25">
            <a:extLst>
              <a:ext uri="{FF2B5EF4-FFF2-40B4-BE49-F238E27FC236}">
                <a16:creationId xmlns:a16="http://schemas.microsoft.com/office/drawing/2014/main" id="{3A4653B9-237D-D1EE-4041-448FEA62F49D}"/>
              </a:ext>
            </a:extLst>
          </p:cNvPr>
          <p:cNvSpPr txBox="1"/>
          <p:nvPr/>
        </p:nvSpPr>
        <p:spPr>
          <a:xfrm>
            <a:off x="737884" y="3524126"/>
            <a:ext cx="11126086" cy="584775"/>
          </a:xfrm>
          <a:prstGeom prst="rect">
            <a:avLst/>
          </a:prstGeom>
          <a:noFill/>
        </p:spPr>
        <p:txBody>
          <a:bodyPr wrap="square" rtlCol="0">
            <a:spAutoFit/>
          </a:bodyPr>
          <a:lstStyle/>
          <a:p>
            <a:r>
              <a:rPr lang="es-ES" sz="1600" dirty="0">
                <a:solidFill>
                  <a:srgbClr val="B43271"/>
                </a:solidFill>
              </a:rPr>
              <a:t>4. </a:t>
            </a:r>
            <a:r>
              <a:rPr lang="es-ES" sz="1600" dirty="0"/>
              <a:t>La modificación del artículo 229 de la LCSP: la adquisición centralizada</a:t>
            </a:r>
          </a:p>
          <a:p>
            <a:r>
              <a:rPr lang="es-ES" sz="1600" i="1" dirty="0">
                <a:solidFill>
                  <a:srgbClr val="B43271"/>
                </a:solidFill>
              </a:rPr>
              <a:t>4.1.</a:t>
            </a:r>
            <a:r>
              <a:rPr lang="es-ES" sz="1600" i="1" dirty="0"/>
              <a:t> Origen de la adquisición centralizada: los suministros de medicamentos y productos sanitarios</a:t>
            </a:r>
          </a:p>
        </p:txBody>
      </p:sp>
      <p:sp>
        <p:nvSpPr>
          <p:cNvPr id="27" name="Rectángulo 11">
            <a:extLst>
              <a:ext uri="{FF2B5EF4-FFF2-40B4-BE49-F238E27FC236}">
                <a16:creationId xmlns:a16="http://schemas.microsoft.com/office/drawing/2014/main" id="{763748F8-92D3-2AF6-81B6-70E4A9FD5DF3}"/>
              </a:ext>
            </a:extLst>
          </p:cNvPr>
          <p:cNvSpPr/>
          <p:nvPr/>
        </p:nvSpPr>
        <p:spPr>
          <a:xfrm>
            <a:off x="821225" y="4204027"/>
            <a:ext cx="10901382" cy="421111"/>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solidFill>
                  <a:schemeClr val="bg1"/>
                </a:solidFill>
              </a:rPr>
              <a:t>Artículo 13 Real Decreto-ley 8/2010, de 20 de mayo, por el que se adoptan medidas extraordinarias para la reducción del déficit público</a:t>
            </a:r>
          </a:p>
        </p:txBody>
      </p:sp>
      <p:sp>
        <p:nvSpPr>
          <p:cNvPr id="28" name="Arrow: Right 27">
            <a:extLst>
              <a:ext uri="{FF2B5EF4-FFF2-40B4-BE49-F238E27FC236}">
                <a16:creationId xmlns:a16="http://schemas.microsoft.com/office/drawing/2014/main" id="{91AF89EA-EED4-839F-FEE6-FFDE2EDBAC08}"/>
              </a:ext>
            </a:extLst>
          </p:cNvPr>
          <p:cNvSpPr/>
          <p:nvPr/>
        </p:nvSpPr>
        <p:spPr>
          <a:xfrm rot="5400000">
            <a:off x="5980032" y="4707157"/>
            <a:ext cx="231935" cy="161411"/>
          </a:xfrm>
          <a:prstGeom prst="rightArrow">
            <a:avLst/>
          </a:prstGeom>
          <a:solidFill>
            <a:srgbClr val="B43271"/>
          </a:solidFill>
          <a:ln>
            <a:solidFill>
              <a:srgbClr val="B432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11">
            <a:extLst>
              <a:ext uri="{FF2B5EF4-FFF2-40B4-BE49-F238E27FC236}">
                <a16:creationId xmlns:a16="http://schemas.microsoft.com/office/drawing/2014/main" id="{DF386B7B-DDBE-EC4D-6807-698D5FB20922}"/>
              </a:ext>
            </a:extLst>
          </p:cNvPr>
          <p:cNvSpPr/>
          <p:nvPr/>
        </p:nvSpPr>
        <p:spPr>
          <a:xfrm>
            <a:off x="821225" y="4950587"/>
            <a:ext cx="10901382" cy="421111"/>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solidFill>
                  <a:schemeClr val="bg1"/>
                </a:solidFill>
              </a:rPr>
              <a:t>Disposición adicional trigésima cuarta de la entonces vigente Ley 30/2007, de 30 octubre, de Contratos del Sector Público</a:t>
            </a:r>
          </a:p>
        </p:txBody>
      </p:sp>
      <p:sp>
        <p:nvSpPr>
          <p:cNvPr id="33" name="Arrow: Right 32">
            <a:extLst>
              <a:ext uri="{FF2B5EF4-FFF2-40B4-BE49-F238E27FC236}">
                <a16:creationId xmlns:a16="http://schemas.microsoft.com/office/drawing/2014/main" id="{365EC078-71C5-95BE-FC84-49F387BC0ED9}"/>
              </a:ext>
            </a:extLst>
          </p:cNvPr>
          <p:cNvSpPr/>
          <p:nvPr/>
        </p:nvSpPr>
        <p:spPr>
          <a:xfrm rot="5400000">
            <a:off x="5980032" y="5468924"/>
            <a:ext cx="231935" cy="161411"/>
          </a:xfrm>
          <a:prstGeom prst="rightArrow">
            <a:avLst/>
          </a:prstGeom>
          <a:solidFill>
            <a:srgbClr val="B43271"/>
          </a:solidFill>
          <a:ln>
            <a:solidFill>
              <a:srgbClr val="B432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11">
            <a:extLst>
              <a:ext uri="{FF2B5EF4-FFF2-40B4-BE49-F238E27FC236}">
                <a16:creationId xmlns:a16="http://schemas.microsoft.com/office/drawing/2014/main" id="{CE4D8D40-A5DE-F157-22CD-4E5F302845B4}"/>
              </a:ext>
            </a:extLst>
          </p:cNvPr>
          <p:cNvSpPr/>
          <p:nvPr/>
        </p:nvSpPr>
        <p:spPr>
          <a:xfrm>
            <a:off x="821225" y="5712354"/>
            <a:ext cx="10901382" cy="421111"/>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solidFill>
                  <a:schemeClr val="bg1"/>
                </a:solidFill>
              </a:rPr>
              <a:t>Disposición adicional vigésima octava del texto refundido de la Ley de Contratos del Sector Público, aprobado por Real Decreto Legislativo 3/2011, de 14 de noviembre</a:t>
            </a:r>
          </a:p>
        </p:txBody>
      </p:sp>
    </p:spTree>
    <p:extLst>
      <p:ext uri="{BB962C8B-B14F-4D97-AF65-F5344CB8AC3E}">
        <p14:creationId xmlns:p14="http://schemas.microsoft.com/office/powerpoint/2010/main" val="1744792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sp>
        <p:nvSpPr>
          <p:cNvPr id="3" name="Rectángulo 11">
            <a:extLst>
              <a:ext uri="{FF2B5EF4-FFF2-40B4-BE49-F238E27FC236}">
                <a16:creationId xmlns:a16="http://schemas.microsoft.com/office/drawing/2014/main" id="{276F411B-A254-F381-0811-B9DA582F6CA6}"/>
              </a:ext>
            </a:extLst>
          </p:cNvPr>
          <p:cNvSpPr/>
          <p:nvPr/>
        </p:nvSpPr>
        <p:spPr>
          <a:xfrm>
            <a:off x="737884" y="270819"/>
            <a:ext cx="10143476" cy="1055061"/>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12">
            <a:extLst>
              <a:ext uri="{FF2B5EF4-FFF2-40B4-BE49-F238E27FC236}">
                <a16:creationId xmlns:a16="http://schemas.microsoft.com/office/drawing/2014/main" id="{86A8FB31-11CA-249D-DA7D-2E23DC8989BE}"/>
              </a:ext>
            </a:extLst>
          </p:cNvPr>
          <p:cNvSpPr/>
          <p:nvPr/>
        </p:nvSpPr>
        <p:spPr>
          <a:xfrm>
            <a:off x="585484" y="369277"/>
            <a:ext cx="10143476" cy="602646"/>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13">
            <a:extLst>
              <a:ext uri="{FF2B5EF4-FFF2-40B4-BE49-F238E27FC236}">
                <a16:creationId xmlns:a16="http://schemas.microsoft.com/office/drawing/2014/main" id="{12D6E37E-8E44-5584-B6E7-A28A3BA54A6C}"/>
              </a:ext>
            </a:extLst>
          </p:cNvPr>
          <p:cNvSpPr txBox="1"/>
          <p:nvPr/>
        </p:nvSpPr>
        <p:spPr>
          <a:xfrm>
            <a:off x="737884" y="381380"/>
            <a:ext cx="9991076" cy="584775"/>
          </a:xfrm>
          <a:prstGeom prst="rect">
            <a:avLst/>
          </a:prstGeom>
          <a:noFill/>
        </p:spPr>
        <p:txBody>
          <a:bodyPr wrap="square" rtlCol="0">
            <a:spAutoFit/>
          </a:bodyPr>
          <a:lstStyle/>
          <a:p>
            <a:pPr algn="l"/>
            <a:r>
              <a:rPr lang="es-ES" sz="1600" b="1" dirty="0">
                <a:solidFill>
                  <a:schemeClr val="bg1"/>
                </a:solidFill>
              </a:rPr>
              <a:t>Contratación pública de medicamentos. La modificación de la Ley de Contratos del Sector Público por la Ley de</a:t>
            </a:r>
          </a:p>
          <a:p>
            <a:pPr algn="l"/>
            <a:r>
              <a:rPr lang="es-ES" sz="1600" b="1" dirty="0">
                <a:solidFill>
                  <a:schemeClr val="bg1"/>
                </a:solidFill>
              </a:rPr>
              <a:t>Presupuestos Generales para el año 2023 desde la perspectiva del ámbito farmacéutico.</a:t>
            </a:r>
          </a:p>
        </p:txBody>
      </p:sp>
      <p:sp>
        <p:nvSpPr>
          <p:cNvPr id="8" name="TextBox 7">
            <a:extLst>
              <a:ext uri="{FF2B5EF4-FFF2-40B4-BE49-F238E27FC236}">
                <a16:creationId xmlns:a16="http://schemas.microsoft.com/office/drawing/2014/main" id="{62AD6740-0130-6784-6622-91B31D35A0F9}"/>
              </a:ext>
            </a:extLst>
          </p:cNvPr>
          <p:cNvSpPr txBox="1"/>
          <p:nvPr/>
        </p:nvSpPr>
        <p:spPr>
          <a:xfrm>
            <a:off x="6403848" y="1004617"/>
            <a:ext cx="4325112" cy="307777"/>
          </a:xfrm>
          <a:prstGeom prst="rect">
            <a:avLst/>
          </a:prstGeom>
          <a:noFill/>
        </p:spPr>
        <p:txBody>
          <a:bodyPr wrap="square" rtlCol="0">
            <a:spAutoFit/>
          </a:bodyPr>
          <a:lstStyle/>
          <a:p>
            <a:pPr algn="r"/>
            <a:r>
              <a:rPr lang="es-ES" sz="1400" dirty="0">
                <a:solidFill>
                  <a:schemeClr val="bg1"/>
                </a:solidFill>
              </a:rPr>
              <a:t>Juan Manuel Cabeza Escobar. Socio Garrigues. </a:t>
            </a:r>
          </a:p>
        </p:txBody>
      </p:sp>
      <p:sp>
        <p:nvSpPr>
          <p:cNvPr id="30" name="TextBox 29">
            <a:extLst>
              <a:ext uri="{FF2B5EF4-FFF2-40B4-BE49-F238E27FC236}">
                <a16:creationId xmlns:a16="http://schemas.microsoft.com/office/drawing/2014/main" id="{DBF8503D-628A-2B25-38B2-7C85BBF5F264}"/>
              </a:ext>
            </a:extLst>
          </p:cNvPr>
          <p:cNvSpPr txBox="1"/>
          <p:nvPr/>
        </p:nvSpPr>
        <p:spPr>
          <a:xfrm>
            <a:off x="737884" y="1424338"/>
            <a:ext cx="11126086" cy="338554"/>
          </a:xfrm>
          <a:prstGeom prst="rect">
            <a:avLst/>
          </a:prstGeom>
          <a:noFill/>
        </p:spPr>
        <p:txBody>
          <a:bodyPr wrap="square" rtlCol="0">
            <a:spAutoFit/>
          </a:bodyPr>
          <a:lstStyle/>
          <a:p>
            <a:r>
              <a:rPr lang="es-ES" sz="1600" i="1" dirty="0">
                <a:solidFill>
                  <a:srgbClr val="B43271"/>
                </a:solidFill>
              </a:rPr>
              <a:t>4.2.</a:t>
            </a:r>
            <a:r>
              <a:rPr lang="es-ES" sz="1600" i="1" dirty="0"/>
              <a:t> La Disposición adicional vigésima séptima de la actual LCSP</a:t>
            </a:r>
          </a:p>
        </p:txBody>
      </p:sp>
      <p:sp>
        <p:nvSpPr>
          <p:cNvPr id="2" name="Rectángulo 11">
            <a:extLst>
              <a:ext uri="{FF2B5EF4-FFF2-40B4-BE49-F238E27FC236}">
                <a16:creationId xmlns:a16="http://schemas.microsoft.com/office/drawing/2014/main" id="{A2298CCB-96D1-F53A-8FFA-FB8186EF0CEC}"/>
              </a:ext>
            </a:extLst>
          </p:cNvPr>
          <p:cNvSpPr/>
          <p:nvPr/>
        </p:nvSpPr>
        <p:spPr>
          <a:xfrm>
            <a:off x="801759" y="1792150"/>
            <a:ext cx="5160129" cy="1133930"/>
          </a:xfrm>
          <a:prstGeom prst="rect">
            <a:avLst/>
          </a:prstGeom>
          <a:solidFill>
            <a:srgbClr val="B43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u="sng" dirty="0">
                <a:solidFill>
                  <a:schemeClr val="bg1"/>
                </a:solidFill>
              </a:rPr>
              <a:t>Central de compras de medicamentos </a:t>
            </a:r>
          </a:p>
          <a:p>
            <a:pPr algn="ctr"/>
            <a:r>
              <a:rPr lang="es-ES" sz="1200" dirty="0">
                <a:solidFill>
                  <a:schemeClr val="bg1"/>
                </a:solidFill>
              </a:rPr>
              <a:t>Un sólo órgano de contratación (el Ministerio de Sanidad) “</a:t>
            </a:r>
            <a:r>
              <a:rPr lang="es-ES" sz="1200" i="1" dirty="0">
                <a:solidFill>
                  <a:schemeClr val="bg1"/>
                </a:solidFill>
              </a:rPr>
              <a:t>centraliza</a:t>
            </a:r>
            <a:r>
              <a:rPr lang="es-ES" sz="1200" dirty="0">
                <a:solidFill>
                  <a:schemeClr val="bg1"/>
                </a:solidFill>
              </a:rPr>
              <a:t>” las adquisiciones de medicamentos que se contraten en el ámbito estatal, si bien, mediante acuerdo, las Comunidades Autónomas pueden adherirse a este sistema. </a:t>
            </a:r>
          </a:p>
        </p:txBody>
      </p:sp>
      <p:sp>
        <p:nvSpPr>
          <p:cNvPr id="12" name="Rectángulo 11">
            <a:extLst>
              <a:ext uri="{FF2B5EF4-FFF2-40B4-BE49-F238E27FC236}">
                <a16:creationId xmlns:a16="http://schemas.microsoft.com/office/drawing/2014/main" id="{3358F8C6-8792-5D32-541D-47D1E112DFB8}"/>
              </a:ext>
            </a:extLst>
          </p:cNvPr>
          <p:cNvSpPr/>
          <p:nvPr/>
        </p:nvSpPr>
        <p:spPr>
          <a:xfrm>
            <a:off x="6333794" y="1792150"/>
            <a:ext cx="5336997" cy="1133930"/>
          </a:xfrm>
          <a:prstGeom prst="rect">
            <a:avLst/>
          </a:prstGeom>
          <a:solidFill>
            <a:srgbClr val="B43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u="sng" dirty="0">
                <a:solidFill>
                  <a:schemeClr val="bg1"/>
                </a:solidFill>
              </a:rPr>
              <a:t>Suscripción de acuerdos marco</a:t>
            </a:r>
          </a:p>
          <a:p>
            <a:pPr algn="ctr"/>
            <a:r>
              <a:rPr lang="es-ES" sz="1200" dirty="0">
                <a:solidFill>
                  <a:schemeClr val="bg1"/>
                </a:solidFill>
              </a:rPr>
              <a:t>Los órganos de contratación de la AGE, de las CCAA y de las EELL, así como las entidades y organismos dependientes de ellas e integradas en el Sistema Nacional de Salud, pueden concluir, de forma conjunta, acuerdos marco  con uno o varios contratistas con el fin de fijar las condiciones a que habrán de ajustarse los contratos centralizados</a:t>
            </a:r>
          </a:p>
        </p:txBody>
      </p:sp>
      <p:sp>
        <p:nvSpPr>
          <p:cNvPr id="14" name="TextBox 13">
            <a:extLst>
              <a:ext uri="{FF2B5EF4-FFF2-40B4-BE49-F238E27FC236}">
                <a16:creationId xmlns:a16="http://schemas.microsoft.com/office/drawing/2014/main" id="{9C3339AF-3761-A314-5B2E-172D0F78F430}"/>
              </a:ext>
            </a:extLst>
          </p:cNvPr>
          <p:cNvSpPr txBox="1"/>
          <p:nvPr/>
        </p:nvSpPr>
        <p:spPr>
          <a:xfrm>
            <a:off x="737884" y="3022755"/>
            <a:ext cx="11126086" cy="338554"/>
          </a:xfrm>
          <a:prstGeom prst="rect">
            <a:avLst/>
          </a:prstGeom>
          <a:noFill/>
        </p:spPr>
        <p:txBody>
          <a:bodyPr wrap="square" rtlCol="0">
            <a:spAutoFit/>
          </a:bodyPr>
          <a:lstStyle/>
          <a:p>
            <a:r>
              <a:rPr lang="es-ES" sz="1600" i="1" dirty="0">
                <a:solidFill>
                  <a:srgbClr val="B43271"/>
                </a:solidFill>
              </a:rPr>
              <a:t>4.3.</a:t>
            </a:r>
            <a:r>
              <a:rPr lang="es-ES" sz="1600" i="1" dirty="0"/>
              <a:t> Modificaciones introducidas por la Ley de Presupuestos Generales para el año 2023 en el régimen de contratación centralizada</a:t>
            </a:r>
          </a:p>
        </p:txBody>
      </p:sp>
      <p:sp>
        <p:nvSpPr>
          <p:cNvPr id="17" name="Rectángulo 11">
            <a:extLst>
              <a:ext uri="{FF2B5EF4-FFF2-40B4-BE49-F238E27FC236}">
                <a16:creationId xmlns:a16="http://schemas.microsoft.com/office/drawing/2014/main" id="{0CB126B1-1098-CDF5-8D36-8E9461B81B34}"/>
              </a:ext>
            </a:extLst>
          </p:cNvPr>
          <p:cNvSpPr/>
          <p:nvPr/>
        </p:nvSpPr>
        <p:spPr>
          <a:xfrm>
            <a:off x="770656" y="4422814"/>
            <a:ext cx="10901382" cy="971273"/>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solidFill>
                  <a:schemeClr val="bg1"/>
                </a:solidFill>
              </a:rPr>
              <a:t>Se introduce un nuevo párrafo en el siguiente sentido: “</a:t>
            </a:r>
            <a:r>
              <a:rPr lang="es-ES" sz="1300" i="1" dirty="0">
                <a:solidFill>
                  <a:schemeClr val="bg1"/>
                </a:solidFill>
              </a:rPr>
              <a:t>la adhesión a un acuerdo marco o sistema dinámico de adquisición implicará el compromiso de la entidad adherida de cumplir los términos y condiciones establecidos en los pliegos que rigen el acuerdo marco o sistema dinámico de adquisición, así como las instrucciones que la Junta de Contratación Centralizada dicte para la licitación, adjudicación y ejecución de los contratos basados o de los contratos específicos tramitados por las entidades adheridas</a:t>
            </a:r>
            <a:r>
              <a:rPr lang="es-ES" sz="1300" dirty="0">
                <a:solidFill>
                  <a:schemeClr val="bg1"/>
                </a:solidFill>
              </a:rPr>
              <a:t>”. </a:t>
            </a:r>
          </a:p>
        </p:txBody>
      </p:sp>
      <p:sp>
        <p:nvSpPr>
          <p:cNvPr id="18" name="Rectángulo 11">
            <a:extLst>
              <a:ext uri="{FF2B5EF4-FFF2-40B4-BE49-F238E27FC236}">
                <a16:creationId xmlns:a16="http://schemas.microsoft.com/office/drawing/2014/main" id="{8D7629B8-0783-F19F-65EE-7F33AB3F4CF5}"/>
              </a:ext>
            </a:extLst>
          </p:cNvPr>
          <p:cNvSpPr/>
          <p:nvPr/>
        </p:nvSpPr>
        <p:spPr>
          <a:xfrm>
            <a:off x="770656" y="3356050"/>
            <a:ext cx="10901382" cy="971273"/>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solidFill>
                  <a:schemeClr val="bg1"/>
                </a:solidFill>
              </a:rPr>
              <a:t>Se prevé específicamente y de forma novedosa que la adhesión al sistema estatal de contratación centralizada quede sujeto a que “</a:t>
            </a:r>
            <a:r>
              <a:rPr lang="es-ES" sz="1300" i="1" dirty="0">
                <a:solidFill>
                  <a:schemeClr val="bg1"/>
                </a:solidFill>
              </a:rPr>
              <a:t>el régimen presupuestario de la entidad solicitante, así como la planificación y gestión de la contratación centralizada del correspondiente suministro, servicio u obra permitan la extensión a otras entidades</a:t>
            </a:r>
            <a:r>
              <a:rPr lang="es-ES" sz="1300" dirty="0">
                <a:solidFill>
                  <a:schemeClr val="bg1"/>
                </a:solidFill>
              </a:rPr>
              <a:t>”. </a:t>
            </a:r>
          </a:p>
        </p:txBody>
      </p:sp>
      <p:sp>
        <p:nvSpPr>
          <p:cNvPr id="19" name="Rectángulo 11">
            <a:extLst>
              <a:ext uri="{FF2B5EF4-FFF2-40B4-BE49-F238E27FC236}">
                <a16:creationId xmlns:a16="http://schemas.microsoft.com/office/drawing/2014/main" id="{DF06D54A-6E19-2E5A-0CFF-EA7B5AD57633}"/>
              </a:ext>
            </a:extLst>
          </p:cNvPr>
          <p:cNvSpPr/>
          <p:nvPr/>
        </p:nvSpPr>
        <p:spPr>
          <a:xfrm>
            <a:off x="770656" y="5486436"/>
            <a:ext cx="10901382" cy="971273"/>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solidFill>
                  <a:schemeClr val="bg1"/>
                </a:solidFill>
              </a:rPr>
              <a:t>Si bien antes se obligaba a la Junta de Contratación Centralizada a establecer, para cada acuerdo marco y sistema dinámico de adquisición, las medidas que considere adecuadas para velar por la correcta aplicación por las entidades adheridas de los términos, condiciones e instrucciones que lo regulan, con la nueva redacción esto pasa a ser una facultad disponible. </a:t>
            </a:r>
          </a:p>
        </p:txBody>
      </p:sp>
    </p:spTree>
    <p:extLst>
      <p:ext uri="{BB962C8B-B14F-4D97-AF65-F5344CB8AC3E}">
        <p14:creationId xmlns:p14="http://schemas.microsoft.com/office/powerpoint/2010/main" val="3776383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4"/>
          <a:stretch>
            <a:fillRect/>
          </a:stretch>
        </p:blipFill>
        <p:spPr>
          <a:xfrm>
            <a:off x="-17585" y="0"/>
            <a:ext cx="447438" cy="6858000"/>
          </a:xfrm>
          <a:prstGeom prst="rect">
            <a:avLst/>
          </a:prstGeom>
        </p:spPr>
      </p:pic>
      <p:sp>
        <p:nvSpPr>
          <p:cNvPr id="3" name="Rectángulo 11">
            <a:extLst>
              <a:ext uri="{FF2B5EF4-FFF2-40B4-BE49-F238E27FC236}">
                <a16:creationId xmlns:a16="http://schemas.microsoft.com/office/drawing/2014/main" id="{276F411B-A254-F381-0811-B9DA582F6CA6}"/>
              </a:ext>
            </a:extLst>
          </p:cNvPr>
          <p:cNvSpPr/>
          <p:nvPr/>
        </p:nvSpPr>
        <p:spPr>
          <a:xfrm>
            <a:off x="737884" y="270819"/>
            <a:ext cx="10143476" cy="1055061"/>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12">
            <a:extLst>
              <a:ext uri="{FF2B5EF4-FFF2-40B4-BE49-F238E27FC236}">
                <a16:creationId xmlns:a16="http://schemas.microsoft.com/office/drawing/2014/main" id="{86A8FB31-11CA-249D-DA7D-2E23DC8989BE}"/>
              </a:ext>
            </a:extLst>
          </p:cNvPr>
          <p:cNvSpPr/>
          <p:nvPr/>
        </p:nvSpPr>
        <p:spPr>
          <a:xfrm>
            <a:off x="585484" y="369277"/>
            <a:ext cx="10143476" cy="602646"/>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13">
            <a:extLst>
              <a:ext uri="{FF2B5EF4-FFF2-40B4-BE49-F238E27FC236}">
                <a16:creationId xmlns:a16="http://schemas.microsoft.com/office/drawing/2014/main" id="{12D6E37E-8E44-5584-B6E7-A28A3BA54A6C}"/>
              </a:ext>
            </a:extLst>
          </p:cNvPr>
          <p:cNvSpPr txBox="1"/>
          <p:nvPr/>
        </p:nvSpPr>
        <p:spPr>
          <a:xfrm>
            <a:off x="737884" y="381380"/>
            <a:ext cx="9991076" cy="584775"/>
          </a:xfrm>
          <a:prstGeom prst="rect">
            <a:avLst/>
          </a:prstGeom>
          <a:noFill/>
        </p:spPr>
        <p:txBody>
          <a:bodyPr wrap="square" rtlCol="0">
            <a:spAutoFit/>
          </a:bodyPr>
          <a:lstStyle/>
          <a:p>
            <a:pPr algn="l"/>
            <a:r>
              <a:rPr lang="es-ES" sz="1600" b="1" dirty="0">
                <a:solidFill>
                  <a:schemeClr val="bg1"/>
                </a:solidFill>
              </a:rPr>
              <a:t>Contratación pública de medicamentos. La modificación de la Ley de Contratos del Sector Público por la Ley de</a:t>
            </a:r>
          </a:p>
          <a:p>
            <a:pPr algn="l"/>
            <a:r>
              <a:rPr lang="es-ES" sz="1600" b="1" dirty="0">
                <a:solidFill>
                  <a:schemeClr val="bg1"/>
                </a:solidFill>
              </a:rPr>
              <a:t>Presupuestos Generales para el año 2023 desde la perspectiva del ámbito farmacéutico.</a:t>
            </a:r>
          </a:p>
        </p:txBody>
      </p:sp>
      <p:sp>
        <p:nvSpPr>
          <p:cNvPr id="8" name="TextBox 7">
            <a:extLst>
              <a:ext uri="{FF2B5EF4-FFF2-40B4-BE49-F238E27FC236}">
                <a16:creationId xmlns:a16="http://schemas.microsoft.com/office/drawing/2014/main" id="{62AD6740-0130-6784-6622-91B31D35A0F9}"/>
              </a:ext>
            </a:extLst>
          </p:cNvPr>
          <p:cNvSpPr txBox="1"/>
          <p:nvPr/>
        </p:nvSpPr>
        <p:spPr>
          <a:xfrm>
            <a:off x="6403848" y="1004617"/>
            <a:ext cx="4325112" cy="307777"/>
          </a:xfrm>
          <a:prstGeom prst="rect">
            <a:avLst/>
          </a:prstGeom>
          <a:noFill/>
        </p:spPr>
        <p:txBody>
          <a:bodyPr wrap="square" rtlCol="0">
            <a:spAutoFit/>
          </a:bodyPr>
          <a:lstStyle/>
          <a:p>
            <a:pPr algn="r"/>
            <a:r>
              <a:rPr lang="es-ES" sz="1400" dirty="0">
                <a:solidFill>
                  <a:schemeClr val="bg1"/>
                </a:solidFill>
              </a:rPr>
              <a:t>Juan Manuel Cabeza Escobar. Socio Garrigues. </a:t>
            </a:r>
          </a:p>
        </p:txBody>
      </p:sp>
      <p:sp>
        <p:nvSpPr>
          <p:cNvPr id="30" name="TextBox 29">
            <a:extLst>
              <a:ext uri="{FF2B5EF4-FFF2-40B4-BE49-F238E27FC236}">
                <a16:creationId xmlns:a16="http://schemas.microsoft.com/office/drawing/2014/main" id="{DBF8503D-628A-2B25-38B2-7C85BBF5F264}"/>
              </a:ext>
            </a:extLst>
          </p:cNvPr>
          <p:cNvSpPr txBox="1"/>
          <p:nvPr/>
        </p:nvSpPr>
        <p:spPr>
          <a:xfrm>
            <a:off x="737884" y="1424338"/>
            <a:ext cx="11126086" cy="584775"/>
          </a:xfrm>
          <a:prstGeom prst="rect">
            <a:avLst/>
          </a:prstGeom>
          <a:noFill/>
        </p:spPr>
        <p:txBody>
          <a:bodyPr wrap="square" rtlCol="0">
            <a:spAutoFit/>
          </a:bodyPr>
          <a:lstStyle/>
          <a:p>
            <a:r>
              <a:rPr lang="es-ES" sz="1600" dirty="0">
                <a:solidFill>
                  <a:srgbClr val="B43271"/>
                </a:solidFill>
              </a:rPr>
              <a:t>5. </a:t>
            </a:r>
            <a:r>
              <a:rPr lang="es-ES" sz="1600" dirty="0"/>
              <a:t>Procedimiento en caso de indicios de conductas colusorias</a:t>
            </a:r>
          </a:p>
          <a:p>
            <a:r>
              <a:rPr lang="es-ES" sz="1600" i="1" dirty="0">
                <a:solidFill>
                  <a:srgbClr val="B43271"/>
                </a:solidFill>
              </a:rPr>
              <a:t>5.1. </a:t>
            </a:r>
            <a:r>
              <a:rPr lang="es-ES" sz="1600" i="1" dirty="0"/>
              <a:t>La regulación anterior a la Ley de Presupuestos Generales para el año 2023 </a:t>
            </a:r>
          </a:p>
        </p:txBody>
      </p:sp>
      <p:sp>
        <p:nvSpPr>
          <p:cNvPr id="9" name="Rectángulo 11">
            <a:extLst>
              <a:ext uri="{FF2B5EF4-FFF2-40B4-BE49-F238E27FC236}">
                <a16:creationId xmlns:a16="http://schemas.microsoft.com/office/drawing/2014/main" id="{2D9D9546-39A5-ED31-2677-F44CF91C35EB}"/>
              </a:ext>
            </a:extLst>
          </p:cNvPr>
          <p:cNvSpPr/>
          <p:nvPr/>
        </p:nvSpPr>
        <p:spPr>
          <a:xfrm>
            <a:off x="801759" y="2002011"/>
            <a:ext cx="10949859" cy="670079"/>
          </a:xfrm>
          <a:prstGeom prst="rect">
            <a:avLst/>
          </a:prstGeom>
          <a:solidFill>
            <a:srgbClr val="B43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bg1"/>
                </a:solidFill>
              </a:rPr>
              <a:t>Si el órgano de contratación tuviera indicios fundados de conductas colusorias en el procedimiento de contratación, lo trasladaría, con carácter previo a la adjudicación del contrato, a CNMC o, en su caso, a la autoridad de competencia autonómica correspondiente, a efectos de que a través de un procedimiento sumarísimo se pronunciase sobre aquellos</a:t>
            </a:r>
          </a:p>
        </p:txBody>
      </p:sp>
      <p:sp>
        <p:nvSpPr>
          <p:cNvPr id="11" name="TextBox 10">
            <a:extLst>
              <a:ext uri="{FF2B5EF4-FFF2-40B4-BE49-F238E27FC236}">
                <a16:creationId xmlns:a16="http://schemas.microsoft.com/office/drawing/2014/main" id="{A607C5CB-6A7E-418D-2249-ED280BA219BA}"/>
              </a:ext>
            </a:extLst>
          </p:cNvPr>
          <p:cNvSpPr txBox="1"/>
          <p:nvPr/>
        </p:nvSpPr>
        <p:spPr>
          <a:xfrm>
            <a:off x="801759" y="2720761"/>
            <a:ext cx="11126086" cy="338554"/>
          </a:xfrm>
          <a:prstGeom prst="rect">
            <a:avLst/>
          </a:prstGeom>
          <a:noFill/>
        </p:spPr>
        <p:txBody>
          <a:bodyPr wrap="square" rtlCol="0">
            <a:spAutoFit/>
          </a:bodyPr>
          <a:lstStyle/>
          <a:p>
            <a:r>
              <a:rPr lang="es-ES" sz="1600" i="1" dirty="0">
                <a:solidFill>
                  <a:srgbClr val="B43271"/>
                </a:solidFill>
              </a:rPr>
              <a:t>5.2. </a:t>
            </a:r>
            <a:r>
              <a:rPr lang="es-ES" sz="1600" i="1" dirty="0"/>
              <a:t>La modificación introducida por la Ley de Presupuestos Generales para el año 2023</a:t>
            </a:r>
          </a:p>
        </p:txBody>
      </p:sp>
      <p:sp>
        <p:nvSpPr>
          <p:cNvPr id="13" name="Rectángulo 11">
            <a:extLst>
              <a:ext uri="{FF2B5EF4-FFF2-40B4-BE49-F238E27FC236}">
                <a16:creationId xmlns:a16="http://schemas.microsoft.com/office/drawing/2014/main" id="{6C94074B-46FD-A745-DEA4-8FDB7E50F23E}"/>
              </a:ext>
            </a:extLst>
          </p:cNvPr>
          <p:cNvSpPr/>
          <p:nvPr/>
        </p:nvSpPr>
        <p:spPr>
          <a:xfrm>
            <a:off x="850236" y="3107986"/>
            <a:ext cx="10901382" cy="485637"/>
          </a:xfrm>
          <a:prstGeom prst="rect">
            <a:avLst/>
          </a:prstGeom>
          <a:solidFill>
            <a:srgbClr val="B43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00" dirty="0">
                <a:solidFill>
                  <a:schemeClr val="bg1"/>
                </a:solidFill>
              </a:rPr>
              <a:t>Regular el procedimiento que debe seguirse en caso de que se aprecien indicios fundados de conductas colusorias en el marco de la contratación pública y limitar la aplicación de tal procedimiento a los contratos sujetos a regulación armonizada</a:t>
            </a:r>
          </a:p>
        </p:txBody>
      </p:sp>
      <p:sp>
        <p:nvSpPr>
          <p:cNvPr id="16" name="Rectángulo 11">
            <a:extLst>
              <a:ext uri="{FF2B5EF4-FFF2-40B4-BE49-F238E27FC236}">
                <a16:creationId xmlns:a16="http://schemas.microsoft.com/office/drawing/2014/main" id="{C9533537-A907-980E-4560-0A63ECDD595C}"/>
              </a:ext>
            </a:extLst>
          </p:cNvPr>
          <p:cNvSpPr/>
          <p:nvPr/>
        </p:nvSpPr>
        <p:spPr>
          <a:xfrm>
            <a:off x="850236" y="3755816"/>
            <a:ext cx="10901382" cy="516155"/>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bg1"/>
                </a:solidFill>
              </a:rPr>
              <a:t>Cuando se aprecien indicios de prácticas colusorias el órgano de contratación, de oficio o a instancia de la mesa de contratación, los trasladará con carácter previo a la adjudicación a la CNMC o autoridad de competencia autonómica</a:t>
            </a:r>
          </a:p>
        </p:txBody>
      </p:sp>
      <p:sp>
        <p:nvSpPr>
          <p:cNvPr id="20" name="Arrow: Right 19">
            <a:extLst>
              <a:ext uri="{FF2B5EF4-FFF2-40B4-BE49-F238E27FC236}">
                <a16:creationId xmlns:a16="http://schemas.microsoft.com/office/drawing/2014/main" id="{AE25B605-5E2B-E653-05C2-ECC737E9FF07}"/>
              </a:ext>
            </a:extLst>
          </p:cNvPr>
          <p:cNvSpPr/>
          <p:nvPr/>
        </p:nvSpPr>
        <p:spPr>
          <a:xfrm rot="5400000">
            <a:off x="2188308" y="4329856"/>
            <a:ext cx="231935" cy="161411"/>
          </a:xfrm>
          <a:prstGeom prst="rightArrow">
            <a:avLst/>
          </a:prstGeom>
          <a:solidFill>
            <a:srgbClr val="B43271"/>
          </a:solidFill>
          <a:ln>
            <a:solidFill>
              <a:srgbClr val="B432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11">
            <a:extLst>
              <a:ext uri="{FF2B5EF4-FFF2-40B4-BE49-F238E27FC236}">
                <a16:creationId xmlns:a16="http://schemas.microsoft.com/office/drawing/2014/main" id="{F822CCF9-6127-B612-FE4C-CC4E455EB419}"/>
              </a:ext>
            </a:extLst>
          </p:cNvPr>
          <p:cNvSpPr/>
          <p:nvPr/>
        </p:nvSpPr>
        <p:spPr>
          <a:xfrm>
            <a:off x="850236" y="4549153"/>
            <a:ext cx="2908081" cy="2156447"/>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bg1"/>
                </a:solidFill>
              </a:rPr>
              <a:t>No existen tales indicios fundados de conductas colusorias, el órgano de contratación </a:t>
            </a:r>
            <a:r>
              <a:rPr lang="es-ES" sz="1200" u="sng" dirty="0">
                <a:solidFill>
                  <a:schemeClr val="bg1"/>
                </a:solidFill>
              </a:rPr>
              <a:t>continuará con la tramitación </a:t>
            </a:r>
            <a:r>
              <a:rPr lang="es-ES" sz="1200" dirty="0">
                <a:solidFill>
                  <a:schemeClr val="bg1"/>
                </a:solidFill>
              </a:rPr>
              <a:t>del procedimiento de contratación</a:t>
            </a:r>
          </a:p>
        </p:txBody>
      </p:sp>
      <p:sp>
        <p:nvSpPr>
          <p:cNvPr id="22" name="Rectángulo 11">
            <a:extLst>
              <a:ext uri="{FF2B5EF4-FFF2-40B4-BE49-F238E27FC236}">
                <a16:creationId xmlns:a16="http://schemas.microsoft.com/office/drawing/2014/main" id="{60CFB0A7-3555-6D01-3F8E-E5A44BFDA920}"/>
              </a:ext>
            </a:extLst>
          </p:cNvPr>
          <p:cNvSpPr/>
          <p:nvPr/>
        </p:nvSpPr>
        <p:spPr>
          <a:xfrm>
            <a:off x="3901284" y="4542929"/>
            <a:ext cx="7850334" cy="516156"/>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bg1"/>
                </a:solidFill>
              </a:rPr>
              <a:t>Sí que existen indicios fundados de conducta colusoria, el órgano de contratación notificará y publicará la suspensión del procedimiento y remitirá a los licitadores afectados la documentación necesaria para que formulen alegaciones </a:t>
            </a:r>
          </a:p>
        </p:txBody>
      </p:sp>
      <p:sp>
        <p:nvSpPr>
          <p:cNvPr id="23" name="Arrow: Right 22">
            <a:extLst>
              <a:ext uri="{FF2B5EF4-FFF2-40B4-BE49-F238E27FC236}">
                <a16:creationId xmlns:a16="http://schemas.microsoft.com/office/drawing/2014/main" id="{2B8CA287-FCE0-07BF-DF99-5922DB2E323E}"/>
              </a:ext>
            </a:extLst>
          </p:cNvPr>
          <p:cNvSpPr/>
          <p:nvPr/>
        </p:nvSpPr>
        <p:spPr>
          <a:xfrm rot="5400000">
            <a:off x="7710483" y="4329855"/>
            <a:ext cx="231935" cy="161411"/>
          </a:xfrm>
          <a:prstGeom prst="rightArrow">
            <a:avLst/>
          </a:prstGeom>
          <a:solidFill>
            <a:srgbClr val="B43271"/>
          </a:solidFill>
          <a:ln>
            <a:solidFill>
              <a:srgbClr val="B432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11">
            <a:extLst>
              <a:ext uri="{FF2B5EF4-FFF2-40B4-BE49-F238E27FC236}">
                <a16:creationId xmlns:a16="http://schemas.microsoft.com/office/drawing/2014/main" id="{3C55CC61-A8B1-FB10-25F0-678EAF086998}"/>
              </a:ext>
            </a:extLst>
          </p:cNvPr>
          <p:cNvSpPr/>
          <p:nvPr/>
        </p:nvSpPr>
        <p:spPr>
          <a:xfrm>
            <a:off x="3901284" y="5330042"/>
            <a:ext cx="3925980" cy="1375557"/>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bg1"/>
                </a:solidFill>
              </a:rPr>
              <a:t>Si el órgano de contratación resuelve que existen indicios fundados de conductas colusorias excluirá del procedimiento de contratación a los licitadores responsables de dicha conducta y lo notificará a todos los licitadores, alzando la suspensión y continuando el procedimiento de contratación con los licitadores restantes, si los hubiere</a:t>
            </a:r>
          </a:p>
        </p:txBody>
      </p:sp>
      <p:sp>
        <p:nvSpPr>
          <p:cNvPr id="25" name="Arrow: Right 24">
            <a:extLst>
              <a:ext uri="{FF2B5EF4-FFF2-40B4-BE49-F238E27FC236}">
                <a16:creationId xmlns:a16="http://schemas.microsoft.com/office/drawing/2014/main" id="{E7E3C3AD-F518-CF40-C14D-DB4978641728}"/>
              </a:ext>
            </a:extLst>
          </p:cNvPr>
          <p:cNvSpPr/>
          <p:nvPr/>
        </p:nvSpPr>
        <p:spPr>
          <a:xfrm rot="5400000">
            <a:off x="5748306" y="5110748"/>
            <a:ext cx="231935" cy="161411"/>
          </a:xfrm>
          <a:prstGeom prst="rightArrow">
            <a:avLst/>
          </a:prstGeom>
          <a:solidFill>
            <a:srgbClr val="B43271"/>
          </a:solidFill>
          <a:ln>
            <a:solidFill>
              <a:srgbClr val="B432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11">
            <a:extLst>
              <a:ext uri="{FF2B5EF4-FFF2-40B4-BE49-F238E27FC236}">
                <a16:creationId xmlns:a16="http://schemas.microsoft.com/office/drawing/2014/main" id="{4FA3EF3F-6AD8-6120-26E0-F7BE6F350B12}"/>
              </a:ext>
            </a:extLst>
          </p:cNvPr>
          <p:cNvSpPr/>
          <p:nvPr/>
        </p:nvSpPr>
        <p:spPr>
          <a:xfrm>
            <a:off x="7891917" y="5330041"/>
            <a:ext cx="3925980" cy="1375557"/>
          </a:xfrm>
          <a:prstGeom prst="rect">
            <a:avLst/>
          </a:prstGeom>
          <a:solidFill>
            <a:srgbClr val="39A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bg1"/>
                </a:solidFill>
              </a:rPr>
              <a:t>Si resuelve que no existen indicios fundados de conducta colusoria, alzará la suspensión y continuará la tramitación del procedimiento de contratación sin la exclusión de ningún licitador por este motivo</a:t>
            </a:r>
          </a:p>
        </p:txBody>
      </p:sp>
      <p:sp>
        <p:nvSpPr>
          <p:cNvPr id="27" name="Arrow: Right 26">
            <a:extLst>
              <a:ext uri="{FF2B5EF4-FFF2-40B4-BE49-F238E27FC236}">
                <a16:creationId xmlns:a16="http://schemas.microsoft.com/office/drawing/2014/main" id="{492E506E-A9A8-4578-0102-842693EB18DA}"/>
              </a:ext>
            </a:extLst>
          </p:cNvPr>
          <p:cNvSpPr/>
          <p:nvPr/>
        </p:nvSpPr>
        <p:spPr>
          <a:xfrm rot="5400000">
            <a:off x="9738939" y="5112741"/>
            <a:ext cx="231935" cy="161411"/>
          </a:xfrm>
          <a:prstGeom prst="rightArrow">
            <a:avLst/>
          </a:prstGeom>
          <a:solidFill>
            <a:srgbClr val="B43271"/>
          </a:solidFill>
          <a:ln>
            <a:solidFill>
              <a:srgbClr val="B432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02949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B0386-8E53-0C22-5C35-14D014222D5C}"/>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B843D91F-C9A2-5E07-9822-9C0C627764CC}"/>
              </a:ext>
            </a:extLst>
          </p:cNvPr>
          <p:cNvPicPr>
            <a:picLocks noChangeAspect="1"/>
          </p:cNvPicPr>
          <p:nvPr/>
        </p:nvPicPr>
        <p:blipFill>
          <a:blip r:embed="rId3"/>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E71E2181-F64C-6523-58A7-A1E95AD18B69}"/>
              </a:ext>
            </a:extLst>
          </p:cNvPr>
          <p:cNvPicPr>
            <a:picLocks noChangeAspect="1"/>
          </p:cNvPicPr>
          <p:nvPr/>
        </p:nvPicPr>
        <p:blipFill>
          <a:blip r:embed="rId4"/>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87ACFBE9-082F-80D6-2E6B-E21EE03CAA6A}"/>
              </a:ext>
            </a:extLst>
          </p:cNvPr>
          <p:cNvCxnSpPr>
            <a:cxnSpLocks/>
          </p:cNvCxnSpPr>
          <p:nvPr/>
        </p:nvCxnSpPr>
        <p:spPr>
          <a:xfrm>
            <a:off x="2729644" y="1230923"/>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E780D34D-0671-28F8-BBAE-8B3A129BA007}"/>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DF5C279A-471C-7611-CC5F-70EE1C00CF89}"/>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08CDA3B8-D7DA-CA25-B120-DA764547BFF1}"/>
              </a:ext>
            </a:extLst>
          </p:cNvPr>
          <p:cNvSpPr txBox="1"/>
          <p:nvPr/>
        </p:nvSpPr>
        <p:spPr>
          <a:xfrm>
            <a:off x="201724" y="393589"/>
            <a:ext cx="4258189" cy="369332"/>
          </a:xfrm>
          <a:prstGeom prst="rect">
            <a:avLst/>
          </a:prstGeom>
          <a:noFill/>
        </p:spPr>
        <p:txBody>
          <a:bodyPr wrap="square" rtlCol="0">
            <a:spAutoFit/>
          </a:bodyPr>
          <a:lstStyle/>
          <a:p>
            <a:pPr algn="ctr"/>
            <a:r>
              <a:rPr lang="es-ES_tradnl" b="1" dirty="0">
                <a:solidFill>
                  <a:schemeClr val="bg1"/>
                </a:solidFill>
              </a:rPr>
              <a:t>AGENDA</a:t>
            </a:r>
            <a:endParaRPr lang="es-ES" b="1" dirty="0">
              <a:solidFill>
                <a:schemeClr val="bg1"/>
              </a:solidFill>
            </a:endParaRPr>
          </a:p>
        </p:txBody>
      </p:sp>
      <p:grpSp>
        <p:nvGrpSpPr>
          <p:cNvPr id="16" name="Grupo 15">
            <a:extLst>
              <a:ext uri="{FF2B5EF4-FFF2-40B4-BE49-F238E27FC236}">
                <a16:creationId xmlns:a16="http://schemas.microsoft.com/office/drawing/2014/main" id="{713F6DE9-0189-0526-313F-88777162EC33}"/>
              </a:ext>
            </a:extLst>
          </p:cNvPr>
          <p:cNvGrpSpPr/>
          <p:nvPr/>
        </p:nvGrpSpPr>
        <p:grpSpPr>
          <a:xfrm>
            <a:off x="1300767" y="7595794"/>
            <a:ext cx="7968377" cy="197534"/>
            <a:chOff x="1300767" y="5462639"/>
            <a:chExt cx="7968377" cy="197534"/>
          </a:xfrm>
        </p:grpSpPr>
      </p:grpSp>
      <p:grpSp>
        <p:nvGrpSpPr>
          <p:cNvPr id="22" name="Grupo 21">
            <a:extLst>
              <a:ext uri="{FF2B5EF4-FFF2-40B4-BE49-F238E27FC236}">
                <a16:creationId xmlns:a16="http://schemas.microsoft.com/office/drawing/2014/main" id="{20D739DA-F617-8613-61D5-668776ED6DB3}"/>
              </a:ext>
            </a:extLst>
          </p:cNvPr>
          <p:cNvGrpSpPr/>
          <p:nvPr/>
        </p:nvGrpSpPr>
        <p:grpSpPr>
          <a:xfrm>
            <a:off x="1300767" y="8262924"/>
            <a:ext cx="7968377" cy="197534"/>
            <a:chOff x="1300767" y="5462639"/>
            <a:chExt cx="7968377" cy="197534"/>
          </a:xfrm>
        </p:grpSpPr>
      </p:grpSp>
      <p:grpSp>
        <p:nvGrpSpPr>
          <p:cNvPr id="26" name="Grupo 25">
            <a:extLst>
              <a:ext uri="{FF2B5EF4-FFF2-40B4-BE49-F238E27FC236}">
                <a16:creationId xmlns:a16="http://schemas.microsoft.com/office/drawing/2014/main" id="{A3EE3859-79E7-0894-646F-DC0068AFB694}"/>
              </a:ext>
            </a:extLst>
          </p:cNvPr>
          <p:cNvGrpSpPr/>
          <p:nvPr/>
        </p:nvGrpSpPr>
        <p:grpSpPr>
          <a:xfrm>
            <a:off x="1300767" y="8930054"/>
            <a:ext cx="7968377" cy="197534"/>
            <a:chOff x="1300767" y="5462639"/>
            <a:chExt cx="7968377" cy="197534"/>
          </a:xfrm>
        </p:grpSpPr>
      </p:grpSp>
      <p:grpSp>
        <p:nvGrpSpPr>
          <p:cNvPr id="29" name="Grupo 28">
            <a:extLst>
              <a:ext uri="{FF2B5EF4-FFF2-40B4-BE49-F238E27FC236}">
                <a16:creationId xmlns:a16="http://schemas.microsoft.com/office/drawing/2014/main" id="{5707606D-5C1C-69EC-A54F-E5794802FFED}"/>
              </a:ext>
            </a:extLst>
          </p:cNvPr>
          <p:cNvGrpSpPr/>
          <p:nvPr/>
        </p:nvGrpSpPr>
        <p:grpSpPr>
          <a:xfrm>
            <a:off x="1300767" y="9597184"/>
            <a:ext cx="9976833" cy="385990"/>
            <a:chOff x="1300767" y="5462639"/>
            <a:chExt cx="9976833" cy="385990"/>
          </a:xfrm>
        </p:grpSpPr>
      </p:grpSp>
      <p:grpSp>
        <p:nvGrpSpPr>
          <p:cNvPr id="32" name="Grupo 31">
            <a:extLst>
              <a:ext uri="{FF2B5EF4-FFF2-40B4-BE49-F238E27FC236}">
                <a16:creationId xmlns:a16="http://schemas.microsoft.com/office/drawing/2014/main" id="{7D962695-DFCC-39C6-EBF3-CD5F2481EE39}"/>
              </a:ext>
            </a:extLst>
          </p:cNvPr>
          <p:cNvGrpSpPr/>
          <p:nvPr/>
        </p:nvGrpSpPr>
        <p:grpSpPr>
          <a:xfrm>
            <a:off x="1300767" y="6928664"/>
            <a:ext cx="7968377" cy="197534"/>
            <a:chOff x="1300767" y="5462639"/>
            <a:chExt cx="7968377" cy="197534"/>
          </a:xfrm>
        </p:grpSpPr>
      </p:grpSp>
      <p:grpSp>
        <p:nvGrpSpPr>
          <p:cNvPr id="38" name="Grupo 37">
            <a:extLst>
              <a:ext uri="{FF2B5EF4-FFF2-40B4-BE49-F238E27FC236}">
                <a16:creationId xmlns:a16="http://schemas.microsoft.com/office/drawing/2014/main" id="{B67AD87D-79CC-98E8-CE14-EB6AC763A0CC}"/>
              </a:ext>
            </a:extLst>
          </p:cNvPr>
          <p:cNvGrpSpPr/>
          <p:nvPr/>
        </p:nvGrpSpPr>
        <p:grpSpPr>
          <a:xfrm>
            <a:off x="1300767" y="10452770"/>
            <a:ext cx="9976833" cy="385990"/>
            <a:chOff x="1300767" y="5462639"/>
            <a:chExt cx="9976833" cy="385990"/>
          </a:xfrm>
        </p:grpSpPr>
      </p:grpSp>
      <p:grpSp>
        <p:nvGrpSpPr>
          <p:cNvPr id="41" name="Grupo 40">
            <a:extLst>
              <a:ext uri="{FF2B5EF4-FFF2-40B4-BE49-F238E27FC236}">
                <a16:creationId xmlns:a16="http://schemas.microsoft.com/office/drawing/2014/main" id="{C1EF8F84-E6CB-2CDE-E960-4A64C75A749F}"/>
              </a:ext>
            </a:extLst>
          </p:cNvPr>
          <p:cNvGrpSpPr/>
          <p:nvPr/>
        </p:nvGrpSpPr>
        <p:grpSpPr>
          <a:xfrm>
            <a:off x="1300767" y="11308353"/>
            <a:ext cx="9976833" cy="385990"/>
            <a:chOff x="1300767" y="5462639"/>
            <a:chExt cx="9976833" cy="385990"/>
          </a:xfrm>
        </p:grpSpPr>
      </p:grpSp>
    </p:spTree>
    <p:extLst>
      <p:ext uri="{BB962C8B-B14F-4D97-AF65-F5344CB8AC3E}">
        <p14:creationId xmlns:p14="http://schemas.microsoft.com/office/powerpoint/2010/main" val="162292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54167E-6 1.48148E-6 L -3.54167E-6 -0.84097 " pathEditMode="relative" rAng="0" ptsTypes="AA">
                                      <p:cBhvr>
                                        <p:cTn id="6" dur="2000" fill="hold"/>
                                        <p:tgtEl>
                                          <p:spTgt spid="32"/>
                                        </p:tgtEl>
                                        <p:attrNameLst>
                                          <p:attrName>ppt_x</p:attrName>
                                          <p:attrName>ppt_y</p:attrName>
                                        </p:attrNameLst>
                                      </p:cBhvr>
                                      <p:rCtr x="0" y="-42060"/>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3.54167E-6 -7.40741E-7 L -3.54167E-6 -0.84097 " pathEditMode="relative" rAng="0" ptsTypes="AA">
                                      <p:cBhvr>
                                        <p:cTn id="9" dur="2000" fill="hold"/>
                                        <p:tgtEl>
                                          <p:spTgt spid="16"/>
                                        </p:tgtEl>
                                        <p:attrNameLst>
                                          <p:attrName>ppt_x</p:attrName>
                                          <p:attrName>ppt_y</p:attrName>
                                        </p:attrNameLst>
                                      </p:cBhvr>
                                      <p:rCtr x="0" y="-42060"/>
                                    </p:animMotion>
                                  </p:childTnLst>
                                </p:cTn>
                              </p:par>
                            </p:childTnLst>
                          </p:cTn>
                        </p:par>
                        <p:par>
                          <p:cTn id="10" fill="hold">
                            <p:stCondLst>
                              <p:cond delay="4000"/>
                            </p:stCondLst>
                            <p:childTnLst>
                              <p:par>
                                <p:cTn id="11" presetID="42" presetClass="path" presetSubtype="0" accel="50000" decel="50000" fill="hold" nodeType="afterEffect">
                                  <p:stCondLst>
                                    <p:cond delay="0"/>
                                  </p:stCondLst>
                                  <p:childTnLst>
                                    <p:animMotion origin="layout" path="M -3.54167E-6 -2.96296E-6 L -3.54167E-6 -0.84097 " pathEditMode="relative" rAng="0" ptsTypes="AA">
                                      <p:cBhvr>
                                        <p:cTn id="12" dur="2000" fill="hold"/>
                                        <p:tgtEl>
                                          <p:spTgt spid="22"/>
                                        </p:tgtEl>
                                        <p:attrNameLst>
                                          <p:attrName>ppt_x</p:attrName>
                                          <p:attrName>ppt_y</p:attrName>
                                        </p:attrNameLst>
                                      </p:cBhvr>
                                      <p:rCtr x="0" y="-42060"/>
                                    </p:animMotion>
                                  </p:childTnLst>
                                </p:cTn>
                              </p:par>
                            </p:childTnLst>
                          </p:cTn>
                        </p:par>
                        <p:par>
                          <p:cTn id="13" fill="hold">
                            <p:stCondLst>
                              <p:cond delay="6000"/>
                            </p:stCondLst>
                            <p:childTnLst>
                              <p:par>
                                <p:cTn id="14" presetID="42" presetClass="path" presetSubtype="0" accel="50000" decel="50000" fill="hold" nodeType="afterEffect">
                                  <p:stCondLst>
                                    <p:cond delay="0"/>
                                  </p:stCondLst>
                                  <p:childTnLst>
                                    <p:animMotion origin="layout" path="M -3.54167E-6 4.81481E-6 L -3.54167E-6 -0.84098 " pathEditMode="relative" rAng="0" ptsTypes="AA">
                                      <p:cBhvr>
                                        <p:cTn id="15" dur="2000" fill="hold"/>
                                        <p:tgtEl>
                                          <p:spTgt spid="26"/>
                                        </p:tgtEl>
                                        <p:attrNameLst>
                                          <p:attrName>ppt_x</p:attrName>
                                          <p:attrName>ppt_y</p:attrName>
                                        </p:attrNameLst>
                                      </p:cBhvr>
                                      <p:rCtr x="0" y="-42060"/>
                                    </p:animMotion>
                                  </p:childTnLst>
                                </p:cTn>
                              </p:par>
                            </p:childTnLst>
                          </p:cTn>
                        </p:par>
                        <p:par>
                          <p:cTn id="16" fill="hold">
                            <p:stCondLst>
                              <p:cond delay="8000"/>
                            </p:stCondLst>
                            <p:childTnLst>
                              <p:par>
                                <p:cTn id="17" presetID="42" presetClass="path" presetSubtype="0" accel="50000" decel="50000" fill="hold" nodeType="afterEffect">
                                  <p:stCondLst>
                                    <p:cond delay="0"/>
                                  </p:stCondLst>
                                  <p:childTnLst>
                                    <p:animMotion origin="layout" path="M 4.79167E-6 3.7037E-6 L 4.79167E-6 -0.84098 " pathEditMode="relative" rAng="0" ptsTypes="AA">
                                      <p:cBhvr>
                                        <p:cTn id="18" dur="2000" fill="hold"/>
                                        <p:tgtEl>
                                          <p:spTgt spid="29"/>
                                        </p:tgtEl>
                                        <p:attrNameLst>
                                          <p:attrName>ppt_x</p:attrName>
                                          <p:attrName>ppt_y</p:attrName>
                                        </p:attrNameLst>
                                      </p:cBhvr>
                                      <p:rCtr x="0" y="-42060"/>
                                    </p:animMotion>
                                  </p:childTnLst>
                                </p:cTn>
                              </p:par>
                            </p:childTnLst>
                          </p:cTn>
                        </p:par>
                        <p:par>
                          <p:cTn id="19" fill="hold">
                            <p:stCondLst>
                              <p:cond delay="10000"/>
                            </p:stCondLst>
                            <p:childTnLst>
                              <p:par>
                                <p:cTn id="20" presetID="42" presetClass="path" presetSubtype="0" accel="50000" decel="50000" fill="hold" nodeType="afterEffect">
                                  <p:stCondLst>
                                    <p:cond delay="0"/>
                                  </p:stCondLst>
                                  <p:childTnLst>
                                    <p:animMotion origin="layout" path="M 4.79167E-6 -4.81481E-6 L 4.79167E-6 -0.84097 " pathEditMode="relative" rAng="0" ptsTypes="AA">
                                      <p:cBhvr>
                                        <p:cTn id="21" dur="2000" fill="hold"/>
                                        <p:tgtEl>
                                          <p:spTgt spid="38"/>
                                        </p:tgtEl>
                                        <p:attrNameLst>
                                          <p:attrName>ppt_x</p:attrName>
                                          <p:attrName>ppt_y</p:attrName>
                                        </p:attrNameLst>
                                      </p:cBhvr>
                                      <p:rCtr x="0" y="-42060"/>
                                    </p:animMotion>
                                  </p:childTnLst>
                                </p:cTn>
                              </p:par>
                            </p:childTnLst>
                          </p:cTn>
                        </p:par>
                        <p:par>
                          <p:cTn id="22" fill="hold">
                            <p:stCondLst>
                              <p:cond delay="12000"/>
                            </p:stCondLst>
                            <p:childTnLst>
                              <p:par>
                                <p:cTn id="23" presetID="42" presetClass="path" presetSubtype="0" accel="50000" decel="50000" fill="hold" nodeType="afterEffect">
                                  <p:stCondLst>
                                    <p:cond delay="0"/>
                                  </p:stCondLst>
                                  <p:childTnLst>
                                    <p:animMotion origin="layout" path="M 4.79167E-6 -3.33333E-6 L 4.79167E-6 -0.84097 " pathEditMode="relative" rAng="0" ptsTypes="AA">
                                      <p:cBhvr>
                                        <p:cTn id="24" dur="2000" fill="hold"/>
                                        <p:tgtEl>
                                          <p:spTgt spid="41"/>
                                        </p:tgtEl>
                                        <p:attrNameLst>
                                          <p:attrName>ppt_x</p:attrName>
                                          <p:attrName>ppt_y</p:attrName>
                                        </p:attrNameLst>
                                      </p:cBhvr>
                                      <p:rCtr x="0" y="-4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F3EF-9D8B-3C05-0C4D-30F63A9D8872}"/>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E8FED2F-10BF-8D0D-8B2B-0EC415F1D6F7}"/>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2" name="Imagen 1">
            <a:extLst>
              <a:ext uri="{FF2B5EF4-FFF2-40B4-BE49-F238E27FC236}">
                <a16:creationId xmlns:a16="http://schemas.microsoft.com/office/drawing/2014/main" id="{492115BA-ADBD-F215-0B56-2DA995FE2988}"/>
              </a:ext>
            </a:extLst>
          </p:cNvPr>
          <p:cNvPicPr>
            <a:picLocks noChangeAspect="1"/>
          </p:cNvPicPr>
          <p:nvPr/>
        </p:nvPicPr>
        <p:blipFill>
          <a:blip r:embed="rId3"/>
          <a:stretch>
            <a:fillRect/>
          </a:stretch>
        </p:blipFill>
        <p:spPr>
          <a:xfrm>
            <a:off x="-17585" y="0"/>
            <a:ext cx="447438" cy="6858000"/>
          </a:xfrm>
          <a:prstGeom prst="rect">
            <a:avLst/>
          </a:prstGeom>
        </p:spPr>
      </p:pic>
      <p:pic>
        <p:nvPicPr>
          <p:cNvPr id="3" name="Imagen 2">
            <a:extLst>
              <a:ext uri="{FF2B5EF4-FFF2-40B4-BE49-F238E27FC236}">
                <a16:creationId xmlns:a16="http://schemas.microsoft.com/office/drawing/2014/main" id="{6E4EEBBF-E2A2-7E32-199D-139A935200C0}"/>
              </a:ext>
            </a:extLst>
          </p:cNvPr>
          <p:cNvPicPr>
            <a:picLocks noChangeAspect="1"/>
          </p:cNvPicPr>
          <p:nvPr/>
        </p:nvPicPr>
        <p:blipFill>
          <a:blip r:embed="rId4"/>
          <a:stretch>
            <a:fillRect/>
          </a:stretch>
        </p:blipFill>
        <p:spPr>
          <a:xfrm>
            <a:off x="6221347" y="6553200"/>
            <a:ext cx="5727700" cy="152400"/>
          </a:xfrm>
          <a:prstGeom prst="rect">
            <a:avLst/>
          </a:prstGeom>
        </p:spPr>
      </p:pic>
    </p:spTree>
    <p:extLst>
      <p:ext uri="{BB962C8B-B14F-4D97-AF65-F5344CB8AC3E}">
        <p14:creationId xmlns:p14="http://schemas.microsoft.com/office/powerpoint/2010/main" val="905625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6A7DF-D303-F34D-1284-F61925BC5B7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FFAC7536-44AF-6862-D2D0-258369F6B6D6}"/>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45D85C82-9D80-DDB2-B0BF-97DDA4F5A75F}"/>
              </a:ext>
            </a:extLst>
          </p:cNvPr>
          <p:cNvPicPr>
            <a:picLocks noChangeAspect="1"/>
          </p:cNvPicPr>
          <p:nvPr/>
        </p:nvPicPr>
        <p:blipFill>
          <a:blip r:embed="rId3"/>
          <a:stretch>
            <a:fillRect/>
          </a:stretch>
        </p:blipFill>
        <p:spPr>
          <a:xfrm>
            <a:off x="4679950" y="3067050"/>
            <a:ext cx="2832100" cy="723900"/>
          </a:xfrm>
          <a:prstGeom prst="rect">
            <a:avLst/>
          </a:prstGeom>
        </p:spPr>
      </p:pic>
    </p:spTree>
    <p:extLst>
      <p:ext uri="{BB962C8B-B14F-4D97-AF65-F5344CB8AC3E}">
        <p14:creationId xmlns:p14="http://schemas.microsoft.com/office/powerpoint/2010/main" val="339617305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1330</Words>
  <Application>Microsoft Office PowerPoint</Application>
  <PresentationFormat>Panorámica</PresentationFormat>
  <Paragraphs>64</Paragraphs>
  <Slides>9</Slides>
  <Notes>2</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Rocío García Romero</cp:lastModifiedBy>
  <cp:revision>1</cp:revision>
  <dcterms:created xsi:type="dcterms:W3CDTF">1899-12-31T23:00:00Z</dcterms:created>
  <dcterms:modified xsi:type="dcterms:W3CDTF">2024-02-28T09:26:55Z</dcterms:modified>
</cp:coreProperties>
</file>