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60" r:id="rId3"/>
    <p:sldId id="257" r:id="rId4"/>
    <p:sldId id="263" r:id="rId5"/>
    <p:sldId id="262" r:id="rId6"/>
    <p:sldId id="265" r:id="rId7"/>
    <p:sldId id="266" r:id="rId8"/>
    <p:sldId id="267" r:id="rId9"/>
    <p:sldId id="268" r:id="rId10"/>
    <p:sldId id="269" r:id="rId11"/>
    <p:sldId id="270" r:id="rId12"/>
    <p:sldId id="271" r:id="rId13"/>
    <p:sldId id="259" r:id="rId1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2F60"/>
    <a:srgbClr val="39AFD0"/>
    <a:srgbClr val="B43271"/>
    <a:srgbClr val="2624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07" d="100"/>
          <a:sy n="107" d="100"/>
        </p:scale>
        <p:origin x="117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0AC42F-6EC8-D84A-9C74-E23B195D0BE2}" type="datetimeFigureOut">
              <a:rPr lang="es-ES" smtClean="0"/>
              <a:t>26/02/2024</a:t>
            </a:fld>
            <a:endParaRP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0FA90-0DD4-EC4D-807F-98397BDCB8B3}" type="slidenum">
              <a:rPr lang="es-ES" smtClean="0"/>
              <a:t>‹Nº›</a:t>
            </a:fld>
            <a:endParaRPr/>
          </a:p>
        </p:txBody>
      </p:sp>
    </p:spTree>
    <p:extLst>
      <p:ext uri="{BB962C8B-B14F-4D97-AF65-F5344CB8AC3E}">
        <p14:creationId xmlns:p14="http://schemas.microsoft.com/office/powerpoint/2010/main" val="2310278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35798-E1C4-104C-6D9F-53E2E96D44E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a:p>
        </p:txBody>
      </p:sp>
      <p:sp>
        <p:nvSpPr>
          <p:cNvPr id="3" name="Subtítulo 2">
            <a:extLst>
              <a:ext uri="{FF2B5EF4-FFF2-40B4-BE49-F238E27FC236}">
                <a16:creationId xmlns:a16="http://schemas.microsoft.com/office/drawing/2014/main" id="{3153FB37-418D-05C9-98A5-28613BEE1B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a:p>
        </p:txBody>
      </p:sp>
      <p:sp>
        <p:nvSpPr>
          <p:cNvPr id="4" name="Marcador de fecha 3">
            <a:extLst>
              <a:ext uri="{FF2B5EF4-FFF2-40B4-BE49-F238E27FC236}">
                <a16:creationId xmlns:a16="http://schemas.microsoft.com/office/drawing/2014/main" id="{8C1F75B1-F168-AF55-78C6-449BB20BD041}"/>
              </a:ext>
            </a:extLst>
          </p:cNvPr>
          <p:cNvSpPr>
            <a:spLocks noGrp="1"/>
          </p:cNvSpPr>
          <p:nvPr>
            <p:ph type="dt" sz="half" idx="10"/>
          </p:nvPr>
        </p:nvSpPr>
        <p:spPr/>
        <p:txBody>
          <a:bodyPr/>
          <a:lstStyle/>
          <a:p>
            <a:fld id="{2AAE49B3-8EDB-3446-95E0-705D6573E086}" type="datetimeFigureOut">
              <a:rPr lang="es-ES" smtClean="0"/>
              <a:t>26/02/2024</a:t>
            </a:fld>
            <a:endParaRPr lang="es-ES"/>
          </a:p>
        </p:txBody>
      </p:sp>
      <p:sp>
        <p:nvSpPr>
          <p:cNvPr id="5" name="Marcador de pie de página 4">
            <a:extLst>
              <a:ext uri="{FF2B5EF4-FFF2-40B4-BE49-F238E27FC236}">
                <a16:creationId xmlns:a16="http://schemas.microsoft.com/office/drawing/2014/main" id="{300A7D26-446B-DDBA-61A8-B1B0EE5993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6C44DA-8C6B-BFB7-F1B4-1A44D25DE2FC}"/>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837787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E3296F-1903-159D-5905-2FBF33B14DAF}"/>
              </a:ext>
            </a:extLst>
          </p:cNvPr>
          <p:cNvSpPr>
            <a:spLocks noGrp="1"/>
          </p:cNvSpPr>
          <p:nvPr>
            <p:ph type="title"/>
          </p:nvPr>
        </p:nvSpPr>
        <p:spPr/>
        <p:txBody>
          <a:bodyPr/>
          <a:lstStyle/>
          <a:p>
            <a:r>
              <a:rPr lang="es-ES"/>
              <a:t>Haga clic para modificar el estilo de título del patrón</a:t>
            </a:r>
            <a:endParaRPr/>
          </a:p>
        </p:txBody>
      </p:sp>
      <p:sp>
        <p:nvSpPr>
          <p:cNvPr id="3" name="Marcador de texto vertical 2">
            <a:extLst>
              <a:ext uri="{FF2B5EF4-FFF2-40B4-BE49-F238E27FC236}">
                <a16:creationId xmlns:a16="http://schemas.microsoft.com/office/drawing/2014/main" id="{77207B8C-6234-1D21-8A7C-D505909FB9F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1CA63615-35ED-F917-2280-A293CD6D2BA5}"/>
              </a:ext>
            </a:extLst>
          </p:cNvPr>
          <p:cNvSpPr>
            <a:spLocks noGrp="1"/>
          </p:cNvSpPr>
          <p:nvPr>
            <p:ph type="dt" sz="half" idx="10"/>
          </p:nvPr>
        </p:nvSpPr>
        <p:spPr/>
        <p:txBody>
          <a:bodyPr/>
          <a:lstStyle/>
          <a:p>
            <a:fld id="{2AAE49B3-8EDB-3446-95E0-705D6573E086}" type="datetimeFigureOut">
              <a:rPr lang="es-ES" smtClean="0"/>
              <a:t>26/02/2024</a:t>
            </a:fld>
            <a:endParaRPr lang="es-ES"/>
          </a:p>
        </p:txBody>
      </p:sp>
      <p:sp>
        <p:nvSpPr>
          <p:cNvPr id="5" name="Marcador de pie de página 4">
            <a:extLst>
              <a:ext uri="{FF2B5EF4-FFF2-40B4-BE49-F238E27FC236}">
                <a16:creationId xmlns:a16="http://schemas.microsoft.com/office/drawing/2014/main" id="{AC4F71C0-0F9F-AA90-0650-68877FB5AC4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813F0D-A16F-D793-BD16-4F07DE0DD08F}"/>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4236559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DD4E9C5-6061-8F39-9E94-AEF9F23BA19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a:p>
        </p:txBody>
      </p:sp>
      <p:sp>
        <p:nvSpPr>
          <p:cNvPr id="3" name="Marcador de texto vertical 2">
            <a:extLst>
              <a:ext uri="{FF2B5EF4-FFF2-40B4-BE49-F238E27FC236}">
                <a16:creationId xmlns:a16="http://schemas.microsoft.com/office/drawing/2014/main" id="{A7F1BBF8-C50F-6B46-EC13-233F5FBCE85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4254CB8C-5BA5-3FF3-9171-DE1B6EED309B}"/>
              </a:ext>
            </a:extLst>
          </p:cNvPr>
          <p:cNvSpPr>
            <a:spLocks noGrp="1"/>
          </p:cNvSpPr>
          <p:nvPr>
            <p:ph type="dt" sz="half" idx="10"/>
          </p:nvPr>
        </p:nvSpPr>
        <p:spPr/>
        <p:txBody>
          <a:bodyPr/>
          <a:lstStyle/>
          <a:p>
            <a:fld id="{2AAE49B3-8EDB-3446-95E0-705D6573E086}" type="datetimeFigureOut">
              <a:rPr lang="es-ES" smtClean="0"/>
              <a:t>26/02/2024</a:t>
            </a:fld>
            <a:endParaRPr lang="es-ES"/>
          </a:p>
        </p:txBody>
      </p:sp>
      <p:sp>
        <p:nvSpPr>
          <p:cNvPr id="5" name="Marcador de pie de página 4">
            <a:extLst>
              <a:ext uri="{FF2B5EF4-FFF2-40B4-BE49-F238E27FC236}">
                <a16:creationId xmlns:a16="http://schemas.microsoft.com/office/drawing/2014/main" id="{FEB5DA22-EBAC-CE25-F483-B929FA4069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3F6F44-4735-6E34-845D-8ECB6AB2BD6F}"/>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1095647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AB4D02-C513-4D1A-6FCD-00C0CAFC4688}"/>
              </a:ext>
            </a:extLst>
          </p:cNvPr>
          <p:cNvSpPr>
            <a:spLocks noGrp="1"/>
          </p:cNvSpPr>
          <p:nvPr>
            <p:ph type="title"/>
          </p:nvPr>
        </p:nvSpPr>
        <p:spPr/>
        <p:txBody>
          <a:bodyPr/>
          <a:lstStyle/>
          <a:p>
            <a:r>
              <a:rPr lang="es-ES"/>
              <a:t>Haga clic para modificar el estilo de título del patrón</a:t>
            </a:r>
            <a:endParaRPr/>
          </a:p>
        </p:txBody>
      </p:sp>
      <p:sp>
        <p:nvSpPr>
          <p:cNvPr id="3" name="Marcador de contenido 2">
            <a:extLst>
              <a:ext uri="{FF2B5EF4-FFF2-40B4-BE49-F238E27FC236}">
                <a16:creationId xmlns:a16="http://schemas.microsoft.com/office/drawing/2014/main" id="{9ED35711-E36A-4472-E2C0-3DF7147CB04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8D20E42C-5CB7-7AB6-A059-11A5CBEC2086}"/>
              </a:ext>
            </a:extLst>
          </p:cNvPr>
          <p:cNvSpPr>
            <a:spLocks noGrp="1"/>
          </p:cNvSpPr>
          <p:nvPr>
            <p:ph type="dt" sz="half" idx="10"/>
          </p:nvPr>
        </p:nvSpPr>
        <p:spPr/>
        <p:txBody>
          <a:bodyPr/>
          <a:lstStyle/>
          <a:p>
            <a:fld id="{2AAE49B3-8EDB-3446-95E0-705D6573E086}" type="datetimeFigureOut">
              <a:rPr lang="es-ES" smtClean="0"/>
              <a:t>26/02/2024</a:t>
            </a:fld>
            <a:endParaRPr lang="es-ES"/>
          </a:p>
        </p:txBody>
      </p:sp>
      <p:sp>
        <p:nvSpPr>
          <p:cNvPr id="5" name="Marcador de pie de página 4">
            <a:extLst>
              <a:ext uri="{FF2B5EF4-FFF2-40B4-BE49-F238E27FC236}">
                <a16:creationId xmlns:a16="http://schemas.microsoft.com/office/drawing/2014/main" id="{48550E53-5639-FC0A-44A8-CD5D05A14D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9D72323-A766-AC9D-272E-C705BA712BE8}"/>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2230615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35244-88D6-3E7B-FE71-B964E3AC345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a:p>
        </p:txBody>
      </p:sp>
      <p:sp>
        <p:nvSpPr>
          <p:cNvPr id="3" name="Marcador de texto 2">
            <a:extLst>
              <a:ext uri="{FF2B5EF4-FFF2-40B4-BE49-F238E27FC236}">
                <a16:creationId xmlns:a16="http://schemas.microsoft.com/office/drawing/2014/main" id="{00ADE45D-2C75-2918-E640-B913C0270B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344D85-274E-70B8-A734-4E7F2CB27B0E}"/>
              </a:ext>
            </a:extLst>
          </p:cNvPr>
          <p:cNvSpPr>
            <a:spLocks noGrp="1"/>
          </p:cNvSpPr>
          <p:nvPr>
            <p:ph type="dt" sz="half" idx="10"/>
          </p:nvPr>
        </p:nvSpPr>
        <p:spPr/>
        <p:txBody>
          <a:bodyPr/>
          <a:lstStyle/>
          <a:p>
            <a:fld id="{2AAE49B3-8EDB-3446-95E0-705D6573E086}" type="datetimeFigureOut">
              <a:rPr lang="es-ES" smtClean="0"/>
              <a:t>26/02/2024</a:t>
            </a:fld>
            <a:endParaRPr lang="es-ES"/>
          </a:p>
        </p:txBody>
      </p:sp>
      <p:sp>
        <p:nvSpPr>
          <p:cNvPr id="5" name="Marcador de pie de página 4">
            <a:extLst>
              <a:ext uri="{FF2B5EF4-FFF2-40B4-BE49-F238E27FC236}">
                <a16:creationId xmlns:a16="http://schemas.microsoft.com/office/drawing/2014/main" id="{2D9EF4DD-9758-BF16-6354-0767B3D4E8A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793AC9B-C0D8-56B4-90C9-8ADAEF93F130}"/>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225562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18B342-C9CC-35CA-C5BC-356181C1B29F}"/>
              </a:ext>
            </a:extLst>
          </p:cNvPr>
          <p:cNvSpPr>
            <a:spLocks noGrp="1"/>
          </p:cNvSpPr>
          <p:nvPr>
            <p:ph type="title"/>
          </p:nvPr>
        </p:nvSpPr>
        <p:spPr/>
        <p:txBody>
          <a:bodyPr/>
          <a:lstStyle/>
          <a:p>
            <a:r>
              <a:rPr lang="es-ES"/>
              <a:t>Haga clic para modificar el estilo de título del patrón</a:t>
            </a:r>
            <a:endParaRPr/>
          </a:p>
        </p:txBody>
      </p:sp>
      <p:sp>
        <p:nvSpPr>
          <p:cNvPr id="3" name="Marcador de contenido 2">
            <a:extLst>
              <a:ext uri="{FF2B5EF4-FFF2-40B4-BE49-F238E27FC236}">
                <a16:creationId xmlns:a16="http://schemas.microsoft.com/office/drawing/2014/main" id="{D132D1F0-1DF3-5BAA-B51D-228100DC62F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contenido 3">
            <a:extLst>
              <a:ext uri="{FF2B5EF4-FFF2-40B4-BE49-F238E27FC236}">
                <a16:creationId xmlns:a16="http://schemas.microsoft.com/office/drawing/2014/main" id="{C26250B9-1B25-3043-29BF-EAD2202BC81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5" name="Marcador de fecha 4">
            <a:extLst>
              <a:ext uri="{FF2B5EF4-FFF2-40B4-BE49-F238E27FC236}">
                <a16:creationId xmlns:a16="http://schemas.microsoft.com/office/drawing/2014/main" id="{AC44C26B-0E6C-FAC8-CABB-E23F4708F36C}"/>
              </a:ext>
            </a:extLst>
          </p:cNvPr>
          <p:cNvSpPr>
            <a:spLocks noGrp="1"/>
          </p:cNvSpPr>
          <p:nvPr>
            <p:ph type="dt" sz="half" idx="10"/>
          </p:nvPr>
        </p:nvSpPr>
        <p:spPr/>
        <p:txBody>
          <a:bodyPr/>
          <a:lstStyle/>
          <a:p>
            <a:fld id="{2AAE49B3-8EDB-3446-95E0-705D6573E086}" type="datetimeFigureOut">
              <a:rPr lang="es-ES" smtClean="0"/>
              <a:t>26/02/2024</a:t>
            </a:fld>
            <a:endParaRPr lang="es-ES"/>
          </a:p>
        </p:txBody>
      </p:sp>
      <p:sp>
        <p:nvSpPr>
          <p:cNvPr id="6" name="Marcador de pie de página 5">
            <a:extLst>
              <a:ext uri="{FF2B5EF4-FFF2-40B4-BE49-F238E27FC236}">
                <a16:creationId xmlns:a16="http://schemas.microsoft.com/office/drawing/2014/main" id="{7CBF70CD-8CCA-9A11-C478-D25BE41117C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5050D7-A545-8A76-A0EA-25440D84D2F3}"/>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2593800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7B929B-5908-8C7C-25F1-015A20377C6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a:p>
        </p:txBody>
      </p:sp>
      <p:sp>
        <p:nvSpPr>
          <p:cNvPr id="3" name="Marcador de texto 2">
            <a:extLst>
              <a:ext uri="{FF2B5EF4-FFF2-40B4-BE49-F238E27FC236}">
                <a16:creationId xmlns:a16="http://schemas.microsoft.com/office/drawing/2014/main" id="{504F270D-77C3-8346-93D6-F726BB4A6F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2603965-8885-1289-ECC5-B844454C29B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5" name="Marcador de texto 4">
            <a:extLst>
              <a:ext uri="{FF2B5EF4-FFF2-40B4-BE49-F238E27FC236}">
                <a16:creationId xmlns:a16="http://schemas.microsoft.com/office/drawing/2014/main" id="{37172D41-623E-72AE-14A2-90F47FE04E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3497D57-DE14-0C51-572A-E78B7C4EE6B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7" name="Marcador de fecha 6">
            <a:extLst>
              <a:ext uri="{FF2B5EF4-FFF2-40B4-BE49-F238E27FC236}">
                <a16:creationId xmlns:a16="http://schemas.microsoft.com/office/drawing/2014/main" id="{8FB1F917-B51A-D2B2-1CA4-1AC0482E700A}"/>
              </a:ext>
            </a:extLst>
          </p:cNvPr>
          <p:cNvSpPr>
            <a:spLocks noGrp="1"/>
          </p:cNvSpPr>
          <p:nvPr>
            <p:ph type="dt" sz="half" idx="10"/>
          </p:nvPr>
        </p:nvSpPr>
        <p:spPr/>
        <p:txBody>
          <a:bodyPr/>
          <a:lstStyle/>
          <a:p>
            <a:fld id="{2AAE49B3-8EDB-3446-95E0-705D6573E086}" type="datetimeFigureOut">
              <a:rPr lang="es-ES" smtClean="0"/>
              <a:t>26/02/2024</a:t>
            </a:fld>
            <a:endParaRPr lang="es-ES"/>
          </a:p>
        </p:txBody>
      </p:sp>
      <p:sp>
        <p:nvSpPr>
          <p:cNvPr id="8" name="Marcador de pie de página 7">
            <a:extLst>
              <a:ext uri="{FF2B5EF4-FFF2-40B4-BE49-F238E27FC236}">
                <a16:creationId xmlns:a16="http://schemas.microsoft.com/office/drawing/2014/main" id="{D8AC1051-6871-22E3-DD8F-97CC2174B99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8A0D07F-0CDC-ACDE-F5F9-2A23F713234E}"/>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1310936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E04F11-61D0-6D22-6CFE-8B4AF637F6BE}"/>
              </a:ext>
            </a:extLst>
          </p:cNvPr>
          <p:cNvSpPr>
            <a:spLocks noGrp="1"/>
          </p:cNvSpPr>
          <p:nvPr>
            <p:ph type="title"/>
          </p:nvPr>
        </p:nvSpPr>
        <p:spPr/>
        <p:txBody>
          <a:bodyPr/>
          <a:lstStyle/>
          <a:p>
            <a:r>
              <a:rPr lang="es-ES"/>
              <a:t>Haga clic para modificar el estilo de título del patrón</a:t>
            </a:r>
            <a:endParaRPr/>
          </a:p>
        </p:txBody>
      </p:sp>
      <p:sp>
        <p:nvSpPr>
          <p:cNvPr id="3" name="Marcador de fecha 2">
            <a:extLst>
              <a:ext uri="{FF2B5EF4-FFF2-40B4-BE49-F238E27FC236}">
                <a16:creationId xmlns:a16="http://schemas.microsoft.com/office/drawing/2014/main" id="{0C582EBC-0C46-AA06-6A58-BAA02D01ACD1}"/>
              </a:ext>
            </a:extLst>
          </p:cNvPr>
          <p:cNvSpPr>
            <a:spLocks noGrp="1"/>
          </p:cNvSpPr>
          <p:nvPr>
            <p:ph type="dt" sz="half" idx="10"/>
          </p:nvPr>
        </p:nvSpPr>
        <p:spPr/>
        <p:txBody>
          <a:bodyPr/>
          <a:lstStyle/>
          <a:p>
            <a:fld id="{2AAE49B3-8EDB-3446-95E0-705D6573E086}" type="datetimeFigureOut">
              <a:rPr lang="es-ES" smtClean="0"/>
              <a:t>26/02/2024</a:t>
            </a:fld>
            <a:endParaRPr lang="es-ES"/>
          </a:p>
        </p:txBody>
      </p:sp>
      <p:sp>
        <p:nvSpPr>
          <p:cNvPr id="4" name="Marcador de pie de página 3">
            <a:extLst>
              <a:ext uri="{FF2B5EF4-FFF2-40B4-BE49-F238E27FC236}">
                <a16:creationId xmlns:a16="http://schemas.microsoft.com/office/drawing/2014/main" id="{DBAAF6BA-CC9E-9DA4-5235-D009C4D750A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28AB9CC-71C5-09AB-E324-483121697C8A}"/>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4024600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E139097-ACC7-81D9-289D-C219CC800C30}"/>
              </a:ext>
            </a:extLst>
          </p:cNvPr>
          <p:cNvSpPr>
            <a:spLocks noGrp="1"/>
          </p:cNvSpPr>
          <p:nvPr>
            <p:ph type="dt" sz="half" idx="10"/>
          </p:nvPr>
        </p:nvSpPr>
        <p:spPr/>
        <p:txBody>
          <a:bodyPr/>
          <a:lstStyle/>
          <a:p>
            <a:fld id="{2AAE49B3-8EDB-3446-95E0-705D6573E086}" type="datetimeFigureOut">
              <a:rPr lang="es-ES" smtClean="0"/>
              <a:t>26/02/2024</a:t>
            </a:fld>
            <a:endParaRPr lang="es-ES"/>
          </a:p>
        </p:txBody>
      </p:sp>
      <p:sp>
        <p:nvSpPr>
          <p:cNvPr id="3" name="Marcador de pie de página 2">
            <a:extLst>
              <a:ext uri="{FF2B5EF4-FFF2-40B4-BE49-F238E27FC236}">
                <a16:creationId xmlns:a16="http://schemas.microsoft.com/office/drawing/2014/main" id="{24128BCF-0F35-924A-CB80-58C5A10BE27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0B2273C-929E-669D-01FA-394C508010D2}"/>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428278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4BC8A8-3329-F75D-AABA-FB5D5C741D3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a:p>
        </p:txBody>
      </p:sp>
      <p:sp>
        <p:nvSpPr>
          <p:cNvPr id="3" name="Marcador de contenido 2">
            <a:extLst>
              <a:ext uri="{FF2B5EF4-FFF2-40B4-BE49-F238E27FC236}">
                <a16:creationId xmlns:a16="http://schemas.microsoft.com/office/drawing/2014/main" id="{B7B361D3-C93F-994A-73D6-27E0DAA7BD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texto 3">
            <a:extLst>
              <a:ext uri="{FF2B5EF4-FFF2-40B4-BE49-F238E27FC236}">
                <a16:creationId xmlns:a16="http://schemas.microsoft.com/office/drawing/2014/main" id="{34474BBD-2F38-E762-A37D-1A04BA5D8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4A4BAF2-A426-FB92-18B6-604C368876CE}"/>
              </a:ext>
            </a:extLst>
          </p:cNvPr>
          <p:cNvSpPr>
            <a:spLocks noGrp="1"/>
          </p:cNvSpPr>
          <p:nvPr>
            <p:ph type="dt" sz="half" idx="10"/>
          </p:nvPr>
        </p:nvSpPr>
        <p:spPr/>
        <p:txBody>
          <a:bodyPr/>
          <a:lstStyle/>
          <a:p>
            <a:fld id="{2AAE49B3-8EDB-3446-95E0-705D6573E086}" type="datetimeFigureOut">
              <a:rPr lang="es-ES" smtClean="0"/>
              <a:t>26/02/2024</a:t>
            </a:fld>
            <a:endParaRPr lang="es-ES"/>
          </a:p>
        </p:txBody>
      </p:sp>
      <p:sp>
        <p:nvSpPr>
          <p:cNvPr id="6" name="Marcador de pie de página 5">
            <a:extLst>
              <a:ext uri="{FF2B5EF4-FFF2-40B4-BE49-F238E27FC236}">
                <a16:creationId xmlns:a16="http://schemas.microsoft.com/office/drawing/2014/main" id="{11755701-F909-AFD5-0883-858B02059B2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D934421-EACA-A756-F3D6-D261D4F68B48}"/>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592538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89AA8C-D7A3-CA88-ABBF-D1DC61F7D63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a:p>
        </p:txBody>
      </p:sp>
      <p:sp>
        <p:nvSpPr>
          <p:cNvPr id="3" name="Marcador de posición de imagen 2">
            <a:extLst>
              <a:ext uri="{FF2B5EF4-FFF2-40B4-BE49-F238E27FC236}">
                <a16:creationId xmlns:a16="http://schemas.microsoft.com/office/drawing/2014/main" id="{35846AA4-9D53-B05B-ECBD-BF5CF460E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Marcador de texto 3">
            <a:extLst>
              <a:ext uri="{FF2B5EF4-FFF2-40B4-BE49-F238E27FC236}">
                <a16:creationId xmlns:a16="http://schemas.microsoft.com/office/drawing/2014/main" id="{0694AC63-0257-DE31-1C89-E19154546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E2D2303-0BF8-7BAB-B268-4DF428BBC8AC}"/>
              </a:ext>
            </a:extLst>
          </p:cNvPr>
          <p:cNvSpPr>
            <a:spLocks noGrp="1"/>
          </p:cNvSpPr>
          <p:nvPr>
            <p:ph type="dt" sz="half" idx="10"/>
          </p:nvPr>
        </p:nvSpPr>
        <p:spPr/>
        <p:txBody>
          <a:bodyPr/>
          <a:lstStyle/>
          <a:p>
            <a:fld id="{2AAE49B3-8EDB-3446-95E0-705D6573E086}" type="datetimeFigureOut">
              <a:rPr lang="es-ES" smtClean="0"/>
              <a:t>26/02/2024</a:t>
            </a:fld>
            <a:endParaRPr lang="es-ES"/>
          </a:p>
        </p:txBody>
      </p:sp>
      <p:sp>
        <p:nvSpPr>
          <p:cNvPr id="6" name="Marcador de pie de página 5">
            <a:extLst>
              <a:ext uri="{FF2B5EF4-FFF2-40B4-BE49-F238E27FC236}">
                <a16:creationId xmlns:a16="http://schemas.microsoft.com/office/drawing/2014/main" id="{8FFFC1F0-ABF9-4A28-7028-2B7C7208779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8D2F3D-A2C6-978F-DE5A-1EB2F76B499F}"/>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2880435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671C37D-7079-BF11-4109-C163E1C1AD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a:p>
        </p:txBody>
      </p:sp>
      <p:sp>
        <p:nvSpPr>
          <p:cNvPr id="3" name="Marcador de texto 2">
            <a:extLst>
              <a:ext uri="{FF2B5EF4-FFF2-40B4-BE49-F238E27FC236}">
                <a16:creationId xmlns:a16="http://schemas.microsoft.com/office/drawing/2014/main" id="{724BF68A-7436-9BD1-48AD-8BE87E27F9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5E5EC77E-422A-D0A9-68AE-4A068493E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AE49B3-8EDB-3446-95E0-705D6573E086}" type="datetimeFigureOut">
              <a:rPr lang="es-ES" smtClean="0"/>
              <a:t>26/02/2024</a:t>
            </a:fld>
            <a:endParaRPr/>
          </a:p>
        </p:txBody>
      </p:sp>
      <p:sp>
        <p:nvSpPr>
          <p:cNvPr id="5" name="Marcador de pie de página 4">
            <a:extLst>
              <a:ext uri="{FF2B5EF4-FFF2-40B4-BE49-F238E27FC236}">
                <a16:creationId xmlns:a16="http://schemas.microsoft.com/office/drawing/2014/main" id="{051359C3-2F78-4E92-2B7E-B2BA8516D3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Marcador de número de diapositiva 5">
            <a:extLst>
              <a:ext uri="{FF2B5EF4-FFF2-40B4-BE49-F238E27FC236}">
                <a16:creationId xmlns:a16="http://schemas.microsoft.com/office/drawing/2014/main" id="{A622532B-3E18-33A0-3685-15440F94EE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12386A-3417-4349-A590-7AE3CB47F1B7}" type="slidenum">
              <a:rPr lang="es-ES" smtClean="0"/>
              <a:t>‹Nº›</a:t>
            </a:fld>
            <a:endParaRPr/>
          </a:p>
        </p:txBody>
      </p:sp>
    </p:spTree>
    <p:extLst>
      <p:ext uri="{BB962C8B-B14F-4D97-AF65-F5344CB8AC3E}">
        <p14:creationId xmlns:p14="http://schemas.microsoft.com/office/powerpoint/2010/main" val="3427404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eg"/><Relationship Id="rId1" Type="http://schemas.openxmlformats.org/officeDocument/2006/relationships/slideLayout" Target="../slideLayouts/slideLayout8.xml"/><Relationship Id="rId5" Type="http://schemas.openxmlformats.org/officeDocument/2006/relationships/hyperlink" Target="https://www.cnmc.es/sites/default/files/4473155.pdf" TargetMode="Externa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atrón de fondo&#10;&#10;Descripción generada automáticamente con confianza media">
            <a:extLst>
              <a:ext uri="{FF2B5EF4-FFF2-40B4-BE49-F238E27FC236}">
                <a16:creationId xmlns:a16="http://schemas.microsoft.com/office/drawing/2014/main" id="{91F8CB85-D5F0-6816-C3EF-DB65AB0B0643}"/>
              </a:ext>
            </a:extLst>
          </p:cNvPr>
          <p:cNvPicPr>
            <a:picLocks noChangeAspect="1"/>
          </p:cNvPicPr>
          <p:nvPr/>
        </p:nvPicPr>
        <p:blipFill>
          <a:blip r:embed="rId2"/>
          <a:stretch>
            <a:fillRect/>
          </a:stretch>
        </p:blipFill>
        <p:spPr>
          <a:xfrm>
            <a:off x="-1641679" y="0"/>
            <a:ext cx="14009525" cy="6858000"/>
          </a:xfrm>
          <a:prstGeom prst="rect">
            <a:avLst/>
          </a:prstGeom>
        </p:spPr>
      </p:pic>
      <p:pic>
        <p:nvPicPr>
          <p:cNvPr id="12" name="Imagen 11">
            <a:extLst>
              <a:ext uri="{FF2B5EF4-FFF2-40B4-BE49-F238E27FC236}">
                <a16:creationId xmlns:a16="http://schemas.microsoft.com/office/drawing/2014/main" id="{43860005-D9BB-961D-B76E-91B49221D5F6}"/>
              </a:ext>
            </a:extLst>
          </p:cNvPr>
          <p:cNvPicPr>
            <a:picLocks noChangeAspect="1"/>
          </p:cNvPicPr>
          <p:nvPr/>
        </p:nvPicPr>
        <p:blipFill>
          <a:blip r:embed="rId3"/>
          <a:stretch>
            <a:fillRect/>
          </a:stretch>
        </p:blipFill>
        <p:spPr>
          <a:xfrm>
            <a:off x="-1641679" y="-1"/>
            <a:ext cx="14009525" cy="3798277"/>
          </a:xfrm>
          <a:prstGeom prst="rect">
            <a:avLst/>
          </a:prstGeom>
        </p:spPr>
      </p:pic>
      <p:pic>
        <p:nvPicPr>
          <p:cNvPr id="10" name="Imagen 9">
            <a:extLst>
              <a:ext uri="{FF2B5EF4-FFF2-40B4-BE49-F238E27FC236}">
                <a16:creationId xmlns:a16="http://schemas.microsoft.com/office/drawing/2014/main" id="{157B0AB3-68BF-07DF-774C-1923C1999549}"/>
              </a:ext>
            </a:extLst>
          </p:cNvPr>
          <p:cNvPicPr>
            <a:picLocks noChangeAspect="1"/>
          </p:cNvPicPr>
          <p:nvPr/>
        </p:nvPicPr>
        <p:blipFill>
          <a:blip r:embed="rId4"/>
          <a:stretch>
            <a:fillRect/>
          </a:stretch>
        </p:blipFill>
        <p:spPr>
          <a:xfrm>
            <a:off x="10030203" y="-896816"/>
            <a:ext cx="1643127" cy="3481753"/>
          </a:xfrm>
          <a:prstGeom prst="rect">
            <a:avLst/>
          </a:prstGeom>
        </p:spPr>
      </p:pic>
      <p:pic>
        <p:nvPicPr>
          <p:cNvPr id="11" name="Imagen 10">
            <a:extLst>
              <a:ext uri="{FF2B5EF4-FFF2-40B4-BE49-F238E27FC236}">
                <a16:creationId xmlns:a16="http://schemas.microsoft.com/office/drawing/2014/main" id="{0C6D353D-0C66-D20D-8265-C0F1B6759B13}"/>
              </a:ext>
            </a:extLst>
          </p:cNvPr>
          <p:cNvPicPr>
            <a:picLocks noChangeAspect="1"/>
          </p:cNvPicPr>
          <p:nvPr/>
        </p:nvPicPr>
        <p:blipFill>
          <a:blip r:embed="rId5"/>
          <a:stretch>
            <a:fillRect/>
          </a:stretch>
        </p:blipFill>
        <p:spPr>
          <a:xfrm>
            <a:off x="715108" y="756135"/>
            <a:ext cx="4878868" cy="2559120"/>
          </a:xfrm>
          <a:prstGeom prst="rect">
            <a:avLst/>
          </a:prstGeom>
        </p:spPr>
      </p:pic>
    </p:spTree>
    <p:extLst>
      <p:ext uri="{BB962C8B-B14F-4D97-AF65-F5344CB8AC3E}">
        <p14:creationId xmlns:p14="http://schemas.microsoft.com/office/powerpoint/2010/main" val="3475417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331FB-E3BA-2301-19A1-33C725C16AB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45C3834-2B62-286D-A24F-54964CE20F46}"/>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3DA0BE89-9C69-8CB3-2902-DDB8DC6EEF79}"/>
              </a:ext>
            </a:extLst>
          </p:cNvPr>
          <p:cNvPicPr>
            <a:picLocks noChangeAspect="1"/>
          </p:cNvPicPr>
          <p:nvPr/>
        </p:nvPicPr>
        <p:blipFill>
          <a:blip r:embed="rId3"/>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B28746E6-70AF-501F-F676-D026B08A9135}"/>
              </a:ext>
            </a:extLst>
          </p:cNvPr>
          <p:cNvPicPr>
            <a:picLocks noChangeAspect="1"/>
          </p:cNvPicPr>
          <p:nvPr/>
        </p:nvPicPr>
        <p:blipFill>
          <a:blip r:embed="rId4"/>
          <a:stretch>
            <a:fillRect/>
          </a:stretch>
        </p:blipFill>
        <p:spPr>
          <a:xfrm>
            <a:off x="6221347" y="6553200"/>
            <a:ext cx="5727700" cy="152400"/>
          </a:xfrm>
          <a:prstGeom prst="rect">
            <a:avLst/>
          </a:prstGeom>
        </p:spPr>
      </p:pic>
      <p:sp>
        <p:nvSpPr>
          <p:cNvPr id="8" name="Marcador de contenido 7">
            <a:extLst>
              <a:ext uri="{FF2B5EF4-FFF2-40B4-BE49-F238E27FC236}">
                <a16:creationId xmlns:a16="http://schemas.microsoft.com/office/drawing/2014/main" id="{3AE230C0-8BB8-5A56-110E-7F940067F26D}"/>
              </a:ext>
            </a:extLst>
          </p:cNvPr>
          <p:cNvSpPr>
            <a:spLocks noGrp="1"/>
          </p:cNvSpPr>
          <p:nvPr>
            <p:ph idx="1"/>
          </p:nvPr>
        </p:nvSpPr>
        <p:spPr>
          <a:xfrm>
            <a:off x="775856" y="748145"/>
            <a:ext cx="10123054" cy="5394037"/>
          </a:xfrm>
        </p:spPr>
        <p:txBody>
          <a:bodyPr>
            <a:normAutofit fontScale="77500" lnSpcReduction="20000"/>
          </a:bodyPr>
          <a:lstStyle/>
          <a:p>
            <a:pPr algn="just">
              <a:lnSpc>
                <a:spcPct val="120000"/>
              </a:lnSpc>
              <a:spcBef>
                <a:spcPts val="0"/>
              </a:spcBef>
            </a:pPr>
            <a:r>
              <a:rPr lang="es-ES" sz="1800" dirty="0">
                <a:effectLst/>
                <a:latin typeface="Tahoma" panose="020B0604030504040204" pitchFamily="34" charset="0"/>
                <a:ea typeface="Tahoma" panose="020B0604030504040204" pitchFamily="34" charset="0"/>
                <a:cs typeface="Tahoma" panose="020B0604030504040204" pitchFamily="34" charset="0"/>
              </a:rPr>
              <a:t>LA CNMC ADMITE CIERTOS CASOS PLANTEAN “</a:t>
            </a:r>
            <a:r>
              <a:rPr lang="es-ES" sz="1800" i="1" dirty="0">
                <a:effectLst/>
                <a:latin typeface="Tahoma" panose="020B0604030504040204" pitchFamily="34" charset="0"/>
                <a:ea typeface="Tahoma" panose="020B0604030504040204" pitchFamily="34" charset="0"/>
                <a:cs typeface="Tahoma" panose="020B0604030504040204" pitchFamily="34" charset="0"/>
              </a:rPr>
              <a:t>GRANDES DIFICULTADES PARA SU APLICACIÓN</a:t>
            </a:r>
            <a:r>
              <a:rPr lang="es-ES" sz="1800" dirty="0">
                <a:effectLst/>
                <a:latin typeface="Tahoma" panose="020B0604030504040204" pitchFamily="34" charset="0"/>
                <a:ea typeface="Tahoma" panose="020B0604030504040204" pitchFamily="34" charset="0"/>
                <a:cs typeface="Tahoma" panose="020B0604030504040204" pitchFamily="34" charset="0"/>
              </a:rPr>
              <a:t>”, </a:t>
            </a:r>
            <a:r>
              <a:rPr lang="es-ES" sz="1800" i="1" dirty="0">
                <a:effectLst/>
                <a:latin typeface="Tahoma" panose="020B0604030504040204" pitchFamily="34" charset="0"/>
                <a:ea typeface="Tahoma" panose="020B0604030504040204" pitchFamily="34" charset="0"/>
                <a:cs typeface="Tahoma" panose="020B0604030504040204" pitchFamily="34" charset="0"/>
              </a:rPr>
              <a:t>V.GR.</a:t>
            </a:r>
            <a:r>
              <a:rPr lang="es-ES" sz="1800" dirty="0">
                <a:effectLst/>
                <a:latin typeface="Tahoma" panose="020B0604030504040204" pitchFamily="34" charset="0"/>
                <a:ea typeface="Tahoma" panose="020B0604030504040204" pitchFamily="34" charset="0"/>
                <a:cs typeface="Tahoma" panose="020B0604030504040204" pitchFamily="34" charset="0"/>
              </a:rPr>
              <a:t>, AQUELLOS EN LOS QUE HUBIESEN PARTICIPADO LA MAYORÍA DE LOS OPERADORES DEL MERCADO (ARTÍCULO 1 DE LA LDC), O AQUELLOS EN LOS QUE CONCURRA A LA LICITACIÓN PÚBLICA UN SUJETO INFRACTOR SEGÚN EL ARTÍCULO 1 DE LA LDC CUANDO FUESE NECESARIO POR CONTAR CON EXPERIENCIA O CON ACTIVOS ESPECIALES. </a:t>
            </a:r>
          </a:p>
          <a:p>
            <a:pPr algn="just">
              <a:lnSpc>
                <a:spcPct val="120000"/>
              </a:lnSpc>
              <a:spcBef>
                <a:spcPts val="0"/>
              </a:spcBef>
            </a:pPr>
            <a:endParaRPr lang="es-ES" sz="18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1800" dirty="0">
                <a:effectLst/>
                <a:latin typeface="Tahoma" panose="020B0604030504040204" pitchFamily="34" charset="0"/>
                <a:ea typeface="Tahoma" panose="020B0604030504040204" pitchFamily="34" charset="0"/>
                <a:cs typeface="Tahoma" panose="020B0604030504040204" pitchFamily="34" charset="0"/>
              </a:rPr>
              <a:t>PARTICULARIDADES DE ALGUNOS SECTORES, COMO PUEDE SER EL DE LA PRODUCCIÓN DE MEDICAMENTOS EXCLUSIVOS. RESOLUCIÓN SANCIONADORA, DE 14 DE NOVIEMBRE DE 2022, QUE RESOLVIÓ EL </a:t>
            </a:r>
            <a:r>
              <a:rPr lang="es-ES" sz="1800" b="1" u="none" strike="noStrike" dirty="0">
                <a:solidFill>
                  <a:srgbClr val="005487"/>
                </a:solidFill>
                <a:effectLst/>
                <a:latin typeface="Tahoma" panose="020B0604030504040204" pitchFamily="34" charset="0"/>
                <a:ea typeface="Tahoma" panose="020B0604030504040204" pitchFamily="34" charset="0"/>
                <a:cs typeface="Tahoma" panose="020B0604030504040204" pitchFamily="34" charset="0"/>
                <a:hlinkClick r:id="rId5"/>
              </a:rPr>
              <a:t>EXPEDIENTE S/0028/20 </a:t>
            </a:r>
            <a:r>
              <a:rPr lang="es-ES" sz="1800" b="1" i="1" u="none" strike="noStrike" dirty="0">
                <a:solidFill>
                  <a:srgbClr val="005487"/>
                </a:solidFill>
                <a:effectLst/>
                <a:latin typeface="Tahoma" panose="020B0604030504040204" pitchFamily="34" charset="0"/>
                <a:ea typeface="Tahoma" panose="020B0604030504040204" pitchFamily="34" charset="0"/>
                <a:cs typeface="Tahoma" panose="020B0604030504040204" pitchFamily="34" charset="0"/>
                <a:hlinkClick r:id="rId5"/>
              </a:rPr>
              <a:t>LEADIANT</a:t>
            </a:r>
            <a:r>
              <a:rPr lang="es-ES" sz="1800" dirty="0">
                <a:effectLst/>
                <a:latin typeface="Tahoma" panose="020B0604030504040204" pitchFamily="34" charset="0"/>
                <a:ea typeface="Tahoma" panose="020B0604030504040204" pitchFamily="34" charset="0"/>
                <a:cs typeface="Tahoma" panose="020B0604030504040204" pitchFamily="34" charset="0"/>
              </a:rPr>
              <a:t> EN LA QUE CONSIDERÓ QUE, A PESAR DE EXISTIR MOTIVOS PARA APLICAR LA PC EN ESE CASO, ERA NECESARIO ANTEPONER EL SUMINISTRO DEL PRODUCTO EN ESPAÑA PARA NO ELIMINAR DEL MERCADO AL ÚNICO PROVEEDOR EXISTENTE, PUES ELLO GENERARÍA UNA SITUACIÓN DE DESABASTECIMIENTO.</a:t>
            </a:r>
          </a:p>
          <a:p>
            <a:pPr marL="0" indent="0" algn="just">
              <a:lnSpc>
                <a:spcPct val="120000"/>
              </a:lnSpc>
              <a:spcBef>
                <a:spcPts val="0"/>
              </a:spcBef>
              <a:buNone/>
            </a:pPr>
            <a:endParaRPr lang="es-ES" sz="1800" b="1" dirty="0">
              <a:effectLst/>
              <a:latin typeface="Tahoma" panose="020B0604030504040204" pitchFamily="34" charset="0"/>
              <a:ea typeface="Tahoma" panose="020B0604030504040204" pitchFamily="34" charset="0"/>
              <a:cs typeface="Tahoma" panose="020B0604030504040204" pitchFamily="34" charset="0"/>
            </a:endParaRPr>
          </a:p>
          <a:p>
            <a:pPr marL="0" indent="0" algn="just">
              <a:lnSpc>
                <a:spcPct val="120000"/>
              </a:lnSpc>
              <a:spcBef>
                <a:spcPts val="0"/>
              </a:spcBef>
              <a:buNone/>
            </a:pPr>
            <a:r>
              <a:rPr lang="es-ES" sz="1800" b="1" dirty="0">
                <a:effectLst/>
                <a:latin typeface="Tahoma" panose="020B0604030504040204" pitchFamily="34" charset="0"/>
                <a:ea typeface="Tahoma" panose="020B0604030504040204" pitchFamily="34" charset="0"/>
                <a:cs typeface="Tahoma" panose="020B0604030504040204" pitchFamily="34" charset="0"/>
              </a:rPr>
              <a:t>DERECHOS DE DEFENSA</a:t>
            </a:r>
            <a:endParaRPr lang="es-ES" sz="18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endParaRPr lang="es-ES" sz="18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1800" dirty="0">
                <a:effectLst/>
                <a:latin typeface="Tahoma" panose="020B0604030504040204" pitchFamily="34" charset="0"/>
                <a:ea typeface="Tahoma" panose="020B0604030504040204" pitchFamily="34" charset="0"/>
                <a:cs typeface="Tahoma" panose="020B0604030504040204" pitchFamily="34" charset="0"/>
              </a:rPr>
              <a:t>SERÁ EN LA PROPUESTA DE RESOLUCIÓN SANCIONADORA DONDE LA CNMC, EN SU CASO, INCLUIRÁ LA PROPUESTA DE APLICACIÓN DE LA PROHIBICIÓN DE CONTRATAR.</a:t>
            </a:r>
          </a:p>
          <a:p>
            <a:pPr algn="just">
              <a:lnSpc>
                <a:spcPct val="120000"/>
              </a:lnSpc>
              <a:spcBef>
                <a:spcPts val="0"/>
              </a:spcBef>
            </a:pPr>
            <a:endParaRPr lang="es-ES" sz="18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1800" dirty="0">
                <a:effectLst/>
                <a:latin typeface="Tahoma" panose="020B0604030504040204" pitchFamily="34" charset="0"/>
                <a:ea typeface="Tahoma" panose="020B0604030504040204" pitchFamily="34" charset="0"/>
                <a:cs typeface="Tahoma" panose="020B0604030504040204" pitchFamily="34" charset="0"/>
              </a:rPr>
              <a:t>LAS PARTES PODRÁN REALIZAR ALEGACIONES EN EL PLAZO DE UN MES (PRORROGABLE POR LA MITAD DEL PLAZO INICIAL). MISMO PLAZO EN EL QUE LAS EMPRESAS DEBÍAN PRESENTAR ALEGACIONES A LA PR QUE HASTA AHORA INCLUÍA LOS HECHOS PROBADOS, FUNDAMENTOS JURÍDICOS Y LA PROPUESTA DE SANCIÓN. </a:t>
            </a:r>
          </a:p>
          <a:p>
            <a:pPr algn="just">
              <a:lnSpc>
                <a:spcPct val="120000"/>
              </a:lnSpc>
              <a:spcBef>
                <a:spcPts val="0"/>
              </a:spcBef>
            </a:pPr>
            <a:endParaRPr lang="es-ES" sz="18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1800" dirty="0">
                <a:effectLst/>
                <a:latin typeface="Tahoma" panose="020B0604030504040204" pitchFamily="34" charset="0"/>
                <a:ea typeface="Tahoma" panose="020B0604030504040204" pitchFamily="34" charset="0"/>
                <a:cs typeface="Tahoma" panose="020B0604030504040204" pitchFamily="34" charset="0"/>
              </a:rPr>
              <a:t>PLAZOS QUE, SI BIEN HAN SIDO EXTENDIDOS POR EL RECIENTE CAMBIO INTRODUCIDO EN LA LDC, SIGUEN SIENDO LIMITADOS</a:t>
            </a:r>
            <a:endParaRPr lang="es-E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19825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331FB-E3BA-2301-19A1-33C725C16AB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45C3834-2B62-286D-A24F-54964CE20F46}"/>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3DA0BE89-9C69-8CB3-2902-DDB8DC6EEF79}"/>
              </a:ext>
            </a:extLst>
          </p:cNvPr>
          <p:cNvPicPr>
            <a:picLocks noChangeAspect="1"/>
          </p:cNvPicPr>
          <p:nvPr/>
        </p:nvPicPr>
        <p:blipFill>
          <a:blip r:embed="rId3"/>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B28746E6-70AF-501F-F676-D026B08A9135}"/>
              </a:ext>
            </a:extLst>
          </p:cNvPr>
          <p:cNvPicPr>
            <a:picLocks noChangeAspect="1"/>
          </p:cNvPicPr>
          <p:nvPr/>
        </p:nvPicPr>
        <p:blipFill>
          <a:blip r:embed="rId4"/>
          <a:stretch>
            <a:fillRect/>
          </a:stretch>
        </p:blipFill>
        <p:spPr>
          <a:xfrm>
            <a:off x="6221347" y="6553200"/>
            <a:ext cx="5727700" cy="152400"/>
          </a:xfrm>
          <a:prstGeom prst="rect">
            <a:avLst/>
          </a:prstGeom>
        </p:spPr>
      </p:pic>
      <p:sp>
        <p:nvSpPr>
          <p:cNvPr id="8" name="Marcador de contenido 7">
            <a:extLst>
              <a:ext uri="{FF2B5EF4-FFF2-40B4-BE49-F238E27FC236}">
                <a16:creationId xmlns:a16="http://schemas.microsoft.com/office/drawing/2014/main" id="{3AE230C0-8BB8-5A56-110E-7F940067F26D}"/>
              </a:ext>
            </a:extLst>
          </p:cNvPr>
          <p:cNvSpPr>
            <a:spLocks noGrp="1"/>
          </p:cNvSpPr>
          <p:nvPr>
            <p:ph idx="1"/>
          </p:nvPr>
        </p:nvSpPr>
        <p:spPr>
          <a:xfrm>
            <a:off x="775856" y="748145"/>
            <a:ext cx="10123054" cy="5394037"/>
          </a:xfrm>
        </p:spPr>
        <p:txBody>
          <a:bodyPr>
            <a:normAutofit fontScale="62500" lnSpcReduction="20000"/>
          </a:bodyPr>
          <a:lstStyle/>
          <a:p>
            <a:pPr marL="0" indent="0" algn="just">
              <a:lnSpc>
                <a:spcPct val="120000"/>
              </a:lnSpc>
              <a:spcBef>
                <a:spcPts val="0"/>
              </a:spcBef>
              <a:buNone/>
            </a:pPr>
            <a:r>
              <a:rPr lang="es-ES" sz="2000" b="1" dirty="0">
                <a:effectLst/>
                <a:latin typeface="Tahoma" panose="020B0604030504040204" pitchFamily="34" charset="0"/>
                <a:ea typeface="Tahoma" panose="020B0604030504040204" pitchFamily="34" charset="0"/>
                <a:cs typeface="Tahoma" panose="020B0604030504040204" pitchFamily="34" charset="0"/>
              </a:rPr>
              <a:t>POSIBILIDAD DE EXENCIÓN Y REVISIÓN</a:t>
            </a:r>
            <a:endParaRPr lang="es-ES" sz="20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UNA EXENCIÓN DE APRECIACIÓN PREVIA, AUTOMÁTICA PARA EL BENEFICIARIO DE EXENCIÓN POR CLEMENCIA Y CON CARÁCTER POTESTATIVO PARA LOS BENEFICIARIOS DE REDUCCIÓN DE LA MULTA POR CLEMENCIA. </a:t>
            </a:r>
          </a:p>
          <a:p>
            <a:pPr algn="just">
              <a:lnSpc>
                <a:spcPct val="120000"/>
              </a:lnSpc>
              <a:spcBef>
                <a:spcPts val="0"/>
              </a:spcBef>
            </a:pPr>
            <a:endParaRPr lang="es-ES" sz="20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UNA EXENCIÓN DE APRECIACIÓN POSTERIOR</a:t>
            </a:r>
            <a:r>
              <a:rPr lang="es-ES" sz="2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s-E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EN LA QUE SE EVALUARÁN LAS MEDIDAS Y PROGRAMAS DE CUMPLIMIENTO INCORPORADOS EN LAS EMPRESAS SANCIONADAS. DICHO EXAMEN SE LLEVARÁ A CABO CONFORME A LA GUÍA DE LA CNMC SOBRE LOS PROGRAMAS DE CUMPLIMIENTO NORMATIVO EN RELACIÓN CON LAS NORMAS DE DEFENSA DE LA COMPETENCIA DE 2020.</a:t>
            </a:r>
          </a:p>
          <a:p>
            <a:pPr algn="just">
              <a:lnSpc>
                <a:spcPct val="120000"/>
              </a:lnSpc>
              <a:spcBef>
                <a:spcPts val="0"/>
              </a:spcBef>
            </a:pPr>
            <a:endParaRPr lang="es-ES" sz="20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DIFICULTADES PRÁCTICAS, DADO QUE DEBERÁN DISEÑARSE E IMPLEMENTARSE ANTES DE LA ADOPCIÓN DE LA PROPUESTA DE RESOLUCIÓN. POR TANTO, ES POSIBLE QUE LA CNMC UTILICE LA CAPACIDAD DE REVISIÓN DE LAS PROHIBICIONES PARA REALIZAR LA APRECIACIÓN DE ESTE TIPO DE MEDIDAS CON POSTERIORIDAD A LA RESOLUCIÓN.</a:t>
            </a:r>
          </a:p>
          <a:p>
            <a:pPr marL="0" indent="0" algn="just">
              <a:lnSpc>
                <a:spcPct val="120000"/>
              </a:lnSpc>
              <a:spcBef>
                <a:spcPts val="0"/>
              </a:spcBef>
              <a:buNone/>
            </a:pPr>
            <a:endParaRPr lang="es-ES" sz="20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indent="0" algn="just">
              <a:lnSpc>
                <a:spcPct val="120000"/>
              </a:lnSpc>
              <a:spcBef>
                <a:spcPts val="0"/>
              </a:spcBef>
              <a:buNone/>
            </a:pPr>
            <a:r>
              <a:rPr lang="es-E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EFICACIA DE LA PROHIBICIÓN</a:t>
            </a:r>
            <a:endParaRPr lang="es-ES" sz="20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2000" dirty="0">
                <a:effectLst/>
                <a:latin typeface="Tahoma" panose="020B0604030504040204" pitchFamily="34" charset="0"/>
                <a:ea typeface="Tahoma" panose="020B0604030504040204" pitchFamily="34" charset="0"/>
                <a:cs typeface="Tahoma" panose="020B0604030504040204" pitchFamily="34" charset="0"/>
              </a:rPr>
              <a:t>LA RESOLUCIÓN DE LA CNMC EN LA QUE SE FIJE LA DURACIÓN Y ALCANCE DE LA PROHIBICIÓN DE CONTRATAR SERÁ EJECUTIVA DESDE SU NOTIFICACIÓN DESPLEGANDO SUS CORRESPONDIENTES EFECTOS, SIN PERJUICIO DE SU EVENTUAL IMPUGNACIÓN ANTE LA JURISDICCIÓN CONTENCIOSO-ADMINISTRATIVA Y SU EVENTUAL SUSPENSIÓN CAUTELAR POR LA CITADA JURISDICCIÓN. </a:t>
            </a:r>
          </a:p>
          <a:p>
            <a:pPr algn="just">
              <a:lnSpc>
                <a:spcPct val="120000"/>
              </a:lnSpc>
              <a:spcBef>
                <a:spcPts val="0"/>
              </a:spcBef>
            </a:pPr>
            <a:endParaRPr lang="es-ES" sz="20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2000" dirty="0">
                <a:effectLst/>
                <a:latin typeface="Tahoma" panose="020B0604030504040204" pitchFamily="34" charset="0"/>
                <a:ea typeface="Tahoma" panose="020B0604030504040204" pitchFamily="34" charset="0"/>
                <a:cs typeface="Tahoma" panose="020B0604030504040204" pitchFamily="34" charset="0"/>
              </a:rPr>
              <a:t>LA INSCRIPCIÓN EN EL REGISTRO OFICIAL DE LICITADORES Y EMPRESAS CLASIFICADAS DEL SECTOR PÚBLICO NO SERÁ NECESARIA, POR TANTO, PARA QUE LA PROHIBICIÓN DEVENGA EJECUTIVA.</a:t>
            </a:r>
          </a:p>
          <a:p>
            <a:pPr marL="0" indent="0" algn="just">
              <a:lnSpc>
                <a:spcPct val="120000"/>
              </a:lnSpc>
              <a:spcBef>
                <a:spcPts val="0"/>
              </a:spcBef>
              <a:buNone/>
            </a:pPr>
            <a:endParaRPr lang="es-ES" sz="2000" b="1" dirty="0">
              <a:effectLst/>
              <a:latin typeface="Tahoma" panose="020B0604030504040204" pitchFamily="34" charset="0"/>
              <a:ea typeface="Tahoma" panose="020B0604030504040204" pitchFamily="34" charset="0"/>
              <a:cs typeface="Tahoma" panose="020B0604030504040204" pitchFamily="34" charset="0"/>
            </a:endParaRPr>
          </a:p>
          <a:p>
            <a:pPr marL="0" indent="0" algn="just">
              <a:lnSpc>
                <a:spcPct val="120000"/>
              </a:lnSpc>
              <a:spcBef>
                <a:spcPts val="0"/>
              </a:spcBef>
              <a:buNone/>
            </a:pPr>
            <a:r>
              <a:rPr lang="es-ES" sz="2000" b="1" dirty="0">
                <a:effectLst/>
                <a:latin typeface="Tahoma" panose="020B0604030504040204" pitchFamily="34" charset="0"/>
                <a:ea typeface="Tahoma" panose="020B0604030504040204" pitchFamily="34" charset="0"/>
                <a:cs typeface="Tahoma" panose="020B0604030504040204" pitchFamily="34" charset="0"/>
              </a:rPr>
              <a:t>ENTRADA EN VIGOR</a:t>
            </a:r>
            <a:endParaRPr lang="es-ES" sz="20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2000" dirty="0">
                <a:effectLst/>
                <a:latin typeface="Tahoma" panose="020B0604030504040204" pitchFamily="34" charset="0"/>
                <a:ea typeface="Tahoma" panose="020B0604030504040204" pitchFamily="34" charset="0"/>
                <a:cs typeface="Tahoma" panose="020B0604030504040204" pitchFamily="34" charset="0"/>
              </a:rPr>
              <a:t>LA CNMC SOLO APLICARÁ ESTOS NUEVOS CRITERIOS ESTABLECIDOS EN LA COMUNICACIÓN A PROCEDIMIENTOS INCOADOS A PARTIR DEL 23 DE JUNIO DE 2023. </a:t>
            </a:r>
          </a:p>
          <a:p>
            <a:pPr marL="0" indent="0" algn="just">
              <a:lnSpc>
                <a:spcPct val="115000"/>
              </a:lnSpc>
              <a:spcAft>
                <a:spcPts val="1000"/>
              </a:spcAft>
              <a:buNone/>
            </a:pP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2566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331FB-E3BA-2301-19A1-33C725C16AB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45C3834-2B62-286D-A24F-54964CE20F46}"/>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3DA0BE89-9C69-8CB3-2902-DDB8DC6EEF79}"/>
              </a:ext>
            </a:extLst>
          </p:cNvPr>
          <p:cNvPicPr>
            <a:picLocks noChangeAspect="1"/>
          </p:cNvPicPr>
          <p:nvPr/>
        </p:nvPicPr>
        <p:blipFill>
          <a:blip r:embed="rId3"/>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B28746E6-70AF-501F-F676-D026B08A9135}"/>
              </a:ext>
            </a:extLst>
          </p:cNvPr>
          <p:cNvPicPr>
            <a:picLocks noChangeAspect="1"/>
          </p:cNvPicPr>
          <p:nvPr/>
        </p:nvPicPr>
        <p:blipFill>
          <a:blip r:embed="rId4"/>
          <a:stretch>
            <a:fillRect/>
          </a:stretch>
        </p:blipFill>
        <p:spPr>
          <a:xfrm>
            <a:off x="6221347" y="6553200"/>
            <a:ext cx="5727700" cy="152400"/>
          </a:xfrm>
          <a:prstGeom prst="rect">
            <a:avLst/>
          </a:prstGeom>
        </p:spPr>
      </p:pic>
      <p:sp>
        <p:nvSpPr>
          <p:cNvPr id="8" name="Marcador de contenido 7">
            <a:extLst>
              <a:ext uri="{FF2B5EF4-FFF2-40B4-BE49-F238E27FC236}">
                <a16:creationId xmlns:a16="http://schemas.microsoft.com/office/drawing/2014/main" id="{3AE230C0-8BB8-5A56-110E-7F940067F26D}"/>
              </a:ext>
            </a:extLst>
          </p:cNvPr>
          <p:cNvSpPr>
            <a:spLocks noGrp="1"/>
          </p:cNvSpPr>
          <p:nvPr>
            <p:ph idx="1"/>
          </p:nvPr>
        </p:nvSpPr>
        <p:spPr>
          <a:xfrm>
            <a:off x="775856" y="748145"/>
            <a:ext cx="10123054" cy="5394037"/>
          </a:xfrm>
        </p:spPr>
        <p:txBody>
          <a:bodyPr>
            <a:normAutofit/>
          </a:bodyPr>
          <a:lstStyle/>
          <a:p>
            <a:pPr marL="0" indent="0" algn="just">
              <a:lnSpc>
                <a:spcPct val="115000"/>
              </a:lnSpc>
              <a:spcAft>
                <a:spcPts val="1000"/>
              </a:spcAft>
              <a:buNone/>
            </a:pPr>
            <a:endParaRPr lang="es-ES" sz="1800" b="1" dirty="0">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00000"/>
              </a:lnSpc>
              <a:spcBef>
                <a:spcPts val="0"/>
              </a:spcBef>
              <a:buNone/>
            </a:pPr>
            <a:endParaRPr lang="es-ES" sz="1400" dirty="0">
              <a:effectLst/>
              <a:latin typeface="Tahoma" panose="020B0604030504040204" pitchFamily="34" charset="0"/>
              <a:ea typeface="Tahoma" panose="020B0604030504040204" pitchFamily="34" charset="0"/>
              <a:cs typeface="Tahoma" panose="020B0604030504040204" pitchFamily="34" charset="0"/>
            </a:endParaRPr>
          </a:p>
          <a:p>
            <a:pPr marL="0" indent="0" algn="just">
              <a:lnSpc>
                <a:spcPct val="100000"/>
              </a:lnSpc>
              <a:spcBef>
                <a:spcPts val="0"/>
              </a:spcBef>
              <a:buNone/>
            </a:pPr>
            <a:endParaRPr lang="es-ES" sz="1400"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00000"/>
              </a:lnSpc>
              <a:spcBef>
                <a:spcPts val="0"/>
              </a:spcBef>
              <a:buNone/>
            </a:pPr>
            <a:endParaRPr lang="es-ES" sz="1400"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00000"/>
              </a:lnSpc>
              <a:spcBef>
                <a:spcPts val="0"/>
              </a:spcBef>
              <a:buNone/>
            </a:pPr>
            <a:endParaRPr lang="es-ES" sz="1400"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00000"/>
              </a:lnSpc>
              <a:spcBef>
                <a:spcPts val="0"/>
              </a:spcBef>
              <a:buNone/>
            </a:pPr>
            <a:endParaRPr lang="es-ES" sz="1400"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00000"/>
              </a:lnSpc>
              <a:spcBef>
                <a:spcPts val="0"/>
              </a:spcBef>
              <a:buNone/>
            </a:pPr>
            <a:endParaRPr lang="es-ES" sz="1400"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00000"/>
              </a:lnSpc>
              <a:spcBef>
                <a:spcPts val="0"/>
              </a:spcBef>
              <a:buNone/>
            </a:pPr>
            <a:r>
              <a:rPr lang="es-ES" sz="1400" dirty="0">
                <a:latin typeface="Tahoma" panose="020B0604030504040204" pitchFamily="34" charset="0"/>
                <a:ea typeface="Tahoma" panose="020B0604030504040204" pitchFamily="34" charset="0"/>
                <a:cs typeface="Tahoma" panose="020B0604030504040204" pitchFamily="34" charset="0"/>
              </a:rPr>
              <a:t>¿DIRECTRICES INSPIRADORAS PARA ÓRGANOS DE CONTRATACIÓN?</a:t>
            </a:r>
            <a:endParaRPr lang="es-ES" sz="1400" dirty="0">
              <a:effectLst/>
              <a:latin typeface="Tahoma" panose="020B0604030504040204" pitchFamily="34" charset="0"/>
              <a:ea typeface="Tahoma" panose="020B0604030504040204" pitchFamily="34" charset="0"/>
              <a:cs typeface="Tahoma" panose="020B0604030504040204" pitchFamily="34" charset="0"/>
            </a:endParaRPr>
          </a:p>
          <a:p>
            <a:pPr marL="0" indent="0" algn="just">
              <a:lnSpc>
                <a:spcPct val="100000"/>
              </a:lnSpc>
              <a:spcBef>
                <a:spcPts val="0"/>
              </a:spcBef>
              <a:buNone/>
            </a:pPr>
            <a:endParaRPr lang="es-ES" sz="1400"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00000"/>
              </a:lnSpc>
              <a:spcBef>
                <a:spcPts val="0"/>
              </a:spcBef>
              <a:buNone/>
            </a:pPr>
            <a:r>
              <a:rPr lang="es-ES" sz="1400" dirty="0">
                <a:effectLst/>
                <a:latin typeface="Tahoma" panose="020B0604030504040204" pitchFamily="34" charset="0"/>
                <a:ea typeface="Tahoma" panose="020B0604030504040204" pitchFamily="34" charset="0"/>
                <a:cs typeface="Tahoma" panose="020B0604030504040204" pitchFamily="34" charset="0"/>
              </a:rPr>
              <a:t>EN EL INFORME IPN/CNMC/010/15, SOBRE EL ANTEPROYECTO DE LEY DE CONTRATOS DEL SECTOR PÚBLICO, DE 16 DE JULIO DE 2015, EL PROPIO CONSEJO DE LA CNMC RECOMENDABA LA INTRODUCCIÓN DE UNA REFERENCIA EXPRESA SOBRE LA COMPETENCIA DEL CONSEJO AL RESPECTO EN EL ARTÍCULO 72.3 DEL ANTEPROYECTO DE LCSP O, ALTERNATIVAMENTE, LA MODIFICACIÓN DEL ARTÍCULO 53 LDC.</a:t>
            </a:r>
          </a:p>
          <a:p>
            <a:pPr marL="0" indent="0" algn="just">
              <a:lnSpc>
                <a:spcPct val="100000"/>
              </a:lnSpc>
              <a:spcBef>
                <a:spcPts val="0"/>
              </a:spcBef>
              <a:buNone/>
            </a:pPr>
            <a:endParaRPr lang="es-ES" sz="1800" dirty="0">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2316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6A7DF-D303-F34D-1284-F61925BC5B7A}"/>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FFAC7536-44AF-6862-D2D0-258369F6B6D6}"/>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n 3">
            <a:extLst>
              <a:ext uri="{FF2B5EF4-FFF2-40B4-BE49-F238E27FC236}">
                <a16:creationId xmlns:a16="http://schemas.microsoft.com/office/drawing/2014/main" id="{45D85C82-9D80-DDB2-B0BF-97DDA4F5A75F}"/>
              </a:ext>
            </a:extLst>
          </p:cNvPr>
          <p:cNvPicPr>
            <a:picLocks noChangeAspect="1"/>
          </p:cNvPicPr>
          <p:nvPr/>
        </p:nvPicPr>
        <p:blipFill>
          <a:blip r:embed="rId3"/>
          <a:stretch>
            <a:fillRect/>
          </a:stretch>
        </p:blipFill>
        <p:spPr>
          <a:xfrm>
            <a:off x="4679950" y="3067050"/>
            <a:ext cx="2832100" cy="723900"/>
          </a:xfrm>
          <a:prstGeom prst="rect">
            <a:avLst/>
          </a:prstGeom>
        </p:spPr>
      </p:pic>
    </p:spTree>
    <p:extLst>
      <p:ext uri="{BB962C8B-B14F-4D97-AF65-F5344CB8AC3E}">
        <p14:creationId xmlns:p14="http://schemas.microsoft.com/office/powerpoint/2010/main" val="3396173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682D8-4A54-F157-E34F-50848B6AFA09}"/>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433AE3F3-2031-6FC2-1DE1-46B4463F7C6E}"/>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5" name="Imagen 4">
            <a:extLst>
              <a:ext uri="{FF2B5EF4-FFF2-40B4-BE49-F238E27FC236}">
                <a16:creationId xmlns:a16="http://schemas.microsoft.com/office/drawing/2014/main" id="{21418992-8F5C-4511-DAD2-606E4330FEA3}"/>
              </a:ext>
            </a:extLst>
          </p:cNvPr>
          <p:cNvPicPr>
            <a:picLocks noChangeAspect="1"/>
          </p:cNvPicPr>
          <p:nvPr/>
        </p:nvPicPr>
        <p:blipFill>
          <a:blip r:embed="rId3"/>
          <a:stretch>
            <a:fillRect/>
          </a:stretch>
        </p:blipFill>
        <p:spPr>
          <a:xfrm>
            <a:off x="6221347" y="6553200"/>
            <a:ext cx="5727700" cy="152400"/>
          </a:xfrm>
          <a:prstGeom prst="rect">
            <a:avLst/>
          </a:prstGeom>
        </p:spPr>
      </p:pic>
      <p:cxnSp>
        <p:nvCxnSpPr>
          <p:cNvPr id="2" name="Conector recto 1">
            <a:extLst>
              <a:ext uri="{FF2B5EF4-FFF2-40B4-BE49-F238E27FC236}">
                <a16:creationId xmlns:a16="http://schemas.microsoft.com/office/drawing/2014/main" id="{6BDED6B6-8ED3-DAAA-BE40-D7B19DAE49C4}"/>
              </a:ext>
            </a:extLst>
          </p:cNvPr>
          <p:cNvCxnSpPr>
            <a:cxnSpLocks/>
          </p:cNvCxnSpPr>
          <p:nvPr/>
        </p:nvCxnSpPr>
        <p:spPr>
          <a:xfrm>
            <a:off x="2729644" y="1230923"/>
            <a:ext cx="0" cy="6775067"/>
          </a:xfrm>
          <a:prstGeom prst="line">
            <a:avLst/>
          </a:prstGeom>
          <a:ln w="9525">
            <a:solidFill>
              <a:srgbClr val="899FB0"/>
            </a:solidFill>
            <a:prstDash val="sysDash"/>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66DCC03F-B6CA-15CA-CC2E-540C01585879}"/>
              </a:ext>
            </a:extLst>
          </p:cNvPr>
          <p:cNvSpPr/>
          <p:nvPr/>
        </p:nvSpPr>
        <p:spPr>
          <a:xfrm>
            <a:off x="509755" y="283029"/>
            <a:ext cx="3811874" cy="528896"/>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E4425AAB-0778-F0F0-B570-608E5D1564B3}"/>
              </a:ext>
            </a:extLst>
          </p:cNvPr>
          <p:cNvSpPr/>
          <p:nvPr/>
        </p:nvSpPr>
        <p:spPr>
          <a:xfrm>
            <a:off x="357355" y="381486"/>
            <a:ext cx="3811874" cy="331982"/>
          </a:xfrm>
          <a:prstGeom prst="rect">
            <a:avLst/>
          </a:prstGeom>
          <a:noFill/>
          <a:ln w="222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FCECD1CE-18DA-C3EF-021E-28BE969BB347}"/>
              </a:ext>
            </a:extLst>
          </p:cNvPr>
          <p:cNvSpPr txBox="1"/>
          <p:nvPr/>
        </p:nvSpPr>
        <p:spPr>
          <a:xfrm>
            <a:off x="201724" y="393589"/>
            <a:ext cx="4258189" cy="369332"/>
          </a:xfrm>
          <a:prstGeom prst="rect">
            <a:avLst/>
          </a:prstGeom>
          <a:noFill/>
        </p:spPr>
        <p:txBody>
          <a:bodyPr wrap="square" rtlCol="0">
            <a:spAutoFit/>
          </a:bodyPr>
          <a:lstStyle/>
          <a:p>
            <a:pPr algn="ctr"/>
            <a:r>
              <a:rPr lang="es-ES_tradnl" b="1" dirty="0">
                <a:solidFill>
                  <a:schemeClr val="bg1"/>
                </a:solidFill>
              </a:rPr>
              <a:t>AGENDA</a:t>
            </a:r>
            <a:endParaRPr lang="es-ES" b="1" dirty="0">
              <a:solidFill>
                <a:schemeClr val="bg1"/>
              </a:solidFill>
            </a:endParaRPr>
          </a:p>
        </p:txBody>
      </p:sp>
      <p:grpSp>
        <p:nvGrpSpPr>
          <p:cNvPr id="16" name="Grupo 15">
            <a:extLst>
              <a:ext uri="{FF2B5EF4-FFF2-40B4-BE49-F238E27FC236}">
                <a16:creationId xmlns:a16="http://schemas.microsoft.com/office/drawing/2014/main" id="{FCC8B50C-C2FE-1BF5-4003-BC9BD5CCAA01}"/>
              </a:ext>
            </a:extLst>
          </p:cNvPr>
          <p:cNvGrpSpPr/>
          <p:nvPr/>
        </p:nvGrpSpPr>
        <p:grpSpPr>
          <a:xfrm>
            <a:off x="1300767" y="7424139"/>
            <a:ext cx="7968377" cy="197534"/>
            <a:chOff x="1300767" y="5462639"/>
            <a:chExt cx="7968377" cy="197534"/>
          </a:xfrm>
        </p:grpSpPr>
        <p:sp>
          <p:nvSpPr>
            <p:cNvPr id="17" name="Título 1">
              <a:extLst>
                <a:ext uri="{FF2B5EF4-FFF2-40B4-BE49-F238E27FC236}">
                  <a16:creationId xmlns:a16="http://schemas.microsoft.com/office/drawing/2014/main" id="{E6CC145E-1A6F-34EC-6DF4-5CFF9B9647C5}"/>
                </a:ext>
              </a:extLst>
            </p:cNvPr>
            <p:cNvSpPr txBox="1">
              <a:spLocks/>
            </p:cNvSpPr>
            <p:nvPr/>
          </p:nvSpPr>
          <p:spPr>
            <a:xfrm>
              <a:off x="1300767" y="5462639"/>
              <a:ext cx="7968377" cy="194562"/>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002060"/>
                  </a:solidFill>
                  <a:latin typeface="+mn-lt"/>
                </a:rPr>
                <a:t>10:15 – 10.30h.</a:t>
              </a:r>
              <a:r>
                <a:rPr lang="es-ES" sz="1100" b="1" dirty="0">
                  <a:solidFill>
                    <a:srgbClr val="002060"/>
                  </a:solidFill>
                  <a:latin typeface="Soho Gothic Pro" panose="020B0503030504020204" pitchFamily="34" charset="77"/>
                </a:rPr>
                <a:t>	</a:t>
              </a:r>
              <a:r>
                <a:rPr lang="es-ES" sz="1100" b="1" dirty="0">
                  <a:latin typeface="Soho Gothic Pro" panose="020B0503030504020204" pitchFamily="34" charset="77"/>
                </a:rPr>
                <a:t>	</a:t>
              </a:r>
              <a:r>
                <a:rPr lang="es-ES" sz="1100" dirty="0">
                  <a:solidFill>
                    <a:srgbClr val="002060"/>
                  </a:solidFill>
                  <a:latin typeface="+mn-lt"/>
                </a:rPr>
                <a:t>Apertura Institucional</a:t>
              </a:r>
            </a:p>
          </p:txBody>
        </p:sp>
        <p:sp>
          <p:nvSpPr>
            <p:cNvPr id="18" name="Elipse 17">
              <a:extLst>
                <a:ext uri="{FF2B5EF4-FFF2-40B4-BE49-F238E27FC236}">
                  <a16:creationId xmlns:a16="http://schemas.microsoft.com/office/drawing/2014/main" id="{4FA7270B-23AB-7A2E-640D-6A676054850B}"/>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2" name="Grupo 21">
            <a:extLst>
              <a:ext uri="{FF2B5EF4-FFF2-40B4-BE49-F238E27FC236}">
                <a16:creationId xmlns:a16="http://schemas.microsoft.com/office/drawing/2014/main" id="{DDBEFECD-8813-F89E-1885-221D98AE9426}"/>
              </a:ext>
            </a:extLst>
          </p:cNvPr>
          <p:cNvGrpSpPr/>
          <p:nvPr/>
        </p:nvGrpSpPr>
        <p:grpSpPr>
          <a:xfrm>
            <a:off x="1300767" y="7969042"/>
            <a:ext cx="7968377" cy="197534"/>
            <a:chOff x="1300767" y="5462639"/>
            <a:chExt cx="7968377" cy="197534"/>
          </a:xfrm>
        </p:grpSpPr>
        <p:sp>
          <p:nvSpPr>
            <p:cNvPr id="23" name="Título 1">
              <a:extLst>
                <a:ext uri="{FF2B5EF4-FFF2-40B4-BE49-F238E27FC236}">
                  <a16:creationId xmlns:a16="http://schemas.microsoft.com/office/drawing/2014/main" id="{B7E014C9-F65D-E1AC-7E28-148CA1C7B343}"/>
                </a:ext>
              </a:extLst>
            </p:cNvPr>
            <p:cNvSpPr txBox="1">
              <a:spLocks/>
            </p:cNvSpPr>
            <p:nvPr/>
          </p:nvSpPr>
          <p:spPr>
            <a:xfrm>
              <a:off x="1300767" y="5462639"/>
              <a:ext cx="7968377" cy="194562"/>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002060"/>
                  </a:solidFill>
                  <a:latin typeface="+mn-lt"/>
                </a:rPr>
                <a:t>10:40 – 12.10h.</a:t>
              </a:r>
              <a:r>
                <a:rPr lang="es-ES" sz="1100" b="1" dirty="0">
                  <a:solidFill>
                    <a:srgbClr val="002060"/>
                  </a:solidFill>
                  <a:latin typeface="Soho Gothic Pro" panose="020B0503030504020204" pitchFamily="34" charset="77"/>
                </a:rPr>
                <a:t>	</a:t>
              </a:r>
              <a:r>
                <a:rPr lang="es-ES" sz="1100" b="1" dirty="0">
                  <a:latin typeface="Soho Gothic Pro" panose="020B0503030504020204" pitchFamily="34" charset="77"/>
                </a:rPr>
                <a:t>	</a:t>
              </a:r>
              <a:r>
                <a:rPr lang="es-ES" sz="1100" dirty="0">
                  <a:solidFill>
                    <a:srgbClr val="002060"/>
                  </a:solidFill>
                  <a:latin typeface="+mn-lt"/>
                </a:rPr>
                <a:t>Acceso justo y sostenible a la innovación</a:t>
              </a:r>
            </a:p>
          </p:txBody>
        </p:sp>
        <p:sp>
          <p:nvSpPr>
            <p:cNvPr id="24" name="Elipse 23">
              <a:extLst>
                <a:ext uri="{FF2B5EF4-FFF2-40B4-BE49-F238E27FC236}">
                  <a16:creationId xmlns:a16="http://schemas.microsoft.com/office/drawing/2014/main" id="{9CAAAC1D-778C-9175-82CB-B92B6EFD9F80}"/>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6" name="Grupo 25">
            <a:extLst>
              <a:ext uri="{FF2B5EF4-FFF2-40B4-BE49-F238E27FC236}">
                <a16:creationId xmlns:a16="http://schemas.microsoft.com/office/drawing/2014/main" id="{F2CDD554-8621-CB20-CC22-63E1E70E4709}"/>
              </a:ext>
            </a:extLst>
          </p:cNvPr>
          <p:cNvGrpSpPr/>
          <p:nvPr/>
        </p:nvGrpSpPr>
        <p:grpSpPr>
          <a:xfrm>
            <a:off x="1300767" y="8513945"/>
            <a:ext cx="7968377" cy="197534"/>
            <a:chOff x="1300767" y="5462639"/>
            <a:chExt cx="7968377" cy="197534"/>
          </a:xfrm>
        </p:grpSpPr>
        <p:sp>
          <p:nvSpPr>
            <p:cNvPr id="27" name="Título 1">
              <a:extLst>
                <a:ext uri="{FF2B5EF4-FFF2-40B4-BE49-F238E27FC236}">
                  <a16:creationId xmlns:a16="http://schemas.microsoft.com/office/drawing/2014/main" id="{C2F25FBB-B245-B252-B99D-40A9438110D5}"/>
                </a:ext>
              </a:extLst>
            </p:cNvPr>
            <p:cNvSpPr txBox="1">
              <a:spLocks/>
            </p:cNvSpPr>
            <p:nvPr/>
          </p:nvSpPr>
          <p:spPr>
            <a:xfrm>
              <a:off x="1300767" y="5462639"/>
              <a:ext cx="7968377" cy="194562"/>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39AFD0"/>
                  </a:solidFill>
                  <a:latin typeface="+mn-lt"/>
                </a:rPr>
                <a:t>12:20 – 12.50h.</a:t>
              </a:r>
              <a:r>
                <a:rPr lang="es-ES" sz="1100" b="1" dirty="0">
                  <a:solidFill>
                    <a:srgbClr val="39AFD0"/>
                  </a:solidFill>
                  <a:latin typeface="Soho Gothic Pro" panose="020B0503030504020204" pitchFamily="34" charset="77"/>
                </a:rPr>
                <a:t>		</a:t>
              </a:r>
              <a:r>
                <a:rPr lang="es-ES" sz="1100" dirty="0">
                  <a:solidFill>
                    <a:srgbClr val="39AFD0"/>
                  </a:solidFill>
                  <a:latin typeface="+mn-lt"/>
                </a:rPr>
                <a:t>Pausa Café</a:t>
              </a:r>
            </a:p>
          </p:txBody>
        </p:sp>
        <p:sp>
          <p:nvSpPr>
            <p:cNvPr id="28" name="Elipse 27">
              <a:extLst>
                <a:ext uri="{FF2B5EF4-FFF2-40B4-BE49-F238E27FC236}">
                  <a16:creationId xmlns:a16="http://schemas.microsoft.com/office/drawing/2014/main" id="{B9E5E7DD-E359-76A6-2588-CF661107DD10}"/>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9" name="Grupo 28">
            <a:extLst>
              <a:ext uri="{FF2B5EF4-FFF2-40B4-BE49-F238E27FC236}">
                <a16:creationId xmlns:a16="http://schemas.microsoft.com/office/drawing/2014/main" id="{B3E55910-A3BA-4DDB-CD16-6A233049EB45}"/>
              </a:ext>
            </a:extLst>
          </p:cNvPr>
          <p:cNvGrpSpPr/>
          <p:nvPr/>
        </p:nvGrpSpPr>
        <p:grpSpPr>
          <a:xfrm>
            <a:off x="1300767" y="9058848"/>
            <a:ext cx="9976833" cy="385990"/>
            <a:chOff x="1300767" y="5462639"/>
            <a:chExt cx="9976833" cy="385990"/>
          </a:xfrm>
        </p:grpSpPr>
        <p:sp>
          <p:nvSpPr>
            <p:cNvPr id="30" name="Título 1">
              <a:extLst>
                <a:ext uri="{FF2B5EF4-FFF2-40B4-BE49-F238E27FC236}">
                  <a16:creationId xmlns:a16="http://schemas.microsoft.com/office/drawing/2014/main" id="{23F52424-2463-2575-089E-8974C9ED80DA}"/>
                </a:ext>
              </a:extLst>
            </p:cNvPr>
            <p:cNvSpPr txBox="1">
              <a:spLocks/>
            </p:cNvSpPr>
            <p:nvPr/>
          </p:nvSpPr>
          <p:spPr>
            <a:xfrm>
              <a:off x="1300767" y="5462639"/>
              <a:ext cx="9976833" cy="385990"/>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002060"/>
                  </a:solidFill>
                  <a:latin typeface="+mn-lt"/>
                </a:rPr>
                <a:t>13:00 – 14.30h.</a:t>
              </a:r>
              <a:r>
                <a:rPr lang="es-ES" sz="1100" b="1" dirty="0">
                  <a:solidFill>
                    <a:srgbClr val="002060"/>
                  </a:solidFill>
                  <a:latin typeface="Soho Gothic Pro" panose="020B0503030504020204" pitchFamily="34" charset="77"/>
                </a:rPr>
                <a:t>	</a:t>
              </a:r>
              <a:r>
                <a:rPr lang="es-ES" sz="1100" b="1" dirty="0">
                  <a:latin typeface="Soho Gothic Pro" panose="020B0503030504020204" pitchFamily="34" charset="77"/>
                </a:rPr>
                <a:t>	</a:t>
              </a:r>
              <a:r>
                <a:rPr lang="es-ES" sz="1100" dirty="0">
                  <a:solidFill>
                    <a:srgbClr val="002060"/>
                  </a:solidFill>
                  <a:latin typeface="+mn-lt"/>
                </a:rPr>
                <a:t>Reformas europeas para mejorar la competitividad de la unión europea con la innovación. </a:t>
              </a:r>
            </a:p>
            <a:p>
              <a:r>
                <a:rPr lang="es-ES" sz="1100" dirty="0">
                  <a:solidFill>
                    <a:srgbClr val="002060"/>
                  </a:solidFill>
                  <a:latin typeface="+mn-lt"/>
                </a:rPr>
                <a:t>		Reforma legislación farmacéutica europea y del marco legal de la responsabilidad por producto. Retos legales en el sector farmacéutico</a:t>
              </a:r>
            </a:p>
          </p:txBody>
        </p:sp>
        <p:sp>
          <p:nvSpPr>
            <p:cNvPr id="31" name="Elipse 30">
              <a:extLst>
                <a:ext uri="{FF2B5EF4-FFF2-40B4-BE49-F238E27FC236}">
                  <a16:creationId xmlns:a16="http://schemas.microsoft.com/office/drawing/2014/main" id="{A474B97F-26E1-70DE-4722-F7A14C2228BC}"/>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2" name="Grupo 31">
            <a:extLst>
              <a:ext uri="{FF2B5EF4-FFF2-40B4-BE49-F238E27FC236}">
                <a16:creationId xmlns:a16="http://schemas.microsoft.com/office/drawing/2014/main" id="{5972CD0C-04E5-BA0B-C1D8-A344DD370B26}"/>
              </a:ext>
            </a:extLst>
          </p:cNvPr>
          <p:cNvGrpSpPr/>
          <p:nvPr/>
        </p:nvGrpSpPr>
        <p:grpSpPr>
          <a:xfrm>
            <a:off x="1300767" y="6879236"/>
            <a:ext cx="7968377" cy="197534"/>
            <a:chOff x="1300767" y="5462639"/>
            <a:chExt cx="7968377" cy="197534"/>
          </a:xfrm>
        </p:grpSpPr>
        <p:sp>
          <p:nvSpPr>
            <p:cNvPr id="33" name="Título 1">
              <a:extLst>
                <a:ext uri="{FF2B5EF4-FFF2-40B4-BE49-F238E27FC236}">
                  <a16:creationId xmlns:a16="http://schemas.microsoft.com/office/drawing/2014/main" id="{E9761BDB-91A4-C670-0620-EF03BF16E6DC}"/>
                </a:ext>
              </a:extLst>
            </p:cNvPr>
            <p:cNvSpPr txBox="1">
              <a:spLocks/>
            </p:cNvSpPr>
            <p:nvPr/>
          </p:nvSpPr>
          <p:spPr>
            <a:xfrm>
              <a:off x="1300767" y="5462639"/>
              <a:ext cx="7968377" cy="194562"/>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B43271"/>
                  </a:solidFill>
                  <a:latin typeface="+mn-lt"/>
                </a:rPr>
                <a:t>5 MARZO</a:t>
              </a:r>
              <a:endParaRPr lang="es-ES" sz="1100" dirty="0">
                <a:solidFill>
                  <a:srgbClr val="B43271"/>
                </a:solidFill>
                <a:latin typeface="+mn-lt"/>
              </a:endParaRPr>
            </a:p>
          </p:txBody>
        </p:sp>
        <p:sp>
          <p:nvSpPr>
            <p:cNvPr id="34" name="Elipse 33">
              <a:extLst>
                <a:ext uri="{FF2B5EF4-FFF2-40B4-BE49-F238E27FC236}">
                  <a16:creationId xmlns:a16="http://schemas.microsoft.com/office/drawing/2014/main" id="{BB19EF9C-ECA1-003F-B6CF-B76BDE490EA5}"/>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5" name="Grupo 34">
            <a:extLst>
              <a:ext uri="{FF2B5EF4-FFF2-40B4-BE49-F238E27FC236}">
                <a16:creationId xmlns:a16="http://schemas.microsoft.com/office/drawing/2014/main" id="{3900BC7F-D53A-5050-63CE-F8A6469F9B48}"/>
              </a:ext>
            </a:extLst>
          </p:cNvPr>
          <p:cNvGrpSpPr/>
          <p:nvPr/>
        </p:nvGrpSpPr>
        <p:grpSpPr>
          <a:xfrm>
            <a:off x="1300767" y="9792207"/>
            <a:ext cx="9976833" cy="385990"/>
            <a:chOff x="1300767" y="5462639"/>
            <a:chExt cx="9976833" cy="385990"/>
          </a:xfrm>
        </p:grpSpPr>
        <p:sp>
          <p:nvSpPr>
            <p:cNvPr id="36" name="Título 1">
              <a:extLst>
                <a:ext uri="{FF2B5EF4-FFF2-40B4-BE49-F238E27FC236}">
                  <a16:creationId xmlns:a16="http://schemas.microsoft.com/office/drawing/2014/main" id="{97BCFB1E-6016-7999-96ED-E226E58A634C}"/>
                </a:ext>
              </a:extLst>
            </p:cNvPr>
            <p:cNvSpPr txBox="1">
              <a:spLocks/>
            </p:cNvSpPr>
            <p:nvPr/>
          </p:nvSpPr>
          <p:spPr>
            <a:xfrm>
              <a:off x="1300767" y="5462639"/>
              <a:ext cx="9976833" cy="385990"/>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39AFD0"/>
                  </a:solidFill>
                  <a:latin typeface="+mn-lt"/>
                </a:rPr>
                <a:t>14:40 – 16.00h.</a:t>
              </a:r>
              <a:r>
                <a:rPr lang="es-ES" sz="1100" b="1" dirty="0">
                  <a:solidFill>
                    <a:srgbClr val="39AFD0"/>
                  </a:solidFill>
                  <a:latin typeface="Soho Gothic Pro" panose="020B0503030504020204" pitchFamily="34" charset="77"/>
                </a:rPr>
                <a:t>		</a:t>
              </a:r>
              <a:r>
                <a:rPr lang="es-ES" sz="1100" dirty="0">
                  <a:solidFill>
                    <a:srgbClr val="39AFD0"/>
                  </a:solidFill>
                  <a:latin typeface="+mn-lt"/>
                </a:rPr>
                <a:t>Cóctel</a:t>
              </a:r>
            </a:p>
          </p:txBody>
        </p:sp>
        <p:sp>
          <p:nvSpPr>
            <p:cNvPr id="37" name="Elipse 36">
              <a:extLst>
                <a:ext uri="{FF2B5EF4-FFF2-40B4-BE49-F238E27FC236}">
                  <a16:creationId xmlns:a16="http://schemas.microsoft.com/office/drawing/2014/main" id="{52CD6B7A-B1FD-EBE4-6461-A49B08F8C483}"/>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8" name="Grupo 37">
            <a:extLst>
              <a:ext uri="{FF2B5EF4-FFF2-40B4-BE49-F238E27FC236}">
                <a16:creationId xmlns:a16="http://schemas.microsoft.com/office/drawing/2014/main" id="{58E672B2-B040-4315-8FEA-A89A76D2CB9B}"/>
              </a:ext>
            </a:extLst>
          </p:cNvPr>
          <p:cNvGrpSpPr/>
          <p:nvPr/>
        </p:nvGrpSpPr>
        <p:grpSpPr>
          <a:xfrm>
            <a:off x="1300767" y="10525566"/>
            <a:ext cx="9976833" cy="385990"/>
            <a:chOff x="1300767" y="5462639"/>
            <a:chExt cx="9976833" cy="385990"/>
          </a:xfrm>
        </p:grpSpPr>
        <p:sp>
          <p:nvSpPr>
            <p:cNvPr id="39" name="Título 1">
              <a:extLst>
                <a:ext uri="{FF2B5EF4-FFF2-40B4-BE49-F238E27FC236}">
                  <a16:creationId xmlns:a16="http://schemas.microsoft.com/office/drawing/2014/main" id="{4B4E7209-44DD-E6BD-E428-2C7A585712B4}"/>
                </a:ext>
              </a:extLst>
            </p:cNvPr>
            <p:cNvSpPr txBox="1">
              <a:spLocks/>
            </p:cNvSpPr>
            <p:nvPr/>
          </p:nvSpPr>
          <p:spPr>
            <a:xfrm>
              <a:off x="1300767" y="5462639"/>
              <a:ext cx="9976833" cy="385990"/>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002060"/>
                  </a:solidFill>
                  <a:latin typeface="+mn-lt"/>
                </a:rPr>
                <a:t>16:10 – 17.40h.</a:t>
              </a:r>
              <a:r>
                <a:rPr lang="es-ES" sz="1100" b="1" dirty="0">
                  <a:solidFill>
                    <a:srgbClr val="002060"/>
                  </a:solidFill>
                  <a:latin typeface="Soho Gothic Pro" panose="020B0503030504020204" pitchFamily="34" charset="77"/>
                </a:rPr>
                <a:t>	</a:t>
              </a:r>
              <a:r>
                <a:rPr lang="es-ES" sz="1100" b="1" dirty="0">
                  <a:latin typeface="Soho Gothic Pro" panose="020B0503030504020204" pitchFamily="34" charset="77"/>
                </a:rPr>
                <a:t>	</a:t>
              </a:r>
              <a:r>
                <a:rPr lang="es-ES" sz="1100" dirty="0">
                  <a:solidFill>
                    <a:srgbClr val="002060"/>
                  </a:solidFill>
                  <a:latin typeface="+mn-lt"/>
                </a:rPr>
                <a:t>Innovar en la contratación pública de medicamentos innovadores. </a:t>
              </a:r>
            </a:p>
            <a:p>
              <a:r>
                <a:rPr lang="es-ES" sz="1100" dirty="0">
                  <a:solidFill>
                    <a:srgbClr val="002060"/>
                  </a:solidFill>
                  <a:latin typeface="+mn-lt"/>
                </a:rPr>
                <a:t>		Transparencia sostenible: reflexiones acerca de la confidencialidad de precios netos y ofertas comerciales</a:t>
              </a:r>
            </a:p>
          </p:txBody>
        </p:sp>
        <p:sp>
          <p:nvSpPr>
            <p:cNvPr id="40" name="Elipse 39">
              <a:extLst>
                <a:ext uri="{FF2B5EF4-FFF2-40B4-BE49-F238E27FC236}">
                  <a16:creationId xmlns:a16="http://schemas.microsoft.com/office/drawing/2014/main" id="{38E6126C-5F72-281E-AABF-F4A9185EB05E}"/>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1" name="Grupo 40">
            <a:extLst>
              <a:ext uri="{FF2B5EF4-FFF2-40B4-BE49-F238E27FC236}">
                <a16:creationId xmlns:a16="http://schemas.microsoft.com/office/drawing/2014/main" id="{2D659B1A-70FC-A741-B855-2F48064131DD}"/>
              </a:ext>
            </a:extLst>
          </p:cNvPr>
          <p:cNvGrpSpPr/>
          <p:nvPr/>
        </p:nvGrpSpPr>
        <p:grpSpPr>
          <a:xfrm>
            <a:off x="1300767" y="11258925"/>
            <a:ext cx="9976833" cy="385990"/>
            <a:chOff x="1300767" y="5462639"/>
            <a:chExt cx="9976833" cy="385990"/>
          </a:xfrm>
        </p:grpSpPr>
        <p:sp>
          <p:nvSpPr>
            <p:cNvPr id="42" name="Título 1">
              <a:extLst>
                <a:ext uri="{FF2B5EF4-FFF2-40B4-BE49-F238E27FC236}">
                  <a16:creationId xmlns:a16="http://schemas.microsoft.com/office/drawing/2014/main" id="{E48BCA40-0E76-9673-3C22-A2B03CB71D7D}"/>
                </a:ext>
              </a:extLst>
            </p:cNvPr>
            <p:cNvSpPr txBox="1">
              <a:spLocks/>
            </p:cNvSpPr>
            <p:nvPr/>
          </p:nvSpPr>
          <p:spPr>
            <a:xfrm>
              <a:off x="1300767" y="5462639"/>
              <a:ext cx="9976833" cy="385990"/>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002060"/>
                  </a:solidFill>
                  <a:latin typeface="+mn-lt"/>
                </a:rPr>
                <a:t>17:50 – 18.50h.</a:t>
              </a:r>
              <a:r>
                <a:rPr lang="es-ES" sz="1100" b="1" dirty="0">
                  <a:solidFill>
                    <a:srgbClr val="002060"/>
                  </a:solidFill>
                  <a:latin typeface="Soho Gothic Pro" panose="020B0503030504020204" pitchFamily="34" charset="77"/>
                </a:rPr>
                <a:t>	</a:t>
              </a:r>
              <a:r>
                <a:rPr lang="es-ES" sz="1100" b="1" dirty="0">
                  <a:latin typeface="Soho Gothic Pro" panose="020B0503030504020204" pitchFamily="34" charset="77"/>
                </a:rPr>
                <a:t>	</a:t>
              </a:r>
              <a:r>
                <a:rPr lang="es-ES" sz="1100" dirty="0">
                  <a:solidFill>
                    <a:srgbClr val="002060"/>
                  </a:solidFill>
                  <a:latin typeface="+mn-lt"/>
                </a:rPr>
                <a:t>Protección judicial de la innovación farmacéutica. Patente unitaria</a:t>
              </a:r>
            </a:p>
          </p:txBody>
        </p:sp>
        <p:sp>
          <p:nvSpPr>
            <p:cNvPr id="43" name="Elipse 42">
              <a:extLst>
                <a:ext uri="{FF2B5EF4-FFF2-40B4-BE49-F238E27FC236}">
                  <a16:creationId xmlns:a16="http://schemas.microsoft.com/office/drawing/2014/main" id="{3124E5BE-464C-425F-0E4B-368F3D1AF65B}"/>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6" name="Marcador de contenido 5">
            <a:extLst>
              <a:ext uri="{FF2B5EF4-FFF2-40B4-BE49-F238E27FC236}">
                <a16:creationId xmlns:a16="http://schemas.microsoft.com/office/drawing/2014/main" id="{53D15762-AF7F-FCE8-CCDB-A6B02BFE7451}"/>
              </a:ext>
            </a:extLst>
          </p:cNvPr>
          <p:cNvSpPr>
            <a:spLocks noGrp="1"/>
          </p:cNvSpPr>
          <p:nvPr>
            <p:ph idx="1"/>
          </p:nvPr>
        </p:nvSpPr>
        <p:spPr>
          <a:xfrm>
            <a:off x="2937169" y="1329380"/>
            <a:ext cx="8418219" cy="4531670"/>
          </a:xfrm>
        </p:spPr>
        <p:txBody>
          <a:bodyPr>
            <a:normAutofit/>
          </a:bodyPr>
          <a:lstStyle/>
          <a:p>
            <a:pPr marL="0" indent="0">
              <a:buNone/>
            </a:pPr>
            <a:r>
              <a:rPr lang="es-ES" sz="2000" b="1" dirty="0">
                <a:latin typeface="Tahoma" panose="020B0604030504040204" pitchFamily="34" charset="0"/>
                <a:ea typeface="Tahoma" panose="020B0604030504040204" pitchFamily="34" charset="0"/>
                <a:cs typeface="Tahoma" panose="020B0604030504040204" pitchFamily="34" charset="0"/>
              </a:rPr>
              <a:t>Juan Jiménez-Laiglesia</a:t>
            </a:r>
          </a:p>
          <a:p>
            <a:pPr marL="0" indent="0">
              <a:buNone/>
            </a:pPr>
            <a:r>
              <a:rPr lang="es-ES" sz="2000" b="1" dirty="0">
                <a:latin typeface="Tahoma" panose="020B0604030504040204" pitchFamily="34" charset="0"/>
                <a:ea typeface="Tahoma" panose="020B0604030504040204" pitchFamily="34" charset="0"/>
                <a:cs typeface="Tahoma" panose="020B0604030504040204" pitchFamily="34" charset="0"/>
              </a:rPr>
              <a:t>Pérez-Llorca Abogados 6 de marzo 2024</a:t>
            </a:r>
          </a:p>
          <a:p>
            <a:endParaRPr lang="es-ES" sz="2400" dirty="0">
              <a:latin typeface="Tahoma" panose="020B0604030504040204" pitchFamily="34" charset="0"/>
              <a:ea typeface="Tahoma" panose="020B0604030504040204" pitchFamily="34" charset="0"/>
              <a:cs typeface="Tahoma" panose="020B0604030504040204" pitchFamily="34" charset="0"/>
            </a:endParaRPr>
          </a:p>
          <a:p>
            <a:r>
              <a:rPr lang="es-ES" sz="2400" dirty="0">
                <a:latin typeface="Tahoma" panose="020B0604030504040204" pitchFamily="34" charset="0"/>
                <a:ea typeface="Tahoma" panose="020B0604030504040204" pitchFamily="34" charset="0"/>
                <a:cs typeface="Tahoma" panose="020B0604030504040204" pitchFamily="34" charset="0"/>
              </a:rPr>
              <a:t>Situación preexistente</a:t>
            </a:r>
          </a:p>
          <a:p>
            <a:r>
              <a:rPr lang="es-ES" sz="2400" dirty="0">
                <a:latin typeface="Tahoma" panose="020B0604030504040204" pitchFamily="34" charset="0"/>
                <a:ea typeface="Tahoma" panose="020B0604030504040204" pitchFamily="34" charset="0"/>
                <a:cs typeface="Tahoma" panose="020B0604030504040204" pitchFamily="34" charset="0"/>
              </a:rPr>
              <a:t>Comunicación CNMC 1/2023, de 13 de junio</a:t>
            </a:r>
          </a:p>
          <a:p>
            <a:r>
              <a:rPr lang="es-ES" sz="2400" dirty="0">
                <a:latin typeface="Tahoma" panose="020B0604030504040204" pitchFamily="34" charset="0"/>
                <a:ea typeface="Tahoma" panose="020B0604030504040204" pitchFamily="34" charset="0"/>
                <a:cs typeface="Tahoma" panose="020B0604030504040204" pitchFamily="34" charset="0"/>
              </a:rPr>
              <a:t>Aspectos materiales de la Comunicación. Efectos en la industria farmacéutica</a:t>
            </a:r>
          </a:p>
          <a:p>
            <a:r>
              <a:rPr lang="es-ES" sz="2400" dirty="0">
                <a:latin typeface="Tahoma" panose="020B0604030504040204" pitchFamily="34" charset="0"/>
                <a:ea typeface="Tahoma" panose="020B0604030504040204" pitchFamily="34" charset="0"/>
                <a:cs typeface="Tahoma" panose="020B0604030504040204" pitchFamily="34" charset="0"/>
              </a:rPr>
              <a:t>Algunas previsiones sobre su aplicación futura</a:t>
            </a:r>
          </a:p>
        </p:txBody>
      </p:sp>
    </p:spTree>
    <p:extLst>
      <p:ext uri="{BB962C8B-B14F-4D97-AF65-F5344CB8AC3E}">
        <p14:creationId xmlns:p14="http://schemas.microsoft.com/office/powerpoint/2010/main" val="305040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54167E-6 -1.11111E-6 L -3.54167E-6 -0.84097 " pathEditMode="relative" rAng="0" ptsTypes="AA">
                                      <p:cBhvr>
                                        <p:cTn id="6" dur="2000" fill="hold"/>
                                        <p:tgtEl>
                                          <p:spTgt spid="32"/>
                                        </p:tgtEl>
                                        <p:attrNameLst>
                                          <p:attrName>ppt_x</p:attrName>
                                          <p:attrName>ppt_y</p:attrName>
                                        </p:attrNameLst>
                                      </p:cBhvr>
                                      <p:rCtr x="0" y="-42060"/>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3.54167E-6 -7.40741E-7 L -3.54167E-6 -0.84097 " pathEditMode="relative" rAng="0" ptsTypes="AA">
                                      <p:cBhvr>
                                        <p:cTn id="9" dur="2000" fill="hold"/>
                                        <p:tgtEl>
                                          <p:spTgt spid="16"/>
                                        </p:tgtEl>
                                        <p:attrNameLst>
                                          <p:attrName>ppt_x</p:attrName>
                                          <p:attrName>ppt_y</p:attrName>
                                        </p:attrNameLst>
                                      </p:cBhvr>
                                      <p:rCtr x="0" y="-42060"/>
                                    </p:animMotion>
                                  </p:childTnLst>
                                </p:cTn>
                              </p:par>
                            </p:childTnLst>
                          </p:cTn>
                        </p:par>
                        <p:par>
                          <p:cTn id="10" fill="hold">
                            <p:stCondLst>
                              <p:cond delay="4000"/>
                            </p:stCondLst>
                            <p:childTnLst>
                              <p:par>
                                <p:cTn id="11" presetID="42" presetClass="path" presetSubtype="0" accel="50000" decel="50000" fill="hold" nodeType="afterEffect">
                                  <p:stCondLst>
                                    <p:cond delay="0"/>
                                  </p:stCondLst>
                                  <p:childTnLst>
                                    <p:animMotion origin="layout" path="M -3.54167E-6 1.11111E-6 L -3.54167E-6 -0.84097 " pathEditMode="relative" rAng="0" ptsTypes="AA">
                                      <p:cBhvr>
                                        <p:cTn id="12" dur="2000" fill="hold"/>
                                        <p:tgtEl>
                                          <p:spTgt spid="22"/>
                                        </p:tgtEl>
                                        <p:attrNameLst>
                                          <p:attrName>ppt_x</p:attrName>
                                          <p:attrName>ppt_y</p:attrName>
                                        </p:attrNameLst>
                                      </p:cBhvr>
                                      <p:rCtr x="0" y="-42060"/>
                                    </p:animMotion>
                                  </p:childTnLst>
                                </p:cTn>
                              </p:par>
                            </p:childTnLst>
                          </p:cTn>
                        </p:par>
                        <p:par>
                          <p:cTn id="13" fill="hold">
                            <p:stCondLst>
                              <p:cond delay="6000"/>
                            </p:stCondLst>
                            <p:childTnLst>
                              <p:par>
                                <p:cTn id="14" presetID="42" presetClass="path" presetSubtype="0" accel="50000" decel="50000" fill="hold" nodeType="afterEffect">
                                  <p:stCondLst>
                                    <p:cond delay="0"/>
                                  </p:stCondLst>
                                  <p:childTnLst>
                                    <p:animMotion origin="layout" path="M -3.54167E-6 2.96296E-6 L -3.54167E-6 -0.84098 " pathEditMode="relative" rAng="0" ptsTypes="AA">
                                      <p:cBhvr>
                                        <p:cTn id="15" dur="2000" fill="hold"/>
                                        <p:tgtEl>
                                          <p:spTgt spid="26"/>
                                        </p:tgtEl>
                                        <p:attrNameLst>
                                          <p:attrName>ppt_x</p:attrName>
                                          <p:attrName>ppt_y</p:attrName>
                                        </p:attrNameLst>
                                      </p:cBhvr>
                                      <p:rCtr x="0" y="-42060"/>
                                    </p:animMotion>
                                  </p:childTnLst>
                                </p:cTn>
                              </p:par>
                            </p:childTnLst>
                          </p:cTn>
                        </p:par>
                        <p:par>
                          <p:cTn id="16" fill="hold">
                            <p:stCondLst>
                              <p:cond delay="8000"/>
                            </p:stCondLst>
                            <p:childTnLst>
                              <p:par>
                                <p:cTn id="17" presetID="42" presetClass="path" presetSubtype="0" accel="50000" decel="50000" fill="hold" nodeType="afterEffect">
                                  <p:stCondLst>
                                    <p:cond delay="0"/>
                                  </p:stCondLst>
                                  <p:childTnLst>
                                    <p:animMotion origin="layout" path="M 4.79167E-6 -4.07407E-6 L 4.79167E-6 -0.84097 " pathEditMode="relative" rAng="0" ptsTypes="AA">
                                      <p:cBhvr>
                                        <p:cTn id="18" dur="2000" fill="hold"/>
                                        <p:tgtEl>
                                          <p:spTgt spid="29"/>
                                        </p:tgtEl>
                                        <p:attrNameLst>
                                          <p:attrName>ppt_x</p:attrName>
                                          <p:attrName>ppt_y</p:attrName>
                                        </p:attrNameLst>
                                      </p:cBhvr>
                                      <p:rCtr x="0" y="-42060"/>
                                    </p:animMotion>
                                  </p:childTnLst>
                                </p:cTn>
                              </p:par>
                            </p:childTnLst>
                          </p:cTn>
                        </p:par>
                        <p:par>
                          <p:cTn id="19" fill="hold">
                            <p:stCondLst>
                              <p:cond delay="10000"/>
                            </p:stCondLst>
                            <p:childTnLst>
                              <p:par>
                                <p:cTn id="20" presetID="42" presetClass="path" presetSubtype="0" accel="50000" decel="50000" fill="hold" nodeType="afterEffect">
                                  <p:stCondLst>
                                    <p:cond delay="0"/>
                                  </p:stCondLst>
                                  <p:childTnLst>
                                    <p:animMotion origin="layout" path="M 4.79167E-6 2.96296E-6 L 4.79167E-6 -0.84098 " pathEditMode="relative" rAng="0" ptsTypes="AA">
                                      <p:cBhvr>
                                        <p:cTn id="21" dur="2000" fill="hold"/>
                                        <p:tgtEl>
                                          <p:spTgt spid="35"/>
                                        </p:tgtEl>
                                        <p:attrNameLst>
                                          <p:attrName>ppt_x</p:attrName>
                                          <p:attrName>ppt_y</p:attrName>
                                        </p:attrNameLst>
                                      </p:cBhvr>
                                      <p:rCtr x="0" y="-42060"/>
                                    </p:animMotion>
                                  </p:childTnLst>
                                </p:cTn>
                              </p:par>
                            </p:childTnLst>
                          </p:cTn>
                        </p:par>
                        <p:par>
                          <p:cTn id="22" fill="hold">
                            <p:stCondLst>
                              <p:cond delay="12000"/>
                            </p:stCondLst>
                            <p:childTnLst>
                              <p:par>
                                <p:cTn id="23" presetID="42" presetClass="path" presetSubtype="0" accel="50000" decel="50000" fill="hold" nodeType="afterEffect">
                                  <p:stCondLst>
                                    <p:cond delay="0"/>
                                  </p:stCondLst>
                                  <p:childTnLst>
                                    <p:animMotion origin="layout" path="M 4.79167E-6 -1.48148E-6 L 4.79167E-6 -0.84097 " pathEditMode="relative" rAng="0" ptsTypes="AA">
                                      <p:cBhvr>
                                        <p:cTn id="24" dur="2000" fill="hold"/>
                                        <p:tgtEl>
                                          <p:spTgt spid="38"/>
                                        </p:tgtEl>
                                        <p:attrNameLst>
                                          <p:attrName>ppt_x</p:attrName>
                                          <p:attrName>ppt_y</p:attrName>
                                        </p:attrNameLst>
                                      </p:cBhvr>
                                      <p:rCtr x="0" y="-42060"/>
                                    </p:animMotion>
                                  </p:childTnLst>
                                </p:cTn>
                              </p:par>
                            </p:childTnLst>
                          </p:cTn>
                        </p:par>
                        <p:par>
                          <p:cTn id="25" fill="hold">
                            <p:stCondLst>
                              <p:cond delay="14000"/>
                            </p:stCondLst>
                            <p:childTnLst>
                              <p:par>
                                <p:cTn id="26" presetID="42" presetClass="path" presetSubtype="0" accel="50000" decel="50000" fill="hold" nodeType="afterEffect">
                                  <p:stCondLst>
                                    <p:cond delay="0"/>
                                  </p:stCondLst>
                                  <p:childTnLst>
                                    <p:animMotion origin="layout" path="M 4.79167E-6 4.07407E-6 L 4.79167E-6 -0.84098 " pathEditMode="relative" rAng="0" ptsTypes="AA">
                                      <p:cBhvr>
                                        <p:cTn id="27" dur="2000" fill="hold"/>
                                        <p:tgtEl>
                                          <p:spTgt spid="41"/>
                                        </p:tgtEl>
                                        <p:attrNameLst>
                                          <p:attrName>ppt_x</p:attrName>
                                          <p:attrName>ppt_y</p:attrName>
                                        </p:attrNameLst>
                                      </p:cBhvr>
                                      <p:rCtr x="0" y="-42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331FB-E3BA-2301-19A1-33C725C16AB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45C3834-2B62-286D-A24F-54964CE20F46}"/>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3DA0BE89-9C69-8CB3-2902-DDB8DC6EEF79}"/>
              </a:ext>
            </a:extLst>
          </p:cNvPr>
          <p:cNvPicPr>
            <a:picLocks noChangeAspect="1"/>
          </p:cNvPicPr>
          <p:nvPr/>
        </p:nvPicPr>
        <p:blipFill>
          <a:blip r:embed="rId3"/>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B28746E6-70AF-501F-F676-D026B08A9135}"/>
              </a:ext>
            </a:extLst>
          </p:cNvPr>
          <p:cNvPicPr>
            <a:picLocks noChangeAspect="1"/>
          </p:cNvPicPr>
          <p:nvPr/>
        </p:nvPicPr>
        <p:blipFill>
          <a:blip r:embed="rId4"/>
          <a:stretch>
            <a:fillRect/>
          </a:stretch>
        </p:blipFill>
        <p:spPr>
          <a:xfrm>
            <a:off x="6221347" y="6553200"/>
            <a:ext cx="5727700" cy="152400"/>
          </a:xfrm>
          <a:prstGeom prst="rect">
            <a:avLst/>
          </a:prstGeom>
        </p:spPr>
      </p:pic>
      <p:sp>
        <p:nvSpPr>
          <p:cNvPr id="8" name="Marcador de contenido 7">
            <a:extLst>
              <a:ext uri="{FF2B5EF4-FFF2-40B4-BE49-F238E27FC236}">
                <a16:creationId xmlns:a16="http://schemas.microsoft.com/office/drawing/2014/main" id="{3AE230C0-8BB8-5A56-110E-7F940067F26D}"/>
              </a:ext>
            </a:extLst>
          </p:cNvPr>
          <p:cNvSpPr>
            <a:spLocks noGrp="1"/>
          </p:cNvSpPr>
          <p:nvPr>
            <p:ph idx="1"/>
          </p:nvPr>
        </p:nvSpPr>
        <p:spPr>
          <a:xfrm>
            <a:off x="775856" y="748145"/>
            <a:ext cx="10123054" cy="5394037"/>
          </a:xfrm>
        </p:spPr>
        <p:txBody>
          <a:bodyPr>
            <a:normAutofit/>
          </a:bodyPr>
          <a:lstStyle/>
          <a:p>
            <a:pPr algn="just">
              <a:lnSpc>
                <a:spcPct val="115000"/>
              </a:lnSpc>
              <a:spcAft>
                <a:spcPts val="1000"/>
              </a:spcAft>
            </a:pPr>
            <a:endParaRPr lang="es-ES" sz="18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endParaRPr lang="es-ES" sz="14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00000"/>
              </a:lnSpc>
              <a:spcBef>
                <a:spcPts val="0"/>
              </a:spcBef>
            </a:pPr>
            <a:endParaRPr lang="es-ES" sz="1400" dirty="0">
              <a:latin typeface="Tahoma" panose="020B0604030504040204" pitchFamily="34" charset="0"/>
              <a:ea typeface="Tahoma" panose="020B0604030504040204" pitchFamily="34" charset="0"/>
              <a:cs typeface="Tahoma" panose="020B0604030504040204" pitchFamily="34" charset="0"/>
            </a:endParaRPr>
          </a:p>
          <a:p>
            <a:pPr algn="just">
              <a:lnSpc>
                <a:spcPct val="100000"/>
              </a:lnSpc>
              <a:spcBef>
                <a:spcPts val="0"/>
              </a:spcBef>
            </a:pPr>
            <a:r>
              <a:rPr lang="es-ES" sz="1400" dirty="0">
                <a:effectLst/>
                <a:latin typeface="Tahoma" panose="020B0604030504040204" pitchFamily="34" charset="0"/>
                <a:ea typeface="Tahoma" panose="020B0604030504040204" pitchFamily="34" charset="0"/>
                <a:cs typeface="Tahoma" panose="020B0604030504040204" pitchFamily="34" charset="0"/>
              </a:rPr>
              <a:t>UNO DE LOS MOTIVOS DE EXCLUSIÓN FACULTATIVOS PREVISTOS EN EL ARTÍCULO 57.4 DE LA DIRECTIVA 2014/24/UE DEL PARLAMENTO EUROPEO Y DEL CONSEJO, DE 26 DE FEBRERO DE 2014, SOBRE CONTRATACIÓN PÚBLICA ("DIRECTIVA 2014/24") "D) CUANDO EL PODER ADJUDICADOR TENGA </a:t>
            </a:r>
            <a:r>
              <a:rPr lang="es-ES" sz="1400" b="1" dirty="0">
                <a:effectLst/>
                <a:latin typeface="Tahoma" panose="020B0604030504040204" pitchFamily="34" charset="0"/>
                <a:ea typeface="Tahoma" panose="020B0604030504040204" pitchFamily="34" charset="0"/>
                <a:cs typeface="Tahoma" panose="020B0604030504040204" pitchFamily="34" charset="0"/>
              </a:rPr>
              <a:t>INDICIOS</a:t>
            </a:r>
            <a:r>
              <a:rPr lang="es-ES" sz="1400" dirty="0">
                <a:effectLst/>
                <a:latin typeface="Tahoma" panose="020B0604030504040204" pitchFamily="34" charset="0"/>
                <a:ea typeface="Tahoma" panose="020B0604030504040204" pitchFamily="34" charset="0"/>
                <a:cs typeface="Tahoma" panose="020B0604030504040204" pitchFamily="34" charset="0"/>
              </a:rPr>
              <a:t> SUFICIENTEMENTE PLAUSIBLES DE QUE EL OPERADOR ECONÓMICO HA LLEGADO A ACUERDOS CON OTROS OPERADORES ECONÓMICOS DESTINADOS A FALSEAR LA COMPETENCIA". ENTRADA EN VIGOR TUVO LUGAR EL 22 DE OCTUBRE DE 2015.   </a:t>
            </a:r>
          </a:p>
          <a:p>
            <a:pPr algn="just">
              <a:lnSpc>
                <a:spcPct val="100000"/>
              </a:lnSpc>
              <a:spcBef>
                <a:spcPts val="0"/>
              </a:spcBef>
            </a:pPr>
            <a:endParaRPr lang="es-ES" sz="14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00000"/>
              </a:lnSpc>
              <a:spcBef>
                <a:spcPts val="0"/>
              </a:spcBef>
            </a:pPr>
            <a:r>
              <a:rPr lang="es-ES" sz="1400" dirty="0">
                <a:effectLst/>
                <a:latin typeface="Tahoma" panose="020B0604030504040204" pitchFamily="34" charset="0"/>
                <a:ea typeface="Tahoma" panose="020B0604030504040204" pitchFamily="34" charset="0"/>
                <a:cs typeface="Tahoma" panose="020B0604030504040204" pitchFamily="34" charset="0"/>
              </a:rPr>
              <a:t>LA TRANSPOSICIÓN ARTÍCULO 71.1.B) DE LA LEY 9/2017, DE 8 DE NOVIEMBRE, DE CONTRATOS DEL SECTOR PÚBLICO (LCSP), QUE ESTABLECE UNA PROHIBICIÓN DE CONTRATAR A LAS PERSONAS QUE HAYAN SIDO </a:t>
            </a:r>
            <a:r>
              <a:rPr lang="es-ES" sz="1400" b="1" dirty="0">
                <a:effectLst/>
                <a:latin typeface="Tahoma" panose="020B0604030504040204" pitchFamily="34" charset="0"/>
                <a:ea typeface="Tahoma" panose="020B0604030504040204" pitchFamily="34" charset="0"/>
                <a:cs typeface="Tahoma" panose="020B0604030504040204" pitchFamily="34" charset="0"/>
              </a:rPr>
              <a:t>SANCIONADAS CON CARÁCTER FIRME </a:t>
            </a:r>
            <a:r>
              <a:rPr lang="es-ES" sz="1400" dirty="0">
                <a:effectLst/>
                <a:latin typeface="Tahoma" panose="020B0604030504040204" pitchFamily="34" charset="0"/>
                <a:ea typeface="Tahoma" panose="020B0604030504040204" pitchFamily="34" charset="0"/>
                <a:cs typeface="Tahoma" panose="020B0604030504040204" pitchFamily="34" charset="0"/>
              </a:rPr>
              <a:t>POR INFRACCIÓN GRAVE DE FALSEAMIENTO DE LA COMPETENCIA. </a:t>
            </a:r>
            <a:endParaRPr lang="es-ES" sz="1400" dirty="0"/>
          </a:p>
        </p:txBody>
      </p:sp>
    </p:spTree>
    <p:extLst>
      <p:ext uri="{BB962C8B-B14F-4D97-AF65-F5344CB8AC3E}">
        <p14:creationId xmlns:p14="http://schemas.microsoft.com/office/powerpoint/2010/main" val="1461713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331FB-E3BA-2301-19A1-33C725C16AB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45C3834-2B62-286D-A24F-54964CE20F46}"/>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3DA0BE89-9C69-8CB3-2902-DDB8DC6EEF79}"/>
              </a:ext>
            </a:extLst>
          </p:cNvPr>
          <p:cNvPicPr>
            <a:picLocks noChangeAspect="1"/>
          </p:cNvPicPr>
          <p:nvPr/>
        </p:nvPicPr>
        <p:blipFill>
          <a:blip r:embed="rId3"/>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B28746E6-70AF-501F-F676-D026B08A9135}"/>
              </a:ext>
            </a:extLst>
          </p:cNvPr>
          <p:cNvPicPr>
            <a:picLocks noChangeAspect="1"/>
          </p:cNvPicPr>
          <p:nvPr/>
        </p:nvPicPr>
        <p:blipFill>
          <a:blip r:embed="rId4"/>
          <a:stretch>
            <a:fillRect/>
          </a:stretch>
        </p:blipFill>
        <p:spPr>
          <a:xfrm>
            <a:off x="6221347" y="6553200"/>
            <a:ext cx="5727700" cy="152400"/>
          </a:xfrm>
          <a:prstGeom prst="rect">
            <a:avLst/>
          </a:prstGeom>
        </p:spPr>
      </p:pic>
      <p:sp>
        <p:nvSpPr>
          <p:cNvPr id="8" name="Marcador de contenido 7">
            <a:extLst>
              <a:ext uri="{FF2B5EF4-FFF2-40B4-BE49-F238E27FC236}">
                <a16:creationId xmlns:a16="http://schemas.microsoft.com/office/drawing/2014/main" id="{3AE230C0-8BB8-5A56-110E-7F940067F26D}"/>
              </a:ext>
            </a:extLst>
          </p:cNvPr>
          <p:cNvSpPr>
            <a:spLocks noGrp="1"/>
          </p:cNvSpPr>
          <p:nvPr>
            <p:ph idx="1"/>
          </p:nvPr>
        </p:nvSpPr>
        <p:spPr>
          <a:xfrm>
            <a:off x="775856" y="748145"/>
            <a:ext cx="10123054" cy="5394037"/>
          </a:xfrm>
        </p:spPr>
        <p:txBody>
          <a:bodyPr>
            <a:normAutofit fontScale="92500" lnSpcReduction="10000"/>
          </a:bodyPr>
          <a:lstStyle/>
          <a:p>
            <a:pPr algn="just">
              <a:lnSpc>
                <a:spcPct val="115000"/>
              </a:lnSpc>
              <a:spcAft>
                <a:spcPts val="1000"/>
              </a:spcAft>
            </a:pPr>
            <a:endParaRPr lang="es-ES" sz="1500" dirty="0">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r>
              <a:rPr lang="es-ES" sz="1500" dirty="0">
                <a:effectLst/>
                <a:latin typeface="Tahoma" panose="020B0604030504040204" pitchFamily="34" charset="0"/>
                <a:ea typeface="Tahoma" panose="020B0604030504040204" pitchFamily="34" charset="0"/>
                <a:cs typeface="Tahoma" panose="020B0604030504040204" pitchFamily="34" charset="0"/>
              </a:rPr>
              <a:t>PRIMERA VEZ: ELECTRIFICACIÓN Y ELECTROMECÁNICA FERROVIARIAS, DE 14 DE MARZO DE 2019. SANCIONES POR UN IMPORTE DE 118 MILLONES DE EUROS A UN TOTAL DE 15 EMPRESAS Y DE 666.000 EUROS A 14 DIRECTIVOS</a:t>
            </a:r>
            <a:r>
              <a:rPr lang="es-ES" sz="1500" dirty="0">
                <a:latin typeface="Tahoma" panose="020B0604030504040204" pitchFamily="34" charset="0"/>
                <a:ea typeface="Tahoma" panose="020B0604030504040204" pitchFamily="34" charset="0"/>
                <a:cs typeface="Tahoma" panose="020B0604030504040204" pitchFamily="34" charset="0"/>
              </a:rPr>
              <a:t>. </a:t>
            </a:r>
            <a:endParaRPr lang="es-ES" sz="15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r>
              <a:rPr lang="es-ES" sz="1500" dirty="0">
                <a:effectLst/>
                <a:latin typeface="Tahoma" panose="020B0604030504040204" pitchFamily="34" charset="0"/>
                <a:ea typeface="Tahoma" panose="020B0604030504040204" pitchFamily="34" charset="0"/>
                <a:cs typeface="Tahoma" panose="020B0604030504040204" pitchFamily="34" charset="0"/>
              </a:rPr>
              <a:t>LA VOCAL PILAR CANEDO OFRECE UNA INTERPRETACIÓN DEL </a:t>
            </a:r>
            <a:r>
              <a:rPr lang="es-ES" sz="1500" b="1" dirty="0">
                <a:effectLst/>
                <a:latin typeface="Tahoma" panose="020B0604030504040204" pitchFamily="34" charset="0"/>
                <a:ea typeface="Tahoma" panose="020B0604030504040204" pitchFamily="34" charset="0"/>
                <a:cs typeface="Tahoma" panose="020B0604030504040204" pitchFamily="34" charset="0"/>
              </a:rPr>
              <a:t>ARTÍCULO 53 DE LA LDC </a:t>
            </a:r>
            <a:r>
              <a:rPr lang="es-ES" sz="1500" dirty="0">
                <a:effectLst/>
                <a:latin typeface="Tahoma" panose="020B0604030504040204" pitchFamily="34" charset="0"/>
                <a:ea typeface="Tahoma" panose="020B0604030504040204" pitchFamily="34" charset="0"/>
                <a:cs typeface="Tahoma" panose="020B0604030504040204" pitchFamily="34" charset="0"/>
              </a:rPr>
              <a:t>(53.2.B: LAS RESOLUCIONES PODRÁN CONTENER “LA IMPOSICIÓN DE CONDICIONES U OBLIGACIONES DETERMINADAS” (YA SEAN ESTRUCTURALES O DE COMPORTAMIENTO)</a:t>
            </a:r>
          </a:p>
          <a:p>
            <a:pPr algn="just">
              <a:lnSpc>
                <a:spcPct val="115000"/>
              </a:lnSpc>
              <a:spcAft>
                <a:spcPts val="1000"/>
              </a:spcAft>
            </a:pPr>
            <a:r>
              <a:rPr lang="es-ES" sz="1500" dirty="0">
                <a:effectLst/>
                <a:latin typeface="Tahoma" panose="020B0604030504040204" pitchFamily="34" charset="0"/>
                <a:ea typeface="Tahoma" panose="020B0604030504040204" pitchFamily="34" charset="0"/>
                <a:cs typeface="Tahoma" panose="020B0604030504040204" pitchFamily="34" charset="0"/>
              </a:rPr>
              <a:t>EL VOTO PARTICULAR EVALÚA LA NATURALEZA DE LA PROHIBICIÓN DE CONTRATAR Y SE CUESTIONA, EN PARTICULAR, SI SE TRATA DE UNA MEDIDA SANCIONADORA O, POR EL CONTRARIO, NOS ENCONTRAMOS ANTE UNA MEDIDA DE GRAVAMEN NO SANCIONADORA. </a:t>
            </a:r>
          </a:p>
          <a:p>
            <a:pPr algn="just">
              <a:lnSpc>
                <a:spcPct val="115000"/>
              </a:lnSpc>
              <a:spcAft>
                <a:spcPts val="1000"/>
              </a:spcAft>
            </a:pPr>
            <a:r>
              <a:rPr lang="es-ES" sz="1500" dirty="0">
                <a:effectLst/>
                <a:latin typeface="Tahoma" panose="020B0604030504040204" pitchFamily="34" charset="0"/>
                <a:ea typeface="Tahoma" panose="020B0604030504040204" pitchFamily="34" charset="0"/>
                <a:cs typeface="Tahoma" panose="020B0604030504040204" pitchFamily="34" charset="0"/>
              </a:rPr>
              <a:t>LA RESOLUCIÓN DE 14 DE MARZO DE 2019 OPTA POR INDICAR QUE LA PROHIBICIÓN DE CONTRATAR </a:t>
            </a:r>
            <a:r>
              <a:rPr lang="es-ES" sz="1500" b="1" dirty="0">
                <a:effectLst/>
                <a:latin typeface="Tahoma" panose="020B0604030504040204" pitchFamily="34" charset="0"/>
                <a:ea typeface="Tahoma" panose="020B0604030504040204" pitchFamily="34" charset="0"/>
                <a:cs typeface="Tahoma" panose="020B0604030504040204" pitchFamily="34" charset="0"/>
              </a:rPr>
              <a:t>NO TIENE NATURALEZA SANCIONADORA</a:t>
            </a:r>
            <a:r>
              <a:rPr lang="es-ES" sz="1500" dirty="0">
                <a:effectLst/>
                <a:latin typeface="Tahoma" panose="020B0604030504040204" pitchFamily="34" charset="0"/>
                <a:ea typeface="Tahoma" panose="020B0604030504040204" pitchFamily="34" charset="0"/>
                <a:cs typeface="Tahoma" panose="020B0604030504040204" pitchFamily="34" charset="0"/>
              </a:rPr>
              <a:t>, SI BIEN, AL TRATARSE DE UNA MEDIDA DE GRAVAMEN, SU IMPOSICIÓN EXIGE EL RESPETO DE UNOS DERECHOS MÍNIMOS. </a:t>
            </a:r>
          </a:p>
          <a:p>
            <a:pPr algn="just">
              <a:lnSpc>
                <a:spcPct val="115000"/>
              </a:lnSpc>
              <a:spcAft>
                <a:spcPts val="1000"/>
              </a:spcAft>
            </a:pPr>
            <a:r>
              <a:rPr lang="es-ES" sz="1500" dirty="0">
                <a:effectLst/>
                <a:latin typeface="Tahoma" panose="020B0604030504040204" pitchFamily="34" charset="0"/>
                <a:ea typeface="Tahoma" panose="020B0604030504040204" pitchFamily="34" charset="0"/>
                <a:cs typeface="Tahoma" panose="020B0604030504040204" pitchFamily="34" charset="0"/>
              </a:rPr>
              <a:t>SI SE TRATA DE UNA MEDIDA PREVENTIVA, SERÍA EL ÓRGANO DE CONTRATACIÓN EL ENCARGADO DE DECIDIR SI ADMITE A LA EMPRESA EN EL PROCESO DE LICITACIÓN O NO. POR EL CONTRARIO, SI SE TRATA DE UNA MEDIDA REPRESIVA, LA DECISIÓN DEBE RECAER SIEMPRE SOBRE LA AUTORIDAD DE COMPETENCIA, YA QUE ESTA ÚLTIMA ES LA QUE PUEDE EQUILIBRAR DISUASIÓN Y PROPORCIONALIDAD Y GARANTIZAR UN TRATO NO DISCRIMINATORIO ENTRE LAS EMPRESAS CONCURRENTES.  </a:t>
            </a:r>
          </a:p>
          <a:p>
            <a:pPr algn="just">
              <a:lnSpc>
                <a:spcPct val="115000"/>
              </a:lnSpc>
              <a:spcAft>
                <a:spcPts val="1000"/>
              </a:spcAft>
            </a:pPr>
            <a:endParaRPr lang="es-ES" sz="14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s-ES" dirty="0"/>
          </a:p>
        </p:txBody>
      </p:sp>
    </p:spTree>
    <p:extLst>
      <p:ext uri="{BB962C8B-B14F-4D97-AF65-F5344CB8AC3E}">
        <p14:creationId xmlns:p14="http://schemas.microsoft.com/office/powerpoint/2010/main" val="387797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331FB-E3BA-2301-19A1-33C725C16AB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45C3834-2B62-286D-A24F-54964CE20F46}"/>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3DA0BE89-9C69-8CB3-2902-DDB8DC6EEF79}"/>
              </a:ext>
            </a:extLst>
          </p:cNvPr>
          <p:cNvPicPr>
            <a:picLocks noChangeAspect="1"/>
          </p:cNvPicPr>
          <p:nvPr/>
        </p:nvPicPr>
        <p:blipFill>
          <a:blip r:embed="rId3"/>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B28746E6-70AF-501F-F676-D026B08A9135}"/>
              </a:ext>
            </a:extLst>
          </p:cNvPr>
          <p:cNvPicPr>
            <a:picLocks noChangeAspect="1"/>
          </p:cNvPicPr>
          <p:nvPr/>
        </p:nvPicPr>
        <p:blipFill>
          <a:blip r:embed="rId4"/>
          <a:stretch>
            <a:fillRect/>
          </a:stretch>
        </p:blipFill>
        <p:spPr>
          <a:xfrm>
            <a:off x="6221347" y="6553200"/>
            <a:ext cx="5727700" cy="152400"/>
          </a:xfrm>
          <a:prstGeom prst="rect">
            <a:avLst/>
          </a:prstGeom>
        </p:spPr>
      </p:pic>
      <p:sp>
        <p:nvSpPr>
          <p:cNvPr id="8" name="Marcador de contenido 7">
            <a:extLst>
              <a:ext uri="{FF2B5EF4-FFF2-40B4-BE49-F238E27FC236}">
                <a16:creationId xmlns:a16="http://schemas.microsoft.com/office/drawing/2014/main" id="{3AE230C0-8BB8-5A56-110E-7F940067F26D}"/>
              </a:ext>
            </a:extLst>
          </p:cNvPr>
          <p:cNvSpPr>
            <a:spLocks noGrp="1"/>
          </p:cNvSpPr>
          <p:nvPr>
            <p:ph idx="1"/>
          </p:nvPr>
        </p:nvSpPr>
        <p:spPr>
          <a:xfrm>
            <a:off x="775856" y="748145"/>
            <a:ext cx="10123054" cy="5394037"/>
          </a:xfrm>
        </p:spPr>
        <p:txBody>
          <a:bodyPr>
            <a:normAutofit/>
          </a:bodyPr>
          <a:lstStyle/>
          <a:p>
            <a:pPr marL="0" indent="0" algn="just">
              <a:lnSpc>
                <a:spcPct val="115000"/>
              </a:lnSpc>
              <a:spcAft>
                <a:spcPts val="1000"/>
              </a:spcAft>
              <a:buNone/>
            </a:pPr>
            <a:endParaRPr lang="es-ES" sz="1400" b="1" dirty="0">
              <a:effectLst/>
              <a:latin typeface="Tahoma" panose="020B0604030504040204" pitchFamily="34" charset="0"/>
              <a:ea typeface="Tahoma" panose="020B0604030504040204" pitchFamily="34" charset="0"/>
              <a:cs typeface="Tahoma" panose="020B0604030504040204" pitchFamily="34" charset="0"/>
            </a:endParaRPr>
          </a:p>
          <a:p>
            <a:pPr marL="0" indent="0" algn="just">
              <a:lnSpc>
                <a:spcPct val="100000"/>
              </a:lnSpc>
              <a:spcBef>
                <a:spcPts val="0"/>
              </a:spcBef>
              <a:buNone/>
            </a:pPr>
            <a:endParaRPr lang="es-ES" sz="1400" b="1"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00000"/>
              </a:lnSpc>
              <a:spcBef>
                <a:spcPts val="0"/>
              </a:spcBef>
              <a:buNone/>
            </a:pPr>
            <a:endParaRPr lang="es-ES" sz="1400" b="1" dirty="0">
              <a:effectLst/>
              <a:latin typeface="Tahoma" panose="020B0604030504040204" pitchFamily="34" charset="0"/>
              <a:ea typeface="Tahoma" panose="020B0604030504040204" pitchFamily="34" charset="0"/>
              <a:cs typeface="Tahoma" panose="020B0604030504040204" pitchFamily="34" charset="0"/>
            </a:endParaRPr>
          </a:p>
          <a:p>
            <a:pPr marL="0" indent="0" algn="just">
              <a:lnSpc>
                <a:spcPct val="100000"/>
              </a:lnSpc>
              <a:spcBef>
                <a:spcPts val="0"/>
              </a:spcBef>
              <a:buNone/>
            </a:pPr>
            <a:endParaRPr lang="es-ES" sz="1400" b="1"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00000"/>
              </a:lnSpc>
              <a:spcBef>
                <a:spcPts val="0"/>
              </a:spcBef>
              <a:buNone/>
            </a:pPr>
            <a:r>
              <a:rPr lang="es-ES" sz="1400" b="1" dirty="0">
                <a:effectLst/>
                <a:latin typeface="Tahoma" panose="020B0604030504040204" pitchFamily="34" charset="0"/>
                <a:ea typeface="Tahoma" panose="020B0604030504040204" pitchFamily="34" charset="0"/>
                <a:cs typeface="Tahoma" panose="020B0604030504040204" pitchFamily="34" charset="0"/>
              </a:rPr>
              <a:t>SITUACIÓN PREEXISTENTE A LA </a:t>
            </a:r>
            <a:r>
              <a:rPr lang="es-ES" sz="1400" dirty="0">
                <a:effectLst/>
                <a:latin typeface="Tahoma" panose="020B0604030504040204" pitchFamily="34" charset="0"/>
                <a:ea typeface="Tahoma" panose="020B0604030504040204" pitchFamily="34" charset="0"/>
                <a:cs typeface="Tahoma" panose="020B0604030504040204" pitchFamily="34" charset="0"/>
              </a:rPr>
              <a:t>COMUNICACIÓN 1/2023 DE 13 DE JUNIO, PUBLICADA EL 23 JUNIO, SOBRE CRITERIOS QUE DETERMINAN LA PROHIBICIÓN DE CONTRATAR</a:t>
            </a:r>
          </a:p>
          <a:p>
            <a:pPr marL="0" indent="0" algn="just">
              <a:lnSpc>
                <a:spcPct val="100000"/>
              </a:lnSpc>
              <a:spcBef>
                <a:spcPts val="0"/>
              </a:spcBef>
              <a:buNone/>
            </a:pPr>
            <a:endParaRPr lang="es-ES" sz="14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00000"/>
              </a:lnSpc>
              <a:spcBef>
                <a:spcPts val="0"/>
              </a:spcBef>
            </a:pPr>
            <a:r>
              <a:rPr lang="es-ES" sz="1400" dirty="0">
                <a:effectLst/>
                <a:latin typeface="Tahoma" panose="020B0604030504040204" pitchFamily="34" charset="0"/>
                <a:ea typeface="Tahoma" panose="020B0604030504040204" pitchFamily="34" charset="0"/>
                <a:cs typeface="Tahoma" panose="020B0604030504040204" pitchFamily="34" charset="0"/>
              </a:rPr>
              <a:t>TRASLADO A LA JUNTA CONSULTIVA DE CONTRATACIÓN PÚBLICA DEL ESTADO &gt; MINISTERIO DE HACIENDA Y FUNCIÓN PÚBLICA</a:t>
            </a:r>
            <a:r>
              <a:rPr lang="es-ES" sz="1400" dirty="0">
                <a:latin typeface="Tahoma" panose="020B0604030504040204" pitchFamily="34" charset="0"/>
                <a:ea typeface="Tahoma" panose="020B0604030504040204" pitchFamily="34" charset="0"/>
                <a:cs typeface="Tahoma" panose="020B0604030504040204" pitchFamily="34" charset="0"/>
              </a:rPr>
              <a:t>. </a:t>
            </a:r>
            <a:r>
              <a:rPr lang="es-E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NO HABRÍA PC HASTA QUE CULMINARA ESTE PROCEDIMIENTO (RESOLUCIONES DE LA CNMC EN LOS EXPEDIENTES S/0013/20</a:t>
            </a:r>
            <a:r>
              <a:rPr lang="es-ES" sz="14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AUDAX RENOVABLES</a:t>
            </a:r>
            <a:r>
              <a:rPr lang="es-E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S/0012/19, </a:t>
            </a:r>
            <a:r>
              <a:rPr lang="es-ES" sz="14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CHATARRA Y ACERO</a:t>
            </a:r>
            <a:r>
              <a:rPr lang="es-E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O S/0021/20, </a:t>
            </a:r>
            <a:r>
              <a:rPr lang="es-ES" sz="14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OBRA CIVIL 2</a:t>
            </a:r>
            <a:r>
              <a:rPr lang="es-E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p>
            <a:pPr marL="0" indent="0" algn="just">
              <a:lnSpc>
                <a:spcPct val="100000"/>
              </a:lnSpc>
              <a:spcBef>
                <a:spcPts val="0"/>
              </a:spcBef>
              <a:buNone/>
            </a:pPr>
            <a:endParaRPr lang="es-ES" sz="14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00000"/>
              </a:lnSpc>
              <a:spcBef>
                <a:spcPts val="0"/>
              </a:spcBef>
            </a:pPr>
            <a:r>
              <a:rPr lang="es-ES" sz="1400" dirty="0">
                <a:effectLst/>
                <a:latin typeface="Tahoma" panose="020B0604030504040204" pitchFamily="34" charset="0"/>
                <a:ea typeface="Tahoma" panose="020B0604030504040204" pitchFamily="34" charset="0"/>
                <a:cs typeface="Tahoma" panose="020B0604030504040204" pitchFamily="34" charset="0"/>
              </a:rPr>
              <a:t>EL TS HA CONFIRMADO LA POSIBILIDAD DE OBTENER LA SUSPENSIÓN CAUTELAR DE LA PROHIBICIÓN DE CONTRATAR (A TRAVÉS DE LA SENTENCIA DEL TS 1115/2021, DE 14 DE SEPTIEMBRE DE 2021, LO QUE HA SUPUESTO QUE LA PROHIBICIÓN DE CONTRATAR COMO RESULTADO DE UNA INFRACCIÓN DEL DERECHO DE LA COMPETENCIA NO HAYA TENIDO NINGÚN EFECTO, EN LA PRÁCTICA, HASTA LA FECHA.</a:t>
            </a:r>
            <a:r>
              <a:rPr lang="es-ES" sz="1400" dirty="0">
                <a:latin typeface="Tahoma" panose="020B0604030504040204" pitchFamily="34" charset="0"/>
                <a:ea typeface="Tahoma" panose="020B0604030504040204" pitchFamily="34" charset="0"/>
                <a:cs typeface="Tahoma" panose="020B0604030504040204" pitchFamily="34" charset="0"/>
              </a:rPr>
              <a:t> </a:t>
            </a:r>
            <a:r>
              <a:rPr lang="es-E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SUSPENSIONES RECIENTES EN LAS SIGUIENTES RESOLUCIONES: EXPEDIENTE S/0013/21 </a:t>
            </a:r>
            <a:r>
              <a:rPr lang="es-ES" sz="14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AMAZON/APPLE BRANDGATING, </a:t>
            </a:r>
            <a:r>
              <a:rPr lang="es-E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EXPEDIENTE S/0008/21 </a:t>
            </a:r>
            <a:r>
              <a:rPr lang="es-ES" sz="14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LICITACIONES MATERIAL MILITAR</a:t>
            </a:r>
            <a:r>
              <a:rPr lang="es-ES" sz="1400" i="1" dirty="0">
                <a:solidFill>
                  <a:srgbClr val="000000"/>
                </a:solidFill>
                <a:latin typeface="Tahoma" panose="020B0604030504040204" pitchFamily="34" charset="0"/>
                <a:ea typeface="Tahoma" panose="020B0604030504040204" pitchFamily="34" charset="0"/>
                <a:cs typeface="Tahoma" panose="020B0604030504040204" pitchFamily="34" charset="0"/>
              </a:rPr>
              <a:t>, EXP</a:t>
            </a:r>
            <a:r>
              <a:rPr lang="es-E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EDIENTE S/0013/20 </a:t>
            </a:r>
            <a:r>
              <a:rPr lang="es-ES" sz="14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AUDAX RENOVABLES</a:t>
            </a:r>
            <a:endParaRPr lang="es-ES" sz="14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s-ES" dirty="0"/>
          </a:p>
        </p:txBody>
      </p:sp>
    </p:spTree>
    <p:extLst>
      <p:ext uri="{BB962C8B-B14F-4D97-AF65-F5344CB8AC3E}">
        <p14:creationId xmlns:p14="http://schemas.microsoft.com/office/powerpoint/2010/main" val="31468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331FB-E3BA-2301-19A1-33C725C16AB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45C3834-2B62-286D-A24F-54964CE20F46}"/>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3DA0BE89-9C69-8CB3-2902-DDB8DC6EEF79}"/>
              </a:ext>
            </a:extLst>
          </p:cNvPr>
          <p:cNvPicPr>
            <a:picLocks noChangeAspect="1"/>
          </p:cNvPicPr>
          <p:nvPr/>
        </p:nvPicPr>
        <p:blipFill>
          <a:blip r:embed="rId3"/>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B28746E6-70AF-501F-F676-D026B08A9135}"/>
              </a:ext>
            </a:extLst>
          </p:cNvPr>
          <p:cNvPicPr>
            <a:picLocks noChangeAspect="1"/>
          </p:cNvPicPr>
          <p:nvPr/>
        </p:nvPicPr>
        <p:blipFill>
          <a:blip r:embed="rId4"/>
          <a:stretch>
            <a:fillRect/>
          </a:stretch>
        </p:blipFill>
        <p:spPr>
          <a:xfrm>
            <a:off x="6221347" y="6553200"/>
            <a:ext cx="5727700" cy="152400"/>
          </a:xfrm>
          <a:prstGeom prst="rect">
            <a:avLst/>
          </a:prstGeom>
        </p:spPr>
      </p:pic>
      <p:sp>
        <p:nvSpPr>
          <p:cNvPr id="8" name="Marcador de contenido 7">
            <a:extLst>
              <a:ext uri="{FF2B5EF4-FFF2-40B4-BE49-F238E27FC236}">
                <a16:creationId xmlns:a16="http://schemas.microsoft.com/office/drawing/2014/main" id="{3AE230C0-8BB8-5A56-110E-7F940067F26D}"/>
              </a:ext>
            </a:extLst>
          </p:cNvPr>
          <p:cNvSpPr>
            <a:spLocks noGrp="1"/>
          </p:cNvSpPr>
          <p:nvPr>
            <p:ph idx="1"/>
          </p:nvPr>
        </p:nvSpPr>
        <p:spPr>
          <a:xfrm>
            <a:off x="775856" y="748145"/>
            <a:ext cx="10123054" cy="5394037"/>
          </a:xfrm>
        </p:spPr>
        <p:txBody>
          <a:bodyPr>
            <a:normAutofit fontScale="62500" lnSpcReduction="20000"/>
          </a:bodyPr>
          <a:lstStyle/>
          <a:p>
            <a:pPr marL="0" indent="0" algn="just">
              <a:lnSpc>
                <a:spcPct val="120000"/>
              </a:lnSpc>
              <a:spcBef>
                <a:spcPts val="0"/>
              </a:spcBef>
              <a:buNone/>
            </a:pPr>
            <a:endParaRPr lang="es-ES" sz="2000" b="1" dirty="0">
              <a:effectLst/>
              <a:latin typeface="Tahoma" panose="020B0604030504040204" pitchFamily="34" charset="0"/>
              <a:ea typeface="Tahoma" panose="020B0604030504040204" pitchFamily="34" charset="0"/>
              <a:cs typeface="Tahoma" panose="020B0604030504040204" pitchFamily="34" charset="0"/>
            </a:endParaRPr>
          </a:p>
          <a:p>
            <a:pPr marL="0" indent="0" algn="just">
              <a:lnSpc>
                <a:spcPct val="120000"/>
              </a:lnSpc>
              <a:spcBef>
                <a:spcPts val="0"/>
              </a:spcBef>
              <a:buNone/>
            </a:pPr>
            <a:r>
              <a:rPr lang="es-ES" sz="2000" b="1" dirty="0">
                <a:effectLst/>
                <a:latin typeface="Tahoma" panose="020B0604030504040204" pitchFamily="34" charset="0"/>
                <a:ea typeface="Tahoma" panose="020B0604030504040204" pitchFamily="34" charset="0"/>
                <a:cs typeface="Tahoma" panose="020B0604030504040204" pitchFamily="34" charset="0"/>
              </a:rPr>
              <a:t>¿QUÉ DICE LA COMUNICACIÓN?</a:t>
            </a:r>
            <a:r>
              <a:rPr lang="es-ES" sz="2000" dirty="0">
                <a:effectLst/>
                <a:latin typeface="Tahoma" panose="020B0604030504040204" pitchFamily="34" charset="0"/>
                <a:ea typeface="Tahoma" panose="020B0604030504040204" pitchFamily="34" charset="0"/>
                <a:cs typeface="Tahoma" panose="020B0604030504040204" pitchFamily="34" charset="0"/>
              </a:rPr>
              <a:t> LA CNMC SERÍA COMPETENTE PARA DEFINIR EL ALCANCE Y DURACIÓN DE LAS PROHIBICIONES PARA CONTRATAR QUE SE DERIVEN DE SUS RESOLUCIONES SANCIONADORAS. ESTOS CRITERIOS PROPORCIONAN SEGURIDAD JURÍDICA A LOS OPERADORES DEL MERCADO, FOMENTAN LA CULTURA DEL CUMPLIMIENTO Y DE LA COMPETENCIA EN LAS EMPRESAS Y GARANTIZAN LA TRANSPARENCIA EN LA ACTUACIÓN DE LA CNMC, QUE HABRÁ DE TENER EN CUENTA LA BÚSQUEDA DEL EQUILIBRIO ENTRE LOS PRINCIPIOS DE DISUASIÓN, EFICACIA Y PROPORCIONALIDAD. </a:t>
            </a:r>
          </a:p>
          <a:p>
            <a:pPr marL="0" indent="0" algn="just">
              <a:lnSpc>
                <a:spcPct val="120000"/>
              </a:lnSpc>
              <a:spcBef>
                <a:spcPts val="0"/>
              </a:spcBef>
              <a:buNone/>
            </a:pPr>
            <a:endParaRPr lang="es-ES" sz="20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2000" dirty="0">
                <a:effectLst/>
                <a:latin typeface="Tahoma" panose="020B0604030504040204" pitchFamily="34" charset="0"/>
                <a:ea typeface="Tahoma" panose="020B0604030504040204" pitchFamily="34" charset="0"/>
                <a:cs typeface="Tahoma" panose="020B0604030504040204" pitchFamily="34" charset="0"/>
              </a:rPr>
              <a:t>INTERPRETACIÓN DEL ARTÍCULO 72 DE LA LEY 9/2017, DE 8 DE NOVIEMBRE, DE CONTRATOS DEL SECTOR PÚBLICO + VOTO PARTICULAR DE PILAR CANEDO. NADA DE LO ESTABLECIDO EN EL ARTÍCULO 53 DE LA LDC (QUE DETALLA LAS RESOLUCIONES QUE PUEDE ADOPTAR EL CONSEJO DE LA CNMC); NI EN LOS ARTÍCULOS 71 Y 72 DE LA LCSP PERMITE CONCLUIR QUE LA CNMC ESTÉ FACULTADA LEGALMENTE PARA APLICAR LA PROHIBICIÓN DE CONTRATAR, AL NO HABÉRSELE ATRIBUIDO EXPRESAMENTE ESTA COMPETENCIA.</a:t>
            </a:r>
          </a:p>
          <a:p>
            <a:pPr marL="0" indent="0" algn="just">
              <a:lnSpc>
                <a:spcPct val="120000"/>
              </a:lnSpc>
              <a:spcBef>
                <a:spcPts val="0"/>
              </a:spcBef>
              <a:buNone/>
            </a:pPr>
            <a:endParaRPr lang="es-ES" sz="20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2000" dirty="0">
                <a:effectLst/>
                <a:latin typeface="Tahoma" panose="020B0604030504040204" pitchFamily="34" charset="0"/>
                <a:ea typeface="Tahoma" panose="020B0604030504040204" pitchFamily="34" charset="0"/>
                <a:cs typeface="Tahoma" panose="020B0604030504040204" pitchFamily="34" charset="0"/>
              </a:rPr>
              <a:t>SENTENCIAS DEL TRIBUNAL SUPERIOR DE JUSTICIA DE CATALUÑA DE 28 DE SEPTIEMBRE DE 2022 QUE CONFIRMARON LAS RESOLUCIONES SANCIONADORAS DE LA AUTORIDAD CATALANA DE COMPETENCIA QUE HABÍAN DETERMINADO EL ALCANCE Y DURACIÓN DE LAS PROHIBICIONES </a:t>
            </a:r>
            <a:r>
              <a:rPr lang="es-ES" sz="2000" b="1" dirty="0">
                <a:effectLst/>
                <a:latin typeface="Tahoma" panose="020B0604030504040204" pitchFamily="34" charset="0"/>
                <a:ea typeface="Tahoma" panose="020B0604030504040204" pitchFamily="34" charset="0"/>
                <a:cs typeface="Tahoma" panose="020B0604030504040204" pitchFamily="34" charset="0"/>
              </a:rPr>
              <a:t>(HUBO UN VOTO PARTICULAR DE DOS MAGISTRADOS DEL TSJC; LA SALA SE COMPONE DE UN TOTAL DE CINCO). </a:t>
            </a:r>
            <a:endParaRPr lang="es-ES" sz="2000" dirty="0">
              <a:effectLst/>
              <a:latin typeface="Tahoma" panose="020B0604030504040204" pitchFamily="34" charset="0"/>
              <a:ea typeface="Tahoma" panose="020B0604030504040204" pitchFamily="34" charset="0"/>
              <a:cs typeface="Tahoma" panose="020B0604030504040204" pitchFamily="34" charset="0"/>
            </a:endParaRPr>
          </a:p>
          <a:p>
            <a:pPr marL="0" indent="0" algn="just">
              <a:lnSpc>
                <a:spcPct val="120000"/>
              </a:lnSpc>
              <a:spcBef>
                <a:spcPts val="0"/>
              </a:spcBef>
              <a:buNone/>
            </a:pPr>
            <a:endParaRPr lang="es-ES" sz="20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2000" dirty="0">
                <a:effectLst/>
                <a:latin typeface="Tahoma" panose="020B0604030504040204" pitchFamily="34" charset="0"/>
                <a:ea typeface="Tahoma" panose="020B0604030504040204" pitchFamily="34" charset="0"/>
                <a:cs typeface="Tahoma" panose="020B0604030504040204" pitchFamily="34" charset="0"/>
              </a:rPr>
              <a:t>ESTE CAMBIO DE POSTURA DE LA CNMC SIGUE LA LÍNEA DE AUTORIDADES REGIONALES DE LA COMPETENCIA, QUE VENÍAN DETERMINANDO ELLAS MISMAS EL ALCANCE Y LA DURACIÓN DE LA PROHIBICIÓN DE CONTRATAR. CONSEJO DE LA COMPETENCIA DE ANDALUCÍA, EXPEDIENTE S/07/2023, </a:t>
            </a:r>
            <a:r>
              <a:rPr lang="es-ES" sz="2000" i="1" dirty="0">
                <a:effectLst/>
                <a:latin typeface="Tahoma" panose="020B0604030504040204" pitchFamily="34" charset="0"/>
                <a:ea typeface="Tahoma" panose="020B0604030504040204" pitchFamily="34" charset="0"/>
                <a:cs typeface="Tahoma" panose="020B0604030504040204" pitchFamily="34" charset="0"/>
              </a:rPr>
              <a:t>CONSERVACIÓN DE CARRETERAS 2</a:t>
            </a:r>
            <a:r>
              <a:rPr lang="es-ES" sz="2000" dirty="0">
                <a:effectLst/>
                <a:latin typeface="Tahoma" panose="020B0604030504040204" pitchFamily="34" charset="0"/>
                <a:ea typeface="Tahoma" panose="020B0604030504040204" pitchFamily="34" charset="0"/>
                <a:cs typeface="Tahoma" panose="020B0604030504040204" pitchFamily="34" charset="0"/>
              </a:rPr>
              <a:t>, DE 21 DE ABRIL DE 2023; AUTORITAT CATALANA DE LA COMPETÈNCIA, EXPEDIENTE 108/2020, </a:t>
            </a:r>
            <a:r>
              <a:rPr lang="es-ES" sz="2000" i="1" dirty="0">
                <a:effectLst/>
                <a:latin typeface="Tahoma" panose="020B0604030504040204" pitchFamily="34" charset="0"/>
                <a:ea typeface="Tahoma" panose="020B0604030504040204" pitchFamily="34" charset="0"/>
                <a:cs typeface="Tahoma" panose="020B0604030504040204" pitchFamily="34" charset="0"/>
              </a:rPr>
              <a:t>CP SERVEIS ORGANITZACIÓ ESDEVENIMENTS</a:t>
            </a:r>
            <a:r>
              <a:rPr lang="es-ES" sz="2000" dirty="0">
                <a:effectLst/>
                <a:latin typeface="Tahoma" panose="020B0604030504040204" pitchFamily="34" charset="0"/>
                <a:ea typeface="Tahoma" panose="020B0604030504040204" pitchFamily="34" charset="0"/>
                <a:cs typeface="Tahoma" panose="020B0604030504040204" pitchFamily="34" charset="0"/>
              </a:rPr>
              <a:t>, DEL 21 DE SEPTIEMBRE DE 2022; COMISIÓN GALLEGA DE COMPETENCIA, EXPEDIENTE 5/2021, </a:t>
            </a:r>
            <a:r>
              <a:rPr lang="es-ES" sz="2000" i="1" dirty="0">
                <a:effectLst/>
                <a:latin typeface="Tahoma" panose="020B0604030504040204" pitchFamily="34" charset="0"/>
                <a:ea typeface="Tahoma" panose="020B0604030504040204" pitchFamily="34" charset="0"/>
                <a:cs typeface="Tahoma" panose="020B0604030504040204" pitchFamily="34" charset="0"/>
              </a:rPr>
              <a:t>LICITACIÓN SUMINISTRO USC</a:t>
            </a:r>
            <a:r>
              <a:rPr lang="es-ES" sz="2000" dirty="0">
                <a:effectLst/>
                <a:latin typeface="Tahoma" panose="020B0604030504040204" pitchFamily="34" charset="0"/>
                <a:ea typeface="Tahoma" panose="020B0604030504040204" pitchFamily="34" charset="0"/>
                <a:cs typeface="Tahoma" panose="020B0604030504040204" pitchFamily="34" charset="0"/>
              </a:rPr>
              <a:t>, DE 30 DE DICIEMBRE DE 2021.  </a:t>
            </a:r>
          </a:p>
          <a:p>
            <a:endParaRPr lang="es-ES" dirty="0"/>
          </a:p>
        </p:txBody>
      </p:sp>
    </p:spTree>
    <p:extLst>
      <p:ext uri="{BB962C8B-B14F-4D97-AF65-F5344CB8AC3E}">
        <p14:creationId xmlns:p14="http://schemas.microsoft.com/office/powerpoint/2010/main" val="932171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331FB-E3BA-2301-19A1-33C725C16AB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45C3834-2B62-286D-A24F-54964CE20F46}"/>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3DA0BE89-9C69-8CB3-2902-DDB8DC6EEF79}"/>
              </a:ext>
            </a:extLst>
          </p:cNvPr>
          <p:cNvPicPr>
            <a:picLocks noChangeAspect="1"/>
          </p:cNvPicPr>
          <p:nvPr/>
        </p:nvPicPr>
        <p:blipFill>
          <a:blip r:embed="rId3"/>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B28746E6-70AF-501F-F676-D026B08A9135}"/>
              </a:ext>
            </a:extLst>
          </p:cNvPr>
          <p:cNvPicPr>
            <a:picLocks noChangeAspect="1"/>
          </p:cNvPicPr>
          <p:nvPr/>
        </p:nvPicPr>
        <p:blipFill>
          <a:blip r:embed="rId4"/>
          <a:stretch>
            <a:fillRect/>
          </a:stretch>
        </p:blipFill>
        <p:spPr>
          <a:xfrm>
            <a:off x="6221347" y="6553200"/>
            <a:ext cx="5727700" cy="152400"/>
          </a:xfrm>
          <a:prstGeom prst="rect">
            <a:avLst/>
          </a:prstGeom>
        </p:spPr>
      </p:pic>
      <p:sp>
        <p:nvSpPr>
          <p:cNvPr id="8" name="Marcador de contenido 7">
            <a:extLst>
              <a:ext uri="{FF2B5EF4-FFF2-40B4-BE49-F238E27FC236}">
                <a16:creationId xmlns:a16="http://schemas.microsoft.com/office/drawing/2014/main" id="{3AE230C0-8BB8-5A56-110E-7F940067F26D}"/>
              </a:ext>
            </a:extLst>
          </p:cNvPr>
          <p:cNvSpPr>
            <a:spLocks noGrp="1"/>
          </p:cNvSpPr>
          <p:nvPr>
            <p:ph idx="1"/>
          </p:nvPr>
        </p:nvSpPr>
        <p:spPr>
          <a:xfrm>
            <a:off x="775856" y="748145"/>
            <a:ext cx="10123054" cy="5394037"/>
          </a:xfrm>
        </p:spPr>
        <p:txBody>
          <a:bodyPr>
            <a:normAutofit/>
          </a:bodyPr>
          <a:lstStyle/>
          <a:p>
            <a:pPr marL="0" indent="0" algn="just">
              <a:lnSpc>
                <a:spcPct val="110000"/>
              </a:lnSpc>
              <a:spcBef>
                <a:spcPts val="0"/>
              </a:spcBef>
              <a:buNone/>
            </a:pPr>
            <a:r>
              <a:rPr lang="es-ES" sz="1500" dirty="0">
                <a:effectLst/>
                <a:latin typeface="Tahoma" panose="020B0604030504040204" pitchFamily="34" charset="0"/>
                <a:ea typeface="Tahoma" panose="020B0604030504040204" pitchFamily="34" charset="0"/>
                <a:cs typeface="Tahoma" panose="020B0604030504040204" pitchFamily="34" charset="0"/>
              </a:rPr>
              <a:t>POR TANTO, TODO ESTÁ PENDIENTE DE QUE EL TS DECIDA SOBRE LOS RECURSOS A LAS SENTENCIAS DEL TSJ CATALÁN RECURSOS ADMITIDOS EL 16 DE MARZO DE 2023 PARA FIJAR DOCTRINA CASACIONAL. EN LA PRÁCTICA, LA COMUNICACIÓN NO TENDRÁ NINGÚN EFECTO SI EL TS NIEGA LA COMPETENCIA DE LA CNMC PARA DETERMINAR EL ALCANCE Y LA DURACIÓN DE LA PROHIBICIÓN DE CONTRATAR</a:t>
            </a:r>
          </a:p>
          <a:p>
            <a:pPr marL="0" indent="0" algn="just">
              <a:lnSpc>
                <a:spcPct val="110000"/>
              </a:lnSpc>
              <a:spcBef>
                <a:spcPts val="0"/>
              </a:spcBef>
              <a:buNone/>
            </a:pPr>
            <a:endParaRPr lang="es-ES" sz="1500" b="1" dirty="0">
              <a:effectLst/>
              <a:latin typeface="Tahoma" panose="020B0604030504040204" pitchFamily="34" charset="0"/>
              <a:ea typeface="Tahoma" panose="020B0604030504040204" pitchFamily="34" charset="0"/>
              <a:cs typeface="Tahoma" panose="020B0604030504040204" pitchFamily="34" charset="0"/>
            </a:endParaRPr>
          </a:p>
          <a:p>
            <a:pPr marL="0" indent="0" algn="just">
              <a:lnSpc>
                <a:spcPct val="110000"/>
              </a:lnSpc>
              <a:spcBef>
                <a:spcPts val="0"/>
              </a:spcBef>
              <a:buNone/>
            </a:pPr>
            <a:r>
              <a:rPr lang="es-ES" sz="1500" b="1" dirty="0">
                <a:effectLst/>
                <a:latin typeface="Tahoma" panose="020B0604030504040204" pitchFamily="34" charset="0"/>
                <a:ea typeface="Tahoma" panose="020B0604030504040204" pitchFamily="34" charset="0"/>
                <a:cs typeface="Tahoma" panose="020B0604030504040204" pitchFamily="34" charset="0"/>
              </a:rPr>
              <a:t>ÁMBITO OBJETIVO</a:t>
            </a:r>
          </a:p>
          <a:p>
            <a:pPr algn="just">
              <a:lnSpc>
                <a:spcPct val="110000"/>
              </a:lnSpc>
              <a:spcBef>
                <a:spcPts val="0"/>
              </a:spcBef>
            </a:pPr>
            <a:r>
              <a:rPr lang="es-ES" sz="1500" dirty="0">
                <a:effectLst/>
                <a:latin typeface="Tahoma" panose="020B0604030504040204" pitchFamily="34" charset="0"/>
                <a:ea typeface="Tahoma" panose="020B0604030504040204" pitchFamily="34" charset="0"/>
                <a:cs typeface="Tahoma" panose="020B0604030504040204" pitchFamily="34" charset="0"/>
              </a:rPr>
              <a:t>INFRACCIONES GRAVES COMO MUY GRAVES POR FALSEAMIENTO DE LA COMPETENCIA</a:t>
            </a:r>
          </a:p>
          <a:p>
            <a:pPr algn="just">
              <a:lnSpc>
                <a:spcPct val="110000"/>
              </a:lnSpc>
              <a:spcBef>
                <a:spcPts val="0"/>
              </a:spcBef>
            </a:pPr>
            <a:r>
              <a:rPr lang="es-ES" sz="1500" dirty="0">
                <a:effectLst/>
                <a:latin typeface="Tahoma" panose="020B0604030504040204" pitchFamily="34" charset="0"/>
                <a:ea typeface="Tahoma" panose="020B0604030504040204" pitchFamily="34" charset="0"/>
                <a:cs typeface="Tahoma" panose="020B0604030504040204" pitchFamily="34" charset="0"/>
              </a:rPr>
              <a:t>APLICABLE EN CASOS QUE NADA TENGAN QUE VER CON LA CONTRATACIÓN PÚBLICA (A DIFERENCIA DE LAS AUTORIDADES REGIONALES). </a:t>
            </a:r>
          </a:p>
          <a:p>
            <a:pPr algn="just">
              <a:lnSpc>
                <a:spcPct val="110000"/>
              </a:lnSpc>
              <a:spcBef>
                <a:spcPts val="0"/>
              </a:spcBef>
            </a:pPr>
            <a:r>
              <a:rPr lang="es-ES" sz="1500" dirty="0">
                <a:effectLst/>
                <a:latin typeface="Tahoma" panose="020B0604030504040204" pitchFamily="34" charset="0"/>
                <a:ea typeface="Tahoma" panose="020B0604030504040204" pitchFamily="34" charset="0"/>
                <a:cs typeface="Tahoma" panose="020B0604030504040204" pitchFamily="34" charset="0"/>
              </a:rPr>
              <a:t>LAS INFRACCIONES MERAMENTE PROCEDIMENTALES, CARENTES DE APTITUD PARA FALSEAR LA COMPETENCIA, DEBERÍAN QUEDAR FUERA DEL ÁMBITO DE APLICACIÓN OBJETIVO DE LA PROHIBICIÓN DE CONTRATAR, AUNQUE FUERAN GRAVES O MUY GRAVES. </a:t>
            </a:r>
          </a:p>
          <a:p>
            <a:pPr marL="0" indent="0" algn="just">
              <a:lnSpc>
                <a:spcPct val="110000"/>
              </a:lnSpc>
              <a:spcBef>
                <a:spcPts val="0"/>
              </a:spcBef>
              <a:buNone/>
            </a:pPr>
            <a:endParaRPr lang="es-ES" sz="1500" b="1"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10000"/>
              </a:lnSpc>
              <a:spcBef>
                <a:spcPts val="0"/>
              </a:spcBef>
              <a:buNone/>
            </a:pPr>
            <a:r>
              <a:rPr lang="es-ES" sz="1500" b="1" dirty="0">
                <a:effectLst/>
                <a:latin typeface="Tahoma" panose="020B0604030504040204" pitchFamily="34" charset="0"/>
                <a:ea typeface="Tahoma" panose="020B0604030504040204" pitchFamily="34" charset="0"/>
                <a:cs typeface="Tahoma" panose="020B0604030504040204" pitchFamily="34" charset="0"/>
              </a:rPr>
              <a:t>ÁMBITO SUBJETIVO</a:t>
            </a:r>
            <a:endParaRPr lang="es-ES" sz="15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10000"/>
              </a:lnSpc>
              <a:spcBef>
                <a:spcPts val="0"/>
              </a:spcBef>
            </a:pPr>
            <a:r>
              <a:rPr lang="es-ES" sz="1500" dirty="0">
                <a:effectLst/>
                <a:latin typeface="Tahoma" panose="020B0604030504040204" pitchFamily="34" charset="0"/>
                <a:ea typeface="Tahoma" panose="020B0604030504040204" pitchFamily="34" charset="0"/>
                <a:cs typeface="Tahoma" panose="020B0604030504040204" pitchFamily="34" charset="0"/>
              </a:rPr>
              <a:t>PERSONAS JURÍDICAS Y FÍSICAS (AUTÓNOMOS).</a:t>
            </a:r>
          </a:p>
          <a:p>
            <a:pPr algn="just">
              <a:lnSpc>
                <a:spcPct val="110000"/>
              </a:lnSpc>
              <a:spcBef>
                <a:spcPts val="0"/>
              </a:spcBef>
            </a:pPr>
            <a:r>
              <a:rPr lang="es-ES" sz="1500" dirty="0">
                <a:effectLst/>
                <a:latin typeface="Tahoma" panose="020B0604030504040204" pitchFamily="34" charset="0"/>
                <a:ea typeface="Tahoma" panose="020B0604030504040204" pitchFamily="34" charset="0"/>
                <a:cs typeface="Tahoma" panose="020B0604030504040204" pitchFamily="34" charset="0"/>
              </a:rPr>
              <a:t>PODRÁ RESULTAR DE APLICACIÓN, A TÍTULO INDIVIDUAL, A LAS PERSONAS FÍSICAS QUE SEAN SANCIONADAS, EN VIRTUD DEL ARTÍCULO 63.2 LDC, POR SU CONDICIÓN DE ADMINISTRADORES O DIRECTIVOS DE TALES EMPRESAS INFRACTORAS</a:t>
            </a:r>
          </a:p>
          <a:p>
            <a:pPr algn="just">
              <a:lnSpc>
                <a:spcPct val="110000"/>
              </a:lnSpc>
              <a:spcBef>
                <a:spcPts val="0"/>
              </a:spcBef>
            </a:pPr>
            <a:r>
              <a:rPr lang="es-ES" sz="1500" dirty="0">
                <a:effectLst/>
                <a:latin typeface="Tahoma" panose="020B0604030504040204" pitchFamily="34" charset="0"/>
                <a:ea typeface="Tahoma" panose="020B0604030504040204" pitchFamily="34" charset="0"/>
                <a:cs typeface="Tahoma" panose="020B0604030504040204" pitchFamily="34" charset="0"/>
              </a:rPr>
              <a:t>LA AUDIENCIA NACIONAL YA INDICÓ RESPECTO DE LA PROHIBICIÓN DE CONTRATAR QUE LA REMISIÓN A LA JUNTA CONSULTIVA ÚNICAMENTE DEBÍA DE HACERSE RESPECTO DE LAS EMPRESAS SANCIONADAS Y NO RESPECTO DE LAS PERSONAS FÍSICAS TAMBIÉN SANCIONADAS BAJO EL ART. 63.2 LDC</a:t>
            </a:r>
          </a:p>
          <a:p>
            <a:pPr algn="just">
              <a:lnSpc>
                <a:spcPct val="115000"/>
              </a:lnSpc>
              <a:spcAft>
                <a:spcPts val="1000"/>
              </a:spcAft>
            </a:pPr>
            <a:endParaRPr lang="es-ES" sz="1800" dirty="0">
              <a:effectLst/>
              <a:latin typeface="Times New Roman" panose="02020603050405020304" pitchFamily="18" charset="0"/>
              <a:ea typeface="Times New Roman" panose="02020603050405020304" pitchFamily="18" charset="0"/>
              <a:cs typeface="Tahoma" panose="020B0604030504040204" pitchFamily="34" charset="0"/>
            </a:endParaRPr>
          </a:p>
          <a:p>
            <a:endParaRPr lang="es-ES" dirty="0"/>
          </a:p>
        </p:txBody>
      </p:sp>
    </p:spTree>
    <p:extLst>
      <p:ext uri="{BB962C8B-B14F-4D97-AF65-F5344CB8AC3E}">
        <p14:creationId xmlns:p14="http://schemas.microsoft.com/office/powerpoint/2010/main" val="844323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331FB-E3BA-2301-19A1-33C725C16AB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45C3834-2B62-286D-A24F-54964CE20F46}"/>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3DA0BE89-9C69-8CB3-2902-DDB8DC6EEF79}"/>
              </a:ext>
            </a:extLst>
          </p:cNvPr>
          <p:cNvPicPr>
            <a:picLocks noChangeAspect="1"/>
          </p:cNvPicPr>
          <p:nvPr/>
        </p:nvPicPr>
        <p:blipFill>
          <a:blip r:embed="rId3"/>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B28746E6-70AF-501F-F676-D026B08A9135}"/>
              </a:ext>
            </a:extLst>
          </p:cNvPr>
          <p:cNvPicPr>
            <a:picLocks noChangeAspect="1"/>
          </p:cNvPicPr>
          <p:nvPr/>
        </p:nvPicPr>
        <p:blipFill>
          <a:blip r:embed="rId4"/>
          <a:stretch>
            <a:fillRect/>
          </a:stretch>
        </p:blipFill>
        <p:spPr>
          <a:xfrm>
            <a:off x="6221347" y="6553200"/>
            <a:ext cx="5727700" cy="152400"/>
          </a:xfrm>
          <a:prstGeom prst="rect">
            <a:avLst/>
          </a:prstGeom>
        </p:spPr>
      </p:pic>
      <p:sp>
        <p:nvSpPr>
          <p:cNvPr id="8" name="Marcador de contenido 7">
            <a:extLst>
              <a:ext uri="{FF2B5EF4-FFF2-40B4-BE49-F238E27FC236}">
                <a16:creationId xmlns:a16="http://schemas.microsoft.com/office/drawing/2014/main" id="{3AE230C0-8BB8-5A56-110E-7F940067F26D}"/>
              </a:ext>
            </a:extLst>
          </p:cNvPr>
          <p:cNvSpPr>
            <a:spLocks noGrp="1"/>
          </p:cNvSpPr>
          <p:nvPr>
            <p:ph idx="1"/>
          </p:nvPr>
        </p:nvSpPr>
        <p:spPr>
          <a:xfrm>
            <a:off x="775856" y="748145"/>
            <a:ext cx="10123054" cy="5394037"/>
          </a:xfrm>
        </p:spPr>
        <p:txBody>
          <a:bodyPr>
            <a:normAutofit fontScale="70000" lnSpcReduction="20000"/>
          </a:bodyPr>
          <a:lstStyle/>
          <a:p>
            <a:pPr marL="0" indent="0" algn="just">
              <a:lnSpc>
                <a:spcPct val="115000"/>
              </a:lnSpc>
              <a:spcAft>
                <a:spcPts val="1000"/>
              </a:spcAft>
              <a:buNone/>
            </a:pPr>
            <a:endParaRPr lang="es-E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es-ES" sz="2000" b="1" dirty="0">
                <a:effectLst/>
                <a:latin typeface="Tahoma" panose="020B0604030504040204" pitchFamily="34" charset="0"/>
                <a:ea typeface="Tahoma" panose="020B0604030504040204" pitchFamily="34" charset="0"/>
                <a:cs typeface="Tahoma" panose="020B0604030504040204" pitchFamily="34" charset="0"/>
              </a:rPr>
              <a:t>ÁMBITO TEMPORAL</a:t>
            </a:r>
            <a:endParaRPr lang="es-ES" sz="20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2000" dirty="0">
                <a:effectLst/>
                <a:latin typeface="Tahoma" panose="020B0604030504040204" pitchFamily="34" charset="0"/>
                <a:ea typeface="Tahoma" panose="020B0604030504040204" pitchFamily="34" charset="0"/>
                <a:cs typeface="Tahoma" panose="020B0604030504040204" pitchFamily="34" charset="0"/>
              </a:rPr>
              <a:t>NO SERÁ POSIBLE IMPONER LA PROHIBICIÓN A CONDUCTAS COMETIDAS ANTES DEL 22 DE OCTUBRE DE 2015</a:t>
            </a:r>
            <a:r>
              <a:rPr lang="es-ES" sz="2000" dirty="0">
                <a:latin typeface="Tahoma" panose="020B0604030504040204" pitchFamily="34" charset="0"/>
                <a:ea typeface="Tahoma" panose="020B0604030504040204" pitchFamily="34" charset="0"/>
                <a:cs typeface="Tahoma" panose="020B0604030504040204" pitchFamily="34" charset="0"/>
              </a:rPr>
              <a:t>.</a:t>
            </a:r>
            <a:endParaRPr lang="es-ES" sz="20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endParaRPr lang="es-ES" sz="20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2000" dirty="0">
                <a:effectLst/>
                <a:latin typeface="Tahoma" panose="020B0604030504040204" pitchFamily="34" charset="0"/>
                <a:ea typeface="Tahoma" panose="020B0604030504040204" pitchFamily="34" charset="0"/>
                <a:cs typeface="Tahoma" panose="020B0604030504040204" pitchFamily="34" charset="0"/>
              </a:rPr>
              <a:t>CUANDO SE APRECIE LA EXISTENCIA DE INFRACCIONES ÚNICAS Y CONTINUADAS</a:t>
            </a:r>
            <a:r>
              <a:rPr lang="es-ES" sz="2000" b="1" dirty="0">
                <a:effectLst/>
                <a:latin typeface="Tahoma" panose="020B0604030504040204" pitchFamily="34" charset="0"/>
                <a:ea typeface="Tahoma" panose="020B0604030504040204" pitchFamily="34" charset="0"/>
                <a:cs typeface="Tahoma" panose="020B0604030504040204" pitchFamily="34" charset="0"/>
              </a:rPr>
              <a:t> </a:t>
            </a:r>
            <a:r>
              <a:rPr lang="es-ES" sz="2000" dirty="0">
                <a:effectLst/>
                <a:latin typeface="Tahoma" panose="020B0604030504040204" pitchFamily="34" charset="0"/>
                <a:ea typeface="Tahoma" panose="020B0604030504040204" pitchFamily="34" charset="0"/>
                <a:cs typeface="Tahoma" panose="020B0604030504040204" pitchFamily="34" charset="0"/>
              </a:rPr>
              <a:t>CUYO PERÍODO DE VIGENCIA INCLUYA MOMENTOS ANTERIORES A LA ENTRADA EN VIGOR DE LA NORMA, ELLO “</a:t>
            </a:r>
            <a:r>
              <a:rPr lang="es-ES" sz="2000" i="1" dirty="0">
                <a:effectLst/>
                <a:latin typeface="Tahoma" panose="020B0604030504040204" pitchFamily="34" charset="0"/>
                <a:ea typeface="Tahoma" panose="020B0604030504040204" pitchFamily="34" charset="0"/>
                <a:cs typeface="Tahoma" panose="020B0604030504040204" pitchFamily="34" charset="0"/>
              </a:rPr>
              <a:t>PODRÁ SER TENID</a:t>
            </a:r>
            <a:r>
              <a:rPr lang="es-ES" sz="2000" dirty="0">
                <a:effectLst/>
                <a:latin typeface="Tahoma" panose="020B0604030504040204" pitchFamily="34" charset="0"/>
                <a:ea typeface="Tahoma" panose="020B0604030504040204" pitchFamily="34" charset="0"/>
                <a:cs typeface="Tahoma" panose="020B0604030504040204" pitchFamily="34" charset="0"/>
              </a:rPr>
              <a:t>[O] </a:t>
            </a:r>
            <a:r>
              <a:rPr lang="es-ES" sz="2000" i="1" dirty="0">
                <a:effectLst/>
                <a:latin typeface="Tahoma" panose="020B0604030504040204" pitchFamily="34" charset="0"/>
                <a:ea typeface="Tahoma" panose="020B0604030504040204" pitchFamily="34" charset="0"/>
                <a:cs typeface="Tahoma" panose="020B0604030504040204" pitchFamily="34" charset="0"/>
              </a:rPr>
              <a:t>EN CUENTA AL FIJAR LA DURACIÓN Y ALCANCE DE LA PROHIBICIÓN DE CONTRATAR, FORMANDO PARTE DE LA EVALUACIÓN DE LA PROPORCIONALIDAD</a:t>
            </a:r>
            <a:r>
              <a:rPr lang="es-ES" sz="2000" dirty="0">
                <a:effectLst/>
                <a:latin typeface="Tahoma" panose="020B0604030504040204" pitchFamily="34" charset="0"/>
                <a:ea typeface="Tahoma" panose="020B0604030504040204" pitchFamily="34" charset="0"/>
                <a:cs typeface="Tahoma" panose="020B0604030504040204" pitchFamily="34" charset="0"/>
              </a:rPr>
              <a:t>” DE LA MEDIDA RESTRICTIVA IMPUESTA. </a:t>
            </a:r>
          </a:p>
          <a:p>
            <a:pPr marL="0" indent="0" algn="just">
              <a:lnSpc>
                <a:spcPct val="120000"/>
              </a:lnSpc>
              <a:spcBef>
                <a:spcPts val="0"/>
              </a:spcBef>
              <a:buNone/>
            </a:pPr>
            <a:endParaRPr lang="es-ES" sz="20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2000" dirty="0">
                <a:effectLst/>
                <a:latin typeface="Tahoma" panose="020B0604030504040204" pitchFamily="34" charset="0"/>
                <a:ea typeface="Tahoma" panose="020B0604030504040204" pitchFamily="34" charset="0"/>
                <a:cs typeface="Tahoma" panose="020B0604030504040204" pitchFamily="34" charset="0"/>
              </a:rPr>
              <a:t>¿CÓMO SE APLICA LA PROHIBICIÓN DE CONTRATAR EN CASO DE SUCESIONES O REESTRUCTURACIONES? CUANDO EL SANCIONADO ABANDONA EL MERCADO AFECTADO AL VENDER SU NEGOCIO, ¿ARRASTRA LA PROHIBICIÓN DE CONTRATAR A AQUELLOS OTROS MERCADOS EN QUE OPERE, O SE DESHACE DE ELLA? ¿ES EL ADQUIRENTE QUIEN LA ABSORBE, O SIMPLEMENTE DEJA DE APLICARSE? </a:t>
            </a:r>
          </a:p>
          <a:p>
            <a:pPr algn="just">
              <a:lnSpc>
                <a:spcPct val="120000"/>
              </a:lnSpc>
              <a:spcBef>
                <a:spcPts val="0"/>
              </a:spcBef>
            </a:pPr>
            <a:endParaRPr lang="es-ES" sz="2000"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20000"/>
              </a:lnSpc>
              <a:spcBef>
                <a:spcPts val="0"/>
              </a:spcBef>
              <a:buNone/>
            </a:pPr>
            <a:r>
              <a:rPr lang="es-ES" sz="2000" b="1" dirty="0">
                <a:effectLst/>
                <a:latin typeface="Tahoma" panose="020B0604030504040204" pitchFamily="34" charset="0"/>
                <a:ea typeface="Tahoma" panose="020B0604030504040204" pitchFamily="34" charset="0"/>
                <a:cs typeface="Tahoma" panose="020B0604030504040204" pitchFamily="34" charset="0"/>
              </a:rPr>
              <a:t>CRITERIOS SOBRE ALCANCE Y DURACIÓN</a:t>
            </a:r>
            <a:endParaRPr lang="es-ES" sz="20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2000" dirty="0">
                <a:effectLst/>
                <a:latin typeface="Tahoma" panose="020B0604030504040204" pitchFamily="34" charset="0"/>
                <a:ea typeface="Tahoma" panose="020B0604030504040204" pitchFamily="34" charset="0"/>
                <a:cs typeface="Tahoma" panose="020B0604030504040204" pitchFamily="34" charset="0"/>
              </a:rPr>
              <a:t>LA CNMC NO SE LIMITARÍA A MANIFESTAR QUE LA PC SE APLIQUE DE MANERA GENERAL Y OMNICOMPRENSIVA CON TODOS LOS ENTES DEL SECTOR PÚBLICO Y EN RELACIÓN CON TODA SU ACTIVIDAD EMPRESARIAL. </a:t>
            </a:r>
          </a:p>
          <a:p>
            <a:pPr algn="just">
              <a:lnSpc>
                <a:spcPct val="120000"/>
              </a:lnSpc>
              <a:spcBef>
                <a:spcPts val="0"/>
              </a:spcBef>
            </a:pPr>
            <a:endParaRPr lang="es-ES" sz="20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2000" dirty="0">
                <a:effectLst/>
                <a:latin typeface="Tahoma" panose="020B0604030504040204" pitchFamily="34" charset="0"/>
                <a:ea typeface="Tahoma" panose="020B0604030504040204" pitchFamily="34" charset="0"/>
                <a:cs typeface="Tahoma" panose="020B0604030504040204" pitchFamily="34" charset="0"/>
              </a:rPr>
              <a:t>IMPORTANTE EXPRESAR LAS ENTIDADES CON LAS QUE EL SUJETO INFRACTOR TENDRÁ PROHIBIDA LA CONTRATACIÓN.</a:t>
            </a:r>
          </a:p>
          <a:p>
            <a:endParaRPr lang="es-ES" dirty="0"/>
          </a:p>
        </p:txBody>
      </p:sp>
    </p:spTree>
    <p:extLst>
      <p:ext uri="{BB962C8B-B14F-4D97-AF65-F5344CB8AC3E}">
        <p14:creationId xmlns:p14="http://schemas.microsoft.com/office/powerpoint/2010/main" val="2938445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331FB-E3BA-2301-19A1-33C725C16AB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45C3834-2B62-286D-A24F-54964CE20F46}"/>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3DA0BE89-9C69-8CB3-2902-DDB8DC6EEF79}"/>
              </a:ext>
            </a:extLst>
          </p:cNvPr>
          <p:cNvPicPr>
            <a:picLocks noChangeAspect="1"/>
          </p:cNvPicPr>
          <p:nvPr/>
        </p:nvPicPr>
        <p:blipFill>
          <a:blip r:embed="rId3"/>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B28746E6-70AF-501F-F676-D026B08A9135}"/>
              </a:ext>
            </a:extLst>
          </p:cNvPr>
          <p:cNvPicPr>
            <a:picLocks noChangeAspect="1"/>
          </p:cNvPicPr>
          <p:nvPr/>
        </p:nvPicPr>
        <p:blipFill>
          <a:blip r:embed="rId4"/>
          <a:stretch>
            <a:fillRect/>
          </a:stretch>
        </p:blipFill>
        <p:spPr>
          <a:xfrm>
            <a:off x="6221347" y="6553200"/>
            <a:ext cx="5727700" cy="152400"/>
          </a:xfrm>
          <a:prstGeom prst="rect">
            <a:avLst/>
          </a:prstGeom>
        </p:spPr>
      </p:pic>
      <p:sp>
        <p:nvSpPr>
          <p:cNvPr id="8" name="Marcador de contenido 7">
            <a:extLst>
              <a:ext uri="{FF2B5EF4-FFF2-40B4-BE49-F238E27FC236}">
                <a16:creationId xmlns:a16="http://schemas.microsoft.com/office/drawing/2014/main" id="{3AE230C0-8BB8-5A56-110E-7F940067F26D}"/>
              </a:ext>
            </a:extLst>
          </p:cNvPr>
          <p:cNvSpPr>
            <a:spLocks noGrp="1"/>
          </p:cNvSpPr>
          <p:nvPr>
            <p:ph idx="1"/>
          </p:nvPr>
        </p:nvSpPr>
        <p:spPr>
          <a:xfrm>
            <a:off x="775856" y="748145"/>
            <a:ext cx="10123054" cy="5394037"/>
          </a:xfrm>
        </p:spPr>
        <p:txBody>
          <a:bodyPr>
            <a:normAutofit fontScale="92500" lnSpcReduction="20000"/>
          </a:bodyPr>
          <a:lstStyle/>
          <a:p>
            <a:pPr algn="just">
              <a:lnSpc>
                <a:spcPct val="120000"/>
              </a:lnSpc>
              <a:spcBef>
                <a:spcPts val="0"/>
              </a:spcBef>
            </a:pPr>
            <a:r>
              <a:rPr lang="es-ES" sz="1600" dirty="0">
                <a:effectLst/>
                <a:latin typeface="Tahoma" panose="020B0604030504040204" pitchFamily="34" charset="0"/>
                <a:ea typeface="Tahoma" panose="020B0604030504040204" pitchFamily="34" charset="0"/>
                <a:cs typeface="Tahoma" panose="020B0604030504040204" pitchFamily="34" charset="0"/>
              </a:rPr>
              <a:t>LAS PRINCIPALES REFERENCIAS A LA HORA DE DELIMITAR EL ALCANCE DE LA PROHIBICIÓN DE CONTRATAR SERÁN EL MERCADO GEOGRÁFICO Y EL MERCADO DE PRODUCTO O SERVICIO (EXPEDIENTE S/0026/19, </a:t>
            </a:r>
            <a:r>
              <a:rPr lang="es-ES" sz="1600" i="1" dirty="0">
                <a:effectLst/>
                <a:latin typeface="Tahoma" panose="020B0604030504040204" pitchFamily="34" charset="0"/>
                <a:ea typeface="Tahoma" panose="020B0604030504040204" pitchFamily="34" charset="0"/>
                <a:cs typeface="Tahoma" panose="020B0604030504040204" pitchFamily="34" charset="0"/>
              </a:rPr>
              <a:t>MERCK SHARP DOHME, S.A</a:t>
            </a:r>
            <a:r>
              <a:rPr lang="es-ES" sz="1600" dirty="0">
                <a:effectLst/>
                <a:latin typeface="Tahoma" panose="020B0604030504040204" pitchFamily="34" charset="0"/>
                <a:ea typeface="Tahoma" panose="020B0604030504040204" pitchFamily="34" charset="0"/>
                <a:cs typeface="Tahoma" panose="020B0604030504040204" pitchFamily="34" charset="0"/>
              </a:rPr>
              <a:t>.).</a:t>
            </a:r>
          </a:p>
          <a:p>
            <a:pPr algn="just">
              <a:lnSpc>
                <a:spcPct val="120000"/>
              </a:lnSpc>
              <a:spcBef>
                <a:spcPts val="0"/>
              </a:spcBef>
            </a:pPr>
            <a:endParaRPr lang="es-ES" sz="16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1600" dirty="0">
                <a:effectLst/>
                <a:latin typeface="Tahoma" panose="020B0604030504040204" pitchFamily="34" charset="0"/>
                <a:ea typeface="Tahoma" panose="020B0604030504040204" pitchFamily="34" charset="0"/>
                <a:cs typeface="Tahoma" panose="020B0604030504040204" pitchFamily="34" charset="0"/>
              </a:rPr>
              <a:t>LA COMUNICACIÓN </a:t>
            </a:r>
            <a:r>
              <a:rPr lang="es-ES" sz="1600" b="1" dirty="0">
                <a:effectLst/>
                <a:latin typeface="Tahoma" panose="020B0604030504040204" pitchFamily="34" charset="0"/>
                <a:ea typeface="Tahoma" panose="020B0604030504040204" pitchFamily="34" charset="0"/>
                <a:cs typeface="Tahoma" panose="020B0604030504040204" pitchFamily="34" charset="0"/>
              </a:rPr>
              <a:t>NO EXCLUYE LA POSIBILIDAD DE EXTENDER SUS EFECTOS A OTROS ÁMBITOS GEOGRÁFICOS O DE PRODUCTO MÁS AMPLIOS</a:t>
            </a:r>
            <a:r>
              <a:rPr lang="es-ES" sz="1600" dirty="0">
                <a:effectLst/>
                <a:latin typeface="Tahoma" panose="020B0604030504040204" pitchFamily="34" charset="0"/>
                <a:ea typeface="Tahoma" panose="020B0604030504040204" pitchFamily="34" charset="0"/>
                <a:cs typeface="Tahoma" panose="020B0604030504040204" pitchFamily="34" charset="0"/>
              </a:rPr>
              <a:t>. PARA ELLO, SE TOMARÁ EN CUENTA “</a:t>
            </a:r>
            <a:r>
              <a:rPr lang="es-ES" sz="1600" i="1" dirty="0">
                <a:effectLst/>
                <a:latin typeface="Tahoma" panose="020B0604030504040204" pitchFamily="34" charset="0"/>
                <a:ea typeface="Tahoma" panose="020B0604030504040204" pitchFamily="34" charset="0"/>
                <a:cs typeface="Tahoma" panose="020B0604030504040204" pitchFamily="34" charset="0"/>
              </a:rPr>
              <a:t>EL GRADO DE IMPLICACIÓN Y VINCULACIÓN ACTIVA DE OTRAS ENTIDADES DEL MISMO GRUPO EMPRESARIAL EN LAS PRÁCTICAS SANCIONADAS, INCLUIDAS LAS MATRICES RESPONSABLES DE LA INFRACCIÓN, LO QUE PODRÍA DETERMINAR QUE EL ALCANCE GEOGRÁFICO FUERA SUPERIOR AL DE LA PRÁCTICA CONCRETA, POR AFECTAR O POR TENER SU ORIGEN LA CONDUCTA EN ÓRGANOS DE DECISIÓN DE ESAS OTRAS ENTIDADES</a:t>
            </a:r>
            <a:r>
              <a:rPr lang="es-ES" sz="1600" dirty="0">
                <a:effectLst/>
                <a:latin typeface="Tahoma" panose="020B0604030504040204" pitchFamily="34" charset="0"/>
                <a:ea typeface="Tahoma" panose="020B0604030504040204" pitchFamily="34" charset="0"/>
                <a:cs typeface="Tahoma" panose="020B0604030504040204" pitchFamily="34" charset="0"/>
              </a:rPr>
              <a:t>”.</a:t>
            </a:r>
          </a:p>
          <a:p>
            <a:pPr algn="just">
              <a:lnSpc>
                <a:spcPct val="120000"/>
              </a:lnSpc>
              <a:spcBef>
                <a:spcPts val="0"/>
              </a:spcBef>
            </a:pPr>
            <a:endParaRPr lang="es-ES" sz="16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1600" dirty="0">
                <a:effectLst/>
                <a:latin typeface="Tahoma" panose="020B0604030504040204" pitchFamily="34" charset="0"/>
                <a:ea typeface="Tahoma" panose="020B0604030504040204" pitchFamily="34" charset="0"/>
                <a:cs typeface="Tahoma" panose="020B0604030504040204" pitchFamily="34" charset="0"/>
              </a:rPr>
              <a:t>ESTO PUEDE SER DESPROPORCIONADO Y DISCRIMINATORIO HACIA AQUELLAS EMPRESAS PRESENTES EN VARIOS MERCADOS O EMPRESAS MULTIPRODUCTO. NO TIENE AMPARO EN EL ARTÍCULO 71 LCSP. </a:t>
            </a:r>
          </a:p>
          <a:p>
            <a:pPr algn="just">
              <a:lnSpc>
                <a:spcPct val="120000"/>
              </a:lnSpc>
              <a:spcBef>
                <a:spcPts val="0"/>
              </a:spcBef>
            </a:pPr>
            <a:endParaRPr lang="es-ES" sz="16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1600" dirty="0">
                <a:effectLst/>
                <a:latin typeface="Tahoma" panose="020B0604030504040204" pitchFamily="34" charset="0"/>
                <a:ea typeface="Tahoma" panose="020B0604030504040204" pitchFamily="34" charset="0"/>
                <a:cs typeface="Tahoma" panose="020B0604030504040204" pitchFamily="34" charset="0"/>
              </a:rPr>
              <a:t>LA DURACIÓN MÁXIMA DE LA PROHIBICIÓN DE CONTRATAR ES DE TRES AÑOS (ART. 72.6 LCSP). </a:t>
            </a:r>
          </a:p>
          <a:p>
            <a:pPr algn="just">
              <a:lnSpc>
                <a:spcPct val="120000"/>
              </a:lnSpc>
              <a:spcBef>
                <a:spcPts val="0"/>
              </a:spcBef>
            </a:pPr>
            <a:endParaRPr lang="es-ES" sz="16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1600" dirty="0">
                <a:effectLst/>
                <a:latin typeface="Tahoma" panose="020B0604030504040204" pitchFamily="34" charset="0"/>
                <a:ea typeface="Tahoma" panose="020B0604030504040204" pitchFamily="34" charset="0"/>
                <a:cs typeface="Tahoma" panose="020B0604030504040204" pitchFamily="34" charset="0"/>
              </a:rPr>
              <a:t>NO ES AUTOMÁTICA SU APLICACIÓN SI LA INFRACCIÓN HA DURADO MÁS DE TRES AÑOS. </a:t>
            </a:r>
          </a:p>
          <a:p>
            <a:pPr algn="just">
              <a:lnSpc>
                <a:spcPct val="120000"/>
              </a:lnSpc>
              <a:spcBef>
                <a:spcPts val="0"/>
              </a:spcBef>
            </a:pPr>
            <a:endParaRPr lang="es-ES" sz="16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0"/>
              </a:spcBef>
            </a:pPr>
            <a:r>
              <a:rPr lang="es-ES" sz="1600" dirty="0">
                <a:effectLst/>
                <a:latin typeface="Tahoma" panose="020B0604030504040204" pitchFamily="34" charset="0"/>
                <a:ea typeface="Tahoma" panose="020B0604030504040204" pitchFamily="34" charset="0"/>
                <a:cs typeface="Tahoma" panose="020B0604030504040204" pitchFamily="34" charset="0"/>
              </a:rPr>
              <a:t>DURACIÓN CONDICIONADA A UNA REGLA DE PROPORCIONALIDAD DETERMINADA TANTO POR LA CALIFICACIÓN JURÍDICA DE LA INFRACCIÓN (GRAVEDAD JURÍDICA O FORMAL) COMO POR LOS EFECTOS ECONÓMICOS EN TÉRMINOS DEL VOLUMEN DEL MERCADO AFECTADO POR LA INFRACCIÓN (GRAVEDAD ECONÓMICA O MATERIAL). </a:t>
            </a:r>
          </a:p>
          <a:p>
            <a:endParaRPr lang="es-ES" dirty="0"/>
          </a:p>
        </p:txBody>
      </p:sp>
    </p:spTree>
    <p:extLst>
      <p:ext uri="{BB962C8B-B14F-4D97-AF65-F5344CB8AC3E}">
        <p14:creationId xmlns:p14="http://schemas.microsoft.com/office/powerpoint/2010/main" val="69217368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2236</Words>
  <Application>Microsoft Office PowerPoint</Application>
  <PresentationFormat>Panorámica</PresentationFormat>
  <Paragraphs>117</Paragraphs>
  <Slides>13</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Arial</vt:lpstr>
      <vt:lpstr>Calibri</vt:lpstr>
      <vt:lpstr>Calibri Light</vt:lpstr>
      <vt:lpstr>Soho Gothic Pro</vt:lpstr>
      <vt:lpstr>Tahoma</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cristina martin</dc:creator>
  <cp:lastModifiedBy>Juan Jiménez-Laiglesia</cp:lastModifiedBy>
  <cp:revision>9</cp:revision>
  <dcterms:created xsi:type="dcterms:W3CDTF">2024-01-29T09:45:22Z</dcterms:created>
  <dcterms:modified xsi:type="dcterms:W3CDTF">2024-02-26T14:06:29Z</dcterms:modified>
</cp:coreProperties>
</file>