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Lst>
  <p:notesMasterIdLst>
    <p:notesMasterId r:id="rId18"/>
  </p:notesMasterIdLst>
  <p:sldIdLst>
    <p:sldId id="256" r:id="rId3"/>
    <p:sldId id="260" r:id="rId4"/>
    <p:sldId id="274" r:id="rId5"/>
    <p:sldId id="258" r:id="rId6"/>
    <p:sldId id="266" r:id="rId7"/>
    <p:sldId id="267" r:id="rId8"/>
    <p:sldId id="265" r:id="rId9"/>
    <p:sldId id="268" r:id="rId10"/>
    <p:sldId id="269" r:id="rId11"/>
    <p:sldId id="270" r:id="rId12"/>
    <p:sldId id="271" r:id="rId13"/>
    <p:sldId id="272" r:id="rId14"/>
    <p:sldId id="273" r:id="rId15"/>
    <p:sldId id="261" r:id="rId16"/>
    <p:sldId id="259" r:id="rId1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42D"/>
    <a:srgbClr val="B43271"/>
    <a:srgbClr val="322F60"/>
    <a:srgbClr val="39AF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59" d="100"/>
          <a:sy n="59" d="100"/>
        </p:scale>
        <p:origin x="940"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0AC42F-6EC8-D84A-9C74-E23B195D0BE2}" type="datetimeFigureOut">
              <a:rPr lang="es-ES" smtClean="0"/>
              <a:t>28/02/2024</a:t>
            </a:fld>
            <a:endParaRP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0FA90-0DD4-EC4D-807F-98397BDCB8B3}" type="slidenum">
              <a:rPr lang="es-ES" smtClean="0"/>
              <a:t>‹Nº›</a:t>
            </a:fld>
            <a:endParaRPr/>
          </a:p>
        </p:txBody>
      </p:sp>
    </p:spTree>
    <p:extLst>
      <p:ext uri="{BB962C8B-B14F-4D97-AF65-F5344CB8AC3E}">
        <p14:creationId xmlns:p14="http://schemas.microsoft.com/office/powerpoint/2010/main" val="2310278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dirty="0"/>
          </a:p>
        </p:txBody>
      </p:sp>
      <p:sp>
        <p:nvSpPr>
          <p:cNvPr id="4" name="Marcador de número de diapositiva 3"/>
          <p:cNvSpPr>
            <a:spLocks noGrp="1"/>
          </p:cNvSpPr>
          <p:nvPr>
            <p:ph type="sldNum" sz="quarter" idx="5"/>
          </p:nvPr>
        </p:nvSpPr>
        <p:spPr/>
        <p:txBody>
          <a:bodyPr/>
          <a:lstStyle/>
          <a:p>
            <a:fld id="{C5A0FA90-0DD4-EC4D-807F-98397BDCB8B3}" type="slidenum">
              <a:rPr lang="es-ES" smtClean="0"/>
              <a:t>14</a:t>
            </a:fld>
            <a:endParaRPr lang="es-ES"/>
          </a:p>
        </p:txBody>
      </p:sp>
    </p:spTree>
    <p:extLst>
      <p:ext uri="{BB962C8B-B14F-4D97-AF65-F5344CB8AC3E}">
        <p14:creationId xmlns:p14="http://schemas.microsoft.com/office/powerpoint/2010/main" val="2198843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35798-E1C4-104C-6D9F-53E2E96D44E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a:p>
        </p:txBody>
      </p:sp>
      <p:sp>
        <p:nvSpPr>
          <p:cNvPr id="3" name="Subtítulo 2">
            <a:extLst>
              <a:ext uri="{FF2B5EF4-FFF2-40B4-BE49-F238E27FC236}">
                <a16:creationId xmlns:a16="http://schemas.microsoft.com/office/drawing/2014/main" id="{3153FB37-418D-05C9-98A5-28613BEE1B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a:p>
        </p:txBody>
      </p:sp>
      <p:sp>
        <p:nvSpPr>
          <p:cNvPr id="4" name="Marcador de fecha 3">
            <a:extLst>
              <a:ext uri="{FF2B5EF4-FFF2-40B4-BE49-F238E27FC236}">
                <a16:creationId xmlns:a16="http://schemas.microsoft.com/office/drawing/2014/main" id="{8C1F75B1-F168-AF55-78C6-449BB20BD041}"/>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5" name="Marcador de pie de página 4">
            <a:extLst>
              <a:ext uri="{FF2B5EF4-FFF2-40B4-BE49-F238E27FC236}">
                <a16:creationId xmlns:a16="http://schemas.microsoft.com/office/drawing/2014/main" id="{300A7D26-446B-DDBA-61A8-B1B0EE5993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6C44DA-8C6B-BFB7-F1B4-1A44D25DE2FC}"/>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837787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E3296F-1903-159D-5905-2FBF33B14DAF}"/>
              </a:ext>
            </a:extLst>
          </p:cNvPr>
          <p:cNvSpPr>
            <a:spLocks noGrp="1"/>
          </p:cNvSpPr>
          <p:nvPr>
            <p:ph type="title"/>
          </p:nvPr>
        </p:nvSpPr>
        <p:spPr/>
        <p:txBody>
          <a:bodyPr/>
          <a:lstStyle/>
          <a:p>
            <a:r>
              <a:rPr lang="es-ES"/>
              <a:t>Haga clic para modificar el estilo de título del patrón</a:t>
            </a:r>
            <a:endParaRPr/>
          </a:p>
        </p:txBody>
      </p:sp>
      <p:sp>
        <p:nvSpPr>
          <p:cNvPr id="3" name="Marcador de texto vertical 2">
            <a:extLst>
              <a:ext uri="{FF2B5EF4-FFF2-40B4-BE49-F238E27FC236}">
                <a16:creationId xmlns:a16="http://schemas.microsoft.com/office/drawing/2014/main" id="{77207B8C-6234-1D21-8A7C-D505909FB9F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1CA63615-35ED-F917-2280-A293CD6D2BA5}"/>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5" name="Marcador de pie de página 4">
            <a:extLst>
              <a:ext uri="{FF2B5EF4-FFF2-40B4-BE49-F238E27FC236}">
                <a16:creationId xmlns:a16="http://schemas.microsoft.com/office/drawing/2014/main" id="{AC4F71C0-0F9F-AA90-0650-68877FB5AC4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813F0D-A16F-D793-BD16-4F07DE0DD08F}"/>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4236559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DD4E9C5-6061-8F39-9E94-AEF9F23BA19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a:p>
        </p:txBody>
      </p:sp>
      <p:sp>
        <p:nvSpPr>
          <p:cNvPr id="3" name="Marcador de texto vertical 2">
            <a:extLst>
              <a:ext uri="{FF2B5EF4-FFF2-40B4-BE49-F238E27FC236}">
                <a16:creationId xmlns:a16="http://schemas.microsoft.com/office/drawing/2014/main" id="{A7F1BBF8-C50F-6B46-EC13-233F5FBCE85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4254CB8C-5BA5-3FF3-9171-DE1B6EED309B}"/>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5" name="Marcador de pie de página 4">
            <a:extLst>
              <a:ext uri="{FF2B5EF4-FFF2-40B4-BE49-F238E27FC236}">
                <a16:creationId xmlns:a16="http://schemas.microsoft.com/office/drawing/2014/main" id="{FEB5DA22-EBAC-CE25-F483-B929FA4069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3F6F44-4735-6E34-845D-8ECB6AB2BD6F}"/>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1095647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AB4D02-C513-4D1A-6FCD-00C0CAFC4688}"/>
              </a:ext>
            </a:extLst>
          </p:cNvPr>
          <p:cNvSpPr>
            <a:spLocks noGrp="1"/>
          </p:cNvSpPr>
          <p:nvPr>
            <p:ph type="title"/>
          </p:nvPr>
        </p:nvSpPr>
        <p:spPr/>
        <p:txBody>
          <a:bodyPr/>
          <a:lstStyle/>
          <a:p>
            <a:r>
              <a:rPr lang="es-ES"/>
              <a:t>Haga clic para modificar el estilo de título del patrón</a:t>
            </a:r>
            <a:endParaRPr/>
          </a:p>
        </p:txBody>
      </p:sp>
      <p:sp>
        <p:nvSpPr>
          <p:cNvPr id="3" name="Marcador de contenido 2">
            <a:extLst>
              <a:ext uri="{FF2B5EF4-FFF2-40B4-BE49-F238E27FC236}">
                <a16:creationId xmlns:a16="http://schemas.microsoft.com/office/drawing/2014/main" id="{9ED35711-E36A-4472-E2C0-3DF7147CB04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8D20E42C-5CB7-7AB6-A059-11A5CBEC2086}"/>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5" name="Marcador de pie de página 4">
            <a:extLst>
              <a:ext uri="{FF2B5EF4-FFF2-40B4-BE49-F238E27FC236}">
                <a16:creationId xmlns:a16="http://schemas.microsoft.com/office/drawing/2014/main" id="{48550E53-5639-FC0A-44A8-CD5D05A14D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9D72323-A766-AC9D-272E-C705BA712BE8}"/>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2230615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35244-88D6-3E7B-FE71-B964E3AC345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a:p>
        </p:txBody>
      </p:sp>
      <p:sp>
        <p:nvSpPr>
          <p:cNvPr id="3" name="Marcador de texto 2">
            <a:extLst>
              <a:ext uri="{FF2B5EF4-FFF2-40B4-BE49-F238E27FC236}">
                <a16:creationId xmlns:a16="http://schemas.microsoft.com/office/drawing/2014/main" id="{00ADE45D-2C75-2918-E640-B913C0270B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344D85-274E-70B8-A734-4E7F2CB27B0E}"/>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5" name="Marcador de pie de página 4">
            <a:extLst>
              <a:ext uri="{FF2B5EF4-FFF2-40B4-BE49-F238E27FC236}">
                <a16:creationId xmlns:a16="http://schemas.microsoft.com/office/drawing/2014/main" id="{2D9EF4DD-9758-BF16-6354-0767B3D4E8A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793AC9B-C0D8-56B4-90C9-8ADAEF93F130}"/>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225562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18B342-C9CC-35CA-C5BC-356181C1B29F}"/>
              </a:ext>
            </a:extLst>
          </p:cNvPr>
          <p:cNvSpPr>
            <a:spLocks noGrp="1"/>
          </p:cNvSpPr>
          <p:nvPr>
            <p:ph type="title"/>
          </p:nvPr>
        </p:nvSpPr>
        <p:spPr/>
        <p:txBody>
          <a:bodyPr/>
          <a:lstStyle/>
          <a:p>
            <a:r>
              <a:rPr lang="es-ES"/>
              <a:t>Haga clic para modificar el estilo de título del patrón</a:t>
            </a:r>
            <a:endParaRPr/>
          </a:p>
        </p:txBody>
      </p:sp>
      <p:sp>
        <p:nvSpPr>
          <p:cNvPr id="3" name="Marcador de contenido 2">
            <a:extLst>
              <a:ext uri="{FF2B5EF4-FFF2-40B4-BE49-F238E27FC236}">
                <a16:creationId xmlns:a16="http://schemas.microsoft.com/office/drawing/2014/main" id="{D132D1F0-1DF3-5BAA-B51D-228100DC62F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contenido 3">
            <a:extLst>
              <a:ext uri="{FF2B5EF4-FFF2-40B4-BE49-F238E27FC236}">
                <a16:creationId xmlns:a16="http://schemas.microsoft.com/office/drawing/2014/main" id="{C26250B9-1B25-3043-29BF-EAD2202BC81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5" name="Marcador de fecha 4">
            <a:extLst>
              <a:ext uri="{FF2B5EF4-FFF2-40B4-BE49-F238E27FC236}">
                <a16:creationId xmlns:a16="http://schemas.microsoft.com/office/drawing/2014/main" id="{AC44C26B-0E6C-FAC8-CABB-E23F4708F36C}"/>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6" name="Marcador de pie de página 5">
            <a:extLst>
              <a:ext uri="{FF2B5EF4-FFF2-40B4-BE49-F238E27FC236}">
                <a16:creationId xmlns:a16="http://schemas.microsoft.com/office/drawing/2014/main" id="{7CBF70CD-8CCA-9A11-C478-D25BE41117C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5050D7-A545-8A76-A0EA-25440D84D2F3}"/>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2593800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7B929B-5908-8C7C-25F1-015A20377C6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a:p>
        </p:txBody>
      </p:sp>
      <p:sp>
        <p:nvSpPr>
          <p:cNvPr id="3" name="Marcador de texto 2">
            <a:extLst>
              <a:ext uri="{FF2B5EF4-FFF2-40B4-BE49-F238E27FC236}">
                <a16:creationId xmlns:a16="http://schemas.microsoft.com/office/drawing/2014/main" id="{504F270D-77C3-8346-93D6-F726BB4A6F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2603965-8885-1289-ECC5-B844454C29B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5" name="Marcador de texto 4">
            <a:extLst>
              <a:ext uri="{FF2B5EF4-FFF2-40B4-BE49-F238E27FC236}">
                <a16:creationId xmlns:a16="http://schemas.microsoft.com/office/drawing/2014/main" id="{37172D41-623E-72AE-14A2-90F47FE04E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3497D57-DE14-0C51-572A-E78B7C4EE6B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7" name="Marcador de fecha 6">
            <a:extLst>
              <a:ext uri="{FF2B5EF4-FFF2-40B4-BE49-F238E27FC236}">
                <a16:creationId xmlns:a16="http://schemas.microsoft.com/office/drawing/2014/main" id="{8FB1F917-B51A-D2B2-1CA4-1AC0482E700A}"/>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8" name="Marcador de pie de página 7">
            <a:extLst>
              <a:ext uri="{FF2B5EF4-FFF2-40B4-BE49-F238E27FC236}">
                <a16:creationId xmlns:a16="http://schemas.microsoft.com/office/drawing/2014/main" id="{D8AC1051-6871-22E3-DD8F-97CC2174B99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8A0D07F-0CDC-ACDE-F5F9-2A23F713234E}"/>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1310936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E04F11-61D0-6D22-6CFE-8B4AF637F6BE}"/>
              </a:ext>
            </a:extLst>
          </p:cNvPr>
          <p:cNvSpPr>
            <a:spLocks noGrp="1"/>
          </p:cNvSpPr>
          <p:nvPr>
            <p:ph type="title"/>
          </p:nvPr>
        </p:nvSpPr>
        <p:spPr/>
        <p:txBody>
          <a:bodyPr/>
          <a:lstStyle/>
          <a:p>
            <a:r>
              <a:rPr lang="es-ES"/>
              <a:t>Haga clic para modificar el estilo de título del patrón</a:t>
            </a:r>
            <a:endParaRPr/>
          </a:p>
        </p:txBody>
      </p:sp>
      <p:sp>
        <p:nvSpPr>
          <p:cNvPr id="3" name="Marcador de fecha 2">
            <a:extLst>
              <a:ext uri="{FF2B5EF4-FFF2-40B4-BE49-F238E27FC236}">
                <a16:creationId xmlns:a16="http://schemas.microsoft.com/office/drawing/2014/main" id="{0C582EBC-0C46-AA06-6A58-BAA02D01ACD1}"/>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4" name="Marcador de pie de página 3">
            <a:extLst>
              <a:ext uri="{FF2B5EF4-FFF2-40B4-BE49-F238E27FC236}">
                <a16:creationId xmlns:a16="http://schemas.microsoft.com/office/drawing/2014/main" id="{DBAAF6BA-CC9E-9DA4-5235-D009C4D750A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28AB9CC-71C5-09AB-E324-483121697C8A}"/>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4024600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E139097-ACC7-81D9-289D-C219CC800C30}"/>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3" name="Marcador de pie de página 2">
            <a:extLst>
              <a:ext uri="{FF2B5EF4-FFF2-40B4-BE49-F238E27FC236}">
                <a16:creationId xmlns:a16="http://schemas.microsoft.com/office/drawing/2014/main" id="{24128BCF-0F35-924A-CB80-58C5A10BE27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0B2273C-929E-669D-01FA-394C508010D2}"/>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428278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4BC8A8-3329-F75D-AABA-FB5D5C741D3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a:p>
        </p:txBody>
      </p:sp>
      <p:sp>
        <p:nvSpPr>
          <p:cNvPr id="3" name="Marcador de contenido 2">
            <a:extLst>
              <a:ext uri="{FF2B5EF4-FFF2-40B4-BE49-F238E27FC236}">
                <a16:creationId xmlns:a16="http://schemas.microsoft.com/office/drawing/2014/main" id="{B7B361D3-C93F-994A-73D6-27E0DAA7BD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texto 3">
            <a:extLst>
              <a:ext uri="{FF2B5EF4-FFF2-40B4-BE49-F238E27FC236}">
                <a16:creationId xmlns:a16="http://schemas.microsoft.com/office/drawing/2014/main" id="{34474BBD-2F38-E762-A37D-1A04BA5D8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4A4BAF2-A426-FB92-18B6-604C368876CE}"/>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6" name="Marcador de pie de página 5">
            <a:extLst>
              <a:ext uri="{FF2B5EF4-FFF2-40B4-BE49-F238E27FC236}">
                <a16:creationId xmlns:a16="http://schemas.microsoft.com/office/drawing/2014/main" id="{11755701-F909-AFD5-0883-858B02059B2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D934421-EACA-A756-F3D6-D261D4F68B48}"/>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592538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89AA8C-D7A3-CA88-ABBF-D1DC61F7D63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a:p>
        </p:txBody>
      </p:sp>
      <p:sp>
        <p:nvSpPr>
          <p:cNvPr id="3" name="Marcador de posición de imagen 2">
            <a:extLst>
              <a:ext uri="{FF2B5EF4-FFF2-40B4-BE49-F238E27FC236}">
                <a16:creationId xmlns:a16="http://schemas.microsoft.com/office/drawing/2014/main" id="{35846AA4-9D53-B05B-ECBD-BF5CF460E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Marcador de texto 3">
            <a:extLst>
              <a:ext uri="{FF2B5EF4-FFF2-40B4-BE49-F238E27FC236}">
                <a16:creationId xmlns:a16="http://schemas.microsoft.com/office/drawing/2014/main" id="{0694AC63-0257-DE31-1C89-E19154546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E2D2303-0BF8-7BAB-B268-4DF428BBC8AC}"/>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6" name="Marcador de pie de página 5">
            <a:extLst>
              <a:ext uri="{FF2B5EF4-FFF2-40B4-BE49-F238E27FC236}">
                <a16:creationId xmlns:a16="http://schemas.microsoft.com/office/drawing/2014/main" id="{8FFFC1F0-ABF9-4A28-7028-2B7C7208779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8D2F3D-A2C6-978F-DE5A-1EB2F76B499F}"/>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2880435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671C37D-7079-BF11-4109-C163E1C1AD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a:p>
        </p:txBody>
      </p:sp>
      <p:sp>
        <p:nvSpPr>
          <p:cNvPr id="3" name="Marcador de texto 2">
            <a:extLst>
              <a:ext uri="{FF2B5EF4-FFF2-40B4-BE49-F238E27FC236}">
                <a16:creationId xmlns:a16="http://schemas.microsoft.com/office/drawing/2014/main" id="{724BF68A-7436-9BD1-48AD-8BE87E27F9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5E5EC77E-422A-D0A9-68AE-4A068493E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AE49B3-8EDB-3446-95E0-705D6573E086}" type="datetimeFigureOut">
              <a:rPr lang="es-ES" smtClean="0"/>
              <a:t>28/02/2024</a:t>
            </a:fld>
            <a:endParaRPr/>
          </a:p>
        </p:txBody>
      </p:sp>
      <p:sp>
        <p:nvSpPr>
          <p:cNvPr id="5" name="Marcador de pie de página 4">
            <a:extLst>
              <a:ext uri="{FF2B5EF4-FFF2-40B4-BE49-F238E27FC236}">
                <a16:creationId xmlns:a16="http://schemas.microsoft.com/office/drawing/2014/main" id="{051359C3-2F78-4E92-2B7E-B2BA8516D3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Marcador de número de diapositiva 5">
            <a:extLst>
              <a:ext uri="{FF2B5EF4-FFF2-40B4-BE49-F238E27FC236}">
                <a16:creationId xmlns:a16="http://schemas.microsoft.com/office/drawing/2014/main" id="{A622532B-3E18-33A0-3685-15440F94EE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12386A-3417-4349-A590-7AE3CB47F1B7}" type="slidenum">
              <a:rPr lang="es-ES" smtClean="0"/>
              <a:t>‹Nº›</a:t>
            </a:fld>
            <a:endParaRPr/>
          </a:p>
        </p:txBody>
      </p:sp>
    </p:spTree>
    <p:extLst>
      <p:ext uri="{BB962C8B-B14F-4D97-AF65-F5344CB8AC3E}">
        <p14:creationId xmlns:p14="http://schemas.microsoft.com/office/powerpoint/2010/main" val="3427404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atrón de fondo&#10;&#10;Descripción generada automáticamente con confianza media">
            <a:extLst>
              <a:ext uri="{FF2B5EF4-FFF2-40B4-BE49-F238E27FC236}">
                <a16:creationId xmlns:a16="http://schemas.microsoft.com/office/drawing/2014/main" id="{91F8CB85-D5F0-6816-C3EF-DB65AB0B0643}"/>
              </a:ext>
            </a:extLst>
          </p:cNvPr>
          <p:cNvPicPr>
            <a:picLocks noChangeAspect="1"/>
          </p:cNvPicPr>
          <p:nvPr/>
        </p:nvPicPr>
        <p:blipFill>
          <a:blip r:embed="rId2"/>
          <a:stretch>
            <a:fillRect/>
          </a:stretch>
        </p:blipFill>
        <p:spPr>
          <a:xfrm>
            <a:off x="-1641679" y="0"/>
            <a:ext cx="14009525" cy="6858000"/>
          </a:xfrm>
          <a:prstGeom prst="rect">
            <a:avLst/>
          </a:prstGeom>
        </p:spPr>
      </p:pic>
      <p:pic>
        <p:nvPicPr>
          <p:cNvPr id="12" name="Imagen 11">
            <a:extLst>
              <a:ext uri="{FF2B5EF4-FFF2-40B4-BE49-F238E27FC236}">
                <a16:creationId xmlns:a16="http://schemas.microsoft.com/office/drawing/2014/main" id="{43860005-D9BB-961D-B76E-91B49221D5F6}"/>
              </a:ext>
            </a:extLst>
          </p:cNvPr>
          <p:cNvPicPr>
            <a:picLocks noChangeAspect="1"/>
          </p:cNvPicPr>
          <p:nvPr/>
        </p:nvPicPr>
        <p:blipFill>
          <a:blip r:embed="rId3"/>
          <a:stretch>
            <a:fillRect/>
          </a:stretch>
        </p:blipFill>
        <p:spPr>
          <a:xfrm>
            <a:off x="-1641679" y="-1"/>
            <a:ext cx="14009525" cy="3798277"/>
          </a:xfrm>
          <a:prstGeom prst="rect">
            <a:avLst/>
          </a:prstGeom>
        </p:spPr>
      </p:pic>
      <p:pic>
        <p:nvPicPr>
          <p:cNvPr id="10" name="Imagen 9">
            <a:extLst>
              <a:ext uri="{FF2B5EF4-FFF2-40B4-BE49-F238E27FC236}">
                <a16:creationId xmlns:a16="http://schemas.microsoft.com/office/drawing/2014/main" id="{157B0AB3-68BF-07DF-774C-1923C1999549}"/>
              </a:ext>
            </a:extLst>
          </p:cNvPr>
          <p:cNvPicPr>
            <a:picLocks noChangeAspect="1"/>
          </p:cNvPicPr>
          <p:nvPr/>
        </p:nvPicPr>
        <p:blipFill>
          <a:blip r:embed="rId4"/>
          <a:stretch>
            <a:fillRect/>
          </a:stretch>
        </p:blipFill>
        <p:spPr>
          <a:xfrm>
            <a:off x="10030203" y="-896816"/>
            <a:ext cx="1643127" cy="3481753"/>
          </a:xfrm>
          <a:prstGeom prst="rect">
            <a:avLst/>
          </a:prstGeom>
        </p:spPr>
      </p:pic>
      <p:pic>
        <p:nvPicPr>
          <p:cNvPr id="11" name="Imagen 10">
            <a:extLst>
              <a:ext uri="{FF2B5EF4-FFF2-40B4-BE49-F238E27FC236}">
                <a16:creationId xmlns:a16="http://schemas.microsoft.com/office/drawing/2014/main" id="{0C6D353D-0C66-D20D-8265-C0F1B6759B13}"/>
              </a:ext>
            </a:extLst>
          </p:cNvPr>
          <p:cNvPicPr>
            <a:picLocks noChangeAspect="1"/>
          </p:cNvPicPr>
          <p:nvPr/>
        </p:nvPicPr>
        <p:blipFill>
          <a:blip r:embed="rId5"/>
          <a:stretch>
            <a:fillRect/>
          </a:stretch>
        </p:blipFill>
        <p:spPr>
          <a:xfrm>
            <a:off x="715108" y="756135"/>
            <a:ext cx="4389067" cy="2302204"/>
          </a:xfrm>
          <a:prstGeom prst="rect">
            <a:avLst/>
          </a:prstGeom>
        </p:spPr>
      </p:pic>
    </p:spTree>
    <p:extLst>
      <p:ext uri="{BB962C8B-B14F-4D97-AF65-F5344CB8AC3E}">
        <p14:creationId xmlns:p14="http://schemas.microsoft.com/office/powerpoint/2010/main" val="3475417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8F3EF-9D8B-3C05-0C4D-30F63A9D8872}"/>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5E8FED2F-10BF-8D0D-8B2B-0EC415F1D6F7}"/>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3" name="Imagen 2">
            <a:extLst>
              <a:ext uri="{FF2B5EF4-FFF2-40B4-BE49-F238E27FC236}">
                <a16:creationId xmlns:a16="http://schemas.microsoft.com/office/drawing/2014/main" id="{6E4EEBBF-E2A2-7E32-199D-139A935200C0}"/>
              </a:ext>
            </a:extLst>
          </p:cNvPr>
          <p:cNvPicPr>
            <a:picLocks noChangeAspect="1"/>
          </p:cNvPicPr>
          <p:nvPr/>
        </p:nvPicPr>
        <p:blipFill>
          <a:blip r:embed="rId3"/>
          <a:stretch>
            <a:fillRect/>
          </a:stretch>
        </p:blipFill>
        <p:spPr>
          <a:xfrm>
            <a:off x="6221347" y="6553200"/>
            <a:ext cx="5727700" cy="152400"/>
          </a:xfrm>
          <a:prstGeom prst="rect">
            <a:avLst/>
          </a:prstGeom>
        </p:spPr>
      </p:pic>
      <p:sp>
        <p:nvSpPr>
          <p:cNvPr id="4" name="TextBox 3">
            <a:extLst>
              <a:ext uri="{FF2B5EF4-FFF2-40B4-BE49-F238E27FC236}">
                <a16:creationId xmlns:a16="http://schemas.microsoft.com/office/drawing/2014/main" id="{C165D863-ECA1-0A1D-D9D1-0C9D9B32064C}"/>
              </a:ext>
            </a:extLst>
          </p:cNvPr>
          <p:cNvSpPr txBox="1"/>
          <p:nvPr/>
        </p:nvSpPr>
        <p:spPr>
          <a:xfrm>
            <a:off x="821634" y="543339"/>
            <a:ext cx="8945217" cy="461665"/>
          </a:xfrm>
          <a:prstGeom prst="rect">
            <a:avLst/>
          </a:prstGeom>
          <a:noFill/>
        </p:spPr>
        <p:txBody>
          <a:bodyPr wrap="square" rtlCol="0">
            <a:spAutoFit/>
          </a:bodyPr>
          <a:lstStyle/>
          <a:p>
            <a:pPr>
              <a:lnSpc>
                <a:spcPct val="100000"/>
              </a:lnSpc>
            </a:pPr>
            <a:r>
              <a:rPr lang="es-ES" sz="2400" b="1" dirty="0">
                <a:solidFill>
                  <a:srgbClr val="B43271"/>
                </a:solidFill>
                <a:effectLst>
                  <a:outerShdw blurRad="38100" dist="38100" dir="2700000" algn="tl">
                    <a:srgbClr val="000000">
                      <a:alpha val="43137"/>
                    </a:srgbClr>
                  </a:outerShdw>
                </a:effectLst>
              </a:rPr>
              <a:t>Lucro cesante directo “efecto reducción precio” (I)</a:t>
            </a:r>
          </a:p>
        </p:txBody>
      </p:sp>
      <p:sp>
        <p:nvSpPr>
          <p:cNvPr id="5" name="TextBox 4">
            <a:extLst>
              <a:ext uri="{FF2B5EF4-FFF2-40B4-BE49-F238E27FC236}">
                <a16:creationId xmlns:a16="http://schemas.microsoft.com/office/drawing/2014/main" id="{0A8A9468-EBF8-61A3-15D9-454B1898C6B8}"/>
              </a:ext>
            </a:extLst>
          </p:cNvPr>
          <p:cNvSpPr txBox="1"/>
          <p:nvPr/>
        </p:nvSpPr>
        <p:spPr>
          <a:xfrm>
            <a:off x="821634" y="1404731"/>
            <a:ext cx="8514522" cy="5375831"/>
          </a:xfrm>
          <a:prstGeom prst="rect">
            <a:avLst/>
          </a:prstGeom>
          <a:noFill/>
        </p:spPr>
        <p:txBody>
          <a:bodyPr wrap="square" rtlCol="0">
            <a:spAutoFit/>
          </a:bodyPr>
          <a:lstStyle/>
          <a:p>
            <a:pPr marL="285750" indent="-285750">
              <a:spcAft>
                <a:spcPts val="1000"/>
              </a:spcAft>
              <a:buClr>
                <a:srgbClr val="B43271"/>
              </a:buClr>
              <a:buFont typeface="Arial" panose="020B0604020202020204" pitchFamily="34" charset="0"/>
              <a:buChar char="•"/>
            </a:pPr>
            <a:r>
              <a:rPr lang="es-ES" sz="2000" b="1" dirty="0">
                <a:solidFill>
                  <a:srgbClr val="B43271"/>
                </a:solidFill>
              </a:rPr>
              <a:t>Escenario A:</a:t>
            </a:r>
          </a:p>
          <a:p>
            <a:pPr marL="742950" lvl="1" indent="-285750">
              <a:spcAft>
                <a:spcPts val="600"/>
              </a:spcAft>
              <a:buClr>
                <a:srgbClr val="B43271"/>
              </a:buClr>
              <a:buFont typeface="Wingdings" panose="05000000000000000000" pitchFamily="2" charset="2"/>
              <a:buChar char="ü"/>
            </a:pPr>
            <a:r>
              <a:rPr lang="es-ES" dirty="0"/>
              <a:t>Teva es responsable por todo el lucro cesante directo por “efecto reducción precio” hasta la fecha de caducidad del CCP (5 de agosto de 2013)</a:t>
            </a:r>
          </a:p>
          <a:p>
            <a:pPr marL="742950" lvl="1" indent="-285750">
              <a:spcAft>
                <a:spcPts val="600"/>
              </a:spcAft>
              <a:buClr>
                <a:srgbClr val="B43271"/>
              </a:buClr>
              <a:buFont typeface="Wingdings" panose="05000000000000000000" pitchFamily="2" charset="2"/>
              <a:buChar char="ü"/>
            </a:pPr>
            <a:r>
              <a:rPr lang="es-ES" dirty="0"/>
              <a:t>“</a:t>
            </a:r>
            <a:r>
              <a:rPr lang="es-ES" i="1" dirty="0"/>
              <a:t>Debe pagar quien desencadenó el perjuicio</a:t>
            </a:r>
            <a:r>
              <a:rPr lang="es-ES" dirty="0"/>
              <a:t>”</a:t>
            </a:r>
          </a:p>
          <a:p>
            <a:pPr marL="742950" lvl="1" indent="-285750">
              <a:spcAft>
                <a:spcPts val="600"/>
              </a:spcAft>
              <a:buClr>
                <a:srgbClr val="B43271"/>
              </a:buClr>
              <a:buFont typeface="Wingdings" panose="05000000000000000000" pitchFamily="2" charset="2"/>
              <a:buChar char="ü"/>
            </a:pPr>
            <a:endParaRPr lang="es-ES" dirty="0"/>
          </a:p>
          <a:p>
            <a:pPr marL="285750" indent="-285750">
              <a:spcAft>
                <a:spcPts val="600"/>
              </a:spcAft>
              <a:buClr>
                <a:srgbClr val="B43271"/>
              </a:buClr>
              <a:buFont typeface="Arial" panose="020B0604020202020204" pitchFamily="34" charset="0"/>
              <a:buChar char="•"/>
            </a:pPr>
            <a:r>
              <a:rPr lang="es-ES" b="1" dirty="0">
                <a:solidFill>
                  <a:srgbClr val="B43271"/>
                </a:solidFill>
              </a:rPr>
              <a:t>Escenario B:</a:t>
            </a:r>
          </a:p>
          <a:p>
            <a:pPr marL="742950" lvl="1" indent="-285750">
              <a:spcAft>
                <a:spcPts val="600"/>
              </a:spcAft>
              <a:buClr>
                <a:srgbClr val="B43271"/>
              </a:buClr>
              <a:buFont typeface="Wingdings" panose="05000000000000000000" pitchFamily="2" charset="2"/>
              <a:buChar char="ü"/>
            </a:pPr>
            <a:r>
              <a:rPr lang="es-ES" dirty="0"/>
              <a:t>Teva y Cinfa responden solidariamente por todo el lucro cesante directo por “efecto reducción precio” hasta la fecha de caducidad del CCP</a:t>
            </a:r>
          </a:p>
          <a:p>
            <a:pPr marL="742950" lvl="1" indent="-285750">
              <a:spcAft>
                <a:spcPts val="600"/>
              </a:spcAft>
              <a:buClr>
                <a:srgbClr val="B43271"/>
              </a:buClr>
              <a:buFont typeface="Wingdings" panose="05000000000000000000" pitchFamily="2" charset="2"/>
              <a:buChar char="ü"/>
            </a:pPr>
            <a:r>
              <a:rPr lang="es-ES" dirty="0"/>
              <a:t>“</a:t>
            </a:r>
            <a:r>
              <a:rPr lang="es-ES" i="1" dirty="0"/>
              <a:t>Responde cualquier cogenerador del perjuicio</a:t>
            </a:r>
            <a:r>
              <a:rPr lang="es-ES" dirty="0"/>
              <a:t>” (solidaridad impropia)</a:t>
            </a:r>
          </a:p>
          <a:p>
            <a:pPr marL="742950" lvl="1" indent="-285750">
              <a:spcAft>
                <a:spcPts val="600"/>
              </a:spcAft>
              <a:buClr>
                <a:srgbClr val="B43271"/>
              </a:buClr>
              <a:buFont typeface="Wingdings" panose="05000000000000000000" pitchFamily="2" charset="2"/>
              <a:buChar char="ü"/>
            </a:pPr>
            <a:endParaRPr lang="es-ES" dirty="0"/>
          </a:p>
          <a:p>
            <a:pPr marL="285750" indent="-285750">
              <a:spcAft>
                <a:spcPts val="600"/>
              </a:spcAft>
              <a:buClr>
                <a:srgbClr val="B43271"/>
              </a:buClr>
              <a:buFont typeface="Arial" panose="020B0604020202020204" pitchFamily="34" charset="0"/>
              <a:buChar char="•"/>
            </a:pPr>
            <a:r>
              <a:rPr lang="es-ES" b="1" dirty="0">
                <a:solidFill>
                  <a:srgbClr val="B43271"/>
                </a:solidFill>
              </a:rPr>
              <a:t>Escenario C:</a:t>
            </a:r>
          </a:p>
          <a:p>
            <a:pPr marL="742950" lvl="1" indent="-285750">
              <a:spcAft>
                <a:spcPts val="600"/>
              </a:spcAft>
              <a:buClr>
                <a:srgbClr val="B43271"/>
              </a:buClr>
              <a:buFont typeface="Wingdings" panose="05000000000000000000" pitchFamily="2" charset="2"/>
              <a:buChar char="ü"/>
            </a:pPr>
            <a:r>
              <a:rPr lang="es-ES" dirty="0"/>
              <a:t>Teva y Cinfa responden solidariamente hasta el 12 de junio de 2012 (fecha en que el precio de Evista® se habría tenido que reducir igualmente por la inclusión en la AH nº 2634 de los </a:t>
            </a:r>
            <a:r>
              <a:rPr lang="es-ES" dirty="0" err="1"/>
              <a:t>gx</a:t>
            </a:r>
            <a:r>
              <a:rPr lang="es-ES" dirty="0"/>
              <a:t> de raloxifeno de laboratorios no demandados)</a:t>
            </a:r>
          </a:p>
          <a:p>
            <a:pPr marL="742950" lvl="1" indent="-285750">
              <a:buClr>
                <a:srgbClr val="B43271"/>
              </a:buClr>
              <a:buFont typeface="Wingdings" panose="05000000000000000000" pitchFamily="2" charset="2"/>
              <a:buChar char="ü"/>
            </a:pPr>
            <a:r>
              <a:rPr lang="es-ES" dirty="0"/>
              <a:t> “</a:t>
            </a:r>
            <a:r>
              <a:rPr lang="es-ES" i="1" dirty="0"/>
              <a:t>O pagan todos o ninguno</a:t>
            </a:r>
            <a:r>
              <a:rPr lang="es-ES" dirty="0"/>
              <a:t>”</a:t>
            </a:r>
          </a:p>
          <a:p>
            <a:pPr marL="285750" indent="-285750">
              <a:buClr>
                <a:srgbClr val="B43271"/>
              </a:buClr>
              <a:buFont typeface="Arial" panose="020B0604020202020204" pitchFamily="34" charset="0"/>
              <a:buChar char="•"/>
            </a:pPr>
            <a:endParaRPr lang="es-ES" dirty="0"/>
          </a:p>
        </p:txBody>
      </p:sp>
      <p:pic>
        <p:nvPicPr>
          <p:cNvPr id="6" name="Picture 5">
            <a:extLst>
              <a:ext uri="{FF2B5EF4-FFF2-40B4-BE49-F238E27FC236}">
                <a16:creationId xmlns:a16="http://schemas.microsoft.com/office/drawing/2014/main" id="{5F1815A3-BC04-EE26-C740-61C75E1AAFC4}"/>
              </a:ext>
            </a:extLst>
          </p:cNvPr>
          <p:cNvPicPr>
            <a:picLocks noChangeAspect="1"/>
          </p:cNvPicPr>
          <p:nvPr/>
        </p:nvPicPr>
        <p:blipFill>
          <a:blip r:embed="rId4"/>
          <a:stretch>
            <a:fillRect/>
          </a:stretch>
        </p:blipFill>
        <p:spPr>
          <a:xfrm>
            <a:off x="-19878" y="0"/>
            <a:ext cx="451104" cy="6858000"/>
          </a:xfrm>
          <a:prstGeom prst="rect">
            <a:avLst/>
          </a:prstGeom>
        </p:spPr>
      </p:pic>
    </p:spTree>
    <p:extLst>
      <p:ext uri="{BB962C8B-B14F-4D97-AF65-F5344CB8AC3E}">
        <p14:creationId xmlns:p14="http://schemas.microsoft.com/office/powerpoint/2010/main" val="2031495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8F3EF-9D8B-3C05-0C4D-30F63A9D8872}"/>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5E8FED2F-10BF-8D0D-8B2B-0EC415F1D6F7}"/>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3" name="Imagen 2">
            <a:extLst>
              <a:ext uri="{FF2B5EF4-FFF2-40B4-BE49-F238E27FC236}">
                <a16:creationId xmlns:a16="http://schemas.microsoft.com/office/drawing/2014/main" id="{6E4EEBBF-E2A2-7E32-199D-139A935200C0}"/>
              </a:ext>
            </a:extLst>
          </p:cNvPr>
          <p:cNvPicPr>
            <a:picLocks noChangeAspect="1"/>
          </p:cNvPicPr>
          <p:nvPr/>
        </p:nvPicPr>
        <p:blipFill>
          <a:blip r:embed="rId3"/>
          <a:stretch>
            <a:fillRect/>
          </a:stretch>
        </p:blipFill>
        <p:spPr>
          <a:xfrm>
            <a:off x="6221347" y="6553200"/>
            <a:ext cx="5727700" cy="152400"/>
          </a:xfrm>
          <a:prstGeom prst="rect">
            <a:avLst/>
          </a:prstGeom>
        </p:spPr>
      </p:pic>
      <p:sp>
        <p:nvSpPr>
          <p:cNvPr id="4" name="TextBox 3">
            <a:extLst>
              <a:ext uri="{FF2B5EF4-FFF2-40B4-BE49-F238E27FC236}">
                <a16:creationId xmlns:a16="http://schemas.microsoft.com/office/drawing/2014/main" id="{C165D863-ECA1-0A1D-D9D1-0C9D9B32064C}"/>
              </a:ext>
            </a:extLst>
          </p:cNvPr>
          <p:cNvSpPr txBox="1"/>
          <p:nvPr/>
        </p:nvSpPr>
        <p:spPr>
          <a:xfrm>
            <a:off x="815008" y="530087"/>
            <a:ext cx="8945217" cy="461665"/>
          </a:xfrm>
          <a:prstGeom prst="rect">
            <a:avLst/>
          </a:prstGeom>
          <a:noFill/>
        </p:spPr>
        <p:txBody>
          <a:bodyPr wrap="square" rtlCol="0">
            <a:spAutoFit/>
          </a:bodyPr>
          <a:lstStyle/>
          <a:p>
            <a:pPr>
              <a:lnSpc>
                <a:spcPct val="100000"/>
              </a:lnSpc>
            </a:pPr>
            <a:r>
              <a:rPr lang="es-ES" sz="2400" b="1" dirty="0">
                <a:solidFill>
                  <a:srgbClr val="B43271"/>
                </a:solidFill>
                <a:effectLst>
                  <a:outerShdw blurRad="38100" dist="38100" dir="2700000" algn="tl">
                    <a:srgbClr val="000000">
                      <a:alpha val="43137"/>
                    </a:srgbClr>
                  </a:outerShdw>
                </a:effectLst>
              </a:rPr>
              <a:t>Lucro cesante directo “efecto reducción precio” (II)</a:t>
            </a:r>
          </a:p>
        </p:txBody>
      </p:sp>
      <p:sp>
        <p:nvSpPr>
          <p:cNvPr id="5" name="TextBox 4">
            <a:extLst>
              <a:ext uri="{FF2B5EF4-FFF2-40B4-BE49-F238E27FC236}">
                <a16:creationId xmlns:a16="http://schemas.microsoft.com/office/drawing/2014/main" id="{0A8A9468-EBF8-61A3-15D9-454B1898C6B8}"/>
              </a:ext>
            </a:extLst>
          </p:cNvPr>
          <p:cNvSpPr txBox="1"/>
          <p:nvPr/>
        </p:nvSpPr>
        <p:spPr>
          <a:xfrm>
            <a:off x="821634" y="1603511"/>
            <a:ext cx="8514522" cy="3960058"/>
          </a:xfrm>
          <a:prstGeom prst="rect">
            <a:avLst/>
          </a:prstGeom>
          <a:noFill/>
        </p:spPr>
        <p:txBody>
          <a:bodyPr wrap="square" rtlCol="0">
            <a:spAutoFit/>
          </a:bodyPr>
          <a:lstStyle/>
          <a:p>
            <a:pPr marL="285750" indent="-285750">
              <a:spcAft>
                <a:spcPts val="1000"/>
              </a:spcAft>
              <a:buClr>
                <a:srgbClr val="B43271"/>
              </a:buClr>
              <a:buFont typeface="Arial" panose="020B0604020202020204" pitchFamily="34" charset="0"/>
              <a:buChar char="•"/>
            </a:pPr>
            <a:r>
              <a:rPr lang="es-ES" sz="2000" b="1" dirty="0">
                <a:solidFill>
                  <a:srgbClr val="B43271"/>
                </a:solidFill>
              </a:rPr>
              <a:t>Resolución Juzgado de lo Mercantil nº7 de Madrid:</a:t>
            </a:r>
          </a:p>
          <a:p>
            <a:pPr marL="742950" lvl="1" indent="-285750">
              <a:spcAft>
                <a:spcPts val="600"/>
              </a:spcAft>
              <a:buClr>
                <a:srgbClr val="B43271"/>
              </a:buClr>
              <a:buFont typeface="Wingdings" panose="05000000000000000000" pitchFamily="2" charset="2"/>
              <a:buChar char="ü"/>
            </a:pPr>
            <a:r>
              <a:rPr lang="es-ES" dirty="0"/>
              <a:t>Teva debe considerarse el único responsable de este lucro cesante por haber sido quien originó la creación de la AH nº 2634 y, con ella, la reducción del PVL de Evista®</a:t>
            </a:r>
          </a:p>
          <a:p>
            <a:pPr marL="742950" lvl="1" indent="-285750">
              <a:spcAft>
                <a:spcPts val="600"/>
              </a:spcAft>
              <a:buClr>
                <a:srgbClr val="B43271"/>
              </a:buClr>
              <a:buFont typeface="Wingdings" panose="05000000000000000000" pitchFamily="2" charset="2"/>
              <a:buChar char="ü"/>
            </a:pPr>
            <a:endParaRPr lang="es-ES" dirty="0"/>
          </a:p>
          <a:p>
            <a:pPr marL="742950" lvl="1" indent="-285750">
              <a:spcAft>
                <a:spcPts val="600"/>
              </a:spcAft>
              <a:buClr>
                <a:srgbClr val="B43271"/>
              </a:buClr>
              <a:buFont typeface="Wingdings" panose="05000000000000000000" pitchFamily="2" charset="2"/>
              <a:buChar char="ü"/>
            </a:pPr>
            <a:r>
              <a:rPr lang="es-ES" dirty="0"/>
              <a:t>No obstante, sería injusto que respondiera de este daño desde el momento en que otros terceros lanzaron su producto </a:t>
            </a:r>
            <a:r>
              <a:rPr lang="es-ES" dirty="0" err="1"/>
              <a:t>gx</a:t>
            </a:r>
            <a:r>
              <a:rPr lang="es-ES" dirty="0"/>
              <a:t> de raloxifeno al mercado y se aprovecharon de la creación de la AH nº 2634</a:t>
            </a:r>
          </a:p>
          <a:p>
            <a:pPr marL="742950" lvl="1" indent="-285750">
              <a:spcAft>
                <a:spcPts val="600"/>
              </a:spcAft>
              <a:buClr>
                <a:srgbClr val="B43271"/>
              </a:buClr>
              <a:buFont typeface="Wingdings" panose="05000000000000000000" pitchFamily="2" charset="2"/>
              <a:buChar char="ü"/>
            </a:pPr>
            <a:endParaRPr lang="es-ES" dirty="0"/>
          </a:p>
          <a:p>
            <a:pPr marL="742950" lvl="1" indent="-285750">
              <a:spcAft>
                <a:spcPts val="600"/>
              </a:spcAft>
              <a:buClr>
                <a:srgbClr val="B43271"/>
              </a:buClr>
              <a:buFont typeface="Wingdings" panose="05000000000000000000" pitchFamily="2" charset="2"/>
              <a:buChar char="ü"/>
            </a:pPr>
            <a:r>
              <a:rPr lang="es-ES" dirty="0"/>
              <a:t>Condena a indemnizar el lucro cesante causado solo entre 5 de octubre y 31 de diciembre de 2011 (i.e., hasta el lanzamiento al mercado del </a:t>
            </a:r>
            <a:r>
              <a:rPr lang="es-ES" dirty="0" err="1"/>
              <a:t>gx</a:t>
            </a:r>
            <a:r>
              <a:rPr lang="es-ES" dirty="0"/>
              <a:t> de Cinfa)</a:t>
            </a:r>
          </a:p>
          <a:p>
            <a:pPr marL="285750" indent="-285750">
              <a:spcAft>
                <a:spcPts val="600"/>
              </a:spcAft>
              <a:buClr>
                <a:srgbClr val="B43271"/>
              </a:buClr>
              <a:buFont typeface="Arial" panose="020B0604020202020204" pitchFamily="34" charset="0"/>
              <a:buChar char="•"/>
            </a:pPr>
            <a:endParaRPr lang="es-ES" dirty="0"/>
          </a:p>
        </p:txBody>
      </p:sp>
      <p:pic>
        <p:nvPicPr>
          <p:cNvPr id="6" name="Picture 5">
            <a:extLst>
              <a:ext uri="{FF2B5EF4-FFF2-40B4-BE49-F238E27FC236}">
                <a16:creationId xmlns:a16="http://schemas.microsoft.com/office/drawing/2014/main" id="{5F1815A3-BC04-EE26-C740-61C75E1AAFC4}"/>
              </a:ext>
            </a:extLst>
          </p:cNvPr>
          <p:cNvPicPr>
            <a:picLocks noChangeAspect="1"/>
          </p:cNvPicPr>
          <p:nvPr/>
        </p:nvPicPr>
        <p:blipFill>
          <a:blip r:embed="rId4"/>
          <a:stretch>
            <a:fillRect/>
          </a:stretch>
        </p:blipFill>
        <p:spPr>
          <a:xfrm>
            <a:off x="-19878" y="0"/>
            <a:ext cx="451104" cy="6858000"/>
          </a:xfrm>
          <a:prstGeom prst="rect">
            <a:avLst/>
          </a:prstGeom>
        </p:spPr>
      </p:pic>
    </p:spTree>
    <p:extLst>
      <p:ext uri="{BB962C8B-B14F-4D97-AF65-F5344CB8AC3E}">
        <p14:creationId xmlns:p14="http://schemas.microsoft.com/office/powerpoint/2010/main" val="363889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8F3EF-9D8B-3C05-0C4D-30F63A9D8872}"/>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5E8FED2F-10BF-8D0D-8B2B-0EC415F1D6F7}"/>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3" name="Imagen 2">
            <a:extLst>
              <a:ext uri="{FF2B5EF4-FFF2-40B4-BE49-F238E27FC236}">
                <a16:creationId xmlns:a16="http://schemas.microsoft.com/office/drawing/2014/main" id="{6E4EEBBF-E2A2-7E32-199D-139A935200C0}"/>
              </a:ext>
            </a:extLst>
          </p:cNvPr>
          <p:cNvPicPr>
            <a:picLocks noChangeAspect="1"/>
          </p:cNvPicPr>
          <p:nvPr/>
        </p:nvPicPr>
        <p:blipFill>
          <a:blip r:embed="rId3"/>
          <a:stretch>
            <a:fillRect/>
          </a:stretch>
        </p:blipFill>
        <p:spPr>
          <a:xfrm>
            <a:off x="6221347" y="6553200"/>
            <a:ext cx="5727700" cy="152400"/>
          </a:xfrm>
          <a:prstGeom prst="rect">
            <a:avLst/>
          </a:prstGeom>
        </p:spPr>
      </p:pic>
      <p:sp>
        <p:nvSpPr>
          <p:cNvPr id="4" name="TextBox 3">
            <a:extLst>
              <a:ext uri="{FF2B5EF4-FFF2-40B4-BE49-F238E27FC236}">
                <a16:creationId xmlns:a16="http://schemas.microsoft.com/office/drawing/2014/main" id="{C165D863-ECA1-0A1D-D9D1-0C9D9B32064C}"/>
              </a:ext>
            </a:extLst>
          </p:cNvPr>
          <p:cNvSpPr txBox="1"/>
          <p:nvPr/>
        </p:nvSpPr>
        <p:spPr>
          <a:xfrm>
            <a:off x="815008" y="530087"/>
            <a:ext cx="8945217" cy="461665"/>
          </a:xfrm>
          <a:prstGeom prst="rect">
            <a:avLst/>
          </a:prstGeom>
          <a:noFill/>
        </p:spPr>
        <p:txBody>
          <a:bodyPr wrap="square" rtlCol="0">
            <a:spAutoFit/>
          </a:bodyPr>
          <a:lstStyle/>
          <a:p>
            <a:pPr>
              <a:lnSpc>
                <a:spcPct val="100000"/>
              </a:lnSpc>
            </a:pPr>
            <a:r>
              <a:rPr lang="es-ES" sz="2400" b="1" dirty="0">
                <a:solidFill>
                  <a:srgbClr val="B43271"/>
                </a:solidFill>
                <a:effectLst>
                  <a:outerShdw blurRad="38100" dist="38100" dir="2700000" algn="tl">
                    <a:srgbClr val="000000">
                      <a:alpha val="43137"/>
                    </a:srgbClr>
                  </a:outerShdw>
                </a:effectLst>
              </a:rPr>
              <a:t>Lucro cesante directo “efecto reducción precio” (III)</a:t>
            </a:r>
          </a:p>
        </p:txBody>
      </p:sp>
      <p:sp>
        <p:nvSpPr>
          <p:cNvPr id="5" name="TextBox 4">
            <a:extLst>
              <a:ext uri="{FF2B5EF4-FFF2-40B4-BE49-F238E27FC236}">
                <a16:creationId xmlns:a16="http://schemas.microsoft.com/office/drawing/2014/main" id="{0A8A9468-EBF8-61A3-15D9-454B1898C6B8}"/>
              </a:ext>
            </a:extLst>
          </p:cNvPr>
          <p:cNvSpPr txBox="1"/>
          <p:nvPr/>
        </p:nvSpPr>
        <p:spPr>
          <a:xfrm>
            <a:off x="821634" y="1517373"/>
            <a:ext cx="8514522" cy="4867999"/>
          </a:xfrm>
          <a:prstGeom prst="rect">
            <a:avLst/>
          </a:prstGeom>
          <a:noFill/>
        </p:spPr>
        <p:txBody>
          <a:bodyPr wrap="square" rtlCol="0">
            <a:spAutoFit/>
          </a:bodyPr>
          <a:lstStyle/>
          <a:p>
            <a:pPr marL="285750" indent="-285750">
              <a:spcAft>
                <a:spcPts val="1000"/>
              </a:spcAft>
              <a:buClr>
                <a:srgbClr val="B43271"/>
              </a:buClr>
              <a:buFont typeface="Arial" panose="020B0604020202020204" pitchFamily="34" charset="0"/>
              <a:buChar char="•"/>
            </a:pPr>
            <a:r>
              <a:rPr lang="es-ES" sz="2000" b="1" dirty="0">
                <a:solidFill>
                  <a:srgbClr val="B43271"/>
                </a:solidFill>
              </a:rPr>
              <a:t>Resolución de la Sección 32ª de la AP de Madrid:</a:t>
            </a:r>
          </a:p>
          <a:p>
            <a:pPr marL="742950" lvl="1" indent="-285750">
              <a:spcAft>
                <a:spcPts val="600"/>
              </a:spcAft>
              <a:buClr>
                <a:srgbClr val="B43271"/>
              </a:buClr>
              <a:buFont typeface="Wingdings" panose="05000000000000000000" pitchFamily="2" charset="2"/>
              <a:buChar char="ü"/>
            </a:pPr>
            <a:r>
              <a:rPr lang="es-ES" dirty="0"/>
              <a:t>El perjuicio sufrido por Daiichi perduró hasta la caducidad del CCP, por lo que el periodo indemnizatorio debe prolongarse hasta esa fecha</a:t>
            </a:r>
          </a:p>
          <a:p>
            <a:pPr marL="742950" lvl="1" indent="-285750">
              <a:spcAft>
                <a:spcPts val="600"/>
              </a:spcAft>
              <a:buClr>
                <a:srgbClr val="B43271"/>
              </a:buClr>
              <a:buFont typeface="Wingdings" panose="05000000000000000000" pitchFamily="2" charset="2"/>
              <a:buChar char="ü"/>
            </a:pPr>
            <a:endParaRPr lang="es-ES" dirty="0"/>
          </a:p>
          <a:p>
            <a:pPr marL="742950" lvl="1" indent="-285750">
              <a:spcAft>
                <a:spcPts val="600"/>
              </a:spcAft>
              <a:buClr>
                <a:srgbClr val="B43271"/>
              </a:buClr>
              <a:buFont typeface="Wingdings" panose="05000000000000000000" pitchFamily="2" charset="2"/>
              <a:buChar char="ü"/>
            </a:pPr>
            <a:r>
              <a:rPr lang="es-ES" dirty="0"/>
              <a:t>Teva debe considerarse el único responsable de este lucro cesante por haber sido quien originó la creación de la AH nº 2634 y, con ella, la reducción del PVL de Evista®</a:t>
            </a:r>
          </a:p>
          <a:p>
            <a:pPr marL="742950" lvl="1" indent="-285750">
              <a:spcAft>
                <a:spcPts val="600"/>
              </a:spcAft>
              <a:buClr>
                <a:srgbClr val="B43271"/>
              </a:buClr>
              <a:buFont typeface="Wingdings" panose="05000000000000000000" pitchFamily="2" charset="2"/>
              <a:buChar char="ü"/>
            </a:pPr>
            <a:endParaRPr lang="es-ES" dirty="0"/>
          </a:p>
          <a:p>
            <a:pPr marL="742950" lvl="1" indent="-285750">
              <a:spcAft>
                <a:spcPts val="600"/>
              </a:spcAft>
              <a:buClr>
                <a:srgbClr val="B43271"/>
              </a:buClr>
              <a:buFont typeface="Wingdings" panose="05000000000000000000" pitchFamily="2" charset="2"/>
              <a:buChar char="ü"/>
            </a:pPr>
            <a:r>
              <a:rPr lang="es-ES" dirty="0"/>
              <a:t>En caso de que la inclusión de los </a:t>
            </a:r>
            <a:r>
              <a:rPr lang="es-ES" dirty="0" err="1"/>
              <a:t>gx</a:t>
            </a:r>
            <a:r>
              <a:rPr lang="es-ES" dirty="0"/>
              <a:t> posteriores en la AH nº 2634 hubiera ocasionado reducciones de PVL adicionales, la responsabilidad se habría compartido con los causantes de estas reducciones de precio adicionales</a:t>
            </a:r>
          </a:p>
          <a:p>
            <a:pPr marL="742950" lvl="1" indent="-285750">
              <a:spcAft>
                <a:spcPts val="600"/>
              </a:spcAft>
              <a:buClr>
                <a:srgbClr val="B43271"/>
              </a:buClr>
              <a:buFont typeface="Wingdings" panose="05000000000000000000" pitchFamily="2" charset="2"/>
              <a:buChar char="ü"/>
            </a:pPr>
            <a:endParaRPr lang="es-ES" dirty="0"/>
          </a:p>
          <a:p>
            <a:pPr marL="742950" lvl="1" indent="-285750">
              <a:spcAft>
                <a:spcPts val="600"/>
              </a:spcAft>
              <a:buClr>
                <a:srgbClr val="B43271"/>
              </a:buClr>
              <a:buFont typeface="Wingdings" panose="05000000000000000000" pitchFamily="2" charset="2"/>
              <a:buChar char="ü"/>
            </a:pPr>
            <a:r>
              <a:rPr lang="es-ES" dirty="0"/>
              <a:t>El Estado no debe considerarse el responsable de este lucro cesante ya que, para empezar a aplicarse, el “sistema de precios menores” exige que un laboratorio </a:t>
            </a:r>
            <a:r>
              <a:rPr lang="es-ES" dirty="0" err="1"/>
              <a:t>gx</a:t>
            </a:r>
            <a:r>
              <a:rPr lang="es-ES" dirty="0"/>
              <a:t> tome la decisión de lanzar al mercado su medicamento</a:t>
            </a:r>
          </a:p>
        </p:txBody>
      </p:sp>
      <p:pic>
        <p:nvPicPr>
          <p:cNvPr id="6" name="Picture 5">
            <a:extLst>
              <a:ext uri="{FF2B5EF4-FFF2-40B4-BE49-F238E27FC236}">
                <a16:creationId xmlns:a16="http://schemas.microsoft.com/office/drawing/2014/main" id="{5F1815A3-BC04-EE26-C740-61C75E1AAFC4}"/>
              </a:ext>
            </a:extLst>
          </p:cNvPr>
          <p:cNvPicPr>
            <a:picLocks noChangeAspect="1"/>
          </p:cNvPicPr>
          <p:nvPr/>
        </p:nvPicPr>
        <p:blipFill>
          <a:blip r:embed="rId4"/>
          <a:stretch>
            <a:fillRect/>
          </a:stretch>
        </p:blipFill>
        <p:spPr>
          <a:xfrm>
            <a:off x="-19878" y="0"/>
            <a:ext cx="451104" cy="6858000"/>
          </a:xfrm>
          <a:prstGeom prst="rect">
            <a:avLst/>
          </a:prstGeom>
        </p:spPr>
      </p:pic>
    </p:spTree>
    <p:extLst>
      <p:ext uri="{BB962C8B-B14F-4D97-AF65-F5344CB8AC3E}">
        <p14:creationId xmlns:p14="http://schemas.microsoft.com/office/powerpoint/2010/main" val="2965013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8F3EF-9D8B-3C05-0C4D-30F63A9D8872}"/>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5E8FED2F-10BF-8D0D-8B2B-0EC415F1D6F7}"/>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3" name="Imagen 2">
            <a:extLst>
              <a:ext uri="{FF2B5EF4-FFF2-40B4-BE49-F238E27FC236}">
                <a16:creationId xmlns:a16="http://schemas.microsoft.com/office/drawing/2014/main" id="{6E4EEBBF-E2A2-7E32-199D-139A935200C0}"/>
              </a:ext>
            </a:extLst>
          </p:cNvPr>
          <p:cNvPicPr>
            <a:picLocks noChangeAspect="1"/>
          </p:cNvPicPr>
          <p:nvPr/>
        </p:nvPicPr>
        <p:blipFill>
          <a:blip r:embed="rId3"/>
          <a:stretch>
            <a:fillRect/>
          </a:stretch>
        </p:blipFill>
        <p:spPr>
          <a:xfrm>
            <a:off x="6221347" y="6553200"/>
            <a:ext cx="5727700" cy="152400"/>
          </a:xfrm>
          <a:prstGeom prst="rect">
            <a:avLst/>
          </a:prstGeom>
        </p:spPr>
      </p:pic>
      <p:sp>
        <p:nvSpPr>
          <p:cNvPr id="4" name="TextBox 3">
            <a:extLst>
              <a:ext uri="{FF2B5EF4-FFF2-40B4-BE49-F238E27FC236}">
                <a16:creationId xmlns:a16="http://schemas.microsoft.com/office/drawing/2014/main" id="{C165D863-ECA1-0A1D-D9D1-0C9D9B32064C}"/>
              </a:ext>
            </a:extLst>
          </p:cNvPr>
          <p:cNvSpPr txBox="1"/>
          <p:nvPr/>
        </p:nvSpPr>
        <p:spPr>
          <a:xfrm>
            <a:off x="815008" y="530087"/>
            <a:ext cx="8945217" cy="461665"/>
          </a:xfrm>
          <a:prstGeom prst="rect">
            <a:avLst/>
          </a:prstGeom>
          <a:noFill/>
        </p:spPr>
        <p:txBody>
          <a:bodyPr wrap="square" rtlCol="0">
            <a:spAutoFit/>
          </a:bodyPr>
          <a:lstStyle/>
          <a:p>
            <a:pPr>
              <a:lnSpc>
                <a:spcPct val="100000"/>
              </a:lnSpc>
            </a:pPr>
            <a:r>
              <a:rPr lang="es-ES" sz="2400" b="1" dirty="0">
                <a:solidFill>
                  <a:srgbClr val="B43271"/>
                </a:solidFill>
                <a:effectLst>
                  <a:outerShdw blurRad="38100" dist="38100" dir="2700000" algn="tl">
                    <a:srgbClr val="000000">
                      <a:alpha val="43137"/>
                    </a:srgbClr>
                  </a:outerShdw>
                </a:effectLst>
              </a:rPr>
              <a:t>Consideraciones finales</a:t>
            </a:r>
          </a:p>
        </p:txBody>
      </p:sp>
      <p:sp>
        <p:nvSpPr>
          <p:cNvPr id="5" name="TextBox 4">
            <a:extLst>
              <a:ext uri="{FF2B5EF4-FFF2-40B4-BE49-F238E27FC236}">
                <a16:creationId xmlns:a16="http://schemas.microsoft.com/office/drawing/2014/main" id="{0A8A9468-EBF8-61A3-15D9-454B1898C6B8}"/>
              </a:ext>
            </a:extLst>
          </p:cNvPr>
          <p:cNvSpPr txBox="1"/>
          <p:nvPr/>
        </p:nvSpPr>
        <p:spPr>
          <a:xfrm>
            <a:off x="821634" y="1384853"/>
            <a:ext cx="8514522" cy="5914440"/>
          </a:xfrm>
          <a:prstGeom prst="rect">
            <a:avLst/>
          </a:prstGeom>
          <a:noFill/>
        </p:spPr>
        <p:txBody>
          <a:bodyPr wrap="square" rtlCol="0">
            <a:spAutoFit/>
          </a:bodyPr>
          <a:lstStyle/>
          <a:p>
            <a:pPr marL="285750" indent="-285750">
              <a:spcAft>
                <a:spcPts val="1000"/>
              </a:spcAft>
              <a:buClr>
                <a:srgbClr val="B43271"/>
              </a:buClr>
              <a:buFont typeface="Arial" panose="020B0604020202020204" pitchFamily="34" charset="0"/>
              <a:buChar char="•"/>
            </a:pPr>
            <a:r>
              <a:rPr lang="es-ES" sz="2000" dirty="0"/>
              <a:t>Esta sentencia impactará en las estrategias de lanzamiento “a riesgo” de los laboratorios </a:t>
            </a:r>
            <a:r>
              <a:rPr lang="es-ES" sz="2000" dirty="0" err="1"/>
              <a:t>gx</a:t>
            </a:r>
            <a:r>
              <a:rPr lang="es-ES" sz="2000" dirty="0"/>
              <a:t> (¿quién se atreve a ser el primero a partir </a:t>
            </a:r>
            <a:r>
              <a:rPr lang="es-ES" sz="2000"/>
              <a:t>de ahora?)</a:t>
            </a:r>
            <a:endParaRPr lang="es-ES" sz="2000" dirty="0"/>
          </a:p>
          <a:p>
            <a:pPr marL="285750" indent="-285750">
              <a:spcAft>
                <a:spcPts val="1000"/>
              </a:spcAft>
              <a:buClr>
                <a:srgbClr val="B43271"/>
              </a:buClr>
              <a:buFont typeface="Arial" panose="020B0604020202020204" pitchFamily="34" charset="0"/>
              <a:buChar char="•"/>
            </a:pPr>
            <a:r>
              <a:rPr lang="es-ES" sz="2000" dirty="0"/>
              <a:t>Aunque la sentencia aborda un caso de aplicación del “sistema de precios menores”, la lógica que subyace podría aplicarse a supuestos de aplicación del “sistemas de precio de referencia” o en casos de caída de precio en el marco de concursos públicos</a:t>
            </a:r>
          </a:p>
          <a:p>
            <a:pPr marL="285750" indent="-285750">
              <a:spcAft>
                <a:spcPts val="1000"/>
              </a:spcAft>
              <a:buClr>
                <a:srgbClr val="B43271"/>
              </a:buClr>
              <a:buFont typeface="Arial" panose="020B0604020202020204" pitchFamily="34" charset="0"/>
              <a:buChar char="•"/>
            </a:pPr>
            <a:r>
              <a:rPr lang="es-ES" sz="2000" dirty="0"/>
              <a:t>Aunque la sentencia aborda un caso de infracción de una patente/CCP, la lógica subyacente podría aplicarse a la intromisión ilegítima en otros ámbitos de exclusividad (e.g. exclusividad mercado de medicamentos huérfanos)</a:t>
            </a:r>
          </a:p>
          <a:p>
            <a:pPr marL="285750" indent="-285750">
              <a:spcAft>
                <a:spcPts val="1000"/>
              </a:spcAft>
              <a:buClr>
                <a:srgbClr val="B43271"/>
              </a:buClr>
              <a:buFont typeface="Arial" panose="020B0604020202020204" pitchFamily="34" charset="0"/>
              <a:buChar char="•"/>
            </a:pPr>
            <a:r>
              <a:rPr lang="es-ES" sz="2000" dirty="0"/>
              <a:t>Aplicación automática a supuestos diferentes podría llevar en algunos casos a soluciones inadecuadas:</a:t>
            </a:r>
          </a:p>
          <a:p>
            <a:pPr marL="742950" lvl="1" indent="-285750">
              <a:spcAft>
                <a:spcPts val="1000"/>
              </a:spcAft>
              <a:buClr>
                <a:srgbClr val="B43271"/>
              </a:buClr>
              <a:buFont typeface="Wingdings" panose="05000000000000000000" pitchFamily="2" charset="2"/>
              <a:buChar char="ü"/>
            </a:pPr>
            <a:r>
              <a:rPr lang="es-ES" sz="1600" dirty="0"/>
              <a:t>La caída del precio podría ser provocada simultáneamente por más de un laboratorio </a:t>
            </a:r>
            <a:r>
              <a:rPr lang="es-ES" sz="1600" dirty="0" err="1"/>
              <a:t>gx</a:t>
            </a:r>
            <a:r>
              <a:rPr lang="es-ES" sz="1600" dirty="0"/>
              <a:t> en caso de lanzamientos sucesivos dentro de un mismo periodo de revisión de las AAHH</a:t>
            </a:r>
          </a:p>
          <a:p>
            <a:pPr marL="742950" lvl="1" indent="-285750">
              <a:spcAft>
                <a:spcPts val="1000"/>
              </a:spcAft>
              <a:buClr>
                <a:srgbClr val="B43271"/>
              </a:buClr>
              <a:buFont typeface="Wingdings" panose="05000000000000000000" pitchFamily="2" charset="2"/>
              <a:buChar char="ü"/>
            </a:pPr>
            <a:r>
              <a:rPr lang="es-ES" sz="1600" dirty="0"/>
              <a:t>“Hombres de paja” que lanzan primero para hacerles asumir toda la responsabilidad</a:t>
            </a:r>
          </a:p>
          <a:p>
            <a:pPr marL="742950" lvl="1" indent="-285750">
              <a:spcAft>
                <a:spcPts val="1000"/>
              </a:spcAft>
              <a:buClr>
                <a:srgbClr val="B43271"/>
              </a:buClr>
              <a:buFont typeface="Wingdings" panose="05000000000000000000" pitchFamily="2" charset="2"/>
              <a:buChar char="ü"/>
            </a:pPr>
            <a:r>
              <a:rPr lang="es-ES" sz="1600" dirty="0"/>
              <a:t>Concursos públicos: precios más bajos en caso de mayor concurrencia (¿toda la responsabilidad para el primer </a:t>
            </a:r>
            <a:r>
              <a:rPr lang="es-ES" sz="1600" dirty="0" err="1"/>
              <a:t>gx</a:t>
            </a:r>
            <a:r>
              <a:rPr lang="es-ES" sz="1600" dirty="0"/>
              <a:t>?)</a:t>
            </a:r>
          </a:p>
          <a:p>
            <a:pPr marL="285750" indent="-285750">
              <a:spcAft>
                <a:spcPts val="1000"/>
              </a:spcAft>
              <a:buClr>
                <a:srgbClr val="B43271"/>
              </a:buClr>
              <a:buFont typeface="Arial" panose="020B0604020202020204" pitchFamily="34" charset="0"/>
              <a:buChar char="•"/>
            </a:pPr>
            <a:endParaRPr lang="es-ES" sz="2000" dirty="0"/>
          </a:p>
        </p:txBody>
      </p:sp>
      <p:pic>
        <p:nvPicPr>
          <p:cNvPr id="6" name="Picture 5">
            <a:extLst>
              <a:ext uri="{FF2B5EF4-FFF2-40B4-BE49-F238E27FC236}">
                <a16:creationId xmlns:a16="http://schemas.microsoft.com/office/drawing/2014/main" id="{5F1815A3-BC04-EE26-C740-61C75E1AAFC4}"/>
              </a:ext>
            </a:extLst>
          </p:cNvPr>
          <p:cNvPicPr>
            <a:picLocks noChangeAspect="1"/>
          </p:cNvPicPr>
          <p:nvPr/>
        </p:nvPicPr>
        <p:blipFill>
          <a:blip r:embed="rId4"/>
          <a:stretch>
            <a:fillRect/>
          </a:stretch>
        </p:blipFill>
        <p:spPr>
          <a:xfrm>
            <a:off x="-19878" y="0"/>
            <a:ext cx="451104" cy="6858000"/>
          </a:xfrm>
          <a:prstGeom prst="rect">
            <a:avLst/>
          </a:prstGeom>
        </p:spPr>
      </p:pic>
    </p:spTree>
    <p:extLst>
      <p:ext uri="{BB962C8B-B14F-4D97-AF65-F5344CB8AC3E}">
        <p14:creationId xmlns:p14="http://schemas.microsoft.com/office/powerpoint/2010/main" val="263882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B0386-8E53-0C22-5C35-14D014222D5C}"/>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B843D91F-C9A2-5E07-9822-9C0C627764CC}"/>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5" name="Imagen 4">
            <a:extLst>
              <a:ext uri="{FF2B5EF4-FFF2-40B4-BE49-F238E27FC236}">
                <a16:creationId xmlns:a16="http://schemas.microsoft.com/office/drawing/2014/main" id="{E71E2181-F64C-6523-58A7-A1E95AD18B69}"/>
              </a:ext>
            </a:extLst>
          </p:cNvPr>
          <p:cNvPicPr>
            <a:picLocks noChangeAspect="1"/>
          </p:cNvPicPr>
          <p:nvPr/>
        </p:nvPicPr>
        <p:blipFill>
          <a:blip r:embed="rId4"/>
          <a:stretch>
            <a:fillRect/>
          </a:stretch>
        </p:blipFill>
        <p:spPr>
          <a:xfrm>
            <a:off x="6221347" y="6553200"/>
            <a:ext cx="5727700" cy="152400"/>
          </a:xfrm>
          <a:prstGeom prst="rect">
            <a:avLst/>
          </a:prstGeom>
        </p:spPr>
      </p:pic>
      <p:cxnSp>
        <p:nvCxnSpPr>
          <p:cNvPr id="2" name="Conector recto 1">
            <a:extLst>
              <a:ext uri="{FF2B5EF4-FFF2-40B4-BE49-F238E27FC236}">
                <a16:creationId xmlns:a16="http://schemas.microsoft.com/office/drawing/2014/main" id="{87ACFBE9-082F-80D6-2E6B-E21EE03CAA6A}"/>
              </a:ext>
            </a:extLst>
          </p:cNvPr>
          <p:cNvCxnSpPr>
            <a:cxnSpLocks/>
          </p:cNvCxnSpPr>
          <p:nvPr/>
        </p:nvCxnSpPr>
        <p:spPr>
          <a:xfrm>
            <a:off x="2729644" y="1230923"/>
            <a:ext cx="0" cy="6775067"/>
          </a:xfrm>
          <a:prstGeom prst="line">
            <a:avLst/>
          </a:prstGeom>
          <a:ln w="9525">
            <a:solidFill>
              <a:srgbClr val="899FB0"/>
            </a:solidFill>
            <a:prstDash val="sysDash"/>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E780D34D-0671-28F8-BBAE-8B3A129BA007}"/>
              </a:ext>
            </a:extLst>
          </p:cNvPr>
          <p:cNvSpPr/>
          <p:nvPr/>
        </p:nvSpPr>
        <p:spPr>
          <a:xfrm>
            <a:off x="509755" y="283029"/>
            <a:ext cx="3811874" cy="528896"/>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DF5C279A-471C-7611-CC5F-70EE1C00CF89}"/>
              </a:ext>
            </a:extLst>
          </p:cNvPr>
          <p:cNvSpPr/>
          <p:nvPr/>
        </p:nvSpPr>
        <p:spPr>
          <a:xfrm>
            <a:off x="357355" y="381486"/>
            <a:ext cx="3811874" cy="331982"/>
          </a:xfrm>
          <a:prstGeom prst="rect">
            <a:avLst/>
          </a:prstGeom>
          <a:noFill/>
          <a:ln w="222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08CDA3B8-D7DA-CA25-B120-DA764547BFF1}"/>
              </a:ext>
            </a:extLst>
          </p:cNvPr>
          <p:cNvSpPr txBox="1"/>
          <p:nvPr/>
        </p:nvSpPr>
        <p:spPr>
          <a:xfrm>
            <a:off x="201724" y="393589"/>
            <a:ext cx="4258189" cy="369332"/>
          </a:xfrm>
          <a:prstGeom prst="rect">
            <a:avLst/>
          </a:prstGeom>
          <a:noFill/>
        </p:spPr>
        <p:txBody>
          <a:bodyPr wrap="square" rtlCol="0">
            <a:spAutoFit/>
          </a:bodyPr>
          <a:lstStyle/>
          <a:p>
            <a:pPr algn="ctr"/>
            <a:r>
              <a:rPr lang="es-ES_tradnl" b="1" dirty="0">
                <a:solidFill>
                  <a:schemeClr val="bg1"/>
                </a:solidFill>
              </a:rPr>
              <a:t>AGENDA</a:t>
            </a:r>
            <a:endParaRPr lang="es-ES" b="1" dirty="0">
              <a:solidFill>
                <a:schemeClr val="bg1"/>
              </a:solidFill>
            </a:endParaRPr>
          </a:p>
        </p:txBody>
      </p:sp>
      <p:grpSp>
        <p:nvGrpSpPr>
          <p:cNvPr id="16" name="Grupo 15">
            <a:extLst>
              <a:ext uri="{FF2B5EF4-FFF2-40B4-BE49-F238E27FC236}">
                <a16:creationId xmlns:a16="http://schemas.microsoft.com/office/drawing/2014/main" id="{713F6DE9-0189-0526-313F-88777162EC33}"/>
              </a:ext>
            </a:extLst>
          </p:cNvPr>
          <p:cNvGrpSpPr/>
          <p:nvPr/>
        </p:nvGrpSpPr>
        <p:grpSpPr>
          <a:xfrm>
            <a:off x="1300767" y="7595794"/>
            <a:ext cx="7968377" cy="197534"/>
            <a:chOff x="1300767" y="5462639"/>
            <a:chExt cx="7968377" cy="197534"/>
          </a:xfrm>
        </p:grpSpPr>
        <p:sp>
          <p:nvSpPr>
            <p:cNvPr id="17" name="Título 1">
              <a:extLst>
                <a:ext uri="{FF2B5EF4-FFF2-40B4-BE49-F238E27FC236}">
                  <a16:creationId xmlns:a16="http://schemas.microsoft.com/office/drawing/2014/main" id="{797C37CC-F616-4C07-85EF-A1F7FA365AF8}"/>
                </a:ext>
              </a:extLst>
            </p:cNvPr>
            <p:cNvSpPr txBox="1">
              <a:spLocks/>
            </p:cNvSpPr>
            <p:nvPr/>
          </p:nvSpPr>
          <p:spPr>
            <a:xfrm>
              <a:off x="1300767" y="5462639"/>
              <a:ext cx="7968377" cy="194562"/>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002060"/>
                  </a:solidFill>
                  <a:latin typeface="+mn-lt"/>
                </a:rPr>
                <a:t>9:30 – 11.00h.</a:t>
              </a:r>
              <a:r>
                <a:rPr lang="es-ES" sz="1100" b="1" dirty="0">
                  <a:solidFill>
                    <a:srgbClr val="002060"/>
                  </a:solidFill>
                  <a:latin typeface="Soho Gothic Pro" panose="020B0503030504020204" pitchFamily="34" charset="77"/>
                </a:rPr>
                <a:t>	</a:t>
              </a:r>
              <a:r>
                <a:rPr lang="es-ES" sz="1100" b="1" dirty="0">
                  <a:latin typeface="Soho Gothic Pro" panose="020B0503030504020204" pitchFamily="34" charset="77"/>
                </a:rPr>
                <a:t>	</a:t>
              </a:r>
              <a:r>
                <a:rPr lang="es-ES" sz="1100" dirty="0">
                  <a:solidFill>
                    <a:srgbClr val="002060"/>
                  </a:solidFill>
                  <a:latin typeface="+mn-lt"/>
                </a:rPr>
                <a:t>Novedades del derecho de la competencia en el sector farmacéutico</a:t>
              </a:r>
            </a:p>
          </p:txBody>
        </p:sp>
        <p:sp>
          <p:nvSpPr>
            <p:cNvPr id="18" name="Elipse 17">
              <a:extLst>
                <a:ext uri="{FF2B5EF4-FFF2-40B4-BE49-F238E27FC236}">
                  <a16:creationId xmlns:a16="http://schemas.microsoft.com/office/drawing/2014/main" id="{0CA918A8-8332-6ECF-06BC-0597A2012E11}"/>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2" name="Grupo 21">
            <a:extLst>
              <a:ext uri="{FF2B5EF4-FFF2-40B4-BE49-F238E27FC236}">
                <a16:creationId xmlns:a16="http://schemas.microsoft.com/office/drawing/2014/main" id="{20D739DA-F617-8613-61D5-668776ED6DB3}"/>
              </a:ext>
            </a:extLst>
          </p:cNvPr>
          <p:cNvGrpSpPr/>
          <p:nvPr/>
        </p:nvGrpSpPr>
        <p:grpSpPr>
          <a:xfrm>
            <a:off x="1300767" y="8262924"/>
            <a:ext cx="7968377" cy="197534"/>
            <a:chOff x="1300767" y="5462639"/>
            <a:chExt cx="7968377" cy="197534"/>
          </a:xfrm>
        </p:grpSpPr>
        <p:sp>
          <p:nvSpPr>
            <p:cNvPr id="23" name="Título 1">
              <a:extLst>
                <a:ext uri="{FF2B5EF4-FFF2-40B4-BE49-F238E27FC236}">
                  <a16:creationId xmlns:a16="http://schemas.microsoft.com/office/drawing/2014/main" id="{B2D5C357-F83A-CF9E-BC9F-395A981AC74A}"/>
                </a:ext>
              </a:extLst>
            </p:cNvPr>
            <p:cNvSpPr txBox="1">
              <a:spLocks/>
            </p:cNvSpPr>
            <p:nvPr/>
          </p:nvSpPr>
          <p:spPr>
            <a:xfrm>
              <a:off x="1300767" y="5462639"/>
              <a:ext cx="7968377" cy="194562"/>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39AFD0"/>
                  </a:solidFill>
                  <a:latin typeface="+mn-lt"/>
                </a:rPr>
                <a:t>11:10 – 11.40h.</a:t>
              </a:r>
              <a:r>
                <a:rPr lang="es-ES" sz="1100" b="1" dirty="0">
                  <a:solidFill>
                    <a:srgbClr val="39AFD0"/>
                  </a:solidFill>
                  <a:latin typeface="Soho Gothic Pro" panose="020B0503030504020204" pitchFamily="34" charset="77"/>
                </a:rPr>
                <a:t>		</a:t>
              </a:r>
              <a:r>
                <a:rPr lang="es-ES" sz="1100" dirty="0">
                  <a:solidFill>
                    <a:srgbClr val="39AFD0"/>
                  </a:solidFill>
                  <a:latin typeface="+mn-lt"/>
                </a:rPr>
                <a:t>Pausa Café</a:t>
              </a:r>
            </a:p>
          </p:txBody>
        </p:sp>
        <p:sp>
          <p:nvSpPr>
            <p:cNvPr id="24" name="Elipse 23">
              <a:extLst>
                <a:ext uri="{FF2B5EF4-FFF2-40B4-BE49-F238E27FC236}">
                  <a16:creationId xmlns:a16="http://schemas.microsoft.com/office/drawing/2014/main" id="{C5D6DFDD-A7C0-3FFE-B590-922E72B885DC}"/>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6" name="Grupo 25">
            <a:extLst>
              <a:ext uri="{FF2B5EF4-FFF2-40B4-BE49-F238E27FC236}">
                <a16:creationId xmlns:a16="http://schemas.microsoft.com/office/drawing/2014/main" id="{A3EE3859-79E7-0894-646F-DC0068AFB694}"/>
              </a:ext>
            </a:extLst>
          </p:cNvPr>
          <p:cNvGrpSpPr/>
          <p:nvPr/>
        </p:nvGrpSpPr>
        <p:grpSpPr>
          <a:xfrm>
            <a:off x="1300767" y="8930054"/>
            <a:ext cx="7968377" cy="197534"/>
            <a:chOff x="1300767" y="5462639"/>
            <a:chExt cx="7968377" cy="197534"/>
          </a:xfrm>
        </p:grpSpPr>
        <p:sp>
          <p:nvSpPr>
            <p:cNvPr id="27" name="Título 1">
              <a:extLst>
                <a:ext uri="{FF2B5EF4-FFF2-40B4-BE49-F238E27FC236}">
                  <a16:creationId xmlns:a16="http://schemas.microsoft.com/office/drawing/2014/main" id="{A23EC6E9-A436-6757-439B-727D7922EFCF}"/>
                </a:ext>
              </a:extLst>
            </p:cNvPr>
            <p:cNvSpPr txBox="1">
              <a:spLocks/>
            </p:cNvSpPr>
            <p:nvPr/>
          </p:nvSpPr>
          <p:spPr>
            <a:xfrm>
              <a:off x="1300767" y="5462639"/>
              <a:ext cx="7968377" cy="194562"/>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322F60"/>
                  </a:solidFill>
                  <a:latin typeface="+mn-lt"/>
                </a:rPr>
                <a:t>11:50 – 13.20h.</a:t>
              </a:r>
              <a:r>
                <a:rPr lang="es-ES" sz="1100" b="1" dirty="0">
                  <a:solidFill>
                    <a:srgbClr val="322F60"/>
                  </a:solidFill>
                  <a:latin typeface="Soho Gothic Pro" panose="020B0503030504020204" pitchFamily="34" charset="77"/>
                </a:rPr>
                <a:t>		</a:t>
              </a:r>
              <a:r>
                <a:rPr lang="es-ES" sz="1100" dirty="0">
                  <a:solidFill>
                    <a:srgbClr val="322F60"/>
                  </a:solidFill>
                  <a:latin typeface="+mn-lt"/>
                </a:rPr>
                <a:t>Presente y futuro de las terapias avanzadas</a:t>
              </a:r>
            </a:p>
          </p:txBody>
        </p:sp>
        <p:sp>
          <p:nvSpPr>
            <p:cNvPr id="28" name="Elipse 27">
              <a:extLst>
                <a:ext uri="{FF2B5EF4-FFF2-40B4-BE49-F238E27FC236}">
                  <a16:creationId xmlns:a16="http://schemas.microsoft.com/office/drawing/2014/main" id="{8DD0F6FA-6DA4-66CB-BC36-D190F1D0C70D}"/>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9" name="Grupo 28">
            <a:extLst>
              <a:ext uri="{FF2B5EF4-FFF2-40B4-BE49-F238E27FC236}">
                <a16:creationId xmlns:a16="http://schemas.microsoft.com/office/drawing/2014/main" id="{5707606D-5C1C-69EC-A54F-E5794802FFED}"/>
              </a:ext>
            </a:extLst>
          </p:cNvPr>
          <p:cNvGrpSpPr/>
          <p:nvPr/>
        </p:nvGrpSpPr>
        <p:grpSpPr>
          <a:xfrm>
            <a:off x="1300767" y="9597184"/>
            <a:ext cx="9976833" cy="385990"/>
            <a:chOff x="1300767" y="5462639"/>
            <a:chExt cx="9976833" cy="385990"/>
          </a:xfrm>
        </p:grpSpPr>
        <p:sp>
          <p:nvSpPr>
            <p:cNvPr id="30" name="Título 1">
              <a:extLst>
                <a:ext uri="{FF2B5EF4-FFF2-40B4-BE49-F238E27FC236}">
                  <a16:creationId xmlns:a16="http://schemas.microsoft.com/office/drawing/2014/main" id="{2CE4CD22-0E3E-DF96-E771-6C50A237FE2B}"/>
                </a:ext>
              </a:extLst>
            </p:cNvPr>
            <p:cNvSpPr txBox="1">
              <a:spLocks/>
            </p:cNvSpPr>
            <p:nvPr/>
          </p:nvSpPr>
          <p:spPr>
            <a:xfrm>
              <a:off x="1300767" y="5462639"/>
              <a:ext cx="9976833" cy="385990"/>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39AFD0"/>
                  </a:solidFill>
                  <a:latin typeface="+mn-lt"/>
                </a:rPr>
                <a:t>13:30 – 15.00h.</a:t>
              </a:r>
              <a:r>
                <a:rPr lang="es-ES" sz="1100" b="1" dirty="0">
                  <a:solidFill>
                    <a:srgbClr val="39AFD0"/>
                  </a:solidFill>
                  <a:latin typeface="Soho Gothic Pro" panose="020B0503030504020204" pitchFamily="34" charset="77"/>
                </a:rPr>
                <a:t>		</a:t>
              </a:r>
              <a:r>
                <a:rPr lang="es-ES" sz="1100" dirty="0">
                  <a:solidFill>
                    <a:srgbClr val="39AFD0"/>
                  </a:solidFill>
                  <a:latin typeface="+mn-lt"/>
                </a:rPr>
                <a:t>Cóctel</a:t>
              </a:r>
            </a:p>
          </p:txBody>
        </p:sp>
        <p:sp>
          <p:nvSpPr>
            <p:cNvPr id="31" name="Elipse 30">
              <a:extLst>
                <a:ext uri="{FF2B5EF4-FFF2-40B4-BE49-F238E27FC236}">
                  <a16:creationId xmlns:a16="http://schemas.microsoft.com/office/drawing/2014/main" id="{BAC83FFF-2E94-6CA3-03C4-C682CC1A2B8D}"/>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2" name="Grupo 31">
            <a:extLst>
              <a:ext uri="{FF2B5EF4-FFF2-40B4-BE49-F238E27FC236}">
                <a16:creationId xmlns:a16="http://schemas.microsoft.com/office/drawing/2014/main" id="{7D962695-DFCC-39C6-EBF3-CD5F2481EE39}"/>
              </a:ext>
            </a:extLst>
          </p:cNvPr>
          <p:cNvGrpSpPr/>
          <p:nvPr/>
        </p:nvGrpSpPr>
        <p:grpSpPr>
          <a:xfrm>
            <a:off x="1300767" y="6928664"/>
            <a:ext cx="7968377" cy="197534"/>
            <a:chOff x="1300767" y="5462639"/>
            <a:chExt cx="7968377" cy="197534"/>
          </a:xfrm>
        </p:grpSpPr>
        <p:sp>
          <p:nvSpPr>
            <p:cNvPr id="33" name="Título 1">
              <a:extLst>
                <a:ext uri="{FF2B5EF4-FFF2-40B4-BE49-F238E27FC236}">
                  <a16:creationId xmlns:a16="http://schemas.microsoft.com/office/drawing/2014/main" id="{C7CD2018-D70F-2A32-D63D-C0801C9DF523}"/>
                </a:ext>
              </a:extLst>
            </p:cNvPr>
            <p:cNvSpPr txBox="1">
              <a:spLocks/>
            </p:cNvSpPr>
            <p:nvPr/>
          </p:nvSpPr>
          <p:spPr>
            <a:xfrm>
              <a:off x="1300767" y="5462639"/>
              <a:ext cx="7968377" cy="194562"/>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B43271"/>
                  </a:solidFill>
                  <a:latin typeface="+mn-lt"/>
                </a:rPr>
                <a:t>6 MARZO</a:t>
              </a:r>
              <a:endParaRPr lang="es-ES" sz="1100" dirty="0">
                <a:solidFill>
                  <a:srgbClr val="B43271"/>
                </a:solidFill>
                <a:latin typeface="+mn-lt"/>
              </a:endParaRPr>
            </a:p>
          </p:txBody>
        </p:sp>
        <p:sp>
          <p:nvSpPr>
            <p:cNvPr id="34" name="Elipse 33">
              <a:extLst>
                <a:ext uri="{FF2B5EF4-FFF2-40B4-BE49-F238E27FC236}">
                  <a16:creationId xmlns:a16="http://schemas.microsoft.com/office/drawing/2014/main" id="{045A9300-B248-E39C-2C07-5A3F302859AD}"/>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8" name="Grupo 37">
            <a:extLst>
              <a:ext uri="{FF2B5EF4-FFF2-40B4-BE49-F238E27FC236}">
                <a16:creationId xmlns:a16="http://schemas.microsoft.com/office/drawing/2014/main" id="{B67AD87D-79CC-98E8-CE14-EB6AC763A0CC}"/>
              </a:ext>
            </a:extLst>
          </p:cNvPr>
          <p:cNvGrpSpPr/>
          <p:nvPr/>
        </p:nvGrpSpPr>
        <p:grpSpPr>
          <a:xfrm>
            <a:off x="1300767" y="10452770"/>
            <a:ext cx="9976833" cy="385990"/>
            <a:chOff x="1300767" y="5462639"/>
            <a:chExt cx="9976833" cy="385990"/>
          </a:xfrm>
        </p:grpSpPr>
        <p:sp>
          <p:nvSpPr>
            <p:cNvPr id="39" name="Título 1">
              <a:extLst>
                <a:ext uri="{FF2B5EF4-FFF2-40B4-BE49-F238E27FC236}">
                  <a16:creationId xmlns:a16="http://schemas.microsoft.com/office/drawing/2014/main" id="{E12028D5-FF2F-D4B7-E09A-4E8FDE0BFDAC}"/>
                </a:ext>
              </a:extLst>
            </p:cNvPr>
            <p:cNvSpPr txBox="1">
              <a:spLocks/>
            </p:cNvSpPr>
            <p:nvPr/>
          </p:nvSpPr>
          <p:spPr>
            <a:xfrm>
              <a:off x="1300767" y="5462639"/>
              <a:ext cx="9976833" cy="385990"/>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002060"/>
                  </a:solidFill>
                  <a:latin typeface="+mn-lt"/>
                </a:rPr>
                <a:t>15:10 – 17.20h.</a:t>
              </a:r>
              <a:r>
                <a:rPr lang="es-ES" sz="1100" b="1" dirty="0">
                  <a:solidFill>
                    <a:srgbClr val="002060"/>
                  </a:solidFill>
                  <a:latin typeface="Soho Gothic Pro" panose="020B0503030504020204" pitchFamily="34" charset="77"/>
                </a:rPr>
                <a:t>	</a:t>
              </a:r>
              <a:r>
                <a:rPr lang="es-ES" sz="1100" b="1" dirty="0">
                  <a:latin typeface="Soho Gothic Pro" panose="020B0503030504020204" pitchFamily="34" charset="77"/>
                </a:rPr>
                <a:t>	</a:t>
              </a:r>
              <a:r>
                <a:rPr lang="es-ES" sz="1100" dirty="0">
                  <a:solidFill>
                    <a:srgbClr val="002060"/>
                  </a:solidFill>
                  <a:latin typeface="+mn-lt"/>
                </a:rPr>
                <a:t>Salud digital: uso de la inteligencia artificial. </a:t>
              </a:r>
            </a:p>
            <a:p>
              <a:r>
                <a:rPr lang="es-ES" sz="1100" dirty="0">
                  <a:solidFill>
                    <a:srgbClr val="002060"/>
                  </a:solidFill>
                  <a:latin typeface="+mn-lt"/>
                </a:rPr>
                <a:t>		Terapias digitales. Ciberseguridad en </a:t>
              </a:r>
              <a:r>
                <a:rPr lang="es-ES" sz="1100" dirty="0" err="1">
                  <a:solidFill>
                    <a:srgbClr val="002060"/>
                  </a:solidFill>
                  <a:latin typeface="+mn-lt"/>
                </a:rPr>
                <a:t>farma</a:t>
              </a:r>
              <a:r>
                <a:rPr lang="es-ES" sz="1100" dirty="0">
                  <a:solidFill>
                    <a:srgbClr val="002060"/>
                  </a:solidFill>
                  <a:latin typeface="+mn-lt"/>
                </a:rPr>
                <a:t>. Espacio europeo de datos de salud: por más investigación con respecto a la protección de IP</a:t>
              </a:r>
            </a:p>
          </p:txBody>
        </p:sp>
        <p:sp>
          <p:nvSpPr>
            <p:cNvPr id="40" name="Elipse 39">
              <a:extLst>
                <a:ext uri="{FF2B5EF4-FFF2-40B4-BE49-F238E27FC236}">
                  <a16:creationId xmlns:a16="http://schemas.microsoft.com/office/drawing/2014/main" id="{D7F02222-8FF1-DD09-67FA-2B428777601E}"/>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1" name="Grupo 40">
            <a:extLst>
              <a:ext uri="{FF2B5EF4-FFF2-40B4-BE49-F238E27FC236}">
                <a16:creationId xmlns:a16="http://schemas.microsoft.com/office/drawing/2014/main" id="{C1EF8F84-E6CB-2CDE-E960-4A64C75A749F}"/>
              </a:ext>
            </a:extLst>
          </p:cNvPr>
          <p:cNvGrpSpPr/>
          <p:nvPr/>
        </p:nvGrpSpPr>
        <p:grpSpPr>
          <a:xfrm>
            <a:off x="1300767" y="11308353"/>
            <a:ext cx="9976833" cy="385990"/>
            <a:chOff x="1300767" y="5462639"/>
            <a:chExt cx="9976833" cy="385990"/>
          </a:xfrm>
        </p:grpSpPr>
        <p:sp>
          <p:nvSpPr>
            <p:cNvPr id="42" name="Título 1">
              <a:extLst>
                <a:ext uri="{FF2B5EF4-FFF2-40B4-BE49-F238E27FC236}">
                  <a16:creationId xmlns:a16="http://schemas.microsoft.com/office/drawing/2014/main" id="{979323D2-B97B-9185-0875-10C31EFFB5DA}"/>
                </a:ext>
              </a:extLst>
            </p:cNvPr>
            <p:cNvSpPr txBox="1">
              <a:spLocks/>
            </p:cNvSpPr>
            <p:nvPr/>
          </p:nvSpPr>
          <p:spPr>
            <a:xfrm>
              <a:off x="1300767" y="5462639"/>
              <a:ext cx="9976833" cy="385990"/>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002060"/>
                  </a:solidFill>
                  <a:latin typeface="+mn-lt"/>
                </a:rPr>
                <a:t>17:30 – 18.30h.</a:t>
              </a:r>
              <a:r>
                <a:rPr lang="es-ES" sz="1100" b="1" dirty="0">
                  <a:solidFill>
                    <a:srgbClr val="002060"/>
                  </a:solidFill>
                  <a:latin typeface="Soho Gothic Pro" panose="020B0503030504020204" pitchFamily="34" charset="77"/>
                </a:rPr>
                <a:t>	</a:t>
              </a:r>
              <a:r>
                <a:rPr lang="es-ES" sz="1100" b="1" dirty="0">
                  <a:latin typeface="Soho Gothic Pro" panose="020B0503030504020204" pitchFamily="34" charset="77"/>
                </a:rPr>
                <a:t>	</a:t>
              </a:r>
              <a:r>
                <a:rPr lang="es-ES" sz="1100" dirty="0">
                  <a:solidFill>
                    <a:srgbClr val="002060"/>
                  </a:solidFill>
                  <a:latin typeface="+mn-lt"/>
                </a:rPr>
                <a:t>Conferencia de cierre. “Inteligencia artificial en salud: separando hechos de ficción”</a:t>
              </a:r>
            </a:p>
            <a:p>
              <a:endParaRPr lang="es-ES" sz="1100" dirty="0">
                <a:solidFill>
                  <a:srgbClr val="002060"/>
                </a:solidFill>
                <a:latin typeface="+mn-lt"/>
              </a:endParaRPr>
            </a:p>
          </p:txBody>
        </p:sp>
        <p:sp>
          <p:nvSpPr>
            <p:cNvPr id="43" name="Elipse 42">
              <a:extLst>
                <a:ext uri="{FF2B5EF4-FFF2-40B4-BE49-F238E27FC236}">
                  <a16:creationId xmlns:a16="http://schemas.microsoft.com/office/drawing/2014/main" id="{08B3C236-399B-0CF4-83DC-96533CA8B1DB}"/>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62292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54167E-6 1.48148E-6 L -3.54167E-6 -0.84097 " pathEditMode="relative" rAng="0" ptsTypes="AA">
                                      <p:cBhvr>
                                        <p:cTn id="6" dur="2000" fill="hold"/>
                                        <p:tgtEl>
                                          <p:spTgt spid="32"/>
                                        </p:tgtEl>
                                        <p:attrNameLst>
                                          <p:attrName>ppt_x</p:attrName>
                                          <p:attrName>ppt_y</p:attrName>
                                        </p:attrNameLst>
                                      </p:cBhvr>
                                      <p:rCtr x="0" y="-42060"/>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3.54167E-6 -7.40741E-7 L -3.54167E-6 -0.84097 " pathEditMode="relative" rAng="0" ptsTypes="AA">
                                      <p:cBhvr>
                                        <p:cTn id="9" dur="2000" fill="hold"/>
                                        <p:tgtEl>
                                          <p:spTgt spid="16"/>
                                        </p:tgtEl>
                                        <p:attrNameLst>
                                          <p:attrName>ppt_x</p:attrName>
                                          <p:attrName>ppt_y</p:attrName>
                                        </p:attrNameLst>
                                      </p:cBhvr>
                                      <p:rCtr x="0" y="-42060"/>
                                    </p:animMotion>
                                  </p:childTnLst>
                                </p:cTn>
                              </p:par>
                            </p:childTnLst>
                          </p:cTn>
                        </p:par>
                        <p:par>
                          <p:cTn id="10" fill="hold">
                            <p:stCondLst>
                              <p:cond delay="4000"/>
                            </p:stCondLst>
                            <p:childTnLst>
                              <p:par>
                                <p:cTn id="11" presetID="42" presetClass="path" presetSubtype="0" accel="50000" decel="50000" fill="hold" nodeType="afterEffect">
                                  <p:stCondLst>
                                    <p:cond delay="0"/>
                                  </p:stCondLst>
                                  <p:childTnLst>
                                    <p:animMotion origin="layout" path="M -3.54167E-6 -2.96296E-6 L -3.54167E-6 -0.84097 " pathEditMode="relative" rAng="0" ptsTypes="AA">
                                      <p:cBhvr>
                                        <p:cTn id="12" dur="2000" fill="hold"/>
                                        <p:tgtEl>
                                          <p:spTgt spid="22"/>
                                        </p:tgtEl>
                                        <p:attrNameLst>
                                          <p:attrName>ppt_x</p:attrName>
                                          <p:attrName>ppt_y</p:attrName>
                                        </p:attrNameLst>
                                      </p:cBhvr>
                                      <p:rCtr x="0" y="-42060"/>
                                    </p:animMotion>
                                  </p:childTnLst>
                                </p:cTn>
                              </p:par>
                            </p:childTnLst>
                          </p:cTn>
                        </p:par>
                        <p:par>
                          <p:cTn id="13" fill="hold">
                            <p:stCondLst>
                              <p:cond delay="6000"/>
                            </p:stCondLst>
                            <p:childTnLst>
                              <p:par>
                                <p:cTn id="14" presetID="42" presetClass="path" presetSubtype="0" accel="50000" decel="50000" fill="hold" nodeType="afterEffect">
                                  <p:stCondLst>
                                    <p:cond delay="0"/>
                                  </p:stCondLst>
                                  <p:childTnLst>
                                    <p:animMotion origin="layout" path="M -3.54167E-6 4.81481E-6 L -3.54167E-6 -0.84098 " pathEditMode="relative" rAng="0" ptsTypes="AA">
                                      <p:cBhvr>
                                        <p:cTn id="15" dur="2000" fill="hold"/>
                                        <p:tgtEl>
                                          <p:spTgt spid="26"/>
                                        </p:tgtEl>
                                        <p:attrNameLst>
                                          <p:attrName>ppt_x</p:attrName>
                                          <p:attrName>ppt_y</p:attrName>
                                        </p:attrNameLst>
                                      </p:cBhvr>
                                      <p:rCtr x="0" y="-42060"/>
                                    </p:animMotion>
                                  </p:childTnLst>
                                </p:cTn>
                              </p:par>
                            </p:childTnLst>
                          </p:cTn>
                        </p:par>
                        <p:par>
                          <p:cTn id="16" fill="hold">
                            <p:stCondLst>
                              <p:cond delay="8000"/>
                            </p:stCondLst>
                            <p:childTnLst>
                              <p:par>
                                <p:cTn id="17" presetID="42" presetClass="path" presetSubtype="0" accel="50000" decel="50000" fill="hold" nodeType="afterEffect">
                                  <p:stCondLst>
                                    <p:cond delay="0"/>
                                  </p:stCondLst>
                                  <p:childTnLst>
                                    <p:animMotion origin="layout" path="M 4.79167E-6 3.7037E-6 L 4.79167E-6 -0.84098 " pathEditMode="relative" rAng="0" ptsTypes="AA">
                                      <p:cBhvr>
                                        <p:cTn id="18" dur="2000" fill="hold"/>
                                        <p:tgtEl>
                                          <p:spTgt spid="29"/>
                                        </p:tgtEl>
                                        <p:attrNameLst>
                                          <p:attrName>ppt_x</p:attrName>
                                          <p:attrName>ppt_y</p:attrName>
                                        </p:attrNameLst>
                                      </p:cBhvr>
                                      <p:rCtr x="0" y="-42060"/>
                                    </p:animMotion>
                                  </p:childTnLst>
                                </p:cTn>
                              </p:par>
                            </p:childTnLst>
                          </p:cTn>
                        </p:par>
                        <p:par>
                          <p:cTn id="19" fill="hold">
                            <p:stCondLst>
                              <p:cond delay="10000"/>
                            </p:stCondLst>
                            <p:childTnLst>
                              <p:par>
                                <p:cTn id="20" presetID="42" presetClass="path" presetSubtype="0" accel="50000" decel="50000" fill="hold" nodeType="afterEffect">
                                  <p:stCondLst>
                                    <p:cond delay="0"/>
                                  </p:stCondLst>
                                  <p:childTnLst>
                                    <p:animMotion origin="layout" path="M 4.79167E-6 -4.81481E-6 L 4.79167E-6 -0.84097 " pathEditMode="relative" rAng="0" ptsTypes="AA">
                                      <p:cBhvr>
                                        <p:cTn id="21" dur="2000" fill="hold"/>
                                        <p:tgtEl>
                                          <p:spTgt spid="38"/>
                                        </p:tgtEl>
                                        <p:attrNameLst>
                                          <p:attrName>ppt_x</p:attrName>
                                          <p:attrName>ppt_y</p:attrName>
                                        </p:attrNameLst>
                                      </p:cBhvr>
                                      <p:rCtr x="0" y="-42060"/>
                                    </p:animMotion>
                                  </p:childTnLst>
                                </p:cTn>
                              </p:par>
                            </p:childTnLst>
                          </p:cTn>
                        </p:par>
                        <p:par>
                          <p:cTn id="22" fill="hold">
                            <p:stCondLst>
                              <p:cond delay="12000"/>
                            </p:stCondLst>
                            <p:childTnLst>
                              <p:par>
                                <p:cTn id="23" presetID="42" presetClass="path" presetSubtype="0" accel="50000" decel="50000" fill="hold" nodeType="afterEffect">
                                  <p:stCondLst>
                                    <p:cond delay="0"/>
                                  </p:stCondLst>
                                  <p:childTnLst>
                                    <p:animMotion origin="layout" path="M 4.79167E-6 -3.33333E-6 L 4.79167E-6 -0.84097 " pathEditMode="relative" rAng="0" ptsTypes="AA">
                                      <p:cBhvr>
                                        <p:cTn id="24" dur="2000" fill="hold"/>
                                        <p:tgtEl>
                                          <p:spTgt spid="41"/>
                                        </p:tgtEl>
                                        <p:attrNameLst>
                                          <p:attrName>ppt_x</p:attrName>
                                          <p:attrName>ppt_y</p:attrName>
                                        </p:attrNameLst>
                                      </p:cBhvr>
                                      <p:rCtr x="0" y="-42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6A7DF-D303-F34D-1284-F61925BC5B7A}"/>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FFAC7536-44AF-6862-D2D0-258369F6B6D6}"/>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n 3">
            <a:extLst>
              <a:ext uri="{FF2B5EF4-FFF2-40B4-BE49-F238E27FC236}">
                <a16:creationId xmlns:a16="http://schemas.microsoft.com/office/drawing/2014/main" id="{45D85C82-9D80-DDB2-B0BF-97DDA4F5A75F}"/>
              </a:ext>
            </a:extLst>
          </p:cNvPr>
          <p:cNvPicPr>
            <a:picLocks noChangeAspect="1"/>
          </p:cNvPicPr>
          <p:nvPr/>
        </p:nvPicPr>
        <p:blipFill>
          <a:blip r:embed="rId3"/>
          <a:stretch>
            <a:fillRect/>
          </a:stretch>
        </p:blipFill>
        <p:spPr>
          <a:xfrm>
            <a:off x="4679950" y="3067050"/>
            <a:ext cx="2832100" cy="723900"/>
          </a:xfrm>
          <a:prstGeom prst="rect">
            <a:avLst/>
          </a:prstGeom>
        </p:spPr>
      </p:pic>
    </p:spTree>
    <p:extLst>
      <p:ext uri="{BB962C8B-B14F-4D97-AF65-F5344CB8AC3E}">
        <p14:creationId xmlns:p14="http://schemas.microsoft.com/office/powerpoint/2010/main" val="3396173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682D8-4A54-F157-E34F-50848B6AFA09}"/>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433AE3F3-2031-6FC2-1DE1-46B4463F7C6E}"/>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5" name="Imagen 4">
            <a:extLst>
              <a:ext uri="{FF2B5EF4-FFF2-40B4-BE49-F238E27FC236}">
                <a16:creationId xmlns:a16="http://schemas.microsoft.com/office/drawing/2014/main" id="{21418992-8F5C-4511-DAD2-606E4330FEA3}"/>
              </a:ext>
            </a:extLst>
          </p:cNvPr>
          <p:cNvPicPr>
            <a:picLocks noChangeAspect="1"/>
          </p:cNvPicPr>
          <p:nvPr/>
        </p:nvPicPr>
        <p:blipFill>
          <a:blip r:embed="rId3"/>
          <a:stretch>
            <a:fillRect/>
          </a:stretch>
        </p:blipFill>
        <p:spPr>
          <a:xfrm>
            <a:off x="6221347" y="6553200"/>
            <a:ext cx="5727700" cy="152400"/>
          </a:xfrm>
          <a:prstGeom prst="rect">
            <a:avLst/>
          </a:prstGeom>
        </p:spPr>
      </p:pic>
      <p:sp>
        <p:nvSpPr>
          <p:cNvPr id="12" name="Rectángulo 11">
            <a:extLst>
              <a:ext uri="{FF2B5EF4-FFF2-40B4-BE49-F238E27FC236}">
                <a16:creationId xmlns:a16="http://schemas.microsoft.com/office/drawing/2014/main" id="{66DCC03F-B6CA-15CA-CC2E-540C01585879}"/>
              </a:ext>
            </a:extLst>
          </p:cNvPr>
          <p:cNvSpPr/>
          <p:nvPr/>
        </p:nvSpPr>
        <p:spPr>
          <a:xfrm>
            <a:off x="509755" y="283029"/>
            <a:ext cx="3811874" cy="528896"/>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E4425AAB-0778-F0F0-B570-608E5D1564B3}"/>
              </a:ext>
            </a:extLst>
          </p:cNvPr>
          <p:cNvSpPr/>
          <p:nvPr/>
        </p:nvSpPr>
        <p:spPr>
          <a:xfrm>
            <a:off x="357355" y="381486"/>
            <a:ext cx="3811874" cy="331982"/>
          </a:xfrm>
          <a:prstGeom prst="rect">
            <a:avLst/>
          </a:prstGeom>
          <a:noFill/>
          <a:ln w="222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6" name="Grupo 15">
            <a:extLst>
              <a:ext uri="{FF2B5EF4-FFF2-40B4-BE49-F238E27FC236}">
                <a16:creationId xmlns:a16="http://schemas.microsoft.com/office/drawing/2014/main" id="{FCC8B50C-C2FE-1BF5-4003-BC9BD5CCAA01}"/>
              </a:ext>
            </a:extLst>
          </p:cNvPr>
          <p:cNvGrpSpPr/>
          <p:nvPr/>
        </p:nvGrpSpPr>
        <p:grpSpPr>
          <a:xfrm>
            <a:off x="1300767" y="7424139"/>
            <a:ext cx="7968377" cy="197534"/>
            <a:chOff x="1300767" y="5462639"/>
            <a:chExt cx="7968377" cy="197534"/>
          </a:xfrm>
        </p:grpSpPr>
        <p:sp>
          <p:nvSpPr>
            <p:cNvPr id="17" name="Título 1">
              <a:extLst>
                <a:ext uri="{FF2B5EF4-FFF2-40B4-BE49-F238E27FC236}">
                  <a16:creationId xmlns:a16="http://schemas.microsoft.com/office/drawing/2014/main" id="{E6CC145E-1A6F-34EC-6DF4-5CFF9B9647C5}"/>
                </a:ext>
              </a:extLst>
            </p:cNvPr>
            <p:cNvSpPr txBox="1">
              <a:spLocks/>
            </p:cNvSpPr>
            <p:nvPr/>
          </p:nvSpPr>
          <p:spPr>
            <a:xfrm>
              <a:off x="1300767" y="5462639"/>
              <a:ext cx="7968377" cy="194562"/>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002060"/>
                  </a:solidFill>
                  <a:latin typeface="+mn-lt"/>
                </a:rPr>
                <a:t>10:15 – 10.30h.</a:t>
              </a:r>
              <a:r>
                <a:rPr lang="es-ES" sz="1100" b="1" dirty="0">
                  <a:solidFill>
                    <a:srgbClr val="002060"/>
                  </a:solidFill>
                  <a:latin typeface="Soho Gothic Pro" panose="020B0503030504020204" pitchFamily="34" charset="77"/>
                </a:rPr>
                <a:t>	</a:t>
              </a:r>
              <a:r>
                <a:rPr lang="es-ES" sz="1100" b="1" dirty="0">
                  <a:latin typeface="Soho Gothic Pro" panose="020B0503030504020204" pitchFamily="34" charset="77"/>
                </a:rPr>
                <a:t>	</a:t>
              </a:r>
              <a:r>
                <a:rPr lang="es-ES" sz="1100" dirty="0">
                  <a:solidFill>
                    <a:srgbClr val="002060"/>
                  </a:solidFill>
                  <a:latin typeface="+mn-lt"/>
                </a:rPr>
                <a:t>Apertura Institucional</a:t>
              </a:r>
            </a:p>
          </p:txBody>
        </p:sp>
        <p:sp>
          <p:nvSpPr>
            <p:cNvPr id="18" name="Elipse 17">
              <a:extLst>
                <a:ext uri="{FF2B5EF4-FFF2-40B4-BE49-F238E27FC236}">
                  <a16:creationId xmlns:a16="http://schemas.microsoft.com/office/drawing/2014/main" id="{4FA7270B-23AB-7A2E-640D-6A676054850B}"/>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2" name="Grupo 21">
            <a:extLst>
              <a:ext uri="{FF2B5EF4-FFF2-40B4-BE49-F238E27FC236}">
                <a16:creationId xmlns:a16="http://schemas.microsoft.com/office/drawing/2014/main" id="{DDBEFECD-8813-F89E-1885-221D98AE9426}"/>
              </a:ext>
            </a:extLst>
          </p:cNvPr>
          <p:cNvGrpSpPr/>
          <p:nvPr/>
        </p:nvGrpSpPr>
        <p:grpSpPr>
          <a:xfrm>
            <a:off x="1300767" y="7969042"/>
            <a:ext cx="7968377" cy="197534"/>
            <a:chOff x="1300767" y="5462639"/>
            <a:chExt cx="7968377" cy="197534"/>
          </a:xfrm>
        </p:grpSpPr>
        <p:sp>
          <p:nvSpPr>
            <p:cNvPr id="23" name="Título 1">
              <a:extLst>
                <a:ext uri="{FF2B5EF4-FFF2-40B4-BE49-F238E27FC236}">
                  <a16:creationId xmlns:a16="http://schemas.microsoft.com/office/drawing/2014/main" id="{B7E014C9-F65D-E1AC-7E28-148CA1C7B343}"/>
                </a:ext>
              </a:extLst>
            </p:cNvPr>
            <p:cNvSpPr txBox="1">
              <a:spLocks/>
            </p:cNvSpPr>
            <p:nvPr/>
          </p:nvSpPr>
          <p:spPr>
            <a:xfrm>
              <a:off x="1300767" y="5462639"/>
              <a:ext cx="7968377" cy="194562"/>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002060"/>
                  </a:solidFill>
                  <a:latin typeface="+mn-lt"/>
                </a:rPr>
                <a:t>10:40 – 12.10h.</a:t>
              </a:r>
              <a:r>
                <a:rPr lang="es-ES" sz="1100" b="1" dirty="0">
                  <a:solidFill>
                    <a:srgbClr val="002060"/>
                  </a:solidFill>
                  <a:latin typeface="Soho Gothic Pro" panose="020B0503030504020204" pitchFamily="34" charset="77"/>
                </a:rPr>
                <a:t>	</a:t>
              </a:r>
              <a:r>
                <a:rPr lang="es-ES" sz="1100" b="1" dirty="0">
                  <a:latin typeface="Soho Gothic Pro" panose="020B0503030504020204" pitchFamily="34" charset="77"/>
                </a:rPr>
                <a:t>	</a:t>
              </a:r>
              <a:r>
                <a:rPr lang="es-ES" sz="1100" dirty="0">
                  <a:solidFill>
                    <a:srgbClr val="002060"/>
                  </a:solidFill>
                  <a:latin typeface="+mn-lt"/>
                </a:rPr>
                <a:t>Acceso justo y sostenible a la innovación</a:t>
              </a:r>
            </a:p>
          </p:txBody>
        </p:sp>
        <p:sp>
          <p:nvSpPr>
            <p:cNvPr id="24" name="Elipse 23">
              <a:extLst>
                <a:ext uri="{FF2B5EF4-FFF2-40B4-BE49-F238E27FC236}">
                  <a16:creationId xmlns:a16="http://schemas.microsoft.com/office/drawing/2014/main" id="{9CAAAC1D-778C-9175-82CB-B92B6EFD9F80}"/>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6" name="Grupo 25">
            <a:extLst>
              <a:ext uri="{FF2B5EF4-FFF2-40B4-BE49-F238E27FC236}">
                <a16:creationId xmlns:a16="http://schemas.microsoft.com/office/drawing/2014/main" id="{F2CDD554-8621-CB20-CC22-63E1E70E4709}"/>
              </a:ext>
            </a:extLst>
          </p:cNvPr>
          <p:cNvGrpSpPr/>
          <p:nvPr/>
        </p:nvGrpSpPr>
        <p:grpSpPr>
          <a:xfrm>
            <a:off x="1300767" y="8513945"/>
            <a:ext cx="7968377" cy="197534"/>
            <a:chOff x="1300767" y="5462639"/>
            <a:chExt cx="7968377" cy="197534"/>
          </a:xfrm>
        </p:grpSpPr>
        <p:sp>
          <p:nvSpPr>
            <p:cNvPr id="27" name="Título 1">
              <a:extLst>
                <a:ext uri="{FF2B5EF4-FFF2-40B4-BE49-F238E27FC236}">
                  <a16:creationId xmlns:a16="http://schemas.microsoft.com/office/drawing/2014/main" id="{C2F25FBB-B245-B252-B99D-40A9438110D5}"/>
                </a:ext>
              </a:extLst>
            </p:cNvPr>
            <p:cNvSpPr txBox="1">
              <a:spLocks/>
            </p:cNvSpPr>
            <p:nvPr/>
          </p:nvSpPr>
          <p:spPr>
            <a:xfrm>
              <a:off x="1300767" y="5462639"/>
              <a:ext cx="7968377" cy="194562"/>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39AFD0"/>
                  </a:solidFill>
                  <a:latin typeface="+mn-lt"/>
                </a:rPr>
                <a:t>12:20 – 12.50h.</a:t>
              </a:r>
              <a:r>
                <a:rPr lang="es-ES" sz="1100" b="1" dirty="0">
                  <a:solidFill>
                    <a:srgbClr val="39AFD0"/>
                  </a:solidFill>
                  <a:latin typeface="Soho Gothic Pro" panose="020B0503030504020204" pitchFamily="34" charset="77"/>
                </a:rPr>
                <a:t>		</a:t>
              </a:r>
              <a:r>
                <a:rPr lang="es-ES" sz="1100" dirty="0">
                  <a:solidFill>
                    <a:srgbClr val="39AFD0"/>
                  </a:solidFill>
                  <a:latin typeface="+mn-lt"/>
                </a:rPr>
                <a:t>Pausa Café</a:t>
              </a:r>
            </a:p>
          </p:txBody>
        </p:sp>
        <p:sp>
          <p:nvSpPr>
            <p:cNvPr id="28" name="Elipse 27">
              <a:extLst>
                <a:ext uri="{FF2B5EF4-FFF2-40B4-BE49-F238E27FC236}">
                  <a16:creationId xmlns:a16="http://schemas.microsoft.com/office/drawing/2014/main" id="{B9E5E7DD-E359-76A6-2588-CF661107DD10}"/>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9" name="Grupo 28">
            <a:extLst>
              <a:ext uri="{FF2B5EF4-FFF2-40B4-BE49-F238E27FC236}">
                <a16:creationId xmlns:a16="http://schemas.microsoft.com/office/drawing/2014/main" id="{B3E55910-A3BA-4DDB-CD16-6A233049EB45}"/>
              </a:ext>
            </a:extLst>
          </p:cNvPr>
          <p:cNvGrpSpPr/>
          <p:nvPr/>
        </p:nvGrpSpPr>
        <p:grpSpPr>
          <a:xfrm>
            <a:off x="1300767" y="9058848"/>
            <a:ext cx="9976833" cy="385990"/>
            <a:chOff x="1300767" y="5462639"/>
            <a:chExt cx="9976833" cy="385990"/>
          </a:xfrm>
        </p:grpSpPr>
        <p:sp>
          <p:nvSpPr>
            <p:cNvPr id="30" name="Título 1">
              <a:extLst>
                <a:ext uri="{FF2B5EF4-FFF2-40B4-BE49-F238E27FC236}">
                  <a16:creationId xmlns:a16="http://schemas.microsoft.com/office/drawing/2014/main" id="{23F52424-2463-2575-089E-8974C9ED80DA}"/>
                </a:ext>
              </a:extLst>
            </p:cNvPr>
            <p:cNvSpPr txBox="1">
              <a:spLocks/>
            </p:cNvSpPr>
            <p:nvPr/>
          </p:nvSpPr>
          <p:spPr>
            <a:xfrm>
              <a:off x="1300767" y="5462639"/>
              <a:ext cx="9976833" cy="385990"/>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002060"/>
                  </a:solidFill>
                  <a:latin typeface="+mn-lt"/>
                </a:rPr>
                <a:t>13:00 – 14.30h.</a:t>
              </a:r>
              <a:r>
                <a:rPr lang="es-ES" sz="1100" b="1" dirty="0">
                  <a:solidFill>
                    <a:srgbClr val="002060"/>
                  </a:solidFill>
                  <a:latin typeface="Soho Gothic Pro" panose="020B0503030504020204" pitchFamily="34" charset="77"/>
                </a:rPr>
                <a:t>	</a:t>
              </a:r>
              <a:r>
                <a:rPr lang="es-ES" sz="1100" b="1" dirty="0">
                  <a:latin typeface="Soho Gothic Pro" panose="020B0503030504020204" pitchFamily="34" charset="77"/>
                </a:rPr>
                <a:t>	</a:t>
              </a:r>
              <a:r>
                <a:rPr lang="es-ES" sz="1100" dirty="0">
                  <a:solidFill>
                    <a:srgbClr val="002060"/>
                  </a:solidFill>
                  <a:latin typeface="+mn-lt"/>
                </a:rPr>
                <a:t>Reformas europeas para mejorar la competitividad de la unión europea con la innovación. </a:t>
              </a:r>
            </a:p>
            <a:p>
              <a:r>
                <a:rPr lang="es-ES" sz="1100" dirty="0">
                  <a:solidFill>
                    <a:srgbClr val="002060"/>
                  </a:solidFill>
                  <a:latin typeface="+mn-lt"/>
                </a:rPr>
                <a:t>		Reforma legislación farmacéutica europea y del marco legal de la responsabilidad por producto. Retos legales en el sector farmacéutico</a:t>
              </a:r>
            </a:p>
          </p:txBody>
        </p:sp>
        <p:sp>
          <p:nvSpPr>
            <p:cNvPr id="31" name="Elipse 30">
              <a:extLst>
                <a:ext uri="{FF2B5EF4-FFF2-40B4-BE49-F238E27FC236}">
                  <a16:creationId xmlns:a16="http://schemas.microsoft.com/office/drawing/2014/main" id="{A474B97F-26E1-70DE-4722-F7A14C2228BC}"/>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2" name="Grupo 31">
            <a:extLst>
              <a:ext uri="{FF2B5EF4-FFF2-40B4-BE49-F238E27FC236}">
                <a16:creationId xmlns:a16="http://schemas.microsoft.com/office/drawing/2014/main" id="{5972CD0C-04E5-BA0B-C1D8-A344DD370B26}"/>
              </a:ext>
            </a:extLst>
          </p:cNvPr>
          <p:cNvGrpSpPr/>
          <p:nvPr/>
        </p:nvGrpSpPr>
        <p:grpSpPr>
          <a:xfrm>
            <a:off x="1300767" y="6879236"/>
            <a:ext cx="7968377" cy="197534"/>
            <a:chOff x="1300767" y="5462639"/>
            <a:chExt cx="7968377" cy="197534"/>
          </a:xfrm>
        </p:grpSpPr>
        <p:sp>
          <p:nvSpPr>
            <p:cNvPr id="33" name="Título 1">
              <a:extLst>
                <a:ext uri="{FF2B5EF4-FFF2-40B4-BE49-F238E27FC236}">
                  <a16:creationId xmlns:a16="http://schemas.microsoft.com/office/drawing/2014/main" id="{E9761BDB-91A4-C670-0620-EF03BF16E6DC}"/>
                </a:ext>
              </a:extLst>
            </p:cNvPr>
            <p:cNvSpPr txBox="1">
              <a:spLocks/>
            </p:cNvSpPr>
            <p:nvPr/>
          </p:nvSpPr>
          <p:spPr>
            <a:xfrm>
              <a:off x="1300767" y="5462639"/>
              <a:ext cx="7968377" cy="194562"/>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B43271"/>
                  </a:solidFill>
                  <a:latin typeface="+mn-lt"/>
                </a:rPr>
                <a:t>5 MARZO</a:t>
              </a:r>
              <a:endParaRPr lang="es-ES" sz="1100" dirty="0">
                <a:solidFill>
                  <a:srgbClr val="B43271"/>
                </a:solidFill>
                <a:latin typeface="+mn-lt"/>
              </a:endParaRPr>
            </a:p>
          </p:txBody>
        </p:sp>
        <p:sp>
          <p:nvSpPr>
            <p:cNvPr id="34" name="Elipse 33">
              <a:extLst>
                <a:ext uri="{FF2B5EF4-FFF2-40B4-BE49-F238E27FC236}">
                  <a16:creationId xmlns:a16="http://schemas.microsoft.com/office/drawing/2014/main" id="{BB19EF9C-ECA1-003F-B6CF-B76BDE490EA5}"/>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5" name="Grupo 34">
            <a:extLst>
              <a:ext uri="{FF2B5EF4-FFF2-40B4-BE49-F238E27FC236}">
                <a16:creationId xmlns:a16="http://schemas.microsoft.com/office/drawing/2014/main" id="{3900BC7F-D53A-5050-63CE-F8A6469F9B48}"/>
              </a:ext>
            </a:extLst>
          </p:cNvPr>
          <p:cNvGrpSpPr/>
          <p:nvPr/>
        </p:nvGrpSpPr>
        <p:grpSpPr>
          <a:xfrm>
            <a:off x="1300767" y="9792207"/>
            <a:ext cx="9976833" cy="385990"/>
            <a:chOff x="1300767" y="5462639"/>
            <a:chExt cx="9976833" cy="385990"/>
          </a:xfrm>
        </p:grpSpPr>
        <p:sp>
          <p:nvSpPr>
            <p:cNvPr id="36" name="Título 1">
              <a:extLst>
                <a:ext uri="{FF2B5EF4-FFF2-40B4-BE49-F238E27FC236}">
                  <a16:creationId xmlns:a16="http://schemas.microsoft.com/office/drawing/2014/main" id="{97BCFB1E-6016-7999-96ED-E226E58A634C}"/>
                </a:ext>
              </a:extLst>
            </p:cNvPr>
            <p:cNvSpPr txBox="1">
              <a:spLocks/>
            </p:cNvSpPr>
            <p:nvPr/>
          </p:nvSpPr>
          <p:spPr>
            <a:xfrm>
              <a:off x="1300767" y="5462639"/>
              <a:ext cx="9976833" cy="385990"/>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39AFD0"/>
                  </a:solidFill>
                  <a:latin typeface="+mn-lt"/>
                </a:rPr>
                <a:t>14:40 – 16.00h.</a:t>
              </a:r>
              <a:r>
                <a:rPr lang="es-ES" sz="1100" b="1" dirty="0">
                  <a:solidFill>
                    <a:srgbClr val="39AFD0"/>
                  </a:solidFill>
                  <a:latin typeface="Soho Gothic Pro" panose="020B0503030504020204" pitchFamily="34" charset="77"/>
                </a:rPr>
                <a:t>		</a:t>
              </a:r>
              <a:r>
                <a:rPr lang="es-ES" sz="1100" dirty="0">
                  <a:solidFill>
                    <a:srgbClr val="39AFD0"/>
                  </a:solidFill>
                  <a:latin typeface="+mn-lt"/>
                </a:rPr>
                <a:t>Cóctel</a:t>
              </a:r>
            </a:p>
          </p:txBody>
        </p:sp>
        <p:sp>
          <p:nvSpPr>
            <p:cNvPr id="37" name="Elipse 36">
              <a:extLst>
                <a:ext uri="{FF2B5EF4-FFF2-40B4-BE49-F238E27FC236}">
                  <a16:creationId xmlns:a16="http://schemas.microsoft.com/office/drawing/2014/main" id="{52CD6B7A-B1FD-EBE4-6461-A49B08F8C483}"/>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8" name="Grupo 37">
            <a:extLst>
              <a:ext uri="{FF2B5EF4-FFF2-40B4-BE49-F238E27FC236}">
                <a16:creationId xmlns:a16="http://schemas.microsoft.com/office/drawing/2014/main" id="{58E672B2-B040-4315-8FEA-A89A76D2CB9B}"/>
              </a:ext>
            </a:extLst>
          </p:cNvPr>
          <p:cNvGrpSpPr/>
          <p:nvPr/>
        </p:nvGrpSpPr>
        <p:grpSpPr>
          <a:xfrm>
            <a:off x="1300767" y="10525566"/>
            <a:ext cx="9976833" cy="385990"/>
            <a:chOff x="1300767" y="5462639"/>
            <a:chExt cx="9976833" cy="385990"/>
          </a:xfrm>
        </p:grpSpPr>
        <p:sp>
          <p:nvSpPr>
            <p:cNvPr id="39" name="Título 1">
              <a:extLst>
                <a:ext uri="{FF2B5EF4-FFF2-40B4-BE49-F238E27FC236}">
                  <a16:creationId xmlns:a16="http://schemas.microsoft.com/office/drawing/2014/main" id="{4B4E7209-44DD-E6BD-E428-2C7A585712B4}"/>
                </a:ext>
              </a:extLst>
            </p:cNvPr>
            <p:cNvSpPr txBox="1">
              <a:spLocks/>
            </p:cNvSpPr>
            <p:nvPr/>
          </p:nvSpPr>
          <p:spPr>
            <a:xfrm>
              <a:off x="1300767" y="5462639"/>
              <a:ext cx="9976833" cy="385990"/>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002060"/>
                  </a:solidFill>
                  <a:latin typeface="+mn-lt"/>
                </a:rPr>
                <a:t>16:10 – 17.40h.</a:t>
              </a:r>
              <a:r>
                <a:rPr lang="es-ES" sz="1100" b="1" dirty="0">
                  <a:solidFill>
                    <a:srgbClr val="002060"/>
                  </a:solidFill>
                  <a:latin typeface="Soho Gothic Pro" panose="020B0503030504020204" pitchFamily="34" charset="77"/>
                </a:rPr>
                <a:t>	</a:t>
              </a:r>
              <a:r>
                <a:rPr lang="es-ES" sz="1100" b="1" dirty="0">
                  <a:latin typeface="Soho Gothic Pro" panose="020B0503030504020204" pitchFamily="34" charset="77"/>
                </a:rPr>
                <a:t>	</a:t>
              </a:r>
              <a:r>
                <a:rPr lang="es-ES" sz="1100" dirty="0">
                  <a:solidFill>
                    <a:srgbClr val="002060"/>
                  </a:solidFill>
                  <a:latin typeface="+mn-lt"/>
                </a:rPr>
                <a:t>Innovar en la contratación pública de medicamentos innovadores. </a:t>
              </a:r>
            </a:p>
            <a:p>
              <a:r>
                <a:rPr lang="es-ES" sz="1100" dirty="0">
                  <a:solidFill>
                    <a:srgbClr val="002060"/>
                  </a:solidFill>
                  <a:latin typeface="+mn-lt"/>
                </a:rPr>
                <a:t>		Transparencia sostenible: reflexiones acerca de la confidencialidad de precios netos y ofertas comerciales</a:t>
              </a:r>
            </a:p>
          </p:txBody>
        </p:sp>
        <p:sp>
          <p:nvSpPr>
            <p:cNvPr id="40" name="Elipse 39">
              <a:extLst>
                <a:ext uri="{FF2B5EF4-FFF2-40B4-BE49-F238E27FC236}">
                  <a16:creationId xmlns:a16="http://schemas.microsoft.com/office/drawing/2014/main" id="{38E6126C-5F72-281E-AABF-F4A9185EB05E}"/>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1" name="Grupo 40">
            <a:extLst>
              <a:ext uri="{FF2B5EF4-FFF2-40B4-BE49-F238E27FC236}">
                <a16:creationId xmlns:a16="http://schemas.microsoft.com/office/drawing/2014/main" id="{2D659B1A-70FC-A741-B855-2F48064131DD}"/>
              </a:ext>
            </a:extLst>
          </p:cNvPr>
          <p:cNvGrpSpPr/>
          <p:nvPr/>
        </p:nvGrpSpPr>
        <p:grpSpPr>
          <a:xfrm>
            <a:off x="1300767" y="11258925"/>
            <a:ext cx="9976833" cy="385990"/>
            <a:chOff x="1300767" y="5462639"/>
            <a:chExt cx="9976833" cy="385990"/>
          </a:xfrm>
        </p:grpSpPr>
        <p:sp>
          <p:nvSpPr>
            <p:cNvPr id="42" name="Título 1">
              <a:extLst>
                <a:ext uri="{FF2B5EF4-FFF2-40B4-BE49-F238E27FC236}">
                  <a16:creationId xmlns:a16="http://schemas.microsoft.com/office/drawing/2014/main" id="{E48BCA40-0E76-9673-3C22-A2B03CB71D7D}"/>
                </a:ext>
              </a:extLst>
            </p:cNvPr>
            <p:cNvSpPr txBox="1">
              <a:spLocks/>
            </p:cNvSpPr>
            <p:nvPr/>
          </p:nvSpPr>
          <p:spPr>
            <a:xfrm>
              <a:off x="1300767" y="5462639"/>
              <a:ext cx="9976833" cy="385990"/>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002060"/>
                  </a:solidFill>
                  <a:latin typeface="+mn-lt"/>
                </a:rPr>
                <a:t>17:50 – 18.50h.</a:t>
              </a:r>
              <a:r>
                <a:rPr lang="es-ES" sz="1100" b="1" dirty="0">
                  <a:solidFill>
                    <a:srgbClr val="002060"/>
                  </a:solidFill>
                  <a:latin typeface="Soho Gothic Pro" panose="020B0503030504020204" pitchFamily="34" charset="77"/>
                </a:rPr>
                <a:t>	</a:t>
              </a:r>
              <a:r>
                <a:rPr lang="es-ES" sz="1100" b="1" dirty="0">
                  <a:latin typeface="Soho Gothic Pro" panose="020B0503030504020204" pitchFamily="34" charset="77"/>
                </a:rPr>
                <a:t>	</a:t>
              </a:r>
              <a:r>
                <a:rPr lang="es-ES" sz="1100" dirty="0">
                  <a:solidFill>
                    <a:srgbClr val="002060"/>
                  </a:solidFill>
                  <a:latin typeface="+mn-lt"/>
                </a:rPr>
                <a:t>Protección judicial de la innovación farmacéutica. Patente unitaria</a:t>
              </a:r>
            </a:p>
          </p:txBody>
        </p:sp>
        <p:sp>
          <p:nvSpPr>
            <p:cNvPr id="43" name="Elipse 42">
              <a:extLst>
                <a:ext uri="{FF2B5EF4-FFF2-40B4-BE49-F238E27FC236}">
                  <a16:creationId xmlns:a16="http://schemas.microsoft.com/office/drawing/2014/main" id="{3124E5BE-464C-425F-0E4B-368F3D1AF65B}"/>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 name="Título 2">
            <a:extLst>
              <a:ext uri="{FF2B5EF4-FFF2-40B4-BE49-F238E27FC236}">
                <a16:creationId xmlns:a16="http://schemas.microsoft.com/office/drawing/2014/main" id="{E0E7DA8E-FF0B-57B9-8509-8632E8EB5579}"/>
              </a:ext>
            </a:extLst>
          </p:cNvPr>
          <p:cNvSpPr>
            <a:spLocks noGrp="1"/>
          </p:cNvSpPr>
          <p:nvPr>
            <p:ph type="ctrTitle"/>
          </p:nvPr>
        </p:nvSpPr>
        <p:spPr>
          <a:xfrm>
            <a:off x="947057" y="1013181"/>
            <a:ext cx="9144000" cy="2387600"/>
          </a:xfrm>
        </p:spPr>
        <p:txBody>
          <a:bodyPr>
            <a:normAutofit/>
          </a:bodyPr>
          <a:lstStyle/>
          <a:p>
            <a:r>
              <a:rPr lang="es-ES" sz="3600" b="1" dirty="0">
                <a:latin typeface="+mn-lt"/>
              </a:rPr>
              <a:t>ACTUALIDAD DE LA PROTECCIÓN JUDICIAL DE LA INNOVACIÓN FARMACÉUTICA EN ESPAÑA</a:t>
            </a:r>
            <a:br>
              <a:rPr lang="es-ES" sz="3600" b="1" dirty="0">
                <a:latin typeface="+mn-lt"/>
              </a:rPr>
            </a:br>
            <a:endParaRPr lang="es-ES" sz="2400" b="1" dirty="0">
              <a:latin typeface="+mn-lt"/>
            </a:endParaRPr>
          </a:p>
        </p:txBody>
      </p:sp>
      <p:sp>
        <p:nvSpPr>
          <p:cNvPr id="4" name="Subtítulo 3">
            <a:extLst>
              <a:ext uri="{FF2B5EF4-FFF2-40B4-BE49-F238E27FC236}">
                <a16:creationId xmlns:a16="http://schemas.microsoft.com/office/drawing/2014/main" id="{E243783D-292E-64C6-932A-4D505167EEED}"/>
              </a:ext>
            </a:extLst>
          </p:cNvPr>
          <p:cNvSpPr>
            <a:spLocks noGrp="1"/>
          </p:cNvSpPr>
          <p:nvPr>
            <p:ph type="subTitle" idx="1"/>
          </p:nvPr>
        </p:nvSpPr>
        <p:spPr/>
        <p:txBody>
          <a:bodyPr>
            <a:noAutofit/>
          </a:bodyPr>
          <a:lstStyle/>
          <a:p>
            <a:r>
              <a:rPr lang="es-ES" b="1" dirty="0"/>
              <a:t>SENTENCIA DE LA AP DE 23 JUNIO 2023 </a:t>
            </a:r>
            <a:r>
              <a:rPr lang="es-ES" b="1" dirty="0">
                <a:ea typeface="+mj-ea"/>
                <a:cs typeface="+mj-cs"/>
              </a:rPr>
              <a:t>RESPONSABILIDAD POR EL LUCRO CESANTE DERIVADO DE LA REDUCCIÓN DEL PRECIO DEL MEDICAMENTO INNOVADOR POR CAUSA DEL LANZAMIENTO PREMATURO DE UN MEDICAMENTO GENÉRICO</a:t>
            </a:r>
          </a:p>
          <a:p>
            <a:endParaRPr lang="es-ES" dirty="0"/>
          </a:p>
          <a:p>
            <a:r>
              <a:rPr lang="es-ES" dirty="0"/>
              <a:t>JOSEP MONTEFUSCO MONFERRER</a:t>
            </a:r>
          </a:p>
          <a:p>
            <a:r>
              <a:rPr lang="es-ES" dirty="0"/>
              <a:t>SOCIO CLIFFORD CHANCE</a:t>
            </a:r>
          </a:p>
        </p:txBody>
      </p:sp>
    </p:spTree>
    <p:extLst>
      <p:ext uri="{BB962C8B-B14F-4D97-AF65-F5344CB8AC3E}">
        <p14:creationId xmlns:p14="http://schemas.microsoft.com/office/powerpoint/2010/main" val="305040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54167E-6 -1.11111E-6 L -3.54167E-6 -0.84097 " pathEditMode="relative" rAng="0" ptsTypes="AA">
                                      <p:cBhvr>
                                        <p:cTn id="6" dur="2000" fill="hold"/>
                                        <p:tgtEl>
                                          <p:spTgt spid="32"/>
                                        </p:tgtEl>
                                        <p:attrNameLst>
                                          <p:attrName>ppt_x</p:attrName>
                                          <p:attrName>ppt_y</p:attrName>
                                        </p:attrNameLst>
                                      </p:cBhvr>
                                      <p:rCtr x="0" y="-42060"/>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3.54167E-6 -7.40741E-7 L -3.54167E-6 -0.84097 " pathEditMode="relative" rAng="0" ptsTypes="AA">
                                      <p:cBhvr>
                                        <p:cTn id="9" dur="2000" fill="hold"/>
                                        <p:tgtEl>
                                          <p:spTgt spid="16"/>
                                        </p:tgtEl>
                                        <p:attrNameLst>
                                          <p:attrName>ppt_x</p:attrName>
                                          <p:attrName>ppt_y</p:attrName>
                                        </p:attrNameLst>
                                      </p:cBhvr>
                                      <p:rCtr x="0" y="-42060"/>
                                    </p:animMotion>
                                  </p:childTnLst>
                                </p:cTn>
                              </p:par>
                            </p:childTnLst>
                          </p:cTn>
                        </p:par>
                        <p:par>
                          <p:cTn id="10" fill="hold">
                            <p:stCondLst>
                              <p:cond delay="4000"/>
                            </p:stCondLst>
                            <p:childTnLst>
                              <p:par>
                                <p:cTn id="11" presetID="42" presetClass="path" presetSubtype="0" accel="50000" decel="50000" fill="hold" nodeType="afterEffect">
                                  <p:stCondLst>
                                    <p:cond delay="0"/>
                                  </p:stCondLst>
                                  <p:childTnLst>
                                    <p:animMotion origin="layout" path="M -3.54167E-6 1.11111E-6 L -3.54167E-6 -0.84097 " pathEditMode="relative" rAng="0" ptsTypes="AA">
                                      <p:cBhvr>
                                        <p:cTn id="12" dur="2000" fill="hold"/>
                                        <p:tgtEl>
                                          <p:spTgt spid="22"/>
                                        </p:tgtEl>
                                        <p:attrNameLst>
                                          <p:attrName>ppt_x</p:attrName>
                                          <p:attrName>ppt_y</p:attrName>
                                        </p:attrNameLst>
                                      </p:cBhvr>
                                      <p:rCtr x="0" y="-42060"/>
                                    </p:animMotion>
                                  </p:childTnLst>
                                </p:cTn>
                              </p:par>
                            </p:childTnLst>
                          </p:cTn>
                        </p:par>
                        <p:par>
                          <p:cTn id="13" fill="hold">
                            <p:stCondLst>
                              <p:cond delay="6000"/>
                            </p:stCondLst>
                            <p:childTnLst>
                              <p:par>
                                <p:cTn id="14" presetID="42" presetClass="path" presetSubtype="0" accel="50000" decel="50000" fill="hold" nodeType="afterEffect">
                                  <p:stCondLst>
                                    <p:cond delay="0"/>
                                  </p:stCondLst>
                                  <p:childTnLst>
                                    <p:animMotion origin="layout" path="M -3.54167E-6 2.96296E-6 L -3.54167E-6 -0.84098 " pathEditMode="relative" rAng="0" ptsTypes="AA">
                                      <p:cBhvr>
                                        <p:cTn id="15" dur="2000" fill="hold"/>
                                        <p:tgtEl>
                                          <p:spTgt spid="26"/>
                                        </p:tgtEl>
                                        <p:attrNameLst>
                                          <p:attrName>ppt_x</p:attrName>
                                          <p:attrName>ppt_y</p:attrName>
                                        </p:attrNameLst>
                                      </p:cBhvr>
                                      <p:rCtr x="0" y="-42060"/>
                                    </p:animMotion>
                                  </p:childTnLst>
                                </p:cTn>
                              </p:par>
                            </p:childTnLst>
                          </p:cTn>
                        </p:par>
                        <p:par>
                          <p:cTn id="16" fill="hold">
                            <p:stCondLst>
                              <p:cond delay="8000"/>
                            </p:stCondLst>
                            <p:childTnLst>
                              <p:par>
                                <p:cTn id="17" presetID="42" presetClass="path" presetSubtype="0" accel="50000" decel="50000" fill="hold" nodeType="afterEffect">
                                  <p:stCondLst>
                                    <p:cond delay="0"/>
                                  </p:stCondLst>
                                  <p:childTnLst>
                                    <p:animMotion origin="layout" path="M 4.79167E-6 -4.07407E-6 L 4.79167E-6 -0.84097 " pathEditMode="relative" rAng="0" ptsTypes="AA">
                                      <p:cBhvr>
                                        <p:cTn id="18" dur="2000" fill="hold"/>
                                        <p:tgtEl>
                                          <p:spTgt spid="29"/>
                                        </p:tgtEl>
                                        <p:attrNameLst>
                                          <p:attrName>ppt_x</p:attrName>
                                          <p:attrName>ppt_y</p:attrName>
                                        </p:attrNameLst>
                                      </p:cBhvr>
                                      <p:rCtr x="0" y="-42060"/>
                                    </p:animMotion>
                                  </p:childTnLst>
                                </p:cTn>
                              </p:par>
                            </p:childTnLst>
                          </p:cTn>
                        </p:par>
                        <p:par>
                          <p:cTn id="19" fill="hold">
                            <p:stCondLst>
                              <p:cond delay="10000"/>
                            </p:stCondLst>
                            <p:childTnLst>
                              <p:par>
                                <p:cTn id="20" presetID="42" presetClass="path" presetSubtype="0" accel="50000" decel="50000" fill="hold" nodeType="afterEffect">
                                  <p:stCondLst>
                                    <p:cond delay="0"/>
                                  </p:stCondLst>
                                  <p:childTnLst>
                                    <p:animMotion origin="layout" path="M 4.79167E-6 2.96296E-6 L 4.79167E-6 -0.84098 " pathEditMode="relative" rAng="0" ptsTypes="AA">
                                      <p:cBhvr>
                                        <p:cTn id="21" dur="2000" fill="hold"/>
                                        <p:tgtEl>
                                          <p:spTgt spid="35"/>
                                        </p:tgtEl>
                                        <p:attrNameLst>
                                          <p:attrName>ppt_x</p:attrName>
                                          <p:attrName>ppt_y</p:attrName>
                                        </p:attrNameLst>
                                      </p:cBhvr>
                                      <p:rCtr x="0" y="-42060"/>
                                    </p:animMotion>
                                  </p:childTnLst>
                                </p:cTn>
                              </p:par>
                            </p:childTnLst>
                          </p:cTn>
                        </p:par>
                        <p:par>
                          <p:cTn id="22" fill="hold">
                            <p:stCondLst>
                              <p:cond delay="12000"/>
                            </p:stCondLst>
                            <p:childTnLst>
                              <p:par>
                                <p:cTn id="23" presetID="42" presetClass="path" presetSubtype="0" accel="50000" decel="50000" fill="hold" nodeType="afterEffect">
                                  <p:stCondLst>
                                    <p:cond delay="0"/>
                                  </p:stCondLst>
                                  <p:childTnLst>
                                    <p:animMotion origin="layout" path="M 4.79167E-6 -1.48148E-6 L 4.79167E-6 -0.84097 " pathEditMode="relative" rAng="0" ptsTypes="AA">
                                      <p:cBhvr>
                                        <p:cTn id="24" dur="2000" fill="hold"/>
                                        <p:tgtEl>
                                          <p:spTgt spid="38"/>
                                        </p:tgtEl>
                                        <p:attrNameLst>
                                          <p:attrName>ppt_x</p:attrName>
                                          <p:attrName>ppt_y</p:attrName>
                                        </p:attrNameLst>
                                      </p:cBhvr>
                                      <p:rCtr x="0" y="-42060"/>
                                    </p:animMotion>
                                  </p:childTnLst>
                                </p:cTn>
                              </p:par>
                            </p:childTnLst>
                          </p:cTn>
                        </p:par>
                        <p:par>
                          <p:cTn id="25" fill="hold">
                            <p:stCondLst>
                              <p:cond delay="14000"/>
                            </p:stCondLst>
                            <p:childTnLst>
                              <p:par>
                                <p:cTn id="26" presetID="42" presetClass="path" presetSubtype="0" accel="50000" decel="50000" fill="hold" nodeType="afterEffect">
                                  <p:stCondLst>
                                    <p:cond delay="0"/>
                                  </p:stCondLst>
                                  <p:childTnLst>
                                    <p:animMotion origin="layout" path="M 4.79167E-6 4.07407E-6 L 4.79167E-6 -0.84098 " pathEditMode="relative" rAng="0" ptsTypes="AA">
                                      <p:cBhvr>
                                        <p:cTn id="27" dur="2000" fill="hold"/>
                                        <p:tgtEl>
                                          <p:spTgt spid="41"/>
                                        </p:tgtEl>
                                        <p:attrNameLst>
                                          <p:attrName>ppt_x</p:attrName>
                                          <p:attrName>ppt_y</p:attrName>
                                        </p:attrNameLst>
                                      </p:cBhvr>
                                      <p:rCtr x="0" y="-42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8F3EF-9D8B-3C05-0C4D-30F63A9D8872}"/>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5E8FED2F-10BF-8D0D-8B2B-0EC415F1D6F7}"/>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3" name="Imagen 2">
            <a:extLst>
              <a:ext uri="{FF2B5EF4-FFF2-40B4-BE49-F238E27FC236}">
                <a16:creationId xmlns:a16="http://schemas.microsoft.com/office/drawing/2014/main" id="{6E4EEBBF-E2A2-7E32-199D-139A935200C0}"/>
              </a:ext>
            </a:extLst>
          </p:cNvPr>
          <p:cNvPicPr>
            <a:picLocks noChangeAspect="1"/>
          </p:cNvPicPr>
          <p:nvPr/>
        </p:nvPicPr>
        <p:blipFill>
          <a:blip r:embed="rId3"/>
          <a:stretch>
            <a:fillRect/>
          </a:stretch>
        </p:blipFill>
        <p:spPr>
          <a:xfrm>
            <a:off x="6221347" y="6553200"/>
            <a:ext cx="5727700" cy="152400"/>
          </a:xfrm>
          <a:prstGeom prst="rect">
            <a:avLst/>
          </a:prstGeom>
        </p:spPr>
      </p:pic>
      <p:sp>
        <p:nvSpPr>
          <p:cNvPr id="4" name="TextBox 3">
            <a:extLst>
              <a:ext uri="{FF2B5EF4-FFF2-40B4-BE49-F238E27FC236}">
                <a16:creationId xmlns:a16="http://schemas.microsoft.com/office/drawing/2014/main" id="{C165D863-ECA1-0A1D-D9D1-0C9D9B32064C}"/>
              </a:ext>
            </a:extLst>
          </p:cNvPr>
          <p:cNvSpPr txBox="1"/>
          <p:nvPr/>
        </p:nvSpPr>
        <p:spPr>
          <a:xfrm>
            <a:off x="821634" y="543339"/>
            <a:ext cx="8945217" cy="830997"/>
          </a:xfrm>
          <a:prstGeom prst="rect">
            <a:avLst/>
          </a:prstGeom>
          <a:noFill/>
        </p:spPr>
        <p:txBody>
          <a:bodyPr wrap="square" rtlCol="0">
            <a:spAutoFit/>
          </a:bodyPr>
          <a:lstStyle/>
          <a:p>
            <a:r>
              <a:rPr lang="es-ES" sz="2400" b="1" dirty="0">
                <a:ln w="0"/>
                <a:solidFill>
                  <a:srgbClr val="B43271"/>
                </a:solidFill>
                <a:effectLst>
                  <a:outerShdw blurRad="38100" dist="19050" dir="2700000" algn="tl" rotWithShape="0">
                    <a:schemeClr val="dk1">
                      <a:alpha val="40000"/>
                    </a:schemeClr>
                  </a:outerShdw>
                </a:effectLst>
              </a:rPr>
              <a:t>Sentencia de 23 de julio de 2023 de la Sección 32ª de la Audiencia Provincial de Madrid</a:t>
            </a:r>
          </a:p>
        </p:txBody>
      </p:sp>
      <p:sp>
        <p:nvSpPr>
          <p:cNvPr id="5" name="TextBox 4">
            <a:extLst>
              <a:ext uri="{FF2B5EF4-FFF2-40B4-BE49-F238E27FC236}">
                <a16:creationId xmlns:a16="http://schemas.microsoft.com/office/drawing/2014/main" id="{0A8A9468-EBF8-61A3-15D9-454B1898C6B8}"/>
              </a:ext>
            </a:extLst>
          </p:cNvPr>
          <p:cNvSpPr txBox="1"/>
          <p:nvPr/>
        </p:nvSpPr>
        <p:spPr>
          <a:xfrm>
            <a:off x="821635" y="1630018"/>
            <a:ext cx="8514522" cy="5098832"/>
          </a:xfrm>
          <a:prstGeom prst="rect">
            <a:avLst/>
          </a:prstGeom>
          <a:noFill/>
        </p:spPr>
        <p:txBody>
          <a:bodyPr wrap="square" rtlCol="0">
            <a:spAutoFit/>
          </a:bodyPr>
          <a:lstStyle/>
          <a:p>
            <a:pPr marL="285750" indent="-285750">
              <a:buClr>
                <a:srgbClr val="B43271"/>
              </a:buClr>
              <a:buFont typeface="Arial" panose="020B0604020202020204" pitchFamily="34" charset="0"/>
              <a:buChar char="•"/>
            </a:pPr>
            <a:r>
              <a:rPr lang="es-ES" dirty="0"/>
              <a:t>Una de las primeras sentencias dictadas por la Sección 32ª de la AP de Madrid, sección creada para resolver los asuntos en materia de propiedad industrial </a:t>
            </a:r>
          </a:p>
          <a:p>
            <a:pPr marL="285750" indent="-285750">
              <a:buClr>
                <a:srgbClr val="B43271"/>
              </a:buClr>
              <a:buFont typeface="Arial" panose="020B0604020202020204" pitchFamily="34" charset="0"/>
              <a:buChar char="•"/>
            </a:pPr>
            <a:endParaRPr lang="es-ES" dirty="0"/>
          </a:p>
          <a:p>
            <a:pPr marL="285750" indent="-285750">
              <a:buClr>
                <a:srgbClr val="B43271"/>
              </a:buClr>
              <a:buFont typeface="Arial" panose="020B0604020202020204" pitchFamily="34" charset="0"/>
              <a:buChar char="•"/>
            </a:pPr>
            <a:r>
              <a:rPr lang="es-ES" dirty="0"/>
              <a:t>Resuelve primordialmente aspectos relativos a la acción indemnizatoria de los daños y perjuicios sufridos por el titular y el licenciatario exclusivo de una patente farmacéutica como consecuencia de los actos de infracción cometidos por dos laboratorios genéricos</a:t>
            </a:r>
          </a:p>
          <a:p>
            <a:pPr marL="285750" indent="-285750">
              <a:buClr>
                <a:srgbClr val="B43271"/>
              </a:buClr>
              <a:buFont typeface="Arial" panose="020B0604020202020204" pitchFamily="34" charset="0"/>
              <a:buChar char="•"/>
            </a:pPr>
            <a:endParaRPr lang="es-ES" dirty="0"/>
          </a:p>
          <a:p>
            <a:pPr marL="285750" indent="-285750">
              <a:buClr>
                <a:srgbClr val="B43271"/>
              </a:buClr>
              <a:buFont typeface="Arial" panose="020B0604020202020204" pitchFamily="34" charset="0"/>
              <a:buChar char="•"/>
            </a:pPr>
            <a:r>
              <a:rPr lang="es-ES" dirty="0"/>
              <a:t>Primera sentencia de una AP española que trata con profundidad la responsabilidad de un laboratorio genérico por el lucro cesante causado por la prematura reducción del precio de un medicamento innovador fruto de la aplicación del sistema de precios menores</a:t>
            </a:r>
          </a:p>
          <a:p>
            <a:pPr marL="285750" indent="-285750">
              <a:buClr>
                <a:srgbClr val="B43271"/>
              </a:buClr>
              <a:buFont typeface="Arial" panose="020B0604020202020204" pitchFamily="34" charset="0"/>
              <a:buChar char="•"/>
            </a:pPr>
            <a:endParaRPr lang="es-ES" dirty="0"/>
          </a:p>
          <a:p>
            <a:pPr marL="285750" indent="-285750">
              <a:spcAft>
                <a:spcPts val="600"/>
              </a:spcAft>
              <a:buClr>
                <a:srgbClr val="B43271"/>
              </a:buClr>
              <a:buFont typeface="Arial" panose="020B0604020202020204" pitchFamily="34" charset="0"/>
              <a:buChar char="•"/>
            </a:pPr>
            <a:r>
              <a:rPr lang="es-ES" dirty="0"/>
              <a:t>Otros aspectos relevantes sobre la acción indemnizatoria tratados por la sentencia:</a:t>
            </a:r>
          </a:p>
          <a:p>
            <a:pPr marL="742950" lvl="1" indent="-285750">
              <a:buClr>
                <a:srgbClr val="B43271"/>
              </a:buClr>
              <a:buFont typeface="Wingdings" panose="05000000000000000000" pitchFamily="2" charset="2"/>
              <a:buChar char="ü"/>
            </a:pPr>
            <a:r>
              <a:rPr lang="es-ES" sz="1400" dirty="0"/>
              <a:t>Legitimación activa de un licenciatario exclusivo “no inscrito” para reclamar </a:t>
            </a:r>
          </a:p>
          <a:p>
            <a:pPr marL="742950" lvl="1" indent="-285750">
              <a:buClr>
                <a:srgbClr val="B43271"/>
              </a:buClr>
              <a:buFont typeface="Wingdings" panose="05000000000000000000" pitchFamily="2" charset="2"/>
              <a:buChar char="ü"/>
            </a:pPr>
            <a:r>
              <a:rPr lang="es-ES" sz="1400" dirty="0"/>
              <a:t>Esfuerzo probatorio necesario para acreditar el importe del lucro cesante</a:t>
            </a:r>
          </a:p>
          <a:p>
            <a:pPr marL="742950" lvl="1" indent="-285750">
              <a:spcAft>
                <a:spcPts val="1000"/>
              </a:spcAft>
              <a:buClr>
                <a:srgbClr val="B43271"/>
              </a:buClr>
              <a:buFont typeface="Wingdings" panose="05000000000000000000" pitchFamily="2" charset="2"/>
              <a:buChar char="ü"/>
            </a:pPr>
            <a:r>
              <a:rPr lang="es-ES" sz="1400" dirty="0"/>
              <a:t>Tipo de costes deducibles para determinar el beneficio ilícitamente obtenido por el infractor</a:t>
            </a:r>
          </a:p>
          <a:p>
            <a:pPr marL="285750" indent="-285750">
              <a:buClr>
                <a:srgbClr val="B43271"/>
              </a:buClr>
              <a:buFont typeface="Arial" panose="020B0604020202020204" pitchFamily="34" charset="0"/>
              <a:buChar char="•"/>
            </a:pPr>
            <a:r>
              <a:rPr lang="es-ES" dirty="0"/>
              <a:t>Sentencia no firme (recurrida en casación ante el Tribunal Supremo)</a:t>
            </a:r>
          </a:p>
        </p:txBody>
      </p:sp>
      <p:pic>
        <p:nvPicPr>
          <p:cNvPr id="6" name="Picture 5">
            <a:extLst>
              <a:ext uri="{FF2B5EF4-FFF2-40B4-BE49-F238E27FC236}">
                <a16:creationId xmlns:a16="http://schemas.microsoft.com/office/drawing/2014/main" id="{5F1815A3-BC04-EE26-C740-61C75E1AAFC4}"/>
              </a:ext>
            </a:extLst>
          </p:cNvPr>
          <p:cNvPicPr>
            <a:picLocks noChangeAspect="1"/>
          </p:cNvPicPr>
          <p:nvPr/>
        </p:nvPicPr>
        <p:blipFill>
          <a:blip r:embed="rId4"/>
          <a:stretch>
            <a:fillRect/>
          </a:stretch>
        </p:blipFill>
        <p:spPr>
          <a:xfrm>
            <a:off x="-19878" y="0"/>
            <a:ext cx="451104" cy="6858000"/>
          </a:xfrm>
          <a:prstGeom prst="rect">
            <a:avLst/>
          </a:prstGeom>
        </p:spPr>
      </p:pic>
    </p:spTree>
    <p:extLst>
      <p:ext uri="{BB962C8B-B14F-4D97-AF65-F5344CB8AC3E}">
        <p14:creationId xmlns:p14="http://schemas.microsoft.com/office/powerpoint/2010/main" val="2704301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8F3EF-9D8B-3C05-0C4D-30F63A9D8872}"/>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5E8FED2F-10BF-8D0D-8B2B-0EC415F1D6F7}"/>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3" name="Imagen 2">
            <a:extLst>
              <a:ext uri="{FF2B5EF4-FFF2-40B4-BE49-F238E27FC236}">
                <a16:creationId xmlns:a16="http://schemas.microsoft.com/office/drawing/2014/main" id="{6E4EEBBF-E2A2-7E32-199D-139A935200C0}"/>
              </a:ext>
            </a:extLst>
          </p:cNvPr>
          <p:cNvPicPr>
            <a:picLocks noChangeAspect="1"/>
          </p:cNvPicPr>
          <p:nvPr/>
        </p:nvPicPr>
        <p:blipFill>
          <a:blip r:embed="rId3"/>
          <a:stretch>
            <a:fillRect/>
          </a:stretch>
        </p:blipFill>
        <p:spPr>
          <a:xfrm>
            <a:off x="6221347" y="6553200"/>
            <a:ext cx="5727700" cy="152400"/>
          </a:xfrm>
          <a:prstGeom prst="rect">
            <a:avLst/>
          </a:prstGeom>
        </p:spPr>
      </p:pic>
      <p:sp>
        <p:nvSpPr>
          <p:cNvPr id="4" name="TextBox 3">
            <a:extLst>
              <a:ext uri="{FF2B5EF4-FFF2-40B4-BE49-F238E27FC236}">
                <a16:creationId xmlns:a16="http://schemas.microsoft.com/office/drawing/2014/main" id="{C165D863-ECA1-0A1D-D9D1-0C9D9B32064C}"/>
              </a:ext>
            </a:extLst>
          </p:cNvPr>
          <p:cNvSpPr txBox="1"/>
          <p:nvPr/>
        </p:nvSpPr>
        <p:spPr>
          <a:xfrm>
            <a:off x="821634" y="543339"/>
            <a:ext cx="8945217" cy="830997"/>
          </a:xfrm>
          <a:prstGeom prst="rect">
            <a:avLst/>
          </a:prstGeom>
          <a:noFill/>
        </p:spPr>
        <p:txBody>
          <a:bodyPr wrap="square" rtlCol="0">
            <a:spAutoFit/>
          </a:bodyPr>
          <a:lstStyle/>
          <a:p>
            <a:r>
              <a:rPr lang="es-ES" sz="2400" b="1" dirty="0">
                <a:ln w="0"/>
                <a:solidFill>
                  <a:srgbClr val="B43271"/>
                </a:solidFill>
                <a:effectLst>
                  <a:outerShdw blurRad="38100" dist="19050" dir="2700000" algn="tl" rotWithShape="0">
                    <a:schemeClr val="dk1">
                      <a:alpha val="40000"/>
                    </a:schemeClr>
                  </a:outerShdw>
                </a:effectLst>
              </a:rPr>
              <a:t>Sentencia de 23 de julio de 2023 de la Sección 32ª de la Audiencia Provincial de Madrid</a:t>
            </a:r>
          </a:p>
        </p:txBody>
      </p:sp>
      <p:sp>
        <p:nvSpPr>
          <p:cNvPr id="5" name="TextBox 4">
            <a:extLst>
              <a:ext uri="{FF2B5EF4-FFF2-40B4-BE49-F238E27FC236}">
                <a16:creationId xmlns:a16="http://schemas.microsoft.com/office/drawing/2014/main" id="{0A8A9468-EBF8-61A3-15D9-454B1898C6B8}"/>
              </a:ext>
            </a:extLst>
          </p:cNvPr>
          <p:cNvSpPr txBox="1"/>
          <p:nvPr/>
        </p:nvSpPr>
        <p:spPr>
          <a:xfrm>
            <a:off x="821635" y="1630018"/>
            <a:ext cx="8514522" cy="5098832"/>
          </a:xfrm>
          <a:prstGeom prst="rect">
            <a:avLst/>
          </a:prstGeom>
          <a:noFill/>
        </p:spPr>
        <p:txBody>
          <a:bodyPr wrap="square" rtlCol="0">
            <a:spAutoFit/>
          </a:bodyPr>
          <a:lstStyle/>
          <a:p>
            <a:pPr marL="285750" indent="-285750">
              <a:buClr>
                <a:srgbClr val="B43271"/>
              </a:buClr>
              <a:buFont typeface="Arial" panose="020B0604020202020204" pitchFamily="34" charset="0"/>
              <a:buChar char="•"/>
            </a:pPr>
            <a:r>
              <a:rPr lang="es-ES" dirty="0"/>
              <a:t>Una de las primeras sentencias dictadas por la Sección 32ª de la AP de Madrid, sección creada para resolver los asuntos en materia de propiedad industrial </a:t>
            </a:r>
          </a:p>
          <a:p>
            <a:pPr marL="285750" indent="-285750">
              <a:buClr>
                <a:srgbClr val="B43271"/>
              </a:buClr>
              <a:buFont typeface="Arial" panose="020B0604020202020204" pitchFamily="34" charset="0"/>
              <a:buChar char="•"/>
            </a:pPr>
            <a:endParaRPr lang="es-ES" dirty="0"/>
          </a:p>
          <a:p>
            <a:pPr marL="285750" indent="-285750">
              <a:buClr>
                <a:srgbClr val="B43271"/>
              </a:buClr>
              <a:buFont typeface="Arial" panose="020B0604020202020204" pitchFamily="34" charset="0"/>
              <a:buChar char="•"/>
            </a:pPr>
            <a:r>
              <a:rPr lang="es-ES" dirty="0"/>
              <a:t>Resuelve primordialmente aspectos relativos a la acción indemnizatoria de los daños y perjuicios sufridos por el titular y el licenciatario exclusivo de una patente farmacéutica como consecuencia de los actos de infracción cometidos por dos laboratorios genéricos</a:t>
            </a:r>
          </a:p>
          <a:p>
            <a:pPr marL="285750" indent="-285750">
              <a:buClr>
                <a:srgbClr val="B43271"/>
              </a:buClr>
              <a:buFont typeface="Arial" panose="020B0604020202020204" pitchFamily="34" charset="0"/>
              <a:buChar char="•"/>
            </a:pPr>
            <a:endParaRPr lang="es-ES" dirty="0"/>
          </a:p>
          <a:p>
            <a:pPr marL="285750" indent="-285750">
              <a:buClr>
                <a:srgbClr val="B43271"/>
              </a:buClr>
              <a:buFont typeface="Arial" panose="020B0604020202020204" pitchFamily="34" charset="0"/>
              <a:buChar char="•"/>
            </a:pPr>
            <a:r>
              <a:rPr lang="es-ES" dirty="0"/>
              <a:t>Primera sentencia de una AP española que trata con profundidad la responsabilidad de un laboratorio genérico por el lucro cesante causado por la prematura reducción del precio de un medicamento innovador fruto de la aplicación del sistema de precios menores</a:t>
            </a:r>
          </a:p>
          <a:p>
            <a:pPr marL="285750" indent="-285750">
              <a:buClr>
                <a:srgbClr val="B43271"/>
              </a:buClr>
              <a:buFont typeface="Arial" panose="020B0604020202020204" pitchFamily="34" charset="0"/>
              <a:buChar char="•"/>
            </a:pPr>
            <a:endParaRPr lang="es-ES" dirty="0"/>
          </a:p>
          <a:p>
            <a:pPr marL="285750" indent="-285750">
              <a:spcAft>
                <a:spcPts val="600"/>
              </a:spcAft>
              <a:buClr>
                <a:srgbClr val="B43271"/>
              </a:buClr>
              <a:buFont typeface="Arial" panose="020B0604020202020204" pitchFamily="34" charset="0"/>
              <a:buChar char="•"/>
            </a:pPr>
            <a:r>
              <a:rPr lang="es-ES" dirty="0"/>
              <a:t>Otros aspectos relevantes sobre la acción indemnizatoria tratados por la sentencia:</a:t>
            </a:r>
          </a:p>
          <a:p>
            <a:pPr marL="742950" lvl="1" indent="-285750">
              <a:buClr>
                <a:srgbClr val="B43271"/>
              </a:buClr>
              <a:buFont typeface="Wingdings" panose="05000000000000000000" pitchFamily="2" charset="2"/>
              <a:buChar char="ü"/>
            </a:pPr>
            <a:r>
              <a:rPr lang="es-ES" sz="1400" dirty="0"/>
              <a:t>Legitimación activa de un licenciatario exclusivo “no inscrito” para reclamar </a:t>
            </a:r>
          </a:p>
          <a:p>
            <a:pPr marL="742950" lvl="1" indent="-285750">
              <a:buClr>
                <a:srgbClr val="B43271"/>
              </a:buClr>
              <a:buFont typeface="Wingdings" panose="05000000000000000000" pitchFamily="2" charset="2"/>
              <a:buChar char="ü"/>
            </a:pPr>
            <a:r>
              <a:rPr lang="es-ES" sz="1400" dirty="0"/>
              <a:t>Esfuerzo probatorio necesario para acreditar el importe del lucro cesante</a:t>
            </a:r>
          </a:p>
          <a:p>
            <a:pPr marL="742950" lvl="1" indent="-285750">
              <a:spcAft>
                <a:spcPts val="1000"/>
              </a:spcAft>
              <a:buClr>
                <a:srgbClr val="B43271"/>
              </a:buClr>
              <a:buFont typeface="Wingdings" panose="05000000000000000000" pitchFamily="2" charset="2"/>
              <a:buChar char="ü"/>
            </a:pPr>
            <a:r>
              <a:rPr lang="es-ES" sz="1400" dirty="0"/>
              <a:t>Tipo de costes deducibles para determinar el beneficio ilícitamente obtenido por el infractor</a:t>
            </a:r>
          </a:p>
          <a:p>
            <a:pPr marL="285750" indent="-285750">
              <a:buClr>
                <a:srgbClr val="B43271"/>
              </a:buClr>
              <a:buFont typeface="Arial" panose="020B0604020202020204" pitchFamily="34" charset="0"/>
              <a:buChar char="•"/>
            </a:pPr>
            <a:r>
              <a:rPr lang="es-ES" dirty="0"/>
              <a:t>Sentencia no firme (recurrida en casación ante el Tribunal Supremo)</a:t>
            </a:r>
          </a:p>
        </p:txBody>
      </p:sp>
      <p:pic>
        <p:nvPicPr>
          <p:cNvPr id="6" name="Picture 5">
            <a:extLst>
              <a:ext uri="{FF2B5EF4-FFF2-40B4-BE49-F238E27FC236}">
                <a16:creationId xmlns:a16="http://schemas.microsoft.com/office/drawing/2014/main" id="{5F1815A3-BC04-EE26-C740-61C75E1AAFC4}"/>
              </a:ext>
            </a:extLst>
          </p:cNvPr>
          <p:cNvPicPr>
            <a:picLocks noChangeAspect="1"/>
          </p:cNvPicPr>
          <p:nvPr/>
        </p:nvPicPr>
        <p:blipFill>
          <a:blip r:embed="rId4"/>
          <a:stretch>
            <a:fillRect/>
          </a:stretch>
        </p:blipFill>
        <p:spPr>
          <a:xfrm>
            <a:off x="-19878" y="0"/>
            <a:ext cx="451104" cy="6858000"/>
          </a:xfrm>
          <a:prstGeom prst="rect">
            <a:avLst/>
          </a:prstGeom>
        </p:spPr>
      </p:pic>
    </p:spTree>
    <p:extLst>
      <p:ext uri="{BB962C8B-B14F-4D97-AF65-F5344CB8AC3E}">
        <p14:creationId xmlns:p14="http://schemas.microsoft.com/office/powerpoint/2010/main" val="905625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8F3EF-9D8B-3C05-0C4D-30F63A9D8872}"/>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5E8FED2F-10BF-8D0D-8B2B-0EC415F1D6F7}"/>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3" name="Imagen 2">
            <a:extLst>
              <a:ext uri="{FF2B5EF4-FFF2-40B4-BE49-F238E27FC236}">
                <a16:creationId xmlns:a16="http://schemas.microsoft.com/office/drawing/2014/main" id="{6E4EEBBF-E2A2-7E32-199D-139A935200C0}"/>
              </a:ext>
            </a:extLst>
          </p:cNvPr>
          <p:cNvPicPr>
            <a:picLocks noChangeAspect="1"/>
          </p:cNvPicPr>
          <p:nvPr/>
        </p:nvPicPr>
        <p:blipFill>
          <a:blip r:embed="rId3"/>
          <a:stretch>
            <a:fillRect/>
          </a:stretch>
        </p:blipFill>
        <p:spPr>
          <a:xfrm>
            <a:off x="6221347" y="6553200"/>
            <a:ext cx="5727700" cy="152400"/>
          </a:xfrm>
          <a:prstGeom prst="rect">
            <a:avLst/>
          </a:prstGeom>
        </p:spPr>
      </p:pic>
      <p:sp>
        <p:nvSpPr>
          <p:cNvPr id="4" name="TextBox 3">
            <a:extLst>
              <a:ext uri="{FF2B5EF4-FFF2-40B4-BE49-F238E27FC236}">
                <a16:creationId xmlns:a16="http://schemas.microsoft.com/office/drawing/2014/main" id="{C165D863-ECA1-0A1D-D9D1-0C9D9B32064C}"/>
              </a:ext>
            </a:extLst>
          </p:cNvPr>
          <p:cNvSpPr txBox="1"/>
          <p:nvPr/>
        </p:nvSpPr>
        <p:spPr>
          <a:xfrm>
            <a:off x="821634" y="543339"/>
            <a:ext cx="8945217" cy="461665"/>
          </a:xfrm>
          <a:prstGeom prst="rect">
            <a:avLst/>
          </a:prstGeom>
          <a:noFill/>
        </p:spPr>
        <p:txBody>
          <a:bodyPr wrap="square" rtlCol="0">
            <a:spAutoFit/>
          </a:bodyPr>
          <a:lstStyle/>
          <a:p>
            <a:pPr>
              <a:lnSpc>
                <a:spcPct val="100000"/>
              </a:lnSpc>
            </a:pPr>
            <a:r>
              <a:rPr lang="es-ES" sz="2400" b="1" dirty="0">
                <a:solidFill>
                  <a:srgbClr val="B43271"/>
                </a:solidFill>
                <a:effectLst>
                  <a:outerShdw blurRad="38100" dist="38100" dir="2700000" algn="tl">
                    <a:srgbClr val="000000">
                      <a:alpha val="43137"/>
                    </a:srgbClr>
                  </a:outerShdw>
                </a:effectLst>
              </a:rPr>
              <a:t>Resumen hechos relevantes (I) </a:t>
            </a:r>
          </a:p>
        </p:txBody>
      </p:sp>
      <p:sp>
        <p:nvSpPr>
          <p:cNvPr id="5" name="TextBox 4">
            <a:extLst>
              <a:ext uri="{FF2B5EF4-FFF2-40B4-BE49-F238E27FC236}">
                <a16:creationId xmlns:a16="http://schemas.microsoft.com/office/drawing/2014/main" id="{0A8A9468-EBF8-61A3-15D9-454B1898C6B8}"/>
              </a:ext>
            </a:extLst>
          </p:cNvPr>
          <p:cNvSpPr txBox="1"/>
          <p:nvPr/>
        </p:nvSpPr>
        <p:spPr>
          <a:xfrm>
            <a:off x="821635" y="1504124"/>
            <a:ext cx="8514522" cy="6432530"/>
          </a:xfrm>
          <a:prstGeom prst="rect">
            <a:avLst/>
          </a:prstGeom>
          <a:noFill/>
        </p:spPr>
        <p:txBody>
          <a:bodyPr wrap="square" rtlCol="0">
            <a:spAutoFit/>
          </a:bodyPr>
          <a:lstStyle/>
          <a:p>
            <a:pPr marL="285750" indent="-285750">
              <a:buClr>
                <a:srgbClr val="B43271"/>
              </a:buClr>
              <a:buFont typeface="Arial" panose="020B0604020202020204" pitchFamily="34" charset="0"/>
              <a:buChar char="•"/>
            </a:pPr>
            <a:r>
              <a:rPr lang="es-ES" dirty="0"/>
              <a:t>Eli Lilly era titular de una patente y de un CCP que protegían el uso de raloxifeno para fabricar medicamentos útiles para el tratamiento de la osteoporosis</a:t>
            </a:r>
          </a:p>
          <a:p>
            <a:pPr marL="285750" indent="-285750">
              <a:buClr>
                <a:srgbClr val="B43271"/>
              </a:buClr>
              <a:buFont typeface="Arial" panose="020B0604020202020204" pitchFamily="34" charset="0"/>
              <a:buChar char="•"/>
            </a:pPr>
            <a:endParaRPr lang="es-ES" dirty="0"/>
          </a:p>
          <a:p>
            <a:pPr marL="285750" indent="-285750">
              <a:buClr>
                <a:srgbClr val="B43271"/>
              </a:buClr>
              <a:buFont typeface="Arial" panose="020B0604020202020204" pitchFamily="34" charset="0"/>
              <a:buChar char="•"/>
            </a:pPr>
            <a:r>
              <a:rPr lang="es-ES" dirty="0"/>
              <a:t>Esta patente caducaba el </a:t>
            </a:r>
            <a:r>
              <a:rPr lang="es-ES" b="1" dirty="0"/>
              <a:t>5 de agosto </a:t>
            </a:r>
            <a:r>
              <a:rPr lang="es-ES" b="1"/>
              <a:t>de 2013</a:t>
            </a:r>
            <a:endParaRPr lang="es-ES" b="1" dirty="0"/>
          </a:p>
          <a:p>
            <a:pPr marL="285750" indent="-285750">
              <a:buClr>
                <a:srgbClr val="B43271"/>
              </a:buClr>
              <a:buFont typeface="Arial" panose="020B0604020202020204" pitchFamily="34" charset="0"/>
              <a:buChar char="•"/>
            </a:pPr>
            <a:endParaRPr lang="es-ES" b="1" dirty="0"/>
          </a:p>
          <a:p>
            <a:pPr marL="285750" indent="-285750">
              <a:spcAft>
                <a:spcPts val="600"/>
              </a:spcAft>
              <a:buClr>
                <a:srgbClr val="B43271"/>
              </a:buClr>
              <a:buFont typeface="Arial" panose="020B0604020202020204" pitchFamily="34" charset="0"/>
              <a:buChar char="•"/>
            </a:pPr>
            <a:r>
              <a:rPr lang="es-ES" dirty="0"/>
              <a:t>En España se comercializaban dos medicamentos originales de raloxifeno fabricados por Eli Lilly:</a:t>
            </a:r>
          </a:p>
          <a:p>
            <a:pPr marL="742950" lvl="1" indent="-285750">
              <a:buClr>
                <a:srgbClr val="B43271"/>
              </a:buClr>
              <a:buFont typeface="Wingdings" panose="05000000000000000000" pitchFamily="2" charset="2"/>
              <a:buChar char="ü"/>
            </a:pPr>
            <a:r>
              <a:rPr lang="es-ES" sz="1600" dirty="0"/>
              <a:t>Evista®, por Daiichi </a:t>
            </a:r>
            <a:r>
              <a:rPr lang="es-ES" sz="1600" b="1" dirty="0">
                <a:solidFill>
                  <a:srgbClr val="B43271"/>
                </a:solidFill>
              </a:rPr>
              <a:t>(PVL 22,04 Euros)</a:t>
            </a:r>
          </a:p>
          <a:p>
            <a:pPr marL="742950" lvl="1" indent="-285750">
              <a:buClr>
                <a:srgbClr val="B43271"/>
              </a:buClr>
              <a:buFont typeface="Wingdings" panose="05000000000000000000" pitchFamily="2" charset="2"/>
              <a:buChar char="ü"/>
            </a:pPr>
            <a:r>
              <a:rPr lang="es-ES" sz="1600" dirty="0"/>
              <a:t>Optruma®, por Esteve </a:t>
            </a:r>
            <a:r>
              <a:rPr lang="es-ES" sz="1600" b="1" dirty="0">
                <a:solidFill>
                  <a:srgbClr val="B43271"/>
                </a:solidFill>
              </a:rPr>
              <a:t>(PVL 22,04 Euros)</a:t>
            </a:r>
          </a:p>
          <a:p>
            <a:pPr marL="285750" indent="-285750">
              <a:buClr>
                <a:srgbClr val="B43271"/>
              </a:buClr>
              <a:buFont typeface="Arial" panose="020B0604020202020204" pitchFamily="34" charset="0"/>
              <a:buChar char="•"/>
            </a:pPr>
            <a:endParaRPr lang="es-ES" dirty="0"/>
          </a:p>
          <a:p>
            <a:pPr marL="285750" indent="-285750">
              <a:buClr>
                <a:srgbClr val="B43271"/>
              </a:buClr>
              <a:buFont typeface="Arial" panose="020B0604020202020204" pitchFamily="34" charset="0"/>
              <a:buChar char="•"/>
            </a:pPr>
            <a:r>
              <a:rPr lang="es-ES" dirty="0"/>
              <a:t>El </a:t>
            </a:r>
            <a:r>
              <a:rPr lang="es-ES" b="1" dirty="0"/>
              <a:t>5 de mayo de 2011</a:t>
            </a:r>
            <a:r>
              <a:rPr lang="es-ES" dirty="0"/>
              <a:t>, Teva lanzó “a riesgo” al mercado español un medicamento genérico de raloxifeno </a:t>
            </a:r>
            <a:r>
              <a:rPr lang="es-ES" b="1" dirty="0">
                <a:solidFill>
                  <a:srgbClr val="B43271"/>
                </a:solidFill>
              </a:rPr>
              <a:t>(PVL 13,22 euros)</a:t>
            </a:r>
          </a:p>
          <a:p>
            <a:pPr marL="285750" indent="-285750">
              <a:buClr>
                <a:srgbClr val="B43271"/>
              </a:buClr>
              <a:buFont typeface="Arial" panose="020B0604020202020204" pitchFamily="34" charset="0"/>
              <a:buChar char="•"/>
            </a:pPr>
            <a:endParaRPr lang="es-ES" b="1" dirty="0">
              <a:solidFill>
                <a:srgbClr val="B43271"/>
              </a:solidFill>
            </a:endParaRPr>
          </a:p>
          <a:p>
            <a:pPr marL="285750" indent="-285750">
              <a:spcAft>
                <a:spcPts val="600"/>
              </a:spcAft>
              <a:buClr>
                <a:srgbClr val="B43271"/>
              </a:buClr>
              <a:buFont typeface="Arial" panose="020B0604020202020204" pitchFamily="34" charset="0"/>
              <a:buChar char="•"/>
            </a:pPr>
            <a:r>
              <a:rPr lang="es-ES" b="1" dirty="0"/>
              <a:t>En septiembre de 2011</a:t>
            </a:r>
            <a:r>
              <a:rPr lang="es-ES" dirty="0"/>
              <a:t>:</a:t>
            </a:r>
          </a:p>
          <a:p>
            <a:pPr marL="742950" lvl="1" indent="-285750">
              <a:buClr>
                <a:srgbClr val="B43271"/>
              </a:buClr>
              <a:buFont typeface="Wingdings" panose="05000000000000000000" pitchFamily="2" charset="2"/>
              <a:buChar char="ü"/>
            </a:pPr>
            <a:r>
              <a:rPr lang="es-ES" sz="1600" dirty="0"/>
              <a:t>Se creó la Agrupación Homogénea nº 2436, integrada por Evista®, Optruma® y el Raloxifeno Teva, siendo el precio menor el del </a:t>
            </a:r>
            <a:r>
              <a:rPr lang="es-ES" sz="1600" dirty="0" err="1"/>
              <a:t>gx</a:t>
            </a:r>
            <a:r>
              <a:rPr lang="es-ES" sz="1600" dirty="0"/>
              <a:t> de Teva </a:t>
            </a:r>
            <a:r>
              <a:rPr lang="es-ES" sz="1600" b="1" dirty="0">
                <a:solidFill>
                  <a:srgbClr val="B43271"/>
                </a:solidFill>
              </a:rPr>
              <a:t>(PVL 13,22 euros)</a:t>
            </a:r>
          </a:p>
          <a:p>
            <a:pPr marL="742950" lvl="1" indent="-285750">
              <a:buClr>
                <a:srgbClr val="B43271"/>
              </a:buClr>
              <a:buFont typeface="Wingdings" panose="05000000000000000000" pitchFamily="2" charset="2"/>
              <a:buChar char="ü"/>
            </a:pPr>
            <a:r>
              <a:rPr lang="es-ES" sz="1600" dirty="0"/>
              <a:t>Daiichi y Esteve tuvieron que solicitar bajada “voluntaria” del PVL para igualarlo al de Teva </a:t>
            </a:r>
            <a:r>
              <a:rPr lang="es-ES" sz="1600" b="1" dirty="0">
                <a:solidFill>
                  <a:srgbClr val="B43271"/>
                </a:solidFill>
              </a:rPr>
              <a:t>(PVL 13,22 euros)</a:t>
            </a:r>
          </a:p>
          <a:p>
            <a:pPr marL="742950" lvl="1" indent="-285750">
              <a:buFont typeface="Wingdings" panose="05000000000000000000" pitchFamily="2" charset="2"/>
              <a:buChar char="ü"/>
            </a:pPr>
            <a:endParaRPr lang="es-ES" dirty="0"/>
          </a:p>
          <a:p>
            <a:pPr marL="742950" lvl="1" indent="-285750">
              <a:buFont typeface="Arial" panose="020B0604020202020204" pitchFamily="34" charset="0"/>
              <a:buChar char="•"/>
            </a:pPr>
            <a:endParaRPr lang="es-ES" dirty="0"/>
          </a:p>
          <a:p>
            <a:pPr marL="285750" indent="-285750">
              <a:buFont typeface="Arial" panose="020B0604020202020204" pitchFamily="34" charset="0"/>
              <a:buChar char="•"/>
            </a:pPr>
            <a:endParaRPr lang="es-ES" dirty="0"/>
          </a:p>
          <a:p>
            <a:pPr marL="742950" lvl="1" indent="-285750">
              <a:buFont typeface="Wingdings" panose="05000000000000000000" pitchFamily="2" charset="2"/>
              <a:buChar char="Ø"/>
            </a:pPr>
            <a:endParaRPr lang="es-ES" dirty="0"/>
          </a:p>
          <a:p>
            <a:endParaRPr lang="es-ES" dirty="0"/>
          </a:p>
        </p:txBody>
      </p:sp>
      <p:pic>
        <p:nvPicPr>
          <p:cNvPr id="6" name="Picture 5">
            <a:extLst>
              <a:ext uri="{FF2B5EF4-FFF2-40B4-BE49-F238E27FC236}">
                <a16:creationId xmlns:a16="http://schemas.microsoft.com/office/drawing/2014/main" id="{5F1815A3-BC04-EE26-C740-61C75E1AAFC4}"/>
              </a:ext>
            </a:extLst>
          </p:cNvPr>
          <p:cNvPicPr>
            <a:picLocks noChangeAspect="1"/>
          </p:cNvPicPr>
          <p:nvPr/>
        </p:nvPicPr>
        <p:blipFill>
          <a:blip r:embed="rId4"/>
          <a:stretch>
            <a:fillRect/>
          </a:stretch>
        </p:blipFill>
        <p:spPr>
          <a:xfrm>
            <a:off x="-19878" y="0"/>
            <a:ext cx="451104" cy="6858000"/>
          </a:xfrm>
          <a:prstGeom prst="rect">
            <a:avLst/>
          </a:prstGeom>
        </p:spPr>
      </p:pic>
    </p:spTree>
    <p:extLst>
      <p:ext uri="{BB962C8B-B14F-4D97-AF65-F5344CB8AC3E}">
        <p14:creationId xmlns:p14="http://schemas.microsoft.com/office/powerpoint/2010/main" val="2362464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8F3EF-9D8B-3C05-0C4D-30F63A9D8872}"/>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5E8FED2F-10BF-8D0D-8B2B-0EC415F1D6F7}"/>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3" name="Imagen 2">
            <a:extLst>
              <a:ext uri="{FF2B5EF4-FFF2-40B4-BE49-F238E27FC236}">
                <a16:creationId xmlns:a16="http://schemas.microsoft.com/office/drawing/2014/main" id="{6E4EEBBF-E2A2-7E32-199D-139A935200C0}"/>
              </a:ext>
            </a:extLst>
          </p:cNvPr>
          <p:cNvPicPr>
            <a:picLocks noChangeAspect="1"/>
          </p:cNvPicPr>
          <p:nvPr/>
        </p:nvPicPr>
        <p:blipFill>
          <a:blip r:embed="rId3"/>
          <a:stretch>
            <a:fillRect/>
          </a:stretch>
        </p:blipFill>
        <p:spPr>
          <a:xfrm>
            <a:off x="6221347" y="6553200"/>
            <a:ext cx="5727700" cy="152400"/>
          </a:xfrm>
          <a:prstGeom prst="rect">
            <a:avLst/>
          </a:prstGeom>
        </p:spPr>
      </p:pic>
      <p:sp>
        <p:nvSpPr>
          <p:cNvPr id="4" name="TextBox 3">
            <a:extLst>
              <a:ext uri="{FF2B5EF4-FFF2-40B4-BE49-F238E27FC236}">
                <a16:creationId xmlns:a16="http://schemas.microsoft.com/office/drawing/2014/main" id="{C165D863-ECA1-0A1D-D9D1-0C9D9B32064C}"/>
              </a:ext>
            </a:extLst>
          </p:cNvPr>
          <p:cNvSpPr txBox="1"/>
          <p:nvPr/>
        </p:nvSpPr>
        <p:spPr>
          <a:xfrm>
            <a:off x="821634" y="543339"/>
            <a:ext cx="8945217" cy="461665"/>
          </a:xfrm>
          <a:prstGeom prst="rect">
            <a:avLst/>
          </a:prstGeom>
          <a:noFill/>
        </p:spPr>
        <p:txBody>
          <a:bodyPr wrap="square" rtlCol="0">
            <a:spAutoFit/>
          </a:bodyPr>
          <a:lstStyle/>
          <a:p>
            <a:pPr>
              <a:lnSpc>
                <a:spcPct val="100000"/>
              </a:lnSpc>
            </a:pPr>
            <a:r>
              <a:rPr lang="es-ES" sz="2400" b="1" dirty="0">
                <a:solidFill>
                  <a:srgbClr val="B43271"/>
                </a:solidFill>
                <a:effectLst>
                  <a:outerShdw blurRad="38100" dist="38100" dir="2700000" algn="tl">
                    <a:srgbClr val="000000">
                      <a:alpha val="43137"/>
                    </a:srgbClr>
                  </a:outerShdw>
                </a:effectLst>
              </a:rPr>
              <a:t>Resumen hechos relevantes (II) </a:t>
            </a:r>
          </a:p>
        </p:txBody>
      </p:sp>
      <p:sp>
        <p:nvSpPr>
          <p:cNvPr id="5" name="TextBox 4">
            <a:extLst>
              <a:ext uri="{FF2B5EF4-FFF2-40B4-BE49-F238E27FC236}">
                <a16:creationId xmlns:a16="http://schemas.microsoft.com/office/drawing/2014/main" id="{0A8A9468-EBF8-61A3-15D9-454B1898C6B8}"/>
              </a:ext>
            </a:extLst>
          </p:cNvPr>
          <p:cNvSpPr txBox="1"/>
          <p:nvPr/>
        </p:nvSpPr>
        <p:spPr>
          <a:xfrm>
            <a:off x="821634" y="1404731"/>
            <a:ext cx="8514522" cy="5355312"/>
          </a:xfrm>
          <a:prstGeom prst="rect">
            <a:avLst/>
          </a:prstGeom>
          <a:noFill/>
        </p:spPr>
        <p:txBody>
          <a:bodyPr wrap="square" rtlCol="0">
            <a:spAutoFit/>
          </a:bodyPr>
          <a:lstStyle/>
          <a:p>
            <a:pPr marL="285750" indent="-285750">
              <a:buClr>
                <a:srgbClr val="B43271"/>
              </a:buClr>
              <a:buFont typeface="Arial" panose="020B0604020202020204" pitchFamily="34" charset="0"/>
              <a:buChar char="•"/>
            </a:pPr>
            <a:r>
              <a:rPr lang="es-ES" dirty="0"/>
              <a:t>El </a:t>
            </a:r>
            <a:r>
              <a:rPr lang="es-ES" b="1" dirty="0"/>
              <a:t>5 de octubre de 2011 </a:t>
            </a:r>
            <a:r>
              <a:rPr lang="es-ES" dirty="0"/>
              <a:t>Daiichi y Esteve empiezan a suministrar Evista® y Optruma® a precio reducido</a:t>
            </a:r>
          </a:p>
          <a:p>
            <a:pPr marL="285750" indent="-285750">
              <a:buClr>
                <a:srgbClr val="B43271"/>
              </a:buClr>
              <a:buFont typeface="Arial" panose="020B0604020202020204" pitchFamily="34" charset="0"/>
              <a:buChar char="•"/>
            </a:pPr>
            <a:endParaRPr lang="es-ES" dirty="0"/>
          </a:p>
          <a:p>
            <a:pPr marL="285750" indent="-285750">
              <a:buClr>
                <a:srgbClr val="B43271"/>
              </a:buClr>
              <a:buFont typeface="Arial" panose="020B0604020202020204" pitchFamily="34" charset="0"/>
              <a:buChar char="•"/>
            </a:pPr>
            <a:r>
              <a:rPr lang="es-ES" dirty="0"/>
              <a:t>El </a:t>
            </a:r>
            <a:r>
              <a:rPr lang="es-ES" b="1" dirty="0"/>
              <a:t>30 diciembre de 2011 </a:t>
            </a:r>
            <a:r>
              <a:rPr lang="es-ES" dirty="0"/>
              <a:t>se incorpora el medicamento </a:t>
            </a:r>
            <a:r>
              <a:rPr lang="es-ES" dirty="0" err="1"/>
              <a:t>gx</a:t>
            </a:r>
            <a:r>
              <a:rPr lang="es-ES" dirty="0"/>
              <a:t> de raloxifeno de Cinfa a la AH nº 2634 </a:t>
            </a:r>
            <a:r>
              <a:rPr lang="es-ES" dirty="0">
                <a:solidFill>
                  <a:srgbClr val="B43271"/>
                </a:solidFill>
              </a:rPr>
              <a:t>(</a:t>
            </a:r>
            <a:r>
              <a:rPr lang="es-ES" b="1" dirty="0">
                <a:solidFill>
                  <a:srgbClr val="B43271"/>
                </a:solidFill>
              </a:rPr>
              <a:t>mismo PVL, 13,22 euros</a:t>
            </a:r>
            <a:r>
              <a:rPr lang="es-ES" dirty="0">
                <a:solidFill>
                  <a:srgbClr val="B43271"/>
                </a:solidFill>
              </a:rPr>
              <a:t>)</a:t>
            </a:r>
          </a:p>
          <a:p>
            <a:pPr marL="285750" indent="-285750">
              <a:buClr>
                <a:srgbClr val="B43271"/>
              </a:buClr>
              <a:buFont typeface="Arial" panose="020B0604020202020204" pitchFamily="34" charset="0"/>
              <a:buChar char="•"/>
            </a:pPr>
            <a:endParaRPr lang="es-ES" dirty="0"/>
          </a:p>
          <a:p>
            <a:pPr marL="285750" indent="-285750">
              <a:buClr>
                <a:srgbClr val="B43271"/>
              </a:buClr>
              <a:buFont typeface="Arial" panose="020B0604020202020204" pitchFamily="34" charset="0"/>
              <a:buChar char="•"/>
            </a:pPr>
            <a:r>
              <a:rPr lang="es-ES" dirty="0"/>
              <a:t>El </a:t>
            </a:r>
            <a:r>
              <a:rPr lang="es-ES" b="1" dirty="0"/>
              <a:t>18 de enero de 2012 </a:t>
            </a:r>
            <a:r>
              <a:rPr lang="es-ES" dirty="0"/>
              <a:t>Cinfa inicia la comercialización de su </a:t>
            </a:r>
            <a:r>
              <a:rPr lang="es-ES" dirty="0" err="1"/>
              <a:t>gx</a:t>
            </a:r>
            <a:r>
              <a:rPr lang="es-ES" dirty="0"/>
              <a:t> de raloxifeno.</a:t>
            </a:r>
          </a:p>
          <a:p>
            <a:pPr marL="285750" indent="-285750">
              <a:buClr>
                <a:srgbClr val="B43271"/>
              </a:buClr>
              <a:buFont typeface="Arial" panose="020B0604020202020204" pitchFamily="34" charset="0"/>
              <a:buChar char="•"/>
            </a:pPr>
            <a:endParaRPr lang="es-ES" dirty="0"/>
          </a:p>
          <a:p>
            <a:pPr marL="285750" indent="-285750">
              <a:buClr>
                <a:srgbClr val="B43271"/>
              </a:buClr>
              <a:buFont typeface="Arial" panose="020B0604020202020204" pitchFamily="34" charset="0"/>
              <a:buChar char="•"/>
            </a:pPr>
            <a:r>
              <a:rPr lang="es-ES" dirty="0"/>
              <a:t>El </a:t>
            </a:r>
            <a:r>
              <a:rPr lang="es-ES" b="1" dirty="0"/>
              <a:t>5 de junio de 2012 </a:t>
            </a:r>
            <a:r>
              <a:rPr lang="es-ES" dirty="0"/>
              <a:t>se incorporan a la AH nº 2634 los </a:t>
            </a:r>
            <a:r>
              <a:rPr lang="es-ES" dirty="0" err="1"/>
              <a:t>gx</a:t>
            </a:r>
            <a:r>
              <a:rPr lang="es-ES" dirty="0"/>
              <a:t> de raloxifeno de Sandoz y Stada </a:t>
            </a:r>
            <a:r>
              <a:rPr lang="es-ES" dirty="0">
                <a:solidFill>
                  <a:srgbClr val="B43271"/>
                </a:solidFill>
              </a:rPr>
              <a:t>(</a:t>
            </a:r>
            <a:r>
              <a:rPr lang="es-ES" b="1" dirty="0">
                <a:solidFill>
                  <a:srgbClr val="B43271"/>
                </a:solidFill>
              </a:rPr>
              <a:t>mismo PVL, 13,22 euros</a:t>
            </a:r>
            <a:r>
              <a:rPr lang="es-ES" dirty="0">
                <a:solidFill>
                  <a:srgbClr val="B43271"/>
                </a:solidFill>
              </a:rPr>
              <a:t>)</a:t>
            </a:r>
            <a:r>
              <a:rPr lang="es-ES" dirty="0"/>
              <a:t>, que se empiezan a comercializar a partir del 1 de julio de 2012</a:t>
            </a:r>
          </a:p>
          <a:p>
            <a:pPr marL="285750" indent="-285750">
              <a:buClr>
                <a:srgbClr val="B43271"/>
              </a:buClr>
              <a:buFont typeface="Arial" panose="020B0604020202020204" pitchFamily="34" charset="0"/>
              <a:buChar char="•"/>
            </a:pPr>
            <a:endParaRPr lang="es-ES" dirty="0"/>
          </a:p>
          <a:p>
            <a:pPr marL="285750" indent="-285750">
              <a:buClr>
                <a:srgbClr val="B43271"/>
              </a:buClr>
              <a:buFont typeface="Arial" panose="020B0604020202020204" pitchFamily="34" charset="0"/>
              <a:buChar char="•"/>
            </a:pPr>
            <a:r>
              <a:rPr lang="es-ES" dirty="0"/>
              <a:t>En </a:t>
            </a:r>
            <a:r>
              <a:rPr lang="es-ES" b="1" dirty="0"/>
              <a:t>septiembre y octubre de 2012 </a:t>
            </a:r>
            <a:r>
              <a:rPr lang="es-ES" dirty="0"/>
              <a:t>y en </a:t>
            </a:r>
            <a:r>
              <a:rPr lang="es-ES" b="1" dirty="0"/>
              <a:t>marzo de 2013</a:t>
            </a:r>
            <a:r>
              <a:rPr lang="es-ES" dirty="0"/>
              <a:t>, se incorporan respectivamente a la AH nº 2634, y empiezan a comercializarse, los </a:t>
            </a:r>
            <a:r>
              <a:rPr lang="es-ES" dirty="0" err="1"/>
              <a:t>gx</a:t>
            </a:r>
            <a:r>
              <a:rPr lang="es-ES" dirty="0"/>
              <a:t> de Ratiopharm, Kern y Tecnimede, todos con el mismo </a:t>
            </a:r>
            <a:r>
              <a:rPr lang="es-ES" b="1" dirty="0">
                <a:solidFill>
                  <a:srgbClr val="B43271"/>
                </a:solidFill>
              </a:rPr>
              <a:t>PVL 13,22 euros</a:t>
            </a:r>
          </a:p>
          <a:p>
            <a:pPr marL="285750" indent="-285750">
              <a:buClr>
                <a:srgbClr val="B43271"/>
              </a:buClr>
              <a:buFont typeface="Arial" panose="020B0604020202020204" pitchFamily="34" charset="0"/>
              <a:buChar char="•"/>
            </a:pPr>
            <a:endParaRPr lang="es-ES" dirty="0"/>
          </a:p>
          <a:p>
            <a:pPr marL="285750" indent="-285750">
              <a:buClr>
                <a:srgbClr val="B43271"/>
              </a:buClr>
              <a:buFont typeface="Arial" panose="020B0604020202020204" pitchFamily="34" charset="0"/>
              <a:buChar char="•"/>
            </a:pPr>
            <a:r>
              <a:rPr lang="es-ES" dirty="0"/>
              <a:t> </a:t>
            </a:r>
            <a:r>
              <a:rPr lang="es-ES" b="1" dirty="0"/>
              <a:t>5 de agosto de 2013</a:t>
            </a:r>
            <a:r>
              <a:rPr lang="es-ES" dirty="0"/>
              <a:t>: se produce la expiración del CCP de Eli Lilly</a:t>
            </a:r>
          </a:p>
          <a:p>
            <a:pPr marL="285750" indent="-285750">
              <a:buClr>
                <a:srgbClr val="B43271"/>
              </a:buClr>
              <a:buFont typeface="Arial" panose="020B0604020202020204" pitchFamily="34" charset="0"/>
              <a:buChar char="•"/>
            </a:pPr>
            <a:endParaRPr lang="es-ES" dirty="0"/>
          </a:p>
          <a:p>
            <a:pPr marL="285750" indent="-285750">
              <a:buClr>
                <a:srgbClr val="B43271"/>
              </a:buClr>
              <a:buFont typeface="Arial" panose="020B0604020202020204" pitchFamily="34" charset="0"/>
              <a:buChar char="•"/>
            </a:pPr>
            <a:endParaRPr lang="es-ES" dirty="0"/>
          </a:p>
        </p:txBody>
      </p:sp>
      <p:pic>
        <p:nvPicPr>
          <p:cNvPr id="6" name="Picture 5">
            <a:extLst>
              <a:ext uri="{FF2B5EF4-FFF2-40B4-BE49-F238E27FC236}">
                <a16:creationId xmlns:a16="http://schemas.microsoft.com/office/drawing/2014/main" id="{5F1815A3-BC04-EE26-C740-61C75E1AAFC4}"/>
              </a:ext>
            </a:extLst>
          </p:cNvPr>
          <p:cNvPicPr>
            <a:picLocks noChangeAspect="1"/>
          </p:cNvPicPr>
          <p:nvPr/>
        </p:nvPicPr>
        <p:blipFill>
          <a:blip r:embed="rId4"/>
          <a:stretch>
            <a:fillRect/>
          </a:stretch>
        </p:blipFill>
        <p:spPr>
          <a:xfrm>
            <a:off x="-19878" y="0"/>
            <a:ext cx="451104" cy="6858000"/>
          </a:xfrm>
          <a:prstGeom prst="rect">
            <a:avLst/>
          </a:prstGeom>
        </p:spPr>
      </p:pic>
    </p:spTree>
    <p:extLst>
      <p:ext uri="{BB962C8B-B14F-4D97-AF65-F5344CB8AC3E}">
        <p14:creationId xmlns:p14="http://schemas.microsoft.com/office/powerpoint/2010/main" val="1357463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331FB-E3BA-2301-19A1-33C725C16AB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45C3834-2B62-286D-A24F-54964CE20F46}"/>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3DA0BE89-9C69-8CB3-2902-DDB8DC6EEF79}"/>
              </a:ext>
            </a:extLst>
          </p:cNvPr>
          <p:cNvPicPr>
            <a:picLocks noChangeAspect="1"/>
          </p:cNvPicPr>
          <p:nvPr/>
        </p:nvPicPr>
        <p:blipFill>
          <a:blip r:embed="rId3"/>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B28746E6-70AF-501F-F676-D026B08A9135}"/>
              </a:ext>
            </a:extLst>
          </p:cNvPr>
          <p:cNvPicPr>
            <a:picLocks noChangeAspect="1"/>
          </p:cNvPicPr>
          <p:nvPr/>
        </p:nvPicPr>
        <p:blipFill>
          <a:blip r:embed="rId4"/>
          <a:stretch>
            <a:fillRect/>
          </a:stretch>
        </p:blipFill>
        <p:spPr>
          <a:xfrm>
            <a:off x="6221347" y="6553200"/>
            <a:ext cx="5727700" cy="152400"/>
          </a:xfrm>
          <a:prstGeom prst="rect">
            <a:avLst/>
          </a:prstGeom>
        </p:spPr>
      </p:pic>
      <p:sp>
        <p:nvSpPr>
          <p:cNvPr id="2" name="Rectangle 1">
            <a:extLst>
              <a:ext uri="{FF2B5EF4-FFF2-40B4-BE49-F238E27FC236}">
                <a16:creationId xmlns:a16="http://schemas.microsoft.com/office/drawing/2014/main" id="{B4B541AB-0652-741F-ED05-479195FB3AD8}"/>
              </a:ext>
            </a:extLst>
          </p:cNvPr>
          <p:cNvSpPr/>
          <p:nvPr/>
        </p:nvSpPr>
        <p:spPr>
          <a:xfrm>
            <a:off x="7014631" y="2470173"/>
            <a:ext cx="1385785" cy="69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0070C0"/>
                </a:solidFill>
                <a:latin typeface="Arial Narrow" panose="020B0606020202030204" pitchFamily="34" charset="0"/>
              </a:rPr>
              <a:t>julio 2012:</a:t>
            </a:r>
          </a:p>
          <a:p>
            <a:pPr algn="ctr"/>
            <a:r>
              <a:rPr lang="es-ES" sz="1100" b="1" dirty="0">
                <a:solidFill>
                  <a:schemeClr val="tx1">
                    <a:lumMod val="85000"/>
                    <a:lumOff val="15000"/>
                  </a:schemeClr>
                </a:solidFill>
                <a:latin typeface="Arial Narrow" panose="020B0606020202030204" pitchFamily="34" charset="0"/>
              </a:rPr>
              <a:t>Lanzamiento mercado </a:t>
            </a:r>
            <a:r>
              <a:rPr lang="es-ES" sz="1100" b="1" dirty="0" err="1">
                <a:solidFill>
                  <a:schemeClr val="tx1">
                    <a:lumMod val="85000"/>
                    <a:lumOff val="15000"/>
                  </a:schemeClr>
                </a:solidFill>
                <a:latin typeface="Arial Narrow" panose="020B0606020202030204" pitchFamily="34" charset="0"/>
              </a:rPr>
              <a:t>Gx</a:t>
            </a:r>
            <a:r>
              <a:rPr lang="es-ES" sz="1100" b="1" dirty="0">
                <a:solidFill>
                  <a:schemeClr val="tx1">
                    <a:lumMod val="85000"/>
                    <a:lumOff val="15000"/>
                  </a:schemeClr>
                </a:solidFill>
                <a:latin typeface="Arial Narrow" panose="020B0606020202030204" pitchFamily="34" charset="0"/>
              </a:rPr>
              <a:t> no demandados</a:t>
            </a:r>
          </a:p>
        </p:txBody>
      </p:sp>
      <p:sp>
        <p:nvSpPr>
          <p:cNvPr id="3" name="Rectangle 2">
            <a:extLst>
              <a:ext uri="{FF2B5EF4-FFF2-40B4-BE49-F238E27FC236}">
                <a16:creationId xmlns:a16="http://schemas.microsoft.com/office/drawing/2014/main" id="{D398A9F7-F9F2-425A-624C-308D133FA2D4}"/>
              </a:ext>
            </a:extLst>
          </p:cNvPr>
          <p:cNvSpPr/>
          <p:nvPr/>
        </p:nvSpPr>
        <p:spPr>
          <a:xfrm>
            <a:off x="6294263" y="3416332"/>
            <a:ext cx="1595967" cy="696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0070C0"/>
                </a:solidFill>
                <a:latin typeface="Arial Narrow" panose="020B0606020202030204" pitchFamily="34" charset="0"/>
              </a:rPr>
              <a:t>5 junio 2012: </a:t>
            </a:r>
          </a:p>
          <a:p>
            <a:pPr algn="ctr"/>
            <a:r>
              <a:rPr lang="es-ES" sz="1100" b="1" dirty="0">
                <a:solidFill>
                  <a:schemeClr val="tx1">
                    <a:lumMod val="85000"/>
                    <a:lumOff val="15000"/>
                  </a:schemeClr>
                </a:solidFill>
                <a:latin typeface="Arial Narrow" panose="020B0606020202030204" pitchFamily="34" charset="0"/>
              </a:rPr>
              <a:t>Inclusión </a:t>
            </a:r>
            <a:r>
              <a:rPr lang="es-ES" sz="1100" b="1" dirty="0" err="1">
                <a:solidFill>
                  <a:schemeClr val="tx1">
                    <a:lumMod val="85000"/>
                    <a:lumOff val="15000"/>
                  </a:schemeClr>
                </a:solidFill>
                <a:latin typeface="Arial Narrow" panose="020B0606020202030204" pitchFamily="34" charset="0"/>
              </a:rPr>
              <a:t>Gx</a:t>
            </a:r>
            <a:r>
              <a:rPr lang="es-ES" sz="1100" b="1" dirty="0">
                <a:solidFill>
                  <a:schemeClr val="tx1">
                    <a:lumMod val="85000"/>
                    <a:lumOff val="15000"/>
                  </a:schemeClr>
                </a:solidFill>
                <a:latin typeface="Arial Narrow" panose="020B0606020202030204" pitchFamily="34" charset="0"/>
              </a:rPr>
              <a:t> no demandados en agrupación </a:t>
            </a:r>
          </a:p>
          <a:p>
            <a:pPr algn="ctr"/>
            <a:r>
              <a:rPr lang="es-ES" sz="1100" b="1" dirty="0">
                <a:solidFill>
                  <a:schemeClr val="tx1">
                    <a:lumMod val="85000"/>
                    <a:lumOff val="15000"/>
                  </a:schemeClr>
                </a:solidFill>
                <a:latin typeface="Arial Narrow" panose="020B0606020202030204" pitchFamily="34" charset="0"/>
              </a:rPr>
              <a:t>homogénea</a:t>
            </a:r>
          </a:p>
          <a:p>
            <a:pPr algn="ctr"/>
            <a:endParaRPr lang="es-ES" sz="1200" b="1" dirty="0">
              <a:solidFill>
                <a:srgbClr val="0070C0"/>
              </a:solidFill>
            </a:endParaRPr>
          </a:p>
        </p:txBody>
      </p:sp>
      <p:sp>
        <p:nvSpPr>
          <p:cNvPr id="6" name="Rectangle 5">
            <a:extLst>
              <a:ext uri="{FF2B5EF4-FFF2-40B4-BE49-F238E27FC236}">
                <a16:creationId xmlns:a16="http://schemas.microsoft.com/office/drawing/2014/main" id="{303E83AE-CF1C-5ECD-49C3-45F0B3AB7559}"/>
              </a:ext>
            </a:extLst>
          </p:cNvPr>
          <p:cNvSpPr/>
          <p:nvPr/>
        </p:nvSpPr>
        <p:spPr>
          <a:xfrm>
            <a:off x="4804355" y="3372910"/>
            <a:ext cx="1162233" cy="771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0070C0"/>
                </a:solidFill>
                <a:latin typeface="Arial Narrow" panose="020B0606020202030204" pitchFamily="34" charset="0"/>
              </a:rPr>
              <a:t>Enero 2012:</a:t>
            </a:r>
          </a:p>
          <a:p>
            <a:pPr algn="ctr"/>
            <a:r>
              <a:rPr lang="es-ES" sz="1100" b="1" dirty="0">
                <a:solidFill>
                  <a:schemeClr val="tx1">
                    <a:lumMod val="85000"/>
                    <a:lumOff val="15000"/>
                  </a:schemeClr>
                </a:solidFill>
                <a:latin typeface="Arial Narrow" panose="020B0606020202030204" pitchFamily="34" charset="0"/>
              </a:rPr>
              <a:t>Cinfa lanza Gx al mercado</a:t>
            </a:r>
            <a:endParaRPr lang="es-ES" sz="1200" b="1" dirty="0">
              <a:solidFill>
                <a:schemeClr val="tx1">
                  <a:lumMod val="85000"/>
                  <a:lumOff val="15000"/>
                </a:schemeClr>
              </a:solidFill>
            </a:endParaRPr>
          </a:p>
        </p:txBody>
      </p:sp>
      <p:cxnSp>
        <p:nvCxnSpPr>
          <p:cNvPr id="7" name="Straight Connector 6">
            <a:extLst>
              <a:ext uri="{FF2B5EF4-FFF2-40B4-BE49-F238E27FC236}">
                <a16:creationId xmlns:a16="http://schemas.microsoft.com/office/drawing/2014/main" id="{CF70E2E6-26CF-E012-95BE-D28992A5C891}"/>
              </a:ext>
            </a:extLst>
          </p:cNvPr>
          <p:cNvCxnSpPr/>
          <p:nvPr/>
        </p:nvCxnSpPr>
        <p:spPr>
          <a:xfrm>
            <a:off x="1268967" y="4373469"/>
            <a:ext cx="10058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2675970-5D68-474B-1AF5-5ED17CED4668}"/>
              </a:ext>
            </a:extLst>
          </p:cNvPr>
          <p:cNvSpPr txBox="1"/>
          <p:nvPr/>
        </p:nvSpPr>
        <p:spPr>
          <a:xfrm>
            <a:off x="2230992" y="2592294"/>
            <a:ext cx="1181100" cy="438149"/>
          </a:xfrm>
          <a:prstGeom prst="rect">
            <a:avLst/>
          </a:prstGeom>
        </p:spPr>
        <p:txBody>
          <a:bodyPr vert="horz" wrap="square" lIns="0" tIns="0" rIns="0" bIns="0" rtlCol="0">
            <a:noAutofit/>
          </a:bodyPr>
          <a:lstStyle/>
          <a:p>
            <a:pPr algn="l">
              <a:lnSpc>
                <a:spcPct val="100000"/>
              </a:lnSpc>
            </a:pPr>
            <a:endParaRPr lang="es-ES" sz="6900" dirty="0">
              <a:solidFill>
                <a:schemeClr val="accent2"/>
              </a:solidFill>
              <a:latin typeface="+mj-lt"/>
            </a:endParaRPr>
          </a:p>
        </p:txBody>
      </p:sp>
      <p:sp>
        <p:nvSpPr>
          <p:cNvPr id="9" name="Rectangle 8">
            <a:extLst>
              <a:ext uri="{FF2B5EF4-FFF2-40B4-BE49-F238E27FC236}">
                <a16:creationId xmlns:a16="http://schemas.microsoft.com/office/drawing/2014/main" id="{EFCFA970-E49F-146F-3D46-5BA90CC76236}"/>
              </a:ext>
            </a:extLst>
          </p:cNvPr>
          <p:cNvSpPr/>
          <p:nvPr/>
        </p:nvSpPr>
        <p:spPr>
          <a:xfrm>
            <a:off x="1421367" y="4775812"/>
            <a:ext cx="1619250" cy="822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b="1" dirty="0">
              <a:solidFill>
                <a:schemeClr val="tx1">
                  <a:lumMod val="85000"/>
                  <a:lumOff val="15000"/>
                </a:schemeClr>
              </a:solidFill>
            </a:endParaRPr>
          </a:p>
        </p:txBody>
      </p:sp>
      <p:sp>
        <p:nvSpPr>
          <p:cNvPr id="11" name="Rectangle 10">
            <a:extLst>
              <a:ext uri="{FF2B5EF4-FFF2-40B4-BE49-F238E27FC236}">
                <a16:creationId xmlns:a16="http://schemas.microsoft.com/office/drawing/2014/main" id="{F6BA5714-2B44-D53A-1786-363BBA4378C9}"/>
              </a:ext>
            </a:extLst>
          </p:cNvPr>
          <p:cNvSpPr/>
          <p:nvPr/>
        </p:nvSpPr>
        <p:spPr>
          <a:xfrm>
            <a:off x="6512320" y="5233621"/>
            <a:ext cx="1181100" cy="3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b="1" dirty="0">
              <a:solidFill>
                <a:schemeClr val="tx1">
                  <a:lumMod val="85000"/>
                  <a:lumOff val="15000"/>
                </a:schemeClr>
              </a:solidFill>
            </a:endParaRPr>
          </a:p>
        </p:txBody>
      </p:sp>
      <p:sp>
        <p:nvSpPr>
          <p:cNvPr id="12" name="Rectangle 11">
            <a:extLst>
              <a:ext uri="{FF2B5EF4-FFF2-40B4-BE49-F238E27FC236}">
                <a16:creationId xmlns:a16="http://schemas.microsoft.com/office/drawing/2014/main" id="{FB7A640B-8846-645A-EAAE-35BB21CEECB1}"/>
              </a:ext>
            </a:extLst>
          </p:cNvPr>
          <p:cNvSpPr/>
          <p:nvPr/>
        </p:nvSpPr>
        <p:spPr>
          <a:xfrm>
            <a:off x="3261279" y="2262366"/>
            <a:ext cx="1385785" cy="634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b="1" dirty="0">
              <a:solidFill>
                <a:srgbClr val="0070C0"/>
              </a:solidFill>
              <a:latin typeface="Arial Narrow" panose="020B0606020202030204" pitchFamily="34" charset="0"/>
            </a:endParaRPr>
          </a:p>
          <a:p>
            <a:pPr algn="ctr"/>
            <a:r>
              <a:rPr lang="es-ES" sz="1100" b="1" dirty="0">
                <a:solidFill>
                  <a:srgbClr val="0070C0"/>
                </a:solidFill>
                <a:latin typeface="Arial Narrow" panose="020B0606020202030204" pitchFamily="34" charset="0"/>
              </a:rPr>
              <a:t>5 octubre 2011:</a:t>
            </a:r>
          </a:p>
          <a:p>
            <a:pPr algn="ctr"/>
            <a:r>
              <a:rPr lang="es-ES" sz="1100" b="1" dirty="0">
                <a:solidFill>
                  <a:schemeClr val="tx1">
                    <a:lumMod val="85000"/>
                    <a:lumOff val="15000"/>
                  </a:schemeClr>
                </a:solidFill>
                <a:latin typeface="Arial Narrow" panose="020B0606020202030204" pitchFamily="34" charset="0"/>
              </a:rPr>
              <a:t>Daiichi inicia venta de Evista a precio reducido</a:t>
            </a:r>
          </a:p>
          <a:p>
            <a:pPr algn="ctr"/>
            <a:endParaRPr lang="es-ES" sz="1200" b="1" dirty="0">
              <a:solidFill>
                <a:srgbClr val="0070C0"/>
              </a:solidFill>
            </a:endParaRPr>
          </a:p>
        </p:txBody>
      </p:sp>
      <p:sp>
        <p:nvSpPr>
          <p:cNvPr id="13" name="Rectangle 12">
            <a:extLst>
              <a:ext uri="{FF2B5EF4-FFF2-40B4-BE49-F238E27FC236}">
                <a16:creationId xmlns:a16="http://schemas.microsoft.com/office/drawing/2014/main" id="{159972AF-6684-108A-11A1-761DD325893F}"/>
              </a:ext>
            </a:extLst>
          </p:cNvPr>
          <p:cNvSpPr/>
          <p:nvPr/>
        </p:nvSpPr>
        <p:spPr>
          <a:xfrm>
            <a:off x="8864277" y="1707205"/>
            <a:ext cx="1527975" cy="3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b="1" dirty="0">
              <a:solidFill>
                <a:schemeClr val="tx1">
                  <a:lumMod val="85000"/>
                  <a:lumOff val="15000"/>
                </a:schemeClr>
              </a:solidFill>
            </a:endParaRPr>
          </a:p>
        </p:txBody>
      </p:sp>
      <p:sp>
        <p:nvSpPr>
          <p:cNvPr id="14" name="Rectangle 13">
            <a:extLst>
              <a:ext uri="{FF2B5EF4-FFF2-40B4-BE49-F238E27FC236}">
                <a16:creationId xmlns:a16="http://schemas.microsoft.com/office/drawing/2014/main" id="{690C376B-C5BA-F732-8FF0-39FFCCBBC7D1}"/>
              </a:ext>
            </a:extLst>
          </p:cNvPr>
          <p:cNvSpPr/>
          <p:nvPr/>
        </p:nvSpPr>
        <p:spPr>
          <a:xfrm>
            <a:off x="2669310" y="3200307"/>
            <a:ext cx="1273269" cy="961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0070C0"/>
                </a:solidFill>
                <a:latin typeface="Arial Narrow" panose="020B0606020202030204" pitchFamily="34" charset="0"/>
              </a:rPr>
              <a:t>8 septiembre 2011:</a:t>
            </a:r>
          </a:p>
          <a:p>
            <a:pPr algn="ctr"/>
            <a:r>
              <a:rPr lang="es-ES" sz="1100" b="1" dirty="0">
                <a:solidFill>
                  <a:schemeClr val="tx1">
                    <a:lumMod val="85000"/>
                    <a:lumOff val="15000"/>
                  </a:schemeClr>
                </a:solidFill>
                <a:latin typeface="Arial Narrow" panose="020B0606020202030204" pitchFamily="34" charset="0"/>
              </a:rPr>
              <a:t>Creación agrupación homogénea con Gx de Teva</a:t>
            </a:r>
          </a:p>
        </p:txBody>
      </p:sp>
      <p:cxnSp>
        <p:nvCxnSpPr>
          <p:cNvPr id="15" name="Straight Connector 14">
            <a:extLst>
              <a:ext uri="{FF2B5EF4-FFF2-40B4-BE49-F238E27FC236}">
                <a16:creationId xmlns:a16="http://schemas.microsoft.com/office/drawing/2014/main" id="{85800E01-49AD-9804-87F6-03AC37DFBDB6}"/>
              </a:ext>
            </a:extLst>
          </p:cNvPr>
          <p:cNvCxnSpPr>
            <a:cxnSpLocks/>
          </p:cNvCxnSpPr>
          <p:nvPr/>
        </p:nvCxnSpPr>
        <p:spPr>
          <a:xfrm>
            <a:off x="1622980" y="4161617"/>
            <a:ext cx="0" cy="2213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2FC178-C7D1-E21B-3EFA-41CE099F3F95}"/>
              </a:ext>
            </a:extLst>
          </p:cNvPr>
          <p:cNvCxnSpPr>
            <a:cxnSpLocks/>
          </p:cNvCxnSpPr>
          <p:nvPr/>
        </p:nvCxnSpPr>
        <p:spPr>
          <a:xfrm>
            <a:off x="3357638" y="4152872"/>
            <a:ext cx="0" cy="2213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C00D72A-0F23-D405-96DC-53303738A78E}"/>
              </a:ext>
            </a:extLst>
          </p:cNvPr>
          <p:cNvCxnSpPr>
            <a:cxnSpLocks/>
          </p:cNvCxnSpPr>
          <p:nvPr/>
        </p:nvCxnSpPr>
        <p:spPr>
          <a:xfrm>
            <a:off x="5379732" y="4132801"/>
            <a:ext cx="0" cy="2213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7BE9DB-DA39-578C-7F4B-B1A3D882D219}"/>
              </a:ext>
            </a:extLst>
          </p:cNvPr>
          <p:cNvCxnSpPr>
            <a:cxnSpLocks/>
          </p:cNvCxnSpPr>
          <p:nvPr/>
        </p:nvCxnSpPr>
        <p:spPr>
          <a:xfrm>
            <a:off x="3928491" y="2971132"/>
            <a:ext cx="0" cy="138203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210FAEA-370F-2FE5-05EA-188FE1FBDBC4}"/>
              </a:ext>
            </a:extLst>
          </p:cNvPr>
          <p:cNvCxnSpPr>
            <a:cxnSpLocks/>
          </p:cNvCxnSpPr>
          <p:nvPr/>
        </p:nvCxnSpPr>
        <p:spPr>
          <a:xfrm>
            <a:off x="7102870" y="4133179"/>
            <a:ext cx="0" cy="2213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70E63C0-95C5-075A-5810-7BD8C12C214F}"/>
              </a:ext>
            </a:extLst>
          </p:cNvPr>
          <p:cNvCxnSpPr>
            <a:cxnSpLocks/>
          </p:cNvCxnSpPr>
          <p:nvPr/>
        </p:nvCxnSpPr>
        <p:spPr>
          <a:xfrm>
            <a:off x="7688474" y="3332803"/>
            <a:ext cx="0" cy="101246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5EE1796-7DF9-1926-7947-917CF37EB573}"/>
              </a:ext>
            </a:extLst>
          </p:cNvPr>
          <p:cNvCxnSpPr>
            <a:cxnSpLocks/>
          </p:cNvCxnSpPr>
          <p:nvPr/>
        </p:nvCxnSpPr>
        <p:spPr>
          <a:xfrm>
            <a:off x="11108292" y="4161617"/>
            <a:ext cx="0" cy="22137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97866DE-1EEF-6F62-8DD7-D207F5151AEC}"/>
              </a:ext>
            </a:extLst>
          </p:cNvPr>
          <p:cNvSpPr txBox="1"/>
          <p:nvPr/>
        </p:nvSpPr>
        <p:spPr>
          <a:xfrm>
            <a:off x="5921929" y="3992469"/>
            <a:ext cx="914400" cy="914400"/>
          </a:xfrm>
          <a:prstGeom prst="rect">
            <a:avLst/>
          </a:prstGeom>
        </p:spPr>
        <p:txBody>
          <a:bodyPr vert="horz" wrap="square" lIns="0" tIns="0" rIns="0" bIns="0" rtlCol="0">
            <a:noAutofit/>
          </a:bodyPr>
          <a:lstStyle/>
          <a:p>
            <a:pPr algn="l">
              <a:lnSpc>
                <a:spcPct val="100000"/>
              </a:lnSpc>
            </a:pPr>
            <a:endParaRPr lang="es-ES" sz="6900" dirty="0">
              <a:solidFill>
                <a:schemeClr val="accent2"/>
              </a:solidFill>
              <a:latin typeface="+mj-lt"/>
            </a:endParaRPr>
          </a:p>
        </p:txBody>
      </p:sp>
      <p:sp>
        <p:nvSpPr>
          <p:cNvPr id="23" name="TextBox 22">
            <a:extLst>
              <a:ext uri="{FF2B5EF4-FFF2-40B4-BE49-F238E27FC236}">
                <a16:creationId xmlns:a16="http://schemas.microsoft.com/office/drawing/2014/main" id="{24303D0D-E865-9B5B-32CB-6581216A3F8D}"/>
              </a:ext>
            </a:extLst>
          </p:cNvPr>
          <p:cNvSpPr txBox="1"/>
          <p:nvPr/>
        </p:nvSpPr>
        <p:spPr>
          <a:xfrm>
            <a:off x="1840467" y="992094"/>
            <a:ext cx="7781925" cy="771740"/>
          </a:xfrm>
          <a:prstGeom prst="rect">
            <a:avLst/>
          </a:prstGeom>
        </p:spPr>
        <p:txBody>
          <a:bodyPr vert="horz" wrap="square" lIns="0" tIns="0" rIns="0" bIns="0" rtlCol="0">
            <a:noAutofit/>
          </a:bodyPr>
          <a:lstStyle/>
          <a:p>
            <a:pPr algn="l">
              <a:lnSpc>
                <a:spcPct val="100000"/>
              </a:lnSpc>
            </a:pPr>
            <a:endParaRPr lang="es-ES" sz="6900" dirty="0">
              <a:solidFill>
                <a:schemeClr val="accent2"/>
              </a:solidFill>
              <a:latin typeface="+mj-lt"/>
            </a:endParaRPr>
          </a:p>
        </p:txBody>
      </p:sp>
      <p:sp>
        <p:nvSpPr>
          <p:cNvPr id="24" name="TextBox 23">
            <a:extLst>
              <a:ext uri="{FF2B5EF4-FFF2-40B4-BE49-F238E27FC236}">
                <a16:creationId xmlns:a16="http://schemas.microsoft.com/office/drawing/2014/main" id="{86E7F8D1-B4E7-3897-5391-FFEFF2A647BB}"/>
              </a:ext>
            </a:extLst>
          </p:cNvPr>
          <p:cNvSpPr txBox="1"/>
          <p:nvPr/>
        </p:nvSpPr>
        <p:spPr>
          <a:xfrm>
            <a:off x="2088117" y="925419"/>
            <a:ext cx="7877175" cy="813946"/>
          </a:xfrm>
          <a:prstGeom prst="rect">
            <a:avLst/>
          </a:prstGeom>
        </p:spPr>
        <p:txBody>
          <a:bodyPr vert="horz" wrap="square" lIns="0" tIns="0" rIns="0" bIns="0" rtlCol="0">
            <a:noAutofit/>
          </a:bodyPr>
          <a:lstStyle/>
          <a:p>
            <a:pPr algn="l">
              <a:lnSpc>
                <a:spcPct val="100000"/>
              </a:lnSpc>
            </a:pPr>
            <a:endParaRPr lang="es-ES" sz="6900" dirty="0">
              <a:solidFill>
                <a:schemeClr val="accent2"/>
              </a:solidFill>
              <a:latin typeface="+mj-lt"/>
            </a:endParaRPr>
          </a:p>
        </p:txBody>
      </p:sp>
      <p:sp>
        <p:nvSpPr>
          <p:cNvPr id="25" name="TextBox 24">
            <a:extLst>
              <a:ext uri="{FF2B5EF4-FFF2-40B4-BE49-F238E27FC236}">
                <a16:creationId xmlns:a16="http://schemas.microsoft.com/office/drawing/2014/main" id="{87629CB9-7C14-D2FE-64B0-A1201EA8AA1C}"/>
              </a:ext>
            </a:extLst>
          </p:cNvPr>
          <p:cNvSpPr txBox="1"/>
          <p:nvPr/>
        </p:nvSpPr>
        <p:spPr>
          <a:xfrm>
            <a:off x="1268967" y="595366"/>
            <a:ext cx="7858125" cy="686913"/>
          </a:xfrm>
          <a:prstGeom prst="rect">
            <a:avLst/>
          </a:prstGeom>
        </p:spPr>
        <p:txBody>
          <a:bodyPr vert="horz" wrap="square" lIns="0" tIns="0" rIns="0" bIns="0" rtlCol="0">
            <a:noAutofit/>
          </a:bodyPr>
          <a:lstStyle/>
          <a:p>
            <a:pPr>
              <a:lnSpc>
                <a:spcPct val="100000"/>
              </a:lnSpc>
            </a:pPr>
            <a:r>
              <a:rPr lang="es-ES" sz="3200" b="1" dirty="0">
                <a:solidFill>
                  <a:srgbClr val="B43271"/>
                </a:solidFill>
                <a:effectLst>
                  <a:outerShdw blurRad="38100" dist="38100" dir="2700000" algn="tl">
                    <a:srgbClr val="000000">
                      <a:alpha val="43137"/>
                    </a:srgbClr>
                  </a:outerShdw>
                </a:effectLst>
              </a:rPr>
              <a:t>Resumen hechos relevantes (III) </a:t>
            </a:r>
          </a:p>
        </p:txBody>
      </p:sp>
      <p:grpSp>
        <p:nvGrpSpPr>
          <p:cNvPr id="26" name="Group 25">
            <a:extLst>
              <a:ext uri="{FF2B5EF4-FFF2-40B4-BE49-F238E27FC236}">
                <a16:creationId xmlns:a16="http://schemas.microsoft.com/office/drawing/2014/main" id="{8E3FD998-6F63-63F9-1F54-B5F388855701}"/>
              </a:ext>
            </a:extLst>
          </p:cNvPr>
          <p:cNvGrpSpPr/>
          <p:nvPr/>
        </p:nvGrpSpPr>
        <p:grpSpPr>
          <a:xfrm>
            <a:off x="3895933" y="4344656"/>
            <a:ext cx="7239848" cy="595672"/>
            <a:chOff x="3059683" y="2862567"/>
            <a:chExt cx="4751910" cy="955682"/>
          </a:xfrm>
        </p:grpSpPr>
        <p:sp>
          <p:nvSpPr>
            <p:cNvPr id="27" name="Arrow: Up 26">
              <a:extLst>
                <a:ext uri="{FF2B5EF4-FFF2-40B4-BE49-F238E27FC236}">
                  <a16:creationId xmlns:a16="http://schemas.microsoft.com/office/drawing/2014/main" id="{BB43F84D-0FCC-0D41-CC97-E8F15B2F4E48}"/>
                </a:ext>
              </a:extLst>
            </p:cNvPr>
            <p:cNvSpPr/>
            <p:nvPr/>
          </p:nvSpPr>
          <p:spPr>
            <a:xfrm rot="5400000">
              <a:off x="4957797" y="964453"/>
              <a:ext cx="955682" cy="4751910"/>
            </a:xfrm>
            <a:prstGeom prst="upArrow">
              <a:avLst>
                <a:gd name="adj1" fmla="val 50000"/>
                <a:gd name="adj2" fmla="val 35000"/>
              </a:avLst>
            </a:prstGeom>
            <a:solidFill>
              <a:srgbClr val="B4327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sp>
          <p:nvSpPr>
            <p:cNvPr id="28" name="Arrow: Up 4">
              <a:extLst>
                <a:ext uri="{FF2B5EF4-FFF2-40B4-BE49-F238E27FC236}">
                  <a16:creationId xmlns:a16="http://schemas.microsoft.com/office/drawing/2014/main" id="{166930AB-E887-E0BE-1659-78A7D205C409}"/>
                </a:ext>
              </a:extLst>
            </p:cNvPr>
            <p:cNvSpPr txBox="1"/>
            <p:nvPr/>
          </p:nvSpPr>
          <p:spPr>
            <a:xfrm>
              <a:off x="3059683" y="3209212"/>
              <a:ext cx="4584666" cy="3005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s-ES" sz="1100" b="1" kern="1200" dirty="0">
                  <a:solidFill>
                    <a:schemeClr val="bg1"/>
                  </a:solidFill>
                </a:rPr>
                <a:t>Precio Evista 13,22 Euros</a:t>
              </a:r>
            </a:p>
          </p:txBody>
        </p:sp>
      </p:grpSp>
      <p:grpSp>
        <p:nvGrpSpPr>
          <p:cNvPr id="29" name="Group 28">
            <a:extLst>
              <a:ext uri="{FF2B5EF4-FFF2-40B4-BE49-F238E27FC236}">
                <a16:creationId xmlns:a16="http://schemas.microsoft.com/office/drawing/2014/main" id="{054DA1C4-5EF9-70E2-01A1-E44C9F0EDC8B}"/>
              </a:ext>
            </a:extLst>
          </p:cNvPr>
          <p:cNvGrpSpPr/>
          <p:nvPr/>
        </p:nvGrpSpPr>
        <p:grpSpPr>
          <a:xfrm>
            <a:off x="1536235" y="4370339"/>
            <a:ext cx="2339398" cy="573089"/>
            <a:chOff x="3059683" y="2846682"/>
            <a:chExt cx="4850659" cy="955682"/>
          </a:xfrm>
        </p:grpSpPr>
        <p:sp>
          <p:nvSpPr>
            <p:cNvPr id="30" name="Arrow: Up 29">
              <a:extLst>
                <a:ext uri="{FF2B5EF4-FFF2-40B4-BE49-F238E27FC236}">
                  <a16:creationId xmlns:a16="http://schemas.microsoft.com/office/drawing/2014/main" id="{4C0B8FCC-3C5E-0983-E988-DD2525C4E1EB}"/>
                </a:ext>
              </a:extLst>
            </p:cNvPr>
            <p:cNvSpPr/>
            <p:nvPr/>
          </p:nvSpPr>
          <p:spPr>
            <a:xfrm rot="5400000">
              <a:off x="5056546" y="948568"/>
              <a:ext cx="955682" cy="4751910"/>
            </a:xfrm>
            <a:prstGeom prst="upArrow">
              <a:avLst>
                <a:gd name="adj1" fmla="val 50000"/>
                <a:gd name="adj2" fmla="val 35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sp>
          <p:nvSpPr>
            <p:cNvPr id="31" name="Arrow: Up 4">
              <a:extLst>
                <a:ext uri="{FF2B5EF4-FFF2-40B4-BE49-F238E27FC236}">
                  <a16:creationId xmlns:a16="http://schemas.microsoft.com/office/drawing/2014/main" id="{0FB7ABB4-0D67-61BC-DDA5-8B08AD176433}"/>
                </a:ext>
              </a:extLst>
            </p:cNvPr>
            <p:cNvSpPr txBox="1"/>
            <p:nvPr/>
          </p:nvSpPr>
          <p:spPr>
            <a:xfrm>
              <a:off x="3059683" y="3209212"/>
              <a:ext cx="4584666" cy="3005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s-ES" sz="1100" b="1" kern="1200" dirty="0">
                  <a:solidFill>
                    <a:schemeClr val="bg1"/>
                  </a:solidFill>
                </a:rPr>
                <a:t>Precio Evista  22,04 Euros</a:t>
              </a:r>
            </a:p>
          </p:txBody>
        </p:sp>
      </p:grpSp>
      <p:sp>
        <p:nvSpPr>
          <p:cNvPr id="32" name="Rectangle 31">
            <a:extLst>
              <a:ext uri="{FF2B5EF4-FFF2-40B4-BE49-F238E27FC236}">
                <a16:creationId xmlns:a16="http://schemas.microsoft.com/office/drawing/2014/main" id="{157B9915-DD14-BA92-D952-AABE7F627195}"/>
              </a:ext>
            </a:extLst>
          </p:cNvPr>
          <p:cNvSpPr/>
          <p:nvPr/>
        </p:nvSpPr>
        <p:spPr>
          <a:xfrm>
            <a:off x="10507483" y="3399541"/>
            <a:ext cx="1220090" cy="710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0070C0"/>
                </a:solidFill>
                <a:latin typeface="Arial Narrow" panose="020B0606020202030204" pitchFamily="34" charset="0"/>
              </a:rPr>
              <a:t>5 agosto 2013:</a:t>
            </a:r>
          </a:p>
          <a:p>
            <a:pPr algn="ctr"/>
            <a:r>
              <a:rPr lang="es-ES" sz="1100" b="1" dirty="0">
                <a:solidFill>
                  <a:schemeClr val="tx1">
                    <a:lumMod val="85000"/>
                    <a:lumOff val="15000"/>
                  </a:schemeClr>
                </a:solidFill>
                <a:latin typeface="Arial Narrow" panose="020B0606020202030204" pitchFamily="34" charset="0"/>
              </a:rPr>
              <a:t>Caducidad CCP</a:t>
            </a:r>
            <a:endParaRPr lang="es-ES" sz="1200" b="1" dirty="0">
              <a:solidFill>
                <a:schemeClr val="tx1">
                  <a:lumMod val="85000"/>
                  <a:lumOff val="15000"/>
                </a:schemeClr>
              </a:solidFill>
            </a:endParaRPr>
          </a:p>
        </p:txBody>
      </p:sp>
      <p:sp>
        <p:nvSpPr>
          <p:cNvPr id="33" name="Rectangle 32">
            <a:extLst>
              <a:ext uri="{FF2B5EF4-FFF2-40B4-BE49-F238E27FC236}">
                <a16:creationId xmlns:a16="http://schemas.microsoft.com/office/drawing/2014/main" id="{653C211D-C72D-9AC7-984E-A670B011046D}"/>
              </a:ext>
            </a:extLst>
          </p:cNvPr>
          <p:cNvSpPr/>
          <p:nvPr/>
        </p:nvSpPr>
        <p:spPr>
          <a:xfrm>
            <a:off x="1056135" y="3349343"/>
            <a:ext cx="1168878" cy="822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b="1" dirty="0">
              <a:solidFill>
                <a:srgbClr val="0070C0"/>
              </a:solidFill>
              <a:latin typeface="Arial Narrow" panose="020B0606020202030204" pitchFamily="34" charset="0"/>
            </a:endParaRPr>
          </a:p>
          <a:p>
            <a:pPr algn="ctr"/>
            <a:r>
              <a:rPr lang="es-ES" sz="1100" b="1" dirty="0">
                <a:solidFill>
                  <a:srgbClr val="0070C0"/>
                </a:solidFill>
                <a:latin typeface="Arial Narrow" panose="020B0606020202030204" pitchFamily="34" charset="0"/>
              </a:rPr>
              <a:t>Mayo 2011:</a:t>
            </a:r>
          </a:p>
          <a:p>
            <a:pPr algn="ctr"/>
            <a:r>
              <a:rPr lang="es-ES" sz="1100" b="1" dirty="0">
                <a:solidFill>
                  <a:schemeClr val="tx1">
                    <a:lumMod val="85000"/>
                    <a:lumOff val="15000"/>
                  </a:schemeClr>
                </a:solidFill>
                <a:latin typeface="Arial Narrow" panose="020B0606020202030204" pitchFamily="34" charset="0"/>
              </a:rPr>
              <a:t>Teva lanza Gx </a:t>
            </a:r>
          </a:p>
          <a:p>
            <a:pPr algn="ctr"/>
            <a:r>
              <a:rPr lang="es-ES" sz="1100" b="1" dirty="0">
                <a:solidFill>
                  <a:schemeClr val="tx1">
                    <a:lumMod val="85000"/>
                    <a:lumOff val="15000"/>
                  </a:schemeClr>
                </a:solidFill>
                <a:latin typeface="Arial Narrow" panose="020B0606020202030204" pitchFamily="34" charset="0"/>
              </a:rPr>
              <a:t>al mercado</a:t>
            </a:r>
          </a:p>
          <a:p>
            <a:pPr algn="ctr"/>
            <a:endParaRPr lang="es-ES" sz="1200" b="1" dirty="0">
              <a:solidFill>
                <a:schemeClr val="tx1">
                  <a:lumMod val="85000"/>
                  <a:lumOff val="15000"/>
                </a:schemeClr>
              </a:solidFill>
            </a:endParaRPr>
          </a:p>
        </p:txBody>
      </p:sp>
    </p:spTree>
    <p:extLst>
      <p:ext uri="{BB962C8B-B14F-4D97-AF65-F5344CB8AC3E}">
        <p14:creationId xmlns:p14="http://schemas.microsoft.com/office/powerpoint/2010/main" val="2534352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8F3EF-9D8B-3C05-0C4D-30F63A9D8872}"/>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5E8FED2F-10BF-8D0D-8B2B-0EC415F1D6F7}"/>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3" name="Imagen 2">
            <a:extLst>
              <a:ext uri="{FF2B5EF4-FFF2-40B4-BE49-F238E27FC236}">
                <a16:creationId xmlns:a16="http://schemas.microsoft.com/office/drawing/2014/main" id="{6E4EEBBF-E2A2-7E32-199D-139A935200C0}"/>
              </a:ext>
            </a:extLst>
          </p:cNvPr>
          <p:cNvPicPr>
            <a:picLocks noChangeAspect="1"/>
          </p:cNvPicPr>
          <p:nvPr/>
        </p:nvPicPr>
        <p:blipFill>
          <a:blip r:embed="rId3"/>
          <a:stretch>
            <a:fillRect/>
          </a:stretch>
        </p:blipFill>
        <p:spPr>
          <a:xfrm>
            <a:off x="6221347" y="6553200"/>
            <a:ext cx="5727700" cy="152400"/>
          </a:xfrm>
          <a:prstGeom prst="rect">
            <a:avLst/>
          </a:prstGeom>
        </p:spPr>
      </p:pic>
      <p:sp>
        <p:nvSpPr>
          <p:cNvPr id="4" name="TextBox 3">
            <a:extLst>
              <a:ext uri="{FF2B5EF4-FFF2-40B4-BE49-F238E27FC236}">
                <a16:creationId xmlns:a16="http://schemas.microsoft.com/office/drawing/2014/main" id="{C165D863-ECA1-0A1D-D9D1-0C9D9B32064C}"/>
              </a:ext>
            </a:extLst>
          </p:cNvPr>
          <p:cNvSpPr txBox="1"/>
          <p:nvPr/>
        </p:nvSpPr>
        <p:spPr>
          <a:xfrm>
            <a:off x="821634" y="543339"/>
            <a:ext cx="8945217" cy="461665"/>
          </a:xfrm>
          <a:prstGeom prst="rect">
            <a:avLst/>
          </a:prstGeom>
          <a:noFill/>
        </p:spPr>
        <p:txBody>
          <a:bodyPr wrap="square" rtlCol="0">
            <a:spAutoFit/>
          </a:bodyPr>
          <a:lstStyle/>
          <a:p>
            <a:pPr>
              <a:lnSpc>
                <a:spcPct val="100000"/>
              </a:lnSpc>
            </a:pPr>
            <a:r>
              <a:rPr lang="es-ES" sz="2400" b="1" dirty="0">
                <a:solidFill>
                  <a:srgbClr val="B43271"/>
                </a:solidFill>
                <a:effectLst>
                  <a:outerShdw blurRad="38100" dist="38100" dir="2700000" algn="tl">
                    <a:srgbClr val="000000">
                      <a:alpha val="43137"/>
                    </a:srgbClr>
                  </a:outerShdw>
                </a:effectLst>
              </a:rPr>
              <a:t>Partes en el procedimiento</a:t>
            </a:r>
          </a:p>
        </p:txBody>
      </p:sp>
      <p:sp>
        <p:nvSpPr>
          <p:cNvPr id="5" name="TextBox 4">
            <a:extLst>
              <a:ext uri="{FF2B5EF4-FFF2-40B4-BE49-F238E27FC236}">
                <a16:creationId xmlns:a16="http://schemas.microsoft.com/office/drawing/2014/main" id="{0A8A9468-EBF8-61A3-15D9-454B1898C6B8}"/>
              </a:ext>
            </a:extLst>
          </p:cNvPr>
          <p:cNvSpPr txBox="1"/>
          <p:nvPr/>
        </p:nvSpPr>
        <p:spPr>
          <a:xfrm>
            <a:off x="821634" y="1404731"/>
            <a:ext cx="8514522" cy="4098558"/>
          </a:xfrm>
          <a:prstGeom prst="rect">
            <a:avLst/>
          </a:prstGeom>
          <a:noFill/>
        </p:spPr>
        <p:txBody>
          <a:bodyPr wrap="square" rtlCol="0">
            <a:spAutoFit/>
          </a:bodyPr>
          <a:lstStyle/>
          <a:p>
            <a:pPr marL="285750" indent="-285750">
              <a:spcAft>
                <a:spcPts val="1000"/>
              </a:spcAft>
              <a:buClr>
                <a:srgbClr val="B43271"/>
              </a:buClr>
              <a:buFont typeface="Arial" panose="020B0604020202020204" pitchFamily="34" charset="0"/>
              <a:buChar char="•"/>
            </a:pPr>
            <a:endParaRPr lang="es-ES" sz="2400" b="1" dirty="0">
              <a:solidFill>
                <a:srgbClr val="B43271"/>
              </a:solidFill>
            </a:endParaRPr>
          </a:p>
          <a:p>
            <a:pPr marL="285750" indent="-285750">
              <a:spcAft>
                <a:spcPts val="1000"/>
              </a:spcAft>
              <a:buClr>
                <a:srgbClr val="B43271"/>
              </a:buClr>
              <a:buFont typeface="Arial" panose="020B0604020202020204" pitchFamily="34" charset="0"/>
              <a:buChar char="•"/>
            </a:pPr>
            <a:r>
              <a:rPr lang="es-ES" sz="2400" b="1" dirty="0">
                <a:solidFill>
                  <a:srgbClr val="B43271"/>
                </a:solidFill>
              </a:rPr>
              <a:t>Demandantes:</a:t>
            </a:r>
          </a:p>
          <a:p>
            <a:pPr marL="742950" lvl="1" indent="-285750">
              <a:spcAft>
                <a:spcPts val="600"/>
              </a:spcAft>
              <a:buClr>
                <a:srgbClr val="B43271"/>
              </a:buClr>
              <a:buFont typeface="Wingdings" panose="05000000000000000000" pitchFamily="2" charset="2"/>
              <a:buChar char="ü"/>
            </a:pPr>
            <a:r>
              <a:rPr lang="es-ES" sz="2000" dirty="0"/>
              <a:t>Eli Lilly, como titular de la patente</a:t>
            </a:r>
          </a:p>
          <a:p>
            <a:pPr marL="742950" lvl="1" indent="-285750">
              <a:spcAft>
                <a:spcPts val="600"/>
              </a:spcAft>
              <a:buClr>
                <a:srgbClr val="B43271"/>
              </a:buClr>
              <a:buFont typeface="Wingdings" panose="05000000000000000000" pitchFamily="2" charset="2"/>
              <a:buChar char="ü"/>
            </a:pPr>
            <a:r>
              <a:rPr lang="es-ES" sz="2000" dirty="0"/>
              <a:t>Daiichi Sankyo Europe GmbH, como licenciataria exclusiva de la patente</a:t>
            </a:r>
          </a:p>
          <a:p>
            <a:pPr marL="285750" indent="-285750">
              <a:spcAft>
                <a:spcPts val="1000"/>
              </a:spcAft>
              <a:buClr>
                <a:srgbClr val="B43271"/>
              </a:buClr>
              <a:buFont typeface="Arial" panose="020B0604020202020204" pitchFamily="34" charset="0"/>
              <a:buChar char="•"/>
            </a:pPr>
            <a:endParaRPr lang="es-ES" sz="2400" b="1" dirty="0">
              <a:solidFill>
                <a:srgbClr val="B43271"/>
              </a:solidFill>
            </a:endParaRPr>
          </a:p>
          <a:p>
            <a:pPr marL="285750" indent="-285750">
              <a:spcAft>
                <a:spcPts val="1000"/>
              </a:spcAft>
              <a:buClr>
                <a:srgbClr val="B43271"/>
              </a:buClr>
              <a:buFont typeface="Arial" panose="020B0604020202020204" pitchFamily="34" charset="0"/>
              <a:buChar char="•"/>
            </a:pPr>
            <a:r>
              <a:rPr lang="es-ES" sz="2400" b="1" dirty="0">
                <a:solidFill>
                  <a:srgbClr val="B43271"/>
                </a:solidFill>
              </a:rPr>
              <a:t>Demandadas:</a:t>
            </a:r>
          </a:p>
          <a:p>
            <a:pPr marL="742950" lvl="1" indent="-285750">
              <a:spcAft>
                <a:spcPts val="600"/>
              </a:spcAft>
              <a:buClr>
                <a:srgbClr val="B43271"/>
              </a:buClr>
              <a:buFont typeface="Wingdings" panose="05000000000000000000" pitchFamily="2" charset="2"/>
              <a:buChar char="ü"/>
            </a:pPr>
            <a:r>
              <a:rPr lang="es-ES" sz="2000" dirty="0"/>
              <a:t>Teva y Cinfa </a:t>
            </a:r>
          </a:p>
          <a:p>
            <a:pPr marL="742950" lvl="1" indent="-285750">
              <a:buClr>
                <a:srgbClr val="B43271"/>
              </a:buClr>
              <a:buFont typeface="Wingdings" panose="05000000000000000000" pitchFamily="2" charset="2"/>
              <a:buChar char="ü"/>
            </a:pPr>
            <a:r>
              <a:rPr lang="es-ES" sz="2000" dirty="0"/>
              <a:t>No fueron demandadas Sandoz, Stada, Ratiopharm, Kern y Tecnimede</a:t>
            </a:r>
          </a:p>
          <a:p>
            <a:pPr marL="742950" lvl="1" indent="-285750">
              <a:buClr>
                <a:srgbClr val="B43271"/>
              </a:buClr>
              <a:buFont typeface="Arial" panose="020B0604020202020204" pitchFamily="34" charset="0"/>
              <a:buChar char="•"/>
            </a:pPr>
            <a:endParaRPr lang="es-ES" dirty="0"/>
          </a:p>
          <a:p>
            <a:pPr marL="285750" indent="-285750">
              <a:buClr>
                <a:srgbClr val="B43271"/>
              </a:buClr>
              <a:buFont typeface="Arial" panose="020B0604020202020204" pitchFamily="34" charset="0"/>
              <a:buChar char="•"/>
            </a:pPr>
            <a:endParaRPr lang="es-ES" dirty="0"/>
          </a:p>
        </p:txBody>
      </p:sp>
      <p:pic>
        <p:nvPicPr>
          <p:cNvPr id="6" name="Picture 5">
            <a:extLst>
              <a:ext uri="{FF2B5EF4-FFF2-40B4-BE49-F238E27FC236}">
                <a16:creationId xmlns:a16="http://schemas.microsoft.com/office/drawing/2014/main" id="{5F1815A3-BC04-EE26-C740-61C75E1AAFC4}"/>
              </a:ext>
            </a:extLst>
          </p:cNvPr>
          <p:cNvPicPr>
            <a:picLocks noChangeAspect="1"/>
          </p:cNvPicPr>
          <p:nvPr/>
        </p:nvPicPr>
        <p:blipFill>
          <a:blip r:embed="rId4"/>
          <a:stretch>
            <a:fillRect/>
          </a:stretch>
        </p:blipFill>
        <p:spPr>
          <a:xfrm>
            <a:off x="-19878" y="0"/>
            <a:ext cx="451104" cy="6858000"/>
          </a:xfrm>
          <a:prstGeom prst="rect">
            <a:avLst/>
          </a:prstGeom>
        </p:spPr>
      </p:pic>
    </p:spTree>
    <p:extLst>
      <p:ext uri="{BB962C8B-B14F-4D97-AF65-F5344CB8AC3E}">
        <p14:creationId xmlns:p14="http://schemas.microsoft.com/office/powerpoint/2010/main" val="864584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8F3EF-9D8B-3C05-0C4D-30F63A9D8872}"/>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5E8FED2F-10BF-8D0D-8B2B-0EC415F1D6F7}"/>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3" name="Imagen 2">
            <a:extLst>
              <a:ext uri="{FF2B5EF4-FFF2-40B4-BE49-F238E27FC236}">
                <a16:creationId xmlns:a16="http://schemas.microsoft.com/office/drawing/2014/main" id="{6E4EEBBF-E2A2-7E32-199D-139A935200C0}"/>
              </a:ext>
            </a:extLst>
          </p:cNvPr>
          <p:cNvPicPr>
            <a:picLocks noChangeAspect="1"/>
          </p:cNvPicPr>
          <p:nvPr/>
        </p:nvPicPr>
        <p:blipFill>
          <a:blip r:embed="rId3"/>
          <a:stretch>
            <a:fillRect/>
          </a:stretch>
        </p:blipFill>
        <p:spPr>
          <a:xfrm>
            <a:off x="6221347" y="6553200"/>
            <a:ext cx="5727700" cy="152400"/>
          </a:xfrm>
          <a:prstGeom prst="rect">
            <a:avLst/>
          </a:prstGeom>
        </p:spPr>
      </p:pic>
      <p:sp>
        <p:nvSpPr>
          <p:cNvPr id="4" name="TextBox 3">
            <a:extLst>
              <a:ext uri="{FF2B5EF4-FFF2-40B4-BE49-F238E27FC236}">
                <a16:creationId xmlns:a16="http://schemas.microsoft.com/office/drawing/2014/main" id="{C165D863-ECA1-0A1D-D9D1-0C9D9B32064C}"/>
              </a:ext>
            </a:extLst>
          </p:cNvPr>
          <p:cNvSpPr txBox="1"/>
          <p:nvPr/>
        </p:nvSpPr>
        <p:spPr>
          <a:xfrm>
            <a:off x="821634" y="543339"/>
            <a:ext cx="8945217" cy="461665"/>
          </a:xfrm>
          <a:prstGeom prst="rect">
            <a:avLst/>
          </a:prstGeom>
          <a:noFill/>
        </p:spPr>
        <p:txBody>
          <a:bodyPr wrap="square" rtlCol="0">
            <a:spAutoFit/>
          </a:bodyPr>
          <a:lstStyle/>
          <a:p>
            <a:pPr>
              <a:lnSpc>
                <a:spcPct val="100000"/>
              </a:lnSpc>
            </a:pPr>
            <a:r>
              <a:rPr lang="es-ES" sz="2400" b="1" dirty="0">
                <a:solidFill>
                  <a:srgbClr val="B43271"/>
                </a:solidFill>
                <a:effectLst>
                  <a:outerShdw blurRad="38100" dist="38100" dir="2700000" algn="tl">
                    <a:srgbClr val="000000">
                      <a:alpha val="43137"/>
                    </a:srgbClr>
                  </a:outerShdw>
                </a:effectLst>
              </a:rPr>
              <a:t>Lucro cesante reclamado por Eli Lilly y Daiichi</a:t>
            </a:r>
          </a:p>
        </p:txBody>
      </p:sp>
      <p:sp>
        <p:nvSpPr>
          <p:cNvPr id="5" name="TextBox 4">
            <a:extLst>
              <a:ext uri="{FF2B5EF4-FFF2-40B4-BE49-F238E27FC236}">
                <a16:creationId xmlns:a16="http://schemas.microsoft.com/office/drawing/2014/main" id="{0A8A9468-EBF8-61A3-15D9-454B1898C6B8}"/>
              </a:ext>
            </a:extLst>
          </p:cNvPr>
          <p:cNvSpPr txBox="1"/>
          <p:nvPr/>
        </p:nvSpPr>
        <p:spPr>
          <a:xfrm>
            <a:off x="821634" y="1404731"/>
            <a:ext cx="8514522" cy="5570756"/>
          </a:xfrm>
          <a:prstGeom prst="rect">
            <a:avLst/>
          </a:prstGeom>
          <a:noFill/>
        </p:spPr>
        <p:txBody>
          <a:bodyPr wrap="square" rtlCol="0">
            <a:spAutoFit/>
          </a:bodyPr>
          <a:lstStyle/>
          <a:p>
            <a:pPr marL="285750" indent="-285750">
              <a:spcAft>
                <a:spcPts val="1000"/>
              </a:spcAft>
              <a:buClr>
                <a:srgbClr val="B43271"/>
              </a:buClr>
              <a:buFont typeface="Arial" panose="020B0604020202020204" pitchFamily="34" charset="0"/>
              <a:buChar char="•"/>
            </a:pPr>
            <a:r>
              <a:rPr lang="es-ES" sz="2000" b="1" dirty="0">
                <a:solidFill>
                  <a:srgbClr val="B43271"/>
                </a:solidFill>
              </a:rPr>
              <a:t>DAIICHI EUROPE:</a:t>
            </a:r>
          </a:p>
          <a:p>
            <a:pPr marL="742950" lvl="1" indent="-285750">
              <a:spcAft>
                <a:spcPts val="600"/>
              </a:spcAft>
              <a:buClr>
                <a:srgbClr val="B43271"/>
              </a:buClr>
              <a:buFont typeface="Wingdings" panose="05000000000000000000" pitchFamily="2" charset="2"/>
              <a:buChar char="ü"/>
            </a:pPr>
            <a:r>
              <a:rPr lang="es-ES" dirty="0"/>
              <a:t>Lucro cesante directo por “efecto reducción cuota”:</a:t>
            </a:r>
          </a:p>
          <a:p>
            <a:pPr marL="1200150" lvl="2" indent="-285750">
              <a:spcAft>
                <a:spcPts val="600"/>
              </a:spcAft>
              <a:buClr>
                <a:srgbClr val="B43271"/>
              </a:buClr>
              <a:buFont typeface="Wingdings" panose="05000000000000000000" pitchFamily="2" charset="2"/>
              <a:buChar char="§"/>
            </a:pPr>
            <a:r>
              <a:rPr lang="es-ES" sz="1600" dirty="0"/>
              <a:t>Número de cajas de Evista® frustradas = % de unidades vendidas por Teva y Cinfa que habría asumido Evista® en un escenario no infractor (en competencia con Optruma® y con los </a:t>
            </a:r>
            <a:r>
              <a:rPr lang="es-ES" sz="1600" dirty="0" err="1"/>
              <a:t>gx</a:t>
            </a:r>
            <a:r>
              <a:rPr lang="es-ES" sz="1600" dirty="0"/>
              <a:t> de los laboratorios genéricos no demandados) </a:t>
            </a:r>
          </a:p>
          <a:p>
            <a:pPr marL="742950" lvl="1" indent="-285750">
              <a:spcAft>
                <a:spcPts val="600"/>
              </a:spcAft>
              <a:buClr>
                <a:srgbClr val="B43271"/>
              </a:buClr>
              <a:buFont typeface="Wingdings" panose="05000000000000000000" pitchFamily="2" charset="2"/>
              <a:buChar char="ü"/>
            </a:pPr>
            <a:r>
              <a:rPr lang="es-ES" dirty="0"/>
              <a:t>Lucro cesante directo por “efecto reducción precio”:</a:t>
            </a:r>
          </a:p>
          <a:p>
            <a:pPr marL="1200150" lvl="2" indent="-285750">
              <a:spcAft>
                <a:spcPts val="600"/>
              </a:spcAft>
              <a:buClr>
                <a:srgbClr val="B43271"/>
              </a:buClr>
              <a:buFont typeface="Wingdings" panose="05000000000000000000" pitchFamily="2" charset="2"/>
              <a:buChar char="§"/>
            </a:pPr>
            <a:r>
              <a:rPr lang="es-ES" sz="1600" dirty="0"/>
              <a:t>Número de cajas de Evista® vendidas a precio reducido desde 5 de octubre de 2011</a:t>
            </a:r>
          </a:p>
          <a:p>
            <a:pPr marL="1200150" lvl="2" indent="-285750">
              <a:spcAft>
                <a:spcPts val="600"/>
              </a:spcAft>
              <a:buClr>
                <a:srgbClr val="B43271"/>
              </a:buClr>
              <a:buFont typeface="Wingdings" panose="05000000000000000000" pitchFamily="2" charset="2"/>
              <a:buChar char="§"/>
            </a:pPr>
            <a:r>
              <a:rPr lang="es-ES" sz="1600" dirty="0"/>
              <a:t>Número de cajas de Evista frustradas desde 5 de octubre de 2011</a:t>
            </a:r>
          </a:p>
          <a:p>
            <a:pPr marL="742950" lvl="1" indent="-285750">
              <a:spcAft>
                <a:spcPts val="600"/>
              </a:spcAft>
              <a:buClr>
                <a:srgbClr val="B43271"/>
              </a:buClr>
              <a:buFont typeface="Wingdings" panose="05000000000000000000" pitchFamily="2" charset="2"/>
              <a:buChar char="ü"/>
            </a:pPr>
            <a:r>
              <a:rPr lang="es-ES" dirty="0"/>
              <a:t>Lucro cesante indirecto:</a:t>
            </a:r>
          </a:p>
          <a:p>
            <a:pPr marL="1200150" lvl="2" indent="-285750">
              <a:spcAft>
                <a:spcPts val="1000"/>
              </a:spcAft>
              <a:buClr>
                <a:srgbClr val="B43271"/>
              </a:buClr>
              <a:buFont typeface="Wingdings" panose="05000000000000000000" pitchFamily="2" charset="2"/>
              <a:buChar char="§"/>
            </a:pPr>
            <a:r>
              <a:rPr lang="es-ES" sz="1600" dirty="0"/>
              <a:t>Pérdidas de la filial española de Daiichi por “efecto reducción cuota” y por “efecto reducción precio”</a:t>
            </a:r>
          </a:p>
          <a:p>
            <a:pPr marL="285750" indent="-285750">
              <a:spcAft>
                <a:spcPts val="1000"/>
              </a:spcAft>
              <a:buClr>
                <a:srgbClr val="B43271"/>
              </a:buClr>
              <a:buFont typeface="Arial" panose="020B0604020202020204" pitchFamily="34" charset="0"/>
              <a:buChar char="•"/>
            </a:pPr>
            <a:r>
              <a:rPr lang="es-ES" sz="2000" b="1" dirty="0">
                <a:solidFill>
                  <a:srgbClr val="B43271"/>
                </a:solidFill>
              </a:rPr>
              <a:t>ELI LILLY:</a:t>
            </a:r>
          </a:p>
          <a:p>
            <a:pPr marL="742950" lvl="1" indent="-285750">
              <a:spcAft>
                <a:spcPts val="600"/>
              </a:spcAft>
              <a:buClr>
                <a:srgbClr val="B43271"/>
              </a:buClr>
              <a:buFont typeface="Wingdings" panose="05000000000000000000" pitchFamily="2" charset="2"/>
              <a:buChar char="ü"/>
            </a:pPr>
            <a:r>
              <a:rPr lang="es-ES" dirty="0"/>
              <a:t>Enriquecimiento injusto de Teva y Cinfa </a:t>
            </a:r>
          </a:p>
          <a:p>
            <a:pPr marL="742950" lvl="1" indent="-285750">
              <a:buClr>
                <a:srgbClr val="B43271"/>
              </a:buClr>
              <a:buFont typeface="Wingdings" panose="05000000000000000000" pitchFamily="2" charset="2"/>
              <a:buChar char="ü"/>
            </a:pPr>
            <a:r>
              <a:rPr lang="es-ES" dirty="0"/>
              <a:t>Para evitar duplicidades, solo en relación con el % de unidades vendidas por Teva y Cinfa no consideradas para calcular el lucro cesante de Daiichi</a:t>
            </a:r>
          </a:p>
          <a:p>
            <a:pPr marL="742950" lvl="1" indent="-285750">
              <a:buClr>
                <a:srgbClr val="B43271"/>
              </a:buClr>
              <a:buFont typeface="Arial" panose="020B0604020202020204" pitchFamily="34" charset="0"/>
              <a:buChar char="•"/>
            </a:pPr>
            <a:endParaRPr lang="es-ES" dirty="0"/>
          </a:p>
          <a:p>
            <a:pPr marL="285750" indent="-285750">
              <a:buClr>
                <a:srgbClr val="B43271"/>
              </a:buClr>
              <a:buFont typeface="Arial" panose="020B0604020202020204" pitchFamily="34" charset="0"/>
              <a:buChar char="•"/>
            </a:pPr>
            <a:endParaRPr lang="es-ES" dirty="0"/>
          </a:p>
        </p:txBody>
      </p:sp>
      <p:pic>
        <p:nvPicPr>
          <p:cNvPr id="6" name="Picture 5">
            <a:extLst>
              <a:ext uri="{FF2B5EF4-FFF2-40B4-BE49-F238E27FC236}">
                <a16:creationId xmlns:a16="http://schemas.microsoft.com/office/drawing/2014/main" id="{5F1815A3-BC04-EE26-C740-61C75E1AAFC4}"/>
              </a:ext>
            </a:extLst>
          </p:cNvPr>
          <p:cNvPicPr>
            <a:picLocks noChangeAspect="1"/>
          </p:cNvPicPr>
          <p:nvPr/>
        </p:nvPicPr>
        <p:blipFill>
          <a:blip r:embed="rId4"/>
          <a:stretch>
            <a:fillRect/>
          </a:stretch>
        </p:blipFill>
        <p:spPr>
          <a:xfrm>
            <a:off x="-19878" y="0"/>
            <a:ext cx="451104" cy="6858000"/>
          </a:xfrm>
          <a:prstGeom prst="rect">
            <a:avLst/>
          </a:prstGeom>
        </p:spPr>
      </p:pic>
    </p:spTree>
    <p:extLst>
      <p:ext uri="{BB962C8B-B14F-4D97-AF65-F5344CB8AC3E}">
        <p14:creationId xmlns:p14="http://schemas.microsoft.com/office/powerpoint/2010/main" val="380049227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p r o p e r t i e s   x m l n s = " h t t p : / / w w w . i m a n a g e . c o m / w o r k / x m l s c h e m a " >  
     < d o c u m e n t i d > E M E A ! 1 0 2 8 0 9 4 2 5 5 8 . 1 < / d o c u m e n t i d >  
     < s e n d e r i d > 2 1 5 0 0 4 < / s e n d e r i d >  
     < s e n d e r e m a i l > M O N T S E . F A B R E S @ C L I F F O R D C H A N C E . C O M < / s e n d e r e m a i l >  
     < l a s t m o d i f i e d > 2 0 2 4 - 0 2 - 2 7 T 1 8 : 0 5 : 4 3 . 0 0 0 0 0 0 0 + 0 1 : 0 0 < / l a s t m o d i f i e d >  
     < d a t a b a s e > E M E A < / d a t a b a s e >  
 < / p r o p e r t i e s > 
</file>

<file path=customXml/itemProps1.xml><?xml version="1.0" encoding="utf-8"?>
<ds:datastoreItem xmlns:ds="http://schemas.openxmlformats.org/officeDocument/2006/customXml" ds:itemID="{1E0FB10F-CE68-4A62-A643-0A0A69344EE5}">
  <ds:schemaRefs>
    <ds:schemaRef ds:uri="http://www.imanage.com/work/xmlschema"/>
  </ds:schemaRefs>
</ds:datastoreItem>
</file>

<file path=docProps/app.xml><?xml version="1.0" encoding="utf-8"?>
<Properties xmlns="http://schemas.openxmlformats.org/officeDocument/2006/extended-properties" xmlns:vt="http://schemas.openxmlformats.org/officeDocument/2006/docPropsVTypes">
  <TotalTime>397</TotalTime>
  <Words>1867</Words>
  <Application>Microsoft Office PowerPoint</Application>
  <PresentationFormat>Panorámica</PresentationFormat>
  <Paragraphs>156</Paragraphs>
  <Slides>15</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15</vt:i4>
      </vt:variant>
    </vt:vector>
  </HeadingPairs>
  <TitlesOfParts>
    <vt:vector size="22" baseType="lpstr">
      <vt:lpstr>Arial</vt:lpstr>
      <vt:lpstr>Arial Narrow</vt:lpstr>
      <vt:lpstr>Calibri</vt:lpstr>
      <vt:lpstr>Calibri Light</vt:lpstr>
      <vt:lpstr>Soho Gothic Pro</vt:lpstr>
      <vt:lpstr>Wingdings</vt:lpstr>
      <vt:lpstr>Tema de Office</vt:lpstr>
      <vt:lpstr>Presentación de PowerPoint</vt:lpstr>
      <vt:lpstr>ACTUALIDAD DE LA PROTECCIÓN JUDICIAL DE LA INNOVACIÓN FARMACÉUTICA EN ESPAÑA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cristina martin</dc:creator>
  <cp:lastModifiedBy>Nuria García García</cp:lastModifiedBy>
  <cp:revision>14</cp:revision>
  <dcterms:created xsi:type="dcterms:W3CDTF">2024-01-29T09:45:22Z</dcterms:created>
  <dcterms:modified xsi:type="dcterms:W3CDTF">2024-02-28T09:37:26Z</dcterms:modified>
</cp:coreProperties>
</file>