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6" r:id="rId5"/>
    <p:sldId id="4467" r:id="rId6"/>
    <p:sldId id="4453" r:id="rId7"/>
    <p:sldId id="4470" r:id="rId8"/>
    <p:sldId id="4472" r:id="rId9"/>
    <p:sldId id="4455" r:id="rId10"/>
    <p:sldId id="4471" r:id="rId11"/>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 Miquel Gómez" initials="AMG" lastIdx="1" clrIdx="0">
    <p:extLst>
      <p:ext uri="{19B8F6BF-5375-455C-9EA6-DF929625EA0E}">
        <p15:presenceInfo xmlns:p15="http://schemas.microsoft.com/office/powerpoint/2012/main" userId="f4361170d488c8d2" providerId="Windows Live"/>
      </p:ext>
    </p:extLst>
  </p:cmAuthor>
  <p:cmAuthor id="2" name="Ana González" initials="AG" lastIdx="1" clrIdx="1">
    <p:extLst>
      <p:ext uri="{19B8F6BF-5375-455C-9EA6-DF929625EA0E}">
        <p15:presenceInfo xmlns:p15="http://schemas.microsoft.com/office/powerpoint/2012/main" userId="ae52e93d5447922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B9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60" autoAdjust="0"/>
    <p:restoredTop sz="75439" autoAdjust="0"/>
  </p:normalViewPr>
  <p:slideViewPr>
    <p:cSldViewPr snapToGrid="0">
      <p:cViewPr varScale="1">
        <p:scale>
          <a:sx n="87" d="100"/>
          <a:sy n="87" d="100"/>
        </p:scale>
        <p:origin x="108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68CD5CD-D847-114F-9852-5135AAABE12C}" type="datetimeFigureOut">
              <a:rPr lang="es-ES" smtClean="0"/>
              <a:t>01/03/2024</a:t>
            </a:fld>
            <a:endParaRPr lang="es-ES"/>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5BA76CB-8A08-494B-B0BF-9148883DF7E4}" type="slidenum">
              <a:rPr lang="es-ES" smtClean="0"/>
              <a:t>‹Nº›</a:t>
            </a:fld>
            <a:endParaRPr lang="es-ES"/>
          </a:p>
        </p:txBody>
      </p:sp>
    </p:spTree>
    <p:extLst>
      <p:ext uri="{BB962C8B-B14F-4D97-AF65-F5344CB8AC3E}">
        <p14:creationId xmlns:p14="http://schemas.microsoft.com/office/powerpoint/2010/main" val="2323955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endParaRPr lang="es-E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5"/>
          </p:nvPr>
        </p:nvSpPr>
        <p:spPr/>
        <p:txBody>
          <a:bodyPr/>
          <a:lstStyle/>
          <a:p>
            <a:fld id="{05BA76CB-8A08-494B-B0BF-9148883DF7E4}" type="slidenum">
              <a:rPr lang="es-ES" smtClean="0"/>
              <a:t>1</a:t>
            </a:fld>
            <a:endParaRPr lang="es-ES"/>
          </a:p>
        </p:txBody>
      </p:sp>
    </p:spTree>
    <p:extLst>
      <p:ext uri="{BB962C8B-B14F-4D97-AF65-F5344CB8AC3E}">
        <p14:creationId xmlns:p14="http://schemas.microsoft.com/office/powerpoint/2010/main" val="1550756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C03AAC6-DE2A-4E62-9DFA-68CCC485FEC6}" type="slidenum">
              <a:rPr lang="es-ES" smtClean="0"/>
              <a:pPr/>
              <a:t>2</a:t>
            </a:fld>
            <a:endParaRPr lang="es-ES"/>
          </a:p>
        </p:txBody>
      </p:sp>
    </p:spTree>
    <p:extLst>
      <p:ext uri="{BB962C8B-B14F-4D97-AF65-F5344CB8AC3E}">
        <p14:creationId xmlns:p14="http://schemas.microsoft.com/office/powerpoint/2010/main" val="2438998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C03AAC6-DE2A-4E62-9DFA-68CCC485FEC6}" type="slidenum">
              <a:rPr lang="es-ES" smtClean="0"/>
              <a:pPr/>
              <a:t>3</a:t>
            </a:fld>
            <a:endParaRPr lang="es-ES"/>
          </a:p>
        </p:txBody>
      </p:sp>
    </p:spTree>
    <p:extLst>
      <p:ext uri="{BB962C8B-B14F-4D97-AF65-F5344CB8AC3E}">
        <p14:creationId xmlns:p14="http://schemas.microsoft.com/office/powerpoint/2010/main" val="522413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C03AAC6-DE2A-4E62-9DFA-68CCC485FEC6}" type="slidenum">
              <a:rPr lang="es-ES" smtClean="0"/>
              <a:pPr/>
              <a:t>4</a:t>
            </a:fld>
            <a:endParaRPr lang="es-ES"/>
          </a:p>
        </p:txBody>
      </p:sp>
    </p:spTree>
    <p:extLst>
      <p:ext uri="{BB962C8B-B14F-4D97-AF65-F5344CB8AC3E}">
        <p14:creationId xmlns:p14="http://schemas.microsoft.com/office/powerpoint/2010/main" val="601326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C03AAC6-DE2A-4E62-9DFA-68CCC485FEC6}" type="slidenum">
              <a:rPr lang="es-ES" smtClean="0"/>
              <a:pPr/>
              <a:t>5</a:t>
            </a:fld>
            <a:endParaRPr lang="es-ES"/>
          </a:p>
        </p:txBody>
      </p:sp>
    </p:spTree>
    <p:extLst>
      <p:ext uri="{BB962C8B-B14F-4D97-AF65-F5344CB8AC3E}">
        <p14:creationId xmlns:p14="http://schemas.microsoft.com/office/powerpoint/2010/main" val="196091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C03AAC6-DE2A-4E62-9DFA-68CCC485FEC6}" type="slidenum">
              <a:rPr lang="es-ES" smtClean="0"/>
              <a:pPr/>
              <a:t>6</a:t>
            </a:fld>
            <a:endParaRPr lang="es-ES"/>
          </a:p>
        </p:txBody>
      </p:sp>
    </p:spTree>
    <p:extLst>
      <p:ext uri="{BB962C8B-B14F-4D97-AF65-F5344CB8AC3E}">
        <p14:creationId xmlns:p14="http://schemas.microsoft.com/office/powerpoint/2010/main" val="928733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C03AAC6-DE2A-4E62-9DFA-68CCC485FEC6}" type="slidenum">
              <a:rPr lang="es-ES" smtClean="0"/>
              <a:pPr/>
              <a:t>7</a:t>
            </a:fld>
            <a:endParaRPr lang="es-ES"/>
          </a:p>
        </p:txBody>
      </p:sp>
    </p:spTree>
    <p:extLst>
      <p:ext uri="{BB962C8B-B14F-4D97-AF65-F5344CB8AC3E}">
        <p14:creationId xmlns:p14="http://schemas.microsoft.com/office/powerpoint/2010/main" val="1173795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8EADDF-DA91-4AC6-8C78-49A96F64309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64D4948-90A4-44BC-A974-7C35AC1BA6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0ECA846-C1C9-4B55-8CB8-0C2068941E6E}"/>
              </a:ext>
            </a:extLst>
          </p:cNvPr>
          <p:cNvSpPr>
            <a:spLocks noGrp="1"/>
          </p:cNvSpPr>
          <p:nvPr>
            <p:ph type="dt" sz="half" idx="10"/>
          </p:nvPr>
        </p:nvSpPr>
        <p:spPr/>
        <p:txBody>
          <a:bodyPr/>
          <a:lstStyle/>
          <a:p>
            <a:fld id="{169182DB-E73D-4722-ADBB-170F35A2BA19}" type="datetimeFigureOut">
              <a:rPr lang="es-ES" smtClean="0"/>
              <a:t>01/03/2024</a:t>
            </a:fld>
            <a:endParaRPr lang="es-ES"/>
          </a:p>
        </p:txBody>
      </p:sp>
      <p:sp>
        <p:nvSpPr>
          <p:cNvPr id="5" name="Marcador de pie de página 4">
            <a:extLst>
              <a:ext uri="{FF2B5EF4-FFF2-40B4-BE49-F238E27FC236}">
                <a16:creationId xmlns:a16="http://schemas.microsoft.com/office/drawing/2014/main" id="{5176014F-126C-4D65-9407-66B536FB4C3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E62017C-F360-4A9B-B8DD-BB52100C3F3D}"/>
              </a:ext>
            </a:extLst>
          </p:cNvPr>
          <p:cNvSpPr>
            <a:spLocks noGrp="1"/>
          </p:cNvSpPr>
          <p:nvPr>
            <p:ph type="sldNum" sz="quarter" idx="12"/>
          </p:nvPr>
        </p:nvSpPr>
        <p:spPr/>
        <p:txBody>
          <a:bodyPr/>
          <a:lstStyle/>
          <a:p>
            <a:fld id="{05C08D38-199E-45A9-8130-3B35B9B3B154}" type="slidenum">
              <a:rPr lang="es-ES" smtClean="0"/>
              <a:t>‹Nº›</a:t>
            </a:fld>
            <a:endParaRPr lang="es-ES"/>
          </a:p>
        </p:txBody>
      </p:sp>
    </p:spTree>
    <p:extLst>
      <p:ext uri="{BB962C8B-B14F-4D97-AF65-F5344CB8AC3E}">
        <p14:creationId xmlns:p14="http://schemas.microsoft.com/office/powerpoint/2010/main" val="2900075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2A6DF7-5EFF-4C3A-AE7D-0009707BA33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183B82E-3A4D-49FF-8011-9B502FC0E30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1FB9EA3-D59F-4C6A-A3D3-27E73FBCB0BF}"/>
              </a:ext>
            </a:extLst>
          </p:cNvPr>
          <p:cNvSpPr>
            <a:spLocks noGrp="1"/>
          </p:cNvSpPr>
          <p:nvPr>
            <p:ph type="dt" sz="half" idx="10"/>
          </p:nvPr>
        </p:nvSpPr>
        <p:spPr/>
        <p:txBody>
          <a:bodyPr/>
          <a:lstStyle/>
          <a:p>
            <a:fld id="{169182DB-E73D-4722-ADBB-170F35A2BA19}" type="datetimeFigureOut">
              <a:rPr lang="es-ES" smtClean="0"/>
              <a:t>01/03/2024</a:t>
            </a:fld>
            <a:endParaRPr lang="es-ES"/>
          </a:p>
        </p:txBody>
      </p:sp>
      <p:sp>
        <p:nvSpPr>
          <p:cNvPr id="5" name="Marcador de pie de página 4">
            <a:extLst>
              <a:ext uri="{FF2B5EF4-FFF2-40B4-BE49-F238E27FC236}">
                <a16:creationId xmlns:a16="http://schemas.microsoft.com/office/drawing/2014/main" id="{04CF415E-ACEE-4517-87D2-9337B5A14A6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91C011-724A-4B67-9036-279057258CBB}"/>
              </a:ext>
            </a:extLst>
          </p:cNvPr>
          <p:cNvSpPr>
            <a:spLocks noGrp="1"/>
          </p:cNvSpPr>
          <p:nvPr>
            <p:ph type="sldNum" sz="quarter" idx="12"/>
          </p:nvPr>
        </p:nvSpPr>
        <p:spPr/>
        <p:txBody>
          <a:bodyPr/>
          <a:lstStyle/>
          <a:p>
            <a:fld id="{05C08D38-199E-45A9-8130-3B35B9B3B154}" type="slidenum">
              <a:rPr lang="es-ES" smtClean="0"/>
              <a:t>‹Nº›</a:t>
            </a:fld>
            <a:endParaRPr lang="es-ES"/>
          </a:p>
        </p:txBody>
      </p:sp>
    </p:spTree>
    <p:extLst>
      <p:ext uri="{BB962C8B-B14F-4D97-AF65-F5344CB8AC3E}">
        <p14:creationId xmlns:p14="http://schemas.microsoft.com/office/powerpoint/2010/main" val="3326419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E0BACE0-F501-467A-A74D-3BD3C41C638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BFAAD8-FE02-4B45-84A4-9F8E06EE18C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A68E586-89D1-4096-B455-FFAF2FD6A23D}"/>
              </a:ext>
            </a:extLst>
          </p:cNvPr>
          <p:cNvSpPr>
            <a:spLocks noGrp="1"/>
          </p:cNvSpPr>
          <p:nvPr>
            <p:ph type="dt" sz="half" idx="10"/>
          </p:nvPr>
        </p:nvSpPr>
        <p:spPr/>
        <p:txBody>
          <a:bodyPr/>
          <a:lstStyle/>
          <a:p>
            <a:fld id="{169182DB-E73D-4722-ADBB-170F35A2BA19}" type="datetimeFigureOut">
              <a:rPr lang="es-ES" smtClean="0"/>
              <a:t>01/03/2024</a:t>
            </a:fld>
            <a:endParaRPr lang="es-ES"/>
          </a:p>
        </p:txBody>
      </p:sp>
      <p:sp>
        <p:nvSpPr>
          <p:cNvPr id="5" name="Marcador de pie de página 4">
            <a:extLst>
              <a:ext uri="{FF2B5EF4-FFF2-40B4-BE49-F238E27FC236}">
                <a16:creationId xmlns:a16="http://schemas.microsoft.com/office/drawing/2014/main" id="{0CBD6220-5C98-4309-A4DE-72EEAEEE34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A1383D8-D3C7-4378-8017-E09AFDEFB9CA}"/>
              </a:ext>
            </a:extLst>
          </p:cNvPr>
          <p:cNvSpPr>
            <a:spLocks noGrp="1"/>
          </p:cNvSpPr>
          <p:nvPr>
            <p:ph type="sldNum" sz="quarter" idx="12"/>
          </p:nvPr>
        </p:nvSpPr>
        <p:spPr/>
        <p:txBody>
          <a:bodyPr/>
          <a:lstStyle/>
          <a:p>
            <a:fld id="{05C08D38-199E-45A9-8130-3B35B9B3B154}" type="slidenum">
              <a:rPr lang="es-ES" smtClean="0"/>
              <a:t>‹Nº›</a:t>
            </a:fld>
            <a:endParaRPr lang="es-ES"/>
          </a:p>
        </p:txBody>
      </p:sp>
    </p:spTree>
    <p:extLst>
      <p:ext uri="{BB962C8B-B14F-4D97-AF65-F5344CB8AC3E}">
        <p14:creationId xmlns:p14="http://schemas.microsoft.com/office/powerpoint/2010/main" val="4284304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D70726-1EA2-4951-B46A-0E1525D4BC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A728834-A307-45DA-8A95-0A77114B87A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ED001BB-33E1-461B-A1B9-14FADEBA3E7E}"/>
              </a:ext>
            </a:extLst>
          </p:cNvPr>
          <p:cNvSpPr>
            <a:spLocks noGrp="1"/>
          </p:cNvSpPr>
          <p:nvPr>
            <p:ph type="dt" sz="half" idx="10"/>
          </p:nvPr>
        </p:nvSpPr>
        <p:spPr/>
        <p:txBody>
          <a:bodyPr/>
          <a:lstStyle/>
          <a:p>
            <a:fld id="{169182DB-E73D-4722-ADBB-170F35A2BA19}" type="datetimeFigureOut">
              <a:rPr lang="es-ES" smtClean="0"/>
              <a:t>01/03/2024</a:t>
            </a:fld>
            <a:endParaRPr lang="es-ES"/>
          </a:p>
        </p:txBody>
      </p:sp>
      <p:sp>
        <p:nvSpPr>
          <p:cNvPr id="5" name="Marcador de pie de página 4">
            <a:extLst>
              <a:ext uri="{FF2B5EF4-FFF2-40B4-BE49-F238E27FC236}">
                <a16:creationId xmlns:a16="http://schemas.microsoft.com/office/drawing/2014/main" id="{B0534AE7-792E-4E41-84E4-A126810A1C7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BEE3987-1DE9-4CE8-A776-069CC24EE37A}"/>
              </a:ext>
            </a:extLst>
          </p:cNvPr>
          <p:cNvSpPr>
            <a:spLocks noGrp="1"/>
          </p:cNvSpPr>
          <p:nvPr>
            <p:ph type="sldNum" sz="quarter" idx="12"/>
          </p:nvPr>
        </p:nvSpPr>
        <p:spPr/>
        <p:txBody>
          <a:bodyPr/>
          <a:lstStyle/>
          <a:p>
            <a:fld id="{05C08D38-199E-45A9-8130-3B35B9B3B154}" type="slidenum">
              <a:rPr lang="es-ES" smtClean="0"/>
              <a:t>‹Nº›</a:t>
            </a:fld>
            <a:endParaRPr lang="es-ES"/>
          </a:p>
        </p:txBody>
      </p:sp>
    </p:spTree>
    <p:extLst>
      <p:ext uri="{BB962C8B-B14F-4D97-AF65-F5344CB8AC3E}">
        <p14:creationId xmlns:p14="http://schemas.microsoft.com/office/powerpoint/2010/main" val="227761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64BC6C-9441-470D-B3EA-022D94CCBDF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E4458FD-7C64-4775-B4B3-CA4E74E924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19A44E0-1A0F-4667-96EE-9FFCDB716128}"/>
              </a:ext>
            </a:extLst>
          </p:cNvPr>
          <p:cNvSpPr>
            <a:spLocks noGrp="1"/>
          </p:cNvSpPr>
          <p:nvPr>
            <p:ph type="dt" sz="half" idx="10"/>
          </p:nvPr>
        </p:nvSpPr>
        <p:spPr/>
        <p:txBody>
          <a:bodyPr/>
          <a:lstStyle/>
          <a:p>
            <a:fld id="{169182DB-E73D-4722-ADBB-170F35A2BA19}" type="datetimeFigureOut">
              <a:rPr lang="es-ES" smtClean="0"/>
              <a:t>01/03/2024</a:t>
            </a:fld>
            <a:endParaRPr lang="es-ES"/>
          </a:p>
        </p:txBody>
      </p:sp>
      <p:sp>
        <p:nvSpPr>
          <p:cNvPr id="5" name="Marcador de pie de página 4">
            <a:extLst>
              <a:ext uri="{FF2B5EF4-FFF2-40B4-BE49-F238E27FC236}">
                <a16:creationId xmlns:a16="http://schemas.microsoft.com/office/drawing/2014/main" id="{1F39C54C-BE83-4C6E-AAA9-6D42A20D3D7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8CF94F-0846-4881-9D01-C6AF25609B72}"/>
              </a:ext>
            </a:extLst>
          </p:cNvPr>
          <p:cNvSpPr>
            <a:spLocks noGrp="1"/>
          </p:cNvSpPr>
          <p:nvPr>
            <p:ph type="sldNum" sz="quarter" idx="12"/>
          </p:nvPr>
        </p:nvSpPr>
        <p:spPr/>
        <p:txBody>
          <a:bodyPr/>
          <a:lstStyle/>
          <a:p>
            <a:fld id="{05C08D38-199E-45A9-8130-3B35B9B3B154}" type="slidenum">
              <a:rPr lang="es-ES" smtClean="0"/>
              <a:t>‹Nº›</a:t>
            </a:fld>
            <a:endParaRPr lang="es-ES"/>
          </a:p>
        </p:txBody>
      </p:sp>
    </p:spTree>
    <p:extLst>
      <p:ext uri="{BB962C8B-B14F-4D97-AF65-F5344CB8AC3E}">
        <p14:creationId xmlns:p14="http://schemas.microsoft.com/office/powerpoint/2010/main" val="2395768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E4745E-6906-4B35-9435-A6DB34DF379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715C4BC-F198-47A7-BF40-D0171A6719D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D6F8FF7-371E-44A5-BBC8-EFF8748C3BE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977295A-B8F3-42FC-935D-FE4698D07C42}"/>
              </a:ext>
            </a:extLst>
          </p:cNvPr>
          <p:cNvSpPr>
            <a:spLocks noGrp="1"/>
          </p:cNvSpPr>
          <p:nvPr>
            <p:ph type="dt" sz="half" idx="10"/>
          </p:nvPr>
        </p:nvSpPr>
        <p:spPr/>
        <p:txBody>
          <a:bodyPr/>
          <a:lstStyle/>
          <a:p>
            <a:fld id="{169182DB-E73D-4722-ADBB-170F35A2BA19}" type="datetimeFigureOut">
              <a:rPr lang="es-ES" smtClean="0"/>
              <a:t>01/03/2024</a:t>
            </a:fld>
            <a:endParaRPr lang="es-ES"/>
          </a:p>
        </p:txBody>
      </p:sp>
      <p:sp>
        <p:nvSpPr>
          <p:cNvPr id="6" name="Marcador de pie de página 5">
            <a:extLst>
              <a:ext uri="{FF2B5EF4-FFF2-40B4-BE49-F238E27FC236}">
                <a16:creationId xmlns:a16="http://schemas.microsoft.com/office/drawing/2014/main" id="{518AC9A5-1B8C-4E35-859F-65BC2E379A0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6770D84-9E43-415E-839D-157A837785F6}"/>
              </a:ext>
            </a:extLst>
          </p:cNvPr>
          <p:cNvSpPr>
            <a:spLocks noGrp="1"/>
          </p:cNvSpPr>
          <p:nvPr>
            <p:ph type="sldNum" sz="quarter" idx="12"/>
          </p:nvPr>
        </p:nvSpPr>
        <p:spPr/>
        <p:txBody>
          <a:bodyPr/>
          <a:lstStyle/>
          <a:p>
            <a:fld id="{05C08D38-199E-45A9-8130-3B35B9B3B154}" type="slidenum">
              <a:rPr lang="es-ES" smtClean="0"/>
              <a:t>‹Nº›</a:t>
            </a:fld>
            <a:endParaRPr lang="es-ES"/>
          </a:p>
        </p:txBody>
      </p:sp>
    </p:spTree>
    <p:extLst>
      <p:ext uri="{BB962C8B-B14F-4D97-AF65-F5344CB8AC3E}">
        <p14:creationId xmlns:p14="http://schemas.microsoft.com/office/powerpoint/2010/main" val="3598928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673942-BE09-4FE1-A649-23353C698E4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C09E4AA-966B-4340-AF04-F476D178D1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E91303B-F7BA-4B25-B733-B6076D60988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99A9F7E-05E4-478F-86FA-F60FA73467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1501978-91B3-4192-A8DA-611C6990DD1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612C7E9-9843-47FF-8AFB-5FCAC226E94D}"/>
              </a:ext>
            </a:extLst>
          </p:cNvPr>
          <p:cNvSpPr>
            <a:spLocks noGrp="1"/>
          </p:cNvSpPr>
          <p:nvPr>
            <p:ph type="dt" sz="half" idx="10"/>
          </p:nvPr>
        </p:nvSpPr>
        <p:spPr/>
        <p:txBody>
          <a:bodyPr/>
          <a:lstStyle/>
          <a:p>
            <a:fld id="{169182DB-E73D-4722-ADBB-170F35A2BA19}" type="datetimeFigureOut">
              <a:rPr lang="es-ES" smtClean="0"/>
              <a:t>01/03/2024</a:t>
            </a:fld>
            <a:endParaRPr lang="es-ES"/>
          </a:p>
        </p:txBody>
      </p:sp>
      <p:sp>
        <p:nvSpPr>
          <p:cNvPr id="8" name="Marcador de pie de página 7">
            <a:extLst>
              <a:ext uri="{FF2B5EF4-FFF2-40B4-BE49-F238E27FC236}">
                <a16:creationId xmlns:a16="http://schemas.microsoft.com/office/drawing/2014/main" id="{493D713A-9326-4625-90CC-D7A1D5AFCA7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0543E58-34D8-437A-A262-D0BB088A0B05}"/>
              </a:ext>
            </a:extLst>
          </p:cNvPr>
          <p:cNvSpPr>
            <a:spLocks noGrp="1"/>
          </p:cNvSpPr>
          <p:nvPr>
            <p:ph type="sldNum" sz="quarter" idx="12"/>
          </p:nvPr>
        </p:nvSpPr>
        <p:spPr/>
        <p:txBody>
          <a:bodyPr/>
          <a:lstStyle/>
          <a:p>
            <a:fld id="{05C08D38-199E-45A9-8130-3B35B9B3B154}" type="slidenum">
              <a:rPr lang="es-ES" smtClean="0"/>
              <a:t>‹Nº›</a:t>
            </a:fld>
            <a:endParaRPr lang="es-ES"/>
          </a:p>
        </p:txBody>
      </p:sp>
    </p:spTree>
    <p:extLst>
      <p:ext uri="{BB962C8B-B14F-4D97-AF65-F5344CB8AC3E}">
        <p14:creationId xmlns:p14="http://schemas.microsoft.com/office/powerpoint/2010/main" val="621181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23579E-54D9-48CE-A0A5-B217B0E4190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0B09623-DC31-46D3-86B3-35EB045F432D}"/>
              </a:ext>
            </a:extLst>
          </p:cNvPr>
          <p:cNvSpPr>
            <a:spLocks noGrp="1"/>
          </p:cNvSpPr>
          <p:nvPr>
            <p:ph type="dt" sz="half" idx="10"/>
          </p:nvPr>
        </p:nvSpPr>
        <p:spPr/>
        <p:txBody>
          <a:bodyPr/>
          <a:lstStyle/>
          <a:p>
            <a:fld id="{169182DB-E73D-4722-ADBB-170F35A2BA19}" type="datetimeFigureOut">
              <a:rPr lang="es-ES" smtClean="0"/>
              <a:t>01/03/2024</a:t>
            </a:fld>
            <a:endParaRPr lang="es-ES"/>
          </a:p>
        </p:txBody>
      </p:sp>
      <p:sp>
        <p:nvSpPr>
          <p:cNvPr id="4" name="Marcador de pie de página 3">
            <a:extLst>
              <a:ext uri="{FF2B5EF4-FFF2-40B4-BE49-F238E27FC236}">
                <a16:creationId xmlns:a16="http://schemas.microsoft.com/office/drawing/2014/main" id="{D1600498-DAEA-4BD7-970B-91B1223381B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1BE9023-1A80-480C-BF9D-5610494E0523}"/>
              </a:ext>
            </a:extLst>
          </p:cNvPr>
          <p:cNvSpPr>
            <a:spLocks noGrp="1"/>
          </p:cNvSpPr>
          <p:nvPr>
            <p:ph type="sldNum" sz="quarter" idx="12"/>
          </p:nvPr>
        </p:nvSpPr>
        <p:spPr/>
        <p:txBody>
          <a:bodyPr/>
          <a:lstStyle/>
          <a:p>
            <a:fld id="{05C08D38-199E-45A9-8130-3B35B9B3B154}" type="slidenum">
              <a:rPr lang="es-ES" smtClean="0"/>
              <a:t>‹Nº›</a:t>
            </a:fld>
            <a:endParaRPr lang="es-ES"/>
          </a:p>
        </p:txBody>
      </p:sp>
    </p:spTree>
    <p:extLst>
      <p:ext uri="{BB962C8B-B14F-4D97-AF65-F5344CB8AC3E}">
        <p14:creationId xmlns:p14="http://schemas.microsoft.com/office/powerpoint/2010/main" val="4147371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DCBCB0D-B034-4ED6-AE84-790C13E404E4}"/>
              </a:ext>
            </a:extLst>
          </p:cNvPr>
          <p:cNvSpPr>
            <a:spLocks noGrp="1"/>
          </p:cNvSpPr>
          <p:nvPr>
            <p:ph type="dt" sz="half" idx="10"/>
          </p:nvPr>
        </p:nvSpPr>
        <p:spPr/>
        <p:txBody>
          <a:bodyPr/>
          <a:lstStyle/>
          <a:p>
            <a:fld id="{169182DB-E73D-4722-ADBB-170F35A2BA19}" type="datetimeFigureOut">
              <a:rPr lang="es-ES" smtClean="0"/>
              <a:t>01/03/2024</a:t>
            </a:fld>
            <a:endParaRPr lang="es-ES"/>
          </a:p>
        </p:txBody>
      </p:sp>
      <p:sp>
        <p:nvSpPr>
          <p:cNvPr id="3" name="Marcador de pie de página 2">
            <a:extLst>
              <a:ext uri="{FF2B5EF4-FFF2-40B4-BE49-F238E27FC236}">
                <a16:creationId xmlns:a16="http://schemas.microsoft.com/office/drawing/2014/main" id="{DBC813AE-A9BF-4D3A-A5DE-596586B9324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5FEDCE0-3CB0-40CD-852C-44B2759C2164}"/>
              </a:ext>
            </a:extLst>
          </p:cNvPr>
          <p:cNvSpPr>
            <a:spLocks noGrp="1"/>
          </p:cNvSpPr>
          <p:nvPr>
            <p:ph type="sldNum" sz="quarter" idx="12"/>
          </p:nvPr>
        </p:nvSpPr>
        <p:spPr/>
        <p:txBody>
          <a:bodyPr/>
          <a:lstStyle/>
          <a:p>
            <a:fld id="{05C08D38-199E-45A9-8130-3B35B9B3B154}" type="slidenum">
              <a:rPr lang="es-ES" smtClean="0"/>
              <a:t>‹Nº›</a:t>
            </a:fld>
            <a:endParaRPr lang="es-ES"/>
          </a:p>
        </p:txBody>
      </p:sp>
    </p:spTree>
    <p:extLst>
      <p:ext uri="{BB962C8B-B14F-4D97-AF65-F5344CB8AC3E}">
        <p14:creationId xmlns:p14="http://schemas.microsoft.com/office/powerpoint/2010/main" val="60147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F45A6A-789B-467F-BDF3-08166915775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64321FE-A1ED-4430-817F-864AE5F610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70A04B3-D83B-4CA8-A367-A5D5B3086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8ABA83E-26A0-4E47-9153-098A2BD0CAD2}"/>
              </a:ext>
            </a:extLst>
          </p:cNvPr>
          <p:cNvSpPr>
            <a:spLocks noGrp="1"/>
          </p:cNvSpPr>
          <p:nvPr>
            <p:ph type="dt" sz="half" idx="10"/>
          </p:nvPr>
        </p:nvSpPr>
        <p:spPr/>
        <p:txBody>
          <a:bodyPr/>
          <a:lstStyle/>
          <a:p>
            <a:fld id="{169182DB-E73D-4722-ADBB-170F35A2BA19}" type="datetimeFigureOut">
              <a:rPr lang="es-ES" smtClean="0"/>
              <a:t>01/03/2024</a:t>
            </a:fld>
            <a:endParaRPr lang="es-ES"/>
          </a:p>
        </p:txBody>
      </p:sp>
      <p:sp>
        <p:nvSpPr>
          <p:cNvPr id="6" name="Marcador de pie de página 5">
            <a:extLst>
              <a:ext uri="{FF2B5EF4-FFF2-40B4-BE49-F238E27FC236}">
                <a16:creationId xmlns:a16="http://schemas.microsoft.com/office/drawing/2014/main" id="{B0D248E4-F379-4FB4-963C-57104998410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A35368D-851B-4EE0-805D-8D47CA88D526}"/>
              </a:ext>
            </a:extLst>
          </p:cNvPr>
          <p:cNvSpPr>
            <a:spLocks noGrp="1"/>
          </p:cNvSpPr>
          <p:nvPr>
            <p:ph type="sldNum" sz="quarter" idx="12"/>
          </p:nvPr>
        </p:nvSpPr>
        <p:spPr/>
        <p:txBody>
          <a:bodyPr/>
          <a:lstStyle/>
          <a:p>
            <a:fld id="{05C08D38-199E-45A9-8130-3B35B9B3B154}" type="slidenum">
              <a:rPr lang="es-ES" smtClean="0"/>
              <a:t>‹Nº›</a:t>
            </a:fld>
            <a:endParaRPr lang="es-ES"/>
          </a:p>
        </p:txBody>
      </p:sp>
    </p:spTree>
    <p:extLst>
      <p:ext uri="{BB962C8B-B14F-4D97-AF65-F5344CB8AC3E}">
        <p14:creationId xmlns:p14="http://schemas.microsoft.com/office/powerpoint/2010/main" val="3106867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7764C3-BFD0-44C8-93A0-9D3A454B694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08502B7-DE91-4CC8-BB2D-EC1BB3BAF9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A7FC978-6DDB-494B-AD26-423717B91F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943A2AF-C57E-4FB1-A30D-0C01DF31004E}"/>
              </a:ext>
            </a:extLst>
          </p:cNvPr>
          <p:cNvSpPr>
            <a:spLocks noGrp="1"/>
          </p:cNvSpPr>
          <p:nvPr>
            <p:ph type="dt" sz="half" idx="10"/>
          </p:nvPr>
        </p:nvSpPr>
        <p:spPr/>
        <p:txBody>
          <a:bodyPr/>
          <a:lstStyle/>
          <a:p>
            <a:fld id="{169182DB-E73D-4722-ADBB-170F35A2BA19}" type="datetimeFigureOut">
              <a:rPr lang="es-ES" smtClean="0"/>
              <a:t>01/03/2024</a:t>
            </a:fld>
            <a:endParaRPr lang="es-ES"/>
          </a:p>
        </p:txBody>
      </p:sp>
      <p:sp>
        <p:nvSpPr>
          <p:cNvPr id="6" name="Marcador de pie de página 5">
            <a:extLst>
              <a:ext uri="{FF2B5EF4-FFF2-40B4-BE49-F238E27FC236}">
                <a16:creationId xmlns:a16="http://schemas.microsoft.com/office/drawing/2014/main" id="{5E4A71D1-65CD-4C37-B93E-990C83C027E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FF1B03-FA1B-4352-B88A-74EEE87D0C7B}"/>
              </a:ext>
            </a:extLst>
          </p:cNvPr>
          <p:cNvSpPr>
            <a:spLocks noGrp="1"/>
          </p:cNvSpPr>
          <p:nvPr>
            <p:ph type="sldNum" sz="quarter" idx="12"/>
          </p:nvPr>
        </p:nvSpPr>
        <p:spPr/>
        <p:txBody>
          <a:bodyPr/>
          <a:lstStyle/>
          <a:p>
            <a:fld id="{05C08D38-199E-45A9-8130-3B35B9B3B154}" type="slidenum">
              <a:rPr lang="es-ES" smtClean="0"/>
              <a:t>‹Nº›</a:t>
            </a:fld>
            <a:endParaRPr lang="es-ES"/>
          </a:p>
        </p:txBody>
      </p:sp>
    </p:spTree>
    <p:extLst>
      <p:ext uri="{BB962C8B-B14F-4D97-AF65-F5344CB8AC3E}">
        <p14:creationId xmlns:p14="http://schemas.microsoft.com/office/powerpoint/2010/main" val="318478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1746EE5-4B8B-4F20-9C56-29B3E88BC4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3A8835-4225-473A-98D3-D3605E50AC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AB165AE-33F4-4C2C-BCD7-5F9F6CC5F6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9182DB-E73D-4722-ADBB-170F35A2BA19}" type="datetimeFigureOut">
              <a:rPr lang="es-ES" smtClean="0"/>
              <a:t>01/03/2024</a:t>
            </a:fld>
            <a:endParaRPr lang="es-ES"/>
          </a:p>
        </p:txBody>
      </p:sp>
      <p:sp>
        <p:nvSpPr>
          <p:cNvPr id="5" name="Marcador de pie de página 4">
            <a:extLst>
              <a:ext uri="{FF2B5EF4-FFF2-40B4-BE49-F238E27FC236}">
                <a16:creationId xmlns:a16="http://schemas.microsoft.com/office/drawing/2014/main" id="{1262D155-FDEC-47E3-B13C-BC4CDEA1A0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BD8808C0-DAC3-4099-A435-E6CDFF5093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C08D38-199E-45A9-8130-3B35B9B3B154}" type="slidenum">
              <a:rPr lang="es-ES" smtClean="0"/>
              <a:t>‹Nº›</a:t>
            </a:fld>
            <a:endParaRPr lang="es-ES"/>
          </a:p>
        </p:txBody>
      </p:sp>
    </p:spTree>
    <p:extLst>
      <p:ext uri="{BB962C8B-B14F-4D97-AF65-F5344CB8AC3E}">
        <p14:creationId xmlns:p14="http://schemas.microsoft.com/office/powerpoint/2010/main" val="1659489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sanidad.gob.es/areas/farmacia/infoMedicamentos/terapiasAvanzadas/home.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sanidad.gob.es/areas/farmacia/infoMedicamentos/terapiasAvanzadas/home.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ec.europa.eu/health/documents/community-register/html/alforphreg.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gov.uk/government/consultations/point-of-care-consultation/consultation-on-point-of-care-manufacturing"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393A072-1FC7-48DC-8D9F-B3EE48B71291}"/>
              </a:ext>
            </a:extLst>
          </p:cNvPr>
          <p:cNvSpPr>
            <a:spLocks noGrp="1"/>
          </p:cNvSpPr>
          <p:nvPr>
            <p:ph type="title"/>
          </p:nvPr>
        </p:nvSpPr>
        <p:spPr>
          <a:xfrm>
            <a:off x="827653" y="1862227"/>
            <a:ext cx="11103613" cy="1853802"/>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es-ES" sz="2800" dirty="0"/>
              <a:t/>
            </a:r>
            <a:br>
              <a:rPr lang="es-ES" sz="2800" dirty="0"/>
            </a:br>
            <a:r>
              <a:rPr lang="es-ES" b="1" dirty="0"/>
              <a:t>PRESENTE Y FUTURO DE LAS TERAPIAS </a:t>
            </a:r>
            <a:r>
              <a:rPr lang="es-ES" b="1" dirty="0" smtClean="0"/>
              <a:t>AVANZADAS</a:t>
            </a:r>
            <a:r>
              <a:rPr lang="es-ES" dirty="0"/>
              <a:t/>
            </a:r>
            <a:br>
              <a:rPr lang="es-ES" dirty="0"/>
            </a:br>
            <a:r>
              <a:rPr lang="es-ES" dirty="0" smtClean="0"/>
              <a:t/>
            </a:r>
            <a:br>
              <a:rPr lang="es-ES" dirty="0" smtClean="0"/>
            </a:br>
            <a:r>
              <a:rPr lang="es-ES" dirty="0" smtClean="0"/>
              <a:t>Cinco </a:t>
            </a:r>
            <a:r>
              <a:rPr lang="es-ES" dirty="0"/>
              <a:t>años de Plan Nacional de Terapias Avanzadas. Retos y oportunidades</a:t>
            </a:r>
            <a:r>
              <a:rPr lang="es-ES" dirty="0" smtClean="0"/>
              <a:t>.</a:t>
            </a:r>
            <a:br>
              <a:rPr lang="es-ES" dirty="0" smtClean="0"/>
            </a:br>
            <a:r>
              <a:rPr lang="es-ES" dirty="0"/>
              <a:t/>
            </a:r>
            <a:br>
              <a:rPr lang="es-ES" dirty="0"/>
            </a:br>
            <a:endParaRPr lang="es-ES" sz="1800" dirty="0"/>
          </a:p>
        </p:txBody>
      </p:sp>
      <p:sp>
        <p:nvSpPr>
          <p:cNvPr id="6" name="Subtítulo 2">
            <a:extLst>
              <a:ext uri="{FF2B5EF4-FFF2-40B4-BE49-F238E27FC236}">
                <a16:creationId xmlns:a16="http://schemas.microsoft.com/office/drawing/2014/main" id="{93199737-9854-AA4C-98CB-A3E74030B3C5}"/>
              </a:ext>
            </a:extLst>
          </p:cNvPr>
          <p:cNvSpPr txBox="1">
            <a:spLocks/>
          </p:cNvSpPr>
          <p:nvPr/>
        </p:nvSpPr>
        <p:spPr>
          <a:xfrm>
            <a:off x="1031500" y="5853473"/>
            <a:ext cx="3161677" cy="266997"/>
          </a:xfrm>
          <a:prstGeom prst="rect">
            <a:avLst/>
          </a:prstGeom>
        </p:spPr>
        <p:txBody>
          <a:bodyPr lIns="91440" tIns="45720" rIns="91440" bIns="4572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000" b="1" dirty="0">
                <a:latin typeface="Arial"/>
                <a:cs typeface="Arial"/>
              </a:rPr>
              <a:t>Madrid, </a:t>
            </a:r>
            <a:r>
              <a:rPr lang="es-ES" sz="2000" b="1" dirty="0" smtClean="0">
                <a:latin typeface="Arial"/>
                <a:cs typeface="Arial"/>
              </a:rPr>
              <a:t>6 de marzo 2024</a:t>
            </a:r>
            <a:endParaRPr lang="es-ES" sz="2000" b="1" dirty="0">
              <a:latin typeface="Arial"/>
              <a:cs typeface="Arial"/>
            </a:endParaRPr>
          </a:p>
        </p:txBody>
      </p:sp>
      <p:sp>
        <p:nvSpPr>
          <p:cNvPr id="7" name="TextBox 1">
            <a:extLst>
              <a:ext uri="{FF2B5EF4-FFF2-40B4-BE49-F238E27FC236}">
                <a16:creationId xmlns:a16="http://schemas.microsoft.com/office/drawing/2014/main" id="{251DC71F-CDDC-7E48-9AF0-D45DBF0FB808}"/>
              </a:ext>
            </a:extLst>
          </p:cNvPr>
          <p:cNvSpPr txBox="1"/>
          <p:nvPr/>
        </p:nvSpPr>
        <p:spPr>
          <a:xfrm>
            <a:off x="1031500" y="4663032"/>
            <a:ext cx="671249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t>ESTRATEGIA REGIONAL DE TERAPIAS AVANZADAS</a:t>
            </a:r>
            <a:endParaRPr lang="es-ES" dirty="0" smtClean="0">
              <a:ea typeface="+mn-lt"/>
              <a:cs typeface="+mn-lt"/>
            </a:endParaRPr>
          </a:p>
          <a:p>
            <a:endParaRPr lang="es-ES_tradnl" dirty="0" smtClean="0">
              <a:ea typeface="+mn-lt"/>
              <a:cs typeface="+mn-lt"/>
            </a:endParaRPr>
          </a:p>
          <a:p>
            <a:r>
              <a:rPr lang="es-ES_tradnl" dirty="0" smtClean="0">
                <a:ea typeface="+mn-lt"/>
                <a:cs typeface="+mn-lt"/>
              </a:rPr>
              <a:t>Consejería </a:t>
            </a:r>
            <a:r>
              <a:rPr lang="es-ES_tradnl" dirty="0">
                <a:ea typeface="+mn-lt"/>
                <a:cs typeface="+mn-lt"/>
              </a:rPr>
              <a:t>de Sanidad de la Comunidad de </a:t>
            </a:r>
            <a:r>
              <a:rPr lang="es-ES_tradnl" dirty="0" smtClean="0">
                <a:ea typeface="+mn-lt"/>
                <a:cs typeface="+mn-lt"/>
              </a:rPr>
              <a:t>Madrid</a:t>
            </a:r>
            <a:endParaRPr lang="es-ES_tradnl" dirty="0">
              <a:cs typeface="Calibri"/>
            </a:endParaRPr>
          </a:p>
        </p:txBody>
      </p:sp>
      <p:pic>
        <p:nvPicPr>
          <p:cNvPr id="8" name="Imagen 7" descr="C:\Users\02540534T\Downloads\Sanidad.jpg"/>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767887" y="5853473"/>
            <a:ext cx="1724025" cy="683895"/>
          </a:xfrm>
          <a:prstGeom prst="rect">
            <a:avLst/>
          </a:prstGeom>
          <a:noFill/>
          <a:ln>
            <a:noFill/>
          </a:ln>
        </p:spPr>
      </p:pic>
    </p:spTree>
    <p:extLst>
      <p:ext uri="{BB962C8B-B14F-4D97-AF65-F5344CB8AC3E}">
        <p14:creationId xmlns:p14="http://schemas.microsoft.com/office/powerpoint/2010/main" val="4263407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84ABAFF-172F-4ADA-96B1-C56E6C2169C9}"/>
              </a:ext>
            </a:extLst>
          </p:cNvPr>
          <p:cNvSpPr txBox="1"/>
          <p:nvPr/>
        </p:nvSpPr>
        <p:spPr>
          <a:xfrm>
            <a:off x="1156198" y="1268766"/>
            <a:ext cx="9619752" cy="576057"/>
          </a:xfrm>
          <a:prstGeom prst="rect">
            <a:avLst/>
          </a:prstGeom>
          <a:noFill/>
        </p:spPr>
        <p:txBody>
          <a:bodyPr wrap="square" rtlCol="0" anchor="ctr">
            <a:noAutofit/>
          </a:bodyPr>
          <a:lstStyle/>
          <a:p>
            <a:pPr algn="just" defTabSz="1072133">
              <a:spcBef>
                <a:spcPct val="20000"/>
              </a:spcBef>
              <a:buClr>
                <a:schemeClr val="accent2"/>
              </a:buClr>
            </a:pPr>
            <a:r>
              <a:rPr lang="es-ES" altLang="es-ES_tradnl" sz="1200" b="1" dirty="0" smtClean="0">
                <a:latin typeface="Arial" panose="020B0604020202020204" pitchFamily="34" charset="0"/>
                <a:cs typeface="Arial" panose="020B0604020202020204" pitchFamily="34" charset="0"/>
              </a:rPr>
              <a:t>Pilares </a:t>
            </a:r>
            <a:endParaRPr lang="es-ES" altLang="es-ES_tradnl" sz="1200" b="1" i="1" dirty="0">
              <a:latin typeface="Arial" panose="020B0604020202020204" pitchFamily="34" charset="0"/>
              <a:cs typeface="Arial" panose="020B0604020202020204" pitchFamily="34" charset="0"/>
            </a:endParaRPr>
          </a:p>
        </p:txBody>
      </p:sp>
      <p:cxnSp>
        <p:nvCxnSpPr>
          <p:cNvPr id="9" name="Conector recto 8">
            <a:extLst>
              <a:ext uri="{FF2B5EF4-FFF2-40B4-BE49-F238E27FC236}">
                <a16:creationId xmlns:a16="http://schemas.microsoft.com/office/drawing/2014/main" id="{52016192-D961-4D19-AC08-4B183CDD3339}"/>
              </a:ext>
            </a:extLst>
          </p:cNvPr>
          <p:cNvCxnSpPr>
            <a:cxnSpLocks/>
          </p:cNvCxnSpPr>
          <p:nvPr/>
        </p:nvCxnSpPr>
        <p:spPr>
          <a:xfrm flipV="1">
            <a:off x="1256938" y="1729648"/>
            <a:ext cx="9726879" cy="1087"/>
          </a:xfrm>
          <a:prstGeom prst="line">
            <a:avLst/>
          </a:prstGeom>
          <a:ln w="19050">
            <a:solidFill>
              <a:srgbClr val="3D3F45"/>
            </a:solidFill>
          </a:ln>
        </p:spPr>
        <p:style>
          <a:lnRef idx="1">
            <a:schemeClr val="accent1"/>
          </a:lnRef>
          <a:fillRef idx="0">
            <a:schemeClr val="accent1"/>
          </a:fillRef>
          <a:effectRef idx="0">
            <a:schemeClr val="accent1"/>
          </a:effectRef>
          <a:fontRef idx="minor">
            <a:schemeClr val="tx1"/>
          </a:fontRef>
        </p:style>
      </p:cxnSp>
      <p:sp>
        <p:nvSpPr>
          <p:cNvPr id="86" name="Text Box 3">
            <a:extLst>
              <a:ext uri="{FF2B5EF4-FFF2-40B4-BE49-F238E27FC236}">
                <a16:creationId xmlns:a16="http://schemas.microsoft.com/office/drawing/2014/main" id="{D1964023-0720-6C4C-BDBB-27E4E03719B9}"/>
              </a:ext>
            </a:extLst>
          </p:cNvPr>
          <p:cNvSpPr txBox="1">
            <a:spLocks noChangeArrowheads="1"/>
          </p:cNvSpPr>
          <p:nvPr/>
        </p:nvSpPr>
        <p:spPr bwMode="auto">
          <a:xfrm>
            <a:off x="1156198" y="326835"/>
            <a:ext cx="10788499" cy="116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defTabSz="449218" eaLnBrk="1" fontAlgn="base" hangingPunct="1">
              <a:lnSpc>
                <a:spcPct val="90000"/>
              </a:lnSpc>
              <a:spcBef>
                <a:spcPct val="0"/>
              </a:spcBef>
              <a:spcAft>
                <a:spcPct val="0"/>
              </a:spcAft>
              <a:buSzPct val="100000"/>
              <a:tabLst>
                <a:tab pos="0" algn="l"/>
                <a:tab pos="914309" algn="l"/>
                <a:tab pos="1828617" algn="l"/>
                <a:tab pos="2742926" algn="l"/>
                <a:tab pos="3657234" algn="l"/>
                <a:tab pos="4571543" algn="l"/>
                <a:tab pos="5485851" algn="l"/>
                <a:tab pos="6400160" algn="l"/>
                <a:tab pos="7314468" algn="l"/>
                <a:tab pos="8228777" algn="l"/>
                <a:tab pos="9143086" algn="l"/>
                <a:tab pos="10057394" algn="l"/>
              </a:tabLst>
              <a:defRPr/>
            </a:pPr>
            <a:r>
              <a:rPr lang="es-ES" altLang="es-ES" sz="2400" b="1" dirty="0" smtClean="0">
                <a:solidFill>
                  <a:srgbClr val="002060"/>
                </a:solidFill>
              </a:rPr>
              <a:t>Plan de abordaje de terapias avanzadas en el SNS: terapias CAR</a:t>
            </a:r>
          </a:p>
          <a:p>
            <a:pPr defTabSz="449218" eaLnBrk="1" fontAlgn="base" hangingPunct="1">
              <a:lnSpc>
                <a:spcPct val="90000"/>
              </a:lnSpc>
              <a:spcBef>
                <a:spcPct val="0"/>
              </a:spcBef>
              <a:spcAft>
                <a:spcPct val="0"/>
              </a:spcAft>
              <a:buSzPct val="100000"/>
              <a:tabLst>
                <a:tab pos="0" algn="l"/>
                <a:tab pos="914309" algn="l"/>
                <a:tab pos="1828617" algn="l"/>
                <a:tab pos="2742926" algn="l"/>
                <a:tab pos="3657234" algn="l"/>
                <a:tab pos="4571543" algn="l"/>
                <a:tab pos="5485851" algn="l"/>
                <a:tab pos="6400160" algn="l"/>
                <a:tab pos="7314468" algn="l"/>
                <a:tab pos="8228777" algn="l"/>
                <a:tab pos="9143086" algn="l"/>
                <a:tab pos="10057394" algn="l"/>
              </a:tabLst>
              <a:defRPr/>
            </a:pPr>
            <a:r>
              <a:rPr lang="es-ES_tradnl" i="1" dirty="0" smtClean="0">
                <a:solidFill>
                  <a:srgbClr val="002060"/>
                </a:solidFill>
              </a:rPr>
              <a:t>Aprobado por el CISNS en noviembre de 2018</a:t>
            </a:r>
          </a:p>
          <a:p>
            <a:pPr defTabSz="449218" eaLnBrk="1" fontAlgn="base" hangingPunct="1">
              <a:lnSpc>
                <a:spcPct val="90000"/>
              </a:lnSpc>
              <a:spcBef>
                <a:spcPct val="0"/>
              </a:spcBef>
              <a:spcAft>
                <a:spcPct val="0"/>
              </a:spcAft>
              <a:buSzPct val="100000"/>
              <a:tabLst>
                <a:tab pos="0" algn="l"/>
                <a:tab pos="914309" algn="l"/>
                <a:tab pos="1828617" algn="l"/>
                <a:tab pos="2742926" algn="l"/>
                <a:tab pos="3657234" algn="l"/>
                <a:tab pos="4571543" algn="l"/>
                <a:tab pos="5485851" algn="l"/>
                <a:tab pos="6400160" algn="l"/>
                <a:tab pos="7314468" algn="l"/>
                <a:tab pos="8228777" algn="l"/>
                <a:tab pos="9143086" algn="l"/>
                <a:tab pos="10057394" algn="l"/>
              </a:tabLst>
              <a:defRPr/>
            </a:pPr>
            <a:endParaRPr lang="es-ES" altLang="es-ES" i="1" dirty="0">
              <a:solidFill>
                <a:srgbClr val="002060"/>
              </a:solidFill>
            </a:endParaRPr>
          </a:p>
        </p:txBody>
      </p:sp>
      <p:cxnSp>
        <p:nvCxnSpPr>
          <p:cNvPr id="88" name="Conector recto 87">
            <a:extLst>
              <a:ext uri="{FF2B5EF4-FFF2-40B4-BE49-F238E27FC236}">
                <a16:creationId xmlns:a16="http://schemas.microsoft.com/office/drawing/2014/main" id="{353AAFC0-C6A2-4A97-8C3F-21316C9AC5DC}"/>
              </a:ext>
            </a:extLst>
          </p:cNvPr>
          <p:cNvCxnSpPr>
            <a:cxnSpLocks/>
          </p:cNvCxnSpPr>
          <p:nvPr/>
        </p:nvCxnSpPr>
        <p:spPr>
          <a:xfrm>
            <a:off x="8153300" y="4564374"/>
            <a:ext cx="231958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B3AF841D-B1C9-B944-8714-7104611704AB}"/>
              </a:ext>
            </a:extLst>
          </p:cNvPr>
          <p:cNvSpPr txBox="1"/>
          <p:nvPr/>
        </p:nvSpPr>
        <p:spPr>
          <a:xfrm>
            <a:off x="1356089" y="6433851"/>
            <a:ext cx="9116792" cy="380234"/>
          </a:xfrm>
          <a:prstGeom prst="rect">
            <a:avLst/>
          </a:prstGeom>
          <a:noFill/>
        </p:spPr>
        <p:txBody>
          <a:bodyPr wrap="square" rtlCol="0">
            <a:spAutoFit/>
          </a:bodyPr>
          <a:lstStyle/>
          <a:p>
            <a:r>
              <a:rPr lang="es-ES" altLang="es-ES_tradnl" sz="900" dirty="0" smtClean="0">
                <a:latin typeface="Arial" panose="020B0604020202020204" pitchFamily="34" charset="0"/>
                <a:cs typeface="Arial" panose="020B0604020202020204" pitchFamily="34" charset="0"/>
              </a:rPr>
              <a:t>Disponible en: </a:t>
            </a:r>
          </a:p>
          <a:p>
            <a:r>
              <a:rPr lang="es-ES" sz="900" dirty="0" smtClean="0">
                <a:hlinkClick r:id="rId3"/>
              </a:rPr>
              <a:t>https</a:t>
            </a:r>
            <a:r>
              <a:rPr lang="es-ES" sz="900" dirty="0">
                <a:hlinkClick r:id="rId3"/>
              </a:rPr>
              <a:t>://</a:t>
            </a:r>
            <a:r>
              <a:rPr lang="es-ES" sz="900" dirty="0" smtClean="0">
                <a:hlinkClick r:id="rId3"/>
              </a:rPr>
              <a:t>www.sanidad.gob.es/areas/farmacia/infoMedicamentos/terapiasAvanzadas/home.htm</a:t>
            </a:r>
            <a:endParaRPr lang="es-ES" sz="900" dirty="0" smtClean="0"/>
          </a:p>
        </p:txBody>
      </p:sp>
      <p:sp>
        <p:nvSpPr>
          <p:cNvPr id="5" name="Rectángulo 4"/>
          <p:cNvSpPr/>
          <p:nvPr/>
        </p:nvSpPr>
        <p:spPr>
          <a:xfrm>
            <a:off x="1256938" y="1844823"/>
            <a:ext cx="10233655" cy="3785652"/>
          </a:xfrm>
          <a:prstGeom prst="rect">
            <a:avLst/>
          </a:prstGeom>
        </p:spPr>
        <p:txBody>
          <a:bodyPr wrap="square">
            <a:spAutoFit/>
          </a:bodyPr>
          <a:lstStyle/>
          <a:p>
            <a:pPr algn="just"/>
            <a:r>
              <a:rPr lang="es-ES" sz="1600" dirty="0" smtClean="0"/>
              <a:t>Objetivo</a:t>
            </a:r>
          </a:p>
          <a:p>
            <a:pPr marL="400050" indent="-400050" algn="just">
              <a:buAutoNum type="romanUcParenBoth"/>
            </a:pPr>
            <a:r>
              <a:rPr lang="es-ES" sz="1600" b="1" dirty="0" smtClean="0"/>
              <a:t>Modelo organizativo</a:t>
            </a:r>
            <a:r>
              <a:rPr lang="es-ES" sz="1600" dirty="0" smtClean="0"/>
              <a:t>. </a:t>
            </a:r>
            <a:r>
              <a:rPr lang="es-ES" sz="1600" i="1" dirty="0" smtClean="0"/>
              <a:t>Red </a:t>
            </a:r>
            <a:r>
              <a:rPr lang="es-ES" sz="1600" i="1" dirty="0"/>
              <a:t>de centros para el uso de medicamentos </a:t>
            </a:r>
            <a:r>
              <a:rPr lang="es-ES" sz="1600" i="1" dirty="0" smtClean="0"/>
              <a:t>CAR</a:t>
            </a:r>
            <a:r>
              <a:rPr lang="es-ES" sz="1600" dirty="0" smtClean="0"/>
              <a:t>. Propuesta inicial: designación </a:t>
            </a:r>
            <a:r>
              <a:rPr lang="es-ES" sz="1600" dirty="0"/>
              <a:t>de </a:t>
            </a:r>
            <a:r>
              <a:rPr lang="es-ES" sz="1600" dirty="0" smtClean="0"/>
              <a:t>“centros </a:t>
            </a:r>
            <a:r>
              <a:rPr lang="es-ES" sz="1600" dirty="0"/>
              <a:t>de referencia (CSUR) para la utilización de los medicamentos CAR en el </a:t>
            </a:r>
            <a:r>
              <a:rPr lang="es-ES" sz="1600" dirty="0" smtClean="0"/>
              <a:t>SNS” </a:t>
            </a:r>
            <a:r>
              <a:rPr lang="es-ES" sz="1600" dirty="0"/>
              <a:t>según </a:t>
            </a:r>
            <a:r>
              <a:rPr lang="es-ES" sz="1600" i="1" dirty="0" smtClean="0"/>
              <a:t>Real </a:t>
            </a:r>
            <a:r>
              <a:rPr lang="es-ES" sz="1600" i="1" dirty="0"/>
              <a:t>Decreto 1302/2006, de 10 de noviembre, por el que se establecen las bases del procedimiento para la designación y acreditación de los centros, servicios y unidades de referencia del Sistema Nacional de </a:t>
            </a:r>
            <a:r>
              <a:rPr lang="es-ES" sz="1600" i="1" dirty="0" smtClean="0"/>
              <a:t>Salud. </a:t>
            </a:r>
            <a:r>
              <a:rPr lang="es-ES" sz="1600" dirty="0" smtClean="0"/>
              <a:t>Finalmente no son CSUR</a:t>
            </a:r>
            <a:r>
              <a:rPr lang="es-ES" sz="1600" i="1" dirty="0" smtClean="0"/>
              <a:t> </a:t>
            </a:r>
          </a:p>
          <a:p>
            <a:pPr marL="400050" indent="-400050" algn="just">
              <a:buAutoNum type="romanUcParenBoth"/>
            </a:pPr>
            <a:r>
              <a:rPr lang="es-ES" sz="1600" b="1" dirty="0"/>
              <a:t>Modelo asistencial</a:t>
            </a:r>
            <a:r>
              <a:rPr lang="es-ES" sz="1600" dirty="0"/>
              <a:t>. </a:t>
            </a:r>
            <a:r>
              <a:rPr lang="es-ES" sz="1600" b="1" i="1" dirty="0"/>
              <a:t>Grupo de expertos en la utilización de medicamentos CAR a nivel SNS</a:t>
            </a:r>
            <a:r>
              <a:rPr lang="es-ES" sz="1600" b="1" dirty="0"/>
              <a:t> </a:t>
            </a:r>
            <a:r>
              <a:rPr lang="es-ES" sz="1600" dirty="0"/>
              <a:t>para la toma de decisiones conjunta, con tres funciones: (I) definir las recomendaciones para armonizar el proceso asistencial; (II) definir el modelo para la medición de los resultados en salud y así determinar el valor terapéutico añadido de los medicamentos CAR registrando los datos en el “Sistema de información para determinar el valor terapéutico en la práctica clínica real de los medicamentos de alto impacto sanitario y económico en el Sistema Nacional de Salud” (VALTERMED) y (III) valorar las solicitudes de tratamiento</a:t>
            </a:r>
            <a:r>
              <a:rPr lang="es-ES" sz="1600" dirty="0" smtClean="0"/>
              <a:t>.</a:t>
            </a:r>
          </a:p>
          <a:p>
            <a:pPr marL="400050" indent="-400050" algn="just">
              <a:buAutoNum type="romanUcParenBoth"/>
            </a:pPr>
            <a:r>
              <a:rPr lang="es-ES" sz="1600" b="1" dirty="0"/>
              <a:t>U</a:t>
            </a:r>
            <a:r>
              <a:rPr lang="es-ES" sz="1600" b="1" dirty="0" smtClean="0"/>
              <a:t>nidades </a:t>
            </a:r>
            <a:r>
              <a:rPr lang="es-ES" sz="1600" b="1" dirty="0"/>
              <a:t>multidisciplinares </a:t>
            </a:r>
            <a:r>
              <a:rPr lang="es-ES" sz="1600" dirty="0"/>
              <a:t>en los centros para la utilización de CAR-T para el abordaje integral de la utilización del medicamento y del manejo clínico del paciente, </a:t>
            </a:r>
            <a:endParaRPr lang="es-ES" sz="1600" dirty="0" smtClean="0"/>
          </a:p>
          <a:p>
            <a:pPr marL="400050" indent="-400050" algn="just">
              <a:buAutoNum type="romanUcParenBoth"/>
            </a:pPr>
            <a:r>
              <a:rPr lang="es-ES" sz="1600" b="1" dirty="0" smtClean="0"/>
              <a:t>Grupo </a:t>
            </a:r>
            <a:r>
              <a:rPr lang="es-ES" sz="1600" b="1" dirty="0"/>
              <a:t>de trabajo </a:t>
            </a:r>
            <a:r>
              <a:rPr lang="es-ES" sz="1600" b="1" dirty="0" smtClean="0"/>
              <a:t>institucional</a:t>
            </a:r>
            <a:r>
              <a:rPr lang="es-ES" sz="1600" dirty="0" smtClean="0"/>
              <a:t>. </a:t>
            </a:r>
          </a:p>
          <a:p>
            <a:pPr marL="400050" indent="-400050" algn="just">
              <a:buAutoNum type="romanUcParenBoth"/>
            </a:pPr>
            <a:r>
              <a:rPr lang="es-ES" sz="1600" b="1" dirty="0" smtClean="0"/>
              <a:t>Grupo de trabajo para </a:t>
            </a:r>
            <a:r>
              <a:rPr lang="es-ES" sz="1600" b="1" dirty="0"/>
              <a:t>la definición de criterios para la designación de centros</a:t>
            </a:r>
            <a:r>
              <a:rPr lang="es-ES" sz="1600" dirty="0"/>
              <a:t>.</a:t>
            </a:r>
          </a:p>
        </p:txBody>
      </p:sp>
      <p:pic>
        <p:nvPicPr>
          <p:cNvPr id="6" name="Imagen 5"/>
          <p:cNvPicPr>
            <a:picLocks noChangeAspect="1"/>
          </p:cNvPicPr>
          <p:nvPr/>
        </p:nvPicPr>
        <p:blipFill>
          <a:blip r:embed="rId4"/>
          <a:stretch>
            <a:fillRect/>
          </a:stretch>
        </p:blipFill>
        <p:spPr>
          <a:xfrm>
            <a:off x="10121158" y="5941157"/>
            <a:ext cx="1725318" cy="682811"/>
          </a:xfrm>
          <a:prstGeom prst="rect">
            <a:avLst/>
          </a:prstGeom>
        </p:spPr>
      </p:pic>
    </p:spTree>
    <p:extLst>
      <p:ext uri="{BB962C8B-B14F-4D97-AF65-F5344CB8AC3E}">
        <p14:creationId xmlns:p14="http://schemas.microsoft.com/office/powerpoint/2010/main" val="1691198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84ABAFF-172F-4ADA-96B1-C56E6C2169C9}"/>
              </a:ext>
            </a:extLst>
          </p:cNvPr>
          <p:cNvSpPr txBox="1"/>
          <p:nvPr/>
        </p:nvSpPr>
        <p:spPr>
          <a:xfrm>
            <a:off x="1156198" y="1268766"/>
            <a:ext cx="9619752" cy="576057"/>
          </a:xfrm>
          <a:prstGeom prst="rect">
            <a:avLst/>
          </a:prstGeom>
          <a:noFill/>
        </p:spPr>
        <p:txBody>
          <a:bodyPr wrap="square" rtlCol="0" anchor="ctr">
            <a:noAutofit/>
          </a:bodyPr>
          <a:lstStyle/>
          <a:p>
            <a:pPr algn="just" defTabSz="1072133">
              <a:spcBef>
                <a:spcPct val="20000"/>
              </a:spcBef>
              <a:buClr>
                <a:schemeClr val="accent2"/>
              </a:buClr>
            </a:pPr>
            <a:r>
              <a:rPr lang="es-ES" altLang="es-ES_tradnl" sz="1200" b="1" dirty="0" smtClean="0">
                <a:latin typeface="Arial" panose="020B0604020202020204" pitchFamily="34" charset="0"/>
                <a:cs typeface="Arial" panose="020B0604020202020204" pitchFamily="34" charset="0"/>
              </a:rPr>
              <a:t>Designados por el Ministerio de Sanidad en el marco del </a:t>
            </a:r>
            <a:r>
              <a:rPr lang="es-ES" altLang="es-ES_tradnl" sz="1200" b="1" i="1" dirty="0" smtClean="0">
                <a:latin typeface="Arial" panose="020B0604020202020204" pitchFamily="34" charset="0"/>
                <a:cs typeface="Arial" panose="020B0604020202020204" pitchFamily="34" charset="0"/>
              </a:rPr>
              <a:t>Plan para el abordaje de terapias avanzadas en el SNS: terapias CAR-T</a:t>
            </a:r>
            <a:endParaRPr lang="es-ES" altLang="es-ES_tradnl" sz="1200" b="1" i="1" dirty="0">
              <a:latin typeface="Arial" panose="020B0604020202020204" pitchFamily="34" charset="0"/>
              <a:cs typeface="Arial" panose="020B0604020202020204" pitchFamily="34" charset="0"/>
            </a:endParaRPr>
          </a:p>
        </p:txBody>
      </p:sp>
      <p:cxnSp>
        <p:nvCxnSpPr>
          <p:cNvPr id="9" name="Conector recto 8">
            <a:extLst>
              <a:ext uri="{FF2B5EF4-FFF2-40B4-BE49-F238E27FC236}">
                <a16:creationId xmlns:a16="http://schemas.microsoft.com/office/drawing/2014/main" id="{52016192-D961-4D19-AC08-4B183CDD3339}"/>
              </a:ext>
            </a:extLst>
          </p:cNvPr>
          <p:cNvCxnSpPr>
            <a:cxnSpLocks/>
          </p:cNvCxnSpPr>
          <p:nvPr/>
        </p:nvCxnSpPr>
        <p:spPr>
          <a:xfrm>
            <a:off x="1356090" y="1708702"/>
            <a:ext cx="9419860" cy="0"/>
          </a:xfrm>
          <a:prstGeom prst="line">
            <a:avLst/>
          </a:prstGeom>
          <a:ln w="19050">
            <a:solidFill>
              <a:srgbClr val="3D3F45"/>
            </a:solidFill>
          </a:ln>
        </p:spPr>
        <p:style>
          <a:lnRef idx="1">
            <a:schemeClr val="accent1"/>
          </a:lnRef>
          <a:fillRef idx="0">
            <a:schemeClr val="accent1"/>
          </a:fillRef>
          <a:effectRef idx="0">
            <a:schemeClr val="accent1"/>
          </a:effectRef>
          <a:fontRef idx="minor">
            <a:schemeClr val="tx1"/>
          </a:fontRef>
        </p:style>
      </p:cxnSp>
      <p:sp>
        <p:nvSpPr>
          <p:cNvPr id="24" name="Rectángulo 23">
            <a:extLst>
              <a:ext uri="{FF2B5EF4-FFF2-40B4-BE49-F238E27FC236}">
                <a16:creationId xmlns:a16="http://schemas.microsoft.com/office/drawing/2014/main" id="{25B72BF9-7FBF-4E25-BF8C-7F0B492315B5}"/>
              </a:ext>
            </a:extLst>
          </p:cNvPr>
          <p:cNvSpPr/>
          <p:nvPr/>
        </p:nvSpPr>
        <p:spPr>
          <a:xfrm>
            <a:off x="1598276" y="1844825"/>
            <a:ext cx="6402715" cy="307777"/>
          </a:xfrm>
          <a:prstGeom prst="rect">
            <a:avLst/>
          </a:prstGeom>
          <a:noFill/>
        </p:spPr>
        <p:txBody>
          <a:bodyPr wrap="square">
            <a:spAutoFit/>
          </a:bodyPr>
          <a:lstStyle/>
          <a:p>
            <a:pPr algn="ctr"/>
            <a:r>
              <a:rPr lang="es-ES_tradnl" sz="1400" b="1" dirty="0">
                <a:solidFill>
                  <a:schemeClr val="bg1"/>
                </a:solidFill>
                <a:latin typeface="Arial" panose="020B0604020202020204" pitchFamily="34" charset="0"/>
                <a:cs typeface="Arial" panose="020B0604020202020204" pitchFamily="34" charset="0"/>
              </a:rPr>
              <a:t>Institutos de Investigación de la Comunidad de Madrid </a:t>
            </a:r>
            <a:endParaRPr lang="es-ES" sz="1400" dirty="0">
              <a:solidFill>
                <a:schemeClr val="bg1"/>
              </a:solidFill>
              <a:latin typeface="Arial" panose="020B0604020202020204" pitchFamily="34" charset="0"/>
              <a:cs typeface="Arial" panose="020B0604020202020204" pitchFamily="34" charset="0"/>
            </a:endParaRPr>
          </a:p>
        </p:txBody>
      </p:sp>
      <p:sp>
        <p:nvSpPr>
          <p:cNvPr id="86" name="Text Box 3">
            <a:extLst>
              <a:ext uri="{FF2B5EF4-FFF2-40B4-BE49-F238E27FC236}">
                <a16:creationId xmlns:a16="http://schemas.microsoft.com/office/drawing/2014/main" id="{D1964023-0720-6C4C-BDBB-27E4E03719B9}"/>
              </a:ext>
            </a:extLst>
          </p:cNvPr>
          <p:cNvSpPr txBox="1">
            <a:spLocks noChangeArrowheads="1"/>
          </p:cNvSpPr>
          <p:nvPr/>
        </p:nvSpPr>
        <p:spPr bwMode="auto">
          <a:xfrm>
            <a:off x="1156198" y="326835"/>
            <a:ext cx="10788499" cy="1050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defTabSz="449218" eaLnBrk="1" fontAlgn="base" hangingPunct="1">
              <a:lnSpc>
                <a:spcPct val="90000"/>
              </a:lnSpc>
              <a:spcBef>
                <a:spcPct val="0"/>
              </a:spcBef>
              <a:spcAft>
                <a:spcPct val="0"/>
              </a:spcAft>
              <a:buSzPct val="100000"/>
              <a:tabLst>
                <a:tab pos="0" algn="l"/>
                <a:tab pos="914309" algn="l"/>
                <a:tab pos="1828617" algn="l"/>
                <a:tab pos="2742926" algn="l"/>
                <a:tab pos="3657234" algn="l"/>
                <a:tab pos="4571543" algn="l"/>
                <a:tab pos="5485851" algn="l"/>
                <a:tab pos="6400160" algn="l"/>
                <a:tab pos="7314468" algn="l"/>
                <a:tab pos="8228777" algn="l"/>
                <a:tab pos="9143086" algn="l"/>
                <a:tab pos="10057394" algn="l"/>
              </a:tabLst>
              <a:defRPr/>
            </a:pPr>
            <a:r>
              <a:rPr lang="es-ES" altLang="es-ES" sz="2400" b="1" dirty="0">
                <a:solidFill>
                  <a:srgbClr val="002060"/>
                </a:solidFill>
              </a:rPr>
              <a:t>Plan de abordaje de terapias avanzadas en el SNS: terapias CAR</a:t>
            </a:r>
          </a:p>
          <a:p>
            <a:pPr defTabSz="449218" eaLnBrk="1" fontAlgn="base" hangingPunct="1">
              <a:lnSpc>
                <a:spcPct val="90000"/>
              </a:lnSpc>
              <a:spcBef>
                <a:spcPct val="0"/>
              </a:spcBef>
              <a:spcAft>
                <a:spcPct val="0"/>
              </a:spcAft>
              <a:buSzPct val="100000"/>
              <a:tabLst>
                <a:tab pos="0" algn="l"/>
                <a:tab pos="914309" algn="l"/>
                <a:tab pos="1828617" algn="l"/>
                <a:tab pos="2742926" algn="l"/>
                <a:tab pos="3657234" algn="l"/>
                <a:tab pos="4571543" algn="l"/>
                <a:tab pos="5485851" algn="l"/>
                <a:tab pos="6400160" algn="l"/>
                <a:tab pos="7314468" algn="l"/>
                <a:tab pos="8228777" algn="l"/>
                <a:tab pos="9143086" algn="l"/>
                <a:tab pos="10057394" algn="l"/>
              </a:tabLst>
              <a:defRPr/>
            </a:pPr>
            <a:r>
              <a:rPr lang="es-ES_tradnl" i="1" dirty="0" smtClean="0">
                <a:solidFill>
                  <a:srgbClr val="002060"/>
                </a:solidFill>
              </a:rPr>
              <a:t>Red de centros para la administración de terapias CAR-T en el SNS</a:t>
            </a:r>
          </a:p>
          <a:p>
            <a:pPr defTabSz="449218" eaLnBrk="1" fontAlgn="base" hangingPunct="1">
              <a:lnSpc>
                <a:spcPct val="90000"/>
              </a:lnSpc>
              <a:spcBef>
                <a:spcPct val="0"/>
              </a:spcBef>
              <a:spcAft>
                <a:spcPct val="0"/>
              </a:spcAft>
              <a:buSzPct val="100000"/>
              <a:tabLst>
                <a:tab pos="0" algn="l"/>
                <a:tab pos="914309" algn="l"/>
                <a:tab pos="1828617" algn="l"/>
                <a:tab pos="2742926" algn="l"/>
                <a:tab pos="3657234" algn="l"/>
                <a:tab pos="4571543" algn="l"/>
                <a:tab pos="5485851" algn="l"/>
                <a:tab pos="6400160" algn="l"/>
                <a:tab pos="7314468" algn="l"/>
                <a:tab pos="8228777" algn="l"/>
                <a:tab pos="9143086" algn="l"/>
                <a:tab pos="10057394" algn="l"/>
              </a:tabLst>
              <a:defRPr/>
            </a:pPr>
            <a:endParaRPr lang="es-ES" altLang="es-ES" i="1" dirty="0">
              <a:solidFill>
                <a:srgbClr val="002060"/>
              </a:solidFill>
            </a:endParaRPr>
          </a:p>
        </p:txBody>
      </p:sp>
      <p:cxnSp>
        <p:nvCxnSpPr>
          <p:cNvPr id="88" name="Conector recto 87">
            <a:extLst>
              <a:ext uri="{FF2B5EF4-FFF2-40B4-BE49-F238E27FC236}">
                <a16:creationId xmlns:a16="http://schemas.microsoft.com/office/drawing/2014/main" id="{353AAFC0-C6A2-4A97-8C3F-21316C9AC5DC}"/>
              </a:ext>
            </a:extLst>
          </p:cNvPr>
          <p:cNvCxnSpPr>
            <a:cxnSpLocks/>
          </p:cNvCxnSpPr>
          <p:nvPr/>
        </p:nvCxnSpPr>
        <p:spPr>
          <a:xfrm>
            <a:off x="8153300" y="4564374"/>
            <a:ext cx="231958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2" name="Tabla 1"/>
          <p:cNvGraphicFramePr>
            <a:graphicFrameLocks noGrp="1"/>
          </p:cNvGraphicFramePr>
          <p:nvPr>
            <p:extLst>
              <p:ext uri="{D42A27DB-BD31-4B8C-83A1-F6EECF244321}">
                <p14:modId xmlns:p14="http://schemas.microsoft.com/office/powerpoint/2010/main" val="235892189"/>
              </p:ext>
            </p:extLst>
          </p:nvPr>
        </p:nvGraphicFramePr>
        <p:xfrm>
          <a:off x="2926635" y="1844824"/>
          <a:ext cx="6078877" cy="4546454"/>
        </p:xfrm>
        <a:graphic>
          <a:graphicData uri="http://schemas.openxmlformats.org/drawingml/2006/table">
            <a:tbl>
              <a:tblPr firstRow="1" firstCol="1" bandRow="1"/>
              <a:tblGrid>
                <a:gridCol w="1799227">
                  <a:extLst>
                    <a:ext uri="{9D8B030D-6E8A-4147-A177-3AD203B41FA5}">
                      <a16:colId xmlns:a16="http://schemas.microsoft.com/office/drawing/2014/main" val="936263957"/>
                    </a:ext>
                  </a:extLst>
                </a:gridCol>
                <a:gridCol w="1799227">
                  <a:extLst>
                    <a:ext uri="{9D8B030D-6E8A-4147-A177-3AD203B41FA5}">
                      <a16:colId xmlns:a16="http://schemas.microsoft.com/office/drawing/2014/main" val="2386709790"/>
                    </a:ext>
                  </a:extLst>
                </a:gridCol>
                <a:gridCol w="1283352">
                  <a:extLst>
                    <a:ext uri="{9D8B030D-6E8A-4147-A177-3AD203B41FA5}">
                      <a16:colId xmlns:a16="http://schemas.microsoft.com/office/drawing/2014/main" val="4044625105"/>
                    </a:ext>
                  </a:extLst>
                </a:gridCol>
                <a:gridCol w="1197071">
                  <a:extLst>
                    <a:ext uri="{9D8B030D-6E8A-4147-A177-3AD203B41FA5}">
                      <a16:colId xmlns:a16="http://schemas.microsoft.com/office/drawing/2014/main" val="1587178211"/>
                    </a:ext>
                  </a:extLst>
                </a:gridCol>
              </a:tblGrid>
              <a:tr h="195489">
                <a:tc rowSpan="2">
                  <a:txBody>
                    <a:bodyPr/>
                    <a:lstStyle/>
                    <a:p>
                      <a:pPr algn="ctr">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C.A,</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8ED"/>
                    </a:solidFill>
                  </a:tcPr>
                </a:tc>
                <a:tc rowSpan="2">
                  <a:txBody>
                    <a:bodyPr/>
                    <a:lstStyle/>
                    <a:p>
                      <a:pPr algn="ctr">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Centro designado</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8ED"/>
                    </a:solidFill>
                  </a:tcPr>
                </a:tc>
                <a:tc>
                  <a:txBody>
                    <a:bodyPr/>
                    <a:lstStyle/>
                    <a:p>
                      <a:pPr algn="ctr">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LBDCG, LCM, MM, LLA</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8ED"/>
                    </a:solidFill>
                  </a:tcPr>
                </a:tc>
                <a:tc>
                  <a:txBody>
                    <a:bodyPr/>
                    <a:lstStyle/>
                    <a:p>
                      <a:pPr algn="ctr">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LLA</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8ED"/>
                    </a:solidFill>
                  </a:tcPr>
                </a:tc>
                <a:extLst>
                  <a:ext uri="{0D108BD9-81ED-4DB2-BD59-A6C34878D82A}">
                    <a16:rowId xmlns:a16="http://schemas.microsoft.com/office/drawing/2014/main" val="1086104090"/>
                  </a:ext>
                </a:extLst>
              </a:tr>
              <a:tr h="130326">
                <a:tc vMerge="1">
                  <a:txBody>
                    <a:bodyPr/>
                    <a:lstStyle/>
                    <a:p>
                      <a:endParaRPr lang="es-ES"/>
                    </a:p>
                  </a:txBody>
                  <a:tcPr/>
                </a:tc>
                <a:tc vMerge="1">
                  <a:txBody>
                    <a:bodyPr/>
                    <a:lstStyle/>
                    <a:p>
                      <a:endParaRPr lang="es-ES"/>
                    </a:p>
                  </a:txBody>
                  <a:tcPr/>
                </a:tc>
                <a:tc>
                  <a:txBody>
                    <a:bodyPr/>
                    <a:lstStyle/>
                    <a:p>
                      <a:pPr algn="ctr">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Paciente ≥18 años</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8ED"/>
                    </a:solidFill>
                  </a:tcPr>
                </a:tc>
                <a:tc>
                  <a:txBody>
                    <a:bodyPr/>
                    <a:lstStyle/>
                    <a:p>
                      <a:pPr algn="ctr">
                        <a:spcAft>
                          <a:spcPts val="0"/>
                        </a:spcAft>
                      </a:pPr>
                      <a:r>
                        <a:rPr lang="es-ES" sz="900" dirty="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Paciente &lt;18 años</a:t>
                      </a:r>
                      <a:endParaRPr lang="es-ES" sz="1100" dirty="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8ED"/>
                    </a:solidFill>
                  </a:tcPr>
                </a:tc>
                <a:extLst>
                  <a:ext uri="{0D108BD9-81ED-4DB2-BD59-A6C34878D82A}">
                    <a16:rowId xmlns:a16="http://schemas.microsoft.com/office/drawing/2014/main" val="3734627952"/>
                  </a:ext>
                </a:extLst>
              </a:tr>
              <a:tr h="130326">
                <a:tc rowSpan="7">
                  <a:txBody>
                    <a:bodyPr/>
                    <a:lstStyle/>
                    <a:p>
                      <a:pPr algn="just">
                        <a:spcAft>
                          <a:spcPts val="0"/>
                        </a:spcAft>
                      </a:pPr>
                      <a:r>
                        <a:rPr lang="es-ES" sz="900" dirty="0">
                          <a:effectLst/>
                          <a:latin typeface="Segoe UI" panose="020B0502040204020203" pitchFamily="34" charset="0"/>
                          <a:ea typeface="Times New Roman" panose="02020603050405020304" pitchFamily="18" charset="0"/>
                          <a:cs typeface="Times New Roman" panose="02020603050405020304" pitchFamily="18" charset="0"/>
                        </a:rPr>
                        <a:t>Madrid (7)</a:t>
                      </a:r>
                      <a:endParaRPr lang="es-ES" sz="1100" dirty="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Gregorio Marañón </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Sí</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No</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9539013"/>
                  </a:ext>
                </a:extLst>
              </a:tr>
              <a:tr h="130326">
                <a:tc vMerge="1">
                  <a:txBody>
                    <a:bodyPr/>
                    <a:lstStyle/>
                    <a:p>
                      <a:endParaRPr lang="es-ES"/>
                    </a:p>
                  </a:txBody>
                  <a:tcPr/>
                </a:tc>
                <a:tc>
                  <a:txBody>
                    <a:bodyPr/>
                    <a:lstStyle/>
                    <a:p>
                      <a:pPr algn="just">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Puerta de Hierro Majadahonda </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Sí</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No</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8582540"/>
                  </a:ext>
                </a:extLst>
              </a:tr>
              <a:tr h="181009">
                <a:tc vMerge="1">
                  <a:txBody>
                    <a:bodyPr/>
                    <a:lstStyle/>
                    <a:p>
                      <a:endParaRPr lang="es-ES"/>
                    </a:p>
                  </a:txBody>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Ramón y Cajal </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Sí</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No</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1292686"/>
                  </a:ext>
                </a:extLst>
              </a:tr>
              <a:tr h="139438">
                <a:tc vMerge="1">
                  <a:txBody>
                    <a:bodyPr/>
                    <a:lstStyle/>
                    <a:p>
                      <a:endParaRPr lang="es-ES"/>
                    </a:p>
                  </a:txBody>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12 de Octubre </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Sí</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No</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4758756"/>
                  </a:ext>
                </a:extLst>
              </a:tr>
              <a:tr h="139438">
                <a:tc vMerge="1">
                  <a:txBody>
                    <a:bodyPr/>
                    <a:lstStyle/>
                    <a:p>
                      <a:endParaRPr lang="es-ES"/>
                    </a:p>
                  </a:txBody>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La Paz </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Sí</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Sí</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5562377"/>
                  </a:ext>
                </a:extLst>
              </a:tr>
              <a:tr h="139438">
                <a:tc vMerge="1">
                  <a:txBody>
                    <a:bodyPr/>
                    <a:lstStyle/>
                    <a:p>
                      <a:endParaRPr lang="es-ES"/>
                    </a:p>
                  </a:txBody>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La Princesa </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Sí</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No</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6796987"/>
                  </a:ext>
                </a:extLst>
              </a:tr>
              <a:tr h="139438">
                <a:tc vMerge="1">
                  <a:txBody>
                    <a:bodyPr/>
                    <a:lstStyle/>
                    <a:p>
                      <a:endParaRPr lang="es-ES"/>
                    </a:p>
                  </a:txBody>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Niño Jesús </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No</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Sí</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1072738"/>
                  </a:ext>
                </a:extLst>
              </a:tr>
              <a:tr h="139438">
                <a:tc rowSpan="6">
                  <a:txBody>
                    <a:bodyPr/>
                    <a:lstStyle/>
                    <a:p>
                      <a:pPr algn="just">
                        <a:spcAft>
                          <a:spcPts val="0"/>
                        </a:spcAft>
                      </a:pPr>
                      <a:r>
                        <a:rPr lang="es-ES" sz="900">
                          <a:effectLst/>
                          <a:latin typeface="Segoe UI" panose="020B0502040204020203" pitchFamily="34" charset="0"/>
                          <a:ea typeface="Times New Roman" panose="02020603050405020304" pitchFamily="18" charset="0"/>
                          <a:cs typeface="Times New Roman" panose="02020603050405020304" pitchFamily="18" charset="0"/>
                        </a:rPr>
                        <a:t>Cataluña (6)</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Clinic de Barcelona </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Sí</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No</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9682646"/>
                  </a:ext>
                </a:extLst>
              </a:tr>
              <a:tr h="139438">
                <a:tc vMerge="1">
                  <a:txBody>
                    <a:bodyPr/>
                    <a:lstStyle/>
                    <a:p>
                      <a:endParaRPr lang="es-ES"/>
                    </a:p>
                  </a:txBody>
                  <a:tcPr/>
                </a:tc>
                <a:tc>
                  <a:txBody>
                    <a:bodyPr/>
                    <a:lstStyle/>
                    <a:p>
                      <a:pPr algn="just">
                        <a:lnSpc>
                          <a:spcPct val="107000"/>
                        </a:lnSpc>
                        <a:spcAft>
                          <a:spcPts val="0"/>
                        </a:spcAft>
                      </a:pPr>
                      <a:r>
                        <a:rPr lang="en-GB"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Santa Creu i Sant Pau</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Sí</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No</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0339554"/>
                  </a:ext>
                </a:extLst>
              </a:tr>
              <a:tr h="139438">
                <a:tc vMerge="1">
                  <a:txBody>
                    <a:bodyPr/>
                    <a:lstStyle/>
                    <a:p>
                      <a:endParaRPr lang="es-ES"/>
                    </a:p>
                  </a:txBody>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Duran i Reynals </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Sí</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No</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4174922"/>
                  </a:ext>
                </a:extLst>
              </a:tr>
              <a:tr h="139438">
                <a:tc vMerge="1">
                  <a:txBody>
                    <a:bodyPr/>
                    <a:lstStyle/>
                    <a:p>
                      <a:endParaRPr lang="es-ES"/>
                    </a:p>
                  </a:txBody>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Vall d’Hebrón </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Sí</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Sí</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2433537"/>
                  </a:ext>
                </a:extLst>
              </a:tr>
              <a:tr h="139438">
                <a:tc vMerge="1">
                  <a:txBody>
                    <a:bodyPr/>
                    <a:lstStyle/>
                    <a:p>
                      <a:endParaRPr lang="es-ES"/>
                    </a:p>
                  </a:txBody>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Germans Trias i Pujol </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Sí</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No</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7793322"/>
                  </a:ext>
                </a:extLst>
              </a:tr>
              <a:tr h="139438">
                <a:tc vMerge="1">
                  <a:txBody>
                    <a:bodyPr/>
                    <a:lstStyle/>
                    <a:p>
                      <a:endParaRPr lang="es-ES"/>
                    </a:p>
                  </a:txBody>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Sant Joan de Deu </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No</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Sí</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519146"/>
                  </a:ext>
                </a:extLst>
              </a:tr>
              <a:tr h="139438">
                <a:tc rowSpan="3">
                  <a:txBody>
                    <a:bodyPr/>
                    <a:lstStyle/>
                    <a:p>
                      <a:pPr algn="just">
                        <a:spcAft>
                          <a:spcPts val="0"/>
                        </a:spcAft>
                      </a:pPr>
                      <a:r>
                        <a:rPr lang="es-ES" sz="900">
                          <a:effectLst/>
                          <a:latin typeface="Segoe UI" panose="020B0502040204020203" pitchFamily="34" charset="0"/>
                          <a:ea typeface="Times New Roman" panose="02020603050405020304" pitchFamily="18" charset="0"/>
                          <a:cs typeface="Times New Roman" panose="02020603050405020304" pitchFamily="18" charset="0"/>
                        </a:rPr>
                        <a:t>Andalucía (3)</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Virgen del Rocío </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Sí</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Sí</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6382195"/>
                  </a:ext>
                </a:extLst>
              </a:tr>
              <a:tr h="139438">
                <a:tc vMerge="1">
                  <a:txBody>
                    <a:bodyPr/>
                    <a:lstStyle/>
                    <a:p>
                      <a:endParaRPr lang="es-ES"/>
                    </a:p>
                  </a:txBody>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Reina Sofía </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Sí</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Sí</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2211062"/>
                  </a:ext>
                </a:extLst>
              </a:tr>
              <a:tr h="139438">
                <a:tc vMerge="1">
                  <a:txBody>
                    <a:bodyPr/>
                    <a:lstStyle/>
                    <a:p>
                      <a:endParaRPr lang="es-ES"/>
                    </a:p>
                  </a:txBody>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Málaga </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Sí</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Sí</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6058478"/>
                  </a:ext>
                </a:extLst>
              </a:tr>
              <a:tr h="139438">
                <a:tc rowSpan="2">
                  <a:txBody>
                    <a:bodyPr/>
                    <a:lstStyle/>
                    <a:p>
                      <a:pPr algn="just">
                        <a:spcAft>
                          <a:spcPts val="0"/>
                        </a:spcAft>
                      </a:pPr>
                      <a:r>
                        <a:rPr lang="es-ES" sz="900">
                          <a:effectLst/>
                          <a:latin typeface="Segoe UI" panose="020B0502040204020203" pitchFamily="34" charset="0"/>
                          <a:ea typeface="Times New Roman" panose="02020603050405020304" pitchFamily="18" charset="0"/>
                          <a:cs typeface="Times New Roman" panose="02020603050405020304" pitchFamily="18" charset="0"/>
                        </a:rPr>
                        <a:t>Valencia (2)</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Clínico Universitario en </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Sí</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No</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467718"/>
                  </a:ext>
                </a:extLst>
              </a:tr>
              <a:tr h="139438">
                <a:tc vMerge="1">
                  <a:txBody>
                    <a:bodyPr/>
                    <a:lstStyle/>
                    <a:p>
                      <a:endParaRPr lang="es-ES"/>
                    </a:p>
                  </a:txBody>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La Fe </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Sí</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No</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2868424"/>
                  </a:ext>
                </a:extLst>
              </a:tr>
              <a:tr h="139438">
                <a:tc rowSpan="2">
                  <a:txBody>
                    <a:bodyPr/>
                    <a:lstStyle/>
                    <a:p>
                      <a:pPr algn="just">
                        <a:spcAft>
                          <a:spcPts val="0"/>
                        </a:spcAft>
                      </a:pPr>
                      <a:r>
                        <a:rPr lang="es-ES" sz="900">
                          <a:effectLst/>
                          <a:latin typeface="Segoe UI" panose="020B0502040204020203" pitchFamily="34" charset="0"/>
                          <a:ea typeface="Times New Roman" panose="02020603050405020304" pitchFamily="18" charset="0"/>
                          <a:cs typeface="Times New Roman" panose="02020603050405020304" pitchFamily="18" charset="0"/>
                        </a:rPr>
                        <a:t>Murcia (2)</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Virgen de la Arrixaca </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Sí</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Sí</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9602690"/>
                  </a:ext>
                </a:extLst>
              </a:tr>
              <a:tr h="139438">
                <a:tc vMerge="1">
                  <a:txBody>
                    <a:bodyPr/>
                    <a:lstStyle/>
                    <a:p>
                      <a:endParaRPr lang="es-ES"/>
                    </a:p>
                  </a:txBody>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Morales Meseguer </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Sí</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No</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1050926"/>
                  </a:ext>
                </a:extLst>
              </a:tr>
              <a:tr h="139438">
                <a:tc rowSpan="2">
                  <a:txBody>
                    <a:bodyPr/>
                    <a:lstStyle/>
                    <a:p>
                      <a:pPr algn="just">
                        <a:spcAft>
                          <a:spcPts val="0"/>
                        </a:spcAft>
                      </a:pPr>
                      <a:r>
                        <a:rPr lang="es-ES" sz="900">
                          <a:effectLst/>
                          <a:latin typeface="Segoe UI" panose="020B0502040204020203" pitchFamily="34" charset="0"/>
                          <a:ea typeface="Times New Roman" panose="02020603050405020304" pitchFamily="18" charset="0"/>
                          <a:cs typeface="Times New Roman" panose="02020603050405020304" pitchFamily="18" charset="0"/>
                        </a:rPr>
                        <a:t>Galicia (2)</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CHU Santiago </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No</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Sí</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6431712"/>
                  </a:ext>
                </a:extLst>
              </a:tr>
              <a:tr h="130326">
                <a:tc vMerge="1">
                  <a:txBody>
                    <a:bodyPr/>
                    <a:lstStyle/>
                    <a:p>
                      <a:endParaRPr lang="es-ES"/>
                    </a:p>
                  </a:txBody>
                  <a:tcPr/>
                </a:tc>
                <a:tc>
                  <a:txBody>
                    <a:bodyPr/>
                    <a:lstStyle/>
                    <a:p>
                      <a:pPr algn="just">
                        <a:spcBef>
                          <a:spcPts val="360"/>
                        </a:spcBef>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CHU A Coruña</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60"/>
                        </a:spcBef>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Sí </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60"/>
                        </a:spcBef>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No</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6671919"/>
                  </a:ext>
                </a:extLst>
              </a:tr>
              <a:tr h="130326">
                <a:tc>
                  <a:txBody>
                    <a:bodyPr/>
                    <a:lstStyle/>
                    <a:p>
                      <a:pPr algn="just">
                        <a:spcAft>
                          <a:spcPts val="0"/>
                        </a:spcAft>
                      </a:pPr>
                      <a:r>
                        <a:rPr lang="es-ES" sz="900">
                          <a:effectLst/>
                          <a:latin typeface="Segoe UI" panose="020B0502040204020203" pitchFamily="34" charset="0"/>
                          <a:ea typeface="Times New Roman" panose="02020603050405020304" pitchFamily="18" charset="0"/>
                          <a:cs typeface="Times New Roman" panose="02020603050405020304" pitchFamily="18" charset="0"/>
                        </a:rPr>
                        <a:t>País Vasco (1)</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60"/>
                        </a:spcBef>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Donostia </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60"/>
                        </a:spcBef>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Sí </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60"/>
                        </a:spcBef>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No</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8513923"/>
                  </a:ext>
                </a:extLst>
              </a:tr>
              <a:tr h="260653">
                <a:tc>
                  <a:txBody>
                    <a:bodyPr/>
                    <a:lstStyle/>
                    <a:p>
                      <a:pPr algn="just">
                        <a:spcAft>
                          <a:spcPts val="0"/>
                        </a:spcAft>
                      </a:pPr>
                      <a:r>
                        <a:rPr lang="es-ES" sz="900">
                          <a:effectLst/>
                          <a:latin typeface="Segoe UI" panose="020B0502040204020203" pitchFamily="34" charset="0"/>
                          <a:ea typeface="Times New Roman" panose="02020603050405020304" pitchFamily="18" charset="0"/>
                          <a:cs typeface="Times New Roman" panose="02020603050405020304" pitchFamily="18" charset="0"/>
                        </a:rPr>
                        <a:t>C – León (1)</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60"/>
                        </a:spcBef>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Complejo Asistencial de Salamanca </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Sí</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60"/>
                        </a:spcBef>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No</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5287379"/>
                  </a:ext>
                </a:extLst>
              </a:tr>
              <a:tr h="130326">
                <a:tc>
                  <a:txBody>
                    <a:bodyPr/>
                    <a:lstStyle/>
                    <a:p>
                      <a:pPr algn="just">
                        <a:spcAft>
                          <a:spcPts val="0"/>
                        </a:spcAft>
                      </a:pPr>
                      <a:r>
                        <a:rPr lang="es-ES" sz="900">
                          <a:effectLst/>
                          <a:latin typeface="Segoe UI" panose="020B0502040204020203" pitchFamily="34" charset="0"/>
                          <a:ea typeface="Times New Roman" panose="02020603050405020304" pitchFamily="18" charset="0"/>
                          <a:cs typeface="Times New Roman" panose="02020603050405020304" pitchFamily="18" charset="0"/>
                        </a:rPr>
                        <a:t>Santander (1)</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Marqués de Valdecilla </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Sí</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No</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2072452"/>
                  </a:ext>
                </a:extLst>
              </a:tr>
              <a:tr h="135153">
                <a:tc>
                  <a:txBody>
                    <a:bodyPr/>
                    <a:lstStyle/>
                    <a:p>
                      <a:pPr algn="just">
                        <a:spcAft>
                          <a:spcPts val="0"/>
                        </a:spcAft>
                      </a:pPr>
                      <a:r>
                        <a:rPr lang="es-ES" sz="900">
                          <a:effectLst/>
                          <a:latin typeface="Segoe UI" panose="020B0502040204020203" pitchFamily="34" charset="0"/>
                          <a:ea typeface="Times New Roman" panose="02020603050405020304" pitchFamily="18" charset="0"/>
                          <a:cs typeface="Times New Roman" panose="02020603050405020304" pitchFamily="18" charset="0"/>
                        </a:rPr>
                        <a:t>Asturias (1)</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60"/>
                        </a:spcBef>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Central de Asturias </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60"/>
                        </a:spcBef>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Sí </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60"/>
                        </a:spcBef>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No</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5874007"/>
                  </a:ext>
                </a:extLst>
              </a:tr>
              <a:tr h="130326">
                <a:tc>
                  <a:txBody>
                    <a:bodyPr/>
                    <a:lstStyle/>
                    <a:p>
                      <a:pPr algn="just">
                        <a:spcAft>
                          <a:spcPts val="0"/>
                        </a:spcAft>
                      </a:pPr>
                      <a:r>
                        <a:rPr lang="es-ES" sz="900">
                          <a:effectLst/>
                          <a:latin typeface="Segoe UI" panose="020B0502040204020203" pitchFamily="34" charset="0"/>
                          <a:ea typeface="Times New Roman" panose="02020603050405020304" pitchFamily="18" charset="0"/>
                          <a:cs typeface="Times New Roman" panose="02020603050405020304" pitchFamily="18" charset="0"/>
                        </a:rPr>
                        <a:t>Baleares (1)</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Son Espases </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Sí </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Sí</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942850"/>
                  </a:ext>
                </a:extLst>
              </a:tr>
              <a:tr h="156874">
                <a:tc>
                  <a:txBody>
                    <a:bodyPr/>
                    <a:lstStyle/>
                    <a:p>
                      <a:pPr algn="just">
                        <a:spcAft>
                          <a:spcPts val="0"/>
                        </a:spcAft>
                      </a:pPr>
                      <a:r>
                        <a:rPr lang="es-ES" sz="900">
                          <a:effectLst/>
                          <a:latin typeface="Segoe UI" panose="020B0502040204020203" pitchFamily="34" charset="0"/>
                          <a:ea typeface="Times New Roman" panose="02020603050405020304" pitchFamily="18" charset="0"/>
                          <a:cs typeface="Times New Roman" panose="02020603050405020304" pitchFamily="18" charset="0"/>
                        </a:rPr>
                        <a:t>Canarias (1)</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60"/>
                        </a:spcBef>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Dr Negrín </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60"/>
                        </a:spcBef>
                        <a:spcAft>
                          <a:spcPts val="0"/>
                        </a:spcAft>
                      </a:pPr>
                      <a:r>
                        <a:rPr lang="es-ES" sz="90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Sí </a:t>
                      </a:r>
                      <a:endParaRPr lang="es-ES" sz="110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60"/>
                        </a:spcBef>
                        <a:spcAft>
                          <a:spcPts val="0"/>
                        </a:spcAft>
                      </a:pPr>
                      <a:r>
                        <a:rPr lang="es-ES" sz="900" dirty="0">
                          <a:solidFill>
                            <a:srgbClr val="2A2A2A"/>
                          </a:solidFill>
                          <a:effectLst/>
                          <a:latin typeface="Segoe UI" panose="020B0502040204020203" pitchFamily="34" charset="0"/>
                          <a:ea typeface="Times New Roman" panose="02020603050405020304" pitchFamily="18" charset="0"/>
                          <a:cs typeface="Times New Roman" panose="02020603050405020304" pitchFamily="18" charset="0"/>
                        </a:rPr>
                        <a:t>No</a:t>
                      </a:r>
                      <a:endParaRPr lang="es-ES" sz="1100" dirty="0">
                        <a:effectLst/>
                        <a:latin typeface="Segoe UI" panose="020B0502040204020203" pitchFamily="34" charset="0"/>
                        <a:ea typeface="Calibri" panose="020F0502020204030204" pitchFamily="34" charset="0"/>
                        <a:cs typeface="Times New Roman" panose="02020603050405020304" pitchFamily="18" charset="0"/>
                      </a:endParaRPr>
                    </a:p>
                  </a:txBody>
                  <a:tcPr marL="65163" marR="651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6770383"/>
                  </a:ext>
                </a:extLst>
              </a:tr>
            </a:tbl>
          </a:graphicData>
        </a:graphic>
      </p:graphicFrame>
      <p:sp>
        <p:nvSpPr>
          <p:cNvPr id="13" name="CuadroTexto 12">
            <a:extLst>
              <a:ext uri="{FF2B5EF4-FFF2-40B4-BE49-F238E27FC236}">
                <a16:creationId xmlns:a16="http://schemas.microsoft.com/office/drawing/2014/main" id="{B3AF841D-B1C9-B944-8714-7104611704AB}"/>
              </a:ext>
            </a:extLst>
          </p:cNvPr>
          <p:cNvSpPr txBox="1"/>
          <p:nvPr/>
        </p:nvSpPr>
        <p:spPr>
          <a:xfrm>
            <a:off x="1356089" y="6444753"/>
            <a:ext cx="9038642" cy="430887"/>
          </a:xfrm>
          <a:prstGeom prst="rect">
            <a:avLst/>
          </a:prstGeom>
          <a:noFill/>
        </p:spPr>
        <p:txBody>
          <a:bodyPr wrap="square" rtlCol="0">
            <a:spAutoFit/>
          </a:bodyPr>
          <a:lstStyle/>
          <a:p>
            <a:r>
              <a:rPr lang="es-ES" sz="1100" dirty="0" smtClean="0"/>
              <a:t>LBDCG: linfoma B difuso de células grandes. LCM: linfoma de células del manto; MM: Mieloma múltiple; LLA: leucemia </a:t>
            </a:r>
            <a:r>
              <a:rPr lang="es-ES" sz="1100" dirty="0" err="1" smtClean="0"/>
              <a:t>linfoblástica</a:t>
            </a:r>
            <a:r>
              <a:rPr lang="es-ES" sz="1100" dirty="0" smtClean="0"/>
              <a:t> aguda.</a:t>
            </a:r>
            <a:endParaRPr lang="es-ES" sz="1100" dirty="0"/>
          </a:p>
          <a:p>
            <a:endParaRPr lang="es-ES" sz="1100" dirty="0"/>
          </a:p>
        </p:txBody>
      </p:sp>
      <p:pic>
        <p:nvPicPr>
          <p:cNvPr id="4" name="Imagen 3"/>
          <p:cNvPicPr>
            <a:picLocks noChangeAspect="1"/>
          </p:cNvPicPr>
          <p:nvPr/>
        </p:nvPicPr>
        <p:blipFill>
          <a:blip r:embed="rId3"/>
          <a:stretch>
            <a:fillRect/>
          </a:stretch>
        </p:blipFill>
        <p:spPr>
          <a:xfrm>
            <a:off x="10219379" y="6000854"/>
            <a:ext cx="1725318" cy="682811"/>
          </a:xfrm>
          <a:prstGeom prst="rect">
            <a:avLst/>
          </a:prstGeom>
        </p:spPr>
      </p:pic>
    </p:spTree>
    <p:extLst>
      <p:ext uri="{BB962C8B-B14F-4D97-AF65-F5344CB8AC3E}">
        <p14:creationId xmlns:p14="http://schemas.microsoft.com/office/powerpoint/2010/main" val="1984737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84ABAFF-172F-4ADA-96B1-C56E6C2169C9}"/>
              </a:ext>
            </a:extLst>
          </p:cNvPr>
          <p:cNvSpPr txBox="1"/>
          <p:nvPr/>
        </p:nvSpPr>
        <p:spPr>
          <a:xfrm>
            <a:off x="1104609" y="1231120"/>
            <a:ext cx="9619752" cy="576057"/>
          </a:xfrm>
          <a:prstGeom prst="rect">
            <a:avLst/>
          </a:prstGeom>
          <a:noFill/>
        </p:spPr>
        <p:txBody>
          <a:bodyPr wrap="square" rtlCol="0" anchor="ctr">
            <a:noAutofit/>
          </a:bodyPr>
          <a:lstStyle/>
          <a:p>
            <a:pPr algn="just" defTabSz="1072133">
              <a:spcBef>
                <a:spcPct val="20000"/>
              </a:spcBef>
              <a:buClr>
                <a:schemeClr val="accent2"/>
              </a:buClr>
            </a:pPr>
            <a:r>
              <a:rPr lang="es-ES" altLang="es-ES_tradnl" sz="1200" b="1" dirty="0" smtClean="0">
                <a:latin typeface="Arial" panose="020B0604020202020204" pitchFamily="34" charset="0"/>
                <a:cs typeface="Arial" panose="020B0604020202020204" pitchFamily="34" charset="0"/>
              </a:rPr>
              <a:t>Fortalezas del Plan y líneas de avance </a:t>
            </a:r>
            <a:endParaRPr lang="es-ES" altLang="es-ES_tradnl" sz="1200" b="1" i="1" dirty="0">
              <a:latin typeface="Arial" panose="020B0604020202020204" pitchFamily="34" charset="0"/>
              <a:cs typeface="Arial" panose="020B0604020202020204" pitchFamily="34" charset="0"/>
            </a:endParaRPr>
          </a:p>
        </p:txBody>
      </p:sp>
      <p:cxnSp>
        <p:nvCxnSpPr>
          <p:cNvPr id="9" name="Conector recto 8">
            <a:extLst>
              <a:ext uri="{FF2B5EF4-FFF2-40B4-BE49-F238E27FC236}">
                <a16:creationId xmlns:a16="http://schemas.microsoft.com/office/drawing/2014/main" id="{52016192-D961-4D19-AC08-4B183CDD3339}"/>
              </a:ext>
            </a:extLst>
          </p:cNvPr>
          <p:cNvCxnSpPr>
            <a:cxnSpLocks/>
          </p:cNvCxnSpPr>
          <p:nvPr/>
        </p:nvCxnSpPr>
        <p:spPr>
          <a:xfrm flipV="1">
            <a:off x="1256938" y="1729648"/>
            <a:ext cx="9726879" cy="1087"/>
          </a:xfrm>
          <a:prstGeom prst="line">
            <a:avLst/>
          </a:prstGeom>
          <a:ln w="19050">
            <a:solidFill>
              <a:srgbClr val="3D3F45"/>
            </a:solidFill>
          </a:ln>
        </p:spPr>
        <p:style>
          <a:lnRef idx="1">
            <a:schemeClr val="accent1"/>
          </a:lnRef>
          <a:fillRef idx="0">
            <a:schemeClr val="accent1"/>
          </a:fillRef>
          <a:effectRef idx="0">
            <a:schemeClr val="accent1"/>
          </a:effectRef>
          <a:fontRef idx="minor">
            <a:schemeClr val="tx1"/>
          </a:fontRef>
        </p:style>
      </p:cxnSp>
      <p:sp>
        <p:nvSpPr>
          <p:cNvPr id="86" name="Text Box 3">
            <a:extLst>
              <a:ext uri="{FF2B5EF4-FFF2-40B4-BE49-F238E27FC236}">
                <a16:creationId xmlns:a16="http://schemas.microsoft.com/office/drawing/2014/main" id="{D1964023-0720-6C4C-BDBB-27E4E03719B9}"/>
              </a:ext>
            </a:extLst>
          </p:cNvPr>
          <p:cNvSpPr txBox="1">
            <a:spLocks noChangeArrowheads="1"/>
          </p:cNvSpPr>
          <p:nvPr/>
        </p:nvSpPr>
        <p:spPr bwMode="auto">
          <a:xfrm>
            <a:off x="1156198" y="326835"/>
            <a:ext cx="10788499" cy="116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defTabSz="449218" eaLnBrk="1" fontAlgn="base" hangingPunct="1">
              <a:lnSpc>
                <a:spcPct val="90000"/>
              </a:lnSpc>
              <a:spcBef>
                <a:spcPct val="0"/>
              </a:spcBef>
              <a:spcAft>
                <a:spcPct val="0"/>
              </a:spcAft>
              <a:buSzPct val="100000"/>
              <a:tabLst>
                <a:tab pos="0" algn="l"/>
                <a:tab pos="914309" algn="l"/>
                <a:tab pos="1828617" algn="l"/>
                <a:tab pos="2742926" algn="l"/>
                <a:tab pos="3657234" algn="l"/>
                <a:tab pos="4571543" algn="l"/>
                <a:tab pos="5485851" algn="l"/>
                <a:tab pos="6400160" algn="l"/>
                <a:tab pos="7314468" algn="l"/>
                <a:tab pos="8228777" algn="l"/>
                <a:tab pos="9143086" algn="l"/>
                <a:tab pos="10057394" algn="l"/>
              </a:tabLst>
              <a:defRPr/>
            </a:pPr>
            <a:r>
              <a:rPr lang="es-ES" altLang="es-ES" sz="2400" b="1" dirty="0" smtClean="0">
                <a:solidFill>
                  <a:srgbClr val="002060"/>
                </a:solidFill>
              </a:rPr>
              <a:t>Plan de abordaje de terapias avanzadas en el SNS: terapias CAR</a:t>
            </a:r>
          </a:p>
          <a:p>
            <a:pPr defTabSz="449218" eaLnBrk="1" fontAlgn="base" hangingPunct="1">
              <a:lnSpc>
                <a:spcPct val="90000"/>
              </a:lnSpc>
              <a:spcBef>
                <a:spcPct val="0"/>
              </a:spcBef>
              <a:spcAft>
                <a:spcPct val="0"/>
              </a:spcAft>
              <a:buSzPct val="100000"/>
              <a:tabLst>
                <a:tab pos="0" algn="l"/>
                <a:tab pos="914309" algn="l"/>
                <a:tab pos="1828617" algn="l"/>
                <a:tab pos="2742926" algn="l"/>
                <a:tab pos="3657234" algn="l"/>
                <a:tab pos="4571543" algn="l"/>
                <a:tab pos="5485851" algn="l"/>
                <a:tab pos="6400160" algn="l"/>
                <a:tab pos="7314468" algn="l"/>
                <a:tab pos="8228777" algn="l"/>
                <a:tab pos="9143086" algn="l"/>
                <a:tab pos="10057394" algn="l"/>
              </a:tabLst>
              <a:defRPr/>
            </a:pPr>
            <a:r>
              <a:rPr lang="es-ES_tradnl" i="1" dirty="0" smtClean="0">
                <a:solidFill>
                  <a:srgbClr val="002060"/>
                </a:solidFill>
              </a:rPr>
              <a:t>Retos y oportunidades</a:t>
            </a:r>
          </a:p>
          <a:p>
            <a:pPr defTabSz="449218" eaLnBrk="1" fontAlgn="base" hangingPunct="1">
              <a:lnSpc>
                <a:spcPct val="90000"/>
              </a:lnSpc>
              <a:spcBef>
                <a:spcPct val="0"/>
              </a:spcBef>
              <a:spcAft>
                <a:spcPct val="0"/>
              </a:spcAft>
              <a:buSzPct val="100000"/>
              <a:tabLst>
                <a:tab pos="0" algn="l"/>
                <a:tab pos="914309" algn="l"/>
                <a:tab pos="1828617" algn="l"/>
                <a:tab pos="2742926" algn="l"/>
                <a:tab pos="3657234" algn="l"/>
                <a:tab pos="4571543" algn="l"/>
                <a:tab pos="5485851" algn="l"/>
                <a:tab pos="6400160" algn="l"/>
                <a:tab pos="7314468" algn="l"/>
                <a:tab pos="8228777" algn="l"/>
                <a:tab pos="9143086" algn="l"/>
                <a:tab pos="10057394" algn="l"/>
              </a:tabLst>
              <a:defRPr/>
            </a:pPr>
            <a:endParaRPr lang="es-ES" altLang="es-ES" i="1" dirty="0">
              <a:solidFill>
                <a:srgbClr val="002060"/>
              </a:solidFill>
            </a:endParaRPr>
          </a:p>
        </p:txBody>
      </p:sp>
      <p:cxnSp>
        <p:nvCxnSpPr>
          <p:cNvPr id="88" name="Conector recto 87">
            <a:extLst>
              <a:ext uri="{FF2B5EF4-FFF2-40B4-BE49-F238E27FC236}">
                <a16:creationId xmlns:a16="http://schemas.microsoft.com/office/drawing/2014/main" id="{353AAFC0-C6A2-4A97-8C3F-21316C9AC5DC}"/>
              </a:ext>
            </a:extLst>
          </p:cNvPr>
          <p:cNvCxnSpPr>
            <a:cxnSpLocks/>
          </p:cNvCxnSpPr>
          <p:nvPr/>
        </p:nvCxnSpPr>
        <p:spPr>
          <a:xfrm>
            <a:off x="8153300" y="4564374"/>
            <a:ext cx="231958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B3AF841D-B1C9-B944-8714-7104611704AB}"/>
              </a:ext>
            </a:extLst>
          </p:cNvPr>
          <p:cNvSpPr txBox="1"/>
          <p:nvPr/>
        </p:nvSpPr>
        <p:spPr>
          <a:xfrm>
            <a:off x="1356089" y="6433851"/>
            <a:ext cx="9116792" cy="380234"/>
          </a:xfrm>
          <a:prstGeom prst="rect">
            <a:avLst/>
          </a:prstGeom>
          <a:noFill/>
        </p:spPr>
        <p:txBody>
          <a:bodyPr wrap="square" rtlCol="0">
            <a:spAutoFit/>
          </a:bodyPr>
          <a:lstStyle/>
          <a:p>
            <a:r>
              <a:rPr lang="es-ES" altLang="es-ES_tradnl" sz="900" dirty="0" smtClean="0">
                <a:latin typeface="Arial" panose="020B0604020202020204" pitchFamily="34" charset="0"/>
                <a:cs typeface="Arial" panose="020B0604020202020204" pitchFamily="34" charset="0"/>
              </a:rPr>
              <a:t>Disponible en: </a:t>
            </a:r>
          </a:p>
          <a:p>
            <a:r>
              <a:rPr lang="es-ES" sz="900" dirty="0" smtClean="0">
                <a:hlinkClick r:id="rId3"/>
              </a:rPr>
              <a:t>https</a:t>
            </a:r>
            <a:r>
              <a:rPr lang="es-ES" sz="900" dirty="0">
                <a:hlinkClick r:id="rId3"/>
              </a:rPr>
              <a:t>://</a:t>
            </a:r>
            <a:r>
              <a:rPr lang="es-ES" sz="900" dirty="0" smtClean="0">
                <a:hlinkClick r:id="rId3"/>
              </a:rPr>
              <a:t>www.sanidad.gob.es/areas/farmacia/infoMedicamentos/terapiasAvanzadas/home.htm</a:t>
            </a:r>
            <a:endParaRPr lang="es-ES" sz="900" dirty="0" smtClean="0"/>
          </a:p>
        </p:txBody>
      </p:sp>
      <p:sp>
        <p:nvSpPr>
          <p:cNvPr id="5" name="Rectángulo 4"/>
          <p:cNvSpPr/>
          <p:nvPr/>
        </p:nvSpPr>
        <p:spPr>
          <a:xfrm>
            <a:off x="1256938" y="1844823"/>
            <a:ext cx="10233655" cy="3539430"/>
          </a:xfrm>
          <a:prstGeom prst="rect">
            <a:avLst/>
          </a:prstGeom>
        </p:spPr>
        <p:txBody>
          <a:bodyPr wrap="square">
            <a:spAutoFit/>
          </a:bodyPr>
          <a:lstStyle/>
          <a:p>
            <a:pPr algn="just"/>
            <a:r>
              <a:rPr lang="es-ES" sz="1600" i="1" dirty="0"/>
              <a:t>PROCEDIMIENTO PARA LA DERIVACIÓN DE PACIENTES A LOS CENTROS DESIGNADOS PARA LA UTILIZACIÓN DE LOS MEDICAMENTOS CAR EN EL </a:t>
            </a:r>
            <a:r>
              <a:rPr lang="es-ES" sz="1600" i="1" dirty="0" smtClean="0"/>
              <a:t>SNS. Aprobado </a:t>
            </a:r>
            <a:r>
              <a:rPr lang="es-ES" sz="1600" i="1" dirty="0"/>
              <a:t>por el Consejo Interterritorial del Sistema Nacional de Salud </a:t>
            </a:r>
            <a:r>
              <a:rPr lang="es-ES" sz="1600" i="1" dirty="0" smtClean="0"/>
              <a:t>el 4 </a:t>
            </a:r>
            <a:r>
              <a:rPr lang="es-ES" sz="1600" i="1" dirty="0"/>
              <a:t>de marzo de </a:t>
            </a:r>
            <a:r>
              <a:rPr lang="es-ES" sz="1600" i="1" dirty="0" smtClean="0"/>
              <a:t>2019</a:t>
            </a:r>
          </a:p>
          <a:p>
            <a:pPr algn="just"/>
            <a:endParaRPr lang="es-ES" sz="1600" i="1" dirty="0"/>
          </a:p>
          <a:p>
            <a:pPr algn="just"/>
            <a:r>
              <a:rPr lang="es-ES" sz="1600" i="1" dirty="0" smtClean="0"/>
              <a:t>(I) Apartado 3.4 “Asistencia realizada”</a:t>
            </a:r>
          </a:p>
          <a:p>
            <a:pPr algn="just"/>
            <a:r>
              <a:rPr lang="es-ES" sz="1600" i="1" dirty="0"/>
              <a:t>En el caso que el medicamento sea con coste, el laboratorio farmacéutico emitirá </a:t>
            </a:r>
            <a:r>
              <a:rPr lang="es-ES" sz="1600" i="1" dirty="0" smtClean="0"/>
              <a:t>la factura </a:t>
            </a:r>
            <a:r>
              <a:rPr lang="es-ES" sz="1600" i="1" dirty="0"/>
              <a:t>correspondiente al Hospital de origen, previa confirmación de recepción </a:t>
            </a:r>
            <a:r>
              <a:rPr lang="es-ES" sz="1600" i="1" dirty="0" smtClean="0"/>
              <a:t>del pedido </a:t>
            </a:r>
            <a:r>
              <a:rPr lang="es-ES" sz="1600" i="1" dirty="0"/>
              <a:t>e infusión, atendiendo a las condiciones de financiación establecidas en </a:t>
            </a:r>
            <a:r>
              <a:rPr lang="es-ES" sz="1600" i="1" dirty="0" smtClean="0"/>
              <a:t>la Resolución </a:t>
            </a:r>
            <a:r>
              <a:rPr lang="es-ES" sz="1600" i="1" dirty="0"/>
              <a:t>de inclusión del medicamento en la prestación farmacéutica del SNS.</a:t>
            </a:r>
          </a:p>
          <a:p>
            <a:pPr algn="just"/>
            <a:r>
              <a:rPr lang="es-ES" sz="1600" i="1" dirty="0"/>
              <a:t>	</a:t>
            </a:r>
            <a:r>
              <a:rPr lang="es-ES" sz="1600" i="1" dirty="0" smtClean="0"/>
              <a:t>* Necesidad de marco </a:t>
            </a:r>
            <a:r>
              <a:rPr lang="es-ES" sz="1600" i="1" dirty="0" err="1" smtClean="0"/>
              <a:t>júrídico</a:t>
            </a:r>
            <a:r>
              <a:rPr lang="es-ES" sz="1600" i="1" dirty="0" smtClean="0"/>
              <a:t>.</a:t>
            </a:r>
          </a:p>
          <a:p>
            <a:pPr algn="just"/>
            <a:endParaRPr lang="es-ES" sz="1600" i="1" dirty="0"/>
          </a:p>
          <a:p>
            <a:pPr algn="just"/>
            <a:r>
              <a:rPr lang="es-ES" sz="1600" dirty="0" smtClean="0"/>
              <a:t>(II) No contempla la derivación de pacientes pertenecientes a MUFACE/MUGEJU/ISFAS con provisión privada de la asistencia sanitaria por una entidad de seguro. Proceso complejo con múltiples actores. La coordinación de la Sanidad es una competencia exclusiva del Estado.</a:t>
            </a:r>
          </a:p>
          <a:p>
            <a:pPr algn="just"/>
            <a:r>
              <a:rPr lang="es-ES" sz="1600" i="1" dirty="0"/>
              <a:t>	</a:t>
            </a:r>
          </a:p>
        </p:txBody>
      </p:sp>
      <p:pic>
        <p:nvPicPr>
          <p:cNvPr id="6" name="Imagen 5"/>
          <p:cNvPicPr>
            <a:picLocks noChangeAspect="1"/>
          </p:cNvPicPr>
          <p:nvPr/>
        </p:nvPicPr>
        <p:blipFill>
          <a:blip r:embed="rId4"/>
          <a:stretch>
            <a:fillRect/>
          </a:stretch>
        </p:blipFill>
        <p:spPr>
          <a:xfrm>
            <a:off x="10121158" y="5941157"/>
            <a:ext cx="1725318" cy="682811"/>
          </a:xfrm>
          <a:prstGeom prst="rect">
            <a:avLst/>
          </a:prstGeom>
        </p:spPr>
      </p:pic>
    </p:spTree>
    <p:extLst>
      <p:ext uri="{BB962C8B-B14F-4D97-AF65-F5344CB8AC3E}">
        <p14:creationId xmlns:p14="http://schemas.microsoft.com/office/powerpoint/2010/main" val="4113782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84ABAFF-172F-4ADA-96B1-C56E6C2169C9}"/>
              </a:ext>
            </a:extLst>
          </p:cNvPr>
          <p:cNvSpPr txBox="1"/>
          <p:nvPr/>
        </p:nvSpPr>
        <p:spPr>
          <a:xfrm>
            <a:off x="1156198" y="1377108"/>
            <a:ext cx="9619752" cy="576057"/>
          </a:xfrm>
          <a:prstGeom prst="rect">
            <a:avLst/>
          </a:prstGeom>
          <a:noFill/>
        </p:spPr>
        <p:txBody>
          <a:bodyPr wrap="square" rtlCol="0" anchor="ctr">
            <a:noAutofit/>
          </a:bodyPr>
          <a:lstStyle/>
          <a:p>
            <a:pPr algn="just" defTabSz="1072133">
              <a:spcBef>
                <a:spcPct val="20000"/>
              </a:spcBef>
              <a:buClr>
                <a:schemeClr val="accent2"/>
              </a:buClr>
            </a:pPr>
            <a:r>
              <a:rPr lang="es-ES" altLang="es-ES_tradnl" sz="1200" b="1" i="1" dirty="0">
                <a:latin typeface="Arial" panose="020B0604020202020204" pitchFamily="34" charset="0"/>
                <a:cs typeface="Arial" panose="020B0604020202020204" pitchFamily="34" charset="0"/>
              </a:rPr>
              <a:t>Orden nº 824/22 de 6 de junio, de la Consejería de Sanidad por la que se crea el Comité Director de la Estrategia Regional de Terapias Avanzadas de la Comunidad de Madrid como órgano colegiado que sirva de apoyo en la definición de las líneas estratégicas de actuación para el abordaje de las terapias avanzadas en la región, con la composición, organización y funciones que se establecen en la presente orden. </a:t>
            </a:r>
            <a:r>
              <a:rPr lang="es-ES" altLang="es-ES_tradnl" sz="1200" b="1" i="1" dirty="0" smtClean="0">
                <a:latin typeface="Arial" panose="020B0604020202020204" pitchFamily="34" charset="0"/>
                <a:cs typeface="Arial" panose="020B0604020202020204" pitchFamily="34" charset="0"/>
              </a:rPr>
              <a:t>Está</a:t>
            </a:r>
            <a:endParaRPr lang="es-ES" altLang="es-ES_tradnl" sz="1200" b="1" i="1" dirty="0">
              <a:latin typeface="Arial" panose="020B0604020202020204" pitchFamily="34" charset="0"/>
              <a:cs typeface="Arial" panose="020B0604020202020204" pitchFamily="34" charset="0"/>
            </a:endParaRPr>
          </a:p>
        </p:txBody>
      </p:sp>
      <p:cxnSp>
        <p:nvCxnSpPr>
          <p:cNvPr id="9" name="Conector recto 8">
            <a:extLst>
              <a:ext uri="{FF2B5EF4-FFF2-40B4-BE49-F238E27FC236}">
                <a16:creationId xmlns:a16="http://schemas.microsoft.com/office/drawing/2014/main" id="{52016192-D961-4D19-AC08-4B183CDD3339}"/>
              </a:ext>
            </a:extLst>
          </p:cNvPr>
          <p:cNvCxnSpPr>
            <a:cxnSpLocks/>
          </p:cNvCxnSpPr>
          <p:nvPr/>
        </p:nvCxnSpPr>
        <p:spPr>
          <a:xfrm>
            <a:off x="1156198" y="2061242"/>
            <a:ext cx="9419860" cy="0"/>
          </a:xfrm>
          <a:prstGeom prst="line">
            <a:avLst/>
          </a:prstGeom>
          <a:ln w="19050">
            <a:solidFill>
              <a:srgbClr val="3D3F45"/>
            </a:solidFill>
          </a:ln>
        </p:spPr>
        <p:style>
          <a:lnRef idx="1">
            <a:schemeClr val="accent1"/>
          </a:lnRef>
          <a:fillRef idx="0">
            <a:schemeClr val="accent1"/>
          </a:fillRef>
          <a:effectRef idx="0">
            <a:schemeClr val="accent1"/>
          </a:effectRef>
          <a:fontRef idx="minor">
            <a:schemeClr val="tx1"/>
          </a:fontRef>
        </p:style>
      </p:cxnSp>
      <p:sp>
        <p:nvSpPr>
          <p:cNvPr id="86" name="Text Box 3">
            <a:extLst>
              <a:ext uri="{FF2B5EF4-FFF2-40B4-BE49-F238E27FC236}">
                <a16:creationId xmlns:a16="http://schemas.microsoft.com/office/drawing/2014/main" id="{D1964023-0720-6C4C-BDBB-27E4E03719B9}"/>
              </a:ext>
            </a:extLst>
          </p:cNvPr>
          <p:cNvSpPr txBox="1">
            <a:spLocks noChangeArrowheads="1"/>
          </p:cNvSpPr>
          <p:nvPr/>
        </p:nvSpPr>
        <p:spPr bwMode="auto">
          <a:xfrm>
            <a:off x="1156198" y="326835"/>
            <a:ext cx="10788499" cy="1050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defTabSz="449218" eaLnBrk="1" fontAlgn="base" hangingPunct="1">
              <a:lnSpc>
                <a:spcPct val="90000"/>
              </a:lnSpc>
              <a:spcBef>
                <a:spcPct val="0"/>
              </a:spcBef>
              <a:spcAft>
                <a:spcPct val="0"/>
              </a:spcAft>
              <a:buSzPct val="100000"/>
              <a:tabLst>
                <a:tab pos="0" algn="l"/>
                <a:tab pos="914309" algn="l"/>
                <a:tab pos="1828617" algn="l"/>
                <a:tab pos="2742926" algn="l"/>
                <a:tab pos="3657234" algn="l"/>
                <a:tab pos="4571543" algn="l"/>
                <a:tab pos="5485851" algn="l"/>
                <a:tab pos="6400160" algn="l"/>
                <a:tab pos="7314468" algn="l"/>
                <a:tab pos="8228777" algn="l"/>
                <a:tab pos="9143086" algn="l"/>
                <a:tab pos="10057394" algn="l"/>
              </a:tabLst>
              <a:defRPr/>
            </a:pPr>
            <a:r>
              <a:rPr lang="es-ES" altLang="es-ES" sz="2800" b="1" dirty="0" smtClean="0">
                <a:solidFill>
                  <a:srgbClr val="002060"/>
                </a:solidFill>
              </a:rPr>
              <a:t>Estrategia Regional de Terapias Avanzadas. </a:t>
            </a:r>
          </a:p>
          <a:p>
            <a:pPr defTabSz="449218" eaLnBrk="1" fontAlgn="base" hangingPunct="1">
              <a:lnSpc>
                <a:spcPct val="90000"/>
              </a:lnSpc>
              <a:spcBef>
                <a:spcPct val="0"/>
              </a:spcBef>
              <a:spcAft>
                <a:spcPct val="0"/>
              </a:spcAft>
              <a:buSzPct val="100000"/>
              <a:tabLst>
                <a:tab pos="0" algn="l"/>
                <a:tab pos="914309" algn="l"/>
                <a:tab pos="1828617" algn="l"/>
                <a:tab pos="2742926" algn="l"/>
                <a:tab pos="3657234" algn="l"/>
                <a:tab pos="4571543" algn="l"/>
                <a:tab pos="5485851" algn="l"/>
                <a:tab pos="6400160" algn="l"/>
                <a:tab pos="7314468" algn="l"/>
                <a:tab pos="8228777" algn="l"/>
                <a:tab pos="9143086" algn="l"/>
                <a:tab pos="10057394" algn="l"/>
              </a:tabLst>
              <a:defRPr/>
            </a:pPr>
            <a:r>
              <a:rPr lang="es-ES_tradnl" sz="2000" i="1" dirty="0" smtClean="0">
                <a:solidFill>
                  <a:srgbClr val="002060"/>
                </a:solidFill>
              </a:rPr>
              <a:t>Consejería de Sanidad de la Comunidad de Madrid.</a:t>
            </a:r>
          </a:p>
          <a:p>
            <a:pPr defTabSz="449218" eaLnBrk="1" fontAlgn="base" hangingPunct="1">
              <a:lnSpc>
                <a:spcPct val="90000"/>
              </a:lnSpc>
              <a:spcBef>
                <a:spcPct val="0"/>
              </a:spcBef>
              <a:spcAft>
                <a:spcPct val="0"/>
              </a:spcAft>
              <a:buSzPct val="100000"/>
              <a:tabLst>
                <a:tab pos="0" algn="l"/>
                <a:tab pos="914309" algn="l"/>
                <a:tab pos="1828617" algn="l"/>
                <a:tab pos="2742926" algn="l"/>
                <a:tab pos="3657234" algn="l"/>
                <a:tab pos="4571543" algn="l"/>
                <a:tab pos="5485851" algn="l"/>
                <a:tab pos="6400160" algn="l"/>
                <a:tab pos="7314468" algn="l"/>
                <a:tab pos="8228777" algn="l"/>
                <a:tab pos="9143086" algn="l"/>
                <a:tab pos="10057394" algn="l"/>
              </a:tabLst>
              <a:defRPr/>
            </a:pPr>
            <a:endParaRPr lang="es-ES" altLang="es-ES" sz="2000" i="1" dirty="0">
              <a:solidFill>
                <a:srgbClr val="002060"/>
              </a:solidFill>
            </a:endParaRPr>
          </a:p>
        </p:txBody>
      </p:sp>
      <p:cxnSp>
        <p:nvCxnSpPr>
          <p:cNvPr id="88" name="Conector recto 87">
            <a:extLst>
              <a:ext uri="{FF2B5EF4-FFF2-40B4-BE49-F238E27FC236}">
                <a16:creationId xmlns:a16="http://schemas.microsoft.com/office/drawing/2014/main" id="{353AAFC0-C6A2-4A97-8C3F-21316C9AC5DC}"/>
              </a:ext>
            </a:extLst>
          </p:cNvPr>
          <p:cNvCxnSpPr>
            <a:cxnSpLocks/>
          </p:cNvCxnSpPr>
          <p:nvPr/>
        </p:nvCxnSpPr>
        <p:spPr>
          <a:xfrm>
            <a:off x="8153300" y="4564374"/>
            <a:ext cx="231958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4" name="Imagen 3"/>
          <p:cNvPicPr>
            <a:picLocks noChangeAspect="1"/>
          </p:cNvPicPr>
          <p:nvPr/>
        </p:nvPicPr>
        <p:blipFill>
          <a:blip r:embed="rId3"/>
          <a:stretch>
            <a:fillRect/>
          </a:stretch>
        </p:blipFill>
        <p:spPr>
          <a:xfrm>
            <a:off x="10219379" y="6000854"/>
            <a:ext cx="1725318" cy="682811"/>
          </a:xfrm>
          <a:prstGeom prst="rect">
            <a:avLst/>
          </a:prstGeom>
        </p:spPr>
      </p:pic>
      <p:sp>
        <p:nvSpPr>
          <p:cNvPr id="5" name="Rectángulo 4"/>
          <p:cNvSpPr/>
          <p:nvPr/>
        </p:nvSpPr>
        <p:spPr>
          <a:xfrm>
            <a:off x="1156198" y="2259341"/>
            <a:ext cx="9805585" cy="646331"/>
          </a:xfrm>
          <a:prstGeom prst="rect">
            <a:avLst/>
          </a:prstGeom>
        </p:spPr>
        <p:txBody>
          <a:bodyPr wrap="square">
            <a:spAutoFit/>
          </a:bodyPr>
          <a:lstStyle/>
          <a:p>
            <a:r>
              <a:rPr lang="es-ES" dirty="0"/>
              <a:t>Plan de Terapias Avanzadas 2022 – </a:t>
            </a:r>
            <a:r>
              <a:rPr lang="es-ES" dirty="0" smtClean="0"/>
              <a:t>2024. Planes </a:t>
            </a:r>
            <a:r>
              <a:rPr lang="es-ES" dirty="0"/>
              <a:t>de Gestión para el acceso y la utilización de cada uno de los diferentes tipos de terapia con medicamentos de terapia avanzada</a:t>
            </a:r>
          </a:p>
        </p:txBody>
      </p:sp>
      <p:pic>
        <p:nvPicPr>
          <p:cNvPr id="6" name="Imagen 5"/>
          <p:cNvPicPr>
            <a:picLocks noChangeAspect="1"/>
          </p:cNvPicPr>
          <p:nvPr/>
        </p:nvPicPr>
        <p:blipFill>
          <a:blip r:embed="rId4"/>
          <a:stretch>
            <a:fillRect/>
          </a:stretch>
        </p:blipFill>
        <p:spPr>
          <a:xfrm>
            <a:off x="3042788" y="3314585"/>
            <a:ext cx="5846571" cy="2499577"/>
          </a:xfrm>
          <a:prstGeom prst="rect">
            <a:avLst/>
          </a:prstGeom>
        </p:spPr>
      </p:pic>
    </p:spTree>
    <p:extLst>
      <p:ext uri="{BB962C8B-B14F-4D97-AF65-F5344CB8AC3E}">
        <p14:creationId xmlns:p14="http://schemas.microsoft.com/office/powerpoint/2010/main" val="1339242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Box 3">
            <a:extLst>
              <a:ext uri="{FF2B5EF4-FFF2-40B4-BE49-F238E27FC236}">
                <a16:creationId xmlns:a16="http://schemas.microsoft.com/office/drawing/2014/main" id="{D1964023-0720-6C4C-BDBB-27E4E03719B9}"/>
              </a:ext>
            </a:extLst>
          </p:cNvPr>
          <p:cNvSpPr txBox="1">
            <a:spLocks noChangeArrowheads="1"/>
          </p:cNvSpPr>
          <p:nvPr/>
        </p:nvSpPr>
        <p:spPr bwMode="auto">
          <a:xfrm>
            <a:off x="1156198" y="326835"/>
            <a:ext cx="10788499" cy="116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defTabSz="449218" eaLnBrk="1" fontAlgn="base" hangingPunct="1">
              <a:lnSpc>
                <a:spcPct val="90000"/>
              </a:lnSpc>
              <a:spcBef>
                <a:spcPct val="0"/>
              </a:spcBef>
              <a:spcAft>
                <a:spcPct val="0"/>
              </a:spcAft>
              <a:buSzPct val="100000"/>
              <a:tabLst>
                <a:tab pos="0" algn="l"/>
                <a:tab pos="914309" algn="l"/>
                <a:tab pos="1828617" algn="l"/>
                <a:tab pos="2742926" algn="l"/>
                <a:tab pos="3657234" algn="l"/>
                <a:tab pos="4571543" algn="l"/>
                <a:tab pos="5485851" algn="l"/>
                <a:tab pos="6400160" algn="l"/>
                <a:tab pos="7314468" algn="l"/>
                <a:tab pos="8228777" algn="l"/>
                <a:tab pos="9143086" algn="l"/>
                <a:tab pos="10057394" algn="l"/>
              </a:tabLst>
              <a:defRPr/>
            </a:pPr>
            <a:r>
              <a:rPr lang="es-ES" altLang="es-ES" sz="2800" b="1" dirty="0" smtClean="0">
                <a:solidFill>
                  <a:srgbClr val="002060"/>
                </a:solidFill>
              </a:rPr>
              <a:t>Retos y </a:t>
            </a:r>
            <a:r>
              <a:rPr lang="es-ES" altLang="es-ES" sz="2800" b="1" dirty="0" err="1" smtClean="0">
                <a:solidFill>
                  <a:srgbClr val="002060"/>
                </a:solidFill>
              </a:rPr>
              <a:t>oortunidades</a:t>
            </a:r>
            <a:r>
              <a:rPr lang="es-ES" altLang="es-ES" sz="2800" b="1" dirty="0" smtClean="0">
                <a:solidFill>
                  <a:srgbClr val="002060"/>
                </a:solidFill>
              </a:rPr>
              <a:t>. Terapias Avanzadas autorizadas UE</a:t>
            </a:r>
            <a:endParaRPr lang="es-ES" altLang="es-ES" sz="2000" i="1" dirty="0">
              <a:solidFill>
                <a:srgbClr val="002060"/>
              </a:solidFill>
            </a:endParaRPr>
          </a:p>
        </p:txBody>
      </p:sp>
      <p:cxnSp>
        <p:nvCxnSpPr>
          <p:cNvPr id="88" name="Conector recto 87">
            <a:extLst>
              <a:ext uri="{FF2B5EF4-FFF2-40B4-BE49-F238E27FC236}">
                <a16:creationId xmlns:a16="http://schemas.microsoft.com/office/drawing/2014/main" id="{353AAFC0-C6A2-4A97-8C3F-21316C9AC5DC}"/>
              </a:ext>
            </a:extLst>
          </p:cNvPr>
          <p:cNvCxnSpPr>
            <a:cxnSpLocks/>
          </p:cNvCxnSpPr>
          <p:nvPr/>
        </p:nvCxnSpPr>
        <p:spPr>
          <a:xfrm>
            <a:off x="8153300" y="4564374"/>
            <a:ext cx="231958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B3AF841D-B1C9-B944-8714-7104611704AB}"/>
              </a:ext>
            </a:extLst>
          </p:cNvPr>
          <p:cNvSpPr txBox="1"/>
          <p:nvPr/>
        </p:nvSpPr>
        <p:spPr>
          <a:xfrm>
            <a:off x="220337" y="6268599"/>
            <a:ext cx="11876183" cy="738664"/>
          </a:xfrm>
          <a:prstGeom prst="rect">
            <a:avLst/>
          </a:prstGeom>
          <a:noFill/>
        </p:spPr>
        <p:txBody>
          <a:bodyPr wrap="square" rtlCol="0">
            <a:spAutoFit/>
          </a:bodyPr>
          <a:lstStyle/>
          <a:p>
            <a:r>
              <a:rPr lang="es-ES" sz="600" i="1" dirty="0"/>
              <a:t>Elaboración propia (Unidad de Terapias Avanzadas de la Consejería de Sanidad de la Comunidad de Madrid). Fuente de información: Agencia Europea de Medicamentos y Buscador de la Información sobre la situación de financiación de los medicamentos - Nomenclátor BIFIMED. </a:t>
            </a:r>
            <a:endParaRPr lang="es-ES" sz="600" dirty="0"/>
          </a:p>
          <a:p>
            <a:r>
              <a:rPr lang="es-ES" sz="600" i="1" dirty="0"/>
              <a:t>*Autorización de comercialización revocada a petición de la compañía farmacéutica **Opinión positiva CHMP: 26 de enero 2024. Pendiente de Autorización de comercialización de la Comisión Europea. </a:t>
            </a:r>
            <a:endParaRPr lang="es-ES" sz="600" dirty="0"/>
          </a:p>
          <a:p>
            <a:r>
              <a:rPr lang="es-ES" sz="600" b="1" dirty="0"/>
              <a:t>Acrónimos (en orden alfabético):</a:t>
            </a:r>
            <a:r>
              <a:rPr lang="es-ES" sz="600" i="1" dirty="0"/>
              <a:t> AADC L-aminoácido aromático </a:t>
            </a:r>
            <a:r>
              <a:rPr lang="es-ES" sz="600" i="1" dirty="0" err="1"/>
              <a:t>descarboxilasa</a:t>
            </a:r>
            <a:r>
              <a:rPr lang="es-ES" sz="600" i="1" dirty="0"/>
              <a:t>; </a:t>
            </a:r>
            <a:r>
              <a:rPr lang="es-ES" sz="600" i="1" dirty="0" err="1"/>
              <a:t>AcMo</a:t>
            </a:r>
            <a:r>
              <a:rPr lang="es-ES" sz="600" i="1" dirty="0"/>
              <a:t>: anticuerpo monoclonal; ADA: </a:t>
            </a:r>
            <a:r>
              <a:rPr lang="es-ES" sz="600" i="1" dirty="0" err="1"/>
              <a:t>adenosin</a:t>
            </a:r>
            <a:r>
              <a:rPr lang="es-ES" sz="600" i="1" dirty="0"/>
              <a:t> </a:t>
            </a:r>
            <a:r>
              <a:rPr lang="es-ES" sz="600" i="1" dirty="0" err="1"/>
              <a:t>deaminasa</a:t>
            </a:r>
            <a:r>
              <a:rPr lang="es-ES" sz="600" i="1" dirty="0"/>
              <a:t>; </a:t>
            </a:r>
            <a:r>
              <a:rPr lang="es-ES" sz="600" i="1" dirty="0" err="1"/>
              <a:t>BTKi</a:t>
            </a:r>
            <a:r>
              <a:rPr lang="es-ES" sz="600" i="1" dirty="0"/>
              <a:t>: inhibidor de la tirosina-quinasa de </a:t>
            </a:r>
            <a:r>
              <a:rPr lang="es-ES" sz="600" i="1" dirty="0" err="1"/>
              <a:t>Bruton</a:t>
            </a:r>
            <a:r>
              <a:rPr lang="es-ES" sz="600" i="1" dirty="0"/>
              <a:t>; </a:t>
            </a:r>
            <a:r>
              <a:rPr lang="es-ES" sz="600" i="1" dirty="0" err="1"/>
              <a:t>CPmRC</a:t>
            </a:r>
            <a:r>
              <a:rPr lang="es-ES" sz="600" i="1" dirty="0"/>
              <a:t>: cáncer de próstata </a:t>
            </a:r>
            <a:r>
              <a:rPr lang="es-ES" sz="600" i="1" dirty="0" err="1"/>
              <a:t>metastásico</a:t>
            </a:r>
            <a:r>
              <a:rPr lang="es-ES" sz="600" i="1" dirty="0"/>
              <a:t> resistente a la castración; EBV: virus de Epstein-</a:t>
            </a:r>
            <a:r>
              <a:rPr lang="es-ES" sz="600" i="1" dirty="0" err="1"/>
              <a:t>Barr</a:t>
            </a:r>
            <a:r>
              <a:rPr lang="es-ES" sz="600" i="1" dirty="0"/>
              <a:t>; </a:t>
            </a:r>
            <a:r>
              <a:rPr lang="es-ES" sz="600" i="1" dirty="0" err="1"/>
              <a:t>IMiD</a:t>
            </a:r>
            <a:r>
              <a:rPr lang="es-ES" sz="600" i="1" dirty="0"/>
              <a:t>: </a:t>
            </a:r>
            <a:r>
              <a:rPr lang="es-ES" sz="600" i="1" dirty="0" err="1"/>
              <a:t>Inmunomodulador</a:t>
            </a:r>
            <a:r>
              <a:rPr lang="es-ES" sz="600" i="1" dirty="0"/>
              <a:t>; IP: Inhibidor de </a:t>
            </a:r>
            <a:r>
              <a:rPr lang="es-ES" sz="600" i="1" dirty="0" err="1"/>
              <a:t>proteasoma</a:t>
            </a:r>
            <a:r>
              <a:rPr lang="es-ES" sz="600" i="1" dirty="0"/>
              <a:t>; IQ1L: </a:t>
            </a:r>
            <a:r>
              <a:rPr lang="es-ES" sz="600" i="1" dirty="0" err="1"/>
              <a:t>inmunoquimioterapia</a:t>
            </a:r>
            <a:r>
              <a:rPr lang="es-ES" sz="600" i="1" dirty="0"/>
              <a:t> de primera línea; LBAG: linfoma B de alto grado; LBDCG Linfoma B difuso de células grandes; LBPM: linfoma B primario </a:t>
            </a:r>
            <a:r>
              <a:rPr lang="es-ES" sz="600" i="1" dirty="0" err="1"/>
              <a:t>mediastínico</a:t>
            </a:r>
            <a:r>
              <a:rPr lang="es-ES" sz="600" i="1" dirty="0"/>
              <a:t> de células grandes; LCM: linfoma de células del manto. LF: linfoma folicular; LF3B: linfoma folicular de grado 3B; LLA Leucemia </a:t>
            </a:r>
            <a:r>
              <a:rPr lang="es-ES" sz="600" i="1" dirty="0" err="1"/>
              <a:t>linfoblástica</a:t>
            </a:r>
            <a:r>
              <a:rPr lang="es-ES" sz="600" i="1" dirty="0"/>
              <a:t> aguda; RR: refractaria o en recaída; PTLD+: enfermedad </a:t>
            </a:r>
            <a:r>
              <a:rPr lang="es-ES" sz="600" i="1" dirty="0" err="1"/>
              <a:t>linfoproliferativa</a:t>
            </a:r>
            <a:r>
              <a:rPr lang="es-ES" sz="600" i="1" dirty="0"/>
              <a:t> </a:t>
            </a:r>
            <a:r>
              <a:rPr lang="es-ES" sz="600" i="1" dirty="0" err="1"/>
              <a:t>postrasplante</a:t>
            </a:r>
            <a:r>
              <a:rPr lang="es-ES" sz="600" i="1" dirty="0"/>
              <a:t> positiva; QT: quimioterapia; TCMH: trasplante de células madre </a:t>
            </a:r>
            <a:r>
              <a:rPr lang="es-ES" sz="600" i="1" dirty="0" smtClean="0"/>
              <a:t>hematopoyéticas 3L</a:t>
            </a:r>
            <a:r>
              <a:rPr lang="es-ES" sz="600" i="1" dirty="0"/>
              <a:t>+: tras 2 o más líneas de tratamiento; 4L+: tras 3 o más líneas de tratamiento. </a:t>
            </a:r>
            <a:endParaRPr lang="es-ES" sz="600" dirty="0"/>
          </a:p>
          <a:p>
            <a:r>
              <a:rPr lang="es-ES" sz="600" i="1" baseline="30000" dirty="0"/>
              <a:t>+</a:t>
            </a:r>
            <a:r>
              <a:rPr lang="es-ES" sz="600" i="1" dirty="0"/>
              <a:t> Designado medicamento huérfano de acuerdo con el Artículo 5 del Reglamento (EC) No 141/2000, fuente: </a:t>
            </a:r>
            <a:r>
              <a:rPr lang="es-ES" sz="600" i="1" u="sng" dirty="0">
                <a:hlinkClick r:id="rId3"/>
              </a:rPr>
              <a:t>http://ec.europa.eu/health/documents/community-register/html/alforphreg.htm</a:t>
            </a:r>
            <a:r>
              <a:rPr lang="es-ES" sz="600" i="1" u="sng" dirty="0"/>
              <a:t> </a:t>
            </a:r>
            <a:r>
              <a:rPr lang="es-ES" sz="600" baseline="30000" dirty="0"/>
              <a:t>++</a:t>
            </a:r>
            <a:r>
              <a:rPr lang="es-ES" sz="600" i="1" dirty="0"/>
              <a:t> Designado medicamento huérfano y posteriormente retirada la designación.</a:t>
            </a:r>
            <a:endParaRPr lang="es-ES" sz="600" dirty="0"/>
          </a:p>
          <a:p>
            <a:endParaRPr lang="es-ES" sz="300" dirty="0"/>
          </a:p>
          <a:p>
            <a:endParaRPr lang="es-ES" sz="300" dirty="0"/>
          </a:p>
        </p:txBody>
      </p:sp>
      <p:pic>
        <p:nvPicPr>
          <p:cNvPr id="14" name="Imagen 13"/>
          <p:cNvPicPr/>
          <p:nvPr/>
        </p:nvPicPr>
        <p:blipFill rotWithShape="1">
          <a:blip r:embed="rId4"/>
          <a:srcRect l="9370" t="22627" r="55085" b="16768"/>
          <a:stretch/>
        </p:blipFill>
        <p:spPr bwMode="auto">
          <a:xfrm>
            <a:off x="1156198" y="760164"/>
            <a:ext cx="10268294" cy="55084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1671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84ABAFF-172F-4ADA-96B1-C56E6C2169C9}"/>
              </a:ext>
            </a:extLst>
          </p:cNvPr>
          <p:cNvSpPr txBox="1"/>
          <p:nvPr/>
        </p:nvSpPr>
        <p:spPr>
          <a:xfrm>
            <a:off x="1104609" y="1231120"/>
            <a:ext cx="9619752" cy="576057"/>
          </a:xfrm>
          <a:prstGeom prst="rect">
            <a:avLst/>
          </a:prstGeom>
          <a:noFill/>
        </p:spPr>
        <p:txBody>
          <a:bodyPr wrap="square" rtlCol="0" anchor="ctr">
            <a:noAutofit/>
          </a:bodyPr>
          <a:lstStyle/>
          <a:p>
            <a:pPr algn="just" defTabSz="1072133">
              <a:spcBef>
                <a:spcPct val="20000"/>
              </a:spcBef>
              <a:buClr>
                <a:schemeClr val="accent2"/>
              </a:buClr>
            </a:pPr>
            <a:r>
              <a:rPr lang="es-ES" sz="1200" b="1" i="1" dirty="0"/>
              <a:t>Point-of-</a:t>
            </a:r>
            <a:r>
              <a:rPr lang="es-ES" sz="1200" b="1" i="1" dirty="0" err="1"/>
              <a:t>care</a:t>
            </a:r>
            <a:r>
              <a:rPr lang="es-ES" sz="1200" b="1" i="1" dirty="0"/>
              <a:t> </a:t>
            </a:r>
            <a:r>
              <a:rPr lang="es-ES" sz="1200" b="1" i="1" dirty="0" err="1"/>
              <a:t>cell</a:t>
            </a:r>
            <a:r>
              <a:rPr lang="es-ES" sz="1200" b="1" i="1" dirty="0"/>
              <a:t> </a:t>
            </a:r>
            <a:r>
              <a:rPr lang="es-ES" sz="1200" b="1" i="1" dirty="0" err="1"/>
              <a:t>therapy</a:t>
            </a:r>
            <a:r>
              <a:rPr lang="es-ES" sz="1200" b="1" i="1" dirty="0"/>
              <a:t> </a:t>
            </a:r>
            <a:r>
              <a:rPr lang="es-ES" sz="1200" b="1" i="1" dirty="0" err="1"/>
              <a:t>manufacturing</a:t>
            </a:r>
            <a:endParaRPr lang="es-ES" altLang="es-ES_tradnl" sz="1200" b="1" i="1" dirty="0">
              <a:latin typeface="Arial" panose="020B0604020202020204" pitchFamily="34" charset="0"/>
              <a:cs typeface="Arial" panose="020B0604020202020204" pitchFamily="34" charset="0"/>
            </a:endParaRPr>
          </a:p>
        </p:txBody>
      </p:sp>
      <p:cxnSp>
        <p:nvCxnSpPr>
          <p:cNvPr id="9" name="Conector recto 8">
            <a:extLst>
              <a:ext uri="{FF2B5EF4-FFF2-40B4-BE49-F238E27FC236}">
                <a16:creationId xmlns:a16="http://schemas.microsoft.com/office/drawing/2014/main" id="{52016192-D961-4D19-AC08-4B183CDD3339}"/>
              </a:ext>
            </a:extLst>
          </p:cNvPr>
          <p:cNvCxnSpPr>
            <a:cxnSpLocks/>
          </p:cNvCxnSpPr>
          <p:nvPr/>
        </p:nvCxnSpPr>
        <p:spPr>
          <a:xfrm flipV="1">
            <a:off x="1256938" y="1729648"/>
            <a:ext cx="9726879" cy="1087"/>
          </a:xfrm>
          <a:prstGeom prst="line">
            <a:avLst/>
          </a:prstGeom>
          <a:ln w="19050">
            <a:solidFill>
              <a:srgbClr val="3D3F45"/>
            </a:solidFill>
          </a:ln>
        </p:spPr>
        <p:style>
          <a:lnRef idx="1">
            <a:schemeClr val="accent1"/>
          </a:lnRef>
          <a:fillRef idx="0">
            <a:schemeClr val="accent1"/>
          </a:fillRef>
          <a:effectRef idx="0">
            <a:schemeClr val="accent1"/>
          </a:effectRef>
          <a:fontRef idx="minor">
            <a:schemeClr val="tx1"/>
          </a:fontRef>
        </p:style>
      </p:cxnSp>
      <p:sp>
        <p:nvSpPr>
          <p:cNvPr id="86" name="Text Box 3">
            <a:extLst>
              <a:ext uri="{FF2B5EF4-FFF2-40B4-BE49-F238E27FC236}">
                <a16:creationId xmlns:a16="http://schemas.microsoft.com/office/drawing/2014/main" id="{D1964023-0720-6C4C-BDBB-27E4E03719B9}"/>
              </a:ext>
            </a:extLst>
          </p:cNvPr>
          <p:cNvSpPr txBox="1">
            <a:spLocks noChangeArrowheads="1"/>
          </p:cNvSpPr>
          <p:nvPr/>
        </p:nvSpPr>
        <p:spPr bwMode="auto">
          <a:xfrm>
            <a:off x="1156198" y="326835"/>
            <a:ext cx="10788499" cy="116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pPr defTabSz="449218" eaLnBrk="1" fontAlgn="base" hangingPunct="1">
              <a:lnSpc>
                <a:spcPct val="90000"/>
              </a:lnSpc>
              <a:spcBef>
                <a:spcPct val="0"/>
              </a:spcBef>
              <a:spcAft>
                <a:spcPct val="0"/>
              </a:spcAft>
              <a:buSzPct val="100000"/>
              <a:tabLst>
                <a:tab pos="0" algn="l"/>
                <a:tab pos="914309" algn="l"/>
                <a:tab pos="1828617" algn="l"/>
                <a:tab pos="2742926" algn="l"/>
                <a:tab pos="3657234" algn="l"/>
                <a:tab pos="4571543" algn="l"/>
                <a:tab pos="5485851" algn="l"/>
                <a:tab pos="6400160" algn="l"/>
                <a:tab pos="7314468" algn="l"/>
                <a:tab pos="8228777" algn="l"/>
                <a:tab pos="9143086" algn="l"/>
                <a:tab pos="10057394" algn="l"/>
              </a:tabLst>
              <a:defRPr/>
            </a:pPr>
            <a:r>
              <a:rPr lang="es-ES" altLang="es-ES" sz="2400" b="1" dirty="0" smtClean="0">
                <a:solidFill>
                  <a:srgbClr val="002060"/>
                </a:solidFill>
              </a:rPr>
              <a:t>Retos y oportunidades. </a:t>
            </a:r>
          </a:p>
          <a:p>
            <a:pPr defTabSz="449218" eaLnBrk="1" fontAlgn="base" hangingPunct="1">
              <a:lnSpc>
                <a:spcPct val="90000"/>
              </a:lnSpc>
              <a:spcBef>
                <a:spcPct val="0"/>
              </a:spcBef>
              <a:spcAft>
                <a:spcPct val="0"/>
              </a:spcAft>
              <a:buSzPct val="100000"/>
              <a:tabLst>
                <a:tab pos="0" algn="l"/>
                <a:tab pos="914309" algn="l"/>
                <a:tab pos="1828617" algn="l"/>
                <a:tab pos="2742926" algn="l"/>
                <a:tab pos="3657234" algn="l"/>
                <a:tab pos="4571543" algn="l"/>
                <a:tab pos="5485851" algn="l"/>
                <a:tab pos="6400160" algn="l"/>
                <a:tab pos="7314468" algn="l"/>
                <a:tab pos="8228777" algn="l"/>
                <a:tab pos="9143086" algn="l"/>
                <a:tab pos="10057394" algn="l"/>
              </a:tabLst>
              <a:defRPr/>
            </a:pPr>
            <a:r>
              <a:rPr lang="es-ES_tradnl" i="1" dirty="0" smtClean="0">
                <a:solidFill>
                  <a:srgbClr val="002060"/>
                </a:solidFill>
              </a:rPr>
              <a:t>Producción de Terapias CAR-T</a:t>
            </a:r>
          </a:p>
          <a:p>
            <a:pPr defTabSz="449218" eaLnBrk="1" fontAlgn="base" hangingPunct="1">
              <a:lnSpc>
                <a:spcPct val="90000"/>
              </a:lnSpc>
              <a:spcBef>
                <a:spcPct val="0"/>
              </a:spcBef>
              <a:spcAft>
                <a:spcPct val="0"/>
              </a:spcAft>
              <a:buSzPct val="100000"/>
              <a:tabLst>
                <a:tab pos="0" algn="l"/>
                <a:tab pos="914309" algn="l"/>
                <a:tab pos="1828617" algn="l"/>
                <a:tab pos="2742926" algn="l"/>
                <a:tab pos="3657234" algn="l"/>
                <a:tab pos="4571543" algn="l"/>
                <a:tab pos="5485851" algn="l"/>
                <a:tab pos="6400160" algn="l"/>
                <a:tab pos="7314468" algn="l"/>
                <a:tab pos="8228777" algn="l"/>
                <a:tab pos="9143086" algn="l"/>
                <a:tab pos="10057394" algn="l"/>
              </a:tabLst>
              <a:defRPr/>
            </a:pPr>
            <a:endParaRPr lang="es-ES" altLang="es-ES" i="1" dirty="0">
              <a:solidFill>
                <a:srgbClr val="002060"/>
              </a:solidFill>
            </a:endParaRPr>
          </a:p>
        </p:txBody>
      </p:sp>
      <p:cxnSp>
        <p:nvCxnSpPr>
          <p:cNvPr id="88" name="Conector recto 87">
            <a:extLst>
              <a:ext uri="{FF2B5EF4-FFF2-40B4-BE49-F238E27FC236}">
                <a16:creationId xmlns:a16="http://schemas.microsoft.com/office/drawing/2014/main" id="{353AAFC0-C6A2-4A97-8C3F-21316C9AC5DC}"/>
              </a:ext>
            </a:extLst>
          </p:cNvPr>
          <p:cNvCxnSpPr>
            <a:cxnSpLocks/>
          </p:cNvCxnSpPr>
          <p:nvPr/>
        </p:nvCxnSpPr>
        <p:spPr>
          <a:xfrm>
            <a:off x="8153300" y="4564374"/>
            <a:ext cx="231958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3"/>
          <a:stretch>
            <a:fillRect/>
          </a:stretch>
        </p:blipFill>
        <p:spPr>
          <a:xfrm>
            <a:off x="10121158" y="5941157"/>
            <a:ext cx="1725318" cy="682811"/>
          </a:xfrm>
          <a:prstGeom prst="rect">
            <a:avLst/>
          </a:prstGeom>
        </p:spPr>
      </p:pic>
      <p:pic>
        <p:nvPicPr>
          <p:cNvPr id="4" name="Imagen 3"/>
          <p:cNvPicPr>
            <a:picLocks noChangeAspect="1"/>
          </p:cNvPicPr>
          <p:nvPr/>
        </p:nvPicPr>
        <p:blipFill>
          <a:blip r:embed="rId4"/>
          <a:stretch>
            <a:fillRect/>
          </a:stretch>
        </p:blipFill>
        <p:spPr>
          <a:xfrm>
            <a:off x="3029639" y="2068644"/>
            <a:ext cx="6511069" cy="3958729"/>
          </a:xfrm>
          <a:prstGeom prst="rect">
            <a:avLst/>
          </a:prstGeom>
        </p:spPr>
      </p:pic>
      <p:sp>
        <p:nvSpPr>
          <p:cNvPr id="7" name="Rectángulo 6"/>
          <p:cNvSpPr/>
          <p:nvPr/>
        </p:nvSpPr>
        <p:spPr>
          <a:xfrm>
            <a:off x="1156198" y="6255299"/>
            <a:ext cx="9151245" cy="461665"/>
          </a:xfrm>
          <a:prstGeom prst="rect">
            <a:avLst/>
          </a:prstGeom>
        </p:spPr>
        <p:txBody>
          <a:bodyPr wrap="square">
            <a:spAutoFit/>
          </a:bodyPr>
          <a:lstStyle/>
          <a:p>
            <a:r>
              <a:rPr lang="es-ES" sz="1200" dirty="0">
                <a:hlinkClick r:id="rId5"/>
              </a:rPr>
              <a:t>https://</a:t>
            </a:r>
            <a:r>
              <a:rPr lang="es-ES" sz="1200" dirty="0" smtClean="0">
                <a:hlinkClick r:id="rId5"/>
              </a:rPr>
              <a:t>www.gov.uk/government/consultations/point-of-care-consultation/consultation-on-point-of-care-manufacturing</a:t>
            </a:r>
            <a:endParaRPr lang="es-ES" sz="1200" dirty="0" smtClean="0"/>
          </a:p>
          <a:p>
            <a:endParaRPr lang="es-ES" sz="1200" dirty="0"/>
          </a:p>
        </p:txBody>
      </p:sp>
    </p:spTree>
    <p:extLst>
      <p:ext uri="{BB962C8B-B14F-4D97-AF65-F5344CB8AC3E}">
        <p14:creationId xmlns:p14="http://schemas.microsoft.com/office/powerpoint/2010/main" val="55617762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inisterio_x002f_ComunidadMadrid xmlns="b8118d54-78d1-4d11-96c2-1fbc162e40c6" xsi:nil="true"/>
    <lcf76f155ced4ddcb4097134ff3c332f xmlns="b8118d54-78d1-4d11-96c2-1fbc162e40c6">
      <Terms xmlns="http://schemas.microsoft.com/office/infopath/2007/PartnerControls"/>
    </lcf76f155ced4ddcb4097134ff3c332f>
    <TaxCatchAll xmlns="aed63fd1-2301-4782-98b0-88bd545315a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E2F307CBE2DBC64294653EEFB8CFCD13" ma:contentTypeVersion="18" ma:contentTypeDescription="Crear nuevo documento." ma:contentTypeScope="" ma:versionID="bbc05c4f77be1801a191704ed15e8c0c">
  <xsd:schema xmlns:xsd="http://www.w3.org/2001/XMLSchema" xmlns:xs="http://www.w3.org/2001/XMLSchema" xmlns:p="http://schemas.microsoft.com/office/2006/metadata/properties" xmlns:ns2="b8118d54-78d1-4d11-96c2-1fbc162e40c6" xmlns:ns3="aed63fd1-2301-4782-98b0-88bd545315af" targetNamespace="http://schemas.microsoft.com/office/2006/metadata/properties" ma:root="true" ma:fieldsID="7accb56714758ec237f426d0d3b785c2" ns2:_="" ns3:_="">
    <xsd:import namespace="b8118d54-78d1-4d11-96c2-1fbc162e40c6"/>
    <xsd:import namespace="aed63fd1-2301-4782-98b0-88bd545315a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inisterio_x002f_ComunidadMadrid"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118d54-78d1-4d11-96c2-1fbc162e40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inisterio_x002f_ComunidadMadrid" ma:index="18" nillable="true" ma:displayName="Ministerio/Comunidad Madrid" ma:description="Documentos relativos al los procesos de designación de centros CAR-T realizado por el Ministerio o por la Comunidad de Madrid (Consejería Sanidad)" ma:format="Dropdown" ma:internalName="Ministerio_x002f_ComunidadMadrid">
      <xsd:simpleType>
        <xsd:restriction base="dms:Choice">
          <xsd:enumeration value="Comunidad de Madrid"/>
          <xsd:enumeration value="Ministerio"/>
          <xsd:enumeration value="En proceso"/>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Etiquetas de imagen" ma:readOnly="false" ma:fieldId="{5cf76f15-5ced-4ddc-b409-7134ff3c332f}" ma:taxonomyMulti="true" ma:sspId="f6a6488a-54df-425c-be80-a6bf39aec34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d63fd1-2301-4782-98b0-88bd545315af"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aa0e1ced-0c48-4259-9122-7bcb829a70a1}" ma:internalName="TaxCatchAll" ma:showField="CatchAllData" ma:web="aed63fd1-2301-4782-98b0-88bd545315af">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958F56-E17A-4EF9-9C78-F3A55750991A}">
  <ds:schemaRefs>
    <ds:schemaRef ds:uri="http://schemas.microsoft.com/sharepoint/v3/contenttype/forms"/>
  </ds:schemaRefs>
</ds:datastoreItem>
</file>

<file path=customXml/itemProps2.xml><?xml version="1.0" encoding="utf-8"?>
<ds:datastoreItem xmlns:ds="http://schemas.openxmlformats.org/officeDocument/2006/customXml" ds:itemID="{6C824418-C46E-4F5E-82C8-BB0A35124D01}">
  <ds:schemaRefs>
    <ds:schemaRef ds:uri="http://purl.org/dc/terms/"/>
    <ds:schemaRef ds:uri="http://www.w3.org/XML/1998/namespace"/>
    <ds:schemaRef ds:uri="http://schemas.microsoft.com/office/2006/documentManagement/types"/>
    <ds:schemaRef ds:uri="aed63fd1-2301-4782-98b0-88bd545315af"/>
    <ds:schemaRef ds:uri="http://purl.org/dc/elements/1.1/"/>
    <ds:schemaRef ds:uri="b8118d54-78d1-4d11-96c2-1fbc162e40c6"/>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02A787AB-79AA-4F6E-A005-92BA6BB5B0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118d54-78d1-4d11-96c2-1fbc162e40c6"/>
    <ds:schemaRef ds:uri="aed63fd1-2301-4782-98b0-88bd545315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9160</TotalTime>
  <Words>1191</Words>
  <Application>Microsoft Office PowerPoint</Application>
  <PresentationFormat>Panorámica</PresentationFormat>
  <Paragraphs>156</Paragraphs>
  <Slides>7</Slides>
  <Notes>7</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7</vt:i4>
      </vt:variant>
    </vt:vector>
  </HeadingPairs>
  <TitlesOfParts>
    <vt:vector size="14" baseType="lpstr">
      <vt:lpstr>Microsoft YaHei</vt:lpstr>
      <vt:lpstr>Arial</vt:lpstr>
      <vt:lpstr>Calibri</vt:lpstr>
      <vt:lpstr>Calibri Light</vt:lpstr>
      <vt:lpstr>Segoe UI</vt:lpstr>
      <vt:lpstr>Times New Roman</vt:lpstr>
      <vt:lpstr>Tema de Office</vt:lpstr>
      <vt:lpstr> PRESENTE Y FUTURO DE LAS TERAPIAS AVANZADAS  Cinco años de Plan Nacional de Terapias Avanzadas. Retos y oportunidades.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ORGANIZACIÓN UNIDAD INNOVACIÓN Y PROYECTOS INTERNACIONALES</dc:title>
  <dc:creator>Ana Miquel Gómez</dc:creator>
  <cp:lastModifiedBy>Casaus Lara.María Elena</cp:lastModifiedBy>
  <cp:revision>225</cp:revision>
  <cp:lastPrinted>2022-11-30T08:59:13Z</cp:lastPrinted>
  <dcterms:created xsi:type="dcterms:W3CDTF">2020-12-22T10:18:01Z</dcterms:created>
  <dcterms:modified xsi:type="dcterms:W3CDTF">2024-03-01T10:57:33Z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0x010100E2F307CBE2DBC64294653EEFB8CFCD13</vt:lpwstr>
  </property>
</Properties>
</file>