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</p:sldIdLst>
  <p:sldSz cx="12192000" cy="6858000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F60"/>
    <a:srgbClr val="39AFD0"/>
    <a:srgbClr val="B43271"/>
    <a:srgbClr val="262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A78A25-18D1-419E-85EC-1633A0B1EC05}" v="2" dt="2024-02-28T09:14:42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78" d="100"/>
          <a:sy n="78" d="100"/>
        </p:scale>
        <p:origin x="6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ío García Romero" userId="70238b19-1d28-433d-9f8a-24bd94bc7130" providerId="ADAL" clId="{5CA78A25-18D1-419E-85EC-1633A0B1EC05}"/>
    <pc:docChg chg="undo custSel addSld delSld modSld sldOrd modNotesMaster">
      <pc:chgData name="Rocío García Romero" userId="70238b19-1d28-433d-9f8a-24bd94bc7130" providerId="ADAL" clId="{5CA78A25-18D1-419E-85EC-1633A0B1EC05}" dt="2024-02-28T09:18:25.765" v="120" actId="20577"/>
      <pc:docMkLst>
        <pc:docMk/>
      </pc:docMkLst>
      <pc:sldChg chg="addSp modSp add mod">
        <pc:chgData name="Rocío García Romero" userId="70238b19-1d28-433d-9f8a-24bd94bc7130" providerId="ADAL" clId="{5CA78A25-18D1-419E-85EC-1633A0B1EC05}" dt="2024-02-28T09:18:25.765" v="120" actId="20577"/>
        <pc:sldMkLst>
          <pc:docMk/>
          <pc:sldMk cId="3475417584" sldId="256"/>
        </pc:sldMkLst>
        <pc:spChg chg="add mod">
          <ac:chgData name="Rocío García Romero" userId="70238b19-1d28-433d-9f8a-24bd94bc7130" providerId="ADAL" clId="{5CA78A25-18D1-419E-85EC-1633A0B1EC05}" dt="2024-02-28T09:18:25.765" v="120" actId="20577"/>
          <ac:spMkLst>
            <pc:docMk/>
            <pc:sldMk cId="3475417584" sldId="256"/>
            <ac:spMk id="3" creationId="{38582945-5698-3AA2-03C8-46D1C272E14E}"/>
          </ac:spMkLst>
        </pc:spChg>
        <pc:picChg chg="mod">
          <ac:chgData name="Rocío García Romero" userId="70238b19-1d28-433d-9f8a-24bd94bc7130" providerId="ADAL" clId="{5CA78A25-18D1-419E-85EC-1633A0B1EC05}" dt="2024-02-28T09:12:06.337" v="6" actId="1076"/>
          <ac:picMkLst>
            <pc:docMk/>
            <pc:sldMk cId="3475417584" sldId="256"/>
            <ac:picMk id="9" creationId="{91F8CB85-D5F0-6816-C3EF-DB65AB0B0643}"/>
          </ac:picMkLst>
        </pc:picChg>
      </pc:sldChg>
      <pc:sldChg chg="new del ord">
        <pc:chgData name="Rocío García Romero" userId="70238b19-1d28-433d-9f8a-24bd94bc7130" providerId="ADAL" clId="{5CA78A25-18D1-419E-85EC-1633A0B1EC05}" dt="2024-02-28T09:05:04.040" v="4" actId="2696"/>
        <pc:sldMkLst>
          <pc:docMk/>
          <pc:sldMk cId="3650025850" sldId="2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00678-7C2A-46DA-9B02-B69534BA2A60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66AEF9B-651E-4F16-A434-30100CF45D43}">
      <dgm:prSet phldrT="[Text]"/>
      <dgm:spPr/>
      <dgm:t>
        <a:bodyPr/>
        <a:lstStyle/>
        <a:p>
          <a:r>
            <a:rPr lang="es-ES" noProof="0" dirty="0"/>
            <a:t>Sector maduro en ciberseguridad</a:t>
          </a:r>
        </a:p>
      </dgm:t>
    </dgm:pt>
    <dgm:pt modelId="{7B8B6D76-B0EA-4A5D-9550-A7014C2DB729}" type="parTrans" cxnId="{D2D19E15-D18C-4F5B-BC93-234484DFD6BD}">
      <dgm:prSet/>
      <dgm:spPr/>
      <dgm:t>
        <a:bodyPr/>
        <a:lstStyle/>
        <a:p>
          <a:endParaRPr lang="en-GB"/>
        </a:p>
      </dgm:t>
    </dgm:pt>
    <dgm:pt modelId="{322FCC96-9E55-4188-8AFE-6D8D2F84E49E}" type="sibTrans" cxnId="{D2D19E15-D18C-4F5B-BC93-234484DFD6BD}">
      <dgm:prSet/>
      <dgm:spPr/>
      <dgm:t>
        <a:bodyPr/>
        <a:lstStyle/>
        <a:p>
          <a:endParaRPr lang="en-GB"/>
        </a:p>
      </dgm:t>
    </dgm:pt>
    <dgm:pt modelId="{6DB5C30F-9A14-4DA2-8128-E2B31F334CA3}">
      <dgm:prSet phldrT="[Text]"/>
      <dgm:spPr/>
      <dgm:t>
        <a:bodyPr/>
        <a:lstStyle/>
        <a:p>
          <a:r>
            <a:rPr lang="es-ES" noProof="0" dirty="0"/>
            <a:t>Incentivos económicos en (secreto empresarial; patentabilidad; etc.) en un sector que invierte mucho I+D+i.</a:t>
          </a:r>
        </a:p>
      </dgm:t>
    </dgm:pt>
    <dgm:pt modelId="{8FF59DE9-B7ED-4F94-B9FC-A476FBD6A550}" type="parTrans" cxnId="{54B0E06D-7533-4192-8723-9F4169700EBB}">
      <dgm:prSet/>
      <dgm:spPr/>
      <dgm:t>
        <a:bodyPr/>
        <a:lstStyle/>
        <a:p>
          <a:endParaRPr lang="en-GB"/>
        </a:p>
      </dgm:t>
    </dgm:pt>
    <dgm:pt modelId="{16642DDD-DADF-484B-B72D-D212498B2F68}" type="sibTrans" cxnId="{54B0E06D-7533-4192-8723-9F4169700EBB}">
      <dgm:prSet/>
      <dgm:spPr/>
      <dgm:t>
        <a:bodyPr/>
        <a:lstStyle/>
        <a:p>
          <a:endParaRPr lang="en-GB"/>
        </a:p>
      </dgm:t>
    </dgm:pt>
    <dgm:pt modelId="{77076EE9-2263-42AC-B8EF-7EBFA80AB279}">
      <dgm:prSet phldrT="[Text]"/>
      <dgm:spPr/>
      <dgm:t>
        <a:bodyPr/>
        <a:lstStyle/>
        <a:p>
          <a:r>
            <a:rPr lang="es-ES" noProof="0" dirty="0"/>
            <a:t>Sector regulado y alto nivel de cumplimiento normativo (</a:t>
          </a:r>
          <a:r>
            <a:rPr lang="es-ES" noProof="0" dirty="0" err="1"/>
            <a:t>RGPD</a:t>
          </a:r>
          <a:r>
            <a:rPr lang="es-ES" noProof="0" dirty="0"/>
            <a:t>; </a:t>
          </a:r>
          <a:r>
            <a:rPr lang="es-ES" noProof="0" dirty="0" err="1"/>
            <a:t>NIS</a:t>
          </a:r>
          <a:r>
            <a:rPr lang="es-ES" noProof="0" dirty="0"/>
            <a:t> 2; etc.).</a:t>
          </a:r>
        </a:p>
      </dgm:t>
    </dgm:pt>
    <dgm:pt modelId="{C2D5FA16-220F-4A4F-96A8-91D447AE0285}" type="parTrans" cxnId="{DA41AFDC-12C3-4241-BB49-66B7DCC0BB85}">
      <dgm:prSet/>
      <dgm:spPr/>
      <dgm:t>
        <a:bodyPr/>
        <a:lstStyle/>
        <a:p>
          <a:endParaRPr lang="en-GB"/>
        </a:p>
      </dgm:t>
    </dgm:pt>
    <dgm:pt modelId="{322BDAF4-5A40-466A-9707-A33EF8D74EF6}" type="sibTrans" cxnId="{DA41AFDC-12C3-4241-BB49-66B7DCC0BB85}">
      <dgm:prSet/>
      <dgm:spPr/>
      <dgm:t>
        <a:bodyPr/>
        <a:lstStyle/>
        <a:p>
          <a:endParaRPr lang="en-GB"/>
        </a:p>
      </dgm:t>
    </dgm:pt>
    <dgm:pt modelId="{553F5C77-3DF7-4F53-92CC-812C43AEAFF4}">
      <dgm:prSet phldrT="[Text]"/>
      <dgm:spPr/>
      <dgm:t>
        <a:bodyPr/>
        <a:lstStyle/>
        <a:p>
          <a:r>
            <a:rPr lang="es-ES" noProof="0" dirty="0"/>
            <a:t>Alta profesionalización de los procesos de trabajo (ISO 27001).</a:t>
          </a:r>
        </a:p>
      </dgm:t>
    </dgm:pt>
    <dgm:pt modelId="{C0095946-0174-423B-BBEA-64FF7B93F573}" type="parTrans" cxnId="{134D5ED7-99F3-4AC5-A991-166C3E51F8B1}">
      <dgm:prSet/>
      <dgm:spPr/>
      <dgm:t>
        <a:bodyPr/>
        <a:lstStyle/>
        <a:p>
          <a:endParaRPr lang="en-GB"/>
        </a:p>
      </dgm:t>
    </dgm:pt>
    <dgm:pt modelId="{7E0C30E8-1CD7-4A62-B3A2-3B1EE0426CF8}" type="sibTrans" cxnId="{134D5ED7-99F3-4AC5-A991-166C3E51F8B1}">
      <dgm:prSet/>
      <dgm:spPr/>
      <dgm:t>
        <a:bodyPr/>
        <a:lstStyle/>
        <a:p>
          <a:endParaRPr lang="en-GB"/>
        </a:p>
      </dgm:t>
    </dgm:pt>
    <dgm:pt modelId="{612C8FA7-1121-42C0-9E07-C1429F746752}">
      <dgm:prSet phldrT="[Text]"/>
      <dgm:spPr/>
      <dgm:t>
        <a:bodyPr/>
        <a:lstStyle/>
        <a:p>
          <a:r>
            <a:rPr lang="es-ES" noProof="0" dirty="0"/>
            <a:t>Alto impacto en derechos de terceros (dimensión ética, reputacional, contractual).</a:t>
          </a:r>
        </a:p>
      </dgm:t>
    </dgm:pt>
    <dgm:pt modelId="{30E8BD2B-46E8-4A75-9B37-31F5A7E81091}" type="parTrans" cxnId="{AC8105C0-5861-439C-8C41-D53E4643C594}">
      <dgm:prSet/>
      <dgm:spPr/>
      <dgm:t>
        <a:bodyPr/>
        <a:lstStyle/>
        <a:p>
          <a:endParaRPr lang="en-GB"/>
        </a:p>
      </dgm:t>
    </dgm:pt>
    <dgm:pt modelId="{18FDB8C4-A478-4747-A1E5-62F1B2B78177}" type="sibTrans" cxnId="{AC8105C0-5861-439C-8C41-D53E4643C594}">
      <dgm:prSet/>
      <dgm:spPr/>
      <dgm:t>
        <a:bodyPr/>
        <a:lstStyle/>
        <a:p>
          <a:endParaRPr lang="en-GB"/>
        </a:p>
      </dgm:t>
    </dgm:pt>
    <dgm:pt modelId="{2D6E885C-1D5C-45AB-830A-28ACCFC10515}" type="pres">
      <dgm:prSet presAssocID="{D8D00678-7C2A-46DA-9B02-B69534BA2A6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C3FBE0C-6259-40AE-8D51-C4BF0E5544CD}" type="pres">
      <dgm:prSet presAssocID="{E66AEF9B-651E-4F16-A434-30100CF45D43}" presName="centerShape" presStyleLbl="node0" presStyleIdx="0" presStyleCnt="1" custLinFactNeighborY="28"/>
      <dgm:spPr/>
    </dgm:pt>
    <dgm:pt modelId="{FB057371-BA37-476C-B342-B0DB201575B5}" type="pres">
      <dgm:prSet presAssocID="{8FF59DE9-B7ED-4F94-B9FC-A476FBD6A550}" presName="parTrans" presStyleLbl="bgSibTrans2D1" presStyleIdx="0" presStyleCnt="4"/>
      <dgm:spPr/>
    </dgm:pt>
    <dgm:pt modelId="{A9FB7958-FFCA-4E6A-8791-F47E35EE5432}" type="pres">
      <dgm:prSet presAssocID="{6DB5C30F-9A14-4DA2-8128-E2B31F334CA3}" presName="node" presStyleLbl="node1" presStyleIdx="0" presStyleCnt="4">
        <dgm:presLayoutVars>
          <dgm:bulletEnabled val="1"/>
        </dgm:presLayoutVars>
      </dgm:prSet>
      <dgm:spPr/>
    </dgm:pt>
    <dgm:pt modelId="{657D8001-4111-434B-BF19-65A7CAEEC57A}" type="pres">
      <dgm:prSet presAssocID="{C2D5FA16-220F-4A4F-96A8-91D447AE0285}" presName="parTrans" presStyleLbl="bgSibTrans2D1" presStyleIdx="1" presStyleCnt="4"/>
      <dgm:spPr/>
    </dgm:pt>
    <dgm:pt modelId="{7EDD3182-C330-4187-824C-05A722C3C345}" type="pres">
      <dgm:prSet presAssocID="{77076EE9-2263-42AC-B8EF-7EBFA80AB279}" presName="node" presStyleLbl="node1" presStyleIdx="1" presStyleCnt="4">
        <dgm:presLayoutVars>
          <dgm:bulletEnabled val="1"/>
        </dgm:presLayoutVars>
      </dgm:prSet>
      <dgm:spPr/>
    </dgm:pt>
    <dgm:pt modelId="{8E92168E-84CE-424F-AAE6-8FBA02993210}" type="pres">
      <dgm:prSet presAssocID="{C0095946-0174-423B-BBEA-64FF7B93F573}" presName="parTrans" presStyleLbl="bgSibTrans2D1" presStyleIdx="2" presStyleCnt="4"/>
      <dgm:spPr/>
    </dgm:pt>
    <dgm:pt modelId="{E94F9384-DA8C-4B30-A93B-2B0C5F01DA43}" type="pres">
      <dgm:prSet presAssocID="{553F5C77-3DF7-4F53-92CC-812C43AEAFF4}" presName="node" presStyleLbl="node1" presStyleIdx="2" presStyleCnt="4">
        <dgm:presLayoutVars>
          <dgm:bulletEnabled val="1"/>
        </dgm:presLayoutVars>
      </dgm:prSet>
      <dgm:spPr/>
    </dgm:pt>
    <dgm:pt modelId="{EECA5CCD-F8E4-4BC5-81CF-156D2060602F}" type="pres">
      <dgm:prSet presAssocID="{30E8BD2B-46E8-4A75-9B37-31F5A7E81091}" presName="parTrans" presStyleLbl="bgSibTrans2D1" presStyleIdx="3" presStyleCnt="4"/>
      <dgm:spPr/>
    </dgm:pt>
    <dgm:pt modelId="{92680700-0C26-4AEA-8FC1-0E6128B2F2F5}" type="pres">
      <dgm:prSet presAssocID="{612C8FA7-1121-42C0-9E07-C1429F746752}" presName="node" presStyleLbl="node1" presStyleIdx="3" presStyleCnt="4">
        <dgm:presLayoutVars>
          <dgm:bulletEnabled val="1"/>
        </dgm:presLayoutVars>
      </dgm:prSet>
      <dgm:spPr/>
    </dgm:pt>
  </dgm:ptLst>
  <dgm:cxnLst>
    <dgm:cxn modelId="{34798A02-8B55-4585-B2E0-2C995BD9C794}" type="presOf" srcId="{8FF59DE9-B7ED-4F94-B9FC-A476FBD6A550}" destId="{FB057371-BA37-476C-B342-B0DB201575B5}" srcOrd="0" destOrd="0" presId="urn:microsoft.com/office/officeart/2005/8/layout/radial4"/>
    <dgm:cxn modelId="{3D055212-EC77-4DB8-9258-ADF642BD65E4}" type="presOf" srcId="{C2D5FA16-220F-4A4F-96A8-91D447AE0285}" destId="{657D8001-4111-434B-BF19-65A7CAEEC57A}" srcOrd="0" destOrd="0" presId="urn:microsoft.com/office/officeart/2005/8/layout/radial4"/>
    <dgm:cxn modelId="{12CFDD14-3909-4D2C-9C1C-0267BA814A21}" type="presOf" srcId="{553F5C77-3DF7-4F53-92CC-812C43AEAFF4}" destId="{E94F9384-DA8C-4B30-A93B-2B0C5F01DA43}" srcOrd="0" destOrd="0" presId="urn:microsoft.com/office/officeart/2005/8/layout/radial4"/>
    <dgm:cxn modelId="{D2D19E15-D18C-4F5B-BC93-234484DFD6BD}" srcId="{D8D00678-7C2A-46DA-9B02-B69534BA2A60}" destId="{E66AEF9B-651E-4F16-A434-30100CF45D43}" srcOrd="0" destOrd="0" parTransId="{7B8B6D76-B0EA-4A5D-9550-A7014C2DB729}" sibTransId="{322FCC96-9E55-4188-8AFE-6D8D2F84E49E}"/>
    <dgm:cxn modelId="{B87FB724-A823-4A34-91A6-EE369FF5A917}" type="presOf" srcId="{612C8FA7-1121-42C0-9E07-C1429F746752}" destId="{92680700-0C26-4AEA-8FC1-0E6128B2F2F5}" srcOrd="0" destOrd="0" presId="urn:microsoft.com/office/officeart/2005/8/layout/radial4"/>
    <dgm:cxn modelId="{BBC48736-99A4-4D67-8247-6D9199C1C543}" type="presOf" srcId="{E66AEF9B-651E-4F16-A434-30100CF45D43}" destId="{3C3FBE0C-6259-40AE-8D51-C4BF0E5544CD}" srcOrd="0" destOrd="0" presId="urn:microsoft.com/office/officeart/2005/8/layout/radial4"/>
    <dgm:cxn modelId="{ADBC743B-8BB6-481E-ACEE-21096E65F491}" type="presOf" srcId="{77076EE9-2263-42AC-B8EF-7EBFA80AB279}" destId="{7EDD3182-C330-4187-824C-05A722C3C345}" srcOrd="0" destOrd="0" presId="urn:microsoft.com/office/officeart/2005/8/layout/radial4"/>
    <dgm:cxn modelId="{54B0E06D-7533-4192-8723-9F4169700EBB}" srcId="{E66AEF9B-651E-4F16-A434-30100CF45D43}" destId="{6DB5C30F-9A14-4DA2-8128-E2B31F334CA3}" srcOrd="0" destOrd="0" parTransId="{8FF59DE9-B7ED-4F94-B9FC-A476FBD6A550}" sibTransId="{16642DDD-DADF-484B-B72D-D212498B2F68}"/>
    <dgm:cxn modelId="{DBF07A7F-D248-4B6A-8C2B-CA8945178E26}" type="presOf" srcId="{D8D00678-7C2A-46DA-9B02-B69534BA2A60}" destId="{2D6E885C-1D5C-45AB-830A-28ACCFC10515}" srcOrd="0" destOrd="0" presId="urn:microsoft.com/office/officeart/2005/8/layout/radial4"/>
    <dgm:cxn modelId="{2AA05AB1-8FFD-4003-9E85-464CC22A415C}" type="presOf" srcId="{30E8BD2B-46E8-4A75-9B37-31F5A7E81091}" destId="{EECA5CCD-F8E4-4BC5-81CF-156D2060602F}" srcOrd="0" destOrd="0" presId="urn:microsoft.com/office/officeart/2005/8/layout/radial4"/>
    <dgm:cxn modelId="{D1E6BFBE-401F-4252-A4ED-45FE96BC3ECA}" type="presOf" srcId="{C0095946-0174-423B-BBEA-64FF7B93F573}" destId="{8E92168E-84CE-424F-AAE6-8FBA02993210}" srcOrd="0" destOrd="0" presId="urn:microsoft.com/office/officeart/2005/8/layout/radial4"/>
    <dgm:cxn modelId="{AC8105C0-5861-439C-8C41-D53E4643C594}" srcId="{E66AEF9B-651E-4F16-A434-30100CF45D43}" destId="{612C8FA7-1121-42C0-9E07-C1429F746752}" srcOrd="3" destOrd="0" parTransId="{30E8BD2B-46E8-4A75-9B37-31F5A7E81091}" sibTransId="{18FDB8C4-A478-4747-A1E5-62F1B2B78177}"/>
    <dgm:cxn modelId="{134D5ED7-99F3-4AC5-A991-166C3E51F8B1}" srcId="{E66AEF9B-651E-4F16-A434-30100CF45D43}" destId="{553F5C77-3DF7-4F53-92CC-812C43AEAFF4}" srcOrd="2" destOrd="0" parTransId="{C0095946-0174-423B-BBEA-64FF7B93F573}" sibTransId="{7E0C30E8-1CD7-4A62-B3A2-3B1EE0426CF8}"/>
    <dgm:cxn modelId="{1C319DDB-2627-4915-A244-63474C58E1E0}" type="presOf" srcId="{6DB5C30F-9A14-4DA2-8128-E2B31F334CA3}" destId="{A9FB7958-FFCA-4E6A-8791-F47E35EE5432}" srcOrd="0" destOrd="0" presId="urn:microsoft.com/office/officeart/2005/8/layout/radial4"/>
    <dgm:cxn modelId="{DA41AFDC-12C3-4241-BB49-66B7DCC0BB85}" srcId="{E66AEF9B-651E-4F16-A434-30100CF45D43}" destId="{77076EE9-2263-42AC-B8EF-7EBFA80AB279}" srcOrd="1" destOrd="0" parTransId="{C2D5FA16-220F-4A4F-96A8-91D447AE0285}" sibTransId="{322BDAF4-5A40-466A-9707-A33EF8D74EF6}"/>
    <dgm:cxn modelId="{FBDF0C43-2A02-40BA-9D81-2845E2D48760}" type="presParOf" srcId="{2D6E885C-1D5C-45AB-830A-28ACCFC10515}" destId="{3C3FBE0C-6259-40AE-8D51-C4BF0E5544CD}" srcOrd="0" destOrd="0" presId="urn:microsoft.com/office/officeart/2005/8/layout/radial4"/>
    <dgm:cxn modelId="{DB623741-63C7-46BC-8AAF-C321116B3C66}" type="presParOf" srcId="{2D6E885C-1D5C-45AB-830A-28ACCFC10515}" destId="{FB057371-BA37-476C-B342-B0DB201575B5}" srcOrd="1" destOrd="0" presId="urn:microsoft.com/office/officeart/2005/8/layout/radial4"/>
    <dgm:cxn modelId="{6A9D857E-505F-4A95-9E76-1798F02BC971}" type="presParOf" srcId="{2D6E885C-1D5C-45AB-830A-28ACCFC10515}" destId="{A9FB7958-FFCA-4E6A-8791-F47E35EE5432}" srcOrd="2" destOrd="0" presId="urn:microsoft.com/office/officeart/2005/8/layout/radial4"/>
    <dgm:cxn modelId="{125F2A3E-C7FA-4E9D-AF99-49BBE912DD70}" type="presParOf" srcId="{2D6E885C-1D5C-45AB-830A-28ACCFC10515}" destId="{657D8001-4111-434B-BF19-65A7CAEEC57A}" srcOrd="3" destOrd="0" presId="urn:microsoft.com/office/officeart/2005/8/layout/radial4"/>
    <dgm:cxn modelId="{F7FAA93F-0B90-481D-B7EB-F4DDC82813B8}" type="presParOf" srcId="{2D6E885C-1D5C-45AB-830A-28ACCFC10515}" destId="{7EDD3182-C330-4187-824C-05A722C3C345}" srcOrd="4" destOrd="0" presId="urn:microsoft.com/office/officeart/2005/8/layout/radial4"/>
    <dgm:cxn modelId="{61AD211B-5824-42FC-8819-DD954BD65403}" type="presParOf" srcId="{2D6E885C-1D5C-45AB-830A-28ACCFC10515}" destId="{8E92168E-84CE-424F-AAE6-8FBA02993210}" srcOrd="5" destOrd="0" presId="urn:microsoft.com/office/officeart/2005/8/layout/radial4"/>
    <dgm:cxn modelId="{AFAEE6F5-D096-4A6E-96DA-F807C8A2BA30}" type="presParOf" srcId="{2D6E885C-1D5C-45AB-830A-28ACCFC10515}" destId="{E94F9384-DA8C-4B30-A93B-2B0C5F01DA43}" srcOrd="6" destOrd="0" presId="urn:microsoft.com/office/officeart/2005/8/layout/radial4"/>
    <dgm:cxn modelId="{810201A4-0F54-489C-B880-74D7E7922004}" type="presParOf" srcId="{2D6E885C-1D5C-45AB-830A-28ACCFC10515}" destId="{EECA5CCD-F8E4-4BC5-81CF-156D2060602F}" srcOrd="7" destOrd="0" presId="urn:microsoft.com/office/officeart/2005/8/layout/radial4"/>
    <dgm:cxn modelId="{79E99AA8-3CC9-446A-8B34-0F5A178488C3}" type="presParOf" srcId="{2D6E885C-1D5C-45AB-830A-28ACCFC10515}" destId="{92680700-0C26-4AEA-8FC1-0E6128B2F2F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FBE0C-6259-40AE-8D51-C4BF0E5544CD}">
      <dsp:nvSpPr>
        <dsp:cNvPr id="0" name=""/>
        <dsp:cNvSpPr/>
      </dsp:nvSpPr>
      <dsp:spPr>
        <a:xfrm>
          <a:off x="2406675" y="2304233"/>
          <a:ext cx="1780280" cy="17802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Sector maduro en ciberseguridad</a:t>
          </a:r>
        </a:p>
      </dsp:txBody>
      <dsp:txXfrm>
        <a:off x="2667391" y="2564949"/>
        <a:ext cx="1258848" cy="1258848"/>
      </dsp:txXfrm>
    </dsp:sp>
    <dsp:sp modelId="{FB057371-BA37-476C-B342-B0DB201575B5}">
      <dsp:nvSpPr>
        <dsp:cNvPr id="0" name=""/>
        <dsp:cNvSpPr/>
      </dsp:nvSpPr>
      <dsp:spPr>
        <a:xfrm rot="11701859">
          <a:off x="820119" y="2484555"/>
          <a:ext cx="1556161" cy="5073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9FB7958-FFCA-4E6A-8791-F47E35EE5432}">
      <dsp:nvSpPr>
        <dsp:cNvPr id="0" name=""/>
        <dsp:cNvSpPr/>
      </dsp:nvSpPr>
      <dsp:spPr>
        <a:xfrm>
          <a:off x="1107" y="1859950"/>
          <a:ext cx="1691266" cy="1353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/>
            <a:t>Incentivos económicos en (secreto empresarial; patentabilidad; etc.) en un sector que invierte mucho I+D+i.</a:t>
          </a:r>
        </a:p>
      </dsp:txBody>
      <dsp:txXfrm>
        <a:off x="40735" y="1899578"/>
        <a:ext cx="1612010" cy="1273757"/>
      </dsp:txXfrm>
    </dsp:sp>
    <dsp:sp modelId="{657D8001-4111-434B-BF19-65A7CAEEC57A}">
      <dsp:nvSpPr>
        <dsp:cNvPr id="0" name=""/>
        <dsp:cNvSpPr/>
      </dsp:nvSpPr>
      <dsp:spPr>
        <a:xfrm rot="14700813">
          <a:off x="1775175" y="1346061"/>
          <a:ext cx="1557030" cy="5073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DD3182-C330-4187-824C-05A722C3C345}">
      <dsp:nvSpPr>
        <dsp:cNvPr id="0" name=""/>
        <dsp:cNvSpPr/>
      </dsp:nvSpPr>
      <dsp:spPr>
        <a:xfrm>
          <a:off x="1379209" y="217592"/>
          <a:ext cx="1691266" cy="1353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/>
            <a:t>Sector regulado y alto nivel de cumplimiento normativo (</a:t>
          </a:r>
          <a:r>
            <a:rPr lang="es-ES" sz="1400" kern="1200" noProof="0" dirty="0" err="1"/>
            <a:t>RGPD</a:t>
          </a:r>
          <a:r>
            <a:rPr lang="es-ES" sz="1400" kern="1200" noProof="0" dirty="0"/>
            <a:t>; </a:t>
          </a:r>
          <a:r>
            <a:rPr lang="es-ES" sz="1400" kern="1200" noProof="0" dirty="0" err="1"/>
            <a:t>NIS</a:t>
          </a:r>
          <a:r>
            <a:rPr lang="es-ES" sz="1400" kern="1200" noProof="0" dirty="0"/>
            <a:t> 2; etc.).</a:t>
          </a:r>
        </a:p>
      </dsp:txBody>
      <dsp:txXfrm>
        <a:off x="1418837" y="257220"/>
        <a:ext cx="1612010" cy="1273757"/>
      </dsp:txXfrm>
    </dsp:sp>
    <dsp:sp modelId="{8E92168E-84CE-424F-AAE6-8FBA02993210}">
      <dsp:nvSpPr>
        <dsp:cNvPr id="0" name=""/>
        <dsp:cNvSpPr/>
      </dsp:nvSpPr>
      <dsp:spPr>
        <a:xfrm rot="17699187">
          <a:off x="3261425" y="1346061"/>
          <a:ext cx="1557030" cy="5073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4F9384-DA8C-4B30-A93B-2B0C5F01DA43}">
      <dsp:nvSpPr>
        <dsp:cNvPr id="0" name=""/>
        <dsp:cNvSpPr/>
      </dsp:nvSpPr>
      <dsp:spPr>
        <a:xfrm>
          <a:off x="3523155" y="217592"/>
          <a:ext cx="1691266" cy="1353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/>
            <a:t>Alta profesionalización de los procesos de trabajo (ISO 27001).</a:t>
          </a:r>
        </a:p>
      </dsp:txBody>
      <dsp:txXfrm>
        <a:off x="3562783" y="257220"/>
        <a:ext cx="1612010" cy="1273757"/>
      </dsp:txXfrm>
    </dsp:sp>
    <dsp:sp modelId="{EECA5CCD-F8E4-4BC5-81CF-156D2060602F}">
      <dsp:nvSpPr>
        <dsp:cNvPr id="0" name=""/>
        <dsp:cNvSpPr/>
      </dsp:nvSpPr>
      <dsp:spPr>
        <a:xfrm rot="20698141">
          <a:off x="4217350" y="2484555"/>
          <a:ext cx="1556161" cy="5073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680700-0C26-4AEA-8FC1-0E6128B2F2F5}">
      <dsp:nvSpPr>
        <dsp:cNvPr id="0" name=""/>
        <dsp:cNvSpPr/>
      </dsp:nvSpPr>
      <dsp:spPr>
        <a:xfrm>
          <a:off x="4901257" y="1859950"/>
          <a:ext cx="1691266" cy="1353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noProof="0" dirty="0"/>
            <a:t>Alto impacto en derechos de terceros (dimensión ética, reputacional, contractual).</a:t>
          </a:r>
        </a:p>
      </dsp:txBody>
      <dsp:txXfrm>
        <a:off x="4940885" y="1899578"/>
        <a:ext cx="1612010" cy="1273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80AC42F-6EC8-D84A-9C74-E23B195D0BE2}" type="datetimeFigureOut">
              <a:rPr lang="es-ES" smtClean="0"/>
              <a:t>28/02/2024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5A0FA90-0DD4-EC4D-807F-98397BDCB8B3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7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35798-E1C4-104C-6D9F-53E2E96D4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3FB37-418D-05C9-98A5-28613BEE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F75B1-F168-AF55-78C6-449BB20B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0A7D26-446B-DDBA-61A8-B1B0EE59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C44DA-8C6B-BFB7-F1B4-1A44D25D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3296F-1903-159D-5905-2FBF33B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207B8C-6234-1D21-8A7C-D505909FB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63615-35ED-F917-2280-A293CD6D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F71C0-0F9F-AA90-0650-68877FB5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813F0D-A16F-D793-BD16-4F07DE0D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55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D4E9C5-6061-8F39-9E94-AEF9F23BA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F1BBF8-C50F-6B46-EC13-233F5FBCE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4CB8C-5BA5-3FF3-9171-DE1B6EED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DA22-EBAC-CE25-F483-B929FA40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6F44-4735-6E34-845D-8ECB6AB2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6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B4D02-C513-4D1A-6FCD-00C0CAFC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35711-E36A-4472-E2C0-3DF7147C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0E42C-5CB7-7AB6-A059-11A5CBEC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50E53-5639-FC0A-44A8-CD5D05A1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72323-A766-AC9D-272E-C705BA71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61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35244-88D6-3E7B-FE71-B964E3AC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DE45D-2C75-2918-E640-B913C0270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4D85-274E-70B8-A734-4E7F2CB2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F4DD-9758-BF16-6354-0767B3D4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3AC9B-C0D8-56B4-90C9-8ADAEF93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6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8B342-C9CC-35CA-C5BC-356181C1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2D1F0-1DF3-5BAA-B51D-228100DC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250B9-1B25-3043-29BF-EAD2202B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4C26B-0E6C-FAC8-CABB-E23F4708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BF70CD-8CCA-9A11-C478-D25BE41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5050D7-A545-8A76-A0EA-25440D84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80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B929B-5908-8C7C-25F1-015A2037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F270D-77C3-8346-93D6-F726BB4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603965-8885-1289-ECC5-B844454C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172D41-623E-72AE-14A2-90F47FE04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97D57-DE14-0C51-572A-E78B7C4EE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B1F917-B51A-D2B2-1CA4-1AC0482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AC1051-6871-22E3-DD8F-97CC2174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A0D07F-0CDC-ACDE-F5F9-2A23F71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04F11-61D0-6D22-6CFE-8B4AF637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582EBC-0C46-AA06-6A58-BAA02D0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AAF6BA-CC9E-9DA4-5235-D009C4D7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8AB9CC-71C5-09AB-E324-4831216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6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139097-ACC7-81D9-289D-C219CC80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128BCF-0F35-924A-CB80-58C5A10B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2273C-929E-669D-01FA-394C5080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78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BC8A8-3329-F75D-AABA-FB5D5C7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B361D3-C93F-994A-73D6-27E0DAA7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74BBD-2F38-E762-A37D-1A04BA5D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A4BAF2-A426-FB92-18B6-604C3688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755701-F909-AFD5-0883-858B0205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34421-EACA-A756-F3D6-D261D4F6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3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9AA8C-D7A3-CA88-ABBF-D1DC61F7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846AA4-9D53-B05B-ECBD-BF5CF460E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94AC63-0257-DE31-1C89-E19154546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2D2303-0BF8-7BAB-B268-4DF428BB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FC1F0-ABF9-4A28-7028-2B7C7208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D2F3D-A2C6-978F-DE5A-1EB2F76B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43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71C37D-7079-BF11-4109-C163E1C1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BF68A-7436-9BD1-48AD-8BE87E27F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C77E-422A-D0A9-68AE-4A068493E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49B3-8EDB-3446-95E0-705D6573E086}" type="datetimeFigureOut">
              <a:rPr lang="es-ES" smtClean="0"/>
              <a:t>28/02/2024</a:t>
            </a:fld>
            <a:endParaRPr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1359C3-2F78-4E92-2B7E-B2BA8516D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22532B-3E18-33A0-3685-15440F94E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86A-3417-4349-A590-7AE3CB47F1B7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4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em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emf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1F8CB85-D5F0-6816-C3EF-DB65AB0B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679" y="0"/>
            <a:ext cx="140095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860005-D9BB-961D-B76E-91B49221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679" y="-1"/>
            <a:ext cx="14009525" cy="3798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7B0AB3-68BF-07DF-774C-1923C199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03" y="-896816"/>
            <a:ext cx="1643127" cy="34817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6D353D-0C66-D20D-8265-C0F1B675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08" y="756135"/>
            <a:ext cx="4389067" cy="230220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582945-5698-3AA2-03C8-46D1C272E14E}"/>
              </a:ext>
            </a:extLst>
          </p:cNvPr>
          <p:cNvSpPr txBox="1"/>
          <p:nvPr/>
        </p:nvSpPr>
        <p:spPr>
          <a:xfrm>
            <a:off x="-852617" y="4436076"/>
            <a:ext cx="10540313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        			CIBERSEGURIDAD E INDUSTRIA FARMACÉUTICA</a:t>
            </a:r>
            <a:endParaRPr lang="es-ES" sz="2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</a:endParaRPr>
          </a:p>
          <a:p>
            <a:endParaRPr lang="es-ES" sz="2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       			 David Molina Moya</a:t>
            </a:r>
            <a:br>
              <a:rPr lang="es-E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s-E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       			 Asociado Sénior, </a:t>
            </a:r>
            <a:r>
              <a:rPr lang="es-ES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IPTech</a:t>
            </a:r>
            <a:r>
              <a:rPr lang="es-E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br>
              <a:rPr lang="es-E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s-E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        			 Baker &amp; McKenzie Barcelona, S.L.P. </a:t>
            </a:r>
            <a:br>
              <a:rPr lang="es-E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1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7773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26 de enero de 2023, ejemplo aclaratorio de la dimensión regulatoria</a:t>
            </a:r>
            <a:endParaRPr lang="en-GB" sz="2400" b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824F3-76FB-62A4-81F8-73D3C14082A6}"/>
              </a:ext>
            </a:extLst>
          </p:cNvPr>
          <p:cNvSpPr/>
          <p:nvPr/>
        </p:nvSpPr>
        <p:spPr>
          <a:xfrm>
            <a:off x="1778589" y="2157897"/>
            <a:ext cx="2484656" cy="3012544"/>
          </a:xfrm>
          <a:prstGeom prst="rect">
            <a:avLst/>
          </a:prstGeom>
          <a:solidFill>
            <a:srgbClr val="EE3135"/>
          </a:solidFill>
          <a:ln w="12700" cap="flat" cmpd="sng" algn="ctr">
            <a:solidFill>
              <a:srgbClr val="EE3135"/>
            </a:solidFill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1EB4F40-CCD3-A4EB-51D9-DD6B618C134B}"/>
              </a:ext>
            </a:extLst>
          </p:cNvPr>
          <p:cNvSpPr txBox="1">
            <a:spLocks/>
          </p:cNvSpPr>
          <p:nvPr/>
        </p:nvSpPr>
        <p:spPr bwMode="gray">
          <a:xfrm>
            <a:off x="4366620" y="2157898"/>
            <a:ext cx="5448963" cy="3240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1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F5F5F"/>
              </a:buClr>
              <a:buFont typeface="+mj-lt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F5F5F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marR="0" lvl="2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AR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</a:t>
            </a: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Agencia Española de Medicamentos y Productos Sanitarios (AEMPS) </a:t>
            </a:r>
            <a:r>
              <a:rPr kumimoji="0" lang="es-ES" sz="1100" b="1" i="1" u="sng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 tenido conocimiento, a través del fabricante </a:t>
            </a: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[…], de cuatro posibles fallos en el software de las bombas de insulina […]. Estos fallos </a:t>
            </a:r>
            <a:r>
              <a:rPr kumimoji="0" lang="es-ES" sz="1100" b="1" i="1" u="sng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afectan a la administración de la dosis correcta de insulina</a:t>
            </a: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lo que puede resultar en una hipoglucemia o hiperglucemia.</a:t>
            </a:r>
          </a:p>
          <a:p>
            <a:pPr marL="360000" marR="0" lvl="2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es-ES" sz="1100" b="0" i="1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2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[…] Si ocurre este cuarto fallo, podría provocar hipoglucemia o hiperglucemia. En casos graves de hipoglucemia o hiperglucemia, el usuario puede requerir hospitalización o intervención de un médico.</a:t>
            </a:r>
          </a:p>
          <a:p>
            <a:pPr marL="360000" marR="0" lvl="2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es-ES" sz="1100" b="0" i="1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2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ES" sz="1100" b="1" i="1" u="sng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empresa está enviando una nota de aviso a los centros sanitarios y a los pacientes que disponen de las bombas de insulina </a:t>
            </a: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[…] incluidas en el apartado de “Productos afectados”, para informarles del problema identificado y de las acciones a seguir.</a:t>
            </a:r>
          </a:p>
          <a:p>
            <a:pPr marL="360000" marR="0" lvl="2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es-ES" sz="1100" b="0" i="1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0" marR="0" lvl="2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[…] </a:t>
            </a:r>
            <a:r>
              <a:rPr kumimoji="0" lang="es-ES" sz="1100" b="0" i="1" u="sng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 desarrollado una actualización de software </a:t>
            </a: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 la bomba de insulina […] que </a:t>
            </a:r>
            <a:r>
              <a:rPr kumimoji="0" lang="es-ES" sz="1100" b="1" i="1" u="sng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 los posibles problemas descritos anteriormente</a:t>
            </a:r>
            <a:r>
              <a:rPr kumimoji="0" lang="es-ES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Esta actualización se denomina […]</a:t>
            </a:r>
            <a:r>
              <a:rPr kumimoji="0" lang="es-AR" sz="11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F5F5F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6ECD86-F7DF-6354-09B6-9B91F965E57A}"/>
              </a:ext>
            </a:extLst>
          </p:cNvPr>
          <p:cNvSpPr/>
          <p:nvPr/>
        </p:nvSpPr>
        <p:spPr>
          <a:xfrm>
            <a:off x="1861508" y="3358788"/>
            <a:ext cx="2318818" cy="144018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es-E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AEMPS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informa de varios fallos de software relacionados con las bombas de insulina […]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C057E8-B4F1-893C-140D-6BC04F101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051" y="2509275"/>
            <a:ext cx="25336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7773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Brechas de seguridad (</a:t>
            </a:r>
            <a:r>
              <a:rPr lang="es-ES" sz="2400" b="1" u="sng" dirty="0" err="1"/>
              <a:t>RGPD</a:t>
            </a:r>
            <a:r>
              <a:rPr lang="es-ES" sz="2400" b="1" u="sng" dirty="0"/>
              <a:t>)</a:t>
            </a:r>
            <a:endParaRPr lang="en-GB" sz="2400" b="1" u="sng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810CEA-8EC9-CCA2-3DA0-642F28BD914D}"/>
              </a:ext>
            </a:extLst>
          </p:cNvPr>
          <p:cNvGrpSpPr/>
          <p:nvPr/>
        </p:nvGrpSpPr>
        <p:grpSpPr>
          <a:xfrm>
            <a:off x="1259633" y="1371600"/>
            <a:ext cx="9507894" cy="4544008"/>
            <a:chOff x="566737" y="1276351"/>
            <a:chExt cx="8037514" cy="345955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073EFD-45B9-86AC-F8C4-7611D046D5CC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1015576" y="3927038"/>
              <a:ext cx="1" cy="146743"/>
            </a:xfrm>
            <a:prstGeom prst="line">
              <a:avLst/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926546-9626-6DB9-D0E8-E1778953EE42}"/>
                </a:ext>
              </a:extLst>
            </p:cNvPr>
            <p:cNvSpPr/>
            <p:nvPr/>
          </p:nvSpPr>
          <p:spPr>
            <a:xfrm>
              <a:off x="3705225" y="1276351"/>
              <a:ext cx="1733550" cy="336549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en-US" sz="800" baseline="0" dirty="0">
                  <a:solidFill>
                    <a:schemeClr val="bg1"/>
                  </a:solidFill>
                </a:rPr>
                <a:t>Cuando se tenga constancia de una data breach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9E8768-9A00-3102-7519-FEA7BF555BA1}"/>
                </a:ext>
              </a:extLst>
            </p:cNvPr>
            <p:cNvSpPr/>
            <p:nvPr/>
          </p:nvSpPr>
          <p:spPr>
            <a:xfrm>
              <a:off x="566738" y="2546148"/>
              <a:ext cx="897677" cy="57202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bg1"/>
                  </a:solidFill>
                </a:rPr>
                <a:t>Encargado </a:t>
              </a:r>
              <a:br>
                <a:rPr lang="es-AR" sz="800" baseline="0" dirty="0">
                  <a:solidFill>
                    <a:schemeClr val="bg1"/>
                  </a:solidFill>
                </a:rPr>
              </a:br>
              <a:r>
                <a:rPr lang="es-AR" sz="800" baseline="0" dirty="0">
                  <a:solidFill>
                    <a:schemeClr val="bg1"/>
                  </a:solidFill>
                </a:rPr>
                <a:t>del tratamiento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28D32-AF29-8B18-958D-2F5C6C7BE762}"/>
                </a:ext>
              </a:extLst>
            </p:cNvPr>
            <p:cNvSpPr/>
            <p:nvPr/>
          </p:nvSpPr>
          <p:spPr>
            <a:xfrm>
              <a:off x="1885212" y="2546148"/>
              <a:ext cx="897677" cy="57202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bg1"/>
                  </a:solidFill>
                </a:rPr>
                <a:t>Responsable del tratamiento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914FB8-F33F-2392-8D40-08583B3AC8A7}"/>
                </a:ext>
              </a:extLst>
            </p:cNvPr>
            <p:cNvSpPr/>
            <p:nvPr/>
          </p:nvSpPr>
          <p:spPr>
            <a:xfrm>
              <a:off x="566738" y="3264919"/>
              <a:ext cx="897677" cy="662119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Informar por escrito al Responsable del tratamiento [Art. 33. RGPD]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C6B422-E5D1-EB83-6A1D-2AA0B82F4526}"/>
                </a:ext>
              </a:extLst>
            </p:cNvPr>
            <p:cNvSpPr/>
            <p:nvPr/>
          </p:nvSpPr>
          <p:spPr>
            <a:xfrm>
              <a:off x="566737" y="4073782"/>
              <a:ext cx="1571446" cy="662119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Colaborar con el Responsable del tratamiento en sus obligaciones como responsable respecto a la Data Breach [Art. 28.3 f) RGPD]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1B2CE8-425B-0760-CBF5-4FB8DD16B2C9}"/>
                </a:ext>
              </a:extLst>
            </p:cNvPr>
            <p:cNvSpPr/>
            <p:nvPr/>
          </p:nvSpPr>
          <p:spPr>
            <a:xfrm>
              <a:off x="1885212" y="3264919"/>
              <a:ext cx="1201747" cy="662119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Determinar por escrito la probabilidad y la gravedad del riesgo a derechos y libertades [Arts. 33 y 34 RGPD]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5DDA29-F367-ACF6-5510-2D6174B3274B}"/>
                </a:ext>
              </a:extLst>
            </p:cNvPr>
            <p:cNvSpPr/>
            <p:nvPr/>
          </p:nvSpPr>
          <p:spPr>
            <a:xfrm>
              <a:off x="3507756" y="2914934"/>
              <a:ext cx="1332376" cy="411480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bg1"/>
                  </a:solidFill>
                </a:rPr>
                <a:t>Riesgo </a:t>
              </a:r>
              <a:r>
                <a:rPr lang="es-AR" sz="800" b="1" baseline="0" dirty="0">
                  <a:solidFill>
                    <a:schemeClr val="bg1"/>
                  </a:solidFill>
                </a:rPr>
                <a:t>improbable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F1DD34-1A05-2733-D4CE-B1BD66EF094B}"/>
                </a:ext>
              </a:extLst>
            </p:cNvPr>
            <p:cNvSpPr/>
            <p:nvPr/>
          </p:nvSpPr>
          <p:spPr>
            <a:xfrm>
              <a:off x="3507756" y="3506501"/>
              <a:ext cx="1332376" cy="411480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bg1"/>
                  </a:solidFill>
                </a:rPr>
                <a:t>Riesgo </a:t>
              </a:r>
              <a:r>
                <a:rPr lang="es-AR" sz="800" b="1" baseline="0" dirty="0">
                  <a:solidFill>
                    <a:schemeClr val="bg1"/>
                  </a:solidFill>
                </a:rPr>
                <a:t>probable </a:t>
              </a:r>
              <a:r>
                <a:rPr lang="es-AR" sz="800" baseline="0" dirty="0">
                  <a:solidFill>
                    <a:schemeClr val="bg1"/>
                  </a:solidFill>
                </a:rPr>
                <a:t>que </a:t>
              </a:r>
              <a:r>
                <a:rPr lang="es-AR" sz="800" b="1" baseline="0" dirty="0">
                  <a:solidFill>
                    <a:schemeClr val="bg1"/>
                  </a:solidFill>
                </a:rPr>
                <a:t>no </a:t>
              </a:r>
              <a:r>
                <a:rPr lang="es-AR" sz="800" baseline="0" dirty="0">
                  <a:solidFill>
                    <a:schemeClr val="bg1"/>
                  </a:solidFill>
                </a:rPr>
                <a:t>supondría un alto impacto en derechos y libertades</a:t>
              </a:r>
              <a:endParaRPr lang="es-AR" sz="800" b="1" baseline="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0CA6F-6816-0766-75E3-73F130EA0C4B}"/>
                </a:ext>
              </a:extLst>
            </p:cNvPr>
            <p:cNvSpPr/>
            <p:nvPr/>
          </p:nvSpPr>
          <p:spPr>
            <a:xfrm>
              <a:off x="3507756" y="4092308"/>
              <a:ext cx="1332376" cy="41148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bg1"/>
                  </a:solidFill>
                </a:rPr>
                <a:t>Riesgo </a:t>
              </a:r>
              <a:r>
                <a:rPr lang="es-AR" sz="800" b="1" baseline="0" dirty="0">
                  <a:solidFill>
                    <a:schemeClr val="bg1"/>
                  </a:solidFill>
                </a:rPr>
                <a:t>probable </a:t>
              </a:r>
              <a:r>
                <a:rPr lang="es-AR" sz="800" baseline="0" dirty="0">
                  <a:solidFill>
                    <a:schemeClr val="bg1"/>
                  </a:solidFill>
                </a:rPr>
                <a:t>que </a:t>
              </a:r>
              <a:r>
                <a:rPr lang="es-AR" sz="800" b="1" dirty="0">
                  <a:solidFill>
                    <a:schemeClr val="bg1"/>
                  </a:solidFill>
                </a:rPr>
                <a:t>sí</a:t>
              </a:r>
              <a:r>
                <a:rPr lang="es-AR" sz="800" b="1" baseline="0" dirty="0">
                  <a:solidFill>
                    <a:schemeClr val="bg1"/>
                  </a:solidFill>
                </a:rPr>
                <a:t> </a:t>
              </a:r>
              <a:r>
                <a:rPr lang="es-AR" sz="800" baseline="0" dirty="0">
                  <a:solidFill>
                    <a:schemeClr val="bg1"/>
                  </a:solidFill>
                </a:rPr>
                <a:t>supondría un alto impacto en derechos y libertades</a:t>
              </a:r>
              <a:endParaRPr lang="es-AR" sz="800" b="1" baseline="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1D8DEF-E58F-7B5C-EDA9-1CC0775F1D75}"/>
                </a:ext>
              </a:extLst>
            </p:cNvPr>
            <p:cNvSpPr/>
            <p:nvPr/>
          </p:nvSpPr>
          <p:spPr>
            <a:xfrm>
              <a:off x="6388100" y="2844382"/>
              <a:ext cx="1670670" cy="572029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Resiliencia de las medidas de seguridad técnicas y/o</a:t>
              </a:r>
            </a:p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organizativas [Art. 32.1 b) RGPD]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27D2E1-8C1A-5834-0B7E-9CE7E9AD5110}"/>
                </a:ext>
              </a:extLst>
            </p:cNvPr>
            <p:cNvSpPr/>
            <p:nvPr/>
          </p:nvSpPr>
          <p:spPr>
            <a:xfrm>
              <a:off x="5300771" y="3748842"/>
              <a:ext cx="2365064" cy="572029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Notificar a la Autoridad competente (en menos de 72h desde que se tuvo constancia de la Data Breach) con toda la información indicada en el art. 33.3 del RGPD.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FB9F2E-D35E-FFE9-EECE-757C28EAD3EF}"/>
                </a:ext>
              </a:extLst>
            </p:cNvPr>
            <p:cNvSpPr/>
            <p:nvPr/>
          </p:nvSpPr>
          <p:spPr>
            <a:xfrm>
              <a:off x="5300770" y="4419550"/>
              <a:ext cx="2365063" cy="316352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Notificar a los interesados afectados con toda la información indicada en el art. 34.3 del RGPD.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94E8B4-5A09-FF4A-14B9-D3E266E49941}"/>
                </a:ext>
              </a:extLst>
            </p:cNvPr>
            <p:cNvSpPr/>
            <p:nvPr/>
          </p:nvSpPr>
          <p:spPr>
            <a:xfrm>
              <a:off x="3705225" y="1827377"/>
              <a:ext cx="1733550" cy="572028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en-US" sz="800" baseline="0" dirty="0">
                  <a:solidFill>
                    <a:schemeClr val="accent1"/>
                  </a:solidFill>
                </a:rPr>
                <a:t>Preguntarse</a:t>
              </a:r>
              <a:r>
                <a:rPr lang="en-US" sz="800" baseline="0" dirty="0">
                  <a:solidFill>
                    <a:schemeClr val="tx1"/>
                  </a:solidFill>
                </a:rPr>
                <a:t>: ¿Puede suponer un riesgo para los derechos y libertades de las personas físicas?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[Arts. 24 y 33.1 RGPD]</a:t>
              </a:r>
              <a:endParaRPr lang="en-US" sz="800" baseline="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65A843-0793-66C0-C69D-95C40CD6258C}"/>
                </a:ext>
              </a:extLst>
            </p:cNvPr>
            <p:cNvSpPr/>
            <p:nvPr/>
          </p:nvSpPr>
          <p:spPr>
            <a:xfrm>
              <a:off x="6388100" y="1456768"/>
              <a:ext cx="2216151" cy="1309157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es-AR" sz="800" baseline="0" dirty="0">
                  <a:solidFill>
                    <a:schemeClr val="accent1"/>
                  </a:solidFill>
                </a:rPr>
                <a:t>Documentar la Data Breach en los </a:t>
              </a:r>
              <a:br>
                <a:rPr lang="es-AR" sz="800" baseline="0" dirty="0">
                  <a:solidFill>
                    <a:schemeClr val="accent1"/>
                  </a:solidFill>
                </a:rPr>
              </a:br>
              <a:r>
                <a:rPr lang="es-AR" sz="800" baseline="0" dirty="0">
                  <a:solidFill>
                    <a:schemeClr val="accent1"/>
                  </a:solidFill>
                </a:rPr>
                <a:t>siguientes apartados </a:t>
              </a:r>
              <a:r>
                <a:rPr lang="es-AR" sz="800" dirty="0">
                  <a:solidFill>
                    <a:schemeClr val="accent1"/>
                  </a:solidFill>
                </a:rPr>
                <a:t>[</a:t>
              </a:r>
              <a:r>
                <a:rPr lang="es-AR" sz="800" baseline="0" dirty="0">
                  <a:solidFill>
                    <a:schemeClr val="accent1"/>
                  </a:solidFill>
                </a:rPr>
                <a:t>Arts. 24 v 33.5 RGPD]: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s-AR" sz="800" baseline="0" dirty="0">
                  <a:solidFill>
                    <a:schemeClr val="tx1"/>
                  </a:solidFill>
                </a:rPr>
                <a:t>Descripción y causa/s de la violación</a:t>
              </a:r>
              <a:br>
                <a:rPr lang="es-AR" sz="800" baseline="0" dirty="0">
                  <a:solidFill>
                    <a:schemeClr val="tx1"/>
                  </a:solidFill>
                </a:rPr>
              </a:br>
              <a:r>
                <a:rPr lang="es-AR" sz="800" baseline="0" dirty="0">
                  <a:solidFill>
                    <a:schemeClr val="tx1"/>
                  </a:solidFill>
                </a:rPr>
                <a:t>de seguridad.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s-AR" sz="800" baseline="0" dirty="0">
                  <a:solidFill>
                    <a:schemeClr val="tx1"/>
                  </a:solidFill>
                </a:rPr>
                <a:t>Cómo se ha detectado.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s-AR" sz="800" baseline="0" dirty="0">
                  <a:solidFill>
                    <a:schemeClr val="tx1"/>
                  </a:solidFill>
                </a:rPr>
                <a:t>Efectos (riesgos potenciales y materializados).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s-AR" sz="800" baseline="0" dirty="0">
                  <a:solidFill>
                    <a:schemeClr val="tx1"/>
                  </a:solidFill>
                </a:rPr>
                <a:t>Medidas correctivas adoptadas </a:t>
              </a:r>
              <a:br>
                <a:rPr lang="es-AR" sz="800" baseline="0" dirty="0">
                  <a:solidFill>
                    <a:schemeClr val="tx1"/>
                  </a:solidFill>
                </a:rPr>
              </a:br>
              <a:r>
                <a:rPr lang="es-AR" sz="800" baseline="0" dirty="0">
                  <a:solidFill>
                    <a:schemeClr val="tx1"/>
                  </a:solidFill>
                </a:rPr>
                <a:t>(para reducir su impacto y a efectos</a:t>
              </a:r>
              <a:br>
                <a:rPr lang="es-AR" sz="800" baseline="0" dirty="0">
                  <a:solidFill>
                    <a:schemeClr val="tx1"/>
                  </a:solidFill>
                </a:rPr>
              </a:br>
              <a:r>
                <a:rPr lang="es-AR" sz="800" baseline="0" dirty="0">
                  <a:solidFill>
                    <a:schemeClr val="tx1"/>
                  </a:solidFill>
                </a:rPr>
                <a:t> de resiliencia).</a:t>
              </a:r>
              <a:endParaRPr lang="en-US" sz="800" baseline="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5E3835-EA5F-E836-F406-C5BF5ABDD195}"/>
                </a:ext>
              </a:extLst>
            </p:cNvPr>
            <p:cNvSpPr/>
            <p:nvPr/>
          </p:nvSpPr>
          <p:spPr>
            <a:xfrm>
              <a:off x="5695950" y="1995916"/>
              <a:ext cx="434975" cy="234950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en-US" sz="800" baseline="0" dirty="0">
                  <a:solidFill>
                    <a:schemeClr val="tx1"/>
                  </a:solidFill>
                </a:rPr>
                <a:t>No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0E2E01-E672-68D8-0A94-08A42C6161A0}"/>
                </a:ext>
              </a:extLst>
            </p:cNvPr>
            <p:cNvSpPr/>
            <p:nvPr/>
          </p:nvSpPr>
          <p:spPr>
            <a:xfrm>
              <a:off x="3013075" y="1995916"/>
              <a:ext cx="434975" cy="234950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Sí</a:t>
              </a:r>
              <a:endParaRPr lang="en-US" sz="800" baseline="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B6BF30A-CC81-F240-A8DA-FCC333D1B3CB}"/>
                </a:ext>
              </a:extLst>
            </p:cNvPr>
            <p:cNvSpPr/>
            <p:nvPr/>
          </p:nvSpPr>
          <p:spPr>
            <a:xfrm>
              <a:off x="566738" y="1827377"/>
              <a:ext cx="2216151" cy="572028"/>
            </a:xfrm>
            <a:prstGeom prst="rect">
              <a:avLst/>
            </a:prstGeom>
            <a:solidFill>
              <a:srgbClr val="ECEDE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>
                <a:buClr>
                  <a:schemeClr val="tx2"/>
                </a:buClr>
              </a:pPr>
              <a:r>
                <a:rPr lang="es-AR" sz="800" baseline="0" dirty="0">
                  <a:solidFill>
                    <a:schemeClr val="tx1"/>
                  </a:solidFill>
                </a:rPr>
                <a:t>Determinar (y hacerlo constar por escrito) si la Data Breach afecta a datos personales tratados a título de...</a:t>
              </a: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CF3AAF1C-BC6C-8327-67E0-5CB2AA7C63CE}"/>
                </a:ext>
              </a:extLst>
            </p:cNvPr>
            <p:cNvSpPr/>
            <p:nvPr/>
          </p:nvSpPr>
          <p:spPr>
            <a:xfrm>
              <a:off x="5478236" y="2030573"/>
              <a:ext cx="178254" cy="165636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baseline="0" dirty="0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79386F2C-7A8A-8412-D945-8BF83FFECF9F}"/>
                </a:ext>
              </a:extLst>
            </p:cNvPr>
            <p:cNvSpPr/>
            <p:nvPr/>
          </p:nvSpPr>
          <p:spPr>
            <a:xfrm>
              <a:off x="6170386" y="2030573"/>
              <a:ext cx="178254" cy="165636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baseline="0" dirty="0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B063C74C-3BCD-0186-2C7C-988B9F3BE99C}"/>
                </a:ext>
              </a:extLst>
            </p:cNvPr>
            <p:cNvSpPr/>
            <p:nvPr/>
          </p:nvSpPr>
          <p:spPr>
            <a:xfrm rot="10800000">
              <a:off x="3487510" y="2030573"/>
              <a:ext cx="178254" cy="165636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baseline="0" dirty="0"/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F083D3EB-E8DF-2957-C1E0-3DEFC2A87947}"/>
                </a:ext>
              </a:extLst>
            </p:cNvPr>
            <p:cNvSpPr/>
            <p:nvPr/>
          </p:nvSpPr>
          <p:spPr>
            <a:xfrm rot="10800000">
              <a:off x="2808855" y="2030573"/>
              <a:ext cx="178254" cy="165636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baseline="0" dirty="0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CC20A1BE-1276-5FEB-FE12-55B4C66CD1C3}"/>
                </a:ext>
              </a:extLst>
            </p:cNvPr>
            <p:cNvSpPr/>
            <p:nvPr/>
          </p:nvSpPr>
          <p:spPr>
            <a:xfrm rot="5400000">
              <a:off x="4482873" y="1637321"/>
              <a:ext cx="178254" cy="165636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baseline="0" dirty="0"/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CD88645F-DFCF-44DF-4BA4-D4A88D0FC513}"/>
                </a:ext>
              </a:extLst>
            </p:cNvPr>
            <p:cNvCxnSpPr>
              <a:stCxn id="28" idx="2"/>
              <a:endCxn id="9" idx="0"/>
            </p:cNvCxnSpPr>
            <p:nvPr/>
          </p:nvCxnSpPr>
          <p:spPr>
            <a:xfrm rot="5400000">
              <a:off x="1271825" y="2143158"/>
              <a:ext cx="146743" cy="659237"/>
            </a:xfrm>
            <a:prstGeom prst="bentConnector3">
              <a:avLst>
                <a:gd name="adj1" fmla="val 28364"/>
              </a:avLst>
            </a:prstGeom>
            <a:ln w="635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D243D430-FCC6-2CE0-FC68-88DDB51DE787}"/>
                </a:ext>
              </a:extLst>
            </p:cNvPr>
            <p:cNvCxnSpPr>
              <a:stCxn id="28" idx="2"/>
              <a:endCxn id="11" idx="0"/>
            </p:cNvCxnSpPr>
            <p:nvPr/>
          </p:nvCxnSpPr>
          <p:spPr>
            <a:xfrm rot="16200000" flipH="1">
              <a:off x="1931061" y="2143157"/>
              <a:ext cx="146743" cy="659237"/>
            </a:xfrm>
            <a:prstGeom prst="bentConnector3">
              <a:avLst>
                <a:gd name="adj1" fmla="val 28364"/>
              </a:avLst>
            </a:prstGeom>
            <a:ln w="635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733DC20-0837-5F82-AB9E-FC0926B8B3D8}"/>
                </a:ext>
              </a:extLst>
            </p:cNvPr>
            <p:cNvCxnSpPr>
              <a:stCxn id="9" idx="2"/>
              <a:endCxn id="12" idx="0"/>
            </p:cNvCxnSpPr>
            <p:nvPr/>
          </p:nvCxnSpPr>
          <p:spPr>
            <a:xfrm>
              <a:off x="1015577" y="3118176"/>
              <a:ext cx="0" cy="146743"/>
            </a:xfrm>
            <a:prstGeom prst="line">
              <a:avLst/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FD45D0A-49F9-523A-FE6F-4CBC31DA34F0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2334051" y="3118176"/>
              <a:ext cx="0" cy="146743"/>
            </a:xfrm>
            <a:prstGeom prst="straightConnector1">
              <a:avLst/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93AF89CE-CE8E-9CCD-AA68-A9CB834FD5CF}"/>
                </a:ext>
              </a:extLst>
            </p:cNvPr>
            <p:cNvCxnSpPr>
              <a:stCxn id="14" idx="3"/>
              <a:endCxn id="18" idx="1"/>
            </p:cNvCxnSpPr>
            <p:nvPr/>
          </p:nvCxnSpPr>
          <p:spPr>
            <a:xfrm flipV="1">
              <a:off x="3086959" y="3120674"/>
              <a:ext cx="420797" cy="475305"/>
            </a:xfrm>
            <a:prstGeom prst="bentConnector3">
              <a:avLst/>
            </a:prstGeom>
            <a:ln w="635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B48A0F7C-F1D5-606E-E324-FFDF09EF7DE8}"/>
                </a:ext>
              </a:extLst>
            </p:cNvPr>
            <p:cNvCxnSpPr>
              <a:stCxn id="14" idx="3"/>
              <a:endCxn id="19" idx="1"/>
            </p:cNvCxnSpPr>
            <p:nvPr/>
          </p:nvCxnSpPr>
          <p:spPr>
            <a:xfrm>
              <a:off x="3086959" y="3595979"/>
              <a:ext cx="420797" cy="116262"/>
            </a:xfrm>
            <a:prstGeom prst="bentConnector3">
              <a:avLst/>
            </a:prstGeom>
            <a:ln w="635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F19FFBCC-2A5C-1284-C57A-8BCFB239D847}"/>
                </a:ext>
              </a:extLst>
            </p:cNvPr>
            <p:cNvCxnSpPr>
              <a:stCxn id="14" idx="3"/>
              <a:endCxn id="20" idx="1"/>
            </p:cNvCxnSpPr>
            <p:nvPr/>
          </p:nvCxnSpPr>
          <p:spPr>
            <a:xfrm>
              <a:off x="3086959" y="3595979"/>
              <a:ext cx="420797" cy="702069"/>
            </a:xfrm>
            <a:prstGeom prst="bentConnector3">
              <a:avLst/>
            </a:prstGeom>
            <a:ln w="635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4B8A15D-FD29-F837-A936-C7DC554AA269}"/>
                </a:ext>
              </a:extLst>
            </p:cNvPr>
            <p:cNvCxnSpPr/>
            <p:nvPr/>
          </p:nvCxnSpPr>
          <p:spPr>
            <a:xfrm>
              <a:off x="4840132" y="3829050"/>
              <a:ext cx="460639" cy="0"/>
            </a:xfrm>
            <a:prstGeom prst="straightConnector1">
              <a:avLst/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DADA786-0AE3-8418-C827-BA1D569FB8F7}"/>
                </a:ext>
              </a:extLst>
            </p:cNvPr>
            <p:cNvCxnSpPr/>
            <p:nvPr/>
          </p:nvCxnSpPr>
          <p:spPr>
            <a:xfrm>
              <a:off x="4840132" y="4216400"/>
              <a:ext cx="460639" cy="0"/>
            </a:xfrm>
            <a:prstGeom prst="straightConnector1">
              <a:avLst/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4F51E611-7C25-23D0-93D7-B88064C6CC6E}"/>
                </a:ext>
              </a:extLst>
            </p:cNvPr>
            <p:cNvCxnSpPr>
              <a:stCxn id="20" idx="2"/>
              <a:endCxn id="23" idx="1"/>
            </p:cNvCxnSpPr>
            <p:nvPr/>
          </p:nvCxnSpPr>
          <p:spPr>
            <a:xfrm rot="16200000" flipH="1">
              <a:off x="4700388" y="3977344"/>
              <a:ext cx="73938" cy="1126826"/>
            </a:xfrm>
            <a:prstGeom prst="bentConnector2">
              <a:avLst/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6336265-DCA4-1241-70FB-B31EACBFBC8C}"/>
                </a:ext>
              </a:extLst>
            </p:cNvPr>
            <p:cNvCxnSpPr>
              <a:stCxn id="18" idx="3"/>
              <a:endCxn id="21" idx="1"/>
            </p:cNvCxnSpPr>
            <p:nvPr/>
          </p:nvCxnSpPr>
          <p:spPr>
            <a:xfrm>
              <a:off x="4840132" y="3120674"/>
              <a:ext cx="1547968" cy="9723"/>
            </a:xfrm>
            <a:prstGeom prst="straightConnector1">
              <a:avLst/>
            </a:prstGeom>
            <a:ln w="63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505D0EA2-F14B-6F43-4384-4BD21A5BAC06}"/>
                </a:ext>
              </a:extLst>
            </p:cNvPr>
            <p:cNvCxnSpPr>
              <a:stCxn id="18" idx="3"/>
            </p:cNvCxnSpPr>
            <p:nvPr/>
          </p:nvCxnSpPr>
          <p:spPr>
            <a:xfrm flipV="1">
              <a:off x="4840132" y="2546148"/>
              <a:ext cx="1547968" cy="574526"/>
            </a:xfrm>
            <a:prstGeom prst="bentConnector3">
              <a:avLst/>
            </a:prstGeom>
            <a:ln w="63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DD0600B3-CFCF-CF82-7DE3-4CC65D6C86DF}"/>
                </a:ext>
              </a:extLst>
            </p:cNvPr>
            <p:cNvSpPr/>
            <p:nvPr/>
          </p:nvSpPr>
          <p:spPr>
            <a:xfrm>
              <a:off x="7715250" y="3748842"/>
              <a:ext cx="139700" cy="986671"/>
            </a:xfrm>
            <a:prstGeom prst="rightBrace">
              <a:avLst/>
            </a:prstGeom>
            <a:ln w="635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50F436DC-D855-A521-5616-879757F9CA4C}"/>
                </a:ext>
              </a:extLst>
            </p:cNvPr>
            <p:cNvCxnSpPr>
              <a:stCxn id="46" idx="1"/>
            </p:cNvCxnSpPr>
            <p:nvPr/>
          </p:nvCxnSpPr>
          <p:spPr>
            <a:xfrm rot="10800000" flipH="1">
              <a:off x="7854950" y="2765926"/>
              <a:ext cx="577850" cy="1476253"/>
            </a:xfrm>
            <a:prstGeom prst="bentConnector4">
              <a:avLst>
                <a:gd name="adj1" fmla="val 100001"/>
                <a:gd name="adj2" fmla="val 66709"/>
              </a:avLst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FDF30F8F-877A-00B1-2A08-A810F2690A3C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rot="10800000">
              <a:off x="7223436" y="3416411"/>
              <a:ext cx="1209365" cy="179568"/>
            </a:xfrm>
            <a:prstGeom prst="bentConnector2">
              <a:avLst/>
            </a:prstGeom>
            <a:ln w="63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170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5469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Ideas clave sobre la </a:t>
            </a:r>
            <a:r>
              <a:rPr lang="es-ES" sz="2400" b="1" u="sng" dirty="0" err="1"/>
              <a:t>NIS</a:t>
            </a:r>
            <a:r>
              <a:rPr lang="es-ES" sz="2400" b="1" u="sng" dirty="0"/>
              <a:t> 2</a:t>
            </a:r>
            <a:endParaRPr lang="en-GB" sz="2400" b="1" u="sng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E74F15-51FB-1653-8AF8-C51A35061065}"/>
              </a:ext>
            </a:extLst>
          </p:cNvPr>
          <p:cNvSpPr txBox="1">
            <a:spLocks/>
          </p:cNvSpPr>
          <p:nvPr/>
        </p:nvSpPr>
        <p:spPr bwMode="gray">
          <a:xfrm>
            <a:off x="1315616" y="1495425"/>
            <a:ext cx="9703837" cy="4364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1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F5F5F"/>
              </a:buClr>
              <a:buFont typeface="+mj-lt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5F5F5F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lphaLcParenR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romanLcPeriod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marR="0" lvl="2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Debería estar transpuesta al ordenamiento estatal como muy tarde el 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AE13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 de octubre de 2024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(y el día siguiente ya debería ser aplicable).</a:t>
            </a:r>
          </a:p>
          <a:p>
            <a:pPr marL="360000" marR="0" lvl="2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AE13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Sanciones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hasta 7 o 10 millones de Euros (según el tipo de entidad) o hasta 1,4% o 2% de la facturación mundial anual.</a:t>
            </a:r>
          </a:p>
          <a:p>
            <a:pPr marL="360000" marR="0" lvl="2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Responsabilidad directa del 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AE13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Órgano de Dirección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(obligaciones específicas y ciertas inhabilitaciones a directivos como persona física; </a:t>
            </a:r>
            <a:r>
              <a:rPr kumimoji="0" lang="es-AR" sz="1800" b="0" i="0" u="sng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la espera de su transposición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</a:t>
            </a:r>
          </a:p>
          <a:p>
            <a:pPr marL="360000" marR="0" lvl="2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AE13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Modificación substancial del ámbito de aplicación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(art. 2.1 de la Directiva y su remisión al Anexo I y Anexo II si son como mínimo medianas empresas de dichos sectores) + otros casos en que se pueden añadir a más entidades.</a:t>
            </a:r>
          </a:p>
          <a:p>
            <a:pPr marL="357188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31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Mediana empresa según la referencia normativa (50 empleados o más 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AE13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volumen de negocios anual o cuyo balance general anual supere los 10 millones de euros).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8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5469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Anexo I de la </a:t>
            </a:r>
            <a:r>
              <a:rPr lang="es-ES" sz="2400" b="1" u="sng" dirty="0" err="1"/>
              <a:t>NIS</a:t>
            </a:r>
            <a:r>
              <a:rPr lang="es-ES" sz="2400" b="1" u="sng" dirty="0"/>
              <a:t> 2 (sectores de alta criticidad)</a:t>
            </a:r>
            <a:endParaRPr lang="en-GB" sz="2400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602B2-94E3-E741-4C58-116D0986E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921" y="1971285"/>
            <a:ext cx="6043313" cy="36644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528CC-65D9-0582-849A-B16D9581776F}"/>
              </a:ext>
            </a:extLst>
          </p:cNvPr>
          <p:cNvSpPr/>
          <p:nvPr/>
        </p:nvSpPr>
        <p:spPr>
          <a:xfrm>
            <a:off x="7410488" y="1913373"/>
            <a:ext cx="2811565" cy="1013644"/>
          </a:xfrm>
          <a:prstGeom prst="rect">
            <a:avLst/>
          </a:prstGeom>
          <a:solidFill>
            <a:srgbClr val="EC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es-AR" sz="900" baseline="0" dirty="0">
                <a:solidFill>
                  <a:schemeClr val="tx1"/>
                </a:solidFill>
              </a:rPr>
              <a:t>Reglamento (UE) 2022/2371 del Parlamento Europeo y del Consejo, de 23 de noviembre de 2022, sobre las </a:t>
            </a:r>
            <a:r>
              <a:rPr lang="es-AR" sz="900" baseline="0" dirty="0">
                <a:solidFill>
                  <a:schemeClr val="accent1"/>
                </a:solidFill>
              </a:rPr>
              <a:t>amenazas transfronterizas graves</a:t>
            </a:r>
            <a:r>
              <a:rPr lang="es-AR" sz="900" baseline="0" dirty="0">
                <a:solidFill>
                  <a:schemeClr val="tx1"/>
                </a:solidFill>
              </a:rPr>
              <a:t> para la salud y por el que se deroga la Decisión n.o 1082/2013/UE (DO L 314 de 6.12.2022, p. 26).</a:t>
            </a:r>
            <a:endParaRPr lang="es-ES" sz="900" baseline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674F6-A86C-3ABD-6C21-CE3D81C898C1}"/>
              </a:ext>
            </a:extLst>
          </p:cNvPr>
          <p:cNvSpPr/>
          <p:nvPr/>
        </p:nvSpPr>
        <p:spPr>
          <a:xfrm>
            <a:off x="7434182" y="3260834"/>
            <a:ext cx="2811565" cy="869696"/>
          </a:xfrm>
          <a:prstGeom prst="rect">
            <a:avLst/>
          </a:prstGeom>
          <a:solidFill>
            <a:srgbClr val="EC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es-AR" sz="900" baseline="0" dirty="0">
                <a:solidFill>
                  <a:schemeClr val="tx1"/>
                </a:solidFill>
              </a:rPr>
              <a:t>Directiva 2001/83/CE del Parlamento Europeo y del Consejo, de 6 de noviembre de 2001, por la que se establece un </a:t>
            </a:r>
            <a:r>
              <a:rPr lang="es-AR" sz="900" baseline="0" dirty="0">
                <a:solidFill>
                  <a:schemeClr val="accent1"/>
                </a:solidFill>
              </a:rPr>
              <a:t>código comunitario sobre medicamentos para uso humano</a:t>
            </a:r>
            <a:r>
              <a:rPr lang="es-AR" sz="900" baseline="0" dirty="0">
                <a:solidFill>
                  <a:schemeClr val="tx1"/>
                </a:solidFill>
              </a:rPr>
              <a:t> (DO L 311 de 28.11.2001, p. 67).</a:t>
            </a:r>
            <a:endParaRPr lang="es-ES" sz="900" baseline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1EF60C-03AD-309F-80BE-17D60F7FD3ED}"/>
              </a:ext>
            </a:extLst>
          </p:cNvPr>
          <p:cNvSpPr/>
          <p:nvPr/>
        </p:nvSpPr>
        <p:spPr>
          <a:xfrm>
            <a:off x="7434181" y="4459689"/>
            <a:ext cx="2811565" cy="1176001"/>
          </a:xfrm>
          <a:prstGeom prst="rect">
            <a:avLst/>
          </a:prstGeom>
          <a:solidFill>
            <a:srgbClr val="EC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es-AR" sz="900" baseline="0" dirty="0">
                <a:solidFill>
                  <a:schemeClr val="tx1"/>
                </a:solidFill>
              </a:rPr>
              <a:t>Reglamento (UE) 2022/123 del Parlamento Europeo y del Consejo, de 25 de enero de 2022, relativo al papel reforzado de la </a:t>
            </a:r>
            <a:r>
              <a:rPr lang="es-AR" sz="900" baseline="0" dirty="0">
                <a:solidFill>
                  <a:schemeClr val="accent1"/>
                </a:solidFill>
              </a:rPr>
              <a:t>Agencia Europea de Medicamentos en la preparación y gestión de crisis con respecto a los medicamentos y los productos sanitarios </a:t>
            </a:r>
            <a:r>
              <a:rPr lang="es-AR" sz="900" baseline="0" dirty="0">
                <a:solidFill>
                  <a:schemeClr val="tx1"/>
                </a:solidFill>
              </a:rPr>
              <a:t>(DO L 20 de 31.1.2022, p. 1).</a:t>
            </a:r>
            <a:endParaRPr lang="es-ES" sz="900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6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5469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Notificación de incidente significativo al </a:t>
            </a:r>
            <a:r>
              <a:rPr lang="es-ES" sz="2400" b="1" u="sng" dirty="0" err="1"/>
              <a:t>CSIRT</a:t>
            </a:r>
            <a:r>
              <a:rPr lang="es-ES" sz="2400" b="1" u="sng" dirty="0"/>
              <a:t>/</a:t>
            </a:r>
            <a:r>
              <a:rPr lang="es-ES" sz="2400" b="1" u="sng" dirty="0" err="1"/>
              <a:t>CERT</a:t>
            </a:r>
            <a:r>
              <a:rPr lang="es-ES" sz="2400" b="1" u="sng" dirty="0"/>
              <a:t> o a la autoridad</a:t>
            </a:r>
            <a:endParaRPr lang="en-GB" sz="2400" b="1" u="sng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E74F15-51FB-1653-8AF8-C51A35061065}"/>
              </a:ext>
            </a:extLst>
          </p:cNvPr>
          <p:cNvSpPr txBox="1">
            <a:spLocks/>
          </p:cNvSpPr>
          <p:nvPr/>
        </p:nvSpPr>
        <p:spPr bwMode="gray">
          <a:xfrm>
            <a:off x="1315616" y="1495425"/>
            <a:ext cx="9703837" cy="4364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1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F5F5F"/>
              </a:buClr>
              <a:buFont typeface="+mj-lt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5F5F5F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lphaLcParenR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romanLcPeriod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s-AR" sz="2400" dirty="0"/>
              <a:t>Notificación por etapas. A más plazo, más nivel de detalle.</a:t>
            </a:r>
          </a:p>
          <a:p>
            <a:pPr marL="357188" lvl="2" indent="0">
              <a:buNone/>
            </a:pPr>
            <a:r>
              <a:rPr lang="es-AR" sz="2400" dirty="0"/>
              <a:t>Plazos de </a:t>
            </a:r>
            <a:r>
              <a:rPr lang="es-AR" sz="2400" dirty="0">
                <a:solidFill>
                  <a:schemeClr val="accent1"/>
                </a:solidFill>
              </a:rPr>
              <a:t>24 horas, de 72 horas </a:t>
            </a:r>
            <a:r>
              <a:rPr lang="es-AR" sz="2400" b="1" dirty="0">
                <a:solidFill>
                  <a:schemeClr val="accent1"/>
                </a:solidFill>
              </a:rPr>
              <a:t>y</a:t>
            </a:r>
            <a:r>
              <a:rPr lang="es-AR" sz="2400" dirty="0">
                <a:solidFill>
                  <a:schemeClr val="accent1"/>
                </a:solidFill>
              </a:rPr>
              <a:t> 1 mes</a:t>
            </a:r>
            <a:r>
              <a:rPr lang="es-AR" sz="2400" dirty="0"/>
              <a:t>.</a:t>
            </a:r>
          </a:p>
          <a:p>
            <a:pPr lvl="2"/>
            <a:r>
              <a:rPr lang="es-AR" sz="2400" b="1" dirty="0">
                <a:solidFill>
                  <a:schemeClr val="accent1"/>
                </a:solidFill>
              </a:rPr>
              <a:t>Incidente</a:t>
            </a:r>
            <a:r>
              <a:rPr lang="es-AR" sz="2400" dirty="0"/>
              <a:t>: "todo hecho que comprometa la </a:t>
            </a:r>
            <a:r>
              <a:rPr lang="es-AR" sz="2400" dirty="0">
                <a:solidFill>
                  <a:schemeClr val="accent1"/>
                </a:solidFill>
              </a:rPr>
              <a:t>disponibilidad, autenticidad, integridad o confidencialidad </a:t>
            </a:r>
            <a:r>
              <a:rPr lang="es-AR" sz="2400" dirty="0"/>
              <a:t>de los </a:t>
            </a:r>
            <a:r>
              <a:rPr lang="es-AR" sz="2400" b="1" dirty="0">
                <a:solidFill>
                  <a:schemeClr val="accent1"/>
                </a:solidFill>
              </a:rPr>
              <a:t>datos</a:t>
            </a:r>
            <a:r>
              <a:rPr lang="es-AR" sz="2400" dirty="0"/>
              <a:t> almacenados, transmitidos o tratados, </a:t>
            </a:r>
            <a:r>
              <a:rPr lang="es-AR" sz="2400" b="1" dirty="0">
                <a:solidFill>
                  <a:schemeClr val="accent1"/>
                </a:solidFill>
              </a:rPr>
              <a:t>o los servicios </a:t>
            </a:r>
            <a:r>
              <a:rPr lang="es-AR" sz="2400" dirty="0"/>
              <a:t>ofrecidos por sistemas de redes y de información o accesibles a través de ellos".</a:t>
            </a:r>
          </a:p>
          <a:p>
            <a:pPr lvl="2"/>
            <a:r>
              <a:rPr lang="es-AR" sz="2400" b="1" dirty="0">
                <a:solidFill>
                  <a:schemeClr val="accent1"/>
                </a:solidFill>
              </a:rPr>
              <a:t>Significativo</a:t>
            </a:r>
            <a:r>
              <a:rPr lang="es-AR" sz="2400" dirty="0"/>
              <a:t>: o (a) ha causado o puede causar "</a:t>
            </a:r>
            <a:r>
              <a:rPr lang="es-AR" sz="2400" b="1" dirty="0">
                <a:solidFill>
                  <a:schemeClr val="accent1"/>
                </a:solidFill>
              </a:rPr>
              <a:t>graves perturbaciones operativas</a:t>
            </a:r>
            <a:r>
              <a:rPr lang="es-AR" sz="2400" dirty="0"/>
              <a:t> de los servicios </a:t>
            </a:r>
            <a:r>
              <a:rPr lang="es-AR" sz="2400" b="1" dirty="0">
                <a:solidFill>
                  <a:schemeClr val="accent1"/>
                </a:solidFill>
              </a:rPr>
              <a:t>o pérdidas económicas</a:t>
            </a:r>
            <a:r>
              <a:rPr lang="es-AR" sz="2400" dirty="0"/>
              <a:t>" </a:t>
            </a:r>
            <a:r>
              <a:rPr lang="es-AR" sz="2400" b="1" dirty="0">
                <a:solidFill>
                  <a:schemeClr val="accent1"/>
                </a:solidFill>
              </a:rPr>
              <a:t>o</a:t>
            </a:r>
            <a:r>
              <a:rPr lang="es-AR" sz="2400" dirty="0"/>
              <a:t> (b) ya ha afectado o puede llegar a afectar a "otras personas físicas o jurídicas al causar</a:t>
            </a:r>
            <a:r>
              <a:rPr lang="es-AR" sz="2400" dirty="0">
                <a:solidFill>
                  <a:schemeClr val="accent1"/>
                </a:solidFill>
              </a:rPr>
              <a:t> </a:t>
            </a:r>
            <a:r>
              <a:rPr lang="es-AR" sz="2400" b="1" dirty="0">
                <a:solidFill>
                  <a:schemeClr val="accent1"/>
                </a:solidFill>
              </a:rPr>
              <a:t>perjuicios materiales o inmateriales</a:t>
            </a:r>
            <a:r>
              <a:rPr lang="es-AR" sz="2400" dirty="0">
                <a:solidFill>
                  <a:schemeClr val="accent1"/>
                </a:solidFill>
              </a:rPr>
              <a:t> </a:t>
            </a:r>
            <a:r>
              <a:rPr lang="es-AR" sz="2400" dirty="0"/>
              <a:t>considerables".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604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5469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 err="1"/>
              <a:t>TOMs</a:t>
            </a:r>
            <a:r>
              <a:rPr lang="es-ES" sz="2400" b="1" u="sng" dirty="0"/>
              <a:t> mínimas obligatorias en la </a:t>
            </a:r>
            <a:r>
              <a:rPr lang="es-ES" sz="2400" b="1" u="sng" dirty="0" err="1"/>
              <a:t>NIS</a:t>
            </a:r>
            <a:r>
              <a:rPr lang="es-ES" sz="2400" b="1" u="sng" dirty="0"/>
              <a:t> 2 (aparte del análisis de riesgos) </a:t>
            </a:r>
            <a:endParaRPr lang="en-GB" sz="2400" b="1" u="sn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64AFBD-613D-F9E5-D22E-DC3BC80A4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917" y="1697585"/>
            <a:ext cx="9591609" cy="40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4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17064" y="12309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Ciberseguridad, </a:t>
            </a:r>
            <a:r>
              <a:rPr lang="es-ES" sz="2400" b="1" u="sng" dirty="0" err="1"/>
              <a:t>Ciberincidente</a:t>
            </a:r>
            <a:r>
              <a:rPr lang="es-ES" sz="2400" b="1" u="sng" dirty="0"/>
              <a:t> y Ciberataque</a:t>
            </a:r>
            <a:endParaRPr lang="en-GB" sz="2400" b="1" u="sng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35FEEB9-F435-2CB9-8C47-C911B57C91A7}"/>
              </a:ext>
            </a:extLst>
          </p:cNvPr>
          <p:cNvSpPr txBox="1">
            <a:spLocks/>
          </p:cNvSpPr>
          <p:nvPr/>
        </p:nvSpPr>
        <p:spPr>
          <a:xfrm>
            <a:off x="1528176" y="2107898"/>
            <a:ext cx="9024745" cy="3919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chemeClr val="tx1"/>
                </a:solidFill>
              </a:rPr>
              <a:t>Ciberseguridad: conjunto de actuaciones orientadas a asegurar, en la medida de lo posible, las redes y sistemas que constituyen el ciberespacio: (i) detectando y enfrentándose a intrusiones, (</a:t>
            </a:r>
            <a:r>
              <a:rPr lang="es-ES" sz="2000" dirty="0" err="1">
                <a:solidFill>
                  <a:schemeClr val="tx1"/>
                </a:solidFill>
              </a:rPr>
              <a:t>ii</a:t>
            </a:r>
            <a:r>
              <a:rPr lang="es-ES" sz="2000" dirty="0">
                <a:solidFill>
                  <a:schemeClr val="tx1"/>
                </a:solidFill>
              </a:rPr>
              <a:t>) detectando, reaccionando y recuperándose de incidentes y (</a:t>
            </a:r>
            <a:r>
              <a:rPr lang="es-ES" sz="2000" dirty="0" err="1">
                <a:solidFill>
                  <a:schemeClr val="tx1"/>
                </a:solidFill>
              </a:rPr>
              <a:t>iii</a:t>
            </a:r>
            <a:r>
              <a:rPr lang="es-ES" sz="2000" dirty="0">
                <a:solidFill>
                  <a:schemeClr val="tx1"/>
                </a:solidFill>
              </a:rPr>
              <a:t>) preservando la confidencialidad, disponibilidad e integridad de la información.</a:t>
            </a:r>
          </a:p>
          <a:p>
            <a:pPr algn="just">
              <a:buClr>
                <a:srgbClr val="C00000"/>
              </a:buClr>
            </a:pPr>
            <a:endParaRPr lang="es-ES" sz="2000" dirty="0">
              <a:solidFill>
                <a:schemeClr val="tx1"/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S" sz="2000" dirty="0" err="1">
                <a:solidFill>
                  <a:schemeClr val="tx1"/>
                </a:solidFill>
              </a:rPr>
              <a:t>Ciberincidente</a:t>
            </a:r>
            <a:r>
              <a:rPr lang="es-ES" sz="2000" dirty="0">
                <a:solidFill>
                  <a:schemeClr val="tx1"/>
                </a:solidFill>
              </a:rPr>
              <a:t>: todo hecho que tenga efectos adversos reales en la seguridad de las redes y sistemas de información.</a:t>
            </a:r>
          </a:p>
          <a:p>
            <a:pPr algn="just">
              <a:buClr>
                <a:srgbClr val="C00000"/>
              </a:buClr>
            </a:pPr>
            <a:endParaRPr lang="es-ES" sz="2000" dirty="0">
              <a:solidFill>
                <a:schemeClr val="tx1"/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chemeClr val="tx1"/>
                </a:solidFill>
              </a:rPr>
              <a:t>Ciberataque: ataque organizado contra el sistema informático de una entidad o empresa con el objetivo de bloquearlo, dañarlo u obtener información.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E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2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423758" y="603624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Guía sobre Ciberataques de </a:t>
            </a:r>
            <a:r>
              <a:rPr lang="es-ES" sz="2400" b="1" u="sng" dirty="0" err="1"/>
              <a:t>INCIBE</a:t>
            </a:r>
            <a:r>
              <a:rPr lang="es-ES" sz="2400" b="1" u="sng" dirty="0"/>
              <a:t> y la </a:t>
            </a:r>
            <a:r>
              <a:rPr lang="es-ES" sz="2400" b="1" u="sng" dirty="0" err="1"/>
              <a:t>OSI</a:t>
            </a:r>
            <a:endParaRPr lang="en-GB" sz="2400" b="1" u="sng" dirty="0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80367D20-6082-618A-4092-7BC2E2F93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832" y="1358800"/>
            <a:ext cx="5171391" cy="51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423758" y="603624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Mal uso de la IA como </a:t>
            </a:r>
            <a:r>
              <a:rPr lang="es-ES" sz="2400" b="1" u="sng" dirty="0" err="1"/>
              <a:t>Ciberincidente</a:t>
            </a:r>
            <a:endParaRPr lang="en-GB" sz="2400" b="1" u="sng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F9B620-1E3A-C68F-AF7F-C78251537387}"/>
              </a:ext>
            </a:extLst>
          </p:cNvPr>
          <p:cNvGrpSpPr/>
          <p:nvPr/>
        </p:nvGrpSpPr>
        <p:grpSpPr>
          <a:xfrm>
            <a:off x="2068031" y="1524513"/>
            <a:ext cx="7785095" cy="4412770"/>
            <a:chOff x="1059323" y="1319240"/>
            <a:chExt cx="7220732" cy="3806851"/>
          </a:xfrm>
        </p:grpSpPr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C918D681-3E24-71FA-CA5F-BCD428E38A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97513" y="1319240"/>
              <a:ext cx="7082542" cy="3327898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28575" cap="rnd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5784" tIns="47892" rIns="95784" bIns="47892"/>
            <a:lstStyle/>
            <a:p>
              <a:pPr marL="0" marR="0" lvl="0" indent="0" algn="ctr" defTabSz="798493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EE3135"/>
                </a:solidFill>
                <a:effectLst/>
                <a:uLnTx/>
                <a:uFillTx/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8" name="Rectangle 18">
              <a:extLst>
                <a:ext uri="{FF2B5EF4-FFF2-40B4-BE49-F238E27FC236}">
                  <a16:creationId xmlns:a16="http://schemas.microsoft.com/office/drawing/2014/main" id="{8A866B29-000D-ADF2-BEEF-3E76C4DDF0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4599" y="1395069"/>
              <a:ext cx="7082542" cy="3327898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9050" cap="rnd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5784" tIns="47892" rIns="95784" bIns="47892"/>
            <a:lstStyle/>
            <a:p>
              <a:pPr marL="0" marR="0" lvl="0" indent="0" algn="ctr" defTabSz="798493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EE3135"/>
                </a:solidFill>
                <a:effectLst/>
                <a:uLnTx/>
                <a:uFillTx/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7EB16439-8D21-0995-B1A2-5C73EA316CA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323" y="1449467"/>
              <a:ext cx="7082542" cy="3676624"/>
            </a:xfrm>
            <a:prstGeom prst="rect">
              <a:avLst/>
            </a:prstGeom>
            <a:solidFill>
              <a:srgbClr val="FFFFFF"/>
            </a:solidFill>
            <a:ln w="19050" cap="rnd">
              <a:solidFill>
                <a:srgbClr val="FFFFFF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95784" tIns="47892" rIns="95784" bIns="47892"/>
            <a:lstStyle/>
            <a:p>
              <a:pPr marL="0" marR="0" lvl="0" indent="0" algn="ctr" defTabSz="798493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EE3135"/>
                </a:solidFill>
                <a:effectLst/>
                <a:uLnTx/>
                <a:uFillTx/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9D261980-EC03-46ED-2FC1-882A368DBBF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81967" y="1883009"/>
              <a:ext cx="6437254" cy="37914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Text Box 22">
              <a:extLst>
                <a:ext uri="{FF2B5EF4-FFF2-40B4-BE49-F238E27FC236}">
                  <a16:creationId xmlns:a16="http://schemas.microsoft.com/office/drawing/2014/main" id="{0E311ADA-AF9D-C759-9B07-0E1C12DADB3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045880" y="1980905"/>
              <a:ext cx="5109428" cy="24906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lIns="95784" tIns="47892" rIns="95784" bIns="47892">
              <a:spAutoFit/>
            </a:bodyPr>
            <a:lstStyle/>
            <a:p>
              <a:pPr marL="0" marR="0" lvl="0" indent="0" algn="ctr" defTabSz="798493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April 2, 2023</a:t>
              </a: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B7FEE4B0-00A2-51C4-BAA5-8E268AB1783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404798" y="2244470"/>
              <a:ext cx="6391592" cy="266224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lIns="0" tIns="0" rIns="0" bIns="0"/>
            <a:lstStyle/>
            <a:p>
              <a:pPr marL="0" marR="0" lvl="0" indent="0" defTabSz="798493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charset="0"/>
                </a:rPr>
                <a:t>Samsung prohíbe el uso de Inteligencia Artificial como </a:t>
              </a:r>
              <a:r>
                <a:rPr kumimoji="0" lang="es-A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charset="0"/>
                </a:rPr>
                <a:t>ChatGPT</a:t>
              </a:r>
              <a:r>
                <a:rPr kumimoji="0" lang="es-A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charset="0"/>
                </a:rPr>
                <a:t> a sus empleados tras el mal uso del </a:t>
              </a:r>
              <a:r>
                <a:rPr kumimoji="0" lang="es-A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charset="0"/>
                </a:rPr>
                <a:t>chatbot</a:t>
              </a:r>
              <a:endPara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4" name="Line 28">
              <a:extLst>
                <a:ext uri="{FF2B5EF4-FFF2-40B4-BE49-F238E27FC236}">
                  <a16:creationId xmlns:a16="http://schemas.microsoft.com/office/drawing/2014/main" id="{71650114-EB83-9E8F-C6C0-DCD08FC15DD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534352" y="2763279"/>
              <a:ext cx="4132484" cy="0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Text Box 29">
              <a:extLst>
                <a:ext uri="{FF2B5EF4-FFF2-40B4-BE49-F238E27FC236}">
                  <a16:creationId xmlns:a16="http://schemas.microsoft.com/office/drawing/2014/main" id="{7D3569D5-F30D-804F-2A03-7AEAACC9FC5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404198" y="2857241"/>
              <a:ext cx="6437254" cy="932197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lIns="0" tIns="0" rIns="0" bIns="0"/>
            <a:lstStyle/>
            <a:p>
              <a:pPr marL="0" marR="0" lvl="0" indent="0" defTabSz="798493" eaLnBrk="0" fontAlgn="auto" latinLnBrk="0" hangingPunct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AE132A"/>
                  </a:solidFill>
                  <a:effectLst/>
                  <a:uLnTx/>
                  <a:uFillTx/>
                  <a:latin typeface="Arial"/>
                  <a:cs typeface="Arial" charset="0"/>
                </a:rPr>
                <a:t>Samsung no es la única </a:t>
              </a: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empresa que restringe el uso de esta tecnología. El banco de inversión estadounidense </a:t>
              </a:r>
              <a:r>
                <a:rPr kumimoji="0" lang="es-A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AE132A"/>
                  </a:solidFill>
                  <a:effectLst/>
                  <a:uLnTx/>
                  <a:uFillTx/>
                  <a:latin typeface="Arial"/>
                  <a:cs typeface="Arial" charset="0"/>
                </a:rPr>
                <a:t>JPMorgan</a:t>
              </a: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 restringió el uso de </a:t>
              </a:r>
              <a:r>
                <a:rPr kumimoji="0" lang="es-A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ChatGPT</a:t>
              </a: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 entre sus empleados a principios de año. Y </a:t>
              </a:r>
              <a:r>
                <a:rPr kumimoji="0" lang="es-A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AE132A"/>
                  </a:solidFill>
                  <a:effectLst/>
                  <a:uLnTx/>
                  <a:uFillTx/>
                  <a:latin typeface="Arial"/>
                  <a:cs typeface="Arial" charset="0"/>
                </a:rPr>
                <a:t>Amazon</a:t>
              </a: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 advirtió este año a sus empleados de que no subieran información confidencial, incluido código, a </a:t>
              </a:r>
              <a:r>
                <a:rPr kumimoji="0" lang="es-A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ChatGPT</a:t>
              </a: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.</a:t>
              </a:r>
            </a:p>
            <a:p>
              <a:pPr marL="0" marR="0" lvl="0" indent="0" defTabSz="798493" eaLnBrk="0" fontAlgn="auto" latinLnBrk="0" hangingPunct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Las empresas están estudiando cómo utilizar las capacidades de IA generativa en sus negocios. </a:t>
              </a:r>
              <a:r>
                <a:rPr kumimoji="0" lang="es-A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ChatGPT</a:t>
              </a: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 puede ayudar a los ingenieros a generar código informático, por ejemplo, para agilizar sus tareas. Los desarrolladores de software de Goldman Sachs han estado utilizando la IA generativa para ayudar a generar código.</a:t>
              </a:r>
            </a:p>
            <a:p>
              <a:pPr marL="0" marR="0" lvl="0" indent="0" defTabSz="798493" eaLnBrk="0" fontAlgn="auto" latinLnBrk="0" hangingPunct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A pesar de las últimas restricciones, </a:t>
              </a:r>
              <a:r>
                <a:rPr kumimoji="0" lang="es-A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AE132A"/>
                  </a:solidFill>
                  <a:effectLst/>
                  <a:uLnTx/>
                  <a:uFillTx/>
                  <a:latin typeface="Arial"/>
                  <a:cs typeface="Arial" charset="0"/>
                </a:rPr>
                <a:t>Samsung está buscando formas de utilizar la IA generativa de forma segura para mejorar la productividad y la eficiencia de los empleados</a:t>
              </a: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cs typeface="Arial" charset="0"/>
                </a:rPr>
                <a:t>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DBC41F-7CF7-3378-CEA1-104BF7CF5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20" y="1537305"/>
              <a:ext cx="1333500" cy="269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12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277052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Ciberataques con IA</a:t>
            </a:r>
            <a:endParaRPr lang="en-GB" sz="24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89CDA-CF43-3635-0FE5-2ABBE5FC1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365" y="987879"/>
            <a:ext cx="90496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3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7773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Después de la decisión de Dirección sobre el nivel de riesgo aceptable, algunos pasos para la Gobernanza de IA responsable</a:t>
            </a:r>
            <a:endParaRPr lang="en-GB" sz="2400" b="1" u="sng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8FF976-B4F8-F8CA-7F7B-A92F731397F2}"/>
              </a:ext>
            </a:extLst>
          </p:cNvPr>
          <p:cNvGrpSpPr/>
          <p:nvPr/>
        </p:nvGrpSpPr>
        <p:grpSpPr>
          <a:xfrm>
            <a:off x="1903445" y="2049730"/>
            <a:ext cx="7863171" cy="3856547"/>
            <a:chOff x="869740" y="1508555"/>
            <a:chExt cx="7341232" cy="333822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10FFB84-ACF3-18AF-05F8-686E094CF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948" y="3381400"/>
              <a:ext cx="490316" cy="327548"/>
            </a:xfrm>
            <a:custGeom>
              <a:avLst/>
              <a:gdLst>
                <a:gd name="T0" fmla="*/ 69 w 103"/>
                <a:gd name="T1" fmla="*/ 58 h 68"/>
                <a:gd name="T2" fmla="*/ 52 w 103"/>
                <a:gd name="T3" fmla="*/ 68 h 68"/>
                <a:gd name="T4" fmla="*/ 0 w 103"/>
                <a:gd name="T5" fmla="*/ 68 h 68"/>
                <a:gd name="T6" fmla="*/ 1 w 103"/>
                <a:gd name="T7" fmla="*/ 65 h 68"/>
                <a:gd name="T8" fmla="*/ 52 w 103"/>
                <a:gd name="T9" fmla="*/ 65 h 68"/>
                <a:gd name="T10" fmla="*/ 67 w 103"/>
                <a:gd name="T11" fmla="*/ 57 h 68"/>
                <a:gd name="T12" fmla="*/ 99 w 103"/>
                <a:gd name="T13" fmla="*/ 0 h 68"/>
                <a:gd name="T14" fmla="*/ 103 w 103"/>
                <a:gd name="T15" fmla="*/ 0 h 68"/>
                <a:gd name="T16" fmla="*/ 69 w 103"/>
                <a:gd name="T17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8">
                  <a:moveTo>
                    <a:pt x="69" y="58"/>
                  </a:moveTo>
                  <a:cubicBezTo>
                    <a:pt x="65" y="64"/>
                    <a:pt x="59" y="68"/>
                    <a:pt x="5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8" y="65"/>
                    <a:pt x="63" y="62"/>
                    <a:pt x="67" y="57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3" y="0"/>
                    <a:pt x="103" y="0"/>
                    <a:pt x="103" y="0"/>
                  </a:cubicBezTo>
                  <a:lnTo>
                    <a:pt x="69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84AD3D2-775E-FFDB-589E-3CF7DC15B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9739" y="3381400"/>
              <a:ext cx="496345" cy="327548"/>
            </a:xfrm>
            <a:custGeom>
              <a:avLst/>
              <a:gdLst>
                <a:gd name="T0" fmla="*/ 70 w 104"/>
                <a:gd name="T1" fmla="*/ 58 h 68"/>
                <a:gd name="T2" fmla="*/ 53 w 104"/>
                <a:gd name="T3" fmla="*/ 68 h 68"/>
                <a:gd name="T4" fmla="*/ 0 w 104"/>
                <a:gd name="T5" fmla="*/ 68 h 68"/>
                <a:gd name="T6" fmla="*/ 2 w 104"/>
                <a:gd name="T7" fmla="*/ 65 h 68"/>
                <a:gd name="T8" fmla="*/ 53 w 104"/>
                <a:gd name="T9" fmla="*/ 65 h 68"/>
                <a:gd name="T10" fmla="*/ 67 w 104"/>
                <a:gd name="T11" fmla="*/ 57 h 68"/>
                <a:gd name="T12" fmla="*/ 100 w 104"/>
                <a:gd name="T13" fmla="*/ 0 h 68"/>
                <a:gd name="T14" fmla="*/ 104 w 104"/>
                <a:gd name="T15" fmla="*/ 0 h 68"/>
                <a:gd name="T16" fmla="*/ 70 w 104"/>
                <a:gd name="T17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8">
                  <a:moveTo>
                    <a:pt x="70" y="58"/>
                  </a:moveTo>
                  <a:cubicBezTo>
                    <a:pt x="66" y="64"/>
                    <a:pt x="60" y="68"/>
                    <a:pt x="5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9" y="65"/>
                    <a:pt x="64" y="62"/>
                    <a:pt x="67" y="5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4" y="0"/>
                    <a:pt x="104" y="0"/>
                    <a:pt x="104" y="0"/>
                  </a:cubicBezTo>
                  <a:lnTo>
                    <a:pt x="7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72D735A-1E5F-1056-528F-1C7E7A4A5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343" y="2617793"/>
              <a:ext cx="492326" cy="331567"/>
            </a:xfrm>
            <a:custGeom>
              <a:avLst/>
              <a:gdLst>
                <a:gd name="T0" fmla="*/ 70 w 103"/>
                <a:gd name="T1" fmla="*/ 10 h 69"/>
                <a:gd name="T2" fmla="*/ 52 w 103"/>
                <a:gd name="T3" fmla="*/ 0 h 69"/>
                <a:gd name="T4" fmla="*/ 0 w 103"/>
                <a:gd name="T5" fmla="*/ 0 h 69"/>
                <a:gd name="T6" fmla="*/ 2 w 103"/>
                <a:gd name="T7" fmla="*/ 3 h 69"/>
                <a:gd name="T8" fmla="*/ 52 w 103"/>
                <a:gd name="T9" fmla="*/ 3 h 69"/>
                <a:gd name="T10" fmla="*/ 67 w 103"/>
                <a:gd name="T11" fmla="*/ 12 h 69"/>
                <a:gd name="T12" fmla="*/ 100 w 103"/>
                <a:gd name="T13" fmla="*/ 69 h 69"/>
                <a:gd name="T14" fmla="*/ 103 w 103"/>
                <a:gd name="T15" fmla="*/ 69 h 69"/>
                <a:gd name="T16" fmla="*/ 70 w 103"/>
                <a:gd name="T17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9">
                  <a:moveTo>
                    <a:pt x="70" y="10"/>
                  </a:moveTo>
                  <a:cubicBezTo>
                    <a:pt x="66" y="4"/>
                    <a:pt x="59" y="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8" y="3"/>
                    <a:pt x="64" y="7"/>
                    <a:pt x="67" y="12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3" y="69"/>
                    <a:pt x="103" y="69"/>
                    <a:pt x="103" y="69"/>
                  </a:cubicBezTo>
                  <a:lnTo>
                    <a:pt x="7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79E565D-8CAF-A31A-6EDD-B582E28E1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6557" y="3381400"/>
              <a:ext cx="498354" cy="327548"/>
            </a:xfrm>
            <a:custGeom>
              <a:avLst/>
              <a:gdLst>
                <a:gd name="T0" fmla="*/ 70 w 104"/>
                <a:gd name="T1" fmla="*/ 58 h 68"/>
                <a:gd name="T2" fmla="*/ 53 w 104"/>
                <a:gd name="T3" fmla="*/ 68 h 68"/>
                <a:gd name="T4" fmla="*/ 0 w 104"/>
                <a:gd name="T5" fmla="*/ 68 h 68"/>
                <a:gd name="T6" fmla="*/ 2 w 104"/>
                <a:gd name="T7" fmla="*/ 65 h 68"/>
                <a:gd name="T8" fmla="*/ 53 w 104"/>
                <a:gd name="T9" fmla="*/ 65 h 68"/>
                <a:gd name="T10" fmla="*/ 67 w 104"/>
                <a:gd name="T11" fmla="*/ 57 h 68"/>
                <a:gd name="T12" fmla="*/ 100 w 104"/>
                <a:gd name="T13" fmla="*/ 0 h 68"/>
                <a:gd name="T14" fmla="*/ 104 w 104"/>
                <a:gd name="T15" fmla="*/ 0 h 68"/>
                <a:gd name="T16" fmla="*/ 70 w 104"/>
                <a:gd name="T17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8">
                  <a:moveTo>
                    <a:pt x="70" y="58"/>
                  </a:moveTo>
                  <a:cubicBezTo>
                    <a:pt x="66" y="64"/>
                    <a:pt x="60" y="68"/>
                    <a:pt x="5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9" y="65"/>
                    <a:pt x="64" y="62"/>
                    <a:pt x="67" y="5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4" y="0"/>
                    <a:pt x="104" y="0"/>
                    <a:pt x="104" y="0"/>
                  </a:cubicBezTo>
                  <a:lnTo>
                    <a:pt x="7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96DFEE5-2BD8-30B7-17AC-5DD12D6E2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62" y="2617793"/>
              <a:ext cx="492326" cy="331567"/>
            </a:xfrm>
            <a:custGeom>
              <a:avLst/>
              <a:gdLst>
                <a:gd name="T0" fmla="*/ 69 w 103"/>
                <a:gd name="T1" fmla="*/ 10 h 69"/>
                <a:gd name="T2" fmla="*/ 52 w 103"/>
                <a:gd name="T3" fmla="*/ 0 h 69"/>
                <a:gd name="T4" fmla="*/ 0 w 103"/>
                <a:gd name="T5" fmla="*/ 0 h 69"/>
                <a:gd name="T6" fmla="*/ 2 w 103"/>
                <a:gd name="T7" fmla="*/ 3 h 69"/>
                <a:gd name="T8" fmla="*/ 52 w 103"/>
                <a:gd name="T9" fmla="*/ 3 h 69"/>
                <a:gd name="T10" fmla="*/ 67 w 103"/>
                <a:gd name="T11" fmla="*/ 12 h 69"/>
                <a:gd name="T12" fmla="*/ 100 w 103"/>
                <a:gd name="T13" fmla="*/ 69 h 69"/>
                <a:gd name="T14" fmla="*/ 103 w 103"/>
                <a:gd name="T15" fmla="*/ 69 h 69"/>
                <a:gd name="T16" fmla="*/ 69 w 103"/>
                <a:gd name="T17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9">
                  <a:moveTo>
                    <a:pt x="69" y="10"/>
                  </a:moveTo>
                  <a:cubicBezTo>
                    <a:pt x="66" y="4"/>
                    <a:pt x="59" y="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8" y="3"/>
                    <a:pt x="64" y="7"/>
                    <a:pt x="67" y="12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3" y="69"/>
                    <a:pt x="103" y="69"/>
                    <a:pt x="103" y="69"/>
                  </a:cubicBezTo>
                  <a:lnTo>
                    <a:pt x="6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93191BB-949A-0926-6F54-7C779A30C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524" y="2617793"/>
              <a:ext cx="492326" cy="331567"/>
            </a:xfrm>
            <a:custGeom>
              <a:avLst/>
              <a:gdLst>
                <a:gd name="T0" fmla="*/ 70 w 103"/>
                <a:gd name="T1" fmla="*/ 10 h 69"/>
                <a:gd name="T2" fmla="*/ 52 w 103"/>
                <a:gd name="T3" fmla="*/ 0 h 69"/>
                <a:gd name="T4" fmla="*/ 0 w 103"/>
                <a:gd name="T5" fmla="*/ 0 h 69"/>
                <a:gd name="T6" fmla="*/ 2 w 103"/>
                <a:gd name="T7" fmla="*/ 3 h 69"/>
                <a:gd name="T8" fmla="*/ 52 w 103"/>
                <a:gd name="T9" fmla="*/ 3 h 69"/>
                <a:gd name="T10" fmla="*/ 67 w 103"/>
                <a:gd name="T11" fmla="*/ 12 h 69"/>
                <a:gd name="T12" fmla="*/ 100 w 103"/>
                <a:gd name="T13" fmla="*/ 69 h 69"/>
                <a:gd name="T14" fmla="*/ 103 w 103"/>
                <a:gd name="T15" fmla="*/ 69 h 69"/>
                <a:gd name="T16" fmla="*/ 70 w 103"/>
                <a:gd name="T17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9">
                  <a:moveTo>
                    <a:pt x="70" y="10"/>
                  </a:moveTo>
                  <a:cubicBezTo>
                    <a:pt x="66" y="4"/>
                    <a:pt x="59" y="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8" y="3"/>
                    <a:pt x="64" y="7"/>
                    <a:pt x="67" y="12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3" y="69"/>
                    <a:pt x="103" y="69"/>
                    <a:pt x="103" y="69"/>
                  </a:cubicBezTo>
                  <a:lnTo>
                    <a:pt x="7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ACA7238-80B3-D188-CC1C-99C7910E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164" y="2623821"/>
              <a:ext cx="568687" cy="508402"/>
            </a:xfrm>
            <a:custGeom>
              <a:avLst/>
              <a:gdLst>
                <a:gd name="T0" fmla="*/ 84 w 119"/>
                <a:gd name="T1" fmla="*/ 0 h 106"/>
                <a:gd name="T2" fmla="*/ 35 w 119"/>
                <a:gd name="T3" fmla="*/ 0 h 106"/>
                <a:gd name="T4" fmla="*/ 26 w 119"/>
                <a:gd name="T5" fmla="*/ 6 h 106"/>
                <a:gd name="T6" fmla="*/ 2 w 119"/>
                <a:gd name="T7" fmla="*/ 48 h 106"/>
                <a:gd name="T8" fmla="*/ 2 w 119"/>
                <a:gd name="T9" fmla="*/ 58 h 106"/>
                <a:gd name="T10" fmla="*/ 26 w 119"/>
                <a:gd name="T11" fmla="*/ 101 h 106"/>
                <a:gd name="T12" fmla="*/ 35 w 119"/>
                <a:gd name="T13" fmla="*/ 106 h 106"/>
                <a:gd name="T14" fmla="*/ 84 w 119"/>
                <a:gd name="T15" fmla="*/ 106 h 106"/>
                <a:gd name="T16" fmla="*/ 93 w 119"/>
                <a:gd name="T17" fmla="*/ 101 h 106"/>
                <a:gd name="T18" fmla="*/ 117 w 119"/>
                <a:gd name="T19" fmla="*/ 58 h 106"/>
                <a:gd name="T20" fmla="*/ 117 w 119"/>
                <a:gd name="T21" fmla="*/ 48 h 106"/>
                <a:gd name="T22" fmla="*/ 93 w 119"/>
                <a:gd name="T23" fmla="*/ 6 h 106"/>
                <a:gd name="T24" fmla="*/ 84 w 119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06">
                  <a:moveTo>
                    <a:pt x="84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28" y="2"/>
                    <a:pt x="26" y="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51"/>
                    <a:pt x="0" y="55"/>
                    <a:pt x="2" y="58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8" y="104"/>
                    <a:pt x="31" y="106"/>
                    <a:pt x="35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8" y="106"/>
                    <a:pt x="91" y="104"/>
                    <a:pt x="93" y="101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9" y="55"/>
                    <a:pt x="119" y="51"/>
                    <a:pt x="117" y="48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1" y="2"/>
                    <a:pt x="88" y="0"/>
                    <a:pt x="8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C187A3C-5EFD-328C-AB8E-C37919EB2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983" y="2623821"/>
              <a:ext cx="568687" cy="508402"/>
            </a:xfrm>
            <a:custGeom>
              <a:avLst/>
              <a:gdLst>
                <a:gd name="T0" fmla="*/ 84 w 119"/>
                <a:gd name="T1" fmla="*/ 0 h 106"/>
                <a:gd name="T2" fmla="*/ 35 w 119"/>
                <a:gd name="T3" fmla="*/ 0 h 106"/>
                <a:gd name="T4" fmla="*/ 26 w 119"/>
                <a:gd name="T5" fmla="*/ 6 h 106"/>
                <a:gd name="T6" fmla="*/ 2 w 119"/>
                <a:gd name="T7" fmla="*/ 48 h 106"/>
                <a:gd name="T8" fmla="*/ 2 w 119"/>
                <a:gd name="T9" fmla="*/ 58 h 106"/>
                <a:gd name="T10" fmla="*/ 26 w 119"/>
                <a:gd name="T11" fmla="*/ 101 h 106"/>
                <a:gd name="T12" fmla="*/ 35 w 119"/>
                <a:gd name="T13" fmla="*/ 106 h 106"/>
                <a:gd name="T14" fmla="*/ 84 w 119"/>
                <a:gd name="T15" fmla="*/ 106 h 106"/>
                <a:gd name="T16" fmla="*/ 93 w 119"/>
                <a:gd name="T17" fmla="*/ 101 h 106"/>
                <a:gd name="T18" fmla="*/ 117 w 119"/>
                <a:gd name="T19" fmla="*/ 58 h 106"/>
                <a:gd name="T20" fmla="*/ 117 w 119"/>
                <a:gd name="T21" fmla="*/ 48 h 106"/>
                <a:gd name="T22" fmla="*/ 93 w 119"/>
                <a:gd name="T23" fmla="*/ 6 h 106"/>
                <a:gd name="T24" fmla="*/ 84 w 119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06">
                  <a:moveTo>
                    <a:pt x="84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28" y="2"/>
                    <a:pt x="26" y="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51"/>
                    <a:pt x="0" y="55"/>
                    <a:pt x="2" y="58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8" y="104"/>
                    <a:pt x="31" y="106"/>
                    <a:pt x="35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8" y="106"/>
                    <a:pt x="91" y="104"/>
                    <a:pt x="93" y="101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9" y="55"/>
                    <a:pt x="119" y="51"/>
                    <a:pt x="117" y="48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1" y="2"/>
                    <a:pt x="88" y="0"/>
                    <a:pt x="8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566F76C9-D45C-0B66-4ACD-E99CD59B9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715" y="2645926"/>
              <a:ext cx="528497" cy="466202"/>
            </a:xfrm>
            <a:custGeom>
              <a:avLst/>
              <a:gdLst>
                <a:gd name="T0" fmla="*/ 25 w 111"/>
                <a:gd name="T1" fmla="*/ 93 h 97"/>
                <a:gd name="T2" fmla="*/ 1 w 111"/>
                <a:gd name="T3" fmla="*/ 52 h 97"/>
                <a:gd name="T4" fmla="*/ 1 w 111"/>
                <a:gd name="T5" fmla="*/ 44 h 97"/>
                <a:gd name="T6" fmla="*/ 25 w 111"/>
                <a:gd name="T7" fmla="*/ 3 h 97"/>
                <a:gd name="T8" fmla="*/ 32 w 111"/>
                <a:gd name="T9" fmla="*/ 0 h 97"/>
                <a:gd name="T10" fmla="*/ 79 w 111"/>
                <a:gd name="T11" fmla="*/ 0 h 97"/>
                <a:gd name="T12" fmla="*/ 86 w 111"/>
                <a:gd name="T13" fmla="*/ 3 h 97"/>
                <a:gd name="T14" fmla="*/ 109 w 111"/>
                <a:gd name="T15" fmla="*/ 44 h 97"/>
                <a:gd name="T16" fmla="*/ 109 w 111"/>
                <a:gd name="T17" fmla="*/ 52 h 97"/>
                <a:gd name="T18" fmla="*/ 86 w 111"/>
                <a:gd name="T19" fmla="*/ 93 h 97"/>
                <a:gd name="T20" fmla="*/ 79 w 111"/>
                <a:gd name="T21" fmla="*/ 97 h 97"/>
                <a:gd name="T22" fmla="*/ 32 w 111"/>
                <a:gd name="T23" fmla="*/ 97 h 97"/>
                <a:gd name="T24" fmla="*/ 25 w 111"/>
                <a:gd name="T25" fmla="*/ 9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97">
                  <a:moveTo>
                    <a:pt x="25" y="93"/>
                  </a:moveTo>
                  <a:cubicBezTo>
                    <a:pt x="1" y="52"/>
                    <a:pt x="1" y="52"/>
                    <a:pt x="1" y="52"/>
                  </a:cubicBezTo>
                  <a:cubicBezTo>
                    <a:pt x="0" y="50"/>
                    <a:pt x="0" y="47"/>
                    <a:pt x="1" y="4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1"/>
                    <a:pt x="29" y="0"/>
                    <a:pt x="32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1"/>
                    <a:pt x="86" y="3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11" y="47"/>
                    <a:pt x="111" y="50"/>
                    <a:pt x="109" y="52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4" y="95"/>
                    <a:pt x="82" y="97"/>
                    <a:pt x="79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29" y="97"/>
                    <a:pt x="26" y="95"/>
                    <a:pt x="25" y="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BB22B91-F31F-21E0-5850-CD58F1F0D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042" y="2961889"/>
              <a:ext cx="969759" cy="988774"/>
            </a:xfrm>
            <a:prstGeom prst="ellipse">
              <a:avLst/>
            </a:prstGeom>
            <a:solidFill>
              <a:srgbClr val="ECEDED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D80304-CBEF-5F1A-B35B-7D6F7B167AE8}"/>
                </a:ext>
              </a:extLst>
            </p:cNvPr>
            <p:cNvSpPr/>
            <p:nvPr/>
          </p:nvSpPr>
          <p:spPr>
            <a:xfrm>
              <a:off x="869740" y="1677831"/>
              <a:ext cx="1682239" cy="65323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square" lIns="182880" tIns="72000" rIns="18288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1) Aprobación de una Política de</a:t>
              </a:r>
              <a:b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IA Responsable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81E307-FFE7-D435-31B6-BBB51624E648}"/>
                </a:ext>
              </a:extLst>
            </p:cNvPr>
            <p:cNvSpPr/>
            <p:nvPr/>
          </p:nvSpPr>
          <p:spPr>
            <a:xfrm>
              <a:off x="1780164" y="4024265"/>
              <a:ext cx="1682239" cy="65323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square" lIns="182880" tIns="72000" rIns="18288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2) Constitución de un Comité de</a:t>
              </a:r>
              <a:b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IA responsable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234ED1-E1EF-DB3C-D604-1B1B6C6E1036}"/>
                </a:ext>
              </a:extLst>
            </p:cNvPr>
            <p:cNvSpPr/>
            <p:nvPr/>
          </p:nvSpPr>
          <p:spPr>
            <a:xfrm>
              <a:off x="2522146" y="1677831"/>
              <a:ext cx="2094236" cy="65323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square" lIns="182880" tIns="72000" rIns="18288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3) Revisión y/o</a:t>
              </a:r>
              <a:b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elaboración de procedimientos internos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63EA0D-1A40-439B-C61B-22248B95E2DC}"/>
                </a:ext>
              </a:extLst>
            </p:cNvPr>
            <p:cNvSpPr/>
            <p:nvPr/>
          </p:nvSpPr>
          <p:spPr>
            <a:xfrm>
              <a:off x="3660012" y="3854990"/>
              <a:ext cx="1682239" cy="99179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square" lIns="182880" tIns="72000" rIns="18288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4) Instrucciones muy claras al personal y, separadas,</a:t>
              </a:r>
              <a:b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proveedores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635CBE-A620-0A97-6239-362E588A3CE6}"/>
                </a:ext>
              </a:extLst>
            </p:cNvPr>
            <p:cNvSpPr/>
            <p:nvPr/>
          </p:nvSpPr>
          <p:spPr>
            <a:xfrm>
              <a:off x="4570281" y="1508555"/>
              <a:ext cx="1682239" cy="99179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square" lIns="182880" tIns="72000" rIns="18288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5) Verificación y gestión de riesgos de nuevas propuestas de uso de IA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C2F57F-6173-799F-CA38-27597AADAD74}"/>
                </a:ext>
              </a:extLst>
            </p:cNvPr>
            <p:cNvSpPr/>
            <p:nvPr/>
          </p:nvSpPr>
          <p:spPr>
            <a:xfrm>
              <a:off x="5566436" y="4193542"/>
              <a:ext cx="1682239" cy="314683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square" lIns="182880" tIns="72000" rIns="18288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6) </a:t>
              </a:r>
              <a:r>
                <a:rPr kumimoji="0" lang="en-GB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Formaciones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8C9CC3-FC33-580B-649D-9BE950367A6F}"/>
                </a:ext>
              </a:extLst>
            </p:cNvPr>
            <p:cNvSpPr/>
            <p:nvPr/>
          </p:nvSpPr>
          <p:spPr>
            <a:xfrm>
              <a:off x="6261750" y="1677831"/>
              <a:ext cx="1949222" cy="65323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square" lIns="182880" tIns="72000" rIns="18288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7) Proyecto de adecuación –cuando se apruebe- a la EU AI </a:t>
              </a:r>
              <a:r>
                <a:rPr kumimoji="0" lang="es-A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</a:t>
              </a:r>
              <a:endPara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7604921-991C-4222-6E42-9D962245E44C}"/>
                </a:ext>
              </a:extLst>
            </p:cNvPr>
            <p:cNvGrpSpPr/>
            <p:nvPr/>
          </p:nvGrpSpPr>
          <p:grpSpPr>
            <a:xfrm>
              <a:off x="4948942" y="2391193"/>
              <a:ext cx="969759" cy="988774"/>
              <a:chOff x="4948942" y="2391193"/>
              <a:chExt cx="969759" cy="988774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ABD6BB2-E074-90B8-6F38-55B8FFED8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8942" y="2391193"/>
                <a:ext cx="969759" cy="988774"/>
              </a:xfrm>
              <a:prstGeom prst="ellipse">
                <a:avLst/>
              </a:prstGeom>
              <a:solidFill>
                <a:srgbClr val="ECEDED"/>
              </a:solidFill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2D21E30B-08A2-656C-0FEE-E59E1023361B}"/>
                  </a:ext>
                </a:extLst>
              </p:cNvPr>
              <p:cNvGrpSpPr/>
              <p:nvPr/>
            </p:nvGrpSpPr>
            <p:grpSpPr>
              <a:xfrm>
                <a:off x="5189813" y="2694564"/>
                <a:ext cx="465813" cy="430879"/>
                <a:chOff x="2755901" y="2347913"/>
                <a:chExt cx="508000" cy="469900"/>
              </a:xfrm>
              <a:solidFill>
                <a:srgbClr val="000000"/>
              </a:solidFill>
            </p:grpSpPr>
            <p:sp>
              <p:nvSpPr>
                <p:cNvPr id="70" name="Freeform 21">
                  <a:extLst>
                    <a:ext uri="{FF2B5EF4-FFF2-40B4-BE49-F238E27FC236}">
                      <a16:creationId xmlns:a16="http://schemas.microsoft.com/office/drawing/2014/main" id="{DAB1B157-61A0-6A2D-4554-ECF1A8531B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60676" y="2401888"/>
                  <a:ext cx="331788" cy="333375"/>
                </a:xfrm>
                <a:custGeom>
                  <a:avLst/>
                  <a:gdLst>
                    <a:gd name="T0" fmla="*/ 73 w 88"/>
                    <a:gd name="T1" fmla="*/ 50 h 88"/>
                    <a:gd name="T2" fmla="*/ 71 w 88"/>
                    <a:gd name="T3" fmla="*/ 52 h 88"/>
                    <a:gd name="T4" fmla="*/ 69 w 88"/>
                    <a:gd name="T5" fmla="*/ 61 h 88"/>
                    <a:gd name="T6" fmla="*/ 67 w 88"/>
                    <a:gd name="T7" fmla="*/ 76 h 88"/>
                    <a:gd name="T8" fmla="*/ 58 w 88"/>
                    <a:gd name="T9" fmla="*/ 69 h 88"/>
                    <a:gd name="T10" fmla="*/ 50 w 88"/>
                    <a:gd name="T11" fmla="*/ 73 h 88"/>
                    <a:gd name="T12" fmla="*/ 37 w 88"/>
                    <a:gd name="T13" fmla="*/ 83 h 88"/>
                    <a:gd name="T14" fmla="*/ 35 w 88"/>
                    <a:gd name="T15" fmla="*/ 71 h 88"/>
                    <a:gd name="T16" fmla="*/ 27 w 88"/>
                    <a:gd name="T17" fmla="*/ 70 h 88"/>
                    <a:gd name="T18" fmla="*/ 12 w 88"/>
                    <a:gd name="T19" fmla="*/ 67 h 88"/>
                    <a:gd name="T20" fmla="*/ 19 w 88"/>
                    <a:gd name="T21" fmla="*/ 58 h 88"/>
                    <a:gd name="T22" fmla="*/ 14 w 88"/>
                    <a:gd name="T23" fmla="*/ 50 h 88"/>
                    <a:gd name="T24" fmla="*/ 5 w 88"/>
                    <a:gd name="T25" fmla="*/ 50 h 88"/>
                    <a:gd name="T26" fmla="*/ 14 w 88"/>
                    <a:gd name="T27" fmla="*/ 38 h 88"/>
                    <a:gd name="T28" fmla="*/ 17 w 88"/>
                    <a:gd name="T29" fmla="*/ 36 h 88"/>
                    <a:gd name="T30" fmla="*/ 18 w 88"/>
                    <a:gd name="T31" fmla="*/ 27 h 88"/>
                    <a:gd name="T32" fmla="*/ 20 w 88"/>
                    <a:gd name="T33" fmla="*/ 12 h 88"/>
                    <a:gd name="T34" fmla="*/ 29 w 88"/>
                    <a:gd name="T35" fmla="*/ 19 h 88"/>
                    <a:gd name="T36" fmla="*/ 37 w 88"/>
                    <a:gd name="T37" fmla="*/ 15 h 88"/>
                    <a:gd name="T38" fmla="*/ 50 w 88"/>
                    <a:gd name="T39" fmla="*/ 5 h 88"/>
                    <a:gd name="T40" fmla="*/ 52 w 88"/>
                    <a:gd name="T41" fmla="*/ 17 h 88"/>
                    <a:gd name="T42" fmla="*/ 61 w 88"/>
                    <a:gd name="T43" fmla="*/ 19 h 88"/>
                    <a:gd name="T44" fmla="*/ 75 w 88"/>
                    <a:gd name="T45" fmla="*/ 21 h 88"/>
                    <a:gd name="T46" fmla="*/ 69 w 88"/>
                    <a:gd name="T47" fmla="*/ 30 h 88"/>
                    <a:gd name="T48" fmla="*/ 73 w 88"/>
                    <a:gd name="T49" fmla="*/ 38 h 88"/>
                    <a:gd name="T50" fmla="*/ 82 w 88"/>
                    <a:gd name="T51" fmla="*/ 38 h 88"/>
                    <a:gd name="T52" fmla="*/ 88 w 88"/>
                    <a:gd name="T53" fmla="*/ 53 h 88"/>
                    <a:gd name="T54" fmla="*/ 85 w 88"/>
                    <a:gd name="T55" fmla="*/ 32 h 88"/>
                    <a:gd name="T56" fmla="*/ 74 w 88"/>
                    <a:gd name="T57" fmla="*/ 30 h 88"/>
                    <a:gd name="T58" fmla="*/ 81 w 88"/>
                    <a:gd name="T59" fmla="*/ 19 h 88"/>
                    <a:gd name="T60" fmla="*/ 65 w 88"/>
                    <a:gd name="T61" fmla="*/ 7 h 88"/>
                    <a:gd name="T62" fmla="*/ 55 w 88"/>
                    <a:gd name="T63" fmla="*/ 13 h 88"/>
                    <a:gd name="T64" fmla="*/ 53 w 88"/>
                    <a:gd name="T65" fmla="*/ 0 h 88"/>
                    <a:gd name="T66" fmla="*/ 34 w 88"/>
                    <a:gd name="T67" fmla="*/ 0 h 88"/>
                    <a:gd name="T68" fmla="*/ 32 w 88"/>
                    <a:gd name="T69" fmla="*/ 13 h 88"/>
                    <a:gd name="T70" fmla="*/ 22 w 88"/>
                    <a:gd name="T71" fmla="*/ 7 h 88"/>
                    <a:gd name="T72" fmla="*/ 6 w 88"/>
                    <a:gd name="T73" fmla="*/ 19 h 88"/>
                    <a:gd name="T74" fmla="*/ 13 w 88"/>
                    <a:gd name="T75" fmla="*/ 30 h 88"/>
                    <a:gd name="T76" fmla="*/ 2 w 88"/>
                    <a:gd name="T77" fmla="*/ 32 h 88"/>
                    <a:gd name="T78" fmla="*/ 0 w 88"/>
                    <a:gd name="T79" fmla="*/ 53 h 88"/>
                    <a:gd name="T80" fmla="*/ 12 w 88"/>
                    <a:gd name="T81" fmla="*/ 56 h 88"/>
                    <a:gd name="T82" fmla="*/ 6 w 88"/>
                    <a:gd name="T83" fmla="*/ 65 h 88"/>
                    <a:gd name="T84" fmla="*/ 6 w 88"/>
                    <a:gd name="T85" fmla="*/ 69 h 88"/>
                    <a:gd name="T86" fmla="*/ 22 w 88"/>
                    <a:gd name="T87" fmla="*/ 81 h 88"/>
                    <a:gd name="T88" fmla="*/ 32 w 88"/>
                    <a:gd name="T89" fmla="*/ 75 h 88"/>
                    <a:gd name="T90" fmla="*/ 35 w 88"/>
                    <a:gd name="T91" fmla="*/ 88 h 88"/>
                    <a:gd name="T92" fmla="*/ 55 w 88"/>
                    <a:gd name="T93" fmla="*/ 85 h 88"/>
                    <a:gd name="T94" fmla="*/ 58 w 88"/>
                    <a:gd name="T95" fmla="*/ 74 h 88"/>
                    <a:gd name="T96" fmla="*/ 69 w 88"/>
                    <a:gd name="T97" fmla="*/ 81 h 88"/>
                    <a:gd name="T98" fmla="*/ 82 w 88"/>
                    <a:gd name="T99" fmla="*/ 67 h 88"/>
                    <a:gd name="T100" fmla="*/ 74 w 88"/>
                    <a:gd name="T101" fmla="*/ 58 h 88"/>
                    <a:gd name="T102" fmla="*/ 85 w 88"/>
                    <a:gd name="T103" fmla="*/ 56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88" h="88">
                      <a:moveTo>
                        <a:pt x="82" y="50"/>
                      </a:moveTo>
                      <a:cubicBezTo>
                        <a:pt x="73" y="50"/>
                        <a:pt x="73" y="50"/>
                        <a:pt x="73" y="50"/>
                      </a:cubicBezTo>
                      <a:cubicBezTo>
                        <a:pt x="73" y="50"/>
                        <a:pt x="73" y="50"/>
                        <a:pt x="73" y="50"/>
                      </a:cubicBezTo>
                      <a:cubicBezTo>
                        <a:pt x="72" y="50"/>
                        <a:pt x="71" y="51"/>
                        <a:pt x="71" y="52"/>
                      </a:cubicBezTo>
                      <a:cubicBezTo>
                        <a:pt x="69" y="58"/>
                        <a:pt x="69" y="58"/>
                        <a:pt x="69" y="58"/>
                      </a:cubicBezTo>
                      <a:cubicBezTo>
                        <a:pt x="68" y="59"/>
                        <a:pt x="68" y="60"/>
                        <a:pt x="69" y="61"/>
                      </a:cubicBezTo>
                      <a:cubicBezTo>
                        <a:pt x="75" y="67"/>
                        <a:pt x="75" y="67"/>
                        <a:pt x="75" y="67"/>
                      </a:cubicBezTo>
                      <a:cubicBezTo>
                        <a:pt x="67" y="76"/>
                        <a:pt x="67" y="76"/>
                        <a:pt x="67" y="76"/>
                      </a:cubicBezTo>
                      <a:cubicBezTo>
                        <a:pt x="61" y="70"/>
                        <a:pt x="61" y="70"/>
                        <a:pt x="61" y="70"/>
                      </a:cubicBezTo>
                      <a:cubicBezTo>
                        <a:pt x="60" y="69"/>
                        <a:pt x="59" y="69"/>
                        <a:pt x="58" y="69"/>
                      </a:cubicBezTo>
                      <a:cubicBezTo>
                        <a:pt x="52" y="71"/>
                        <a:pt x="52" y="71"/>
                        <a:pt x="52" y="71"/>
                      </a:cubicBezTo>
                      <a:cubicBezTo>
                        <a:pt x="51" y="71"/>
                        <a:pt x="50" y="72"/>
                        <a:pt x="50" y="73"/>
                      </a:cubicBezTo>
                      <a:cubicBezTo>
                        <a:pt x="50" y="83"/>
                        <a:pt x="50" y="83"/>
                        <a:pt x="50" y="83"/>
                      </a:cubicBezTo>
                      <a:cubicBezTo>
                        <a:pt x="37" y="83"/>
                        <a:pt x="37" y="83"/>
                        <a:pt x="37" y="83"/>
                      </a:cubicBezTo>
                      <a:cubicBezTo>
                        <a:pt x="37" y="73"/>
                        <a:pt x="37" y="73"/>
                        <a:pt x="37" y="73"/>
                      </a:cubicBezTo>
                      <a:cubicBezTo>
                        <a:pt x="37" y="72"/>
                        <a:pt x="36" y="71"/>
                        <a:pt x="35" y="71"/>
                      </a:cubicBezTo>
                      <a:cubicBezTo>
                        <a:pt x="29" y="69"/>
                        <a:pt x="29" y="69"/>
                        <a:pt x="29" y="69"/>
                      </a:cubicBezTo>
                      <a:cubicBezTo>
                        <a:pt x="28" y="69"/>
                        <a:pt x="27" y="69"/>
                        <a:pt x="27" y="70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12" y="67"/>
                        <a:pt x="12" y="67"/>
                        <a:pt x="12" y="67"/>
                      </a:cubicBezTo>
                      <a:cubicBezTo>
                        <a:pt x="18" y="61"/>
                        <a:pt x="18" y="61"/>
                        <a:pt x="18" y="61"/>
                      </a:cubicBezTo>
                      <a:cubicBezTo>
                        <a:pt x="19" y="60"/>
                        <a:pt x="19" y="59"/>
                        <a:pt x="19" y="58"/>
                      </a:cubicBezTo>
                      <a:cubicBezTo>
                        <a:pt x="17" y="52"/>
                        <a:pt x="17" y="52"/>
                        <a:pt x="17" y="52"/>
                      </a:cubicBezTo>
                      <a:cubicBezTo>
                        <a:pt x="16" y="51"/>
                        <a:pt x="15" y="50"/>
                        <a:pt x="14" y="5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5" y="50"/>
                        <a:pt x="5" y="50"/>
                        <a:pt x="5" y="50"/>
                      </a:cubicBezTo>
                      <a:cubicBezTo>
                        <a:pt x="5" y="38"/>
                        <a:pt x="5" y="38"/>
                        <a:pt x="5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8"/>
                        <a:pt x="16" y="37"/>
                        <a:pt x="17" y="36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19" y="29"/>
                        <a:pt x="19" y="28"/>
                        <a:pt x="18" y="27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20" y="12"/>
                        <a:pt x="20" y="12"/>
                        <a:pt x="20" y="12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7" y="19"/>
                        <a:pt x="28" y="19"/>
                        <a:pt x="29" y="19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6" y="17"/>
                        <a:pt x="37" y="16"/>
                        <a:pt x="37" y="15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50" y="5"/>
                        <a:pt x="50" y="5"/>
                        <a:pt x="50" y="5"/>
                      </a:cubicBezTo>
                      <a:cubicBezTo>
                        <a:pt x="50" y="15"/>
                        <a:pt x="50" y="15"/>
                        <a:pt x="50" y="15"/>
                      </a:cubicBezTo>
                      <a:cubicBezTo>
                        <a:pt x="50" y="16"/>
                        <a:pt x="51" y="17"/>
                        <a:pt x="52" y="17"/>
                      </a:cubicBezTo>
                      <a:cubicBezTo>
                        <a:pt x="58" y="19"/>
                        <a:pt x="58" y="19"/>
                        <a:pt x="58" y="19"/>
                      </a:cubicBezTo>
                      <a:cubicBezTo>
                        <a:pt x="59" y="19"/>
                        <a:pt x="60" y="19"/>
                        <a:pt x="61" y="19"/>
                      </a:cubicBezTo>
                      <a:cubicBezTo>
                        <a:pt x="67" y="12"/>
                        <a:pt x="67" y="12"/>
                        <a:pt x="67" y="12"/>
                      </a:cubicBezTo>
                      <a:cubicBezTo>
                        <a:pt x="75" y="21"/>
                        <a:pt x="75" y="21"/>
                        <a:pt x="75" y="21"/>
                      </a:cubicBezTo>
                      <a:cubicBezTo>
                        <a:pt x="69" y="27"/>
                        <a:pt x="69" y="27"/>
                        <a:pt x="69" y="27"/>
                      </a:cubicBezTo>
                      <a:cubicBezTo>
                        <a:pt x="68" y="28"/>
                        <a:pt x="68" y="29"/>
                        <a:pt x="69" y="30"/>
                      </a:cubicBezTo>
                      <a:cubicBezTo>
                        <a:pt x="71" y="36"/>
                        <a:pt x="71" y="36"/>
                        <a:pt x="71" y="36"/>
                      </a:cubicBezTo>
                      <a:cubicBezTo>
                        <a:pt x="71" y="37"/>
                        <a:pt x="72" y="38"/>
                        <a:pt x="73" y="38"/>
                      </a:cubicBezTo>
                      <a:cubicBezTo>
                        <a:pt x="73" y="38"/>
                        <a:pt x="73" y="38"/>
                        <a:pt x="7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lnTo>
                        <a:pt x="82" y="50"/>
                      </a:lnTo>
                      <a:close/>
                      <a:moveTo>
                        <a:pt x="88" y="53"/>
                      </a:move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8" y="34"/>
                        <a:pt x="87" y="32"/>
                        <a:pt x="85" y="32"/>
                      </a:cubicBezTo>
                      <a:cubicBezTo>
                        <a:pt x="75" y="32"/>
                        <a:pt x="75" y="32"/>
                        <a:pt x="75" y="32"/>
                      </a:cubicBezTo>
                      <a:cubicBezTo>
                        <a:pt x="74" y="30"/>
                        <a:pt x="74" y="30"/>
                        <a:pt x="74" y="30"/>
                      </a:cubicBezTo>
                      <a:cubicBezTo>
                        <a:pt x="81" y="23"/>
                        <a:pt x="81" y="23"/>
                        <a:pt x="81" y="23"/>
                      </a:cubicBezTo>
                      <a:cubicBezTo>
                        <a:pt x="82" y="22"/>
                        <a:pt x="82" y="20"/>
                        <a:pt x="81" y="19"/>
                      </a:cubicBezTo>
                      <a:cubicBezTo>
                        <a:pt x="69" y="7"/>
                        <a:pt x="69" y="7"/>
                        <a:pt x="69" y="7"/>
                      </a:cubicBezTo>
                      <a:cubicBezTo>
                        <a:pt x="68" y="6"/>
                        <a:pt x="66" y="6"/>
                        <a:pt x="65" y="7"/>
                      </a:cubicBezTo>
                      <a:cubicBezTo>
                        <a:pt x="58" y="14"/>
                        <a:pt x="58" y="14"/>
                        <a:pt x="58" y="14"/>
                      </a:cubicBezTo>
                      <a:cubicBezTo>
                        <a:pt x="55" y="13"/>
                        <a:pt x="55" y="13"/>
                        <a:pt x="55" y="13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5" y="1"/>
                        <a:pt x="54" y="0"/>
                        <a:pt x="53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3" y="0"/>
                        <a:pt x="32" y="1"/>
                        <a:pt x="32" y="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1" y="6"/>
                        <a:pt x="19" y="6"/>
                        <a:pt x="18" y="7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20"/>
                        <a:pt x="5" y="22"/>
                        <a:pt x="6" y="23"/>
                      </a:cubicBezTo>
                      <a:cubicBezTo>
                        <a:pt x="13" y="30"/>
                        <a:pt x="13" y="30"/>
                        <a:pt x="13" y="30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1" y="32"/>
                        <a:pt x="0" y="34"/>
                        <a:pt x="0" y="35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55"/>
                        <a:pt x="1" y="56"/>
                        <a:pt x="2" y="56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3" y="59"/>
                        <a:pt x="13" y="59"/>
                        <a:pt x="13" y="59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6" y="66"/>
                        <a:pt x="5" y="67"/>
                        <a:pt x="5" y="67"/>
                      </a:cubicBezTo>
                      <a:cubicBezTo>
                        <a:pt x="5" y="68"/>
                        <a:pt x="6" y="69"/>
                        <a:pt x="6" y="69"/>
                      </a:cubicBezTo>
                      <a:cubicBezTo>
                        <a:pt x="18" y="81"/>
                        <a:pt x="18" y="81"/>
                        <a:pt x="18" y="81"/>
                      </a:cubicBezTo>
                      <a:cubicBezTo>
                        <a:pt x="19" y="82"/>
                        <a:pt x="21" y="82"/>
                        <a:pt x="22" y="81"/>
                      </a:cubicBezTo>
                      <a:cubicBezTo>
                        <a:pt x="29" y="74"/>
                        <a:pt x="29" y="74"/>
                        <a:pt x="29" y="74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2" y="85"/>
                        <a:pt x="32" y="85"/>
                        <a:pt x="32" y="85"/>
                      </a:cubicBezTo>
                      <a:cubicBezTo>
                        <a:pt x="32" y="87"/>
                        <a:pt x="33" y="88"/>
                        <a:pt x="35" y="88"/>
                      </a:cubicBezTo>
                      <a:cubicBezTo>
                        <a:pt x="53" y="88"/>
                        <a:pt x="53" y="88"/>
                        <a:pt x="53" y="88"/>
                      </a:cubicBezTo>
                      <a:cubicBezTo>
                        <a:pt x="54" y="88"/>
                        <a:pt x="55" y="87"/>
                        <a:pt x="55" y="85"/>
                      </a:cubicBezTo>
                      <a:cubicBezTo>
                        <a:pt x="55" y="75"/>
                        <a:pt x="55" y="75"/>
                        <a:pt x="55" y="75"/>
                      </a:cubicBezTo>
                      <a:cubicBezTo>
                        <a:pt x="58" y="74"/>
                        <a:pt x="58" y="74"/>
                        <a:pt x="58" y="74"/>
                      </a:cubicBezTo>
                      <a:cubicBezTo>
                        <a:pt x="65" y="81"/>
                        <a:pt x="65" y="81"/>
                        <a:pt x="65" y="81"/>
                      </a:cubicBezTo>
                      <a:cubicBezTo>
                        <a:pt x="66" y="82"/>
                        <a:pt x="68" y="82"/>
                        <a:pt x="69" y="81"/>
                      </a:cubicBezTo>
                      <a:cubicBezTo>
                        <a:pt x="81" y="69"/>
                        <a:pt x="81" y="69"/>
                        <a:pt x="81" y="69"/>
                      </a:cubicBezTo>
                      <a:cubicBezTo>
                        <a:pt x="81" y="69"/>
                        <a:pt x="82" y="68"/>
                        <a:pt x="82" y="67"/>
                      </a:cubicBezTo>
                      <a:cubicBezTo>
                        <a:pt x="82" y="67"/>
                        <a:pt x="81" y="66"/>
                        <a:pt x="81" y="65"/>
                      </a:cubicBezTo>
                      <a:cubicBezTo>
                        <a:pt x="74" y="58"/>
                        <a:pt x="74" y="58"/>
                        <a:pt x="74" y="58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85" y="56"/>
                        <a:pt x="85" y="56"/>
                        <a:pt x="85" y="56"/>
                      </a:cubicBezTo>
                      <a:cubicBezTo>
                        <a:pt x="87" y="56"/>
                        <a:pt x="88" y="55"/>
                        <a:pt x="88" y="5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22">
                  <a:extLst>
                    <a:ext uri="{FF2B5EF4-FFF2-40B4-BE49-F238E27FC236}">
                      <a16:creationId xmlns:a16="http://schemas.microsoft.com/office/drawing/2014/main" id="{9E6D819C-096E-7E49-5A61-4691801F0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8776" y="2741613"/>
                  <a:ext cx="257175" cy="76200"/>
                </a:xfrm>
                <a:custGeom>
                  <a:avLst/>
                  <a:gdLst>
                    <a:gd name="T0" fmla="*/ 63 w 68"/>
                    <a:gd name="T1" fmla="*/ 19 h 20"/>
                    <a:gd name="T2" fmla="*/ 64 w 68"/>
                    <a:gd name="T3" fmla="*/ 18 h 20"/>
                    <a:gd name="T4" fmla="*/ 68 w 68"/>
                    <a:gd name="T5" fmla="*/ 7 h 20"/>
                    <a:gd name="T6" fmla="*/ 67 w 68"/>
                    <a:gd name="T7" fmla="*/ 5 h 20"/>
                    <a:gd name="T8" fmla="*/ 66 w 68"/>
                    <a:gd name="T9" fmla="*/ 4 h 20"/>
                    <a:gd name="T10" fmla="*/ 66 w 68"/>
                    <a:gd name="T11" fmla="*/ 4 h 20"/>
                    <a:gd name="T12" fmla="*/ 55 w 68"/>
                    <a:gd name="T13" fmla="*/ 0 h 20"/>
                    <a:gd name="T14" fmla="*/ 54 w 68"/>
                    <a:gd name="T15" fmla="*/ 0 h 20"/>
                    <a:gd name="T16" fmla="*/ 52 w 68"/>
                    <a:gd name="T17" fmla="*/ 1 h 20"/>
                    <a:gd name="T18" fmla="*/ 51 w 68"/>
                    <a:gd name="T19" fmla="*/ 3 h 20"/>
                    <a:gd name="T20" fmla="*/ 53 w 68"/>
                    <a:gd name="T21" fmla="*/ 5 h 20"/>
                    <a:gd name="T22" fmla="*/ 59 w 68"/>
                    <a:gd name="T23" fmla="*/ 7 h 20"/>
                    <a:gd name="T24" fmla="*/ 58 w 68"/>
                    <a:gd name="T25" fmla="*/ 7 h 20"/>
                    <a:gd name="T26" fmla="*/ 4 w 68"/>
                    <a:gd name="T27" fmla="*/ 4 h 20"/>
                    <a:gd name="T28" fmla="*/ 3 w 68"/>
                    <a:gd name="T29" fmla="*/ 4 h 20"/>
                    <a:gd name="T30" fmla="*/ 0 w 68"/>
                    <a:gd name="T31" fmla="*/ 7 h 20"/>
                    <a:gd name="T32" fmla="*/ 2 w 68"/>
                    <a:gd name="T33" fmla="*/ 9 h 20"/>
                    <a:gd name="T34" fmla="*/ 59 w 68"/>
                    <a:gd name="T35" fmla="*/ 12 h 20"/>
                    <a:gd name="T36" fmla="*/ 60 w 68"/>
                    <a:gd name="T37" fmla="*/ 12 h 20"/>
                    <a:gd name="T38" fmla="*/ 59 w 68"/>
                    <a:gd name="T39" fmla="*/ 16 h 20"/>
                    <a:gd name="T40" fmla="*/ 60 w 68"/>
                    <a:gd name="T41" fmla="*/ 20 h 20"/>
                    <a:gd name="T42" fmla="*/ 62 w 68"/>
                    <a:gd name="T43" fmla="*/ 20 h 20"/>
                    <a:gd name="T44" fmla="*/ 63 w 68"/>
                    <a:gd name="T45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8" h="20">
                      <a:moveTo>
                        <a:pt x="63" y="19"/>
                      </a:moveTo>
                      <a:cubicBezTo>
                        <a:pt x="63" y="18"/>
                        <a:pt x="64" y="18"/>
                        <a:pt x="64" y="18"/>
                      </a:cubicBezTo>
                      <a:cubicBezTo>
                        <a:pt x="68" y="7"/>
                        <a:pt x="68" y="7"/>
                        <a:pt x="68" y="7"/>
                      </a:cubicBezTo>
                      <a:cubicBezTo>
                        <a:pt x="68" y="6"/>
                        <a:pt x="68" y="6"/>
                        <a:pt x="67" y="5"/>
                      </a:cubicBezTo>
                      <a:cubicBezTo>
                        <a:pt x="67" y="4"/>
                        <a:pt x="67" y="4"/>
                        <a:pt x="66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3" y="0"/>
                        <a:pt x="52" y="0"/>
                        <a:pt x="52" y="1"/>
                      </a:cubicBezTo>
                      <a:cubicBezTo>
                        <a:pt x="51" y="1"/>
                        <a:pt x="51" y="2"/>
                        <a:pt x="51" y="3"/>
                      </a:cubicBezTo>
                      <a:cubicBezTo>
                        <a:pt x="52" y="4"/>
                        <a:pt x="52" y="4"/>
                        <a:pt x="53" y="5"/>
                      </a:cubicBezTo>
                      <a:cubicBezTo>
                        <a:pt x="59" y="7"/>
                        <a:pt x="59" y="7"/>
                        <a:pt x="59" y="7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40" y="15"/>
                        <a:pt x="21" y="1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1" y="4"/>
                        <a:pt x="0" y="5"/>
                        <a:pt x="0" y="7"/>
                      </a:cubicBezTo>
                      <a:cubicBezTo>
                        <a:pt x="0" y="8"/>
                        <a:pt x="1" y="8"/>
                        <a:pt x="2" y="9"/>
                      </a:cubicBezTo>
                      <a:cubicBezTo>
                        <a:pt x="19" y="19"/>
                        <a:pt x="41" y="20"/>
                        <a:pt x="59" y="12"/>
                      </a:cubicBezTo>
                      <a:cubicBezTo>
                        <a:pt x="60" y="12"/>
                        <a:pt x="60" y="12"/>
                        <a:pt x="60" y="12"/>
                      </a:cubicBezTo>
                      <a:cubicBezTo>
                        <a:pt x="59" y="16"/>
                        <a:pt x="59" y="16"/>
                        <a:pt x="59" y="16"/>
                      </a:cubicBezTo>
                      <a:cubicBezTo>
                        <a:pt x="58" y="18"/>
                        <a:pt x="59" y="19"/>
                        <a:pt x="60" y="20"/>
                      </a:cubicBezTo>
                      <a:cubicBezTo>
                        <a:pt x="61" y="20"/>
                        <a:pt x="61" y="20"/>
                        <a:pt x="62" y="20"/>
                      </a:cubicBezTo>
                      <a:cubicBezTo>
                        <a:pt x="63" y="20"/>
                        <a:pt x="63" y="19"/>
                        <a:pt x="63" y="19"/>
                      </a:cubicBezTo>
                    </a:path>
                  </a:pathLst>
                </a:custGeom>
                <a:solidFill>
                  <a:srgbClr val="EE313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23">
                  <a:extLst>
                    <a:ext uri="{FF2B5EF4-FFF2-40B4-BE49-F238E27FC236}">
                      <a16:creationId xmlns:a16="http://schemas.microsoft.com/office/drawing/2014/main" id="{0C8EF664-E7E4-41EB-DDD0-39743362C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788" y="2347913"/>
                  <a:ext cx="138113" cy="231775"/>
                </a:xfrm>
                <a:custGeom>
                  <a:avLst/>
                  <a:gdLst>
                    <a:gd name="T0" fmla="*/ 32 w 37"/>
                    <a:gd name="T1" fmla="*/ 58 h 61"/>
                    <a:gd name="T2" fmla="*/ 35 w 37"/>
                    <a:gd name="T3" fmla="*/ 61 h 61"/>
                    <a:gd name="T4" fmla="*/ 35 w 37"/>
                    <a:gd name="T5" fmla="*/ 61 h 61"/>
                    <a:gd name="T6" fmla="*/ 37 w 37"/>
                    <a:gd name="T7" fmla="*/ 58 h 61"/>
                    <a:gd name="T8" fmla="*/ 11 w 37"/>
                    <a:gd name="T9" fmla="*/ 7 h 61"/>
                    <a:gd name="T10" fmla="*/ 10 w 37"/>
                    <a:gd name="T11" fmla="*/ 6 h 61"/>
                    <a:gd name="T12" fmla="*/ 15 w 37"/>
                    <a:gd name="T13" fmla="*/ 5 h 61"/>
                    <a:gd name="T14" fmla="*/ 18 w 37"/>
                    <a:gd name="T15" fmla="*/ 2 h 61"/>
                    <a:gd name="T16" fmla="*/ 15 w 37"/>
                    <a:gd name="T17" fmla="*/ 0 h 61"/>
                    <a:gd name="T18" fmla="*/ 14 w 37"/>
                    <a:gd name="T19" fmla="*/ 0 h 61"/>
                    <a:gd name="T20" fmla="*/ 3 w 37"/>
                    <a:gd name="T21" fmla="*/ 2 h 61"/>
                    <a:gd name="T22" fmla="*/ 0 w 37"/>
                    <a:gd name="T23" fmla="*/ 5 h 61"/>
                    <a:gd name="T24" fmla="*/ 3 w 37"/>
                    <a:gd name="T25" fmla="*/ 17 h 61"/>
                    <a:gd name="T26" fmla="*/ 6 w 37"/>
                    <a:gd name="T27" fmla="*/ 19 h 61"/>
                    <a:gd name="T28" fmla="*/ 8 w 37"/>
                    <a:gd name="T29" fmla="*/ 16 h 61"/>
                    <a:gd name="T30" fmla="*/ 7 w 37"/>
                    <a:gd name="T31" fmla="*/ 10 h 61"/>
                    <a:gd name="T32" fmla="*/ 8 w 37"/>
                    <a:gd name="T33" fmla="*/ 11 h 61"/>
                    <a:gd name="T34" fmla="*/ 32 w 37"/>
                    <a:gd name="T35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7" h="61">
                      <a:moveTo>
                        <a:pt x="32" y="58"/>
                      </a:moveTo>
                      <a:cubicBezTo>
                        <a:pt x="32" y="60"/>
                        <a:pt x="33" y="61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6" y="61"/>
                        <a:pt x="37" y="60"/>
                        <a:pt x="37" y="58"/>
                      </a:cubicBezTo>
                      <a:cubicBezTo>
                        <a:pt x="37" y="38"/>
                        <a:pt x="27" y="19"/>
                        <a:pt x="11" y="7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7" y="5"/>
                        <a:pt x="18" y="4"/>
                        <a:pt x="18" y="2"/>
                      </a:cubicBezTo>
                      <a:cubicBezTo>
                        <a:pt x="17" y="1"/>
                        <a:pt x="16" y="0"/>
                        <a:pt x="15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2"/>
                        <a:pt x="0" y="4"/>
                        <a:pt x="0" y="5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8"/>
                        <a:pt x="4" y="19"/>
                        <a:pt x="6" y="19"/>
                      </a:cubicBezTo>
                      <a:cubicBezTo>
                        <a:pt x="7" y="19"/>
                        <a:pt x="8" y="17"/>
                        <a:pt x="8" y="16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23" y="22"/>
                        <a:pt x="32" y="39"/>
                        <a:pt x="32" y="58"/>
                      </a:cubicBezTo>
                    </a:path>
                  </a:pathLst>
                </a:custGeom>
                <a:solidFill>
                  <a:srgbClr val="EE313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24">
                  <a:extLst>
                    <a:ext uri="{FF2B5EF4-FFF2-40B4-BE49-F238E27FC236}">
                      <a16:creationId xmlns:a16="http://schemas.microsoft.com/office/drawing/2014/main" id="{F9CEB22F-38D5-95AC-29B9-459FDE388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5901" y="2355850"/>
                  <a:ext cx="169863" cy="227013"/>
                </a:xfrm>
                <a:custGeom>
                  <a:avLst/>
                  <a:gdLst>
                    <a:gd name="T0" fmla="*/ 0 w 45"/>
                    <a:gd name="T1" fmla="*/ 48 h 60"/>
                    <a:gd name="T2" fmla="*/ 1 w 45"/>
                    <a:gd name="T3" fmla="*/ 50 h 60"/>
                    <a:gd name="T4" fmla="*/ 9 w 45"/>
                    <a:gd name="T5" fmla="*/ 59 h 60"/>
                    <a:gd name="T6" fmla="*/ 12 w 45"/>
                    <a:gd name="T7" fmla="*/ 59 h 60"/>
                    <a:gd name="T8" fmla="*/ 21 w 45"/>
                    <a:gd name="T9" fmla="*/ 52 h 60"/>
                    <a:gd name="T10" fmla="*/ 22 w 45"/>
                    <a:gd name="T11" fmla="*/ 48 h 60"/>
                    <a:gd name="T12" fmla="*/ 18 w 45"/>
                    <a:gd name="T13" fmla="*/ 47 h 60"/>
                    <a:gd name="T14" fmla="*/ 18 w 45"/>
                    <a:gd name="T15" fmla="*/ 48 h 60"/>
                    <a:gd name="T16" fmla="*/ 14 w 45"/>
                    <a:gd name="T17" fmla="*/ 51 h 60"/>
                    <a:gd name="T18" fmla="*/ 14 w 45"/>
                    <a:gd name="T19" fmla="*/ 50 h 60"/>
                    <a:gd name="T20" fmla="*/ 43 w 45"/>
                    <a:gd name="T21" fmla="*/ 5 h 60"/>
                    <a:gd name="T22" fmla="*/ 44 w 45"/>
                    <a:gd name="T23" fmla="*/ 2 h 60"/>
                    <a:gd name="T24" fmla="*/ 41 w 45"/>
                    <a:gd name="T25" fmla="*/ 0 h 60"/>
                    <a:gd name="T26" fmla="*/ 41 w 45"/>
                    <a:gd name="T27" fmla="*/ 0 h 60"/>
                    <a:gd name="T28" fmla="*/ 40 w 45"/>
                    <a:gd name="T29" fmla="*/ 1 h 60"/>
                    <a:gd name="T30" fmla="*/ 8 w 45"/>
                    <a:gd name="T31" fmla="*/ 49 h 60"/>
                    <a:gd name="T32" fmla="*/ 8 w 45"/>
                    <a:gd name="T33" fmla="*/ 50 h 60"/>
                    <a:gd name="T34" fmla="*/ 5 w 45"/>
                    <a:gd name="T35" fmla="*/ 46 h 60"/>
                    <a:gd name="T36" fmla="*/ 3 w 45"/>
                    <a:gd name="T37" fmla="*/ 46 h 60"/>
                    <a:gd name="T38" fmla="*/ 3 w 45"/>
                    <a:gd name="T39" fmla="*/ 46 h 60"/>
                    <a:gd name="T40" fmla="*/ 1 w 45"/>
                    <a:gd name="T41" fmla="*/ 46 h 60"/>
                    <a:gd name="T42" fmla="*/ 0 w 45"/>
                    <a:gd name="T43" fmla="*/ 4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5" h="60">
                      <a:moveTo>
                        <a:pt x="0" y="48"/>
                      </a:moveTo>
                      <a:cubicBezTo>
                        <a:pt x="0" y="49"/>
                        <a:pt x="1" y="49"/>
                        <a:pt x="1" y="50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10" y="60"/>
                        <a:pt x="11" y="60"/>
                        <a:pt x="12" y="5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2" y="51"/>
                        <a:pt x="23" y="49"/>
                        <a:pt x="22" y="48"/>
                      </a:cubicBezTo>
                      <a:cubicBezTo>
                        <a:pt x="21" y="47"/>
                        <a:pt x="19" y="46"/>
                        <a:pt x="18" y="47"/>
                      </a:cubicBezTo>
                      <a:cubicBezTo>
                        <a:pt x="18" y="47"/>
                        <a:pt x="18" y="47"/>
                        <a:pt x="18" y="48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15" y="32"/>
                        <a:pt x="26" y="15"/>
                        <a:pt x="43" y="5"/>
                      </a:cubicBezTo>
                      <a:cubicBezTo>
                        <a:pt x="44" y="5"/>
                        <a:pt x="45" y="3"/>
                        <a:pt x="44" y="2"/>
                      </a:cubicBezTo>
                      <a:cubicBezTo>
                        <a:pt x="43" y="1"/>
                        <a:pt x="42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0" y="1"/>
                        <a:pt x="40" y="1"/>
                        <a:pt x="40" y="1"/>
                      </a:cubicBezTo>
                      <a:cubicBezTo>
                        <a:pt x="22" y="11"/>
                        <a:pt x="11" y="29"/>
                        <a:pt x="8" y="49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5" y="46"/>
                        <a:pt x="5" y="46"/>
                        <a:pt x="5" y="46"/>
                      </a:cubicBezTo>
                      <a:cubicBezTo>
                        <a:pt x="5" y="46"/>
                        <a:pt x="4" y="46"/>
                        <a:pt x="3" y="46"/>
                      </a:cubicBezTo>
                      <a:cubicBezTo>
                        <a:pt x="3" y="46"/>
                        <a:pt x="3" y="46"/>
                        <a:pt x="3" y="46"/>
                      </a:cubicBezTo>
                      <a:cubicBezTo>
                        <a:pt x="2" y="46"/>
                        <a:pt x="2" y="46"/>
                        <a:pt x="1" y="46"/>
                      </a:cubicBezTo>
                      <a:cubicBezTo>
                        <a:pt x="1" y="47"/>
                        <a:pt x="0" y="48"/>
                        <a:pt x="0" y="48"/>
                      </a:cubicBezTo>
                    </a:path>
                  </a:pathLst>
                </a:custGeom>
                <a:solidFill>
                  <a:srgbClr val="EE313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25">
                  <a:extLst>
                    <a:ext uri="{FF2B5EF4-FFF2-40B4-BE49-F238E27FC236}">
                      <a16:creationId xmlns:a16="http://schemas.microsoft.com/office/drawing/2014/main" id="{11A35D2C-F3CB-2BCC-EEA9-5C7898BB74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63863" y="2503488"/>
                  <a:ext cx="127000" cy="128588"/>
                </a:xfrm>
                <a:custGeom>
                  <a:avLst/>
                  <a:gdLst>
                    <a:gd name="T0" fmla="*/ 17 w 34"/>
                    <a:gd name="T1" fmla="*/ 29 h 34"/>
                    <a:gd name="T2" fmla="*/ 5 w 34"/>
                    <a:gd name="T3" fmla="*/ 17 h 34"/>
                    <a:gd name="T4" fmla="*/ 17 w 34"/>
                    <a:gd name="T5" fmla="*/ 5 h 34"/>
                    <a:gd name="T6" fmla="*/ 28 w 34"/>
                    <a:gd name="T7" fmla="*/ 17 h 34"/>
                    <a:gd name="T8" fmla="*/ 17 w 34"/>
                    <a:gd name="T9" fmla="*/ 29 h 34"/>
                    <a:gd name="T10" fmla="*/ 17 w 34"/>
                    <a:gd name="T11" fmla="*/ 0 h 34"/>
                    <a:gd name="T12" fmla="*/ 0 w 34"/>
                    <a:gd name="T13" fmla="*/ 17 h 34"/>
                    <a:gd name="T14" fmla="*/ 17 w 34"/>
                    <a:gd name="T15" fmla="*/ 34 h 34"/>
                    <a:gd name="T16" fmla="*/ 34 w 34"/>
                    <a:gd name="T17" fmla="*/ 17 h 34"/>
                    <a:gd name="T18" fmla="*/ 17 w 34"/>
                    <a:gd name="T1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29"/>
                      </a:moveTo>
                      <a:cubicBezTo>
                        <a:pt x="10" y="29"/>
                        <a:pt x="5" y="23"/>
                        <a:pt x="5" y="17"/>
                      </a:cubicBezTo>
                      <a:cubicBezTo>
                        <a:pt x="5" y="11"/>
                        <a:pt x="10" y="5"/>
                        <a:pt x="17" y="5"/>
                      </a:cubicBezTo>
                      <a:cubicBezTo>
                        <a:pt x="23" y="5"/>
                        <a:pt x="28" y="11"/>
                        <a:pt x="28" y="17"/>
                      </a:cubicBezTo>
                      <a:cubicBezTo>
                        <a:pt x="28" y="23"/>
                        <a:pt x="23" y="29"/>
                        <a:pt x="17" y="29"/>
                      </a:cubicBezTo>
                      <a:moveTo>
                        <a:pt x="17" y="0"/>
                      </a:moveTo>
                      <a:cubicBezTo>
                        <a:pt x="7" y="0"/>
                        <a:pt x="0" y="8"/>
                        <a:pt x="0" y="17"/>
                      </a:cubicBezTo>
                      <a:cubicBezTo>
                        <a:pt x="0" y="26"/>
                        <a:pt x="7" y="34"/>
                        <a:pt x="17" y="34"/>
                      </a:cubicBezTo>
                      <a:cubicBezTo>
                        <a:pt x="26" y="34"/>
                        <a:pt x="34" y="26"/>
                        <a:pt x="34" y="17"/>
                      </a:cubicBezTo>
                      <a:cubicBezTo>
                        <a:pt x="34" y="8"/>
                        <a:pt x="26" y="0"/>
                        <a:pt x="1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AC1985-A324-5251-1B0D-1D1D4EE5A3F8}"/>
                </a:ext>
              </a:extLst>
            </p:cNvPr>
            <p:cNvGrpSpPr/>
            <p:nvPr/>
          </p:nvGrpSpPr>
          <p:grpSpPr>
            <a:xfrm>
              <a:off x="1225980" y="2391193"/>
              <a:ext cx="969759" cy="988774"/>
              <a:chOff x="1225980" y="2391193"/>
              <a:chExt cx="969759" cy="988774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8AD8642-FD7C-6972-C115-F1A5FF054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980" y="2391193"/>
                <a:ext cx="969759" cy="988774"/>
              </a:xfrm>
              <a:prstGeom prst="ellipse">
                <a:avLst/>
              </a:prstGeom>
              <a:solidFill>
                <a:srgbClr val="ECEDED"/>
              </a:solidFill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3803536-E282-A9A7-4DF7-80F7622507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32692" y="2657097"/>
                <a:ext cx="356335" cy="456967"/>
                <a:chOff x="6099175" y="4013201"/>
                <a:chExt cx="342900" cy="439738"/>
              </a:xfrm>
            </p:grpSpPr>
            <p:sp>
              <p:nvSpPr>
                <p:cNvPr id="66" name="Freeform 353">
                  <a:extLst>
                    <a:ext uri="{FF2B5EF4-FFF2-40B4-BE49-F238E27FC236}">
                      <a16:creationId xmlns:a16="http://schemas.microsoft.com/office/drawing/2014/main" id="{161DC01D-2CA6-91A5-FD4A-74084530EB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99175" y="4013201"/>
                  <a:ext cx="342900" cy="439738"/>
                </a:xfrm>
                <a:custGeom>
                  <a:avLst/>
                  <a:gdLst>
                    <a:gd name="T0" fmla="*/ 54 w 108"/>
                    <a:gd name="T1" fmla="*/ 0 h 138"/>
                    <a:gd name="T2" fmla="*/ 0 w 108"/>
                    <a:gd name="T3" fmla="*/ 18 h 138"/>
                    <a:gd name="T4" fmla="*/ 0 w 108"/>
                    <a:gd name="T5" fmla="*/ 73 h 138"/>
                    <a:gd name="T6" fmla="*/ 32 w 108"/>
                    <a:gd name="T7" fmla="*/ 128 h 138"/>
                    <a:gd name="T8" fmla="*/ 54 w 108"/>
                    <a:gd name="T9" fmla="*/ 138 h 138"/>
                    <a:gd name="T10" fmla="*/ 75 w 108"/>
                    <a:gd name="T11" fmla="*/ 128 h 138"/>
                    <a:gd name="T12" fmla="*/ 108 w 108"/>
                    <a:gd name="T13" fmla="*/ 73 h 138"/>
                    <a:gd name="T14" fmla="*/ 108 w 108"/>
                    <a:gd name="T15" fmla="*/ 18 h 138"/>
                    <a:gd name="T16" fmla="*/ 54 w 108"/>
                    <a:gd name="T17" fmla="*/ 0 h 138"/>
                    <a:gd name="T18" fmla="*/ 101 w 108"/>
                    <a:gd name="T19" fmla="*/ 73 h 138"/>
                    <a:gd name="T20" fmla="*/ 72 w 108"/>
                    <a:gd name="T21" fmla="*/ 121 h 138"/>
                    <a:gd name="T22" fmla="*/ 54 w 108"/>
                    <a:gd name="T23" fmla="*/ 131 h 138"/>
                    <a:gd name="T24" fmla="*/ 36 w 108"/>
                    <a:gd name="T25" fmla="*/ 121 h 138"/>
                    <a:gd name="T26" fmla="*/ 6 w 108"/>
                    <a:gd name="T27" fmla="*/ 73 h 138"/>
                    <a:gd name="T28" fmla="*/ 6 w 108"/>
                    <a:gd name="T29" fmla="*/ 23 h 138"/>
                    <a:gd name="T30" fmla="*/ 7 w 108"/>
                    <a:gd name="T31" fmla="*/ 23 h 138"/>
                    <a:gd name="T32" fmla="*/ 54 w 108"/>
                    <a:gd name="T33" fmla="*/ 8 h 138"/>
                    <a:gd name="T34" fmla="*/ 54 w 108"/>
                    <a:gd name="T35" fmla="*/ 8 h 138"/>
                    <a:gd name="T36" fmla="*/ 101 w 108"/>
                    <a:gd name="T37" fmla="*/ 23 h 138"/>
                    <a:gd name="T38" fmla="*/ 101 w 108"/>
                    <a:gd name="T39" fmla="*/ 73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8" h="138">
                      <a:moveTo>
                        <a:pt x="54" y="0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73"/>
                        <a:pt x="0" y="73"/>
                        <a:pt x="0" y="73"/>
                      </a:cubicBezTo>
                      <a:cubicBezTo>
                        <a:pt x="0" y="96"/>
                        <a:pt x="12" y="117"/>
                        <a:pt x="32" y="128"/>
                      </a:cubicBezTo>
                      <a:cubicBezTo>
                        <a:pt x="54" y="138"/>
                        <a:pt x="54" y="138"/>
                        <a:pt x="54" y="138"/>
                      </a:cubicBezTo>
                      <a:cubicBezTo>
                        <a:pt x="75" y="128"/>
                        <a:pt x="75" y="128"/>
                        <a:pt x="75" y="128"/>
                      </a:cubicBezTo>
                      <a:cubicBezTo>
                        <a:pt x="95" y="117"/>
                        <a:pt x="108" y="96"/>
                        <a:pt x="108" y="73"/>
                      </a:cubicBezTo>
                      <a:cubicBezTo>
                        <a:pt x="108" y="18"/>
                        <a:pt x="108" y="18"/>
                        <a:pt x="108" y="18"/>
                      </a:cubicBezTo>
                      <a:lnTo>
                        <a:pt x="54" y="0"/>
                      </a:lnTo>
                      <a:close/>
                      <a:moveTo>
                        <a:pt x="101" y="73"/>
                      </a:moveTo>
                      <a:cubicBezTo>
                        <a:pt x="101" y="93"/>
                        <a:pt x="90" y="112"/>
                        <a:pt x="72" y="121"/>
                      </a:cubicBezTo>
                      <a:cubicBezTo>
                        <a:pt x="54" y="131"/>
                        <a:pt x="54" y="131"/>
                        <a:pt x="54" y="131"/>
                      </a:cubicBezTo>
                      <a:cubicBezTo>
                        <a:pt x="36" y="121"/>
                        <a:pt x="36" y="121"/>
                        <a:pt x="36" y="121"/>
                      </a:cubicBezTo>
                      <a:cubicBezTo>
                        <a:pt x="17" y="112"/>
                        <a:pt x="6" y="93"/>
                        <a:pt x="6" y="7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101" y="23"/>
                        <a:pt x="101" y="23"/>
                        <a:pt x="101" y="23"/>
                      </a:cubicBezTo>
                      <a:lnTo>
                        <a:pt x="101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7" name="Freeform 354">
                  <a:extLst>
                    <a:ext uri="{FF2B5EF4-FFF2-40B4-BE49-F238E27FC236}">
                      <a16:creationId xmlns:a16="http://schemas.microsoft.com/office/drawing/2014/main" id="{E3C7AE38-4B1A-1CC4-4C10-44A5DC9FAA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6325" y="4160838"/>
                  <a:ext cx="212725" cy="152400"/>
                </a:xfrm>
                <a:custGeom>
                  <a:avLst/>
                  <a:gdLst>
                    <a:gd name="T0" fmla="*/ 66 w 67"/>
                    <a:gd name="T1" fmla="*/ 2 h 48"/>
                    <a:gd name="T2" fmla="*/ 63 w 67"/>
                    <a:gd name="T3" fmla="*/ 0 h 48"/>
                    <a:gd name="T4" fmla="*/ 61 w 67"/>
                    <a:gd name="T5" fmla="*/ 2 h 48"/>
                    <a:gd name="T6" fmla="*/ 24 w 67"/>
                    <a:gd name="T7" fmla="*/ 39 h 48"/>
                    <a:gd name="T8" fmla="*/ 7 w 67"/>
                    <a:gd name="T9" fmla="*/ 22 h 48"/>
                    <a:gd name="T10" fmla="*/ 4 w 67"/>
                    <a:gd name="T11" fmla="*/ 20 h 48"/>
                    <a:gd name="T12" fmla="*/ 2 w 67"/>
                    <a:gd name="T13" fmla="*/ 22 h 48"/>
                    <a:gd name="T14" fmla="*/ 0 w 67"/>
                    <a:gd name="T15" fmla="*/ 24 h 48"/>
                    <a:gd name="T16" fmla="*/ 2 w 67"/>
                    <a:gd name="T17" fmla="*/ 27 h 48"/>
                    <a:gd name="T18" fmla="*/ 21 w 67"/>
                    <a:gd name="T19" fmla="*/ 48 h 48"/>
                    <a:gd name="T20" fmla="*/ 24 w 67"/>
                    <a:gd name="T21" fmla="*/ 48 h 48"/>
                    <a:gd name="T22" fmla="*/ 27 w 67"/>
                    <a:gd name="T23" fmla="*/ 48 h 48"/>
                    <a:gd name="T24" fmla="*/ 66 w 67"/>
                    <a:gd name="T25" fmla="*/ 7 h 48"/>
                    <a:gd name="T26" fmla="*/ 67 w 67"/>
                    <a:gd name="T27" fmla="*/ 4 h 48"/>
                    <a:gd name="T28" fmla="*/ 66 w 67"/>
                    <a:gd name="T29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48">
                      <a:moveTo>
                        <a:pt x="66" y="2"/>
                      </a:moveTo>
                      <a:cubicBezTo>
                        <a:pt x="65" y="1"/>
                        <a:pt x="64" y="0"/>
                        <a:pt x="63" y="0"/>
                      </a:cubicBezTo>
                      <a:cubicBezTo>
                        <a:pt x="62" y="0"/>
                        <a:pt x="61" y="1"/>
                        <a:pt x="61" y="2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6" y="21"/>
                        <a:pt x="5" y="20"/>
                        <a:pt x="4" y="20"/>
                      </a:cubicBezTo>
                      <a:cubicBezTo>
                        <a:pt x="3" y="20"/>
                        <a:pt x="2" y="21"/>
                        <a:pt x="2" y="22"/>
                      </a:cubicBezTo>
                      <a:cubicBezTo>
                        <a:pt x="1" y="22"/>
                        <a:pt x="0" y="23"/>
                        <a:pt x="0" y="24"/>
                      </a:cubicBezTo>
                      <a:cubicBezTo>
                        <a:pt x="0" y="25"/>
                        <a:pt x="1" y="26"/>
                        <a:pt x="2" y="27"/>
                      </a:cubicBezTo>
                      <a:cubicBezTo>
                        <a:pt x="21" y="48"/>
                        <a:pt x="21" y="48"/>
                        <a:pt x="21" y="48"/>
                      </a:cubicBezTo>
                      <a:cubicBezTo>
                        <a:pt x="22" y="48"/>
                        <a:pt x="23" y="48"/>
                        <a:pt x="24" y="48"/>
                      </a:cubicBezTo>
                      <a:cubicBezTo>
                        <a:pt x="25" y="48"/>
                        <a:pt x="26" y="48"/>
                        <a:pt x="27" y="48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7" y="7"/>
                        <a:pt x="67" y="5"/>
                        <a:pt x="67" y="4"/>
                      </a:cubicBezTo>
                      <a:cubicBezTo>
                        <a:pt x="67" y="4"/>
                        <a:pt x="67" y="3"/>
                        <a:pt x="66" y="2"/>
                      </a:cubicBezTo>
                    </a:path>
                  </a:pathLst>
                </a:custGeom>
                <a:solidFill>
                  <a:srgbClr val="EE313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CA2C1A-596A-FE12-327E-70A22E9DFA14}"/>
                </a:ext>
              </a:extLst>
            </p:cNvPr>
            <p:cNvGrpSpPr/>
            <p:nvPr/>
          </p:nvGrpSpPr>
          <p:grpSpPr>
            <a:xfrm>
              <a:off x="2136404" y="2961889"/>
              <a:ext cx="969759" cy="988774"/>
              <a:chOff x="2136404" y="2961889"/>
              <a:chExt cx="969759" cy="98877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396E3EA-144B-9E7B-D392-25E4E7B4D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404" y="2961889"/>
                <a:ext cx="969759" cy="988774"/>
              </a:xfrm>
              <a:prstGeom prst="ellipse">
                <a:avLst/>
              </a:prstGeom>
              <a:solidFill>
                <a:srgbClr val="ECEDED"/>
              </a:solidFill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9C6ACAA-44A2-9F29-BC5B-D748C33F8C2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392683" y="3271684"/>
                <a:ext cx="457200" cy="369184"/>
                <a:chOff x="3782082" y="322263"/>
                <a:chExt cx="593725" cy="479425"/>
              </a:xfrm>
            </p:grpSpPr>
            <p:sp>
              <p:nvSpPr>
                <p:cNvPr id="61" name="Freeform 67">
                  <a:extLst>
                    <a:ext uri="{FF2B5EF4-FFF2-40B4-BE49-F238E27FC236}">
                      <a16:creationId xmlns:a16="http://schemas.microsoft.com/office/drawing/2014/main" id="{96A4612B-753C-6AE2-49CA-4A306B50E6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12257" y="436563"/>
                  <a:ext cx="333375" cy="365125"/>
                </a:xfrm>
                <a:custGeom>
                  <a:avLst/>
                  <a:gdLst>
                    <a:gd name="T0" fmla="*/ 72 w 105"/>
                    <a:gd name="T1" fmla="*/ 58 h 115"/>
                    <a:gd name="T2" fmla="*/ 70 w 105"/>
                    <a:gd name="T3" fmla="*/ 58 h 115"/>
                    <a:gd name="T4" fmla="*/ 66 w 105"/>
                    <a:gd name="T5" fmla="*/ 55 h 115"/>
                    <a:gd name="T6" fmla="*/ 67 w 105"/>
                    <a:gd name="T7" fmla="*/ 51 h 115"/>
                    <a:gd name="T8" fmla="*/ 67 w 105"/>
                    <a:gd name="T9" fmla="*/ 51 h 115"/>
                    <a:gd name="T10" fmla="*/ 74 w 105"/>
                    <a:gd name="T11" fmla="*/ 13 h 115"/>
                    <a:gd name="T12" fmla="*/ 52 w 105"/>
                    <a:gd name="T13" fmla="*/ 0 h 115"/>
                    <a:gd name="T14" fmla="*/ 31 w 105"/>
                    <a:gd name="T15" fmla="*/ 13 h 115"/>
                    <a:gd name="T16" fmla="*/ 38 w 105"/>
                    <a:gd name="T17" fmla="*/ 51 h 115"/>
                    <a:gd name="T18" fmla="*/ 38 w 105"/>
                    <a:gd name="T19" fmla="*/ 51 h 115"/>
                    <a:gd name="T20" fmla="*/ 39 w 105"/>
                    <a:gd name="T21" fmla="*/ 55 h 115"/>
                    <a:gd name="T22" fmla="*/ 34 w 105"/>
                    <a:gd name="T23" fmla="*/ 58 h 115"/>
                    <a:gd name="T24" fmla="*/ 33 w 105"/>
                    <a:gd name="T25" fmla="*/ 58 h 115"/>
                    <a:gd name="T26" fmla="*/ 0 w 105"/>
                    <a:gd name="T27" fmla="*/ 98 h 115"/>
                    <a:gd name="T28" fmla="*/ 52 w 105"/>
                    <a:gd name="T29" fmla="*/ 115 h 115"/>
                    <a:gd name="T30" fmla="*/ 53 w 105"/>
                    <a:gd name="T31" fmla="*/ 115 h 115"/>
                    <a:gd name="T32" fmla="*/ 53 w 105"/>
                    <a:gd name="T33" fmla="*/ 115 h 115"/>
                    <a:gd name="T34" fmla="*/ 80 w 105"/>
                    <a:gd name="T35" fmla="*/ 113 h 115"/>
                    <a:gd name="T36" fmla="*/ 105 w 105"/>
                    <a:gd name="T37" fmla="*/ 98 h 115"/>
                    <a:gd name="T38" fmla="*/ 72 w 105"/>
                    <a:gd name="T39" fmla="*/ 58 h 115"/>
                    <a:gd name="T40" fmla="*/ 78 w 105"/>
                    <a:gd name="T41" fmla="*/ 106 h 115"/>
                    <a:gd name="T42" fmla="*/ 53 w 105"/>
                    <a:gd name="T43" fmla="*/ 107 h 115"/>
                    <a:gd name="T44" fmla="*/ 53 w 105"/>
                    <a:gd name="T45" fmla="*/ 107 h 115"/>
                    <a:gd name="T46" fmla="*/ 52 w 105"/>
                    <a:gd name="T47" fmla="*/ 107 h 115"/>
                    <a:gd name="T48" fmla="*/ 7 w 105"/>
                    <a:gd name="T49" fmla="*/ 98 h 115"/>
                    <a:gd name="T50" fmla="*/ 34 w 105"/>
                    <a:gd name="T51" fmla="*/ 66 h 115"/>
                    <a:gd name="T52" fmla="*/ 46 w 105"/>
                    <a:gd name="T53" fmla="*/ 57 h 115"/>
                    <a:gd name="T54" fmla="*/ 44 w 105"/>
                    <a:gd name="T55" fmla="*/ 47 h 115"/>
                    <a:gd name="T56" fmla="*/ 44 w 105"/>
                    <a:gd name="T57" fmla="*/ 46 h 115"/>
                    <a:gd name="T58" fmla="*/ 43 w 105"/>
                    <a:gd name="T59" fmla="*/ 46 h 115"/>
                    <a:gd name="T60" fmla="*/ 43 w 105"/>
                    <a:gd name="T61" fmla="*/ 46 h 115"/>
                    <a:gd name="T62" fmla="*/ 37 w 105"/>
                    <a:gd name="T63" fmla="*/ 16 h 115"/>
                    <a:gd name="T64" fmla="*/ 52 w 105"/>
                    <a:gd name="T65" fmla="*/ 7 h 115"/>
                    <a:gd name="T66" fmla="*/ 68 w 105"/>
                    <a:gd name="T67" fmla="*/ 16 h 115"/>
                    <a:gd name="T68" fmla="*/ 62 w 105"/>
                    <a:gd name="T69" fmla="*/ 46 h 115"/>
                    <a:gd name="T70" fmla="*/ 62 w 105"/>
                    <a:gd name="T71" fmla="*/ 46 h 115"/>
                    <a:gd name="T72" fmla="*/ 61 w 105"/>
                    <a:gd name="T73" fmla="*/ 46 h 115"/>
                    <a:gd name="T74" fmla="*/ 61 w 105"/>
                    <a:gd name="T75" fmla="*/ 47 h 115"/>
                    <a:gd name="T76" fmla="*/ 59 w 105"/>
                    <a:gd name="T77" fmla="*/ 57 h 115"/>
                    <a:gd name="T78" fmla="*/ 71 w 105"/>
                    <a:gd name="T79" fmla="*/ 66 h 115"/>
                    <a:gd name="T80" fmla="*/ 98 w 105"/>
                    <a:gd name="T81" fmla="*/ 98 h 115"/>
                    <a:gd name="T82" fmla="*/ 78 w 105"/>
                    <a:gd name="T83" fmla="*/ 106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5" h="115">
                      <a:moveTo>
                        <a:pt x="72" y="58"/>
                      </a:moveTo>
                      <a:cubicBezTo>
                        <a:pt x="70" y="58"/>
                        <a:pt x="70" y="58"/>
                        <a:pt x="70" y="58"/>
                      </a:cubicBezTo>
                      <a:cubicBezTo>
                        <a:pt x="68" y="57"/>
                        <a:pt x="66" y="56"/>
                        <a:pt x="66" y="55"/>
                      </a:cubicBezTo>
                      <a:cubicBezTo>
                        <a:pt x="65" y="54"/>
                        <a:pt x="66" y="53"/>
                        <a:pt x="67" y="51"/>
                      </a:cubicBezTo>
                      <a:cubicBezTo>
                        <a:pt x="67" y="51"/>
                        <a:pt x="67" y="51"/>
                        <a:pt x="67" y="51"/>
                      </a:cubicBezTo>
                      <a:cubicBezTo>
                        <a:pt x="74" y="44"/>
                        <a:pt x="80" y="26"/>
                        <a:pt x="74" y="13"/>
                      </a:cubicBezTo>
                      <a:cubicBezTo>
                        <a:pt x="72" y="7"/>
                        <a:pt x="66" y="0"/>
                        <a:pt x="52" y="0"/>
                      </a:cubicBezTo>
                      <a:cubicBezTo>
                        <a:pt x="39" y="0"/>
                        <a:pt x="33" y="7"/>
                        <a:pt x="31" y="13"/>
                      </a:cubicBezTo>
                      <a:cubicBezTo>
                        <a:pt x="25" y="26"/>
                        <a:pt x="31" y="44"/>
                        <a:pt x="38" y="51"/>
                      </a:cubicBezTo>
                      <a:cubicBezTo>
                        <a:pt x="38" y="51"/>
                        <a:pt x="38" y="51"/>
                        <a:pt x="38" y="51"/>
                      </a:cubicBezTo>
                      <a:cubicBezTo>
                        <a:pt x="39" y="53"/>
                        <a:pt x="39" y="54"/>
                        <a:pt x="39" y="55"/>
                      </a:cubicBezTo>
                      <a:cubicBezTo>
                        <a:pt x="39" y="56"/>
                        <a:pt x="37" y="57"/>
                        <a:pt x="34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18" y="61"/>
                        <a:pt x="0" y="65"/>
                        <a:pt x="0" y="98"/>
                      </a:cubicBezTo>
                      <a:cubicBezTo>
                        <a:pt x="0" y="104"/>
                        <a:pt x="7" y="115"/>
                        <a:pt x="52" y="115"/>
                      </a:cubicBezTo>
                      <a:cubicBezTo>
                        <a:pt x="53" y="115"/>
                        <a:pt x="53" y="115"/>
                        <a:pt x="53" y="115"/>
                      </a:cubicBezTo>
                      <a:cubicBezTo>
                        <a:pt x="53" y="115"/>
                        <a:pt x="53" y="115"/>
                        <a:pt x="53" y="115"/>
                      </a:cubicBezTo>
                      <a:cubicBezTo>
                        <a:pt x="55" y="115"/>
                        <a:pt x="68" y="115"/>
                        <a:pt x="80" y="113"/>
                      </a:cubicBezTo>
                      <a:cubicBezTo>
                        <a:pt x="97" y="110"/>
                        <a:pt x="105" y="106"/>
                        <a:pt x="105" y="98"/>
                      </a:cubicBezTo>
                      <a:cubicBezTo>
                        <a:pt x="105" y="65"/>
                        <a:pt x="87" y="61"/>
                        <a:pt x="72" y="58"/>
                      </a:cubicBezTo>
                      <a:moveTo>
                        <a:pt x="78" y="106"/>
                      </a:moveTo>
                      <a:cubicBezTo>
                        <a:pt x="67" y="107"/>
                        <a:pt x="55" y="107"/>
                        <a:pt x="53" y="107"/>
                      </a:cubicBezTo>
                      <a:cubicBezTo>
                        <a:pt x="53" y="107"/>
                        <a:pt x="53" y="107"/>
                        <a:pt x="53" y="107"/>
                      </a:cubicBezTo>
                      <a:cubicBezTo>
                        <a:pt x="52" y="107"/>
                        <a:pt x="52" y="107"/>
                        <a:pt x="52" y="107"/>
                      </a:cubicBezTo>
                      <a:cubicBezTo>
                        <a:pt x="25" y="107"/>
                        <a:pt x="7" y="103"/>
                        <a:pt x="7" y="98"/>
                      </a:cubicBezTo>
                      <a:cubicBezTo>
                        <a:pt x="7" y="71"/>
                        <a:pt x="20" y="68"/>
                        <a:pt x="34" y="66"/>
                      </a:cubicBezTo>
                      <a:cubicBezTo>
                        <a:pt x="34" y="66"/>
                        <a:pt x="44" y="63"/>
                        <a:pt x="46" y="57"/>
                      </a:cubicBezTo>
                      <a:cubicBezTo>
                        <a:pt x="47" y="55"/>
                        <a:pt x="47" y="51"/>
                        <a:pt x="44" y="47"/>
                      </a:cubicBezTo>
                      <a:cubicBezTo>
                        <a:pt x="44" y="46"/>
                        <a:pt x="44" y="46"/>
                        <a:pt x="44" y="46"/>
                      </a:cubicBezTo>
                      <a:cubicBezTo>
                        <a:pt x="43" y="46"/>
                        <a:pt x="43" y="46"/>
                        <a:pt x="43" y="46"/>
                      </a:cubicBezTo>
                      <a:cubicBezTo>
                        <a:pt x="43" y="46"/>
                        <a:pt x="43" y="46"/>
                        <a:pt x="43" y="46"/>
                      </a:cubicBezTo>
                      <a:cubicBezTo>
                        <a:pt x="38" y="41"/>
                        <a:pt x="33" y="25"/>
                        <a:pt x="37" y="16"/>
                      </a:cubicBezTo>
                      <a:cubicBezTo>
                        <a:pt x="40" y="10"/>
                        <a:pt x="45" y="7"/>
                        <a:pt x="52" y="7"/>
                      </a:cubicBezTo>
                      <a:cubicBezTo>
                        <a:pt x="60" y="7"/>
                        <a:pt x="65" y="10"/>
                        <a:pt x="68" y="16"/>
                      </a:cubicBezTo>
                      <a:cubicBezTo>
                        <a:pt x="72" y="25"/>
                        <a:pt x="67" y="41"/>
                        <a:pt x="62" y="46"/>
                      </a:cubicBezTo>
                      <a:cubicBezTo>
                        <a:pt x="62" y="46"/>
                        <a:pt x="62" y="46"/>
                        <a:pt x="62" y="46"/>
                      </a:cubicBezTo>
                      <a:cubicBezTo>
                        <a:pt x="61" y="46"/>
                        <a:pt x="61" y="46"/>
                        <a:pt x="61" y="46"/>
                      </a:cubicBezTo>
                      <a:cubicBezTo>
                        <a:pt x="61" y="47"/>
                        <a:pt x="61" y="47"/>
                        <a:pt x="61" y="47"/>
                      </a:cubicBezTo>
                      <a:cubicBezTo>
                        <a:pt x="58" y="52"/>
                        <a:pt x="58" y="55"/>
                        <a:pt x="59" y="57"/>
                      </a:cubicBezTo>
                      <a:cubicBezTo>
                        <a:pt x="62" y="64"/>
                        <a:pt x="71" y="66"/>
                        <a:pt x="71" y="66"/>
                      </a:cubicBezTo>
                      <a:cubicBezTo>
                        <a:pt x="85" y="68"/>
                        <a:pt x="98" y="71"/>
                        <a:pt x="98" y="98"/>
                      </a:cubicBezTo>
                      <a:cubicBezTo>
                        <a:pt x="98" y="100"/>
                        <a:pt x="94" y="103"/>
                        <a:pt x="78" y="106"/>
                      </a:cubicBezTo>
                    </a:path>
                  </a:pathLst>
                </a:custGeom>
                <a:solidFill>
                  <a:srgbClr val="EE313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" name="Freeform 68">
                  <a:extLst>
                    <a:ext uri="{FF2B5EF4-FFF2-40B4-BE49-F238E27FC236}">
                      <a16:creationId xmlns:a16="http://schemas.microsoft.com/office/drawing/2014/main" id="{C18849E0-8CF4-5B4A-7331-D5B275D8C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4032" y="322263"/>
                  <a:ext cx="231775" cy="333375"/>
                </a:xfrm>
                <a:custGeom>
                  <a:avLst/>
                  <a:gdLst>
                    <a:gd name="T0" fmla="*/ 42 w 73"/>
                    <a:gd name="T1" fmla="*/ 53 h 105"/>
                    <a:gd name="T2" fmla="*/ 41 w 73"/>
                    <a:gd name="T3" fmla="*/ 52 h 105"/>
                    <a:gd name="T4" fmla="*/ 38 w 73"/>
                    <a:gd name="T5" fmla="*/ 50 h 105"/>
                    <a:gd name="T6" fmla="*/ 38 w 73"/>
                    <a:gd name="T7" fmla="*/ 48 h 105"/>
                    <a:gd name="T8" fmla="*/ 39 w 73"/>
                    <a:gd name="T9" fmla="*/ 47 h 105"/>
                    <a:gd name="T10" fmla="*/ 45 w 73"/>
                    <a:gd name="T11" fmla="*/ 12 h 105"/>
                    <a:gd name="T12" fmla="*/ 25 w 73"/>
                    <a:gd name="T13" fmla="*/ 0 h 105"/>
                    <a:gd name="T14" fmla="*/ 5 w 73"/>
                    <a:gd name="T15" fmla="*/ 12 h 105"/>
                    <a:gd name="T16" fmla="*/ 11 w 73"/>
                    <a:gd name="T17" fmla="*/ 47 h 105"/>
                    <a:gd name="T18" fmla="*/ 12 w 73"/>
                    <a:gd name="T19" fmla="*/ 48 h 105"/>
                    <a:gd name="T20" fmla="*/ 12 w 73"/>
                    <a:gd name="T21" fmla="*/ 50 h 105"/>
                    <a:gd name="T22" fmla="*/ 10 w 73"/>
                    <a:gd name="T23" fmla="*/ 52 h 105"/>
                    <a:gd name="T24" fmla="*/ 11 w 73"/>
                    <a:gd name="T25" fmla="*/ 60 h 105"/>
                    <a:gd name="T26" fmla="*/ 11 w 73"/>
                    <a:gd name="T27" fmla="*/ 60 h 105"/>
                    <a:gd name="T28" fmla="*/ 20 w 73"/>
                    <a:gd name="T29" fmla="*/ 53 h 105"/>
                    <a:gd name="T30" fmla="*/ 18 w 73"/>
                    <a:gd name="T31" fmla="*/ 43 h 105"/>
                    <a:gd name="T32" fmla="*/ 18 w 73"/>
                    <a:gd name="T33" fmla="*/ 42 h 105"/>
                    <a:gd name="T34" fmla="*/ 17 w 73"/>
                    <a:gd name="T35" fmla="*/ 42 h 105"/>
                    <a:gd name="T36" fmla="*/ 17 w 73"/>
                    <a:gd name="T37" fmla="*/ 41 h 105"/>
                    <a:gd name="T38" fmla="*/ 12 w 73"/>
                    <a:gd name="T39" fmla="*/ 16 h 105"/>
                    <a:gd name="T40" fmla="*/ 25 w 73"/>
                    <a:gd name="T41" fmla="*/ 8 h 105"/>
                    <a:gd name="T42" fmla="*/ 38 w 73"/>
                    <a:gd name="T43" fmla="*/ 16 h 105"/>
                    <a:gd name="T44" fmla="*/ 33 w 73"/>
                    <a:gd name="T45" fmla="*/ 41 h 105"/>
                    <a:gd name="T46" fmla="*/ 33 w 73"/>
                    <a:gd name="T47" fmla="*/ 42 h 105"/>
                    <a:gd name="T48" fmla="*/ 32 w 73"/>
                    <a:gd name="T49" fmla="*/ 42 h 105"/>
                    <a:gd name="T50" fmla="*/ 32 w 73"/>
                    <a:gd name="T51" fmla="*/ 43 h 105"/>
                    <a:gd name="T52" fmla="*/ 30 w 73"/>
                    <a:gd name="T53" fmla="*/ 53 h 105"/>
                    <a:gd name="T54" fmla="*/ 41 w 73"/>
                    <a:gd name="T55" fmla="*/ 61 h 105"/>
                    <a:gd name="T56" fmla="*/ 65 w 73"/>
                    <a:gd name="T57" fmla="*/ 89 h 105"/>
                    <a:gd name="T58" fmla="*/ 48 w 73"/>
                    <a:gd name="T59" fmla="*/ 95 h 105"/>
                    <a:gd name="T60" fmla="*/ 25 w 73"/>
                    <a:gd name="T61" fmla="*/ 97 h 105"/>
                    <a:gd name="T62" fmla="*/ 25 w 73"/>
                    <a:gd name="T63" fmla="*/ 97 h 105"/>
                    <a:gd name="T64" fmla="*/ 25 w 73"/>
                    <a:gd name="T65" fmla="*/ 97 h 105"/>
                    <a:gd name="T66" fmla="*/ 25 w 73"/>
                    <a:gd name="T67" fmla="*/ 97 h 105"/>
                    <a:gd name="T68" fmla="*/ 25 w 73"/>
                    <a:gd name="T69" fmla="*/ 97 h 105"/>
                    <a:gd name="T70" fmla="*/ 24 w 73"/>
                    <a:gd name="T71" fmla="*/ 97 h 105"/>
                    <a:gd name="T72" fmla="*/ 23 w 73"/>
                    <a:gd name="T73" fmla="*/ 97 h 105"/>
                    <a:gd name="T74" fmla="*/ 33 w 73"/>
                    <a:gd name="T75" fmla="*/ 105 h 105"/>
                    <a:gd name="T76" fmla="*/ 49 w 73"/>
                    <a:gd name="T77" fmla="*/ 103 h 105"/>
                    <a:gd name="T78" fmla="*/ 73 w 73"/>
                    <a:gd name="T79" fmla="*/ 89 h 105"/>
                    <a:gd name="T80" fmla="*/ 42 w 73"/>
                    <a:gd name="T81" fmla="*/ 53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3" h="105">
                      <a:moveTo>
                        <a:pt x="42" y="53"/>
                      </a:moveTo>
                      <a:cubicBezTo>
                        <a:pt x="41" y="52"/>
                        <a:pt x="41" y="52"/>
                        <a:pt x="41" y="52"/>
                      </a:cubicBezTo>
                      <a:cubicBezTo>
                        <a:pt x="38" y="51"/>
                        <a:pt x="38" y="50"/>
                        <a:pt x="38" y="50"/>
                      </a:cubicBezTo>
                      <a:cubicBezTo>
                        <a:pt x="38" y="50"/>
                        <a:pt x="38" y="49"/>
                        <a:pt x="38" y="48"/>
                      </a:cubicBezTo>
                      <a:cubicBezTo>
                        <a:pt x="39" y="47"/>
                        <a:pt x="39" y="47"/>
                        <a:pt x="39" y="47"/>
                      </a:cubicBezTo>
                      <a:cubicBezTo>
                        <a:pt x="45" y="41"/>
                        <a:pt x="50" y="24"/>
                        <a:pt x="45" y="12"/>
                      </a:cubicBezTo>
                      <a:cubicBezTo>
                        <a:pt x="43" y="7"/>
                        <a:pt x="38" y="0"/>
                        <a:pt x="25" y="0"/>
                      </a:cubicBezTo>
                      <a:cubicBezTo>
                        <a:pt x="12" y="0"/>
                        <a:pt x="7" y="7"/>
                        <a:pt x="5" y="12"/>
                      </a:cubicBezTo>
                      <a:cubicBezTo>
                        <a:pt x="0" y="24"/>
                        <a:pt x="5" y="41"/>
                        <a:pt x="11" y="47"/>
                      </a:cubicBezTo>
                      <a:cubicBezTo>
                        <a:pt x="11" y="47"/>
                        <a:pt x="11" y="47"/>
                        <a:pt x="12" y="48"/>
                      </a:cubicBezTo>
                      <a:cubicBezTo>
                        <a:pt x="12" y="49"/>
                        <a:pt x="12" y="50"/>
                        <a:pt x="12" y="50"/>
                      </a:cubicBezTo>
                      <a:cubicBezTo>
                        <a:pt x="12" y="51"/>
                        <a:pt x="11" y="51"/>
                        <a:pt x="10" y="52"/>
                      </a:cubicBezTo>
                      <a:cubicBezTo>
                        <a:pt x="11" y="55"/>
                        <a:pt x="11" y="57"/>
                        <a:pt x="11" y="60"/>
                      </a:cubicBezTo>
                      <a:cubicBezTo>
                        <a:pt x="11" y="60"/>
                        <a:pt x="11" y="60"/>
                        <a:pt x="11" y="60"/>
                      </a:cubicBezTo>
                      <a:cubicBezTo>
                        <a:pt x="14" y="59"/>
                        <a:pt x="19" y="57"/>
                        <a:pt x="20" y="53"/>
                      </a:cubicBezTo>
                      <a:cubicBezTo>
                        <a:pt x="21" y="51"/>
                        <a:pt x="21" y="47"/>
                        <a:pt x="18" y="43"/>
                      </a:cubicBezTo>
                      <a:cubicBezTo>
                        <a:pt x="18" y="42"/>
                        <a:pt x="18" y="42"/>
                        <a:pt x="18" y="42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3" y="37"/>
                        <a:pt x="9" y="24"/>
                        <a:pt x="12" y="16"/>
                      </a:cubicBezTo>
                      <a:cubicBezTo>
                        <a:pt x="14" y="11"/>
                        <a:pt x="18" y="8"/>
                        <a:pt x="25" y="8"/>
                      </a:cubicBezTo>
                      <a:cubicBezTo>
                        <a:pt x="32" y="8"/>
                        <a:pt x="36" y="11"/>
                        <a:pt x="38" y="16"/>
                      </a:cubicBezTo>
                      <a:cubicBezTo>
                        <a:pt x="41" y="24"/>
                        <a:pt x="37" y="37"/>
                        <a:pt x="33" y="41"/>
                      </a:cubicBezTo>
                      <a:cubicBezTo>
                        <a:pt x="33" y="42"/>
                        <a:pt x="33" y="42"/>
                        <a:pt x="33" y="42"/>
                      </a:cubicBezTo>
                      <a:cubicBezTo>
                        <a:pt x="32" y="42"/>
                        <a:pt x="32" y="42"/>
                        <a:pt x="32" y="42"/>
                      </a:cubicBezTo>
                      <a:cubicBezTo>
                        <a:pt x="32" y="42"/>
                        <a:pt x="32" y="42"/>
                        <a:pt x="32" y="43"/>
                      </a:cubicBezTo>
                      <a:cubicBezTo>
                        <a:pt x="29" y="47"/>
                        <a:pt x="29" y="51"/>
                        <a:pt x="30" y="53"/>
                      </a:cubicBezTo>
                      <a:cubicBezTo>
                        <a:pt x="33" y="60"/>
                        <a:pt x="41" y="61"/>
                        <a:pt x="41" y="61"/>
                      </a:cubicBezTo>
                      <a:cubicBezTo>
                        <a:pt x="54" y="63"/>
                        <a:pt x="65" y="65"/>
                        <a:pt x="65" y="89"/>
                      </a:cubicBezTo>
                      <a:cubicBezTo>
                        <a:pt x="65" y="90"/>
                        <a:pt x="62" y="93"/>
                        <a:pt x="48" y="95"/>
                      </a:cubicBezTo>
                      <a:cubicBezTo>
                        <a:pt x="38" y="96"/>
                        <a:pt x="27" y="97"/>
                        <a:pt x="25" y="97"/>
                      </a:cubicBezTo>
                      <a:cubicBezTo>
                        <a:pt x="25" y="97"/>
                        <a:pt x="25" y="97"/>
                        <a:pt x="25" y="97"/>
                      </a:cubicBezTo>
                      <a:cubicBezTo>
                        <a:pt x="25" y="97"/>
                        <a:pt x="25" y="97"/>
                        <a:pt x="25" y="97"/>
                      </a:cubicBezTo>
                      <a:cubicBezTo>
                        <a:pt x="25" y="97"/>
                        <a:pt x="25" y="97"/>
                        <a:pt x="25" y="97"/>
                      </a:cubicBezTo>
                      <a:cubicBezTo>
                        <a:pt x="25" y="97"/>
                        <a:pt x="25" y="97"/>
                        <a:pt x="25" y="97"/>
                      </a:cubicBezTo>
                      <a:cubicBezTo>
                        <a:pt x="24" y="97"/>
                        <a:pt x="24" y="97"/>
                        <a:pt x="24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6" y="98"/>
                        <a:pt x="30" y="101"/>
                        <a:pt x="33" y="105"/>
                      </a:cubicBezTo>
                      <a:cubicBezTo>
                        <a:pt x="37" y="104"/>
                        <a:pt x="43" y="104"/>
                        <a:pt x="49" y="103"/>
                      </a:cubicBezTo>
                      <a:cubicBezTo>
                        <a:pt x="65" y="101"/>
                        <a:pt x="73" y="96"/>
                        <a:pt x="73" y="89"/>
                      </a:cubicBezTo>
                      <a:cubicBezTo>
                        <a:pt x="73" y="58"/>
                        <a:pt x="56" y="55"/>
                        <a:pt x="42" y="53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3" name="Freeform 69">
                  <a:extLst>
                    <a:ext uri="{FF2B5EF4-FFF2-40B4-BE49-F238E27FC236}">
                      <a16:creationId xmlns:a16="http://schemas.microsoft.com/office/drawing/2014/main" id="{77AE6006-2F0B-8616-73A4-FC8C26AEE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2082" y="322263"/>
                  <a:ext cx="231775" cy="333375"/>
                </a:xfrm>
                <a:custGeom>
                  <a:avLst/>
                  <a:gdLst>
                    <a:gd name="T0" fmla="*/ 50 w 73"/>
                    <a:gd name="T1" fmla="*/ 97 h 105"/>
                    <a:gd name="T2" fmla="*/ 48 w 73"/>
                    <a:gd name="T3" fmla="*/ 97 h 105"/>
                    <a:gd name="T4" fmla="*/ 48 w 73"/>
                    <a:gd name="T5" fmla="*/ 97 h 105"/>
                    <a:gd name="T6" fmla="*/ 48 w 73"/>
                    <a:gd name="T7" fmla="*/ 97 h 105"/>
                    <a:gd name="T8" fmla="*/ 8 w 73"/>
                    <a:gd name="T9" fmla="*/ 89 h 105"/>
                    <a:gd name="T10" fmla="*/ 32 w 73"/>
                    <a:gd name="T11" fmla="*/ 61 h 105"/>
                    <a:gd name="T12" fmla="*/ 43 w 73"/>
                    <a:gd name="T13" fmla="*/ 53 h 105"/>
                    <a:gd name="T14" fmla="*/ 41 w 73"/>
                    <a:gd name="T15" fmla="*/ 43 h 105"/>
                    <a:gd name="T16" fmla="*/ 41 w 73"/>
                    <a:gd name="T17" fmla="*/ 42 h 105"/>
                    <a:gd name="T18" fmla="*/ 40 w 73"/>
                    <a:gd name="T19" fmla="*/ 42 h 105"/>
                    <a:gd name="T20" fmla="*/ 40 w 73"/>
                    <a:gd name="T21" fmla="*/ 41 h 105"/>
                    <a:gd name="T22" fmla="*/ 35 w 73"/>
                    <a:gd name="T23" fmla="*/ 16 h 105"/>
                    <a:gd name="T24" fmla="*/ 48 w 73"/>
                    <a:gd name="T25" fmla="*/ 8 h 105"/>
                    <a:gd name="T26" fmla="*/ 61 w 73"/>
                    <a:gd name="T27" fmla="*/ 16 h 105"/>
                    <a:gd name="T28" fmla="*/ 56 w 73"/>
                    <a:gd name="T29" fmla="*/ 41 h 105"/>
                    <a:gd name="T30" fmla="*/ 56 w 73"/>
                    <a:gd name="T31" fmla="*/ 42 h 105"/>
                    <a:gd name="T32" fmla="*/ 55 w 73"/>
                    <a:gd name="T33" fmla="*/ 42 h 105"/>
                    <a:gd name="T34" fmla="*/ 55 w 73"/>
                    <a:gd name="T35" fmla="*/ 43 h 105"/>
                    <a:gd name="T36" fmla="*/ 53 w 73"/>
                    <a:gd name="T37" fmla="*/ 53 h 105"/>
                    <a:gd name="T38" fmla="*/ 62 w 73"/>
                    <a:gd name="T39" fmla="*/ 60 h 105"/>
                    <a:gd name="T40" fmla="*/ 62 w 73"/>
                    <a:gd name="T41" fmla="*/ 60 h 105"/>
                    <a:gd name="T42" fmla="*/ 63 w 73"/>
                    <a:gd name="T43" fmla="*/ 52 h 105"/>
                    <a:gd name="T44" fmla="*/ 61 w 73"/>
                    <a:gd name="T45" fmla="*/ 50 h 105"/>
                    <a:gd name="T46" fmla="*/ 61 w 73"/>
                    <a:gd name="T47" fmla="*/ 48 h 105"/>
                    <a:gd name="T48" fmla="*/ 62 w 73"/>
                    <a:gd name="T49" fmla="*/ 47 h 105"/>
                    <a:gd name="T50" fmla="*/ 68 w 73"/>
                    <a:gd name="T51" fmla="*/ 12 h 105"/>
                    <a:gd name="T52" fmla="*/ 48 w 73"/>
                    <a:gd name="T53" fmla="*/ 0 h 105"/>
                    <a:gd name="T54" fmla="*/ 28 w 73"/>
                    <a:gd name="T55" fmla="*/ 12 h 105"/>
                    <a:gd name="T56" fmla="*/ 34 w 73"/>
                    <a:gd name="T57" fmla="*/ 47 h 105"/>
                    <a:gd name="T58" fmla="*/ 35 w 73"/>
                    <a:gd name="T59" fmla="*/ 48 h 105"/>
                    <a:gd name="T60" fmla="*/ 35 w 73"/>
                    <a:gd name="T61" fmla="*/ 50 h 105"/>
                    <a:gd name="T62" fmla="*/ 32 w 73"/>
                    <a:gd name="T63" fmla="*/ 52 h 105"/>
                    <a:gd name="T64" fmla="*/ 31 w 73"/>
                    <a:gd name="T65" fmla="*/ 53 h 105"/>
                    <a:gd name="T66" fmla="*/ 0 w 73"/>
                    <a:gd name="T67" fmla="*/ 89 h 105"/>
                    <a:gd name="T68" fmla="*/ 40 w 73"/>
                    <a:gd name="T69" fmla="*/ 105 h 105"/>
                    <a:gd name="T70" fmla="*/ 50 w 73"/>
                    <a:gd name="T71" fmla="*/ 97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3" h="105">
                      <a:moveTo>
                        <a:pt x="50" y="97"/>
                      </a:moveTo>
                      <a:cubicBezTo>
                        <a:pt x="48" y="97"/>
                        <a:pt x="48" y="97"/>
                        <a:pt x="48" y="97"/>
                      </a:cubicBezTo>
                      <a:cubicBezTo>
                        <a:pt x="48" y="97"/>
                        <a:pt x="48" y="97"/>
                        <a:pt x="48" y="97"/>
                      </a:cubicBezTo>
                      <a:cubicBezTo>
                        <a:pt x="48" y="97"/>
                        <a:pt x="48" y="97"/>
                        <a:pt x="48" y="97"/>
                      </a:cubicBezTo>
                      <a:cubicBezTo>
                        <a:pt x="22" y="97"/>
                        <a:pt x="8" y="92"/>
                        <a:pt x="8" y="89"/>
                      </a:cubicBezTo>
                      <a:cubicBezTo>
                        <a:pt x="8" y="65"/>
                        <a:pt x="19" y="63"/>
                        <a:pt x="32" y="61"/>
                      </a:cubicBezTo>
                      <a:cubicBezTo>
                        <a:pt x="32" y="61"/>
                        <a:pt x="41" y="58"/>
                        <a:pt x="43" y="53"/>
                      </a:cubicBezTo>
                      <a:cubicBezTo>
                        <a:pt x="44" y="51"/>
                        <a:pt x="44" y="47"/>
                        <a:pt x="41" y="43"/>
                      </a:cubicBezTo>
                      <a:cubicBezTo>
                        <a:pt x="41" y="42"/>
                        <a:pt x="41" y="42"/>
                        <a:pt x="41" y="42"/>
                      </a:cubicBezTo>
                      <a:cubicBezTo>
                        <a:pt x="40" y="42"/>
                        <a:pt x="40" y="42"/>
                        <a:pt x="40" y="42"/>
                      </a:cubicBezTo>
                      <a:cubicBezTo>
                        <a:pt x="40" y="41"/>
                        <a:pt x="40" y="41"/>
                        <a:pt x="40" y="41"/>
                      </a:cubicBezTo>
                      <a:cubicBezTo>
                        <a:pt x="36" y="37"/>
                        <a:pt x="32" y="24"/>
                        <a:pt x="35" y="16"/>
                      </a:cubicBezTo>
                      <a:cubicBezTo>
                        <a:pt x="37" y="11"/>
                        <a:pt x="41" y="8"/>
                        <a:pt x="48" y="8"/>
                      </a:cubicBezTo>
                      <a:cubicBezTo>
                        <a:pt x="55" y="8"/>
                        <a:pt x="59" y="11"/>
                        <a:pt x="61" y="16"/>
                      </a:cubicBezTo>
                      <a:cubicBezTo>
                        <a:pt x="64" y="24"/>
                        <a:pt x="60" y="37"/>
                        <a:pt x="56" y="41"/>
                      </a:cubicBezTo>
                      <a:cubicBezTo>
                        <a:pt x="56" y="42"/>
                        <a:pt x="56" y="42"/>
                        <a:pt x="56" y="42"/>
                      </a:cubicBezTo>
                      <a:cubicBezTo>
                        <a:pt x="55" y="42"/>
                        <a:pt x="55" y="42"/>
                        <a:pt x="55" y="42"/>
                      </a:cubicBezTo>
                      <a:cubicBezTo>
                        <a:pt x="55" y="42"/>
                        <a:pt x="55" y="42"/>
                        <a:pt x="55" y="43"/>
                      </a:cubicBezTo>
                      <a:cubicBezTo>
                        <a:pt x="52" y="47"/>
                        <a:pt x="52" y="51"/>
                        <a:pt x="53" y="53"/>
                      </a:cubicBezTo>
                      <a:cubicBezTo>
                        <a:pt x="55" y="58"/>
                        <a:pt x="60" y="59"/>
                        <a:pt x="62" y="60"/>
                      </a:cubicBezTo>
                      <a:cubicBezTo>
                        <a:pt x="62" y="60"/>
                        <a:pt x="62" y="60"/>
                        <a:pt x="62" y="60"/>
                      </a:cubicBezTo>
                      <a:cubicBezTo>
                        <a:pt x="62" y="57"/>
                        <a:pt x="62" y="55"/>
                        <a:pt x="63" y="52"/>
                      </a:cubicBezTo>
                      <a:cubicBezTo>
                        <a:pt x="62" y="51"/>
                        <a:pt x="61" y="51"/>
                        <a:pt x="61" y="50"/>
                      </a:cubicBezTo>
                      <a:cubicBezTo>
                        <a:pt x="61" y="50"/>
                        <a:pt x="61" y="49"/>
                        <a:pt x="61" y="48"/>
                      </a:cubicBezTo>
                      <a:cubicBezTo>
                        <a:pt x="62" y="47"/>
                        <a:pt x="62" y="47"/>
                        <a:pt x="62" y="47"/>
                      </a:cubicBezTo>
                      <a:cubicBezTo>
                        <a:pt x="68" y="41"/>
                        <a:pt x="73" y="24"/>
                        <a:pt x="68" y="12"/>
                      </a:cubicBezTo>
                      <a:cubicBezTo>
                        <a:pt x="66" y="7"/>
                        <a:pt x="61" y="0"/>
                        <a:pt x="48" y="0"/>
                      </a:cubicBezTo>
                      <a:cubicBezTo>
                        <a:pt x="35" y="0"/>
                        <a:pt x="30" y="7"/>
                        <a:pt x="28" y="12"/>
                      </a:cubicBezTo>
                      <a:cubicBezTo>
                        <a:pt x="23" y="24"/>
                        <a:pt x="28" y="41"/>
                        <a:pt x="34" y="47"/>
                      </a:cubicBezTo>
                      <a:cubicBezTo>
                        <a:pt x="34" y="47"/>
                        <a:pt x="34" y="47"/>
                        <a:pt x="35" y="48"/>
                      </a:cubicBezTo>
                      <a:cubicBezTo>
                        <a:pt x="35" y="49"/>
                        <a:pt x="35" y="50"/>
                        <a:pt x="35" y="50"/>
                      </a:cubicBezTo>
                      <a:cubicBezTo>
                        <a:pt x="35" y="50"/>
                        <a:pt x="35" y="51"/>
                        <a:pt x="32" y="52"/>
                      </a:cubicBezTo>
                      <a:cubicBezTo>
                        <a:pt x="31" y="53"/>
                        <a:pt x="31" y="53"/>
                        <a:pt x="31" y="53"/>
                      </a:cubicBezTo>
                      <a:cubicBezTo>
                        <a:pt x="17" y="55"/>
                        <a:pt x="0" y="58"/>
                        <a:pt x="0" y="89"/>
                      </a:cubicBezTo>
                      <a:cubicBezTo>
                        <a:pt x="0" y="96"/>
                        <a:pt x="7" y="104"/>
                        <a:pt x="40" y="105"/>
                      </a:cubicBezTo>
                      <a:cubicBezTo>
                        <a:pt x="43" y="101"/>
                        <a:pt x="47" y="99"/>
                        <a:pt x="50" y="9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1F23E2E-540B-5E53-652C-44482C87884A}"/>
                </a:ext>
              </a:extLst>
            </p:cNvPr>
            <p:cNvGrpSpPr/>
            <p:nvPr/>
          </p:nvGrpSpPr>
          <p:grpSpPr>
            <a:xfrm>
              <a:off x="3079484" y="2391193"/>
              <a:ext cx="969759" cy="988774"/>
              <a:chOff x="3079484" y="2391193"/>
              <a:chExt cx="969759" cy="98877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4D71203-1514-06D8-E489-8F10292DE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9484" y="2391193"/>
                <a:ext cx="969759" cy="988774"/>
              </a:xfrm>
              <a:prstGeom prst="ellipse">
                <a:avLst/>
              </a:prstGeom>
              <a:solidFill>
                <a:srgbClr val="ECEDED"/>
              </a:solidFill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90DCE94-354F-0CA1-F2F4-65FB29C6C1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1158" y="2682422"/>
                <a:ext cx="386411" cy="406317"/>
                <a:chOff x="4028183" y="3001065"/>
                <a:chExt cx="386411" cy="406317"/>
              </a:xfrm>
            </p:grpSpPr>
            <p:sp>
              <p:nvSpPr>
                <p:cNvPr id="48" name="Freeform 312">
                  <a:extLst>
                    <a:ext uri="{FF2B5EF4-FFF2-40B4-BE49-F238E27FC236}">
                      <a16:creationId xmlns:a16="http://schemas.microsoft.com/office/drawing/2014/main" id="{33A5FFC0-194B-19EB-F0BD-C6F7E3AB7B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28183" y="3001065"/>
                  <a:ext cx="302103" cy="406317"/>
                </a:xfrm>
                <a:custGeom>
                  <a:avLst/>
                  <a:gdLst>
                    <a:gd name="T0" fmla="*/ 126 w 129"/>
                    <a:gd name="T1" fmla="*/ 18 h 173"/>
                    <a:gd name="T2" fmla="*/ 108 w 129"/>
                    <a:gd name="T3" fmla="*/ 18 h 173"/>
                    <a:gd name="T4" fmla="*/ 108 w 129"/>
                    <a:gd name="T5" fmla="*/ 11 h 173"/>
                    <a:gd name="T6" fmla="*/ 104 w 129"/>
                    <a:gd name="T7" fmla="*/ 8 h 173"/>
                    <a:gd name="T8" fmla="*/ 81 w 129"/>
                    <a:gd name="T9" fmla="*/ 8 h 173"/>
                    <a:gd name="T10" fmla="*/ 65 w 129"/>
                    <a:gd name="T11" fmla="*/ 0 h 173"/>
                    <a:gd name="T12" fmla="*/ 49 w 129"/>
                    <a:gd name="T13" fmla="*/ 8 h 173"/>
                    <a:gd name="T14" fmla="*/ 25 w 129"/>
                    <a:gd name="T15" fmla="*/ 8 h 173"/>
                    <a:gd name="T16" fmla="*/ 22 w 129"/>
                    <a:gd name="T17" fmla="*/ 11 h 173"/>
                    <a:gd name="T18" fmla="*/ 22 w 129"/>
                    <a:gd name="T19" fmla="*/ 18 h 173"/>
                    <a:gd name="T20" fmla="*/ 4 w 129"/>
                    <a:gd name="T21" fmla="*/ 18 h 173"/>
                    <a:gd name="T22" fmla="*/ 0 w 129"/>
                    <a:gd name="T23" fmla="*/ 22 h 173"/>
                    <a:gd name="T24" fmla="*/ 0 w 129"/>
                    <a:gd name="T25" fmla="*/ 169 h 173"/>
                    <a:gd name="T26" fmla="*/ 4 w 129"/>
                    <a:gd name="T27" fmla="*/ 173 h 173"/>
                    <a:gd name="T28" fmla="*/ 126 w 129"/>
                    <a:gd name="T29" fmla="*/ 173 h 173"/>
                    <a:gd name="T30" fmla="*/ 129 w 129"/>
                    <a:gd name="T31" fmla="*/ 169 h 173"/>
                    <a:gd name="T32" fmla="*/ 129 w 129"/>
                    <a:gd name="T33" fmla="*/ 22 h 173"/>
                    <a:gd name="T34" fmla="*/ 126 w 129"/>
                    <a:gd name="T35" fmla="*/ 18 h 173"/>
                    <a:gd name="T36" fmla="*/ 29 w 129"/>
                    <a:gd name="T37" fmla="*/ 15 h 173"/>
                    <a:gd name="T38" fmla="*/ 51 w 129"/>
                    <a:gd name="T39" fmla="*/ 15 h 173"/>
                    <a:gd name="T40" fmla="*/ 53 w 129"/>
                    <a:gd name="T41" fmla="*/ 13 h 173"/>
                    <a:gd name="T42" fmla="*/ 65 w 129"/>
                    <a:gd name="T43" fmla="*/ 8 h 173"/>
                    <a:gd name="T44" fmla="*/ 76 w 129"/>
                    <a:gd name="T45" fmla="*/ 13 h 173"/>
                    <a:gd name="T46" fmla="*/ 79 w 129"/>
                    <a:gd name="T47" fmla="*/ 15 h 173"/>
                    <a:gd name="T48" fmla="*/ 101 w 129"/>
                    <a:gd name="T49" fmla="*/ 15 h 173"/>
                    <a:gd name="T50" fmla="*/ 101 w 129"/>
                    <a:gd name="T51" fmla="*/ 22 h 173"/>
                    <a:gd name="T52" fmla="*/ 101 w 129"/>
                    <a:gd name="T53" fmla="*/ 29 h 173"/>
                    <a:gd name="T54" fmla="*/ 29 w 129"/>
                    <a:gd name="T55" fmla="*/ 29 h 173"/>
                    <a:gd name="T56" fmla="*/ 29 w 129"/>
                    <a:gd name="T57" fmla="*/ 22 h 173"/>
                    <a:gd name="T58" fmla="*/ 29 w 129"/>
                    <a:gd name="T59" fmla="*/ 15 h 173"/>
                    <a:gd name="T60" fmla="*/ 122 w 129"/>
                    <a:gd name="T61" fmla="*/ 165 h 173"/>
                    <a:gd name="T62" fmla="*/ 8 w 129"/>
                    <a:gd name="T63" fmla="*/ 165 h 173"/>
                    <a:gd name="T64" fmla="*/ 8 w 129"/>
                    <a:gd name="T65" fmla="*/ 25 h 173"/>
                    <a:gd name="T66" fmla="*/ 22 w 129"/>
                    <a:gd name="T67" fmla="*/ 25 h 173"/>
                    <a:gd name="T68" fmla="*/ 22 w 129"/>
                    <a:gd name="T69" fmla="*/ 33 h 173"/>
                    <a:gd name="T70" fmla="*/ 25 w 129"/>
                    <a:gd name="T71" fmla="*/ 36 h 173"/>
                    <a:gd name="T72" fmla="*/ 104 w 129"/>
                    <a:gd name="T73" fmla="*/ 36 h 173"/>
                    <a:gd name="T74" fmla="*/ 108 w 129"/>
                    <a:gd name="T75" fmla="*/ 33 h 173"/>
                    <a:gd name="T76" fmla="*/ 108 w 129"/>
                    <a:gd name="T77" fmla="*/ 25 h 173"/>
                    <a:gd name="T78" fmla="*/ 122 w 129"/>
                    <a:gd name="T79" fmla="*/ 25 h 173"/>
                    <a:gd name="T80" fmla="*/ 122 w 129"/>
                    <a:gd name="T81" fmla="*/ 165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9" h="173">
                      <a:moveTo>
                        <a:pt x="126" y="18"/>
                      </a:moveTo>
                      <a:cubicBezTo>
                        <a:pt x="108" y="18"/>
                        <a:pt x="108" y="18"/>
                        <a:pt x="108" y="18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9"/>
                        <a:pt x="106" y="8"/>
                        <a:pt x="104" y="8"/>
                      </a:cubicBezTo>
                      <a:cubicBezTo>
                        <a:pt x="81" y="8"/>
                        <a:pt x="81" y="8"/>
                        <a:pt x="81" y="8"/>
                      </a:cubicBezTo>
                      <a:cubicBezTo>
                        <a:pt x="77" y="3"/>
                        <a:pt x="71" y="0"/>
                        <a:pt x="65" y="0"/>
                      </a:cubicBezTo>
                      <a:cubicBezTo>
                        <a:pt x="59" y="0"/>
                        <a:pt x="53" y="3"/>
                        <a:pt x="49" y="8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3" y="8"/>
                        <a:pt x="22" y="9"/>
                        <a:pt x="22" y="11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2" y="18"/>
                        <a:pt x="0" y="20"/>
                        <a:pt x="0" y="22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71"/>
                        <a:pt x="2" y="173"/>
                        <a:pt x="4" y="173"/>
                      </a:cubicBezTo>
                      <a:cubicBezTo>
                        <a:pt x="126" y="173"/>
                        <a:pt x="126" y="173"/>
                        <a:pt x="126" y="173"/>
                      </a:cubicBezTo>
                      <a:cubicBezTo>
                        <a:pt x="128" y="173"/>
                        <a:pt x="129" y="171"/>
                        <a:pt x="129" y="169"/>
                      </a:cubicBezTo>
                      <a:cubicBezTo>
                        <a:pt x="129" y="22"/>
                        <a:pt x="129" y="22"/>
                        <a:pt x="129" y="22"/>
                      </a:cubicBezTo>
                      <a:cubicBezTo>
                        <a:pt x="129" y="20"/>
                        <a:pt x="128" y="18"/>
                        <a:pt x="126" y="18"/>
                      </a:cubicBezTo>
                      <a:moveTo>
                        <a:pt x="29" y="15"/>
                      </a:moveTo>
                      <a:cubicBezTo>
                        <a:pt x="51" y="15"/>
                        <a:pt x="51" y="15"/>
                        <a:pt x="51" y="15"/>
                      </a:cubicBezTo>
                      <a:cubicBezTo>
                        <a:pt x="52" y="15"/>
                        <a:pt x="53" y="14"/>
                        <a:pt x="53" y="13"/>
                      </a:cubicBezTo>
                      <a:cubicBezTo>
                        <a:pt x="56" y="10"/>
                        <a:pt x="60" y="8"/>
                        <a:pt x="65" y="8"/>
                      </a:cubicBezTo>
                      <a:cubicBezTo>
                        <a:pt x="69" y="8"/>
                        <a:pt x="74" y="10"/>
                        <a:pt x="76" y="13"/>
                      </a:cubicBezTo>
                      <a:cubicBezTo>
                        <a:pt x="77" y="14"/>
                        <a:pt x="78" y="15"/>
                        <a:pt x="79" y="15"/>
                      </a:cubicBezTo>
                      <a:cubicBezTo>
                        <a:pt x="101" y="15"/>
                        <a:pt x="101" y="15"/>
                        <a:pt x="101" y="15"/>
                      </a:cubicBezTo>
                      <a:cubicBezTo>
                        <a:pt x="101" y="22"/>
                        <a:pt x="101" y="22"/>
                        <a:pt x="101" y="22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29" y="29"/>
                        <a:pt x="29" y="29"/>
                        <a:pt x="29" y="29"/>
                      </a:cubicBezTo>
                      <a:cubicBezTo>
                        <a:pt x="29" y="22"/>
                        <a:pt x="29" y="22"/>
                        <a:pt x="29" y="22"/>
                      </a:cubicBezTo>
                      <a:lnTo>
                        <a:pt x="29" y="15"/>
                      </a:lnTo>
                      <a:close/>
                      <a:moveTo>
                        <a:pt x="122" y="165"/>
                      </a:moveTo>
                      <a:cubicBezTo>
                        <a:pt x="8" y="165"/>
                        <a:pt x="8" y="165"/>
                        <a:pt x="8" y="16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35"/>
                        <a:pt x="23" y="36"/>
                        <a:pt x="25" y="36"/>
                      </a:cubicBezTo>
                      <a:cubicBezTo>
                        <a:pt x="104" y="36"/>
                        <a:pt x="104" y="36"/>
                        <a:pt x="104" y="36"/>
                      </a:cubicBezTo>
                      <a:cubicBezTo>
                        <a:pt x="106" y="36"/>
                        <a:pt x="108" y="35"/>
                        <a:pt x="108" y="33"/>
                      </a:cubicBezTo>
                      <a:cubicBezTo>
                        <a:pt x="108" y="25"/>
                        <a:pt x="108" y="25"/>
                        <a:pt x="108" y="25"/>
                      </a:cubicBezTo>
                      <a:cubicBezTo>
                        <a:pt x="122" y="25"/>
                        <a:pt x="122" y="25"/>
                        <a:pt x="122" y="25"/>
                      </a:cubicBezTo>
                      <a:lnTo>
                        <a:pt x="122" y="1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9" name="Freeform 313">
                  <a:extLst>
                    <a:ext uri="{FF2B5EF4-FFF2-40B4-BE49-F238E27FC236}">
                      <a16:creationId xmlns:a16="http://schemas.microsoft.com/office/drawing/2014/main" id="{EB718CF5-DCED-A0B0-C188-A85DB760D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012" y="3203638"/>
                  <a:ext cx="117094" cy="18735"/>
                </a:xfrm>
                <a:custGeom>
                  <a:avLst/>
                  <a:gdLst>
                    <a:gd name="T0" fmla="*/ 46 w 50"/>
                    <a:gd name="T1" fmla="*/ 0 h 8"/>
                    <a:gd name="T2" fmla="*/ 3 w 50"/>
                    <a:gd name="T3" fmla="*/ 0 h 8"/>
                    <a:gd name="T4" fmla="*/ 0 w 50"/>
                    <a:gd name="T5" fmla="*/ 4 h 8"/>
                    <a:gd name="T6" fmla="*/ 3 w 50"/>
                    <a:gd name="T7" fmla="*/ 8 h 8"/>
                    <a:gd name="T8" fmla="*/ 46 w 50"/>
                    <a:gd name="T9" fmla="*/ 8 h 8"/>
                    <a:gd name="T10" fmla="*/ 50 w 50"/>
                    <a:gd name="T11" fmla="*/ 4 h 8"/>
                    <a:gd name="T12" fmla="*/ 46 w 50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8">
                      <a:moveTo>
                        <a:pt x="46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3" y="8"/>
                      </a:cubicBezTo>
                      <a:cubicBezTo>
                        <a:pt x="46" y="8"/>
                        <a:pt x="46" y="8"/>
                        <a:pt x="46" y="8"/>
                      </a:cubicBezTo>
                      <a:cubicBezTo>
                        <a:pt x="48" y="8"/>
                        <a:pt x="50" y="6"/>
                        <a:pt x="50" y="4"/>
                      </a:cubicBezTo>
                      <a:cubicBezTo>
                        <a:pt x="50" y="2"/>
                        <a:pt x="48" y="0"/>
                        <a:pt x="46" y="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0" name="Freeform 314">
                  <a:extLst>
                    <a:ext uri="{FF2B5EF4-FFF2-40B4-BE49-F238E27FC236}">
                      <a16:creationId xmlns:a16="http://schemas.microsoft.com/office/drawing/2014/main" id="{9D6A3F83-B24D-7BE5-7C82-B75FCEDDF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012" y="3271553"/>
                  <a:ext cx="117094" cy="16393"/>
                </a:xfrm>
                <a:custGeom>
                  <a:avLst/>
                  <a:gdLst>
                    <a:gd name="T0" fmla="*/ 46 w 50"/>
                    <a:gd name="T1" fmla="*/ 0 h 7"/>
                    <a:gd name="T2" fmla="*/ 3 w 50"/>
                    <a:gd name="T3" fmla="*/ 0 h 7"/>
                    <a:gd name="T4" fmla="*/ 0 w 50"/>
                    <a:gd name="T5" fmla="*/ 4 h 7"/>
                    <a:gd name="T6" fmla="*/ 3 w 50"/>
                    <a:gd name="T7" fmla="*/ 7 h 7"/>
                    <a:gd name="T8" fmla="*/ 46 w 50"/>
                    <a:gd name="T9" fmla="*/ 7 h 7"/>
                    <a:gd name="T10" fmla="*/ 50 w 50"/>
                    <a:gd name="T11" fmla="*/ 4 h 7"/>
                    <a:gd name="T12" fmla="*/ 46 w 50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7">
                      <a:moveTo>
                        <a:pt x="46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7"/>
                        <a:pt x="3" y="7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8" y="7"/>
                        <a:pt x="50" y="6"/>
                        <a:pt x="50" y="4"/>
                      </a:cubicBezTo>
                      <a:cubicBezTo>
                        <a:pt x="50" y="2"/>
                        <a:pt x="48" y="0"/>
                        <a:pt x="46" y="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9714965-9A8F-8062-175F-7A6F2239E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1038" y="3036194"/>
                  <a:ext cx="16393" cy="16393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2" name="Freeform 316">
                  <a:extLst>
                    <a:ext uri="{FF2B5EF4-FFF2-40B4-BE49-F238E27FC236}">
                      <a16:creationId xmlns:a16="http://schemas.microsoft.com/office/drawing/2014/main" id="{FBF361F6-AEB3-9824-2811-D73F873983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56047" y="3043219"/>
                  <a:ext cx="58547" cy="364163"/>
                </a:xfrm>
                <a:custGeom>
                  <a:avLst/>
                  <a:gdLst>
                    <a:gd name="T0" fmla="*/ 22 w 25"/>
                    <a:gd name="T1" fmla="*/ 15 h 155"/>
                    <a:gd name="T2" fmla="*/ 22 w 25"/>
                    <a:gd name="T3" fmla="*/ 9 h 155"/>
                    <a:gd name="T4" fmla="*/ 13 w 25"/>
                    <a:gd name="T5" fmla="*/ 0 h 155"/>
                    <a:gd name="T6" fmla="*/ 4 w 25"/>
                    <a:gd name="T7" fmla="*/ 9 h 155"/>
                    <a:gd name="T8" fmla="*/ 4 w 25"/>
                    <a:gd name="T9" fmla="*/ 15 h 155"/>
                    <a:gd name="T10" fmla="*/ 0 w 25"/>
                    <a:gd name="T11" fmla="*/ 18 h 155"/>
                    <a:gd name="T12" fmla="*/ 0 w 25"/>
                    <a:gd name="T13" fmla="*/ 129 h 155"/>
                    <a:gd name="T14" fmla="*/ 0 w 25"/>
                    <a:gd name="T15" fmla="*/ 130 h 155"/>
                    <a:gd name="T16" fmla="*/ 1 w 25"/>
                    <a:gd name="T17" fmla="*/ 131 h 155"/>
                    <a:gd name="T18" fmla="*/ 1 w 25"/>
                    <a:gd name="T19" fmla="*/ 131 h 155"/>
                    <a:gd name="T20" fmla="*/ 1 w 25"/>
                    <a:gd name="T21" fmla="*/ 131 h 155"/>
                    <a:gd name="T22" fmla="*/ 9 w 25"/>
                    <a:gd name="T23" fmla="*/ 152 h 155"/>
                    <a:gd name="T24" fmla="*/ 13 w 25"/>
                    <a:gd name="T25" fmla="*/ 155 h 155"/>
                    <a:gd name="T26" fmla="*/ 16 w 25"/>
                    <a:gd name="T27" fmla="*/ 152 h 155"/>
                    <a:gd name="T28" fmla="*/ 25 w 25"/>
                    <a:gd name="T29" fmla="*/ 131 h 155"/>
                    <a:gd name="T30" fmla="*/ 25 w 25"/>
                    <a:gd name="T31" fmla="*/ 131 h 155"/>
                    <a:gd name="T32" fmla="*/ 25 w 25"/>
                    <a:gd name="T33" fmla="*/ 131 h 155"/>
                    <a:gd name="T34" fmla="*/ 25 w 25"/>
                    <a:gd name="T35" fmla="*/ 130 h 155"/>
                    <a:gd name="T36" fmla="*/ 25 w 25"/>
                    <a:gd name="T37" fmla="*/ 129 h 155"/>
                    <a:gd name="T38" fmla="*/ 25 w 25"/>
                    <a:gd name="T39" fmla="*/ 18 h 155"/>
                    <a:gd name="T40" fmla="*/ 22 w 25"/>
                    <a:gd name="T41" fmla="*/ 15 h 155"/>
                    <a:gd name="T42" fmla="*/ 7 w 25"/>
                    <a:gd name="T43" fmla="*/ 97 h 155"/>
                    <a:gd name="T44" fmla="*/ 18 w 25"/>
                    <a:gd name="T45" fmla="*/ 97 h 155"/>
                    <a:gd name="T46" fmla="*/ 18 w 25"/>
                    <a:gd name="T47" fmla="*/ 126 h 155"/>
                    <a:gd name="T48" fmla="*/ 7 w 25"/>
                    <a:gd name="T49" fmla="*/ 126 h 155"/>
                    <a:gd name="T50" fmla="*/ 7 w 25"/>
                    <a:gd name="T51" fmla="*/ 97 h 155"/>
                    <a:gd name="T52" fmla="*/ 7 w 25"/>
                    <a:gd name="T53" fmla="*/ 22 h 155"/>
                    <a:gd name="T54" fmla="*/ 18 w 25"/>
                    <a:gd name="T55" fmla="*/ 22 h 155"/>
                    <a:gd name="T56" fmla="*/ 18 w 25"/>
                    <a:gd name="T57" fmla="*/ 90 h 155"/>
                    <a:gd name="T58" fmla="*/ 7 w 25"/>
                    <a:gd name="T59" fmla="*/ 90 h 155"/>
                    <a:gd name="T60" fmla="*/ 7 w 25"/>
                    <a:gd name="T61" fmla="*/ 22 h 155"/>
                    <a:gd name="T62" fmla="*/ 11 w 25"/>
                    <a:gd name="T63" fmla="*/ 9 h 155"/>
                    <a:gd name="T64" fmla="*/ 13 w 25"/>
                    <a:gd name="T65" fmla="*/ 7 h 155"/>
                    <a:gd name="T66" fmla="*/ 15 w 25"/>
                    <a:gd name="T67" fmla="*/ 9 h 155"/>
                    <a:gd name="T68" fmla="*/ 15 w 25"/>
                    <a:gd name="T69" fmla="*/ 15 h 155"/>
                    <a:gd name="T70" fmla="*/ 11 w 25"/>
                    <a:gd name="T71" fmla="*/ 15 h 155"/>
                    <a:gd name="T72" fmla="*/ 11 w 25"/>
                    <a:gd name="T73" fmla="*/ 9 h 155"/>
                    <a:gd name="T74" fmla="*/ 13 w 25"/>
                    <a:gd name="T75" fmla="*/ 142 h 155"/>
                    <a:gd name="T76" fmla="*/ 9 w 25"/>
                    <a:gd name="T77" fmla="*/ 133 h 155"/>
                    <a:gd name="T78" fmla="*/ 16 w 25"/>
                    <a:gd name="T79" fmla="*/ 133 h 155"/>
                    <a:gd name="T80" fmla="*/ 13 w 25"/>
                    <a:gd name="T81" fmla="*/ 14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155">
                      <a:moveTo>
                        <a:pt x="22" y="15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4"/>
                        <a:pt x="18" y="0"/>
                        <a:pt x="13" y="0"/>
                      </a:cubicBezTo>
                      <a:cubicBezTo>
                        <a:pt x="8" y="0"/>
                        <a:pt x="4" y="4"/>
                        <a:pt x="4" y="9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2" y="15"/>
                        <a:pt x="0" y="16"/>
                        <a:pt x="0" y="18"/>
                      </a:cubicBezTo>
                      <a:cubicBezTo>
                        <a:pt x="0" y="129"/>
                        <a:pt x="0" y="129"/>
                        <a:pt x="0" y="129"/>
                      </a:cubicBezTo>
                      <a:cubicBezTo>
                        <a:pt x="0" y="130"/>
                        <a:pt x="0" y="130"/>
                        <a:pt x="0" y="130"/>
                      </a:cubicBezTo>
                      <a:cubicBezTo>
                        <a:pt x="0" y="130"/>
                        <a:pt x="0" y="130"/>
                        <a:pt x="1" y="131"/>
                      </a:cubicBezTo>
                      <a:cubicBezTo>
                        <a:pt x="1" y="131"/>
                        <a:pt x="1" y="131"/>
                        <a:pt x="1" y="131"/>
                      </a:cubicBezTo>
                      <a:cubicBezTo>
                        <a:pt x="1" y="131"/>
                        <a:pt x="1" y="131"/>
                        <a:pt x="1" y="131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10" y="154"/>
                        <a:pt x="11" y="155"/>
                        <a:pt x="13" y="155"/>
                      </a:cubicBezTo>
                      <a:cubicBezTo>
                        <a:pt x="14" y="155"/>
                        <a:pt x="16" y="154"/>
                        <a:pt x="16" y="152"/>
                      </a:cubicBezTo>
                      <a:cubicBezTo>
                        <a:pt x="25" y="131"/>
                        <a:pt x="25" y="131"/>
                        <a:pt x="25" y="131"/>
                      </a:cubicBezTo>
                      <a:cubicBezTo>
                        <a:pt x="25" y="131"/>
                        <a:pt x="25" y="131"/>
                        <a:pt x="25" y="131"/>
                      </a:cubicBezTo>
                      <a:cubicBezTo>
                        <a:pt x="25" y="131"/>
                        <a:pt x="25" y="131"/>
                        <a:pt x="25" y="131"/>
                      </a:cubicBezTo>
                      <a:cubicBezTo>
                        <a:pt x="25" y="130"/>
                        <a:pt x="25" y="130"/>
                        <a:pt x="25" y="130"/>
                      </a:cubicBezTo>
                      <a:cubicBezTo>
                        <a:pt x="25" y="129"/>
                        <a:pt x="25" y="129"/>
                        <a:pt x="25" y="129"/>
                      </a:cubicBezTo>
                      <a:cubicBezTo>
                        <a:pt x="25" y="18"/>
                        <a:pt x="25" y="18"/>
                        <a:pt x="25" y="18"/>
                      </a:cubicBezTo>
                      <a:cubicBezTo>
                        <a:pt x="25" y="16"/>
                        <a:pt x="24" y="15"/>
                        <a:pt x="22" y="15"/>
                      </a:cubicBezTo>
                      <a:moveTo>
                        <a:pt x="7" y="97"/>
                      </a:moveTo>
                      <a:cubicBezTo>
                        <a:pt x="18" y="97"/>
                        <a:pt x="18" y="97"/>
                        <a:pt x="18" y="97"/>
                      </a:cubicBezTo>
                      <a:cubicBezTo>
                        <a:pt x="18" y="126"/>
                        <a:pt x="18" y="126"/>
                        <a:pt x="18" y="126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lnTo>
                        <a:pt x="7" y="97"/>
                      </a:lnTo>
                      <a:close/>
                      <a:moveTo>
                        <a:pt x="7" y="22"/>
                      </a:move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90"/>
                        <a:pt x="18" y="90"/>
                        <a:pt x="18" y="90"/>
                      </a:cubicBezTo>
                      <a:cubicBezTo>
                        <a:pt x="7" y="90"/>
                        <a:pt x="7" y="90"/>
                        <a:pt x="7" y="90"/>
                      </a:cubicBezTo>
                      <a:lnTo>
                        <a:pt x="7" y="22"/>
                      </a:lnTo>
                      <a:close/>
                      <a:moveTo>
                        <a:pt x="11" y="9"/>
                      </a:moveTo>
                      <a:cubicBezTo>
                        <a:pt x="11" y="8"/>
                        <a:pt x="12" y="7"/>
                        <a:pt x="13" y="7"/>
                      </a:cubicBezTo>
                      <a:cubicBezTo>
                        <a:pt x="14" y="7"/>
                        <a:pt x="15" y="8"/>
                        <a:pt x="15" y="9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lnTo>
                        <a:pt x="11" y="9"/>
                      </a:lnTo>
                      <a:close/>
                      <a:moveTo>
                        <a:pt x="13" y="142"/>
                      </a:moveTo>
                      <a:cubicBezTo>
                        <a:pt x="9" y="133"/>
                        <a:pt x="9" y="133"/>
                        <a:pt x="9" y="133"/>
                      </a:cubicBezTo>
                      <a:cubicBezTo>
                        <a:pt x="16" y="133"/>
                        <a:pt x="16" y="133"/>
                        <a:pt x="16" y="133"/>
                      </a:cubicBezTo>
                      <a:lnTo>
                        <a:pt x="13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3" name="Freeform 317">
                  <a:extLst>
                    <a:ext uri="{FF2B5EF4-FFF2-40B4-BE49-F238E27FC236}">
                      <a16:creationId xmlns:a16="http://schemas.microsoft.com/office/drawing/2014/main" id="{4EFD0543-3B3A-4AEB-987E-44BB08AE3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362" y="3177877"/>
                  <a:ext cx="70257" cy="51521"/>
                </a:xfrm>
                <a:custGeom>
                  <a:avLst/>
                  <a:gdLst>
                    <a:gd name="T0" fmla="*/ 23 w 30"/>
                    <a:gd name="T1" fmla="*/ 2 h 22"/>
                    <a:gd name="T2" fmla="*/ 12 w 30"/>
                    <a:gd name="T3" fmla="*/ 14 h 22"/>
                    <a:gd name="T4" fmla="*/ 7 w 30"/>
                    <a:gd name="T5" fmla="*/ 9 h 22"/>
                    <a:gd name="T6" fmla="*/ 2 w 30"/>
                    <a:gd name="T7" fmla="*/ 9 h 22"/>
                    <a:gd name="T8" fmla="*/ 2 w 30"/>
                    <a:gd name="T9" fmla="*/ 14 h 22"/>
                    <a:gd name="T10" fmla="*/ 9 w 30"/>
                    <a:gd name="T11" fmla="*/ 21 h 22"/>
                    <a:gd name="T12" fmla="*/ 12 w 30"/>
                    <a:gd name="T13" fmla="*/ 22 h 22"/>
                    <a:gd name="T14" fmla="*/ 14 w 30"/>
                    <a:gd name="T15" fmla="*/ 21 h 22"/>
                    <a:gd name="T16" fmla="*/ 28 w 30"/>
                    <a:gd name="T17" fmla="*/ 7 h 22"/>
                    <a:gd name="T18" fmla="*/ 28 w 30"/>
                    <a:gd name="T19" fmla="*/ 2 h 22"/>
                    <a:gd name="T20" fmla="*/ 23 w 30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2">
                      <a:moveTo>
                        <a:pt x="23" y="2"/>
                      </a:move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6" y="7"/>
                        <a:pt x="3" y="7"/>
                        <a:pt x="2" y="9"/>
                      </a:cubicBezTo>
                      <a:cubicBezTo>
                        <a:pt x="0" y="10"/>
                        <a:pt x="0" y="13"/>
                        <a:pt x="2" y="14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10" y="22"/>
                        <a:pt x="11" y="22"/>
                        <a:pt x="12" y="22"/>
                      </a:cubicBezTo>
                      <a:cubicBezTo>
                        <a:pt x="13" y="22"/>
                        <a:pt x="13" y="22"/>
                        <a:pt x="14" y="21"/>
                      </a:cubicBezTo>
                      <a:cubicBezTo>
                        <a:pt x="28" y="7"/>
                        <a:pt x="28" y="7"/>
                        <a:pt x="28" y="7"/>
                      </a:cubicBezTo>
                      <a:cubicBezTo>
                        <a:pt x="30" y="5"/>
                        <a:pt x="30" y="3"/>
                        <a:pt x="28" y="2"/>
                      </a:cubicBezTo>
                      <a:cubicBezTo>
                        <a:pt x="27" y="0"/>
                        <a:pt x="25" y="0"/>
                        <a:pt x="23" y="2"/>
                      </a:cubicBezTo>
                    </a:path>
                  </a:pathLst>
                </a:custGeom>
                <a:solidFill>
                  <a:srgbClr val="EE30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4" name="Freeform 318">
                  <a:extLst>
                    <a:ext uri="{FF2B5EF4-FFF2-40B4-BE49-F238E27FC236}">
                      <a16:creationId xmlns:a16="http://schemas.microsoft.com/office/drawing/2014/main" id="{77E6D41E-B404-5717-66C1-ACD3A5722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012" y="3136895"/>
                  <a:ext cx="117094" cy="17565"/>
                </a:xfrm>
                <a:custGeom>
                  <a:avLst/>
                  <a:gdLst>
                    <a:gd name="T0" fmla="*/ 46 w 50"/>
                    <a:gd name="T1" fmla="*/ 0 h 7"/>
                    <a:gd name="T2" fmla="*/ 3 w 50"/>
                    <a:gd name="T3" fmla="*/ 0 h 7"/>
                    <a:gd name="T4" fmla="*/ 0 w 50"/>
                    <a:gd name="T5" fmla="*/ 3 h 7"/>
                    <a:gd name="T6" fmla="*/ 3 w 50"/>
                    <a:gd name="T7" fmla="*/ 7 h 7"/>
                    <a:gd name="T8" fmla="*/ 46 w 50"/>
                    <a:gd name="T9" fmla="*/ 7 h 7"/>
                    <a:gd name="T10" fmla="*/ 50 w 50"/>
                    <a:gd name="T11" fmla="*/ 3 h 7"/>
                    <a:gd name="T12" fmla="*/ 46 w 50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7">
                      <a:moveTo>
                        <a:pt x="46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5"/>
                        <a:pt x="1" y="7"/>
                        <a:pt x="3" y="7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8" y="7"/>
                        <a:pt x="50" y="5"/>
                        <a:pt x="50" y="3"/>
                      </a:cubicBezTo>
                      <a:cubicBezTo>
                        <a:pt x="50" y="1"/>
                        <a:pt x="48" y="0"/>
                        <a:pt x="46" y="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5" name="Freeform 319">
                  <a:extLst>
                    <a:ext uri="{FF2B5EF4-FFF2-40B4-BE49-F238E27FC236}">
                      <a16:creationId xmlns:a16="http://schemas.microsoft.com/office/drawing/2014/main" id="{3CAE7219-539C-90C6-B0D4-8B6DB4EB2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362" y="3111134"/>
                  <a:ext cx="70257" cy="50351"/>
                </a:xfrm>
                <a:custGeom>
                  <a:avLst/>
                  <a:gdLst>
                    <a:gd name="T0" fmla="*/ 23 w 30"/>
                    <a:gd name="T1" fmla="*/ 1 h 21"/>
                    <a:gd name="T2" fmla="*/ 12 w 30"/>
                    <a:gd name="T3" fmla="*/ 13 h 21"/>
                    <a:gd name="T4" fmla="*/ 7 w 30"/>
                    <a:gd name="T5" fmla="*/ 8 h 21"/>
                    <a:gd name="T6" fmla="*/ 2 w 30"/>
                    <a:gd name="T7" fmla="*/ 8 h 21"/>
                    <a:gd name="T8" fmla="*/ 2 w 30"/>
                    <a:gd name="T9" fmla="*/ 13 h 21"/>
                    <a:gd name="T10" fmla="*/ 9 w 30"/>
                    <a:gd name="T11" fmla="*/ 20 h 21"/>
                    <a:gd name="T12" fmla="*/ 12 w 30"/>
                    <a:gd name="T13" fmla="*/ 21 h 21"/>
                    <a:gd name="T14" fmla="*/ 14 w 30"/>
                    <a:gd name="T15" fmla="*/ 20 h 21"/>
                    <a:gd name="T16" fmla="*/ 28 w 30"/>
                    <a:gd name="T17" fmla="*/ 6 h 21"/>
                    <a:gd name="T18" fmla="*/ 28 w 30"/>
                    <a:gd name="T19" fmla="*/ 1 h 21"/>
                    <a:gd name="T20" fmla="*/ 23 w 30"/>
                    <a:gd name="T21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1">
                      <a:moveTo>
                        <a:pt x="23" y="1"/>
                      </a:move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7"/>
                        <a:pt x="3" y="7"/>
                        <a:pt x="2" y="8"/>
                      </a:cubicBezTo>
                      <a:cubicBezTo>
                        <a:pt x="0" y="10"/>
                        <a:pt x="0" y="12"/>
                        <a:pt x="2" y="13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0" y="21"/>
                        <a:pt x="11" y="21"/>
                        <a:pt x="12" y="21"/>
                      </a:cubicBezTo>
                      <a:cubicBezTo>
                        <a:pt x="13" y="21"/>
                        <a:pt x="13" y="21"/>
                        <a:pt x="14" y="2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30" y="5"/>
                        <a:pt x="30" y="2"/>
                        <a:pt x="28" y="1"/>
                      </a:cubicBezTo>
                      <a:cubicBezTo>
                        <a:pt x="27" y="0"/>
                        <a:pt x="25" y="0"/>
                        <a:pt x="23" y="1"/>
                      </a:cubicBezTo>
                    </a:path>
                  </a:pathLst>
                </a:custGeom>
                <a:solidFill>
                  <a:srgbClr val="EE30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6" name="Freeform 320">
                  <a:extLst>
                    <a:ext uri="{FF2B5EF4-FFF2-40B4-BE49-F238E27FC236}">
                      <a16:creationId xmlns:a16="http://schemas.microsoft.com/office/drawing/2014/main" id="{19C602A7-0177-6507-6517-DC9DD3EC65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362" y="3245792"/>
                  <a:ext cx="70257" cy="51521"/>
                </a:xfrm>
                <a:custGeom>
                  <a:avLst/>
                  <a:gdLst>
                    <a:gd name="T0" fmla="*/ 23 w 30"/>
                    <a:gd name="T1" fmla="*/ 1 h 22"/>
                    <a:gd name="T2" fmla="*/ 12 w 30"/>
                    <a:gd name="T3" fmla="*/ 13 h 22"/>
                    <a:gd name="T4" fmla="*/ 7 w 30"/>
                    <a:gd name="T5" fmla="*/ 9 h 22"/>
                    <a:gd name="T6" fmla="*/ 2 w 30"/>
                    <a:gd name="T7" fmla="*/ 9 h 22"/>
                    <a:gd name="T8" fmla="*/ 2 w 30"/>
                    <a:gd name="T9" fmla="*/ 14 h 22"/>
                    <a:gd name="T10" fmla="*/ 9 w 30"/>
                    <a:gd name="T11" fmla="*/ 21 h 22"/>
                    <a:gd name="T12" fmla="*/ 12 w 30"/>
                    <a:gd name="T13" fmla="*/ 22 h 22"/>
                    <a:gd name="T14" fmla="*/ 14 w 30"/>
                    <a:gd name="T15" fmla="*/ 21 h 22"/>
                    <a:gd name="T16" fmla="*/ 28 w 30"/>
                    <a:gd name="T17" fmla="*/ 6 h 22"/>
                    <a:gd name="T18" fmla="*/ 28 w 30"/>
                    <a:gd name="T19" fmla="*/ 1 h 22"/>
                    <a:gd name="T20" fmla="*/ 23 w 30"/>
                    <a:gd name="T21" fmla="*/ 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2">
                      <a:moveTo>
                        <a:pt x="23" y="1"/>
                      </a:move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6" y="7"/>
                        <a:pt x="3" y="7"/>
                        <a:pt x="2" y="9"/>
                      </a:cubicBezTo>
                      <a:cubicBezTo>
                        <a:pt x="0" y="10"/>
                        <a:pt x="0" y="12"/>
                        <a:pt x="2" y="14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10" y="22"/>
                        <a:pt x="11" y="22"/>
                        <a:pt x="12" y="22"/>
                      </a:cubicBezTo>
                      <a:cubicBezTo>
                        <a:pt x="13" y="22"/>
                        <a:pt x="13" y="22"/>
                        <a:pt x="14" y="21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30" y="5"/>
                        <a:pt x="30" y="3"/>
                        <a:pt x="28" y="1"/>
                      </a:cubicBezTo>
                      <a:cubicBezTo>
                        <a:pt x="27" y="0"/>
                        <a:pt x="25" y="0"/>
                        <a:pt x="23" y="1"/>
                      </a:cubicBezTo>
                    </a:path>
                  </a:pathLst>
                </a:custGeom>
                <a:solidFill>
                  <a:srgbClr val="EE30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7" name="Freeform 321">
                  <a:extLst>
                    <a:ext uri="{FF2B5EF4-FFF2-40B4-BE49-F238E27FC236}">
                      <a16:creationId xmlns:a16="http://schemas.microsoft.com/office/drawing/2014/main" id="{56DD3648-A3FE-E93B-FC9A-BA78F13D8A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012" y="3339467"/>
                  <a:ext cx="117094" cy="16393"/>
                </a:xfrm>
                <a:custGeom>
                  <a:avLst/>
                  <a:gdLst>
                    <a:gd name="T0" fmla="*/ 46 w 50"/>
                    <a:gd name="T1" fmla="*/ 0 h 7"/>
                    <a:gd name="T2" fmla="*/ 3 w 50"/>
                    <a:gd name="T3" fmla="*/ 0 h 7"/>
                    <a:gd name="T4" fmla="*/ 0 w 50"/>
                    <a:gd name="T5" fmla="*/ 3 h 7"/>
                    <a:gd name="T6" fmla="*/ 3 w 50"/>
                    <a:gd name="T7" fmla="*/ 7 h 7"/>
                    <a:gd name="T8" fmla="*/ 46 w 50"/>
                    <a:gd name="T9" fmla="*/ 7 h 7"/>
                    <a:gd name="T10" fmla="*/ 50 w 50"/>
                    <a:gd name="T11" fmla="*/ 3 h 7"/>
                    <a:gd name="T12" fmla="*/ 46 w 50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7">
                      <a:moveTo>
                        <a:pt x="46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5"/>
                        <a:pt x="1" y="7"/>
                        <a:pt x="3" y="7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8" y="7"/>
                        <a:pt x="50" y="5"/>
                        <a:pt x="50" y="3"/>
                      </a:cubicBezTo>
                      <a:cubicBezTo>
                        <a:pt x="50" y="1"/>
                        <a:pt x="48" y="0"/>
                        <a:pt x="46" y="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" name="Freeform 322">
                  <a:extLst>
                    <a:ext uri="{FF2B5EF4-FFF2-40B4-BE49-F238E27FC236}">
                      <a16:creationId xmlns:a16="http://schemas.microsoft.com/office/drawing/2014/main" id="{893CEFF4-0142-27CE-C78C-739085F2B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362" y="3313707"/>
                  <a:ext cx="70257" cy="51521"/>
                </a:xfrm>
                <a:custGeom>
                  <a:avLst/>
                  <a:gdLst>
                    <a:gd name="T0" fmla="*/ 23 w 30"/>
                    <a:gd name="T1" fmla="*/ 1 h 22"/>
                    <a:gd name="T2" fmla="*/ 12 w 30"/>
                    <a:gd name="T3" fmla="*/ 13 h 22"/>
                    <a:gd name="T4" fmla="*/ 7 w 30"/>
                    <a:gd name="T5" fmla="*/ 8 h 22"/>
                    <a:gd name="T6" fmla="*/ 2 w 30"/>
                    <a:gd name="T7" fmla="*/ 8 h 22"/>
                    <a:gd name="T8" fmla="*/ 2 w 30"/>
                    <a:gd name="T9" fmla="*/ 13 h 22"/>
                    <a:gd name="T10" fmla="*/ 9 w 30"/>
                    <a:gd name="T11" fmla="*/ 21 h 22"/>
                    <a:gd name="T12" fmla="*/ 12 w 30"/>
                    <a:gd name="T13" fmla="*/ 22 h 22"/>
                    <a:gd name="T14" fmla="*/ 14 w 30"/>
                    <a:gd name="T15" fmla="*/ 21 h 22"/>
                    <a:gd name="T16" fmla="*/ 28 w 30"/>
                    <a:gd name="T17" fmla="*/ 6 h 22"/>
                    <a:gd name="T18" fmla="*/ 28 w 30"/>
                    <a:gd name="T19" fmla="*/ 1 h 22"/>
                    <a:gd name="T20" fmla="*/ 23 w 30"/>
                    <a:gd name="T21" fmla="*/ 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2">
                      <a:moveTo>
                        <a:pt x="23" y="1"/>
                      </a:move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7"/>
                        <a:pt x="3" y="7"/>
                        <a:pt x="2" y="8"/>
                      </a:cubicBezTo>
                      <a:cubicBezTo>
                        <a:pt x="0" y="10"/>
                        <a:pt x="0" y="12"/>
                        <a:pt x="2" y="13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10" y="21"/>
                        <a:pt x="11" y="22"/>
                        <a:pt x="12" y="22"/>
                      </a:cubicBezTo>
                      <a:cubicBezTo>
                        <a:pt x="13" y="22"/>
                        <a:pt x="13" y="21"/>
                        <a:pt x="14" y="21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30" y="5"/>
                        <a:pt x="30" y="3"/>
                        <a:pt x="28" y="1"/>
                      </a:cubicBezTo>
                      <a:cubicBezTo>
                        <a:pt x="27" y="0"/>
                        <a:pt x="25" y="0"/>
                        <a:pt x="23" y="1"/>
                      </a:cubicBezTo>
                    </a:path>
                  </a:pathLst>
                </a:custGeom>
                <a:solidFill>
                  <a:srgbClr val="EE30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F63F17E-CFF2-744A-D9BE-4ECD05D763B1}"/>
                </a:ext>
              </a:extLst>
            </p:cNvPr>
            <p:cNvGrpSpPr/>
            <p:nvPr/>
          </p:nvGrpSpPr>
          <p:grpSpPr>
            <a:xfrm>
              <a:off x="4012517" y="2961889"/>
              <a:ext cx="969759" cy="988774"/>
              <a:chOff x="4012517" y="2961889"/>
              <a:chExt cx="969759" cy="98877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73F5B8A-3089-754D-56C9-D13F8D002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2517" y="2961889"/>
                <a:ext cx="969759" cy="988774"/>
              </a:xfrm>
              <a:prstGeom prst="ellipse">
                <a:avLst/>
              </a:prstGeom>
              <a:solidFill>
                <a:srgbClr val="ECEDED"/>
              </a:solidFill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272B386-7D4D-40E2-9C99-5E8C27B984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309944" y="3292256"/>
                <a:ext cx="374904" cy="328041"/>
                <a:chOff x="2479675" y="1347614"/>
                <a:chExt cx="482600" cy="422275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6971040F-2361-6B6C-8C1A-4A945B8A02B4}"/>
                    </a:ext>
                  </a:extLst>
                </p:cNvPr>
                <p:cNvGrpSpPr/>
                <p:nvPr/>
              </p:nvGrpSpPr>
              <p:grpSpPr>
                <a:xfrm>
                  <a:off x="2479675" y="1347614"/>
                  <a:ext cx="482600" cy="422275"/>
                  <a:chOff x="2479675" y="1347614"/>
                  <a:chExt cx="482600" cy="422275"/>
                </a:xfrm>
                <a:solidFill>
                  <a:srgbClr val="000000"/>
                </a:solidFill>
              </p:grpSpPr>
              <p:sp>
                <p:nvSpPr>
                  <p:cNvPr id="43" name="Freeform 194">
                    <a:extLst>
                      <a:ext uri="{FF2B5EF4-FFF2-40B4-BE49-F238E27FC236}">
                        <a16:creationId xmlns:a16="http://schemas.microsoft.com/office/drawing/2014/main" id="{39AAF047-C48C-060F-589F-98CA1613468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533650" y="1353964"/>
                    <a:ext cx="152400" cy="149225"/>
                  </a:xfrm>
                  <a:custGeom>
                    <a:avLst/>
                    <a:gdLst>
                      <a:gd name="T0" fmla="*/ 8 w 48"/>
                      <a:gd name="T1" fmla="*/ 23 h 47"/>
                      <a:gd name="T2" fmla="*/ 13 w 48"/>
                      <a:gd name="T3" fmla="*/ 12 h 47"/>
                      <a:gd name="T4" fmla="*/ 24 w 48"/>
                      <a:gd name="T5" fmla="*/ 8 h 47"/>
                      <a:gd name="T6" fmla="*/ 35 w 48"/>
                      <a:gd name="T7" fmla="*/ 12 h 47"/>
                      <a:gd name="T8" fmla="*/ 40 w 48"/>
                      <a:gd name="T9" fmla="*/ 23 h 47"/>
                      <a:gd name="T10" fmla="*/ 35 w 48"/>
                      <a:gd name="T11" fmla="*/ 34 h 47"/>
                      <a:gd name="T12" fmla="*/ 24 w 48"/>
                      <a:gd name="T13" fmla="*/ 39 h 47"/>
                      <a:gd name="T14" fmla="*/ 13 w 48"/>
                      <a:gd name="T15" fmla="*/ 34 h 47"/>
                      <a:gd name="T16" fmla="*/ 8 w 48"/>
                      <a:gd name="T17" fmla="*/ 23 h 47"/>
                      <a:gd name="T18" fmla="*/ 24 w 48"/>
                      <a:gd name="T19" fmla="*/ 47 h 47"/>
                      <a:gd name="T20" fmla="*/ 48 w 48"/>
                      <a:gd name="T21" fmla="*/ 23 h 47"/>
                      <a:gd name="T22" fmla="*/ 24 w 48"/>
                      <a:gd name="T23" fmla="*/ 0 h 47"/>
                      <a:gd name="T24" fmla="*/ 0 w 48"/>
                      <a:gd name="T25" fmla="*/ 23 h 47"/>
                      <a:gd name="T26" fmla="*/ 24 w 48"/>
                      <a:gd name="T27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8" h="47">
                        <a:moveTo>
                          <a:pt x="8" y="23"/>
                        </a:moveTo>
                        <a:cubicBezTo>
                          <a:pt x="8" y="19"/>
                          <a:pt x="10" y="15"/>
                          <a:pt x="13" y="12"/>
                        </a:cubicBezTo>
                        <a:cubicBezTo>
                          <a:pt x="16" y="9"/>
                          <a:pt x="20" y="8"/>
                          <a:pt x="24" y="8"/>
                        </a:cubicBezTo>
                        <a:cubicBezTo>
                          <a:pt x="28" y="8"/>
                          <a:pt x="32" y="9"/>
                          <a:pt x="35" y="12"/>
                        </a:cubicBezTo>
                        <a:cubicBezTo>
                          <a:pt x="39" y="15"/>
                          <a:pt x="40" y="19"/>
                          <a:pt x="40" y="23"/>
                        </a:cubicBezTo>
                        <a:cubicBezTo>
                          <a:pt x="40" y="27"/>
                          <a:pt x="39" y="31"/>
                          <a:pt x="35" y="34"/>
                        </a:cubicBezTo>
                        <a:cubicBezTo>
                          <a:pt x="32" y="37"/>
                          <a:pt x="28" y="39"/>
                          <a:pt x="24" y="39"/>
                        </a:cubicBezTo>
                        <a:cubicBezTo>
                          <a:pt x="20" y="39"/>
                          <a:pt x="16" y="37"/>
                          <a:pt x="13" y="34"/>
                        </a:cubicBezTo>
                        <a:cubicBezTo>
                          <a:pt x="10" y="31"/>
                          <a:pt x="8" y="28"/>
                          <a:pt x="8" y="23"/>
                        </a:cubicBezTo>
                        <a:moveTo>
                          <a:pt x="24" y="47"/>
                        </a:moveTo>
                        <a:cubicBezTo>
                          <a:pt x="37" y="47"/>
                          <a:pt x="48" y="36"/>
                          <a:pt x="48" y="23"/>
                        </a:cubicBezTo>
                        <a:cubicBezTo>
                          <a:pt x="48" y="10"/>
                          <a:pt x="37" y="0"/>
                          <a:pt x="24" y="0"/>
                        </a:cubicBezTo>
                        <a:cubicBezTo>
                          <a:pt x="11" y="0"/>
                          <a:pt x="0" y="10"/>
                          <a:pt x="0" y="23"/>
                        </a:cubicBezTo>
                        <a:cubicBezTo>
                          <a:pt x="0" y="36"/>
                          <a:pt x="11" y="47"/>
                          <a:pt x="24" y="4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4" name="Freeform 195">
                    <a:extLst>
                      <a:ext uri="{FF2B5EF4-FFF2-40B4-BE49-F238E27FC236}">
                        <a16:creationId xmlns:a16="http://schemas.microsoft.com/office/drawing/2014/main" id="{4D71540A-382B-4D59-27BC-C4ABB8D41F6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806700" y="1620664"/>
                    <a:ext cx="155575" cy="149225"/>
                  </a:xfrm>
                  <a:custGeom>
                    <a:avLst/>
                    <a:gdLst>
                      <a:gd name="T0" fmla="*/ 40 w 49"/>
                      <a:gd name="T1" fmla="*/ 23 h 47"/>
                      <a:gd name="T2" fmla="*/ 36 w 49"/>
                      <a:gd name="T3" fmla="*/ 34 h 47"/>
                      <a:gd name="T4" fmla="*/ 24 w 49"/>
                      <a:gd name="T5" fmla="*/ 39 h 47"/>
                      <a:gd name="T6" fmla="*/ 13 w 49"/>
                      <a:gd name="T7" fmla="*/ 34 h 47"/>
                      <a:gd name="T8" fmla="*/ 8 w 49"/>
                      <a:gd name="T9" fmla="*/ 23 h 47"/>
                      <a:gd name="T10" fmla="*/ 13 w 49"/>
                      <a:gd name="T11" fmla="*/ 12 h 47"/>
                      <a:gd name="T12" fmla="*/ 24 w 49"/>
                      <a:gd name="T13" fmla="*/ 8 h 47"/>
                      <a:gd name="T14" fmla="*/ 36 w 49"/>
                      <a:gd name="T15" fmla="*/ 12 h 47"/>
                      <a:gd name="T16" fmla="*/ 40 w 49"/>
                      <a:gd name="T17" fmla="*/ 23 h 47"/>
                      <a:gd name="T18" fmla="*/ 24 w 49"/>
                      <a:gd name="T19" fmla="*/ 0 h 47"/>
                      <a:gd name="T20" fmla="*/ 0 w 49"/>
                      <a:gd name="T21" fmla="*/ 23 h 47"/>
                      <a:gd name="T22" fmla="*/ 24 w 49"/>
                      <a:gd name="T23" fmla="*/ 47 h 47"/>
                      <a:gd name="T24" fmla="*/ 49 w 49"/>
                      <a:gd name="T25" fmla="*/ 23 h 47"/>
                      <a:gd name="T26" fmla="*/ 24 w 49"/>
                      <a:gd name="T27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" h="47">
                        <a:moveTo>
                          <a:pt x="40" y="23"/>
                        </a:moveTo>
                        <a:cubicBezTo>
                          <a:pt x="40" y="28"/>
                          <a:pt x="39" y="32"/>
                          <a:pt x="36" y="34"/>
                        </a:cubicBezTo>
                        <a:cubicBezTo>
                          <a:pt x="33" y="37"/>
                          <a:pt x="29" y="39"/>
                          <a:pt x="24" y="39"/>
                        </a:cubicBezTo>
                        <a:cubicBezTo>
                          <a:pt x="20" y="39"/>
                          <a:pt x="16" y="37"/>
                          <a:pt x="13" y="34"/>
                        </a:cubicBezTo>
                        <a:cubicBezTo>
                          <a:pt x="10" y="32"/>
                          <a:pt x="8" y="28"/>
                          <a:pt x="8" y="23"/>
                        </a:cubicBezTo>
                        <a:cubicBezTo>
                          <a:pt x="8" y="19"/>
                          <a:pt x="10" y="15"/>
                          <a:pt x="13" y="12"/>
                        </a:cubicBezTo>
                        <a:cubicBezTo>
                          <a:pt x="16" y="9"/>
                          <a:pt x="20" y="8"/>
                          <a:pt x="24" y="8"/>
                        </a:cubicBezTo>
                        <a:cubicBezTo>
                          <a:pt x="29" y="8"/>
                          <a:pt x="33" y="9"/>
                          <a:pt x="36" y="12"/>
                        </a:cubicBezTo>
                        <a:cubicBezTo>
                          <a:pt x="39" y="15"/>
                          <a:pt x="40" y="19"/>
                          <a:pt x="40" y="23"/>
                        </a:cubicBezTo>
                        <a:moveTo>
                          <a:pt x="24" y="0"/>
                        </a:moveTo>
                        <a:cubicBezTo>
                          <a:pt x="11" y="0"/>
                          <a:pt x="0" y="10"/>
                          <a:pt x="0" y="23"/>
                        </a:cubicBezTo>
                        <a:cubicBezTo>
                          <a:pt x="0" y="36"/>
                          <a:pt x="11" y="47"/>
                          <a:pt x="24" y="47"/>
                        </a:cubicBezTo>
                        <a:cubicBezTo>
                          <a:pt x="38" y="47"/>
                          <a:pt x="49" y="36"/>
                          <a:pt x="49" y="23"/>
                        </a:cubicBezTo>
                        <a:cubicBezTo>
                          <a:pt x="49" y="10"/>
                          <a:pt x="38" y="0"/>
                          <a:pt x="2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5" name="Freeform 196">
                    <a:extLst>
                      <a:ext uri="{FF2B5EF4-FFF2-40B4-BE49-F238E27FC236}">
                        <a16:creationId xmlns:a16="http://schemas.microsoft.com/office/drawing/2014/main" id="{8951085B-B373-6E5B-B375-5E39F53FE7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9675" y="1347614"/>
                    <a:ext cx="434975" cy="415925"/>
                  </a:xfrm>
                  <a:custGeom>
                    <a:avLst/>
                    <a:gdLst>
                      <a:gd name="T0" fmla="*/ 112 w 137"/>
                      <a:gd name="T1" fmla="*/ 19 h 131"/>
                      <a:gd name="T2" fmla="*/ 130 w 137"/>
                      <a:gd name="T3" fmla="*/ 42 h 131"/>
                      <a:gd name="T4" fmla="*/ 133 w 137"/>
                      <a:gd name="T5" fmla="*/ 43 h 131"/>
                      <a:gd name="T6" fmla="*/ 136 w 137"/>
                      <a:gd name="T7" fmla="*/ 40 h 131"/>
                      <a:gd name="T8" fmla="*/ 137 w 137"/>
                      <a:gd name="T9" fmla="*/ 39 h 131"/>
                      <a:gd name="T10" fmla="*/ 137 w 137"/>
                      <a:gd name="T11" fmla="*/ 37 h 131"/>
                      <a:gd name="T12" fmla="*/ 108 w 137"/>
                      <a:gd name="T13" fmla="*/ 1 h 131"/>
                      <a:gd name="T14" fmla="*/ 105 w 137"/>
                      <a:gd name="T15" fmla="*/ 1 h 131"/>
                      <a:gd name="T16" fmla="*/ 77 w 137"/>
                      <a:gd name="T17" fmla="*/ 37 h 131"/>
                      <a:gd name="T18" fmla="*/ 77 w 137"/>
                      <a:gd name="T19" fmla="*/ 39 h 131"/>
                      <a:gd name="T20" fmla="*/ 77 w 137"/>
                      <a:gd name="T21" fmla="*/ 40 h 131"/>
                      <a:gd name="T22" fmla="*/ 81 w 137"/>
                      <a:gd name="T23" fmla="*/ 43 h 131"/>
                      <a:gd name="T24" fmla="*/ 83 w 137"/>
                      <a:gd name="T25" fmla="*/ 42 h 131"/>
                      <a:gd name="T26" fmla="*/ 102 w 137"/>
                      <a:gd name="T27" fmla="*/ 18 h 131"/>
                      <a:gd name="T28" fmla="*/ 103 w 137"/>
                      <a:gd name="T29" fmla="*/ 17 h 131"/>
                      <a:gd name="T30" fmla="*/ 104 w 137"/>
                      <a:gd name="T31" fmla="*/ 18 h 131"/>
                      <a:gd name="T32" fmla="*/ 104 w 137"/>
                      <a:gd name="T33" fmla="*/ 22 h 131"/>
                      <a:gd name="T34" fmla="*/ 74 w 137"/>
                      <a:gd name="T35" fmla="*/ 93 h 131"/>
                      <a:gd name="T36" fmla="*/ 72 w 137"/>
                      <a:gd name="T37" fmla="*/ 95 h 131"/>
                      <a:gd name="T38" fmla="*/ 71 w 137"/>
                      <a:gd name="T39" fmla="*/ 96 h 131"/>
                      <a:gd name="T40" fmla="*/ 70 w 137"/>
                      <a:gd name="T41" fmla="*/ 97 h 131"/>
                      <a:gd name="T42" fmla="*/ 63 w 137"/>
                      <a:gd name="T43" fmla="*/ 102 h 131"/>
                      <a:gd name="T44" fmla="*/ 63 w 137"/>
                      <a:gd name="T45" fmla="*/ 103 h 131"/>
                      <a:gd name="T46" fmla="*/ 55 w 137"/>
                      <a:gd name="T47" fmla="*/ 108 h 131"/>
                      <a:gd name="T48" fmla="*/ 54 w 137"/>
                      <a:gd name="T49" fmla="*/ 108 h 131"/>
                      <a:gd name="T50" fmla="*/ 47 w 137"/>
                      <a:gd name="T51" fmla="*/ 112 h 131"/>
                      <a:gd name="T52" fmla="*/ 45 w 137"/>
                      <a:gd name="T53" fmla="*/ 113 h 131"/>
                      <a:gd name="T54" fmla="*/ 44 w 137"/>
                      <a:gd name="T55" fmla="*/ 114 h 131"/>
                      <a:gd name="T56" fmla="*/ 42 w 137"/>
                      <a:gd name="T57" fmla="*/ 115 h 131"/>
                      <a:gd name="T58" fmla="*/ 2 w 137"/>
                      <a:gd name="T59" fmla="*/ 123 h 131"/>
                      <a:gd name="T60" fmla="*/ 0 w 137"/>
                      <a:gd name="T61" fmla="*/ 125 h 131"/>
                      <a:gd name="T62" fmla="*/ 0 w 137"/>
                      <a:gd name="T63" fmla="*/ 129 h 131"/>
                      <a:gd name="T64" fmla="*/ 1 w 137"/>
                      <a:gd name="T65" fmla="*/ 130 h 131"/>
                      <a:gd name="T66" fmla="*/ 2 w 137"/>
                      <a:gd name="T67" fmla="*/ 131 h 131"/>
                      <a:gd name="T68" fmla="*/ 112 w 137"/>
                      <a:gd name="T69" fmla="*/ 22 h 131"/>
                      <a:gd name="T70" fmla="*/ 112 w 137"/>
                      <a:gd name="T71" fmla="*/ 19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37" h="131">
                        <a:moveTo>
                          <a:pt x="112" y="19"/>
                        </a:moveTo>
                        <a:cubicBezTo>
                          <a:pt x="130" y="42"/>
                          <a:pt x="130" y="42"/>
                          <a:pt x="130" y="42"/>
                        </a:cubicBezTo>
                        <a:cubicBezTo>
                          <a:pt x="131" y="43"/>
                          <a:pt x="132" y="43"/>
                          <a:pt x="133" y="43"/>
                        </a:cubicBezTo>
                        <a:cubicBezTo>
                          <a:pt x="136" y="40"/>
                          <a:pt x="136" y="40"/>
                          <a:pt x="136" y="40"/>
                        </a:cubicBezTo>
                        <a:cubicBezTo>
                          <a:pt x="137" y="40"/>
                          <a:pt x="137" y="39"/>
                          <a:pt x="137" y="39"/>
                        </a:cubicBezTo>
                        <a:cubicBezTo>
                          <a:pt x="137" y="38"/>
                          <a:pt x="137" y="38"/>
                          <a:pt x="137" y="37"/>
                        </a:cubicBezTo>
                        <a:cubicBezTo>
                          <a:pt x="108" y="1"/>
                          <a:pt x="108" y="1"/>
                          <a:pt x="108" y="1"/>
                        </a:cubicBezTo>
                        <a:cubicBezTo>
                          <a:pt x="108" y="0"/>
                          <a:pt x="106" y="0"/>
                          <a:pt x="105" y="1"/>
                        </a:cubicBezTo>
                        <a:cubicBezTo>
                          <a:pt x="77" y="37"/>
                          <a:pt x="77" y="37"/>
                          <a:pt x="77" y="37"/>
                        </a:cubicBezTo>
                        <a:cubicBezTo>
                          <a:pt x="77" y="38"/>
                          <a:pt x="77" y="38"/>
                          <a:pt x="77" y="39"/>
                        </a:cubicBezTo>
                        <a:cubicBezTo>
                          <a:pt x="77" y="40"/>
                          <a:pt x="77" y="40"/>
                          <a:pt x="77" y="40"/>
                        </a:cubicBezTo>
                        <a:cubicBezTo>
                          <a:pt x="81" y="43"/>
                          <a:pt x="81" y="43"/>
                          <a:pt x="81" y="43"/>
                        </a:cubicBezTo>
                        <a:cubicBezTo>
                          <a:pt x="82" y="43"/>
                          <a:pt x="83" y="43"/>
                          <a:pt x="83" y="42"/>
                        </a:cubicBezTo>
                        <a:cubicBezTo>
                          <a:pt x="102" y="18"/>
                          <a:pt x="102" y="18"/>
                          <a:pt x="102" y="18"/>
                        </a:cubicBezTo>
                        <a:cubicBezTo>
                          <a:pt x="102" y="17"/>
                          <a:pt x="103" y="17"/>
                          <a:pt x="103" y="17"/>
                        </a:cubicBezTo>
                        <a:cubicBezTo>
                          <a:pt x="104" y="18"/>
                          <a:pt x="104" y="18"/>
                          <a:pt x="104" y="18"/>
                        </a:cubicBezTo>
                        <a:cubicBezTo>
                          <a:pt x="104" y="22"/>
                          <a:pt x="104" y="22"/>
                          <a:pt x="104" y="22"/>
                        </a:cubicBezTo>
                        <a:cubicBezTo>
                          <a:pt x="104" y="49"/>
                          <a:pt x="94" y="74"/>
                          <a:pt x="74" y="93"/>
                        </a:cubicBezTo>
                        <a:cubicBezTo>
                          <a:pt x="74" y="93"/>
                          <a:pt x="73" y="94"/>
                          <a:pt x="72" y="95"/>
                        </a:cubicBezTo>
                        <a:cubicBezTo>
                          <a:pt x="72" y="95"/>
                          <a:pt x="72" y="95"/>
                          <a:pt x="71" y="96"/>
                        </a:cubicBezTo>
                        <a:cubicBezTo>
                          <a:pt x="71" y="96"/>
                          <a:pt x="70" y="96"/>
                          <a:pt x="70" y="97"/>
                        </a:cubicBezTo>
                        <a:cubicBezTo>
                          <a:pt x="68" y="99"/>
                          <a:pt x="66" y="100"/>
                          <a:pt x="63" y="102"/>
                        </a:cubicBezTo>
                        <a:cubicBezTo>
                          <a:pt x="63" y="103"/>
                          <a:pt x="63" y="103"/>
                          <a:pt x="63" y="103"/>
                        </a:cubicBezTo>
                        <a:cubicBezTo>
                          <a:pt x="60" y="104"/>
                          <a:pt x="58" y="106"/>
                          <a:pt x="55" y="108"/>
                        </a:cubicBezTo>
                        <a:cubicBezTo>
                          <a:pt x="55" y="108"/>
                          <a:pt x="55" y="108"/>
                          <a:pt x="54" y="108"/>
                        </a:cubicBezTo>
                        <a:cubicBezTo>
                          <a:pt x="52" y="110"/>
                          <a:pt x="49" y="111"/>
                          <a:pt x="47" y="112"/>
                        </a:cubicBezTo>
                        <a:cubicBezTo>
                          <a:pt x="46" y="112"/>
                          <a:pt x="46" y="113"/>
                          <a:pt x="45" y="113"/>
                        </a:cubicBezTo>
                        <a:cubicBezTo>
                          <a:pt x="45" y="113"/>
                          <a:pt x="45" y="113"/>
                          <a:pt x="44" y="114"/>
                        </a:cubicBezTo>
                        <a:cubicBezTo>
                          <a:pt x="43" y="114"/>
                          <a:pt x="43" y="114"/>
                          <a:pt x="42" y="115"/>
                        </a:cubicBezTo>
                        <a:cubicBezTo>
                          <a:pt x="29" y="120"/>
                          <a:pt x="16" y="123"/>
                          <a:pt x="2" y="123"/>
                        </a:cubicBezTo>
                        <a:cubicBezTo>
                          <a:pt x="1" y="123"/>
                          <a:pt x="0" y="124"/>
                          <a:pt x="0" y="125"/>
                        </a:cubicBezTo>
                        <a:cubicBezTo>
                          <a:pt x="0" y="129"/>
                          <a:pt x="0" y="129"/>
                          <a:pt x="0" y="129"/>
                        </a:cubicBezTo>
                        <a:cubicBezTo>
                          <a:pt x="0" y="130"/>
                          <a:pt x="0" y="130"/>
                          <a:pt x="1" y="130"/>
                        </a:cubicBezTo>
                        <a:cubicBezTo>
                          <a:pt x="1" y="131"/>
                          <a:pt x="1" y="131"/>
                          <a:pt x="2" y="131"/>
                        </a:cubicBezTo>
                        <a:cubicBezTo>
                          <a:pt x="63" y="130"/>
                          <a:pt x="112" y="81"/>
                          <a:pt x="112" y="22"/>
                        </a:cubicBezTo>
                        <a:cubicBezTo>
                          <a:pt x="112" y="21"/>
                          <a:pt x="112" y="20"/>
                          <a:pt x="112" y="1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42" name="Freeform 197">
                  <a:extLst>
                    <a:ext uri="{FF2B5EF4-FFF2-40B4-BE49-F238E27FC236}">
                      <a16:creationId xmlns:a16="http://schemas.microsoft.com/office/drawing/2014/main" id="{DDAAD671-426F-C5FE-6A33-61EC28F0C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6025" y="1531764"/>
                  <a:ext cx="130175" cy="130175"/>
                </a:xfrm>
                <a:custGeom>
                  <a:avLst/>
                  <a:gdLst>
                    <a:gd name="T0" fmla="*/ 27 w 41"/>
                    <a:gd name="T1" fmla="*/ 21 h 41"/>
                    <a:gd name="T2" fmla="*/ 27 w 41"/>
                    <a:gd name="T3" fmla="*/ 21 h 41"/>
                    <a:gd name="T4" fmla="*/ 27 w 41"/>
                    <a:gd name="T5" fmla="*/ 20 h 41"/>
                    <a:gd name="T6" fmla="*/ 41 w 41"/>
                    <a:gd name="T7" fmla="*/ 6 h 41"/>
                    <a:gd name="T8" fmla="*/ 41 w 41"/>
                    <a:gd name="T9" fmla="*/ 5 h 41"/>
                    <a:gd name="T10" fmla="*/ 41 w 41"/>
                    <a:gd name="T11" fmla="*/ 4 h 41"/>
                    <a:gd name="T12" fmla="*/ 37 w 41"/>
                    <a:gd name="T13" fmla="*/ 1 h 41"/>
                    <a:gd name="T14" fmla="*/ 35 w 41"/>
                    <a:gd name="T15" fmla="*/ 1 h 41"/>
                    <a:gd name="T16" fmla="*/ 21 w 41"/>
                    <a:gd name="T17" fmla="*/ 14 h 41"/>
                    <a:gd name="T18" fmla="*/ 20 w 41"/>
                    <a:gd name="T19" fmla="*/ 14 h 41"/>
                    <a:gd name="T20" fmla="*/ 6 w 41"/>
                    <a:gd name="T21" fmla="*/ 1 h 41"/>
                    <a:gd name="T22" fmla="*/ 3 w 41"/>
                    <a:gd name="T23" fmla="*/ 1 h 41"/>
                    <a:gd name="T24" fmla="*/ 0 w 41"/>
                    <a:gd name="T25" fmla="*/ 4 h 41"/>
                    <a:gd name="T26" fmla="*/ 0 w 41"/>
                    <a:gd name="T27" fmla="*/ 5 h 41"/>
                    <a:gd name="T28" fmla="*/ 0 w 41"/>
                    <a:gd name="T29" fmla="*/ 6 h 41"/>
                    <a:gd name="T30" fmla="*/ 14 w 41"/>
                    <a:gd name="T31" fmla="*/ 20 h 41"/>
                    <a:gd name="T32" fmla="*/ 14 w 41"/>
                    <a:gd name="T33" fmla="*/ 21 h 41"/>
                    <a:gd name="T34" fmla="*/ 14 w 41"/>
                    <a:gd name="T35" fmla="*/ 21 h 41"/>
                    <a:gd name="T36" fmla="*/ 0 w 41"/>
                    <a:gd name="T37" fmla="*/ 35 h 41"/>
                    <a:gd name="T38" fmla="*/ 0 w 41"/>
                    <a:gd name="T39" fmla="*/ 36 h 41"/>
                    <a:gd name="T40" fmla="*/ 0 w 41"/>
                    <a:gd name="T41" fmla="*/ 37 h 41"/>
                    <a:gd name="T42" fmla="*/ 3 w 41"/>
                    <a:gd name="T43" fmla="*/ 40 h 41"/>
                    <a:gd name="T44" fmla="*/ 6 w 41"/>
                    <a:gd name="T45" fmla="*/ 40 h 41"/>
                    <a:gd name="T46" fmla="*/ 20 w 41"/>
                    <a:gd name="T47" fmla="*/ 27 h 41"/>
                    <a:gd name="T48" fmla="*/ 20 w 41"/>
                    <a:gd name="T49" fmla="*/ 27 h 41"/>
                    <a:gd name="T50" fmla="*/ 21 w 41"/>
                    <a:gd name="T51" fmla="*/ 27 h 41"/>
                    <a:gd name="T52" fmla="*/ 35 w 41"/>
                    <a:gd name="T53" fmla="*/ 40 h 41"/>
                    <a:gd name="T54" fmla="*/ 36 w 41"/>
                    <a:gd name="T55" fmla="*/ 41 h 41"/>
                    <a:gd name="T56" fmla="*/ 37 w 41"/>
                    <a:gd name="T57" fmla="*/ 40 h 41"/>
                    <a:gd name="T58" fmla="*/ 41 w 41"/>
                    <a:gd name="T59" fmla="*/ 37 h 41"/>
                    <a:gd name="T60" fmla="*/ 41 w 41"/>
                    <a:gd name="T61" fmla="*/ 36 h 41"/>
                    <a:gd name="T62" fmla="*/ 41 w 41"/>
                    <a:gd name="T63" fmla="*/ 35 h 41"/>
                    <a:gd name="T64" fmla="*/ 27 w 41"/>
                    <a:gd name="T65" fmla="*/ 2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1" h="41">
                      <a:moveTo>
                        <a:pt x="27" y="21"/>
                      </a:move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41" y="6"/>
                        <a:pt x="41" y="6"/>
                        <a:pt x="41" y="6"/>
                      </a:cubicBezTo>
                      <a:cubicBezTo>
                        <a:pt x="41" y="6"/>
                        <a:pt x="41" y="6"/>
                        <a:pt x="41" y="5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1"/>
                        <a:pt x="37" y="1"/>
                        <a:pt x="37" y="1"/>
                      </a:cubicBezTo>
                      <a:cubicBezTo>
                        <a:pt x="37" y="0"/>
                        <a:pt x="36" y="0"/>
                        <a:pt x="35" y="1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1" y="15"/>
                        <a:pt x="20" y="15"/>
                        <a:pt x="20" y="14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4" y="20"/>
                        <a:pt x="14" y="20"/>
                        <a:pt x="14" y="20"/>
                      </a:cubicBezTo>
                      <a:cubicBezTo>
                        <a:pt x="14" y="20"/>
                        <a:pt x="14" y="20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4" y="41"/>
                        <a:pt x="5" y="41"/>
                        <a:pt x="6" y="40"/>
                      </a:cubicBezTo>
                      <a:cubicBezTo>
                        <a:pt x="20" y="27"/>
                        <a:pt x="20" y="27"/>
                        <a:pt x="20" y="27"/>
                      </a:cubicBezTo>
                      <a:cubicBezTo>
                        <a:pt x="20" y="27"/>
                        <a:pt x="20" y="27"/>
                        <a:pt x="20" y="27"/>
                      </a:cubicBezTo>
                      <a:cubicBezTo>
                        <a:pt x="21" y="27"/>
                        <a:pt x="21" y="27"/>
                        <a:pt x="21" y="27"/>
                      </a:cubicBezTo>
                      <a:cubicBezTo>
                        <a:pt x="35" y="40"/>
                        <a:pt x="35" y="40"/>
                        <a:pt x="35" y="40"/>
                      </a:cubicBezTo>
                      <a:cubicBezTo>
                        <a:pt x="35" y="41"/>
                        <a:pt x="36" y="41"/>
                        <a:pt x="36" y="41"/>
                      </a:cubicBezTo>
                      <a:cubicBezTo>
                        <a:pt x="37" y="41"/>
                        <a:pt x="37" y="41"/>
                        <a:pt x="37" y="40"/>
                      </a:cubicBezTo>
                      <a:cubicBezTo>
                        <a:pt x="41" y="37"/>
                        <a:pt x="41" y="37"/>
                        <a:pt x="41" y="37"/>
                      </a:cubicBezTo>
                      <a:cubicBezTo>
                        <a:pt x="41" y="36"/>
                        <a:pt x="41" y="36"/>
                        <a:pt x="41" y="36"/>
                      </a:cubicBezTo>
                      <a:cubicBezTo>
                        <a:pt x="41" y="35"/>
                        <a:pt x="41" y="35"/>
                        <a:pt x="41" y="35"/>
                      </a:cubicBezTo>
                      <a:lnTo>
                        <a:pt x="27" y="21"/>
                      </a:lnTo>
                      <a:close/>
                    </a:path>
                  </a:pathLst>
                </a:custGeom>
                <a:solidFill>
                  <a:srgbClr val="EE313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F89FE6B-AAFB-7C29-0999-8C4F7676AFF5}"/>
                </a:ext>
              </a:extLst>
            </p:cNvPr>
            <p:cNvGrpSpPr/>
            <p:nvPr/>
          </p:nvGrpSpPr>
          <p:grpSpPr>
            <a:xfrm>
              <a:off x="6809103" y="2391193"/>
              <a:ext cx="969759" cy="988774"/>
              <a:chOff x="6809103" y="2391193"/>
              <a:chExt cx="969759" cy="98877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6D5A136-A91F-2F91-BCF6-D30FE991A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9103" y="2391193"/>
                <a:ext cx="969759" cy="988774"/>
              </a:xfrm>
              <a:prstGeom prst="ellipse">
                <a:avLst/>
              </a:prstGeom>
              <a:solidFill>
                <a:srgbClr val="ECEDED"/>
              </a:solidFill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3F28112-C28B-C218-9A8C-BEFD913A6A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13971" y="2697058"/>
                <a:ext cx="377044" cy="377043"/>
                <a:chOff x="1269817" y="2018777"/>
                <a:chExt cx="377044" cy="377043"/>
              </a:xfrm>
            </p:grpSpPr>
            <p:sp>
              <p:nvSpPr>
                <p:cNvPr id="36" name="Freeform 289">
                  <a:extLst>
                    <a:ext uri="{FF2B5EF4-FFF2-40B4-BE49-F238E27FC236}">
                      <a16:creationId xmlns:a16="http://schemas.microsoft.com/office/drawing/2014/main" id="{74EE0084-5FA6-6235-497B-2F992C000C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04006" y="2243598"/>
                  <a:ext cx="142855" cy="96017"/>
                </a:xfrm>
                <a:custGeom>
                  <a:avLst/>
                  <a:gdLst>
                    <a:gd name="T0" fmla="*/ 8 w 61"/>
                    <a:gd name="T1" fmla="*/ 8 h 41"/>
                    <a:gd name="T2" fmla="*/ 9 w 61"/>
                    <a:gd name="T3" fmla="*/ 8 h 41"/>
                    <a:gd name="T4" fmla="*/ 9 w 61"/>
                    <a:gd name="T5" fmla="*/ 7 h 41"/>
                    <a:gd name="T6" fmla="*/ 9 w 61"/>
                    <a:gd name="T7" fmla="*/ 7 h 41"/>
                    <a:gd name="T8" fmla="*/ 53 w 61"/>
                    <a:gd name="T9" fmla="*/ 7 h 41"/>
                    <a:gd name="T10" fmla="*/ 53 w 61"/>
                    <a:gd name="T11" fmla="*/ 8 h 41"/>
                    <a:gd name="T12" fmla="*/ 30 w 61"/>
                    <a:gd name="T13" fmla="*/ 33 h 41"/>
                    <a:gd name="T14" fmla="*/ 8 w 61"/>
                    <a:gd name="T15" fmla="*/ 8 h 41"/>
                    <a:gd name="T16" fmla="*/ 8 w 61"/>
                    <a:gd name="T17" fmla="*/ 8 h 41"/>
                    <a:gd name="T18" fmla="*/ 0 w 61"/>
                    <a:gd name="T19" fmla="*/ 4 h 41"/>
                    <a:gd name="T20" fmla="*/ 0 w 61"/>
                    <a:gd name="T21" fmla="*/ 5 h 41"/>
                    <a:gd name="T22" fmla="*/ 30 w 61"/>
                    <a:gd name="T23" fmla="*/ 41 h 41"/>
                    <a:gd name="T24" fmla="*/ 61 w 61"/>
                    <a:gd name="T25" fmla="*/ 6 h 41"/>
                    <a:gd name="T26" fmla="*/ 61 w 61"/>
                    <a:gd name="T27" fmla="*/ 4 h 41"/>
                    <a:gd name="T28" fmla="*/ 60 w 61"/>
                    <a:gd name="T29" fmla="*/ 3 h 41"/>
                    <a:gd name="T30" fmla="*/ 60 w 61"/>
                    <a:gd name="T31" fmla="*/ 1 h 41"/>
                    <a:gd name="T32" fmla="*/ 60 w 61"/>
                    <a:gd name="T33" fmla="*/ 1 h 41"/>
                    <a:gd name="T34" fmla="*/ 59 w 61"/>
                    <a:gd name="T35" fmla="*/ 0 h 41"/>
                    <a:gd name="T36" fmla="*/ 4 w 61"/>
                    <a:gd name="T37" fmla="*/ 0 h 41"/>
                    <a:gd name="T38" fmla="*/ 4 w 61"/>
                    <a:gd name="T39" fmla="*/ 0 h 41"/>
                    <a:gd name="T40" fmla="*/ 3 w 61"/>
                    <a:gd name="T41" fmla="*/ 0 h 41"/>
                    <a:gd name="T42" fmla="*/ 0 w 61"/>
                    <a:gd name="T4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1" h="41">
                      <a:moveTo>
                        <a:pt x="8" y="8"/>
                      </a:moveTo>
                      <a:cubicBezTo>
                        <a:pt x="8" y="8"/>
                        <a:pt x="8" y="8"/>
                        <a:pt x="9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53" y="7"/>
                        <a:pt x="53" y="7"/>
                        <a:pt x="53" y="7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2" y="22"/>
                        <a:pt x="42" y="33"/>
                        <a:pt x="30" y="33"/>
                      </a:cubicBezTo>
                      <a:cubicBezTo>
                        <a:pt x="19" y="33"/>
                        <a:pt x="9" y="22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lose/>
                      <a:moveTo>
                        <a:pt x="0" y="4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5"/>
                        <a:pt x="14" y="41"/>
                        <a:pt x="30" y="41"/>
                      </a:cubicBezTo>
                      <a:cubicBezTo>
                        <a:pt x="47" y="41"/>
                        <a:pt x="60" y="25"/>
                        <a:pt x="61" y="6"/>
                      </a:cubicBezTo>
                      <a:cubicBezTo>
                        <a:pt x="61" y="5"/>
                        <a:pt x="61" y="5"/>
                        <a:pt x="61" y="4"/>
                      </a:cubicBezTo>
                      <a:cubicBezTo>
                        <a:pt x="60" y="3"/>
                        <a:pt x="60" y="3"/>
                        <a:pt x="60" y="3"/>
                      </a:cubicBezTo>
                      <a:cubicBezTo>
                        <a:pt x="60" y="3"/>
                        <a:pt x="60" y="2"/>
                        <a:pt x="60" y="1"/>
                      </a:cubicBezTo>
                      <a:cubicBezTo>
                        <a:pt x="60" y="1"/>
                        <a:pt x="60" y="1"/>
                        <a:pt x="60" y="1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1" y="2"/>
                        <a:pt x="0" y="4"/>
                      </a:cubicBezTo>
                    </a:path>
                  </a:pathLst>
                </a:custGeom>
                <a:solidFill>
                  <a:srgbClr val="EE30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7" name="Freeform 290">
                  <a:extLst>
                    <a:ext uri="{FF2B5EF4-FFF2-40B4-BE49-F238E27FC236}">
                      <a16:creationId xmlns:a16="http://schemas.microsoft.com/office/drawing/2014/main" id="{46E9A71D-2AC7-B08A-E30C-C0C8E76AC7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69817" y="2243598"/>
                  <a:ext cx="140513" cy="96017"/>
                </a:xfrm>
                <a:custGeom>
                  <a:avLst/>
                  <a:gdLst>
                    <a:gd name="T0" fmla="*/ 53 w 60"/>
                    <a:gd name="T1" fmla="*/ 8 h 41"/>
                    <a:gd name="T2" fmla="*/ 30 w 60"/>
                    <a:gd name="T3" fmla="*/ 33 h 41"/>
                    <a:gd name="T4" fmla="*/ 8 w 60"/>
                    <a:gd name="T5" fmla="*/ 8 h 41"/>
                    <a:gd name="T6" fmla="*/ 8 w 60"/>
                    <a:gd name="T7" fmla="*/ 7 h 41"/>
                    <a:gd name="T8" fmla="*/ 53 w 60"/>
                    <a:gd name="T9" fmla="*/ 7 h 41"/>
                    <a:gd name="T10" fmla="*/ 53 w 60"/>
                    <a:gd name="T11" fmla="*/ 8 h 41"/>
                    <a:gd name="T12" fmla="*/ 60 w 60"/>
                    <a:gd name="T13" fmla="*/ 6 h 41"/>
                    <a:gd name="T14" fmla="*/ 60 w 60"/>
                    <a:gd name="T15" fmla="*/ 5 h 41"/>
                    <a:gd name="T16" fmla="*/ 60 w 60"/>
                    <a:gd name="T17" fmla="*/ 4 h 41"/>
                    <a:gd name="T18" fmla="*/ 60 w 60"/>
                    <a:gd name="T19" fmla="*/ 3 h 41"/>
                    <a:gd name="T20" fmla="*/ 59 w 60"/>
                    <a:gd name="T21" fmla="*/ 1 h 41"/>
                    <a:gd name="T22" fmla="*/ 59 w 60"/>
                    <a:gd name="T23" fmla="*/ 0 h 41"/>
                    <a:gd name="T24" fmla="*/ 59 w 60"/>
                    <a:gd name="T25" fmla="*/ 0 h 41"/>
                    <a:gd name="T26" fmla="*/ 2 w 60"/>
                    <a:gd name="T27" fmla="*/ 0 h 41"/>
                    <a:gd name="T28" fmla="*/ 2 w 60"/>
                    <a:gd name="T29" fmla="*/ 1 h 41"/>
                    <a:gd name="T30" fmla="*/ 2 w 60"/>
                    <a:gd name="T31" fmla="*/ 1 h 41"/>
                    <a:gd name="T32" fmla="*/ 0 w 60"/>
                    <a:gd name="T33" fmla="*/ 3 h 41"/>
                    <a:gd name="T34" fmla="*/ 0 w 60"/>
                    <a:gd name="T35" fmla="*/ 4 h 41"/>
                    <a:gd name="T36" fmla="*/ 0 w 60"/>
                    <a:gd name="T37" fmla="*/ 5 h 41"/>
                    <a:gd name="T38" fmla="*/ 0 w 60"/>
                    <a:gd name="T39" fmla="*/ 5 h 41"/>
                    <a:gd name="T40" fmla="*/ 0 w 60"/>
                    <a:gd name="T41" fmla="*/ 7 h 41"/>
                    <a:gd name="T42" fmla="*/ 30 w 60"/>
                    <a:gd name="T43" fmla="*/ 41 h 41"/>
                    <a:gd name="T44" fmla="*/ 60 w 60"/>
                    <a:gd name="T45" fmla="*/ 7 h 41"/>
                    <a:gd name="T46" fmla="*/ 60 w 60"/>
                    <a:gd name="T47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0" h="41">
                      <a:moveTo>
                        <a:pt x="53" y="8"/>
                      </a:moveTo>
                      <a:cubicBezTo>
                        <a:pt x="52" y="22"/>
                        <a:pt x="42" y="33"/>
                        <a:pt x="30" y="33"/>
                      </a:cubicBezTo>
                      <a:cubicBezTo>
                        <a:pt x="19" y="33"/>
                        <a:pt x="9" y="22"/>
                        <a:pt x="8" y="8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3" y="7"/>
                        <a:pt x="53" y="7"/>
                        <a:pt x="53" y="7"/>
                      </a:cubicBezTo>
                      <a:lnTo>
                        <a:pt x="53" y="8"/>
                      </a:lnTo>
                      <a:close/>
                      <a:moveTo>
                        <a:pt x="60" y="6"/>
                      </a:moveTo>
                      <a:cubicBezTo>
                        <a:pt x="60" y="5"/>
                        <a:pt x="60" y="5"/>
                        <a:pt x="60" y="5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60" y="3"/>
                        <a:pt x="60" y="3"/>
                        <a:pt x="60" y="3"/>
                      </a:cubicBezTo>
                      <a:cubicBezTo>
                        <a:pt x="60" y="2"/>
                        <a:pt x="60" y="1"/>
                        <a:pt x="59" y="1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0" y="6"/>
                        <a:pt x="0" y="7"/>
                      </a:cubicBezTo>
                      <a:cubicBezTo>
                        <a:pt x="1" y="26"/>
                        <a:pt x="14" y="41"/>
                        <a:pt x="30" y="41"/>
                      </a:cubicBezTo>
                      <a:cubicBezTo>
                        <a:pt x="46" y="41"/>
                        <a:pt x="60" y="26"/>
                        <a:pt x="60" y="7"/>
                      </a:cubicBezTo>
                      <a:cubicBezTo>
                        <a:pt x="60" y="6"/>
                        <a:pt x="60" y="6"/>
                        <a:pt x="60" y="6"/>
                      </a:cubicBezTo>
                    </a:path>
                  </a:pathLst>
                </a:custGeom>
                <a:solidFill>
                  <a:srgbClr val="EE30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8" name="Freeform 291">
                  <a:extLst>
                    <a:ext uri="{FF2B5EF4-FFF2-40B4-BE49-F238E27FC236}">
                      <a16:creationId xmlns:a16="http://schemas.microsoft.com/office/drawing/2014/main" id="{5CC134ED-0E2C-785D-AED0-78D1A69E26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4501" y="2018777"/>
                  <a:ext cx="367676" cy="377043"/>
                </a:xfrm>
                <a:custGeom>
                  <a:avLst/>
                  <a:gdLst>
                    <a:gd name="T0" fmla="*/ 149 w 157"/>
                    <a:gd name="T1" fmla="*/ 96 h 161"/>
                    <a:gd name="T2" fmla="*/ 157 w 157"/>
                    <a:gd name="T3" fmla="*/ 96 h 161"/>
                    <a:gd name="T4" fmla="*/ 134 w 157"/>
                    <a:gd name="T5" fmla="*/ 27 h 161"/>
                    <a:gd name="T6" fmla="*/ 142 w 157"/>
                    <a:gd name="T7" fmla="*/ 27 h 161"/>
                    <a:gd name="T8" fmla="*/ 145 w 157"/>
                    <a:gd name="T9" fmla="*/ 23 h 161"/>
                    <a:gd name="T10" fmla="*/ 142 w 157"/>
                    <a:gd name="T11" fmla="*/ 19 h 161"/>
                    <a:gd name="T12" fmla="*/ 82 w 157"/>
                    <a:gd name="T13" fmla="*/ 19 h 161"/>
                    <a:gd name="T14" fmla="*/ 82 w 157"/>
                    <a:gd name="T15" fmla="*/ 4 h 161"/>
                    <a:gd name="T16" fmla="*/ 78 w 157"/>
                    <a:gd name="T17" fmla="*/ 0 h 161"/>
                    <a:gd name="T18" fmla="*/ 75 w 157"/>
                    <a:gd name="T19" fmla="*/ 4 h 161"/>
                    <a:gd name="T20" fmla="*/ 75 w 157"/>
                    <a:gd name="T21" fmla="*/ 19 h 161"/>
                    <a:gd name="T22" fmla="*/ 15 w 157"/>
                    <a:gd name="T23" fmla="*/ 19 h 161"/>
                    <a:gd name="T24" fmla="*/ 11 w 157"/>
                    <a:gd name="T25" fmla="*/ 23 h 161"/>
                    <a:gd name="T26" fmla="*/ 15 w 157"/>
                    <a:gd name="T27" fmla="*/ 27 h 161"/>
                    <a:gd name="T28" fmla="*/ 23 w 157"/>
                    <a:gd name="T29" fmla="*/ 27 h 161"/>
                    <a:gd name="T30" fmla="*/ 23 w 157"/>
                    <a:gd name="T31" fmla="*/ 28 h 161"/>
                    <a:gd name="T32" fmla="*/ 0 w 157"/>
                    <a:gd name="T33" fmla="*/ 96 h 161"/>
                    <a:gd name="T34" fmla="*/ 8 w 157"/>
                    <a:gd name="T35" fmla="*/ 96 h 161"/>
                    <a:gd name="T36" fmla="*/ 28 w 157"/>
                    <a:gd name="T37" fmla="*/ 35 h 161"/>
                    <a:gd name="T38" fmla="*/ 48 w 157"/>
                    <a:gd name="T39" fmla="*/ 96 h 161"/>
                    <a:gd name="T40" fmla="*/ 56 w 157"/>
                    <a:gd name="T41" fmla="*/ 96 h 161"/>
                    <a:gd name="T42" fmla="*/ 33 w 157"/>
                    <a:gd name="T43" fmla="*/ 27 h 161"/>
                    <a:gd name="T44" fmla="*/ 75 w 157"/>
                    <a:gd name="T45" fmla="*/ 27 h 161"/>
                    <a:gd name="T46" fmla="*/ 75 w 157"/>
                    <a:gd name="T47" fmla="*/ 153 h 161"/>
                    <a:gd name="T48" fmla="*/ 46 w 157"/>
                    <a:gd name="T49" fmla="*/ 153 h 161"/>
                    <a:gd name="T50" fmla="*/ 42 w 157"/>
                    <a:gd name="T51" fmla="*/ 157 h 161"/>
                    <a:gd name="T52" fmla="*/ 46 w 157"/>
                    <a:gd name="T53" fmla="*/ 161 h 161"/>
                    <a:gd name="T54" fmla="*/ 111 w 157"/>
                    <a:gd name="T55" fmla="*/ 161 h 161"/>
                    <a:gd name="T56" fmla="*/ 115 w 157"/>
                    <a:gd name="T57" fmla="*/ 157 h 161"/>
                    <a:gd name="T58" fmla="*/ 111 w 157"/>
                    <a:gd name="T59" fmla="*/ 153 h 161"/>
                    <a:gd name="T60" fmla="*/ 82 w 157"/>
                    <a:gd name="T61" fmla="*/ 153 h 161"/>
                    <a:gd name="T62" fmla="*/ 82 w 157"/>
                    <a:gd name="T63" fmla="*/ 27 h 161"/>
                    <a:gd name="T64" fmla="*/ 124 w 157"/>
                    <a:gd name="T65" fmla="*/ 27 h 161"/>
                    <a:gd name="T66" fmla="*/ 124 w 157"/>
                    <a:gd name="T67" fmla="*/ 27 h 161"/>
                    <a:gd name="T68" fmla="*/ 102 w 157"/>
                    <a:gd name="T69" fmla="*/ 96 h 161"/>
                    <a:gd name="T70" fmla="*/ 110 w 157"/>
                    <a:gd name="T71" fmla="*/ 96 h 161"/>
                    <a:gd name="T72" fmla="*/ 129 w 157"/>
                    <a:gd name="T73" fmla="*/ 36 h 161"/>
                    <a:gd name="T74" fmla="*/ 149 w 157"/>
                    <a:gd name="T75" fmla="*/ 96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61">
                      <a:moveTo>
                        <a:pt x="149" y="96"/>
                      </a:moveTo>
                      <a:cubicBezTo>
                        <a:pt x="157" y="96"/>
                        <a:pt x="157" y="96"/>
                        <a:pt x="157" y="96"/>
                      </a:cubicBezTo>
                      <a:cubicBezTo>
                        <a:pt x="134" y="27"/>
                        <a:pt x="134" y="27"/>
                        <a:pt x="134" y="27"/>
                      </a:cubicBezTo>
                      <a:cubicBezTo>
                        <a:pt x="142" y="27"/>
                        <a:pt x="142" y="27"/>
                        <a:pt x="142" y="27"/>
                      </a:cubicBezTo>
                      <a:cubicBezTo>
                        <a:pt x="144" y="27"/>
                        <a:pt x="145" y="25"/>
                        <a:pt x="145" y="23"/>
                      </a:cubicBezTo>
                      <a:cubicBezTo>
                        <a:pt x="145" y="21"/>
                        <a:pt x="144" y="19"/>
                        <a:pt x="142" y="19"/>
                      </a:cubicBezTo>
                      <a:cubicBezTo>
                        <a:pt x="82" y="19"/>
                        <a:pt x="82" y="19"/>
                        <a:pt x="82" y="19"/>
                      </a:cubicBezTo>
                      <a:cubicBezTo>
                        <a:pt x="82" y="4"/>
                        <a:pt x="82" y="4"/>
                        <a:pt x="82" y="4"/>
                      </a:cubicBezTo>
                      <a:cubicBezTo>
                        <a:pt x="82" y="2"/>
                        <a:pt x="80" y="0"/>
                        <a:pt x="78" y="0"/>
                      </a:cubicBezTo>
                      <a:cubicBezTo>
                        <a:pt x="76" y="0"/>
                        <a:pt x="75" y="2"/>
                        <a:pt x="75" y="4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3" y="19"/>
                        <a:pt x="11" y="21"/>
                        <a:pt x="11" y="23"/>
                      </a:cubicBezTo>
                      <a:cubicBezTo>
                        <a:pt x="11" y="25"/>
                        <a:pt x="13" y="27"/>
                        <a:pt x="15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8" y="96"/>
                        <a:pt x="8" y="96"/>
                        <a:pt x="8" y="96"/>
                      </a:cubicBezTo>
                      <a:cubicBezTo>
                        <a:pt x="28" y="35"/>
                        <a:pt x="28" y="35"/>
                        <a:pt x="28" y="35"/>
                      </a:cubicBezTo>
                      <a:cubicBezTo>
                        <a:pt x="48" y="96"/>
                        <a:pt x="48" y="96"/>
                        <a:pt x="48" y="96"/>
                      </a:cubicBezTo>
                      <a:cubicBezTo>
                        <a:pt x="56" y="96"/>
                        <a:pt x="56" y="96"/>
                        <a:pt x="56" y="96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75" y="27"/>
                        <a:pt x="75" y="27"/>
                        <a:pt x="75" y="27"/>
                      </a:cubicBezTo>
                      <a:cubicBezTo>
                        <a:pt x="75" y="153"/>
                        <a:pt x="75" y="153"/>
                        <a:pt x="75" y="153"/>
                      </a:cubicBezTo>
                      <a:cubicBezTo>
                        <a:pt x="46" y="153"/>
                        <a:pt x="46" y="153"/>
                        <a:pt x="46" y="153"/>
                      </a:cubicBezTo>
                      <a:cubicBezTo>
                        <a:pt x="44" y="153"/>
                        <a:pt x="42" y="155"/>
                        <a:pt x="42" y="157"/>
                      </a:cubicBezTo>
                      <a:cubicBezTo>
                        <a:pt x="42" y="159"/>
                        <a:pt x="44" y="161"/>
                        <a:pt x="46" y="161"/>
                      </a:cubicBezTo>
                      <a:cubicBezTo>
                        <a:pt x="111" y="161"/>
                        <a:pt x="111" y="161"/>
                        <a:pt x="111" y="161"/>
                      </a:cubicBezTo>
                      <a:cubicBezTo>
                        <a:pt x="113" y="161"/>
                        <a:pt x="115" y="159"/>
                        <a:pt x="115" y="157"/>
                      </a:cubicBezTo>
                      <a:cubicBezTo>
                        <a:pt x="115" y="155"/>
                        <a:pt x="113" y="153"/>
                        <a:pt x="111" y="153"/>
                      </a:cubicBezTo>
                      <a:cubicBezTo>
                        <a:pt x="82" y="153"/>
                        <a:pt x="82" y="153"/>
                        <a:pt x="82" y="153"/>
                      </a:cubicBezTo>
                      <a:cubicBezTo>
                        <a:pt x="82" y="27"/>
                        <a:pt x="82" y="27"/>
                        <a:pt x="82" y="27"/>
                      </a:cubicBezTo>
                      <a:cubicBezTo>
                        <a:pt x="124" y="27"/>
                        <a:pt x="124" y="27"/>
                        <a:pt x="124" y="27"/>
                      </a:cubicBezTo>
                      <a:cubicBezTo>
                        <a:pt x="124" y="27"/>
                        <a:pt x="124" y="27"/>
                        <a:pt x="124" y="27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110" y="96"/>
                        <a:pt x="110" y="96"/>
                        <a:pt x="110" y="96"/>
                      </a:cubicBezTo>
                      <a:cubicBezTo>
                        <a:pt x="129" y="36"/>
                        <a:pt x="129" y="36"/>
                        <a:pt x="129" y="36"/>
                      </a:cubicBezTo>
                      <a:lnTo>
                        <a:pt x="149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CD6D459-6227-2CE6-B6F5-AE7DB2276F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6446" y="3264827"/>
              <a:ext cx="396950" cy="382899"/>
              <a:chOff x="4690936" y="4011864"/>
              <a:chExt cx="396950" cy="382899"/>
            </a:xfrm>
          </p:grpSpPr>
          <p:sp>
            <p:nvSpPr>
              <p:cNvPr id="32" name="Freeform 346">
                <a:extLst>
                  <a:ext uri="{FF2B5EF4-FFF2-40B4-BE49-F238E27FC236}">
                    <a16:creationId xmlns:a16="http://schemas.microsoft.com/office/drawing/2014/main" id="{7268928F-8D44-32C9-8ACE-8E6DA7A58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039" y="4011864"/>
                <a:ext cx="368847" cy="185009"/>
              </a:xfrm>
              <a:custGeom>
                <a:avLst/>
                <a:gdLst>
                  <a:gd name="T0" fmla="*/ 117 w 157"/>
                  <a:gd name="T1" fmla="*/ 66 h 79"/>
                  <a:gd name="T2" fmla="*/ 141 w 157"/>
                  <a:gd name="T3" fmla="*/ 78 h 79"/>
                  <a:gd name="T4" fmla="*/ 145 w 157"/>
                  <a:gd name="T5" fmla="*/ 78 h 79"/>
                  <a:gd name="T6" fmla="*/ 147 w 157"/>
                  <a:gd name="T7" fmla="*/ 76 h 79"/>
                  <a:gd name="T8" fmla="*/ 156 w 157"/>
                  <a:gd name="T9" fmla="*/ 50 h 79"/>
                  <a:gd name="T10" fmla="*/ 156 w 157"/>
                  <a:gd name="T11" fmla="*/ 47 h 79"/>
                  <a:gd name="T12" fmla="*/ 154 w 157"/>
                  <a:gd name="T13" fmla="*/ 44 h 79"/>
                  <a:gd name="T14" fmla="*/ 151 w 157"/>
                  <a:gd name="T15" fmla="*/ 45 h 79"/>
                  <a:gd name="T16" fmla="*/ 149 w 157"/>
                  <a:gd name="T17" fmla="*/ 47 h 79"/>
                  <a:gd name="T18" fmla="*/ 143 w 157"/>
                  <a:gd name="T19" fmla="*/ 62 h 79"/>
                  <a:gd name="T20" fmla="*/ 142 w 157"/>
                  <a:gd name="T21" fmla="*/ 59 h 79"/>
                  <a:gd name="T22" fmla="*/ 54 w 157"/>
                  <a:gd name="T23" fmla="*/ 9 h 79"/>
                  <a:gd name="T24" fmla="*/ 1 w 157"/>
                  <a:gd name="T25" fmla="*/ 57 h 79"/>
                  <a:gd name="T26" fmla="*/ 3 w 157"/>
                  <a:gd name="T27" fmla="*/ 63 h 79"/>
                  <a:gd name="T28" fmla="*/ 6 w 157"/>
                  <a:gd name="T29" fmla="*/ 63 h 79"/>
                  <a:gd name="T30" fmla="*/ 9 w 157"/>
                  <a:gd name="T31" fmla="*/ 60 h 79"/>
                  <a:gd name="T32" fmla="*/ 56 w 157"/>
                  <a:gd name="T33" fmla="*/ 17 h 79"/>
                  <a:gd name="T34" fmla="*/ 135 w 157"/>
                  <a:gd name="T35" fmla="*/ 64 h 79"/>
                  <a:gd name="T36" fmla="*/ 135 w 157"/>
                  <a:gd name="T37" fmla="*/ 66 h 79"/>
                  <a:gd name="T38" fmla="*/ 120 w 157"/>
                  <a:gd name="T39" fmla="*/ 58 h 79"/>
                  <a:gd name="T40" fmla="*/ 118 w 157"/>
                  <a:gd name="T41" fmla="*/ 58 h 79"/>
                  <a:gd name="T42" fmla="*/ 117 w 157"/>
                  <a:gd name="T43" fmla="*/ 58 h 79"/>
                  <a:gd name="T44" fmla="*/ 115 w 157"/>
                  <a:gd name="T45" fmla="*/ 60 h 79"/>
                  <a:gd name="T46" fmla="*/ 117 w 157"/>
                  <a:gd name="T47" fmla="*/ 6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7" h="79">
                    <a:moveTo>
                      <a:pt x="117" y="66"/>
                    </a:moveTo>
                    <a:cubicBezTo>
                      <a:pt x="141" y="78"/>
                      <a:pt x="141" y="78"/>
                      <a:pt x="141" y="78"/>
                    </a:cubicBezTo>
                    <a:cubicBezTo>
                      <a:pt x="142" y="79"/>
                      <a:pt x="143" y="79"/>
                      <a:pt x="145" y="78"/>
                    </a:cubicBezTo>
                    <a:cubicBezTo>
                      <a:pt x="146" y="78"/>
                      <a:pt x="147" y="77"/>
                      <a:pt x="147" y="76"/>
                    </a:cubicBezTo>
                    <a:cubicBezTo>
                      <a:pt x="156" y="50"/>
                      <a:pt x="156" y="50"/>
                      <a:pt x="156" y="50"/>
                    </a:cubicBezTo>
                    <a:cubicBezTo>
                      <a:pt x="157" y="49"/>
                      <a:pt x="157" y="48"/>
                      <a:pt x="156" y="47"/>
                    </a:cubicBezTo>
                    <a:cubicBezTo>
                      <a:pt x="156" y="46"/>
                      <a:pt x="155" y="45"/>
                      <a:pt x="154" y="44"/>
                    </a:cubicBezTo>
                    <a:cubicBezTo>
                      <a:pt x="153" y="44"/>
                      <a:pt x="152" y="44"/>
                      <a:pt x="151" y="45"/>
                    </a:cubicBezTo>
                    <a:cubicBezTo>
                      <a:pt x="150" y="45"/>
                      <a:pt x="149" y="46"/>
                      <a:pt x="149" y="47"/>
                    </a:cubicBezTo>
                    <a:cubicBezTo>
                      <a:pt x="143" y="62"/>
                      <a:pt x="143" y="62"/>
                      <a:pt x="143" y="62"/>
                    </a:cubicBezTo>
                    <a:cubicBezTo>
                      <a:pt x="142" y="59"/>
                      <a:pt x="142" y="59"/>
                      <a:pt x="142" y="59"/>
                    </a:cubicBezTo>
                    <a:cubicBezTo>
                      <a:pt x="131" y="22"/>
                      <a:pt x="92" y="0"/>
                      <a:pt x="54" y="9"/>
                    </a:cubicBezTo>
                    <a:cubicBezTo>
                      <a:pt x="29" y="15"/>
                      <a:pt x="9" y="33"/>
                      <a:pt x="1" y="57"/>
                    </a:cubicBezTo>
                    <a:cubicBezTo>
                      <a:pt x="0" y="60"/>
                      <a:pt x="1" y="62"/>
                      <a:pt x="3" y="63"/>
                    </a:cubicBezTo>
                    <a:cubicBezTo>
                      <a:pt x="4" y="63"/>
                      <a:pt x="5" y="63"/>
                      <a:pt x="6" y="63"/>
                    </a:cubicBezTo>
                    <a:cubicBezTo>
                      <a:pt x="7" y="62"/>
                      <a:pt x="8" y="61"/>
                      <a:pt x="9" y="60"/>
                    </a:cubicBezTo>
                    <a:cubicBezTo>
                      <a:pt x="16" y="38"/>
                      <a:pt x="34" y="22"/>
                      <a:pt x="56" y="17"/>
                    </a:cubicBezTo>
                    <a:cubicBezTo>
                      <a:pt x="91" y="9"/>
                      <a:pt x="125" y="30"/>
                      <a:pt x="135" y="64"/>
                    </a:cubicBezTo>
                    <a:cubicBezTo>
                      <a:pt x="135" y="66"/>
                      <a:pt x="135" y="66"/>
                      <a:pt x="135" y="66"/>
                    </a:cubicBezTo>
                    <a:cubicBezTo>
                      <a:pt x="120" y="58"/>
                      <a:pt x="120" y="58"/>
                      <a:pt x="120" y="58"/>
                    </a:cubicBezTo>
                    <a:cubicBezTo>
                      <a:pt x="120" y="58"/>
                      <a:pt x="119" y="58"/>
                      <a:pt x="118" y="58"/>
                    </a:cubicBezTo>
                    <a:cubicBezTo>
                      <a:pt x="118" y="58"/>
                      <a:pt x="118" y="58"/>
                      <a:pt x="117" y="58"/>
                    </a:cubicBezTo>
                    <a:cubicBezTo>
                      <a:pt x="116" y="59"/>
                      <a:pt x="115" y="59"/>
                      <a:pt x="115" y="60"/>
                    </a:cubicBezTo>
                    <a:cubicBezTo>
                      <a:pt x="114" y="62"/>
                      <a:pt x="115" y="65"/>
                      <a:pt x="117" y="66"/>
                    </a:cubicBezTo>
                  </a:path>
                </a:pathLst>
              </a:custGeom>
              <a:solidFill>
                <a:srgbClr val="EE30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347">
                <a:extLst>
                  <a:ext uri="{FF2B5EF4-FFF2-40B4-BE49-F238E27FC236}">
                    <a16:creationId xmlns:a16="http://schemas.microsoft.com/office/drawing/2014/main" id="{7CF298FD-9A5B-B85F-A384-658946F1D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0936" y="4208583"/>
                <a:ext cx="368847" cy="186180"/>
              </a:xfrm>
              <a:custGeom>
                <a:avLst/>
                <a:gdLst>
                  <a:gd name="T0" fmla="*/ 8 w 157"/>
                  <a:gd name="T1" fmla="*/ 32 h 79"/>
                  <a:gd name="T2" fmla="*/ 14 w 157"/>
                  <a:gd name="T3" fmla="*/ 17 h 79"/>
                  <a:gd name="T4" fmla="*/ 15 w 157"/>
                  <a:gd name="T5" fmla="*/ 20 h 79"/>
                  <a:gd name="T6" fmla="*/ 102 w 157"/>
                  <a:gd name="T7" fmla="*/ 70 h 79"/>
                  <a:gd name="T8" fmla="*/ 156 w 157"/>
                  <a:gd name="T9" fmla="*/ 22 h 79"/>
                  <a:gd name="T10" fmla="*/ 154 w 157"/>
                  <a:gd name="T11" fmla="*/ 16 h 79"/>
                  <a:gd name="T12" fmla="*/ 150 w 157"/>
                  <a:gd name="T13" fmla="*/ 17 h 79"/>
                  <a:gd name="T14" fmla="*/ 148 w 157"/>
                  <a:gd name="T15" fmla="*/ 19 h 79"/>
                  <a:gd name="T16" fmla="*/ 101 w 157"/>
                  <a:gd name="T17" fmla="*/ 62 h 79"/>
                  <a:gd name="T18" fmla="*/ 22 w 157"/>
                  <a:gd name="T19" fmla="*/ 15 h 79"/>
                  <a:gd name="T20" fmla="*/ 21 w 157"/>
                  <a:gd name="T21" fmla="*/ 13 h 79"/>
                  <a:gd name="T22" fmla="*/ 36 w 157"/>
                  <a:gd name="T23" fmla="*/ 21 h 79"/>
                  <a:gd name="T24" fmla="*/ 40 w 157"/>
                  <a:gd name="T25" fmla="*/ 21 h 79"/>
                  <a:gd name="T26" fmla="*/ 42 w 157"/>
                  <a:gd name="T27" fmla="*/ 19 h 79"/>
                  <a:gd name="T28" fmla="*/ 40 w 157"/>
                  <a:gd name="T29" fmla="*/ 13 h 79"/>
                  <a:gd name="T30" fmla="*/ 16 w 157"/>
                  <a:gd name="T31" fmla="*/ 1 h 79"/>
                  <a:gd name="T32" fmla="*/ 12 w 157"/>
                  <a:gd name="T33" fmla="*/ 1 h 79"/>
                  <a:gd name="T34" fmla="*/ 9 w 157"/>
                  <a:gd name="T35" fmla="*/ 4 h 79"/>
                  <a:gd name="T36" fmla="*/ 0 w 157"/>
                  <a:gd name="T37" fmla="*/ 29 h 79"/>
                  <a:gd name="T38" fmla="*/ 0 w 157"/>
                  <a:gd name="T39" fmla="*/ 32 h 79"/>
                  <a:gd name="T40" fmla="*/ 3 w 157"/>
                  <a:gd name="T41" fmla="*/ 35 h 79"/>
                  <a:gd name="T42" fmla="*/ 6 w 157"/>
                  <a:gd name="T43" fmla="*/ 34 h 79"/>
                  <a:gd name="T44" fmla="*/ 8 w 157"/>
                  <a:gd name="T45" fmla="*/ 3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7" h="79">
                    <a:moveTo>
                      <a:pt x="8" y="32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6" y="57"/>
                      <a:pt x="65" y="79"/>
                      <a:pt x="102" y="70"/>
                    </a:cubicBezTo>
                    <a:cubicBezTo>
                      <a:pt x="128" y="64"/>
                      <a:pt x="148" y="46"/>
                      <a:pt x="156" y="22"/>
                    </a:cubicBezTo>
                    <a:cubicBezTo>
                      <a:pt x="157" y="20"/>
                      <a:pt x="156" y="17"/>
                      <a:pt x="154" y="16"/>
                    </a:cubicBezTo>
                    <a:cubicBezTo>
                      <a:pt x="153" y="16"/>
                      <a:pt x="151" y="16"/>
                      <a:pt x="150" y="17"/>
                    </a:cubicBezTo>
                    <a:cubicBezTo>
                      <a:pt x="149" y="17"/>
                      <a:pt x="149" y="18"/>
                      <a:pt x="148" y="19"/>
                    </a:cubicBezTo>
                    <a:cubicBezTo>
                      <a:pt x="141" y="41"/>
                      <a:pt x="123" y="57"/>
                      <a:pt x="101" y="62"/>
                    </a:cubicBezTo>
                    <a:cubicBezTo>
                      <a:pt x="66" y="70"/>
                      <a:pt x="32" y="49"/>
                      <a:pt x="22" y="15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7" y="21"/>
                      <a:pt x="39" y="21"/>
                      <a:pt x="40" y="21"/>
                    </a:cubicBezTo>
                    <a:cubicBezTo>
                      <a:pt x="41" y="21"/>
                      <a:pt x="42" y="20"/>
                      <a:pt x="42" y="19"/>
                    </a:cubicBezTo>
                    <a:cubicBezTo>
                      <a:pt x="43" y="17"/>
                      <a:pt x="42" y="14"/>
                      <a:pt x="40" y="1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3" y="0"/>
                      <a:pt x="12" y="1"/>
                    </a:cubicBezTo>
                    <a:cubicBezTo>
                      <a:pt x="11" y="1"/>
                      <a:pt x="10" y="2"/>
                      <a:pt x="9" y="4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1"/>
                      <a:pt x="0" y="32"/>
                    </a:cubicBezTo>
                    <a:cubicBezTo>
                      <a:pt x="1" y="33"/>
                      <a:pt x="2" y="34"/>
                      <a:pt x="3" y="35"/>
                    </a:cubicBezTo>
                    <a:cubicBezTo>
                      <a:pt x="4" y="35"/>
                      <a:pt x="5" y="35"/>
                      <a:pt x="6" y="34"/>
                    </a:cubicBezTo>
                    <a:cubicBezTo>
                      <a:pt x="7" y="34"/>
                      <a:pt x="8" y="33"/>
                      <a:pt x="8" y="3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196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7773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Medidas de seguridad en protección de datos: obligación de medios con constante necesidad de actualización (justo el caso de la IA)</a:t>
            </a:r>
            <a:endParaRPr lang="en-GB" sz="2400" b="1" u="sng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DB5DB8-944B-4BDE-8CDE-7ADE058BD23C}"/>
              </a:ext>
            </a:extLst>
          </p:cNvPr>
          <p:cNvGrpSpPr/>
          <p:nvPr/>
        </p:nvGrpSpPr>
        <p:grpSpPr>
          <a:xfrm>
            <a:off x="1964728" y="2286571"/>
            <a:ext cx="7916390" cy="3097192"/>
            <a:chOff x="738264" y="1829371"/>
            <a:chExt cx="7636177" cy="284400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31B1195-A029-FEE3-75C9-A49940D83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3036" y="1829371"/>
              <a:ext cx="2158562" cy="284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40EDCCC-5772-ECAE-E9CF-093526298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264" y="1829371"/>
              <a:ext cx="2593379" cy="284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1C54A26-FAC0-C9B6-C866-06D03E5F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2991" y="1829371"/>
              <a:ext cx="2281450" cy="284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0715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7773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¿Qué hace especial al sector farmacéutico respecto a la Ciberseguridad?</a:t>
            </a:r>
            <a:endParaRPr lang="en-GB" sz="2400" b="1" u="sng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9A0326D-ADCD-597D-3DD0-4220C86CC3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9255276"/>
              </p:ext>
            </p:extLst>
          </p:nvPr>
        </p:nvGraphicFramePr>
        <p:xfrm>
          <a:off x="2923592" y="1614922"/>
          <a:ext cx="6593632" cy="4300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1486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6F51-B7C2-F1F0-35AC-73129DC6E7E1}"/>
              </a:ext>
            </a:extLst>
          </p:cNvPr>
          <p:cNvSpPr txBox="1">
            <a:spLocks/>
          </p:cNvSpPr>
          <p:nvPr/>
        </p:nvSpPr>
        <p:spPr>
          <a:xfrm>
            <a:off x="1528177" y="777323"/>
            <a:ext cx="8509281" cy="45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u="sng" dirty="0"/>
              <a:t>Posibles implicaciones legales (para el receptor del ciberataque)</a:t>
            </a:r>
            <a:endParaRPr lang="en-GB" sz="2400" b="1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5FCB68-4864-92FE-C9E1-5456EA1D6DA7}"/>
              </a:ext>
            </a:extLst>
          </p:cNvPr>
          <p:cNvSpPr/>
          <p:nvPr/>
        </p:nvSpPr>
        <p:spPr>
          <a:xfrm>
            <a:off x="1757810" y="2173100"/>
            <a:ext cx="2565389" cy="899158"/>
          </a:xfrm>
          <a:prstGeom prst="rect">
            <a:avLst/>
          </a:prstGeom>
          <a:solidFill>
            <a:srgbClr val="ECEDED"/>
          </a:solidFill>
          <a:ln w="12700" cap="flat" cmpd="sng" algn="ctr">
            <a:noFill/>
            <a:prstDash val="solid"/>
          </a:ln>
          <a:effectLst/>
        </p:spPr>
        <p:txBody>
          <a:bodyPr lIns="182880" tIns="72000" rIns="18288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Protección de datos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9ACAA-B1BC-C0A5-6AF3-E687C687B958}"/>
              </a:ext>
            </a:extLst>
          </p:cNvPr>
          <p:cNvSpPr/>
          <p:nvPr/>
        </p:nvSpPr>
        <p:spPr>
          <a:xfrm>
            <a:off x="4500123" y="2173100"/>
            <a:ext cx="2565389" cy="899158"/>
          </a:xfrm>
          <a:prstGeom prst="rect">
            <a:avLst/>
          </a:prstGeom>
          <a:solidFill>
            <a:srgbClr val="ECEDED"/>
          </a:solidFill>
          <a:ln w="12700" cap="flat" cmpd="sng" algn="ctr">
            <a:noFill/>
            <a:prstDash val="solid"/>
          </a:ln>
          <a:effectLst/>
        </p:spPr>
        <p:txBody>
          <a:bodyPr lIns="182880" tIns="72000" rIns="18288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Secretos empresariales propios y de terceros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3FDAE-8B98-A076-1008-0E46F3EF257C}"/>
              </a:ext>
            </a:extLst>
          </p:cNvPr>
          <p:cNvSpPr/>
          <p:nvPr/>
        </p:nvSpPr>
        <p:spPr>
          <a:xfrm>
            <a:off x="7242435" y="2173100"/>
            <a:ext cx="2565389" cy="899158"/>
          </a:xfrm>
          <a:prstGeom prst="rect">
            <a:avLst/>
          </a:prstGeom>
          <a:solidFill>
            <a:srgbClr val="AE132A"/>
          </a:solidFill>
          <a:ln w="12700" cap="flat" cmpd="sng" algn="ctr">
            <a:noFill/>
            <a:prstDash val="solid"/>
          </a:ln>
          <a:effectLst/>
        </p:spPr>
        <p:txBody>
          <a:bodyPr lIns="45720" tIns="72000" rIns="4572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</a:t>
            </a:r>
            <a:r>
              <a:rPr kumimoji="0" lang="es-AR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NIS</a:t>
            </a:r>
            <a:r>
              <a:rPr kumimoji="0" lang="es-AR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1?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BA7B5C-D184-CF61-7A2D-5DA0A377A5C4}"/>
              </a:ext>
            </a:extLst>
          </p:cNvPr>
          <p:cNvSpPr/>
          <p:nvPr/>
        </p:nvSpPr>
        <p:spPr>
          <a:xfrm>
            <a:off x="4500122" y="3163348"/>
            <a:ext cx="2565389" cy="899158"/>
          </a:xfrm>
          <a:prstGeom prst="rect">
            <a:avLst/>
          </a:prstGeom>
          <a:solidFill>
            <a:srgbClr val="ECEDED"/>
          </a:solidFill>
          <a:ln w="12700" cap="flat" cmpd="sng" algn="ctr">
            <a:noFill/>
            <a:prstDash val="solid"/>
          </a:ln>
          <a:effectLst/>
        </p:spPr>
        <p:txBody>
          <a:bodyPr lIns="182880" tIns="72000" rIns="18288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Responsabilidad civil </a:t>
            </a:r>
            <a:br>
              <a:rPr kumimoji="0" lang="es-A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A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(tanto respecto a obligaciones contractuales como a daños)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0B16C3-8FC6-58E0-3FA7-849A242959D8}"/>
              </a:ext>
            </a:extLst>
          </p:cNvPr>
          <p:cNvSpPr/>
          <p:nvPr/>
        </p:nvSpPr>
        <p:spPr>
          <a:xfrm>
            <a:off x="1757810" y="3163348"/>
            <a:ext cx="2565389" cy="899158"/>
          </a:xfrm>
          <a:prstGeom prst="rect">
            <a:avLst/>
          </a:prstGeom>
          <a:solidFill>
            <a:srgbClr val="ECEDED"/>
          </a:solidFill>
          <a:ln w="12700" cap="flat" cmpd="sng" algn="ctr">
            <a:noFill/>
            <a:prstDash val="solid"/>
          </a:ln>
          <a:effectLst/>
        </p:spPr>
        <p:txBody>
          <a:bodyPr lIns="182880" tIns="72000" rIns="18288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Disciplina laboral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420ED-5938-1217-50C2-DB5677F58B28}"/>
              </a:ext>
            </a:extLst>
          </p:cNvPr>
          <p:cNvSpPr/>
          <p:nvPr/>
        </p:nvSpPr>
        <p:spPr>
          <a:xfrm>
            <a:off x="7242435" y="3163348"/>
            <a:ext cx="2565389" cy="899158"/>
          </a:xfrm>
          <a:prstGeom prst="rect">
            <a:avLst/>
          </a:prstGeom>
          <a:solidFill>
            <a:srgbClr val="ECEDED"/>
          </a:solidFill>
          <a:ln w="12700" cap="flat" cmpd="sng" algn="ctr">
            <a:noFill/>
            <a:prstDash val="solid"/>
          </a:ln>
          <a:effectLst/>
        </p:spPr>
        <p:txBody>
          <a:bodyPr lIns="182880" tIns="72000" rIns="18288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Dimensión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penal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82144-5D2C-ACC0-EC9E-E9A025B29188}"/>
              </a:ext>
            </a:extLst>
          </p:cNvPr>
          <p:cNvSpPr/>
          <p:nvPr/>
        </p:nvSpPr>
        <p:spPr>
          <a:xfrm>
            <a:off x="2942541" y="4153597"/>
            <a:ext cx="2565389" cy="899158"/>
          </a:xfrm>
          <a:prstGeom prst="rect">
            <a:avLst/>
          </a:prstGeom>
          <a:solidFill>
            <a:srgbClr val="ECEDED"/>
          </a:solidFill>
          <a:ln w="12700" cap="flat" cmpd="sng" algn="ctr">
            <a:noFill/>
            <a:prstDash val="solid"/>
          </a:ln>
          <a:effectLst/>
        </p:spPr>
        <p:txBody>
          <a:bodyPr lIns="182880" tIns="72000" rIns="18288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Ciberseguro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6B3622-CF9F-15FC-2561-8FB358D8193A}"/>
              </a:ext>
            </a:extLst>
          </p:cNvPr>
          <p:cNvSpPr/>
          <p:nvPr/>
        </p:nvSpPr>
        <p:spPr>
          <a:xfrm>
            <a:off x="5705522" y="4162045"/>
            <a:ext cx="2565389" cy="899158"/>
          </a:xfrm>
          <a:prstGeom prst="rect">
            <a:avLst/>
          </a:prstGeom>
          <a:solidFill>
            <a:srgbClr val="AE132A"/>
          </a:solidFill>
          <a:ln w="12700" cap="flat" cmpd="sng" algn="ctr">
            <a:noFill/>
            <a:prstDash val="solid"/>
          </a:ln>
          <a:effectLst/>
        </p:spPr>
        <p:txBody>
          <a:bodyPr lIns="45720" tIns="72000" rIns="4572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¿Ámbito regulatorio?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404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1508</Words>
  <Application>Microsoft Office PowerPoint</Application>
  <PresentationFormat>Panorámica</PresentationFormat>
  <Paragraphs>91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Univers 45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Rocío García Romero</cp:lastModifiedBy>
  <cp:revision>1</cp:revision>
  <cp:lastPrinted>2024-02-28T09:15:57Z</cp:lastPrinted>
  <dcterms:created xsi:type="dcterms:W3CDTF">1899-12-31T23:00:00Z</dcterms:created>
  <dcterms:modified xsi:type="dcterms:W3CDTF">2024-02-28T09:18:31Z</dcterms:modified>
</cp:coreProperties>
</file>