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0" r:id="rId3"/>
    <p:sldId id="271" r:id="rId4"/>
    <p:sldId id="261" r:id="rId5"/>
    <p:sldId id="268" r:id="rId6"/>
    <p:sldId id="262" r:id="rId7"/>
    <p:sldId id="266" r:id="rId8"/>
    <p:sldId id="265" r:id="rId9"/>
    <p:sldId id="264" r:id="rId10"/>
    <p:sldId id="269" r:id="rId11"/>
    <p:sldId id="270" r:id="rId12"/>
    <p:sldId id="263" r:id="rId13"/>
    <p:sldId id="267" r:id="rId14"/>
    <p:sldId id="259"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271"/>
    <a:srgbClr val="322F60"/>
    <a:srgbClr val="39AFD0"/>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27/02/2024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‹Nº›</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A0FA90-0DD4-EC4D-807F-98397BDCB8B3}" type="slidenum">
              <a:rPr lang="es-ES" smtClean="0"/>
              <a:t>2</a:t>
            </a:fld>
            <a:endParaRPr lang="es-ES"/>
          </a:p>
        </p:txBody>
      </p:sp>
    </p:spTree>
    <p:extLst>
      <p:ext uri="{BB962C8B-B14F-4D97-AF65-F5344CB8AC3E}">
        <p14:creationId xmlns:p14="http://schemas.microsoft.com/office/powerpoint/2010/main" val="14851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8EB8B-35CA-8F55-D780-F9BF7C1CD0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E572EBF-A684-2CC6-A375-40E16EC7AC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D74000-9642-D288-D8D1-A70EFA6D4B3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CF840E4-A649-CC48-63C0-B500638DCB0E}"/>
              </a:ext>
            </a:extLst>
          </p:cNvPr>
          <p:cNvSpPr>
            <a:spLocks noGrp="1"/>
          </p:cNvSpPr>
          <p:nvPr>
            <p:ph type="sldNum" sz="quarter" idx="5"/>
          </p:nvPr>
        </p:nvSpPr>
        <p:spPr/>
        <p:txBody>
          <a:bodyPr/>
          <a:lstStyle/>
          <a:p>
            <a:fld id="{C5A0FA90-0DD4-EC4D-807F-98397BDCB8B3}" type="slidenum">
              <a:rPr lang="es-ES" smtClean="0"/>
              <a:t>11</a:t>
            </a:fld>
            <a:endParaRPr lang="es-ES"/>
          </a:p>
        </p:txBody>
      </p:sp>
    </p:spTree>
    <p:extLst>
      <p:ext uri="{BB962C8B-B14F-4D97-AF65-F5344CB8AC3E}">
        <p14:creationId xmlns:p14="http://schemas.microsoft.com/office/powerpoint/2010/main" val="3298761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6511-478E-76FF-5094-0E5E9C0C3A0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7C736A-D160-FCD4-C82D-E4A49473F3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44582BD-9E62-9BF1-8637-8BD04280818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E5AE343-B004-8F77-B2A4-11BC4145792B}"/>
              </a:ext>
            </a:extLst>
          </p:cNvPr>
          <p:cNvSpPr>
            <a:spLocks noGrp="1"/>
          </p:cNvSpPr>
          <p:nvPr>
            <p:ph type="sldNum" sz="quarter" idx="5"/>
          </p:nvPr>
        </p:nvSpPr>
        <p:spPr/>
        <p:txBody>
          <a:bodyPr/>
          <a:lstStyle/>
          <a:p>
            <a:fld id="{C5A0FA90-0DD4-EC4D-807F-98397BDCB8B3}" type="slidenum">
              <a:rPr lang="es-ES" smtClean="0"/>
              <a:t>12</a:t>
            </a:fld>
            <a:endParaRPr lang="es-ES"/>
          </a:p>
        </p:txBody>
      </p:sp>
    </p:spTree>
    <p:extLst>
      <p:ext uri="{BB962C8B-B14F-4D97-AF65-F5344CB8AC3E}">
        <p14:creationId xmlns:p14="http://schemas.microsoft.com/office/powerpoint/2010/main" val="33897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84E7-E213-6746-F211-63D558C49C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EBE8D9-00E8-CD6F-35DE-7C1E9243656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EA83B1-2990-C168-FADC-4854ADBEEFA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0BD018E-27A7-744F-7CCD-3C34954443A5}"/>
              </a:ext>
            </a:extLst>
          </p:cNvPr>
          <p:cNvSpPr>
            <a:spLocks noGrp="1"/>
          </p:cNvSpPr>
          <p:nvPr>
            <p:ph type="sldNum" sz="quarter" idx="5"/>
          </p:nvPr>
        </p:nvSpPr>
        <p:spPr/>
        <p:txBody>
          <a:bodyPr/>
          <a:lstStyle/>
          <a:p>
            <a:fld id="{C5A0FA90-0DD4-EC4D-807F-98397BDCB8B3}" type="slidenum">
              <a:rPr lang="es-ES" smtClean="0"/>
              <a:t>13</a:t>
            </a:fld>
            <a:endParaRPr lang="es-ES"/>
          </a:p>
        </p:txBody>
      </p:sp>
    </p:spTree>
    <p:extLst>
      <p:ext uri="{BB962C8B-B14F-4D97-AF65-F5344CB8AC3E}">
        <p14:creationId xmlns:p14="http://schemas.microsoft.com/office/powerpoint/2010/main" val="420881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C0E1F-84FD-BBE2-46D0-3705C18272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88C8224-D44F-9701-BCB6-169E8A27541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8952D3-9809-2256-7DDF-CE3EBEE6B5C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59874D3-3204-0DAA-597E-DED969DA9F9D}"/>
              </a:ext>
            </a:extLst>
          </p:cNvPr>
          <p:cNvSpPr>
            <a:spLocks noGrp="1"/>
          </p:cNvSpPr>
          <p:nvPr>
            <p:ph type="sldNum" sz="quarter" idx="5"/>
          </p:nvPr>
        </p:nvSpPr>
        <p:spPr/>
        <p:txBody>
          <a:bodyPr/>
          <a:lstStyle/>
          <a:p>
            <a:fld id="{C5A0FA90-0DD4-EC4D-807F-98397BDCB8B3}" type="slidenum">
              <a:rPr lang="es-ES" smtClean="0"/>
              <a:t>3</a:t>
            </a:fld>
            <a:endParaRPr lang="es-ES"/>
          </a:p>
        </p:txBody>
      </p:sp>
    </p:spTree>
    <p:extLst>
      <p:ext uri="{BB962C8B-B14F-4D97-AF65-F5344CB8AC3E}">
        <p14:creationId xmlns:p14="http://schemas.microsoft.com/office/powerpoint/2010/main" val="283219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E14FC-8C68-E192-264D-EB7B6CB637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88BED6-6D3B-6CFD-4C0A-E42008EBF7B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9B13D8D-78D6-518D-3EBF-487E28124B9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8F74FB1-0640-F901-00DB-D3AC96B878D5}"/>
              </a:ext>
            </a:extLst>
          </p:cNvPr>
          <p:cNvSpPr>
            <a:spLocks noGrp="1"/>
          </p:cNvSpPr>
          <p:nvPr>
            <p:ph type="sldNum" sz="quarter" idx="5"/>
          </p:nvPr>
        </p:nvSpPr>
        <p:spPr/>
        <p:txBody>
          <a:bodyPr/>
          <a:lstStyle/>
          <a:p>
            <a:fld id="{C5A0FA90-0DD4-EC4D-807F-98397BDCB8B3}" type="slidenum">
              <a:rPr lang="es-ES" smtClean="0"/>
              <a:t>4</a:t>
            </a:fld>
            <a:endParaRPr lang="es-ES"/>
          </a:p>
        </p:txBody>
      </p:sp>
    </p:spTree>
    <p:extLst>
      <p:ext uri="{BB962C8B-B14F-4D97-AF65-F5344CB8AC3E}">
        <p14:creationId xmlns:p14="http://schemas.microsoft.com/office/powerpoint/2010/main" val="41816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76FD9-534C-CF1D-521A-2CD86748F7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40EBB0-B815-9D5A-9300-E0B0371B59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783F74-FF25-8C16-1A34-D04956ECBEB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B51C364-D733-F18C-251D-E070AB9419ED}"/>
              </a:ext>
            </a:extLst>
          </p:cNvPr>
          <p:cNvSpPr>
            <a:spLocks noGrp="1"/>
          </p:cNvSpPr>
          <p:nvPr>
            <p:ph type="sldNum" sz="quarter" idx="5"/>
          </p:nvPr>
        </p:nvSpPr>
        <p:spPr/>
        <p:txBody>
          <a:bodyPr/>
          <a:lstStyle/>
          <a:p>
            <a:fld id="{C5A0FA90-0DD4-EC4D-807F-98397BDCB8B3}" type="slidenum">
              <a:rPr lang="es-ES" smtClean="0"/>
              <a:t>5</a:t>
            </a:fld>
            <a:endParaRPr lang="es-ES"/>
          </a:p>
        </p:txBody>
      </p:sp>
    </p:spTree>
    <p:extLst>
      <p:ext uri="{BB962C8B-B14F-4D97-AF65-F5344CB8AC3E}">
        <p14:creationId xmlns:p14="http://schemas.microsoft.com/office/powerpoint/2010/main" val="200956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3529D-47D5-A74F-9BAB-7BD7D703055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6A5C9F-CFA7-7FAA-E63E-3C9841F4F82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82C440-D715-3C97-8556-2EE14868B0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B87B904-0BA6-2501-E801-168CA472EE5D}"/>
              </a:ext>
            </a:extLst>
          </p:cNvPr>
          <p:cNvSpPr>
            <a:spLocks noGrp="1"/>
          </p:cNvSpPr>
          <p:nvPr>
            <p:ph type="sldNum" sz="quarter" idx="5"/>
          </p:nvPr>
        </p:nvSpPr>
        <p:spPr/>
        <p:txBody>
          <a:bodyPr/>
          <a:lstStyle/>
          <a:p>
            <a:fld id="{C5A0FA90-0DD4-EC4D-807F-98397BDCB8B3}" type="slidenum">
              <a:rPr lang="es-ES" smtClean="0"/>
              <a:t>6</a:t>
            </a:fld>
            <a:endParaRPr lang="es-ES"/>
          </a:p>
        </p:txBody>
      </p:sp>
    </p:spTree>
    <p:extLst>
      <p:ext uri="{BB962C8B-B14F-4D97-AF65-F5344CB8AC3E}">
        <p14:creationId xmlns:p14="http://schemas.microsoft.com/office/powerpoint/2010/main" val="96669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8B01-8DFA-8E29-30A0-1EBC2DD9D3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489763-09F8-EAC2-4539-41D7D47FD6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7E4465-3BD3-D0EB-F727-B908614517B6}"/>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F9DD5E1-3B6F-F91B-F986-E11B72617CE2}"/>
              </a:ext>
            </a:extLst>
          </p:cNvPr>
          <p:cNvSpPr>
            <a:spLocks noGrp="1"/>
          </p:cNvSpPr>
          <p:nvPr>
            <p:ph type="sldNum" sz="quarter" idx="5"/>
          </p:nvPr>
        </p:nvSpPr>
        <p:spPr/>
        <p:txBody>
          <a:bodyPr/>
          <a:lstStyle/>
          <a:p>
            <a:fld id="{C5A0FA90-0DD4-EC4D-807F-98397BDCB8B3}" type="slidenum">
              <a:rPr lang="es-ES" smtClean="0"/>
              <a:t>7</a:t>
            </a:fld>
            <a:endParaRPr lang="es-ES"/>
          </a:p>
        </p:txBody>
      </p:sp>
    </p:spTree>
    <p:extLst>
      <p:ext uri="{BB962C8B-B14F-4D97-AF65-F5344CB8AC3E}">
        <p14:creationId xmlns:p14="http://schemas.microsoft.com/office/powerpoint/2010/main" val="229023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BE99B-1525-B6A8-E090-905745AD27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C67C5B-D4FA-6BF5-BC84-E077D61DC8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635697B-44E2-36FE-DCCE-7B1AE3AE9BC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9F4A1DA-B0F3-28C3-7EF6-50D267A0C7E3}"/>
              </a:ext>
            </a:extLst>
          </p:cNvPr>
          <p:cNvSpPr>
            <a:spLocks noGrp="1"/>
          </p:cNvSpPr>
          <p:nvPr>
            <p:ph type="sldNum" sz="quarter" idx="5"/>
          </p:nvPr>
        </p:nvSpPr>
        <p:spPr/>
        <p:txBody>
          <a:bodyPr/>
          <a:lstStyle/>
          <a:p>
            <a:fld id="{C5A0FA90-0DD4-EC4D-807F-98397BDCB8B3}" type="slidenum">
              <a:rPr lang="es-ES" smtClean="0"/>
              <a:t>8</a:t>
            </a:fld>
            <a:endParaRPr lang="es-ES"/>
          </a:p>
        </p:txBody>
      </p:sp>
    </p:spTree>
    <p:extLst>
      <p:ext uri="{BB962C8B-B14F-4D97-AF65-F5344CB8AC3E}">
        <p14:creationId xmlns:p14="http://schemas.microsoft.com/office/powerpoint/2010/main" val="290042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56E0-AF60-51D5-CBA0-1E155DAD772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CB7734-63CF-35BE-55CA-397254A3EA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F2F9BA-0F81-C18D-4B2D-C3C6667B903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1A55362-BCD9-15D9-8EA9-4A7247ACC571}"/>
              </a:ext>
            </a:extLst>
          </p:cNvPr>
          <p:cNvSpPr>
            <a:spLocks noGrp="1"/>
          </p:cNvSpPr>
          <p:nvPr>
            <p:ph type="sldNum" sz="quarter" idx="5"/>
          </p:nvPr>
        </p:nvSpPr>
        <p:spPr/>
        <p:txBody>
          <a:bodyPr/>
          <a:lstStyle/>
          <a:p>
            <a:fld id="{C5A0FA90-0DD4-EC4D-807F-98397BDCB8B3}" type="slidenum">
              <a:rPr lang="es-ES" smtClean="0"/>
              <a:t>9</a:t>
            </a:fld>
            <a:endParaRPr lang="es-ES"/>
          </a:p>
        </p:txBody>
      </p:sp>
    </p:spTree>
    <p:extLst>
      <p:ext uri="{BB962C8B-B14F-4D97-AF65-F5344CB8AC3E}">
        <p14:creationId xmlns:p14="http://schemas.microsoft.com/office/powerpoint/2010/main" val="329210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66B6-6321-54C5-A4E4-0AEAB9569A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C327E1-3FF9-698A-E60D-A0902F7B29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7049EA7-9887-78B6-292F-D2D809455D6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E9FDFBE-BC8A-E3FC-9A89-2EF3168409CC}"/>
              </a:ext>
            </a:extLst>
          </p:cNvPr>
          <p:cNvSpPr>
            <a:spLocks noGrp="1"/>
          </p:cNvSpPr>
          <p:nvPr>
            <p:ph type="sldNum" sz="quarter" idx="5"/>
          </p:nvPr>
        </p:nvSpPr>
        <p:spPr/>
        <p:txBody>
          <a:bodyPr/>
          <a:lstStyle/>
          <a:p>
            <a:fld id="{C5A0FA90-0DD4-EC4D-807F-98397BDCB8B3}" type="slidenum">
              <a:rPr lang="es-ES" smtClean="0"/>
              <a:t>10</a:t>
            </a:fld>
            <a:endParaRPr lang="es-ES"/>
          </a:p>
        </p:txBody>
      </p:sp>
    </p:spTree>
    <p:extLst>
      <p:ext uri="{BB962C8B-B14F-4D97-AF65-F5344CB8AC3E}">
        <p14:creationId xmlns:p14="http://schemas.microsoft.com/office/powerpoint/2010/main" val="280495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27/02/2024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27/02/2024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‹Nº›</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389067" cy="2302204"/>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F247F-81CC-9C98-6018-8230661C842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693AE2EE-A6C2-18A2-DE6E-5FCE46908FDB}"/>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C4101A68-476C-358D-04D4-9CD3B96D3FD0}"/>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B1C35096-E328-514E-F11A-1BB43B598789}"/>
              </a:ext>
            </a:extLst>
          </p:cNvPr>
          <p:cNvCxnSpPr>
            <a:cxnSpLocks/>
          </p:cNvCxnSpPr>
          <p:nvPr/>
        </p:nvCxnSpPr>
        <p:spPr>
          <a:xfrm>
            <a:off x="1205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297F196D-D60E-A398-67F8-A236FF69E751}"/>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9BC872AD-26FA-B8F7-5A7B-E2B425059C52}"/>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35907D4B-E0F3-B9C7-38FE-B6DBBB472778}"/>
              </a:ext>
            </a:extLst>
          </p:cNvPr>
          <p:cNvSpPr txBox="1"/>
          <p:nvPr/>
        </p:nvSpPr>
        <p:spPr>
          <a:xfrm>
            <a:off x="-130897" y="442593"/>
            <a:ext cx="4516191" cy="369332"/>
          </a:xfrm>
          <a:prstGeom prst="rect">
            <a:avLst/>
          </a:prstGeom>
          <a:noFill/>
        </p:spPr>
        <p:txBody>
          <a:bodyPr wrap="square" rtlCol="0">
            <a:spAutoFit/>
          </a:bodyPr>
          <a:lstStyle/>
          <a:p>
            <a:pPr algn="ctr"/>
            <a:r>
              <a:rPr lang="es-ES" b="1" u="sng" dirty="0">
                <a:solidFill>
                  <a:srgbClr val="39AFD0"/>
                </a:solidFill>
              </a:rPr>
              <a:t>Sentencia </a:t>
            </a:r>
            <a:r>
              <a:rPr lang="es-ES" b="1" u="sng" dirty="0" err="1">
                <a:solidFill>
                  <a:srgbClr val="39AFD0"/>
                </a:solidFill>
              </a:rPr>
              <a:t>IPTs</a:t>
            </a:r>
            <a:r>
              <a:rPr lang="es-ES" b="1" u="sng" dirty="0">
                <a:solidFill>
                  <a:srgbClr val="39AFD0"/>
                </a:solidFill>
              </a:rPr>
              <a:t>.  Evaluaciones </a:t>
            </a:r>
            <a:endParaRPr lang="es-ES" b="1" dirty="0">
              <a:solidFill>
                <a:srgbClr val="322F60"/>
              </a:solidFill>
            </a:endParaRPr>
          </a:p>
        </p:txBody>
      </p:sp>
      <p:sp>
        <p:nvSpPr>
          <p:cNvPr id="4" name="CuadroTexto 3">
            <a:extLst>
              <a:ext uri="{FF2B5EF4-FFF2-40B4-BE49-F238E27FC236}">
                <a16:creationId xmlns:a16="http://schemas.microsoft.com/office/drawing/2014/main" id="{EB84C6B8-046F-8FC9-4263-4974E5C33413}"/>
              </a:ext>
            </a:extLst>
          </p:cNvPr>
          <p:cNvSpPr txBox="1"/>
          <p:nvPr/>
        </p:nvSpPr>
        <p:spPr>
          <a:xfrm>
            <a:off x="242953" y="971489"/>
            <a:ext cx="11706094" cy="3785652"/>
          </a:xfrm>
          <a:prstGeom prst="rect">
            <a:avLst/>
          </a:prstGeom>
          <a:noFill/>
        </p:spPr>
        <p:txBody>
          <a:bodyPr wrap="square">
            <a:spAutoFit/>
          </a:bodyPr>
          <a:lstStyle/>
          <a:p>
            <a:pPr lvl="2" algn="just"/>
            <a:r>
              <a:rPr lang="es-ES" b="1" dirty="0">
                <a:solidFill>
                  <a:srgbClr val="B43271"/>
                </a:solidFill>
              </a:rPr>
              <a:t>EVALUACIÓN TERAPÉUTICA </a:t>
            </a:r>
          </a:p>
          <a:p>
            <a:pPr marL="1200150" lvl="2" indent="-285750" algn="just">
              <a:buFont typeface="Arial" panose="020B0604020202020204" pitchFamily="34" charset="0"/>
              <a:buChar char="•"/>
            </a:pPr>
            <a:endParaRPr lang="es-ES" b="1" dirty="0">
              <a:solidFill>
                <a:srgbClr val="002060"/>
              </a:solidFill>
            </a:endParaRPr>
          </a:p>
          <a:p>
            <a:pPr marL="1200150" lvl="2" indent="-285750" algn="just">
              <a:buFont typeface="Arial" panose="020B0604020202020204" pitchFamily="34" charset="0"/>
              <a:buChar char="•"/>
            </a:pPr>
            <a:r>
              <a:rPr lang="es-ES" sz="1400" b="1" dirty="0">
                <a:solidFill>
                  <a:srgbClr val="002060"/>
                </a:solidFill>
              </a:rPr>
              <a:t>Competencia de la AEMPS </a:t>
            </a:r>
            <a:r>
              <a:rPr lang="es-ES" sz="1400" b="1" dirty="0"/>
              <a:t>de </a:t>
            </a:r>
            <a:r>
              <a:rPr lang="es-ES" sz="1400" dirty="0"/>
              <a:t>conformidad con la DA 3ª de la Ley 10/2013 y el art. 7 de su Estatuto, sin perjuicio que en su desarrollo pueda valerse de expertos, sociedades científicas, CCAA, pacientes u otros agentes.</a:t>
            </a:r>
          </a:p>
          <a:p>
            <a:pPr marL="1200150" lvl="2" indent="-285750" algn="just">
              <a:buFont typeface="Arial" panose="020B0604020202020204" pitchFamily="34" charset="0"/>
              <a:buChar char="•"/>
            </a:pPr>
            <a:endParaRPr lang="es-ES" sz="1400" b="1" dirty="0">
              <a:solidFill>
                <a:srgbClr val="002060"/>
              </a:solidFill>
            </a:endParaRPr>
          </a:p>
          <a:p>
            <a:pPr marL="1200150" lvl="2" indent="-285750" algn="just">
              <a:buFont typeface="Arial" panose="020B0604020202020204" pitchFamily="34" charset="0"/>
              <a:buChar char="•"/>
            </a:pPr>
            <a:r>
              <a:rPr lang="es-ES" sz="1400" b="1" dirty="0">
                <a:solidFill>
                  <a:srgbClr val="002060"/>
                </a:solidFill>
              </a:rPr>
              <a:t>Procedimiento transparente y participativo</a:t>
            </a:r>
          </a:p>
          <a:p>
            <a:pPr marL="1657350" lvl="3" indent="-285750" algn="just">
              <a:buFont typeface="Arial" panose="020B0604020202020204" pitchFamily="34" charset="0"/>
              <a:buChar char="•"/>
            </a:pPr>
            <a:r>
              <a:rPr lang="es-ES" sz="1400" dirty="0"/>
              <a:t>Garantía de los derechos de todos los interesados(LPA)</a:t>
            </a:r>
          </a:p>
          <a:p>
            <a:pPr marL="1657350" lvl="3" indent="-285750" algn="just">
              <a:buFont typeface="Arial" panose="020B0604020202020204" pitchFamily="34" charset="0"/>
              <a:buChar char="•"/>
            </a:pPr>
            <a:r>
              <a:rPr lang="es-ES" sz="1400" dirty="0"/>
              <a:t>Posibilidad abordar un diálogo temprano </a:t>
            </a:r>
          </a:p>
          <a:p>
            <a:pPr marL="1657350" lvl="3" indent="-285750" algn="just">
              <a:buFont typeface="Arial" panose="020B0604020202020204" pitchFamily="34" charset="0"/>
              <a:buChar char="•"/>
            </a:pPr>
            <a:r>
              <a:rPr lang="es-ES" sz="1400" dirty="0"/>
              <a:t>Plazo máximo de finalización del informe de evaluación de 30 día</a:t>
            </a:r>
          </a:p>
          <a:p>
            <a:pPr marL="1657350" lvl="3" indent="-285750" algn="just">
              <a:buFont typeface="Arial" panose="020B0604020202020204" pitchFamily="34" charset="0"/>
              <a:buChar char="•"/>
            </a:pPr>
            <a:r>
              <a:rPr lang="es-ES" sz="1400" dirty="0"/>
              <a:t>Pacientes y expertos</a:t>
            </a:r>
          </a:p>
          <a:p>
            <a:pPr lvl="3" algn="just"/>
            <a:endParaRPr lang="es-ES" sz="1400" dirty="0"/>
          </a:p>
          <a:p>
            <a:pPr marL="1200150" lvl="2" indent="-285750" algn="just">
              <a:buFont typeface="Arial" panose="020B0604020202020204" pitchFamily="34" charset="0"/>
              <a:buChar char="•"/>
            </a:pPr>
            <a:r>
              <a:rPr lang="es-ES" sz="1400" b="1" dirty="0">
                <a:solidFill>
                  <a:srgbClr val="002060"/>
                </a:solidFill>
              </a:rPr>
              <a:t>Aspectos metodológicos </a:t>
            </a:r>
          </a:p>
          <a:p>
            <a:pPr lvl="3" algn="just"/>
            <a:r>
              <a:rPr lang="es-ES" sz="1400" dirty="0"/>
              <a:t>Los comparadores de los ensayos clínicos deben utilizarse de forma preferente en la evaluación puesto que son los que ofrecen un mayor nivel de evidencia. </a:t>
            </a:r>
          </a:p>
          <a:p>
            <a:pPr marL="1200150" lvl="2" indent="-285750" algn="just">
              <a:buFont typeface="Arial" panose="020B0604020202020204" pitchFamily="34" charset="0"/>
              <a:buChar char="•"/>
            </a:pPr>
            <a:endParaRPr lang="es-ES" b="1" dirty="0"/>
          </a:p>
          <a:p>
            <a:pPr marL="1200150" lvl="2" indent="-285750" algn="just">
              <a:buFont typeface="Arial" panose="020B0604020202020204" pitchFamily="34" charset="0"/>
              <a:buChar char="•"/>
            </a:pPr>
            <a:endParaRPr lang="es-ES" b="1" dirty="0"/>
          </a:p>
        </p:txBody>
      </p:sp>
    </p:spTree>
    <p:extLst>
      <p:ext uri="{BB962C8B-B14F-4D97-AF65-F5344CB8AC3E}">
        <p14:creationId xmlns:p14="http://schemas.microsoft.com/office/powerpoint/2010/main" val="59934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0FB1-2584-4668-6CF3-94518B67034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0D97DA1-D999-FD08-F32E-E1D2FDF4670F}"/>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C65BABB3-88BF-08CD-D4AF-23B3ADFC7637}"/>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A939C655-B155-0A36-4F51-7C798D441F06}"/>
              </a:ext>
            </a:extLst>
          </p:cNvPr>
          <p:cNvCxnSpPr>
            <a:cxnSpLocks/>
          </p:cNvCxnSpPr>
          <p:nvPr/>
        </p:nvCxnSpPr>
        <p:spPr>
          <a:xfrm>
            <a:off x="1205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BBD1D69D-0C68-70F4-1DC3-EA40F94239C7}"/>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8E4C3798-0AFA-C208-AC7F-28852470D64F}"/>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E699AB7-BBD6-CC17-2F27-6E5D6167C0F5}"/>
              </a:ext>
            </a:extLst>
          </p:cNvPr>
          <p:cNvSpPr txBox="1"/>
          <p:nvPr/>
        </p:nvSpPr>
        <p:spPr>
          <a:xfrm>
            <a:off x="-130897" y="442593"/>
            <a:ext cx="4516191" cy="369332"/>
          </a:xfrm>
          <a:prstGeom prst="rect">
            <a:avLst/>
          </a:prstGeom>
          <a:noFill/>
        </p:spPr>
        <p:txBody>
          <a:bodyPr wrap="square" rtlCol="0">
            <a:spAutoFit/>
          </a:bodyPr>
          <a:lstStyle/>
          <a:p>
            <a:pPr algn="ctr"/>
            <a:r>
              <a:rPr lang="es-ES" b="1" u="sng" dirty="0">
                <a:solidFill>
                  <a:srgbClr val="39AFD0"/>
                </a:solidFill>
              </a:rPr>
              <a:t>Sentencia </a:t>
            </a:r>
            <a:r>
              <a:rPr lang="es-ES" b="1" u="sng" dirty="0" err="1">
                <a:solidFill>
                  <a:srgbClr val="39AFD0"/>
                </a:solidFill>
              </a:rPr>
              <a:t>IPTs</a:t>
            </a:r>
            <a:r>
              <a:rPr lang="es-ES" b="1" u="sng" dirty="0">
                <a:solidFill>
                  <a:srgbClr val="39AFD0"/>
                </a:solidFill>
              </a:rPr>
              <a:t>.  Evaluaciones </a:t>
            </a:r>
            <a:endParaRPr lang="es-ES" b="1" dirty="0">
              <a:solidFill>
                <a:srgbClr val="322F60"/>
              </a:solidFill>
            </a:endParaRPr>
          </a:p>
        </p:txBody>
      </p:sp>
      <p:sp>
        <p:nvSpPr>
          <p:cNvPr id="4" name="CuadroTexto 3">
            <a:extLst>
              <a:ext uri="{FF2B5EF4-FFF2-40B4-BE49-F238E27FC236}">
                <a16:creationId xmlns:a16="http://schemas.microsoft.com/office/drawing/2014/main" id="{E8BA207E-9229-A8F3-C52A-BF684BF187BB}"/>
              </a:ext>
            </a:extLst>
          </p:cNvPr>
          <p:cNvSpPr txBox="1"/>
          <p:nvPr/>
        </p:nvSpPr>
        <p:spPr>
          <a:xfrm>
            <a:off x="242953" y="971489"/>
            <a:ext cx="11706094" cy="4647426"/>
          </a:xfrm>
          <a:prstGeom prst="rect">
            <a:avLst/>
          </a:prstGeom>
          <a:noFill/>
        </p:spPr>
        <p:txBody>
          <a:bodyPr wrap="square">
            <a:spAutoFit/>
          </a:bodyPr>
          <a:lstStyle/>
          <a:p>
            <a:pPr marL="1200150" lvl="2" indent="-285750" algn="just">
              <a:buFont typeface="Arial" panose="020B0604020202020204" pitchFamily="34" charset="0"/>
              <a:buChar char="•"/>
            </a:pPr>
            <a:endParaRPr lang="es-ES" b="1" dirty="0"/>
          </a:p>
          <a:p>
            <a:pPr lvl="2" algn="just"/>
            <a:r>
              <a:rPr lang="es-ES" b="1" dirty="0">
                <a:solidFill>
                  <a:srgbClr val="B43271"/>
                </a:solidFill>
              </a:rPr>
              <a:t>EVALUACIÓN ECONÓMICA </a:t>
            </a:r>
          </a:p>
          <a:p>
            <a:pPr lvl="2" algn="just"/>
            <a:endParaRPr lang="es-ES" dirty="0"/>
          </a:p>
          <a:p>
            <a:pPr marL="1200150" lvl="2" indent="-285750" algn="just">
              <a:buFont typeface="Arial" panose="020B0604020202020204" pitchFamily="34" charset="0"/>
              <a:buChar char="•"/>
            </a:pPr>
            <a:r>
              <a:rPr lang="es-ES" sz="1400" b="1" dirty="0">
                <a:solidFill>
                  <a:srgbClr val="002060"/>
                </a:solidFill>
              </a:rPr>
              <a:t>Competencia del Ministerio de Sanidad. i</a:t>
            </a:r>
            <a:r>
              <a:rPr lang="es-ES" sz="1400" dirty="0"/>
              <a:t>ndispensable dotar a la </a:t>
            </a:r>
            <a:r>
              <a:rPr lang="es-ES" sz="1400" dirty="0" err="1"/>
              <a:t>DGCCy</a:t>
            </a:r>
            <a:r>
              <a:rPr lang="es-ES" sz="1400" dirty="0"/>
              <a:t> F de recursos personales y materiales.</a:t>
            </a:r>
          </a:p>
          <a:p>
            <a:pPr lvl="2" algn="just"/>
            <a:endParaRPr lang="es-ES" sz="1400" dirty="0"/>
          </a:p>
          <a:p>
            <a:pPr marL="1200150" lvl="2" indent="-285750" algn="just">
              <a:buFont typeface="Arial" panose="020B0604020202020204" pitchFamily="34" charset="0"/>
              <a:buChar char="•"/>
            </a:pPr>
            <a:r>
              <a:rPr lang="es-ES" sz="1400" b="1" dirty="0">
                <a:solidFill>
                  <a:srgbClr val="002060"/>
                </a:solidFill>
              </a:rPr>
              <a:t>Procedimiento:</a:t>
            </a:r>
          </a:p>
          <a:p>
            <a:pPr marL="1657350" lvl="3" indent="-285750" algn="just">
              <a:buFont typeface="Arial" panose="020B0604020202020204" pitchFamily="34" charset="0"/>
              <a:buChar char="•"/>
            </a:pPr>
            <a:r>
              <a:rPr lang="es-ES" sz="1400" dirty="0"/>
              <a:t>Cronograma</a:t>
            </a:r>
          </a:p>
          <a:p>
            <a:pPr marL="1657350" lvl="3" indent="-285750" algn="just">
              <a:buFont typeface="Arial" panose="020B0604020202020204" pitchFamily="34" charset="0"/>
              <a:buChar char="•"/>
            </a:pPr>
            <a:r>
              <a:rPr lang="es-ES" sz="1400" dirty="0"/>
              <a:t>Derechos interesados </a:t>
            </a:r>
          </a:p>
          <a:p>
            <a:pPr marL="1657350" lvl="3" indent="-285750" algn="just">
              <a:buFont typeface="Arial" panose="020B0604020202020204" pitchFamily="34" charset="0"/>
              <a:buChar char="•"/>
            </a:pPr>
            <a:r>
              <a:rPr lang="es-ES" sz="1400" dirty="0"/>
              <a:t>La empresa asuma la responsabilidad de presentar el estudio de evaluación económica y demás documentación relevante y se cuente con la</a:t>
            </a:r>
          </a:p>
          <a:p>
            <a:pPr marL="1657350" lvl="3" indent="-285750" algn="just">
              <a:buFont typeface="Arial" panose="020B0604020202020204" pitchFamily="34" charset="0"/>
              <a:buChar char="•"/>
            </a:pPr>
            <a:r>
              <a:rPr lang="es-ES" sz="1400" dirty="0"/>
              <a:t>Participación de pacientes y expertos. </a:t>
            </a:r>
          </a:p>
          <a:p>
            <a:pPr marL="1200150" lvl="2" indent="-285750" algn="just">
              <a:buFont typeface="Arial" panose="020B0604020202020204" pitchFamily="34" charset="0"/>
              <a:buChar char="•"/>
            </a:pPr>
            <a:endParaRPr lang="es-ES" sz="1400" dirty="0"/>
          </a:p>
          <a:p>
            <a:pPr marL="1200150" lvl="2" indent="-285750" algn="just">
              <a:buFont typeface="Arial" panose="020B0604020202020204" pitchFamily="34" charset="0"/>
              <a:buChar char="•"/>
            </a:pPr>
            <a:r>
              <a:rPr lang="es-ES" sz="1400" b="1" dirty="0">
                <a:solidFill>
                  <a:srgbClr val="002060"/>
                </a:solidFill>
              </a:rPr>
              <a:t>Metodología:</a:t>
            </a:r>
            <a:r>
              <a:rPr lang="es-ES" sz="1400" dirty="0"/>
              <a:t> </a:t>
            </a:r>
          </a:p>
          <a:p>
            <a:pPr marL="1657350" lvl="3" indent="-285750" algn="just">
              <a:buFont typeface="Arial" panose="020B0604020202020204" pitchFamily="34" charset="0"/>
              <a:buChar char="•"/>
            </a:pPr>
            <a:r>
              <a:rPr lang="es-ES" sz="1400" dirty="0"/>
              <a:t>Perspectiva social, que es la que analiza todo el valor que aporta y todos los costes que impone un medicamento.</a:t>
            </a:r>
          </a:p>
          <a:p>
            <a:pPr marL="1657350" lvl="3" indent="-285750" algn="just">
              <a:buFont typeface="Arial" panose="020B0604020202020204" pitchFamily="34" charset="0"/>
              <a:buChar char="•"/>
            </a:pPr>
            <a:r>
              <a:rPr lang="es-ES" sz="1400" dirty="0"/>
              <a:t>La evaluación económica debe incluir todos los costes relevantes públicos, privados, tangibles directos, indirectos, e incluso intangibles si hubiera posibilidad. </a:t>
            </a:r>
          </a:p>
          <a:p>
            <a:pPr marL="1657350" lvl="3" indent="-285750" algn="just">
              <a:buFont typeface="Arial" panose="020B0604020202020204" pitchFamily="34" charset="0"/>
              <a:buChar char="•"/>
            </a:pPr>
            <a:r>
              <a:rPr lang="es-ES" sz="1400" dirty="0"/>
              <a:t>Los datos deben ser lo más completos, fiables y actualizados que sea posible.</a:t>
            </a:r>
          </a:p>
          <a:p>
            <a:pPr marL="1200150" lvl="2" indent="-285750" algn="just">
              <a:buFont typeface="Arial" panose="020B0604020202020204" pitchFamily="34" charset="0"/>
              <a:buChar char="•"/>
            </a:pPr>
            <a:endParaRPr lang="es-ES" sz="1400" b="1" dirty="0"/>
          </a:p>
          <a:p>
            <a:pPr marL="1200150" lvl="2" indent="-285750" algn="just">
              <a:buFont typeface="Arial" panose="020B0604020202020204" pitchFamily="34" charset="0"/>
              <a:buChar char="•"/>
            </a:pPr>
            <a:endParaRPr lang="es-ES" sz="1400" b="1" dirty="0"/>
          </a:p>
          <a:p>
            <a:pPr marL="1200150" lvl="2" indent="-285750" algn="just">
              <a:buFont typeface="Arial" panose="020B0604020202020204" pitchFamily="34" charset="0"/>
              <a:buChar char="•"/>
            </a:pPr>
            <a:endParaRPr lang="es-ES" b="1" dirty="0"/>
          </a:p>
        </p:txBody>
      </p:sp>
    </p:spTree>
    <p:extLst>
      <p:ext uri="{BB962C8B-B14F-4D97-AF65-F5344CB8AC3E}">
        <p14:creationId xmlns:p14="http://schemas.microsoft.com/office/powerpoint/2010/main" val="262659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B356-529D-09D6-1DE4-F5E3CFBE0A68}"/>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0AA5B7AB-8752-9E8E-EBC9-9B2714B15E22}"/>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0C50AA4C-9773-E62F-D23E-DA912D354E0D}"/>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8FCB6D5E-9F4C-8EDD-1576-4125DFE9D29D}"/>
              </a:ext>
            </a:extLst>
          </p:cNvPr>
          <p:cNvCxnSpPr>
            <a:cxnSpLocks/>
          </p:cNvCxnSpPr>
          <p:nvPr/>
        </p:nvCxnSpPr>
        <p:spPr>
          <a:xfrm>
            <a:off x="1150226" y="1064668"/>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4917DF9F-6E15-BF10-ED44-22D7AF20608E}"/>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2D49438-1030-2978-F804-4FF3A1A136F9}"/>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8F60EAE3-2CE5-1242-1073-DC0EE219FF11}"/>
              </a:ext>
            </a:extLst>
          </p:cNvPr>
          <p:cNvSpPr txBox="1"/>
          <p:nvPr/>
        </p:nvSpPr>
        <p:spPr>
          <a:xfrm>
            <a:off x="-80379" y="400567"/>
            <a:ext cx="4516191" cy="369332"/>
          </a:xfrm>
          <a:prstGeom prst="rect">
            <a:avLst/>
          </a:prstGeom>
          <a:noFill/>
        </p:spPr>
        <p:txBody>
          <a:bodyPr wrap="square" rtlCol="0">
            <a:spAutoFit/>
          </a:bodyPr>
          <a:lstStyle/>
          <a:p>
            <a:pPr algn="ctr"/>
            <a:r>
              <a:rPr lang="es-ES" b="1" dirty="0">
                <a:solidFill>
                  <a:srgbClr val="39AFD0"/>
                </a:solidFill>
              </a:rPr>
              <a:t>Propuestas de “</a:t>
            </a:r>
            <a:r>
              <a:rPr lang="es-ES" b="1" dirty="0" err="1">
                <a:solidFill>
                  <a:srgbClr val="39AFD0"/>
                </a:solidFill>
              </a:rPr>
              <a:t>Early</a:t>
            </a:r>
            <a:r>
              <a:rPr lang="es-ES" b="1" dirty="0">
                <a:solidFill>
                  <a:srgbClr val="39AFD0"/>
                </a:solidFill>
              </a:rPr>
              <a:t> Access”.</a:t>
            </a:r>
          </a:p>
        </p:txBody>
      </p:sp>
      <p:sp>
        <p:nvSpPr>
          <p:cNvPr id="4" name="CuadroTexto 3">
            <a:extLst>
              <a:ext uri="{FF2B5EF4-FFF2-40B4-BE49-F238E27FC236}">
                <a16:creationId xmlns:a16="http://schemas.microsoft.com/office/drawing/2014/main" id="{A59DF014-D6F3-0933-0A1A-A29023619BC4}"/>
              </a:ext>
            </a:extLst>
          </p:cNvPr>
          <p:cNvSpPr txBox="1"/>
          <p:nvPr/>
        </p:nvSpPr>
        <p:spPr>
          <a:xfrm>
            <a:off x="1060316" y="811925"/>
            <a:ext cx="11131684" cy="5187895"/>
          </a:xfrm>
          <a:prstGeom prst="rect">
            <a:avLst/>
          </a:prstGeom>
          <a:noFill/>
        </p:spPr>
        <p:txBody>
          <a:bodyPr wrap="square">
            <a:spAutoFit/>
          </a:bodyPr>
          <a:lstStyle/>
          <a:p>
            <a:pPr lvl="0" algn="just">
              <a:lnSpc>
                <a:spcPct val="115000"/>
              </a:lnSpc>
              <a:spcBef>
                <a:spcPts val="600"/>
              </a:spcBef>
              <a:spcAft>
                <a:spcPts val="1000"/>
              </a:spcAft>
            </a:pPr>
            <a:endParaRPr lang="es-ES" sz="1400" b="1" dirty="0">
              <a:solidFill>
                <a:srgbClr val="322F60"/>
              </a:solidFill>
              <a:effectLst/>
              <a:ea typeface="Calibri" panose="020F0502020204030204" pitchFamily="34" charset="0"/>
              <a:cs typeface="Times New Roman" panose="02020603050405020304" pitchFamily="18" charset="0"/>
            </a:endParaRPr>
          </a:p>
          <a:p>
            <a:pPr lvl="0" algn="just">
              <a:lnSpc>
                <a:spcPct val="115000"/>
              </a:lnSpc>
              <a:spcBef>
                <a:spcPts val="600"/>
              </a:spcBef>
              <a:spcAft>
                <a:spcPts val="1000"/>
              </a:spcAft>
            </a:pPr>
            <a:r>
              <a:rPr lang="es-ES" sz="1400" b="1" dirty="0">
                <a:solidFill>
                  <a:srgbClr val="322F60"/>
                </a:solidFill>
                <a:effectLst/>
                <a:ea typeface="Calibri" panose="020F0502020204030204" pitchFamily="34" charset="0"/>
                <a:cs typeface="Times New Roman" panose="02020603050405020304" pitchFamily="18" charset="0"/>
              </a:rPr>
              <a:t>Selección medicamentos</a:t>
            </a:r>
          </a:p>
          <a:p>
            <a:pPr marL="800100" lvl="1" indent="-342900" algn="just">
              <a:lnSpc>
                <a:spcPct val="115000"/>
              </a:lnSpc>
              <a:spcBef>
                <a:spcPts val="600"/>
              </a:spcBef>
              <a:spcAft>
                <a:spcPts val="1000"/>
              </a:spcAft>
              <a:buFont typeface="Arial" panose="020B0604020202020204" pitchFamily="34" charset="0"/>
              <a:buChar char="•"/>
            </a:pPr>
            <a:r>
              <a:rPr lang="es-ES" sz="1400" b="1" dirty="0">
                <a:effectLst/>
                <a:ea typeface="Calibri" panose="020F0502020204030204" pitchFamily="34" charset="0"/>
                <a:cs typeface="Times New Roman" panose="02020603050405020304" pitchFamily="18" charset="0"/>
              </a:rPr>
              <a:t>AEMPS previo informe favorable de la DGCCSF</a:t>
            </a:r>
          </a:p>
          <a:p>
            <a:pPr marL="800100" lvl="1" indent="-342900" algn="just">
              <a:lnSpc>
                <a:spcPct val="115000"/>
              </a:lnSpc>
              <a:spcBef>
                <a:spcPts val="600"/>
              </a:spcBef>
              <a:spcAft>
                <a:spcPts val="1000"/>
              </a:spcAft>
              <a:buFont typeface="Arial" panose="020B0604020202020204" pitchFamily="34" charset="0"/>
              <a:buChar char="•"/>
            </a:pPr>
            <a:r>
              <a:rPr lang="es-ES" sz="1400" b="1" dirty="0">
                <a:effectLst/>
                <a:ea typeface="Calibri" panose="020F0502020204030204" pitchFamily="34" charset="0"/>
                <a:cs typeface="Times New Roman" panose="02020603050405020304" pitchFamily="18" charset="0"/>
              </a:rPr>
              <a:t>Criterios públicos:  </a:t>
            </a:r>
            <a:r>
              <a:rPr lang="es-ES" sz="1400" dirty="0">
                <a:solidFill>
                  <a:srgbClr val="000000"/>
                </a:solidFill>
                <a:effectLst/>
                <a:ea typeface="Calibri" panose="020F0502020204030204" pitchFamily="34" charset="0"/>
                <a:cs typeface="Times New Roman" panose="02020603050405020304" pitchFamily="18" charset="0"/>
              </a:rPr>
              <a:t>Que el tratamiento esté previsto para una enfermedad rara, grave o incapacitante; que no exista un tratamiento autorizado disponible; que en caso de que exista alternativa financiada supongan una mejora relevante en resultados en salud (eficacia o seguridad).</a:t>
            </a:r>
            <a:endParaRPr lang="es-ES" sz="1400" dirty="0">
              <a:effectLst/>
              <a:ea typeface="Calibri" panose="020F0502020204030204" pitchFamily="34" charset="0"/>
              <a:cs typeface="Times New Roman" panose="02020603050405020304" pitchFamily="18" charset="0"/>
            </a:endParaRPr>
          </a:p>
          <a:p>
            <a:pPr lvl="0" algn="just">
              <a:lnSpc>
                <a:spcPct val="115000"/>
              </a:lnSpc>
              <a:spcBef>
                <a:spcPts val="600"/>
              </a:spcBef>
              <a:spcAft>
                <a:spcPts val="1000"/>
              </a:spcAft>
            </a:pPr>
            <a:r>
              <a:rPr lang="es-ES" sz="1400" b="1" dirty="0">
                <a:solidFill>
                  <a:srgbClr val="322F60"/>
                </a:solidFill>
                <a:effectLst/>
                <a:ea typeface="Calibri" panose="020F0502020204030204" pitchFamily="34" charset="0"/>
                <a:cs typeface="Times New Roman" panose="02020603050405020304" pitchFamily="18" charset="0"/>
              </a:rPr>
              <a:t>Primera Etapa. Acceso antes de la resolución de financiación</a:t>
            </a:r>
            <a:r>
              <a:rPr lang="es-ES" sz="1400" b="1" dirty="0">
                <a:solidFill>
                  <a:srgbClr val="000000"/>
                </a:solidFill>
                <a:effectLst/>
                <a:ea typeface="Calibri" panose="020F0502020204030204" pitchFamily="34" charset="0"/>
                <a:cs typeface="Times New Roman" panose="02020603050405020304" pitchFamily="18" charset="0"/>
              </a:rPr>
              <a:t>. </a:t>
            </a:r>
            <a:endParaRPr lang="es-ES" sz="1400" b="1" dirty="0">
              <a:ea typeface="Calibri" panose="020F0502020204030204" pitchFamily="34" charset="0"/>
              <a:cs typeface="Times New Roman" panose="02020603050405020304" pitchFamily="18" charset="0"/>
            </a:endParaRPr>
          </a:p>
          <a:p>
            <a:pPr marL="742950" lvl="1" indent="-285750" algn="just">
              <a:lnSpc>
                <a:spcPct val="115000"/>
              </a:lnSpc>
              <a:spcBef>
                <a:spcPts val="600"/>
              </a:spcBef>
              <a:spcAft>
                <a:spcPts val="1000"/>
              </a:spcAft>
              <a:buFont typeface="Arial" panose="020B0604020202020204" pitchFamily="34" charset="0"/>
              <a:buChar char="•"/>
            </a:pPr>
            <a:r>
              <a:rPr lang="es-ES" sz="1400" b="1" dirty="0">
                <a:solidFill>
                  <a:srgbClr val="000000"/>
                </a:solidFill>
                <a:cs typeface="Times New Roman" panose="02020603050405020304" pitchFamily="18" charset="0"/>
              </a:rPr>
              <a:t>La utilización de este procedimiento requiere el acuerdo con las  empresas </a:t>
            </a:r>
            <a:r>
              <a:rPr lang="es-ES" sz="1400" dirty="0">
                <a:solidFill>
                  <a:srgbClr val="000000"/>
                </a:solidFill>
                <a:cs typeface="Times New Roman" panose="02020603050405020304" pitchFamily="18" charset="0"/>
              </a:rPr>
              <a:t>titulares manifestando ante la AEMPS su interés en comercializar en nuestro país.  Las compañías con medicamentos seleccionados </a:t>
            </a:r>
            <a:r>
              <a:rPr lang="es-ES" sz="1400" b="1" dirty="0">
                <a:solidFill>
                  <a:srgbClr val="000000"/>
                </a:solidFill>
                <a:cs typeface="Times New Roman" panose="02020603050405020304" pitchFamily="18" charset="0"/>
              </a:rPr>
              <a:t>presentarán la solicitud de código nacional en un plazo máximo de quince </a:t>
            </a:r>
            <a:r>
              <a:rPr lang="es-ES" sz="1400" dirty="0">
                <a:solidFill>
                  <a:srgbClr val="000000"/>
                </a:solidFill>
                <a:cs typeface="Times New Roman" panose="02020603050405020304" pitchFamily="18" charset="0"/>
              </a:rPr>
              <a:t>días desde la autorización de la Comisión europea.</a:t>
            </a:r>
          </a:p>
          <a:p>
            <a:pPr marL="742950" lvl="1" indent="-285750" algn="just">
              <a:lnSpc>
                <a:spcPct val="115000"/>
              </a:lnSpc>
              <a:spcBef>
                <a:spcPts val="600"/>
              </a:spcBef>
              <a:spcAft>
                <a:spcPts val="1000"/>
              </a:spcAft>
              <a:buFont typeface="Arial" panose="020B0604020202020204" pitchFamily="34" charset="0"/>
              <a:buChar char="•"/>
            </a:pPr>
            <a:r>
              <a:rPr lang="es-ES" sz="1400" b="1" dirty="0">
                <a:solidFill>
                  <a:srgbClr val="000000"/>
                </a:solidFill>
                <a:cs typeface="Times New Roman" panose="02020603050405020304" pitchFamily="18" charset="0"/>
              </a:rPr>
              <a:t>El precio en esta etapa será determinado por la compañía y comunicado a la DGCCSF</a:t>
            </a:r>
            <a:r>
              <a:rPr lang="es-ES" sz="1400" dirty="0">
                <a:solidFill>
                  <a:srgbClr val="000000"/>
                </a:solidFill>
                <a:cs typeface="Times New Roman" panose="02020603050405020304" pitchFamily="18" charset="0"/>
              </a:rPr>
              <a:t>.</a:t>
            </a:r>
          </a:p>
          <a:p>
            <a:pPr marL="742950" lvl="1" indent="-285750" algn="just">
              <a:lnSpc>
                <a:spcPct val="115000"/>
              </a:lnSpc>
              <a:spcBef>
                <a:spcPts val="600"/>
              </a:spcBef>
              <a:spcAft>
                <a:spcPts val="1000"/>
              </a:spcAft>
              <a:buFont typeface="Arial" panose="020B0604020202020204" pitchFamily="34" charset="0"/>
              <a:buChar char="•"/>
            </a:pPr>
            <a:r>
              <a:rPr lang="es-ES" sz="1400" dirty="0">
                <a:solidFill>
                  <a:srgbClr val="000000"/>
                </a:solidFill>
                <a:cs typeface="Times New Roman" panose="02020603050405020304" pitchFamily="18" charset="0"/>
              </a:rPr>
              <a:t>Desde la opinión positiva del CHMP y la selección del medicade establecerse un cronograma de reuniones para permitir un </a:t>
            </a:r>
            <a:r>
              <a:rPr lang="es-ES" sz="1400" b="1" dirty="0">
                <a:solidFill>
                  <a:srgbClr val="000000"/>
                </a:solidFill>
                <a:cs typeface="Times New Roman" panose="02020603050405020304" pitchFamily="18" charset="0"/>
              </a:rPr>
              <a:t>diálogo temprano </a:t>
            </a:r>
            <a:r>
              <a:rPr lang="es-ES" sz="1400" dirty="0">
                <a:solidFill>
                  <a:srgbClr val="000000"/>
                </a:solidFill>
                <a:cs typeface="Times New Roman" panose="02020603050405020304" pitchFamily="18" charset="0"/>
              </a:rPr>
              <a:t>entre la compañía y la DGCCSF. </a:t>
            </a:r>
          </a:p>
          <a:p>
            <a:pPr lvl="1" algn="just">
              <a:lnSpc>
                <a:spcPct val="115000"/>
              </a:lnSpc>
              <a:spcBef>
                <a:spcPts val="600"/>
              </a:spcBef>
              <a:spcAft>
                <a:spcPts val="1000"/>
              </a:spcAft>
            </a:pPr>
            <a:endParaRPr lang="es-ES" sz="14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4139397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23D8-0C41-65BB-3934-0E16A38393CF}"/>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BFD75DE-6D3E-D56A-DB95-CCC3C4D38370}"/>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71C20192-13EF-8CC2-B896-A60768741AF1}"/>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715EE18E-A569-F6B1-30D2-ED1C5278410E}"/>
              </a:ext>
            </a:extLst>
          </p:cNvPr>
          <p:cNvCxnSpPr>
            <a:cxnSpLocks/>
          </p:cNvCxnSpPr>
          <p:nvPr/>
        </p:nvCxnSpPr>
        <p:spPr>
          <a:xfrm>
            <a:off x="1150226" y="1064668"/>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CC30A362-AABE-3E77-19D6-09D91C2CEE12}"/>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780ACD2-8A58-F489-16FB-EC91FDE24DB1}"/>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8967566A-2901-6AE5-8BBC-3C6E5BE533C5}"/>
              </a:ext>
            </a:extLst>
          </p:cNvPr>
          <p:cNvSpPr txBox="1"/>
          <p:nvPr/>
        </p:nvSpPr>
        <p:spPr>
          <a:xfrm>
            <a:off x="-80379" y="400567"/>
            <a:ext cx="4516191" cy="369332"/>
          </a:xfrm>
          <a:prstGeom prst="rect">
            <a:avLst/>
          </a:prstGeom>
          <a:noFill/>
        </p:spPr>
        <p:txBody>
          <a:bodyPr wrap="square" rtlCol="0">
            <a:spAutoFit/>
          </a:bodyPr>
          <a:lstStyle/>
          <a:p>
            <a:pPr algn="ctr"/>
            <a:r>
              <a:rPr lang="es-ES" b="1" dirty="0">
                <a:solidFill>
                  <a:srgbClr val="39AFD0"/>
                </a:solidFill>
              </a:rPr>
              <a:t>Propuestas de “</a:t>
            </a:r>
            <a:r>
              <a:rPr lang="es-ES" b="1" dirty="0" err="1">
                <a:solidFill>
                  <a:srgbClr val="39AFD0"/>
                </a:solidFill>
              </a:rPr>
              <a:t>Early</a:t>
            </a:r>
            <a:r>
              <a:rPr lang="es-ES" b="1" dirty="0">
                <a:solidFill>
                  <a:srgbClr val="39AFD0"/>
                </a:solidFill>
              </a:rPr>
              <a:t> Access”.</a:t>
            </a:r>
          </a:p>
        </p:txBody>
      </p:sp>
      <p:sp>
        <p:nvSpPr>
          <p:cNvPr id="4" name="CuadroTexto 3">
            <a:extLst>
              <a:ext uri="{FF2B5EF4-FFF2-40B4-BE49-F238E27FC236}">
                <a16:creationId xmlns:a16="http://schemas.microsoft.com/office/drawing/2014/main" id="{E69FDB62-0915-28F7-ABB2-BD47EE76A972}"/>
              </a:ext>
            </a:extLst>
          </p:cNvPr>
          <p:cNvSpPr txBox="1"/>
          <p:nvPr/>
        </p:nvSpPr>
        <p:spPr>
          <a:xfrm>
            <a:off x="1060316" y="811925"/>
            <a:ext cx="11131684" cy="4734951"/>
          </a:xfrm>
          <a:prstGeom prst="rect">
            <a:avLst/>
          </a:prstGeom>
          <a:noFill/>
        </p:spPr>
        <p:txBody>
          <a:bodyPr wrap="square">
            <a:spAutoFit/>
          </a:bodyPr>
          <a:lstStyle/>
          <a:p>
            <a:pPr lvl="1" algn="just">
              <a:lnSpc>
                <a:spcPct val="115000"/>
              </a:lnSpc>
              <a:spcBef>
                <a:spcPts val="600"/>
              </a:spcBef>
              <a:spcAft>
                <a:spcPts val="1000"/>
              </a:spcAft>
            </a:pPr>
            <a:endParaRPr lang="es-ES" sz="1400" b="1" dirty="0">
              <a:cs typeface="Times New Roman" panose="02020603050405020304" pitchFamily="18" charset="0"/>
            </a:endParaRPr>
          </a:p>
          <a:p>
            <a:pPr lvl="1" algn="just">
              <a:lnSpc>
                <a:spcPct val="115000"/>
              </a:lnSpc>
              <a:spcBef>
                <a:spcPts val="600"/>
              </a:spcBef>
              <a:spcAft>
                <a:spcPts val="1000"/>
              </a:spcAft>
            </a:pPr>
            <a:r>
              <a:rPr lang="es-ES" sz="1400" b="1" dirty="0">
                <a:solidFill>
                  <a:srgbClr val="002060"/>
                </a:solidFill>
                <a:cs typeface="Times New Roman" panose="02020603050405020304" pitchFamily="18" charset="0"/>
              </a:rPr>
              <a:t>Segunda Etapa. Financiación acelerada.</a:t>
            </a:r>
          </a:p>
          <a:p>
            <a:pPr marL="800100" lvl="1" indent="-342900" algn="just">
              <a:lnSpc>
                <a:spcPct val="115000"/>
              </a:lnSpc>
              <a:spcBef>
                <a:spcPts val="600"/>
              </a:spcBef>
              <a:spcAft>
                <a:spcPts val="1000"/>
              </a:spcAft>
              <a:buFont typeface="Arial" panose="020B0604020202020204" pitchFamily="34" charset="0"/>
              <a:buChar char="•"/>
            </a:pPr>
            <a:r>
              <a:rPr lang="es-ES" sz="1400" b="1" dirty="0">
                <a:cs typeface="Times New Roman" panose="02020603050405020304" pitchFamily="18" charset="0"/>
              </a:rPr>
              <a:t>La duración máxima del procedimiento: 90 días </a:t>
            </a:r>
          </a:p>
          <a:p>
            <a:pPr marL="800100" lvl="1" indent="-342900" algn="just">
              <a:lnSpc>
                <a:spcPct val="115000"/>
              </a:lnSpc>
              <a:spcBef>
                <a:spcPts val="600"/>
              </a:spcBef>
              <a:spcAft>
                <a:spcPts val="1000"/>
              </a:spcAft>
              <a:buFont typeface="Arial" panose="020B0604020202020204" pitchFamily="34" charset="0"/>
              <a:buChar char="•"/>
            </a:pPr>
            <a:r>
              <a:rPr lang="es-ES" sz="1400" b="1" dirty="0">
                <a:cs typeface="Times New Roman" panose="02020603050405020304" pitchFamily="18" charset="0"/>
              </a:rPr>
              <a:t>La resolución incluirá las condiciones de financiación y el precio fijado por la CIPM </a:t>
            </a:r>
            <a:r>
              <a:rPr lang="es-ES" sz="1400" dirty="0">
                <a:cs typeface="Times New Roman" panose="02020603050405020304" pitchFamily="18" charset="0"/>
              </a:rPr>
              <a:t>y declarará la inclusión en el nomenclátor de la prestación farmacéutica del SNS. </a:t>
            </a:r>
          </a:p>
          <a:p>
            <a:pPr marL="800100" lvl="1" indent="-342900" algn="just">
              <a:lnSpc>
                <a:spcPct val="115000"/>
              </a:lnSpc>
              <a:spcBef>
                <a:spcPts val="600"/>
              </a:spcBef>
              <a:spcAft>
                <a:spcPts val="1000"/>
              </a:spcAft>
              <a:buFont typeface="Arial" panose="020B0604020202020204" pitchFamily="34" charset="0"/>
              <a:buChar char="•"/>
            </a:pPr>
            <a:r>
              <a:rPr lang="es-ES" sz="1400" dirty="0">
                <a:cs typeface="Times New Roman" panose="02020603050405020304" pitchFamily="18" charset="0"/>
              </a:rPr>
              <a:t>Cuando el precio de financiación sea distinto del fijado durante la primera etapa la resolución c</a:t>
            </a:r>
            <a:r>
              <a:rPr lang="es-ES" sz="1400" b="1" dirty="0">
                <a:cs typeface="Times New Roman" panose="02020603050405020304" pitchFamily="18" charset="0"/>
              </a:rPr>
              <a:t>ontendrá las regularizaciones que procedan  </a:t>
            </a:r>
          </a:p>
          <a:p>
            <a:pPr marL="800100" lvl="1" indent="-342900" algn="just">
              <a:lnSpc>
                <a:spcPct val="115000"/>
              </a:lnSpc>
              <a:spcBef>
                <a:spcPts val="600"/>
              </a:spcBef>
              <a:spcAft>
                <a:spcPts val="1000"/>
              </a:spcAft>
              <a:buFont typeface="Arial" panose="020B0604020202020204" pitchFamily="34" charset="0"/>
              <a:buChar char="•"/>
            </a:pPr>
            <a:r>
              <a:rPr lang="es-ES" sz="1400" b="1" dirty="0">
                <a:cs typeface="Times New Roman" panose="02020603050405020304" pitchFamily="18" charset="0"/>
              </a:rPr>
              <a:t>Si tramitado el procedimiento se adopta una resolución de no o financiación, </a:t>
            </a:r>
            <a:r>
              <a:rPr lang="es-ES" sz="1400" dirty="0">
                <a:cs typeface="Times New Roman" panose="02020603050405020304" pitchFamily="18" charset="0"/>
              </a:rPr>
              <a:t>se deberá acordar entre la compañía farmacéutica y DGCCSF la continuidad, en su caso, de los tratamientos en los pacientes que se hubieran incluido en la primera etapa.</a:t>
            </a:r>
          </a:p>
          <a:p>
            <a:pPr marL="800100" lvl="1" indent="-342900" algn="just">
              <a:lnSpc>
                <a:spcPct val="115000"/>
              </a:lnSpc>
              <a:spcBef>
                <a:spcPts val="600"/>
              </a:spcBef>
              <a:spcAft>
                <a:spcPts val="1000"/>
              </a:spcAft>
              <a:buFont typeface="Arial" panose="020B0604020202020204" pitchFamily="34" charset="0"/>
              <a:buChar char="•"/>
            </a:pPr>
            <a:r>
              <a:rPr lang="es-ES" sz="1400" dirty="0">
                <a:cs typeface="Times New Roman" panose="02020603050405020304" pitchFamily="18" charset="0"/>
              </a:rPr>
              <a:t>En aquellos casos en los que se perciba incertidumbre terapéutica y/o económica, podrá determinarse que </a:t>
            </a:r>
            <a:r>
              <a:rPr lang="es-ES" sz="1400" b="1" dirty="0">
                <a:cs typeface="Times New Roman" panose="02020603050405020304" pitchFamily="18" charset="0"/>
              </a:rPr>
              <a:t>la financiación sea condicional y revisable</a:t>
            </a:r>
          </a:p>
          <a:p>
            <a:pPr marL="800100" lvl="1" indent="-342900" algn="just">
              <a:lnSpc>
                <a:spcPct val="115000"/>
              </a:lnSpc>
              <a:spcBef>
                <a:spcPts val="600"/>
              </a:spcBef>
              <a:spcAft>
                <a:spcPts val="1000"/>
              </a:spcAft>
              <a:buFont typeface="Arial" panose="020B0604020202020204" pitchFamily="34" charset="0"/>
              <a:buChar char="•"/>
            </a:pPr>
            <a:r>
              <a:rPr lang="es-ES" sz="1400" b="1" dirty="0">
                <a:cs typeface="Times New Roman" panose="02020603050405020304" pitchFamily="18" charset="0"/>
              </a:rPr>
              <a:t>Cuando la financiación sea condicional, la primera resolución contendrá además del precio, los acuerdos adicionales que determine la CIPM, </a:t>
            </a:r>
            <a:r>
              <a:rPr lang="es-ES" sz="1400" dirty="0">
                <a:cs typeface="Times New Roman" panose="02020603050405020304" pitchFamily="18" charset="0"/>
              </a:rPr>
              <a:t>así como los requisitos a satisfacer por parte de la compañía para la resolución de financiación revisada.</a:t>
            </a:r>
            <a:r>
              <a:rPr lang="es-ES" sz="1400" b="1" dirty="0">
                <a:cs typeface="Times New Roman" panose="02020603050405020304" pitchFamily="18" charset="0"/>
              </a:rPr>
              <a:t> Esta segunda resolución de financiación podrá establecer otras condiciones que, incluyendo el precio, difieran de la primera.</a:t>
            </a:r>
          </a:p>
        </p:txBody>
      </p:sp>
    </p:spTree>
    <p:extLst>
      <p:ext uri="{BB962C8B-B14F-4D97-AF65-F5344CB8AC3E}">
        <p14:creationId xmlns:p14="http://schemas.microsoft.com/office/powerpoint/2010/main" val="298838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2D8-4A54-F157-E34F-50848B6AFA0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33AE3F3-2031-6FC2-1DE1-46B4463F7C6E}"/>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1418992-8F5C-4511-DAD2-606E4330FEA3}"/>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6BDED6B6-8ED3-DAAA-BE40-D7B19DAE49C4}"/>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66DCC03F-B6CA-15CA-CC2E-540C01585879}"/>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E4425AAB-0778-F0F0-B570-608E5D1564B3}"/>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CECD1CE-18DA-C3EF-021E-28BE969BB347}"/>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rgbClr val="322F60"/>
                </a:solidFill>
              </a:rPr>
              <a:t>AG</a:t>
            </a:r>
            <a:r>
              <a:rPr lang="es-ES_tradnl" b="1" dirty="0">
                <a:solidFill>
                  <a:srgbClr val="39AFD0"/>
                </a:solidFill>
              </a:rPr>
              <a:t>ACCESO INNOVACIÓN </a:t>
            </a:r>
            <a:endParaRPr lang="es-ES" b="1" dirty="0">
              <a:solidFill>
                <a:srgbClr val="322F60"/>
              </a:solidFill>
            </a:endParaRPr>
          </a:p>
        </p:txBody>
      </p:sp>
      <p:sp>
        <p:nvSpPr>
          <p:cNvPr id="4" name="CuadroTexto 3">
            <a:extLst>
              <a:ext uri="{FF2B5EF4-FFF2-40B4-BE49-F238E27FC236}">
                <a16:creationId xmlns:a16="http://schemas.microsoft.com/office/drawing/2014/main" id="{4C2CF27F-A37C-3D67-B8C0-A08EAB6E4587}"/>
              </a:ext>
            </a:extLst>
          </p:cNvPr>
          <p:cNvSpPr txBox="1"/>
          <p:nvPr/>
        </p:nvSpPr>
        <p:spPr>
          <a:xfrm>
            <a:off x="2729645" y="822111"/>
            <a:ext cx="9530608" cy="5170646"/>
          </a:xfrm>
          <a:prstGeom prst="rect">
            <a:avLst/>
          </a:prstGeom>
          <a:noFill/>
        </p:spPr>
        <p:txBody>
          <a:bodyPr wrap="square">
            <a:spAutoFit/>
          </a:bodyPr>
          <a:lstStyle/>
          <a:p>
            <a:endParaRPr lang="es-ES" sz="1800" dirty="0">
              <a:solidFill>
                <a:srgbClr val="002060"/>
              </a:solidFill>
              <a:latin typeface="+mn-lt"/>
            </a:endParaRPr>
          </a:p>
          <a:p>
            <a:endParaRPr lang="es-ES" dirty="0">
              <a:solidFill>
                <a:srgbClr val="002060"/>
              </a:solidFill>
            </a:endParaRPr>
          </a:p>
          <a:p>
            <a:pPr algn="ctr"/>
            <a:r>
              <a:rPr lang="es-ES" sz="3600" b="1" dirty="0">
                <a:solidFill>
                  <a:srgbClr val="002060"/>
                </a:solidFill>
                <a:latin typeface="+mn-lt"/>
              </a:rPr>
              <a:t>ACCESO JUSTO Y SOSTENIBLE A LA INNOVACIÓN</a:t>
            </a:r>
          </a:p>
          <a:p>
            <a:endParaRPr lang="es-ES" sz="2400" dirty="0">
              <a:solidFill>
                <a:srgbClr val="002060"/>
              </a:solidFill>
            </a:endParaRPr>
          </a:p>
          <a:p>
            <a:endParaRPr lang="es-ES" dirty="0">
              <a:solidFill>
                <a:srgbClr val="002060"/>
              </a:solidFill>
            </a:endParaRPr>
          </a:p>
          <a:p>
            <a:endParaRPr lang="es-ES" dirty="0">
              <a:solidFill>
                <a:srgbClr val="002060"/>
              </a:solidFill>
            </a:endParaRPr>
          </a:p>
          <a:p>
            <a:pPr algn="ctr"/>
            <a:r>
              <a:rPr lang="es-ES" sz="2400" b="1" dirty="0">
                <a:solidFill>
                  <a:srgbClr val="002060"/>
                </a:solidFill>
              </a:rPr>
              <a:t>Medidas a eliminar del sistema de acceso. El debido deslinde entre evaluaciones económicas y técnicas. Sentencia </a:t>
            </a:r>
            <a:r>
              <a:rPr lang="es-ES" sz="2400" b="1" dirty="0" err="1">
                <a:solidFill>
                  <a:srgbClr val="002060"/>
                </a:solidFill>
              </a:rPr>
              <a:t>IPTs</a:t>
            </a:r>
            <a:r>
              <a:rPr lang="es-ES" sz="2400" b="1" dirty="0">
                <a:solidFill>
                  <a:srgbClr val="002060"/>
                </a:solidFill>
              </a:rPr>
              <a:t>. Propuestas de “</a:t>
            </a:r>
            <a:r>
              <a:rPr lang="es-ES" sz="2400" b="1" dirty="0" err="1">
                <a:solidFill>
                  <a:srgbClr val="002060"/>
                </a:solidFill>
              </a:rPr>
              <a:t>Early</a:t>
            </a:r>
            <a:r>
              <a:rPr lang="es-ES" sz="2400" b="1" dirty="0">
                <a:solidFill>
                  <a:srgbClr val="002060"/>
                </a:solidFill>
              </a:rPr>
              <a:t> Access”</a:t>
            </a:r>
          </a:p>
          <a:p>
            <a:endParaRPr lang="es-ES" dirty="0">
              <a:solidFill>
                <a:srgbClr val="002060"/>
              </a:solidFill>
            </a:endParaRPr>
          </a:p>
          <a:p>
            <a:endParaRPr lang="es-ES" dirty="0">
              <a:solidFill>
                <a:srgbClr val="002060"/>
              </a:solidFill>
            </a:endParaRPr>
          </a:p>
          <a:p>
            <a:endParaRPr lang="es-ES" dirty="0">
              <a:solidFill>
                <a:srgbClr val="002060"/>
              </a:solidFill>
            </a:endParaRPr>
          </a:p>
          <a:p>
            <a:endParaRPr lang="es-ES" dirty="0">
              <a:solidFill>
                <a:srgbClr val="002060"/>
              </a:solidFill>
            </a:endParaRPr>
          </a:p>
          <a:p>
            <a:r>
              <a:rPr lang="es-ES" dirty="0">
                <a:solidFill>
                  <a:srgbClr val="002060"/>
                </a:solidFill>
              </a:rPr>
              <a:t>				</a:t>
            </a:r>
            <a:r>
              <a:rPr lang="es-ES" b="1" dirty="0"/>
              <a:t>Ana Bosch Jiménez</a:t>
            </a:r>
          </a:p>
          <a:p>
            <a:endParaRPr lang="es-ES" b="1" dirty="0"/>
          </a:p>
          <a:p>
            <a:r>
              <a:rPr lang="es-ES" b="1" i="1" dirty="0"/>
              <a:t>Dra. Del Departamento Jurídico y Secretaria de los Órganos de Gobierno de FARMAINDUSTRIA</a:t>
            </a:r>
            <a:r>
              <a:rPr lang="es-ES" b="1" i="1" dirty="0">
                <a:solidFill>
                  <a:srgbClr val="002060"/>
                </a:solidFill>
              </a:rPr>
              <a:t> </a:t>
            </a:r>
            <a:endParaRPr lang="es-ES" b="1" i="1" dirty="0"/>
          </a:p>
        </p:txBody>
      </p:sp>
    </p:spTree>
    <p:extLst>
      <p:ext uri="{BB962C8B-B14F-4D97-AF65-F5344CB8AC3E}">
        <p14:creationId xmlns:p14="http://schemas.microsoft.com/office/powerpoint/2010/main" val="305040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53932-A1AF-637B-F838-A62474948A3D}"/>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AD3CA422-8E41-E2CA-1657-4285D9EF8504}"/>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9BE76F03-ED78-5FF0-EB7E-0B120A61A3FB}"/>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5D2A60E3-3219-1E2A-F506-6B2F3D62A212}"/>
              </a:ext>
            </a:extLst>
          </p:cNvPr>
          <p:cNvCxnSpPr>
            <a:cxnSpLocks/>
          </p:cNvCxnSpPr>
          <p:nvPr/>
        </p:nvCxnSpPr>
        <p:spPr>
          <a:xfrm>
            <a:off x="978665" y="822111"/>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D9DF7B43-ACFC-2568-B85D-A24C14D102BE}"/>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FA80A0E-5338-8ACD-82A4-1F994A52C591}"/>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351E8228-6575-6CFF-C08F-41DA41BCD1DF}"/>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A08A43D2-C945-5FA9-E0DA-4B6347359987}"/>
              </a:ext>
            </a:extLst>
          </p:cNvPr>
          <p:cNvSpPr txBox="1"/>
          <p:nvPr/>
        </p:nvSpPr>
        <p:spPr>
          <a:xfrm>
            <a:off x="879605" y="811925"/>
            <a:ext cx="11213336" cy="3416320"/>
          </a:xfrm>
          <a:prstGeom prst="rect">
            <a:avLst/>
          </a:prstGeom>
          <a:noFill/>
        </p:spPr>
        <p:txBody>
          <a:bodyPr wrap="square">
            <a:spAutoFit/>
          </a:bodyPr>
          <a:lstStyle/>
          <a:p>
            <a:pPr marL="800100" lvl="1" indent="-342900">
              <a:buAutoNum type="arabicPeriod"/>
            </a:pPr>
            <a:endParaRPr lang="es-ES" dirty="0">
              <a:solidFill>
                <a:srgbClr val="002060"/>
              </a:solidFill>
            </a:endParaRPr>
          </a:p>
          <a:p>
            <a:pPr marL="800100" lvl="1" indent="-342900">
              <a:buAutoNum type="arabicPeriod"/>
            </a:pPr>
            <a:endParaRPr lang="es-ES" sz="2000" dirty="0">
              <a:solidFill>
                <a:srgbClr val="002060"/>
              </a:solidFill>
            </a:endParaRPr>
          </a:p>
          <a:p>
            <a:pPr marL="800100" lvl="1" indent="-342900">
              <a:buAutoNum type="arabicPeriod"/>
            </a:pPr>
            <a:endParaRPr lang="es-ES" sz="2000" dirty="0">
              <a:solidFill>
                <a:srgbClr val="002060"/>
              </a:solidFill>
            </a:endParaRPr>
          </a:p>
          <a:p>
            <a:pPr marL="800100" lvl="1" indent="-342900">
              <a:buAutoNum type="arabicPeriod"/>
            </a:pPr>
            <a:r>
              <a:rPr lang="es-ES" sz="2000" dirty="0">
                <a:solidFill>
                  <a:srgbClr val="002060"/>
                </a:solidFill>
              </a:rPr>
              <a:t>En la aprobación de los IPT</a:t>
            </a:r>
          </a:p>
          <a:p>
            <a:pPr marL="800100" lvl="1" indent="-342900">
              <a:buAutoNum type="arabicPeriod"/>
            </a:pPr>
            <a:endParaRPr lang="es-ES" sz="2000" dirty="0">
              <a:solidFill>
                <a:srgbClr val="002060"/>
              </a:solidFill>
            </a:endParaRPr>
          </a:p>
          <a:p>
            <a:pPr marL="800100" lvl="1" indent="-342900">
              <a:buAutoNum type="arabicPeriod"/>
            </a:pPr>
            <a:r>
              <a:rPr lang="es-ES" sz="2000" dirty="0">
                <a:solidFill>
                  <a:srgbClr val="002060"/>
                </a:solidFill>
              </a:rPr>
              <a:t>En el procedimiento de financiación</a:t>
            </a:r>
          </a:p>
          <a:p>
            <a:pPr marL="800100" lvl="1" indent="-342900">
              <a:buAutoNum type="arabicPeriod"/>
            </a:pPr>
            <a:endParaRPr lang="es-ES" sz="2000" dirty="0">
              <a:solidFill>
                <a:srgbClr val="002060"/>
              </a:solidFill>
            </a:endParaRPr>
          </a:p>
          <a:p>
            <a:pPr marL="800100" lvl="1" indent="-342900">
              <a:buAutoNum type="arabicPeriod"/>
            </a:pPr>
            <a:r>
              <a:rPr lang="es-ES" sz="2000" dirty="0">
                <a:solidFill>
                  <a:srgbClr val="002060"/>
                </a:solidFill>
              </a:rPr>
              <a:t>En la adquisición pública de medicamentos exclusivos</a:t>
            </a:r>
          </a:p>
          <a:p>
            <a:pPr marL="800100" lvl="1" indent="-342900">
              <a:buAutoNum type="arabicPeriod"/>
            </a:pPr>
            <a:endParaRPr lang="es-ES" sz="2000" dirty="0">
              <a:solidFill>
                <a:srgbClr val="002060"/>
              </a:solidFill>
            </a:endParaRPr>
          </a:p>
          <a:p>
            <a:pPr marL="800100" lvl="1" indent="-342900">
              <a:buAutoNum type="arabicPeriod"/>
            </a:pPr>
            <a:r>
              <a:rPr lang="es-ES" sz="2000" dirty="0">
                <a:solidFill>
                  <a:srgbClr val="002060"/>
                </a:solidFill>
              </a:rPr>
              <a:t>En el uso de medicamentos en situaciones especiales </a:t>
            </a:r>
          </a:p>
          <a:p>
            <a:pPr marL="800100" lvl="1" indent="-342900">
              <a:buAutoNum type="arabicPeriod"/>
            </a:pPr>
            <a:endParaRPr lang="es-ES" dirty="0">
              <a:solidFill>
                <a:srgbClr val="002060"/>
              </a:solidFill>
            </a:endParaRPr>
          </a:p>
        </p:txBody>
      </p:sp>
    </p:spTree>
    <p:extLst>
      <p:ext uri="{BB962C8B-B14F-4D97-AF65-F5344CB8AC3E}">
        <p14:creationId xmlns:p14="http://schemas.microsoft.com/office/powerpoint/2010/main" val="188993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E5207-377E-3846-24CF-16C223F10E8F}"/>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C934F593-35A6-CCB7-A6FE-42874BAEDB38}"/>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D9056505-CD37-5CBA-D3D2-7835BE52304D}"/>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0CEE82B2-930D-D196-2B7D-95B59FC86B9B}"/>
              </a:ext>
            </a:extLst>
          </p:cNvPr>
          <p:cNvCxnSpPr>
            <a:cxnSpLocks/>
          </p:cNvCxnSpPr>
          <p:nvPr/>
        </p:nvCxnSpPr>
        <p:spPr>
          <a:xfrm>
            <a:off x="978665" y="822111"/>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C7303160-4B12-8878-E89B-69C3A86C3CD7}"/>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79FFDB46-9453-AC3D-1976-CE9D6EFE6914}"/>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70F69AA9-B55D-209E-AC0D-39AAC6BF73BC}"/>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84E326E8-960B-61E7-13F6-415F5EDB1703}"/>
              </a:ext>
            </a:extLst>
          </p:cNvPr>
          <p:cNvSpPr txBox="1"/>
          <p:nvPr/>
        </p:nvSpPr>
        <p:spPr>
          <a:xfrm>
            <a:off x="879605" y="822111"/>
            <a:ext cx="11213336" cy="5293757"/>
          </a:xfrm>
          <a:prstGeom prst="rect">
            <a:avLst/>
          </a:prstGeom>
          <a:noFill/>
        </p:spPr>
        <p:txBody>
          <a:bodyPr wrap="square">
            <a:spAutoFit/>
          </a:bodyPr>
          <a:lstStyle/>
          <a:p>
            <a:endParaRPr lang="es-ES" dirty="0">
              <a:solidFill>
                <a:srgbClr val="002060"/>
              </a:solidFill>
            </a:endParaRPr>
          </a:p>
          <a:p>
            <a:r>
              <a:rPr lang="es-ES" b="1" dirty="0">
                <a:solidFill>
                  <a:srgbClr val="B43271"/>
                </a:solidFill>
              </a:rPr>
              <a:t>EN LA APROBACIÓN DE LOS IPT  </a:t>
            </a:r>
          </a:p>
          <a:p>
            <a:pPr marL="800100" lvl="1" indent="-342900">
              <a:buAutoNum type="arabicPeriod"/>
            </a:pPr>
            <a:endParaRPr lang="es-ES"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Evitar reevaluaciones nacionales </a:t>
            </a:r>
            <a:r>
              <a:rPr lang="es-ES" sz="1400" dirty="0"/>
              <a:t>atribuyendo a las evaluaciones técnicas conjuntas del Reglamento HTA naturaleza vinculante para la elaboración de los IPT. </a:t>
            </a:r>
            <a:r>
              <a:rPr lang="es-ES" sz="1400" b="1" dirty="0"/>
              <a:t>Artículo 13 Reglamento HTA: los EEMM deberán “</a:t>
            </a:r>
            <a:r>
              <a:rPr lang="es-ES" sz="1400" b="1" i="1" dirty="0"/>
              <a:t>tener debidamente en cuenta</a:t>
            </a:r>
            <a:r>
              <a:rPr lang="es-ES" sz="1400" i="1" dirty="0"/>
              <a:t>, en sus ETS a escala de Estado miembro y, en relación con dicha evaluación clínica conjunta, las evaluaciones clínicas conjuntas publicadas</a:t>
            </a:r>
            <a:r>
              <a:rPr lang="es-ES" sz="1400" dirty="0"/>
              <a:t>…“. Ello </a:t>
            </a:r>
            <a:r>
              <a:rPr lang="es-ES" sz="1400" b="1" dirty="0"/>
              <a:t>no afectará a la competencia de los Estados miembros para extraer sus propias conclusiones </a:t>
            </a:r>
            <a:r>
              <a:rPr lang="es-ES" sz="1400" dirty="0"/>
              <a:t>sobre el valor clínico añadido global de una tecnología sanitaria. El Considerando 31 aclara que la expresión “tener debidamente en cuenta” significa que el informe </a:t>
            </a:r>
            <a:r>
              <a:rPr lang="es-ES" sz="1400" b="1" dirty="0"/>
              <a:t>debe ser parte de la documentación de las autoridades y los organismos que participen en actividades de ETS a escala del Estado miembro o a escala regional y debe tenerse en cuenta en todas las ETS </a:t>
            </a:r>
            <a:r>
              <a:rPr lang="es-ES" sz="1400" dirty="0"/>
              <a:t>que se realicen a escala de los Estados miembros. Aunque la evaluación a nivel europeo no tenga carácter vinculante, ello no debe impedir que, cuando se acometa la regulación del futuro real decreto, se les atribuya en nuestro ordenamiento jurídico esta naturaleza. </a:t>
            </a:r>
          </a:p>
          <a:p>
            <a:pPr marL="742950" lvl="1" indent="-285750" algn="just">
              <a:buFont typeface="Arial" panose="020B0604020202020204" pitchFamily="34" charset="0"/>
              <a:buChar char="•"/>
            </a:pPr>
            <a:endParaRPr lang="es-ES" sz="1400" b="1"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Evitar reevaluaciones regionales y a nivel hospitalario. </a:t>
            </a:r>
            <a:r>
              <a:rPr lang="es-ES" sz="1400" b="1" dirty="0"/>
              <a:t>Plan para la consolidación IPT</a:t>
            </a:r>
            <a:r>
              <a:rPr lang="es-ES" sz="1400" b="1" dirty="0">
                <a:solidFill>
                  <a:srgbClr val="002060"/>
                </a:solidFill>
              </a:rPr>
              <a:t>. </a:t>
            </a:r>
            <a:r>
              <a:rPr lang="es-ES" sz="1400" dirty="0"/>
              <a:t>Finalidad: </a:t>
            </a:r>
            <a:r>
              <a:rPr lang="es-ES" sz="1400" i="1" dirty="0"/>
              <a:t>Elaborar informes sobre la utilidad terapéutica de los nuevos medicamentos y  Evitar reevaluaciones posteriores por las Comisiones de Farmacia y Terapéutica (CFTA) y de los Hospitales, lo que producía informes no siempre coincidentes, elaborando un único informe de posicionamiento terapéutico que fuera reconocible para todo el SNS con un consumo de recursos razonable para el propio sistema.</a:t>
            </a:r>
          </a:p>
          <a:p>
            <a:pPr marL="742950" lvl="1" indent="-285750" algn="just">
              <a:buFont typeface="Arial" panose="020B0604020202020204" pitchFamily="34" charset="0"/>
              <a:buChar char="•"/>
            </a:pPr>
            <a:endParaRPr lang="es-ES" sz="1400" b="1"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Eliminar el carácter preceptivo del IPT </a:t>
            </a:r>
            <a:r>
              <a:rPr lang="es-ES" sz="1400" b="1" dirty="0"/>
              <a:t>para dictar la resolución sobre la financiación y fijación de precio. La tramitación del IPT no debe suspender ni interrumpir la tramitación del procedimiento de financiación ni </a:t>
            </a:r>
            <a:r>
              <a:rPr lang="es-ES" sz="1400" dirty="0"/>
              <a:t>el plazo máximo para dictar la resolución (180 días naturales)</a:t>
            </a:r>
          </a:p>
          <a:p>
            <a:pPr marL="800100" lvl="1" indent="-342900" algn="just">
              <a:buFontTx/>
              <a:buAutoNum type="arabicPeriod"/>
            </a:pPr>
            <a:endParaRPr lang="es-ES" sz="1400" dirty="0">
              <a:solidFill>
                <a:srgbClr val="002060"/>
              </a:solidFill>
            </a:endParaRPr>
          </a:p>
          <a:p>
            <a:pPr marL="800100" lvl="1" indent="-342900" algn="just">
              <a:buFontTx/>
              <a:buAutoNum type="arabicPeriod"/>
            </a:pPr>
            <a:endParaRPr lang="es-ES" sz="1400" dirty="0">
              <a:solidFill>
                <a:srgbClr val="002060"/>
              </a:solidFill>
            </a:endParaRPr>
          </a:p>
          <a:p>
            <a:endParaRPr lang="es-ES" dirty="0">
              <a:solidFill>
                <a:srgbClr val="002060"/>
              </a:solidFill>
            </a:endParaRPr>
          </a:p>
        </p:txBody>
      </p:sp>
    </p:spTree>
    <p:extLst>
      <p:ext uri="{BB962C8B-B14F-4D97-AF65-F5344CB8AC3E}">
        <p14:creationId xmlns:p14="http://schemas.microsoft.com/office/powerpoint/2010/main" val="296392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9437-E766-AF94-3CB8-C21FE5D09B3A}"/>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43BB135-08A3-7C1B-A480-974A373ED4A4}"/>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EB9F3643-DE7C-317A-2D03-65BD2ED2F208}"/>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946A873C-61C5-5C32-3AC4-6B878571C669}"/>
              </a:ext>
            </a:extLst>
          </p:cNvPr>
          <p:cNvCxnSpPr>
            <a:cxnSpLocks/>
          </p:cNvCxnSpPr>
          <p:nvPr/>
        </p:nvCxnSpPr>
        <p:spPr>
          <a:xfrm>
            <a:off x="978665" y="822111"/>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06750F72-80CB-C994-5BF2-A7C4C5261AB5}"/>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01F787E-4CA7-54F8-C7E8-1C946A7A50EC}"/>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328AD8ED-3E5C-F418-7179-DA735FE9929C}"/>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DCEBFC06-72F4-2FE9-0A2F-BE09F52059EB}"/>
              </a:ext>
            </a:extLst>
          </p:cNvPr>
          <p:cNvSpPr txBox="1"/>
          <p:nvPr/>
        </p:nvSpPr>
        <p:spPr>
          <a:xfrm>
            <a:off x="978665" y="822111"/>
            <a:ext cx="11213336" cy="4647426"/>
          </a:xfrm>
          <a:prstGeom prst="rect">
            <a:avLst/>
          </a:prstGeom>
          <a:noFill/>
        </p:spPr>
        <p:txBody>
          <a:bodyPr wrap="square">
            <a:spAutoFit/>
          </a:bodyPr>
          <a:lstStyle/>
          <a:p>
            <a:endParaRPr lang="es-ES" dirty="0">
              <a:solidFill>
                <a:srgbClr val="002060"/>
              </a:solidFill>
            </a:endParaRPr>
          </a:p>
          <a:p>
            <a:r>
              <a:rPr lang="es-ES" b="1" dirty="0">
                <a:solidFill>
                  <a:srgbClr val="B43271"/>
                </a:solidFill>
              </a:rPr>
              <a:t>EN LA APROBACIÓN DE LOS IPT  </a:t>
            </a:r>
          </a:p>
          <a:p>
            <a:pPr lvl="1"/>
            <a:endParaRPr lang="es-ES"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Suprimir la obligatoriedad de hacer IPT </a:t>
            </a:r>
            <a:r>
              <a:rPr lang="es-ES" sz="1400" dirty="0"/>
              <a:t>para todos los medicamentos. </a:t>
            </a:r>
          </a:p>
          <a:p>
            <a:pPr marL="1200150" lvl="2" indent="-285750" algn="just">
              <a:buFont typeface="Arial" panose="020B0604020202020204" pitchFamily="34" charset="0"/>
              <a:buChar char="•"/>
            </a:pPr>
            <a:r>
              <a:rPr lang="es-ES" sz="1400" dirty="0"/>
              <a:t>Como  general, el IPT será elaborado para nuevos principios activos y para nuevas indicaciones </a:t>
            </a:r>
          </a:p>
          <a:p>
            <a:pPr marL="1200150" lvl="2" indent="-285750" algn="just">
              <a:buFont typeface="Arial" panose="020B0604020202020204" pitchFamily="34" charset="0"/>
              <a:buChar char="•"/>
            </a:pPr>
            <a:r>
              <a:rPr lang="es-ES" sz="1400" dirty="0"/>
              <a:t>Por la AEMPS se aprobarán los criterios de selección de los medicamentos para los que sea necesario .</a:t>
            </a:r>
          </a:p>
          <a:p>
            <a:pPr marL="1200150" lvl="2" indent="-285750" algn="just">
              <a:buFont typeface="Arial" panose="020B0604020202020204" pitchFamily="34" charset="0"/>
              <a:buChar char="•"/>
            </a:pPr>
            <a:r>
              <a:rPr lang="es-ES" sz="1400" dirty="0"/>
              <a:t>No se realizará IPT en el caso de comunicar el laboratorio titular, y ser aceptada su propuesta por la DGCCSF, su interés en no ser incluido en la financiación </a:t>
            </a:r>
          </a:p>
          <a:p>
            <a:pPr lvl="1" algn="just"/>
            <a:endParaRPr lang="es-ES" sz="1400" dirty="0"/>
          </a:p>
          <a:p>
            <a:pPr marL="742950" lvl="1" indent="-285750" algn="just">
              <a:buFont typeface="Arial" panose="020B0604020202020204" pitchFamily="34" charset="0"/>
              <a:buChar char="•"/>
            </a:pPr>
            <a:r>
              <a:rPr lang="es-ES" sz="1400" b="1" dirty="0">
                <a:solidFill>
                  <a:srgbClr val="002060"/>
                </a:solidFill>
              </a:rPr>
              <a:t>Acortar tiempos para la aprobación, </a:t>
            </a:r>
            <a:r>
              <a:rPr lang="es-ES" sz="1400" dirty="0"/>
              <a:t>fijando un plazo máximo de 30 días después de la autorización de comercialización ( Reglamento HTA)</a:t>
            </a:r>
          </a:p>
          <a:p>
            <a:pPr marL="742950" lvl="1" indent="-285750" algn="just">
              <a:buFont typeface="Arial" panose="020B0604020202020204" pitchFamily="34" charset="0"/>
              <a:buChar char="•"/>
            </a:pPr>
            <a:endParaRPr lang="es-ES" sz="1400" b="1"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Eliminar trámites sucesivos estableciendo un trámite de alegaciones común de 10 días para todos los interesados</a:t>
            </a:r>
            <a:r>
              <a:rPr lang="es-ES" sz="1400" b="1" dirty="0"/>
              <a:t>: </a:t>
            </a:r>
            <a:r>
              <a:rPr lang="es-ES" sz="1400" dirty="0"/>
              <a:t>asociaciones de pacientes, pacientes, organizaciones profesionales, CCAA y  titulares de la autorización de comercialización.</a:t>
            </a:r>
            <a:r>
              <a:rPr lang="es-ES" sz="1400" b="1" dirty="0"/>
              <a:t> </a:t>
            </a:r>
          </a:p>
          <a:p>
            <a:pPr marL="742950" lvl="1" indent="-285750" algn="just">
              <a:buFont typeface="Arial" panose="020B0604020202020204" pitchFamily="34" charset="0"/>
              <a:buChar char="•"/>
            </a:pPr>
            <a:endParaRPr lang="es-ES" sz="1400" b="1"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Eliminar cualquier información comercial de carácter sensible. </a:t>
            </a:r>
          </a:p>
          <a:p>
            <a:pPr marL="742950" lvl="1" indent="-285750" algn="just">
              <a:buFont typeface="Arial" panose="020B0604020202020204" pitchFamily="34" charset="0"/>
              <a:buChar char="•"/>
            </a:pPr>
            <a:endParaRPr lang="es-ES" sz="1400" b="1" dirty="0">
              <a:solidFill>
                <a:srgbClr val="002060"/>
              </a:solidFill>
            </a:endParaRPr>
          </a:p>
          <a:p>
            <a:pPr marL="742950" lvl="1" indent="-285750" algn="just">
              <a:buFont typeface="Arial" panose="020B0604020202020204" pitchFamily="34" charset="0"/>
              <a:buChar char="•"/>
            </a:pPr>
            <a:r>
              <a:rPr lang="es-ES" sz="1400" b="1" dirty="0">
                <a:solidFill>
                  <a:srgbClr val="002060"/>
                </a:solidFill>
              </a:rPr>
              <a:t>No exigir al solicitante las mismas informaciones, </a:t>
            </a:r>
            <a:r>
              <a:rPr lang="es-ES" sz="1400" dirty="0"/>
              <a:t>datos, análisis u otros elementos de prueba que hayan presentado a escala de la Unión Europea ( Reglamento HTA) </a:t>
            </a:r>
          </a:p>
          <a:p>
            <a:pPr marL="1257300" lvl="2" indent="-342900">
              <a:buAutoNum type="arabicPeriod"/>
            </a:pPr>
            <a:endParaRPr lang="es-ES" sz="1400" dirty="0">
              <a:solidFill>
                <a:srgbClr val="002060"/>
              </a:solidFill>
            </a:endParaRPr>
          </a:p>
          <a:p>
            <a:endParaRPr lang="es-ES" dirty="0">
              <a:solidFill>
                <a:srgbClr val="002060"/>
              </a:solidFill>
            </a:endParaRPr>
          </a:p>
        </p:txBody>
      </p:sp>
    </p:spTree>
    <p:extLst>
      <p:ext uri="{BB962C8B-B14F-4D97-AF65-F5344CB8AC3E}">
        <p14:creationId xmlns:p14="http://schemas.microsoft.com/office/powerpoint/2010/main" val="282333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6D48-D4A8-413C-23E4-60F4D9542A0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68C59335-F65A-EDA0-D9C2-3322F683369B}"/>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4116AD59-9401-D6B8-ABA2-A7CD7C42E8AF}"/>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58B0D245-EB6F-265E-8AD0-8F238C49A4E0}"/>
              </a:ext>
            </a:extLst>
          </p:cNvPr>
          <p:cNvCxnSpPr>
            <a:cxnSpLocks/>
          </p:cNvCxnSpPr>
          <p:nvPr/>
        </p:nvCxnSpPr>
        <p:spPr>
          <a:xfrm>
            <a:off x="974735" y="919356"/>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624FBAB1-AF84-F203-D416-08A1442FCCA1}"/>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2C4AB43-61FE-A178-BEEA-125CDCC96D65}"/>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A505E706-63DE-0873-8AF9-30AD7804C4A1}"/>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25465257-9E00-BAB5-219F-E091A7B381DF}"/>
              </a:ext>
            </a:extLst>
          </p:cNvPr>
          <p:cNvSpPr txBox="1"/>
          <p:nvPr/>
        </p:nvSpPr>
        <p:spPr>
          <a:xfrm>
            <a:off x="1060316" y="831006"/>
            <a:ext cx="11131684" cy="6924973"/>
          </a:xfrm>
          <a:prstGeom prst="rect">
            <a:avLst/>
          </a:prstGeom>
          <a:noFill/>
        </p:spPr>
        <p:txBody>
          <a:bodyPr wrap="square">
            <a:spAutoFit/>
          </a:bodyPr>
          <a:lstStyle/>
          <a:p>
            <a:r>
              <a:rPr lang="es-ES" b="1" dirty="0">
                <a:solidFill>
                  <a:srgbClr val="B43271"/>
                </a:solidFill>
              </a:rPr>
              <a:t>EN EL PROCEDIMIENTO DE FINANCIACIÓN</a:t>
            </a:r>
          </a:p>
          <a:p>
            <a:pPr marL="285750" indent="-285750" algn="just">
              <a:buFont typeface="Arial" panose="020B0604020202020204" pitchFamily="34" charset="0"/>
              <a:buChar char="•"/>
            </a:pPr>
            <a:r>
              <a:rPr lang="es-ES" sz="1400" b="1" dirty="0">
                <a:solidFill>
                  <a:srgbClr val="322F60"/>
                </a:solidFill>
              </a:rPr>
              <a:t>Tiempos</a:t>
            </a:r>
          </a:p>
          <a:p>
            <a:pPr marL="742950" lvl="1" indent="-285750" algn="just">
              <a:buFont typeface="Arial" panose="020B0604020202020204" pitchFamily="34" charset="0"/>
              <a:buChar char="•"/>
            </a:pPr>
            <a:r>
              <a:rPr lang="es-ES" sz="1400" b="1" dirty="0">
                <a:solidFill>
                  <a:srgbClr val="322F60"/>
                </a:solidFill>
              </a:rPr>
              <a:t>Cumplimiento del plazo máximo de 180 días  </a:t>
            </a:r>
            <a:r>
              <a:rPr lang="es-ES" sz="1400" dirty="0"/>
              <a:t>(Directiva 89/105/CEE del Consejo de 21 de diciembre de 1988 (artículo 6.1) y el artículo 3.4 del Real Decreto 271/1990 de 23 de febrero, sobre la reorganización de la intervención de precios de las especialidades farmacéuticas de uso humano)</a:t>
            </a:r>
          </a:p>
          <a:p>
            <a:pPr marL="742950" lvl="1" indent="-285750" algn="just">
              <a:buFont typeface="Arial" panose="020B0604020202020204" pitchFamily="34" charset="0"/>
              <a:buChar char="•"/>
            </a:pPr>
            <a:r>
              <a:rPr lang="es-ES" sz="1400" b="1" dirty="0">
                <a:solidFill>
                  <a:srgbClr val="322F60"/>
                </a:solidFill>
              </a:rPr>
              <a:t>Fijación de un cronograma con plazos máximos para cada fase:</a:t>
            </a:r>
            <a:r>
              <a:rPr lang="es-ES" sz="1400" b="1" dirty="0"/>
              <a:t> </a:t>
            </a:r>
            <a:r>
              <a:rPr lang="es-ES" sz="1400" dirty="0"/>
              <a:t>10 días para presentar la información y documentos; 10 día para subsanar; 30 días para el IPT; 15 días para subsanar o presentar nueva propuesta para la evaluación; fijación de un calendario de reuniones si se proponen acuerdos adicionales de financiación; 45 días para el informe técnico final; 10 días posteriores a la reunión de la CIPM para notificar la propuesta de resolución al ofertante que, de ser aceptada, dará lugar a una resolución en los 10 días siguientes; en caso de disconformidad con la propuesta de resolución 10 días, para  desistir de su solicitud, en los procedimientos iniciados a instancia de parte, o presentar las alegaciones y </a:t>
            </a:r>
            <a:r>
              <a:rPr lang="es-ES" sz="1400"/>
              <a:t>documentación complementaria</a:t>
            </a:r>
            <a:endParaRPr lang="es-ES" sz="1400" dirty="0"/>
          </a:p>
          <a:p>
            <a:pPr marL="285750" lvl="1" indent="-285750" algn="just">
              <a:buFont typeface="Arial" panose="020B0604020202020204" pitchFamily="34" charset="0"/>
              <a:buChar char="•"/>
            </a:pPr>
            <a:endParaRPr lang="es-ES" sz="1400" b="1" dirty="0">
              <a:solidFill>
                <a:srgbClr val="322F60"/>
              </a:solidFill>
            </a:endParaRPr>
          </a:p>
          <a:p>
            <a:pPr marL="285750" lvl="1" indent="-285750" algn="just">
              <a:buFont typeface="Arial" panose="020B0604020202020204" pitchFamily="34" charset="0"/>
              <a:buChar char="•"/>
            </a:pPr>
            <a:r>
              <a:rPr lang="es-ES" sz="1400" b="1" dirty="0">
                <a:solidFill>
                  <a:srgbClr val="322F60"/>
                </a:solidFill>
              </a:rPr>
              <a:t>Trámites: </a:t>
            </a:r>
            <a:r>
              <a:rPr lang="es-ES" sz="1400" b="1" dirty="0"/>
              <a:t>se reduce a dos el número de veces que un medicamento puede pasar por la CIPM </a:t>
            </a:r>
          </a:p>
          <a:p>
            <a:pPr marL="285750" lvl="1" indent="-285750" algn="just">
              <a:buFont typeface="Arial" panose="020B0604020202020204" pitchFamily="34" charset="0"/>
              <a:buChar char="•"/>
            </a:pPr>
            <a:endParaRPr lang="es-ES" sz="1400" b="1" dirty="0">
              <a:solidFill>
                <a:srgbClr val="002060"/>
              </a:solidFill>
            </a:endParaRPr>
          </a:p>
          <a:p>
            <a:pPr marL="285750" lvl="1" indent="-285750" algn="just">
              <a:buFont typeface="Arial" panose="020B0604020202020204" pitchFamily="34" charset="0"/>
              <a:buChar char="•"/>
            </a:pPr>
            <a:r>
              <a:rPr lang="es-ES" sz="1400" b="1" dirty="0">
                <a:solidFill>
                  <a:srgbClr val="002060"/>
                </a:solidFill>
              </a:rPr>
              <a:t>Incertidumbre:  </a:t>
            </a:r>
            <a:r>
              <a:rPr lang="es-ES" sz="1400" b="1" dirty="0"/>
              <a:t>aprobación mediante orden ministerial de guías metodológicas </a:t>
            </a:r>
            <a:r>
              <a:rPr lang="es-ES" sz="1400" dirty="0"/>
              <a:t>de evaluación terapéutica, de evaluación económica y del impacto presupuestario y sobre la documentación a presentar por parte del laboratorio titular</a:t>
            </a:r>
          </a:p>
          <a:p>
            <a:pPr marL="0" lvl="1" algn="just"/>
            <a:endParaRPr lang="es-ES" sz="1400" b="1" dirty="0">
              <a:solidFill>
                <a:srgbClr val="002060"/>
              </a:solidFill>
            </a:endParaRPr>
          </a:p>
          <a:p>
            <a:pPr marL="285750" lvl="1" indent="-285750" algn="just">
              <a:buFont typeface="Arial" panose="020B0604020202020204" pitchFamily="34" charset="0"/>
              <a:buChar char="•"/>
            </a:pPr>
            <a:r>
              <a:rPr lang="es-ES" sz="1400" b="1" dirty="0">
                <a:solidFill>
                  <a:srgbClr val="002060"/>
                </a:solidFill>
              </a:rPr>
              <a:t>Los acuerdos especiales de financiación deben considerase excepciones </a:t>
            </a:r>
            <a:r>
              <a:rPr lang="es-ES" sz="1400" dirty="0"/>
              <a:t>y adoptarse siempre de mutuo acuerdo en virtud de criterios claros y predeterminados, articulando plataformas automatizadas de seguimiento.</a:t>
            </a:r>
          </a:p>
          <a:p>
            <a:pPr marL="285750" lvl="1" indent="-285750" algn="just">
              <a:buFont typeface="Arial" panose="020B0604020202020204" pitchFamily="34" charset="0"/>
              <a:buChar char="•"/>
            </a:pPr>
            <a:endParaRPr lang="es-ES" sz="1400" b="1" dirty="0">
              <a:solidFill>
                <a:srgbClr val="322F60"/>
              </a:solidFill>
            </a:endParaRPr>
          </a:p>
          <a:p>
            <a:pPr marL="285750" lvl="1" indent="-285750" algn="just">
              <a:buFont typeface="Arial" panose="020B0604020202020204" pitchFamily="34" charset="0"/>
              <a:buChar char="•"/>
            </a:pPr>
            <a:r>
              <a:rPr lang="es-ES" sz="1400" b="1" dirty="0">
                <a:solidFill>
                  <a:srgbClr val="322F60"/>
                </a:solidFill>
              </a:rPr>
              <a:t>Regulación de un procedimiento simplificado</a:t>
            </a:r>
          </a:p>
          <a:p>
            <a:pPr marL="742950" lvl="1" indent="-285750" algn="just">
              <a:buFont typeface="Arial" panose="020B0604020202020204" pitchFamily="34" charset="0"/>
              <a:buChar char="•"/>
            </a:pPr>
            <a:r>
              <a:rPr lang="es-ES" sz="1400" dirty="0"/>
              <a:t>La resolución de financiación se adoptará </a:t>
            </a:r>
            <a:r>
              <a:rPr lang="es-ES" sz="1400" b="1" dirty="0"/>
              <a:t>sin la propuesta de la CIP</a:t>
            </a:r>
          </a:p>
          <a:p>
            <a:pPr marL="742950" lvl="1" indent="-285750" algn="just">
              <a:buFont typeface="Arial" panose="020B0604020202020204" pitchFamily="34" charset="0"/>
              <a:buChar char="•"/>
            </a:pPr>
            <a:r>
              <a:rPr lang="es-ES" sz="1400" b="1" dirty="0"/>
              <a:t>Medicamentos candidatos: </a:t>
            </a:r>
            <a:r>
              <a:rPr lang="es-ES" sz="1400" dirty="0"/>
              <a:t>EFG ( salvo el primero)  biosimilares ( salvo el primero), copias, importaciones paralelas, nuevos formatos de principios activos ya financiados, nuevas dosis de principios activos ya financiados, medicamentos incluidos en el SPR. </a:t>
            </a:r>
          </a:p>
          <a:p>
            <a:pPr marL="742950" lvl="1" indent="-285750" algn="just">
              <a:buFont typeface="Arial" panose="020B0604020202020204" pitchFamily="34" charset="0"/>
              <a:buChar char="•"/>
            </a:pPr>
            <a:r>
              <a:rPr lang="es-ES" sz="1400" b="1" dirty="0"/>
              <a:t>El plazo máximo para dictar resolución: de 60 días. </a:t>
            </a:r>
          </a:p>
          <a:p>
            <a:pPr marL="285750" indent="-285750" algn="just">
              <a:buFont typeface="Arial" panose="020B0604020202020204" pitchFamily="34" charset="0"/>
              <a:buChar char="•"/>
            </a:pPr>
            <a:endParaRPr lang="es-ES" dirty="0">
              <a:solidFill>
                <a:srgbClr val="322F60"/>
              </a:solidFill>
            </a:endParaRPr>
          </a:p>
          <a:p>
            <a:pPr marL="342900" indent="-342900" algn="just">
              <a:buAutoNum type="arabicPeriod"/>
            </a:pPr>
            <a:endParaRPr lang="es-ES" dirty="0">
              <a:solidFill>
                <a:srgbClr val="002060"/>
              </a:solidFill>
            </a:endParaRPr>
          </a:p>
          <a:p>
            <a:pPr marL="342900" indent="-342900" algn="just">
              <a:buAutoNum type="arabicPeriod"/>
            </a:pPr>
            <a:endParaRPr lang="es-ES" dirty="0">
              <a:solidFill>
                <a:srgbClr val="002060"/>
              </a:solidFill>
            </a:endParaRPr>
          </a:p>
          <a:p>
            <a:pPr marL="342900" indent="-342900" algn="just">
              <a:buAutoNum type="arabicPeriod"/>
            </a:pPr>
            <a:endParaRPr lang="es-ES" dirty="0">
              <a:solidFill>
                <a:srgbClr val="002060"/>
              </a:solidFill>
            </a:endParaRPr>
          </a:p>
          <a:p>
            <a:pPr marL="342900" indent="-342900">
              <a:buAutoNum type="arabicPeriod"/>
            </a:pPr>
            <a:endParaRPr lang="es-ES" dirty="0">
              <a:solidFill>
                <a:srgbClr val="002060"/>
              </a:solidFill>
            </a:endParaRPr>
          </a:p>
        </p:txBody>
      </p:sp>
    </p:spTree>
    <p:extLst>
      <p:ext uri="{BB962C8B-B14F-4D97-AF65-F5344CB8AC3E}">
        <p14:creationId xmlns:p14="http://schemas.microsoft.com/office/powerpoint/2010/main" val="197029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4FB7-8363-42AE-5AA6-85B3922D1264}"/>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72C30C79-1F14-C0B2-D5BB-DBCE7FA6B7DD}"/>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16C1112F-5E27-F052-0981-96A043F146C4}"/>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8937C9C1-EE82-29E4-AC75-656E9ED3ADAB}"/>
              </a:ext>
            </a:extLst>
          </p:cNvPr>
          <p:cNvCxnSpPr>
            <a:cxnSpLocks/>
          </p:cNvCxnSpPr>
          <p:nvPr/>
        </p:nvCxnSpPr>
        <p:spPr>
          <a:xfrm>
            <a:off x="1060316" y="944595"/>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3181DA7C-0207-8BD3-CF1D-128FE65DA171}"/>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1FF2B3A-A4ED-9D4E-8825-AC761C108996}"/>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6F281EB-67F4-6D0A-9009-9E581A78870D}"/>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7CDBD5D7-1B59-154F-16F3-4CB250BADAFA}"/>
              </a:ext>
            </a:extLst>
          </p:cNvPr>
          <p:cNvSpPr txBox="1"/>
          <p:nvPr/>
        </p:nvSpPr>
        <p:spPr>
          <a:xfrm>
            <a:off x="1060316" y="831006"/>
            <a:ext cx="11131684" cy="4965462"/>
          </a:xfrm>
          <a:prstGeom prst="rect">
            <a:avLst/>
          </a:prstGeom>
          <a:noFill/>
        </p:spPr>
        <p:txBody>
          <a:bodyPr wrap="square">
            <a:spAutoFit/>
          </a:bodyPr>
          <a:lstStyle/>
          <a:p>
            <a:endParaRPr lang="es-ES" b="1" dirty="0">
              <a:solidFill>
                <a:srgbClr val="B43271"/>
              </a:solidFill>
            </a:endParaRPr>
          </a:p>
          <a:p>
            <a:r>
              <a:rPr lang="es-ES" b="1" dirty="0">
                <a:solidFill>
                  <a:srgbClr val="B43271"/>
                </a:solidFill>
              </a:rPr>
              <a:t>EN LA ADQUISICIÓN PÚBLICA DE MEDICAMENTOS EXCLUSIVOS</a:t>
            </a:r>
            <a:endParaRPr lang="es-ES" dirty="0">
              <a:solidFill>
                <a:srgbClr val="002060"/>
              </a:solidFill>
            </a:endParaRPr>
          </a:p>
          <a:p>
            <a:endParaRPr lang="es-ES" dirty="0">
              <a:solidFill>
                <a:srgbClr val="002060"/>
              </a:solidFill>
            </a:endParaRPr>
          </a:p>
          <a:p>
            <a:pPr algn="just"/>
            <a:r>
              <a:rPr lang="es-ES" sz="1400" b="1" dirty="0">
                <a:solidFill>
                  <a:srgbClr val="322F60"/>
                </a:solidFill>
              </a:rPr>
              <a:t>Eliminar burocracia innecesaria para acortar tiempos: regulación de un procedimiento especial para la adquisición pública de medicamentos exclusivos. </a:t>
            </a:r>
          </a:p>
          <a:p>
            <a:pPr lvl="0" algn="just">
              <a:lnSpc>
                <a:spcPct val="115000"/>
              </a:lnSpc>
              <a:spcAft>
                <a:spcPts val="1000"/>
              </a:spcAft>
            </a:pPr>
            <a:r>
              <a:rPr lang="es-ES" sz="1400" b="1" kern="0" dirty="0">
                <a:ea typeface="Calibri" panose="020F0502020204030204" pitchFamily="34" charset="0"/>
                <a:cs typeface="Times New Roman" panose="02020603050405020304" pitchFamily="18" charset="0"/>
              </a:rPr>
              <a:t>Incorporación en la Ley de Garantías de una nueva Disposición adicional decimoséptima.</a:t>
            </a:r>
          </a:p>
          <a:p>
            <a:pPr marL="285750" lvl="0" indent="-285750" algn="just">
              <a:lnSpc>
                <a:spcPct val="115000"/>
              </a:lnSpc>
              <a:spcAft>
                <a:spcPts val="1000"/>
              </a:spcAft>
              <a:buFont typeface="Arial" panose="020B0604020202020204" pitchFamily="34" charset="0"/>
              <a:buChar char="•"/>
            </a:pPr>
            <a:r>
              <a:rPr lang="es-ES" sz="1400" b="1" kern="0" dirty="0">
                <a:effectLst/>
                <a:ea typeface="Calibri" panose="020F0502020204030204" pitchFamily="34" charset="0"/>
                <a:cs typeface="Times New Roman" panose="02020603050405020304" pitchFamily="18" charset="0"/>
              </a:rPr>
              <a:t>La normativa de contratos del sector público tendrá carácter supletorio.</a:t>
            </a:r>
          </a:p>
          <a:p>
            <a:pPr marL="285750" lvl="0" indent="-285750" algn="just">
              <a:lnSpc>
                <a:spcPct val="115000"/>
              </a:lnSpc>
              <a:spcAft>
                <a:spcPts val="1000"/>
              </a:spcAft>
              <a:buFont typeface="Arial" panose="020B0604020202020204" pitchFamily="34" charset="0"/>
              <a:buChar char="•"/>
            </a:pPr>
            <a:r>
              <a:rPr lang="es-ES" sz="1400" kern="0" dirty="0">
                <a:effectLst/>
                <a:ea typeface="Calibri" panose="020F0502020204030204" pitchFamily="34" charset="0"/>
                <a:cs typeface="Times New Roman" panose="02020603050405020304" pitchFamily="18" charset="0"/>
              </a:rPr>
              <a:t>Los medicamentos con un único proveedor por razones técnicas o de protección de la propiedad industrial, determinado su precio público y condiciones de financiación por la Comisión Interministerial de Precios de los Medicamentos y Productos Sanitarios</a:t>
            </a:r>
            <a:r>
              <a:rPr lang="es-ES" sz="1400" b="1" kern="0" dirty="0">
                <a:effectLst/>
                <a:ea typeface="Calibri" panose="020F0502020204030204" pitchFamily="34" charset="0"/>
                <a:cs typeface="Times New Roman" panose="02020603050405020304" pitchFamily="18" charset="0"/>
              </a:rPr>
              <a:t>, podrán ser adquiridos directamente tomando como referencia el precio máximo de financiación.</a:t>
            </a:r>
          </a:p>
          <a:p>
            <a:pPr marL="285750" lvl="0" indent="-285750" algn="just">
              <a:lnSpc>
                <a:spcPct val="115000"/>
              </a:lnSpc>
              <a:spcAft>
                <a:spcPts val="1000"/>
              </a:spcAft>
              <a:buFont typeface="Arial" panose="020B0604020202020204" pitchFamily="34" charset="0"/>
              <a:buChar char="•"/>
            </a:pPr>
            <a:r>
              <a:rPr lang="es-ES" sz="1400" b="1" kern="0" dirty="0">
                <a:effectLst/>
                <a:ea typeface="Calibri" panose="020F0502020204030204" pitchFamily="34" charset="0"/>
                <a:cs typeface="Times New Roman" panose="02020603050405020304" pitchFamily="18" charset="0"/>
              </a:rPr>
              <a:t>En su tramitación se exigirá, exclusivamente</a:t>
            </a:r>
            <a:r>
              <a:rPr lang="es-ES" sz="1400" kern="0" dirty="0">
                <a:ea typeface="Calibri" panose="020F0502020204030204" pitchFamily="34" charset="0"/>
                <a:cs typeface="Times New Roman" panose="02020603050405020304" pitchFamily="18" charset="0"/>
              </a:rPr>
              <a:t>: </a:t>
            </a:r>
            <a:r>
              <a:rPr lang="es-ES" sz="1400" kern="0" dirty="0">
                <a:effectLst/>
                <a:ea typeface="Calibri" panose="020F0502020204030204" pitchFamily="34" charset="0"/>
                <a:cs typeface="Times New Roman" panose="02020603050405020304" pitchFamily="18" charset="0"/>
              </a:rPr>
              <a:t>Justificación de la necesidad y de la existencia de crédito; documento de aceptación de las condiciones del contrato, debidamente firmado y resolución del órgano competente de aprobación del gasto y el contrato.</a:t>
            </a:r>
            <a:endParaRPr lang="es-ES" sz="1400" kern="100" dirty="0">
              <a:effectLst/>
              <a:ea typeface="Calibri" panose="020F0502020204030204" pitchFamily="34" charset="0"/>
              <a:cs typeface="Times New Roman" panose="02020603050405020304" pitchFamily="18" charset="0"/>
            </a:endParaRPr>
          </a:p>
          <a:p>
            <a:pPr marL="285750" lvl="0" indent="-285750" algn="just">
              <a:lnSpc>
                <a:spcPct val="115000"/>
              </a:lnSpc>
              <a:spcAft>
                <a:spcPts val="1000"/>
              </a:spcAft>
              <a:buFont typeface="Arial" panose="020B0604020202020204" pitchFamily="34" charset="0"/>
              <a:buChar char="•"/>
            </a:pPr>
            <a:r>
              <a:rPr lang="es-ES" sz="1400" b="1" kern="0" dirty="0">
                <a:ea typeface="Calibri" panose="020F0502020204030204" pitchFamily="34" charset="0"/>
                <a:cs typeface="Times New Roman" panose="02020603050405020304" pitchFamily="18" charset="0"/>
              </a:rPr>
              <a:t>S</a:t>
            </a:r>
            <a:r>
              <a:rPr lang="es-ES" sz="1400" b="1" kern="0" dirty="0">
                <a:effectLst/>
                <a:ea typeface="Calibri" panose="020F0502020204030204" pitchFamily="34" charset="0"/>
                <a:cs typeface="Times New Roman" panose="02020603050405020304" pitchFamily="18" charset="0"/>
              </a:rPr>
              <a:t>e garantizará la confidencialidad de </a:t>
            </a:r>
            <a:r>
              <a:rPr lang="es-ES" sz="1400" kern="0" dirty="0">
                <a:effectLst/>
                <a:ea typeface="Calibri" panose="020F0502020204030204" pitchFamily="34" charset="0"/>
                <a:cs typeface="Times New Roman" panose="02020603050405020304" pitchFamily="18" charset="0"/>
              </a:rPr>
              <a:t>los datos tecnológicos, científicos, industriales, comerciales y financieros propiedad del laboratorio contratista, con valor de secreto empresarial, así como el precio y demás condiciones de financiación. Para garantizar estos extremos, se publicará exclusivamente el valor agregado de la adquisición”.</a:t>
            </a:r>
            <a:endParaRPr lang="es-ES" sz="1400" kern="100" dirty="0">
              <a:effectLst/>
              <a:ea typeface="Calibri" panose="020F0502020204030204" pitchFamily="34" charset="0"/>
              <a:cs typeface="Times New Roman" panose="02020603050405020304" pitchFamily="18" charset="0"/>
            </a:endParaRPr>
          </a:p>
          <a:p>
            <a:pPr marL="342900" indent="-342900">
              <a:buAutoNum type="arabicPeriod"/>
            </a:pPr>
            <a:endParaRPr lang="es-ES" sz="1400" dirty="0">
              <a:solidFill>
                <a:srgbClr val="002060"/>
              </a:solidFill>
            </a:endParaRPr>
          </a:p>
          <a:p>
            <a:pPr marL="342900" indent="-342900">
              <a:buAutoNum type="arabicPeriod"/>
            </a:pPr>
            <a:endParaRPr lang="es-ES" dirty="0">
              <a:solidFill>
                <a:srgbClr val="002060"/>
              </a:solidFill>
            </a:endParaRPr>
          </a:p>
        </p:txBody>
      </p:sp>
    </p:spTree>
    <p:extLst>
      <p:ext uri="{BB962C8B-B14F-4D97-AF65-F5344CB8AC3E}">
        <p14:creationId xmlns:p14="http://schemas.microsoft.com/office/powerpoint/2010/main" val="312681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0D09-3B89-D993-7E00-F614018F197F}"/>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03274635-6447-D7D6-012D-E1E923223C1B}"/>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87A9117-6066-F675-59E2-0700803C4B8E}"/>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2C26AE40-3422-7D51-F62E-8FAFBD78198B}"/>
              </a:ext>
            </a:extLst>
          </p:cNvPr>
          <p:cNvCxnSpPr>
            <a:cxnSpLocks/>
          </p:cNvCxnSpPr>
          <p:nvPr/>
        </p:nvCxnSpPr>
        <p:spPr>
          <a:xfrm>
            <a:off x="836189" y="713468"/>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8ACA45D8-3132-7B5A-4FF9-9D4757F1A0D1}"/>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600A15E-FE7B-966B-938D-53EAE7303157}"/>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101EA68F-6210-BFEC-7011-1DFA65E78E2E}"/>
              </a:ext>
            </a:extLst>
          </p:cNvPr>
          <p:cNvSpPr txBox="1"/>
          <p:nvPr/>
        </p:nvSpPr>
        <p:spPr>
          <a:xfrm>
            <a:off x="-80379" y="400567"/>
            <a:ext cx="4516191" cy="369332"/>
          </a:xfrm>
          <a:prstGeom prst="rect">
            <a:avLst/>
          </a:prstGeom>
          <a:noFill/>
        </p:spPr>
        <p:txBody>
          <a:bodyPr wrap="square" rtlCol="0">
            <a:spAutoFit/>
          </a:bodyPr>
          <a:lstStyle/>
          <a:p>
            <a:pPr algn="ctr"/>
            <a:r>
              <a:rPr lang="es-ES_tradnl" b="1" dirty="0">
                <a:solidFill>
                  <a:srgbClr val="39AFD0"/>
                </a:solidFill>
              </a:rPr>
              <a:t>Medidas a eliminar del acceso </a:t>
            </a:r>
            <a:endParaRPr lang="es-ES" b="1" dirty="0">
              <a:solidFill>
                <a:srgbClr val="322F60"/>
              </a:solidFill>
            </a:endParaRPr>
          </a:p>
        </p:txBody>
      </p:sp>
      <p:sp>
        <p:nvSpPr>
          <p:cNvPr id="4" name="CuadroTexto 3">
            <a:extLst>
              <a:ext uri="{FF2B5EF4-FFF2-40B4-BE49-F238E27FC236}">
                <a16:creationId xmlns:a16="http://schemas.microsoft.com/office/drawing/2014/main" id="{86F89C7E-537E-0C55-36AB-AF38112010ED}"/>
              </a:ext>
            </a:extLst>
          </p:cNvPr>
          <p:cNvSpPr txBox="1"/>
          <p:nvPr/>
        </p:nvSpPr>
        <p:spPr>
          <a:xfrm>
            <a:off x="1058490" y="831006"/>
            <a:ext cx="11037451" cy="7017306"/>
          </a:xfrm>
          <a:prstGeom prst="rect">
            <a:avLst/>
          </a:prstGeom>
          <a:noFill/>
        </p:spPr>
        <p:txBody>
          <a:bodyPr wrap="square">
            <a:spAutoFit/>
          </a:bodyPr>
          <a:lstStyle/>
          <a:p>
            <a:r>
              <a:rPr lang="es-ES" b="1" dirty="0">
                <a:solidFill>
                  <a:srgbClr val="B43271"/>
                </a:solidFill>
              </a:rPr>
              <a:t>EN EL USO DE MEDICAMENTOS EN SITUACIONES ESPECIALES</a:t>
            </a:r>
          </a:p>
          <a:p>
            <a:r>
              <a:rPr lang="es-ES" b="1" dirty="0">
                <a:solidFill>
                  <a:srgbClr val="B43271"/>
                </a:solidFill>
              </a:rPr>
              <a:t>Sentencia del Tribunal Supremo 19 de febrero de 2024 ( casación 5253/2021) sobre uso de medicamentos no autorizados en España. Vulneración del principio constitucional de igualdad.</a:t>
            </a:r>
          </a:p>
          <a:p>
            <a:endParaRPr lang="es-ES" b="1" dirty="0">
              <a:solidFill>
                <a:srgbClr val="B43271"/>
              </a:solidFill>
            </a:endParaRPr>
          </a:p>
          <a:p>
            <a:pPr marL="285750" indent="-285750" algn="just">
              <a:buFont typeface="Arial" panose="020B0604020202020204" pitchFamily="34" charset="0"/>
              <a:buChar char="•"/>
            </a:pPr>
            <a:r>
              <a:rPr lang="es-ES" sz="1400" b="1" dirty="0">
                <a:solidFill>
                  <a:srgbClr val="002060"/>
                </a:solidFill>
              </a:rPr>
              <a:t>Doctrina de interés casacional:</a:t>
            </a:r>
            <a:r>
              <a:rPr lang="es-ES" sz="1400" b="1" dirty="0">
                <a:solidFill>
                  <a:srgbClr val="B43271"/>
                </a:solidFill>
              </a:rPr>
              <a:t> </a:t>
            </a:r>
            <a:r>
              <a:rPr lang="es-ES" sz="1400" b="1" dirty="0"/>
              <a:t>“</a:t>
            </a:r>
            <a:r>
              <a:rPr lang="es-ES" sz="1400" i="1" dirty="0"/>
              <a:t>la solicitud del acceso a la financiación pública de un fármaco a través de una autorización excepcional del artículo 18 del Real Decreto 1015/2009 </a:t>
            </a:r>
            <a:r>
              <a:rPr lang="es-ES" sz="1400" b="1" i="1" dirty="0"/>
              <a:t>no permite que quien postula su tramitación pueda ser discriminado con la imposición de una carga probatoria de indicios que alcance incluso a las circunstancias individualizadas de otros pacientes </a:t>
            </a:r>
            <a:r>
              <a:rPr lang="es-ES" sz="1400" i="1" dirty="0"/>
              <a:t>beneficiarios de la misma autorización excepcional en el Sistema Nacional de Salud</a:t>
            </a:r>
            <a:r>
              <a:rPr lang="es-ES" sz="1400" dirty="0"/>
              <a:t>”. </a:t>
            </a:r>
            <a:r>
              <a:rPr lang="es-ES" sz="1400" b="1" dirty="0"/>
              <a:t>Se ha vulnerado el principio de igualdad del artículo 14 de la CE</a:t>
            </a:r>
            <a:r>
              <a:rPr lang="es-ES" sz="1400" dirty="0"/>
              <a:t>. Y este trato discriminatorio, a juicio de la sala, no queda enervado por razón de la situación clínica del medicamento. </a:t>
            </a:r>
          </a:p>
          <a:p>
            <a:pPr marL="285750" indent="-285750" algn="just">
              <a:buFont typeface="Arial" panose="020B0604020202020204" pitchFamily="34" charset="0"/>
              <a:buChar char="•"/>
            </a:pPr>
            <a:r>
              <a:rPr lang="es-ES" sz="1400" b="1" dirty="0">
                <a:solidFill>
                  <a:srgbClr val="322F60"/>
                </a:solidFill>
              </a:rPr>
              <a:t>La competencia para la valoración y autorización de un medicamento no autorizados en España, al amparo de los artículos 17 y 18 del Real Decreto 1015/2009</a:t>
            </a:r>
            <a:r>
              <a:rPr lang="es-ES" sz="1400" dirty="0">
                <a:solidFill>
                  <a:srgbClr val="322F60"/>
                </a:solidFill>
              </a:rPr>
              <a:t> </a:t>
            </a:r>
            <a:r>
              <a:rPr lang="es-ES" sz="1400" b="1" dirty="0">
                <a:solidFill>
                  <a:srgbClr val="322F60"/>
                </a:solidFill>
              </a:rPr>
              <a:t>corresponde a la AEMPS y no al centro hospitalario ni al servicio de salud: “</a:t>
            </a:r>
            <a:r>
              <a:rPr lang="es-ES" sz="1400" b="1" i="1" dirty="0"/>
              <a:t>este dato debería ser valorado por el órgano estatal encargado de resolver la autorización excepcional </a:t>
            </a:r>
            <a:r>
              <a:rPr lang="es-ES" sz="1400" i="1" dirty="0"/>
              <a:t>del tratamiento dentro de la concepción unitaria del SNS, que no era el centro hospitalario  ni el servicio de salud autonómico</a:t>
            </a:r>
            <a:r>
              <a:rPr lang="es-ES" sz="1400" dirty="0"/>
              <a:t>”; “ </a:t>
            </a:r>
            <a:r>
              <a:rPr lang="es-ES" sz="1400" i="1" dirty="0"/>
              <a:t>la </a:t>
            </a:r>
            <a:r>
              <a:rPr lang="es-ES" sz="1400" b="1" i="1" dirty="0"/>
              <a:t>Administración autonómica, de acuerdo con el artículo 18.1 del Real Decreto 1015/2009, únicamente debería dar el trámite a la petición </a:t>
            </a:r>
            <a:r>
              <a:rPr lang="es-ES" sz="1400" i="1" dirty="0"/>
              <a:t>velando porque cumpliera con las exigencias establecidas, pudiendo solicitar cuantos informe quisiera al órgano competente para resolver</a:t>
            </a:r>
            <a:r>
              <a:rPr lang="es-ES" sz="1400" dirty="0"/>
              <a:t>”. </a:t>
            </a:r>
            <a:r>
              <a:rPr lang="es-ES" sz="1400" b="1" dirty="0"/>
              <a:t>La  Administración autonómica denegó “</a:t>
            </a:r>
            <a:r>
              <a:rPr lang="es-ES" sz="1400" b="1" i="1" dirty="0"/>
              <a:t>no ya la autorización, sino el paso previo para que la autoridad competente pudiera pronunciarse sobre la solicitud,</a:t>
            </a:r>
            <a:r>
              <a:rPr lang="es-ES" sz="1400" i="1" dirty="0"/>
              <a:t> pues rechazó la tramitación de la solicitud. Excluyó toda posibilidad de cooperación”.</a:t>
            </a:r>
          </a:p>
          <a:p>
            <a:pPr marL="285750" indent="-285750" algn="just">
              <a:buFont typeface="Arial" panose="020B0604020202020204" pitchFamily="34" charset="0"/>
              <a:buChar char="•"/>
            </a:pPr>
            <a:r>
              <a:rPr lang="es-ES" sz="1400" b="1" dirty="0">
                <a:solidFill>
                  <a:srgbClr val="322F60"/>
                </a:solidFill>
              </a:rPr>
              <a:t>Reafirma el principio de igualdad territorial de acceso</a:t>
            </a:r>
            <a:r>
              <a:rPr lang="es-ES" sz="1400" dirty="0"/>
              <a:t>: “ </a:t>
            </a:r>
            <a:r>
              <a:rPr lang="es-ES" sz="1400" i="1" dirty="0"/>
              <a:t>ni que decir tiene que el planteamiento de comparación de situaciones dentro de su exclusivo ámbito territorial es contrario a la previsión de igualdad territorial de acceso que consagran el artículo 2.a) de la Ley de Cohesión y al 91 de la Ley del Medicamento, que es una de las reglas básicas del Sistema Nacional de Salud”. </a:t>
            </a:r>
          </a:p>
          <a:p>
            <a:pPr marL="285750" indent="-285750" algn="just">
              <a:buFont typeface="Arial" panose="020B0604020202020204" pitchFamily="34" charset="0"/>
              <a:buChar char="•"/>
            </a:pPr>
            <a:r>
              <a:rPr lang="es-ES" sz="1400" b="1" dirty="0">
                <a:solidFill>
                  <a:srgbClr val="322F60"/>
                </a:solidFill>
              </a:rPr>
              <a:t>Se encuentra pendiente de sentencia otro recurso de casación sobre idéntica cuestión</a:t>
            </a:r>
            <a:r>
              <a:rPr lang="es-ES" sz="1400" b="1" dirty="0"/>
              <a:t>,</a:t>
            </a:r>
            <a:r>
              <a:rPr lang="es-ES" sz="1400" dirty="0"/>
              <a:t> por lo que es previsible que el Tribunal Supremo se pronuncie de forma análoga. </a:t>
            </a:r>
          </a:p>
          <a:p>
            <a:pPr marL="285750" indent="-285750" algn="just">
              <a:buFont typeface="Arial" panose="020B0604020202020204" pitchFamily="34" charset="0"/>
              <a:buChar char="•"/>
            </a:pPr>
            <a:endParaRPr lang="es-ES" dirty="0"/>
          </a:p>
          <a:p>
            <a:endParaRPr lang="es-ES" b="1" dirty="0">
              <a:solidFill>
                <a:srgbClr val="B43271"/>
              </a:solidFill>
            </a:endParaRPr>
          </a:p>
          <a:p>
            <a:endParaRPr lang="es-ES" b="1" dirty="0">
              <a:solidFill>
                <a:srgbClr val="B43271"/>
              </a:solidFill>
            </a:endParaRPr>
          </a:p>
          <a:p>
            <a:endParaRPr lang="es-ES" b="1" dirty="0">
              <a:solidFill>
                <a:srgbClr val="B43271"/>
              </a:solidFill>
            </a:endParaRPr>
          </a:p>
          <a:p>
            <a:endParaRPr lang="es-ES" b="1" dirty="0">
              <a:solidFill>
                <a:srgbClr val="B43271"/>
              </a:solidFill>
            </a:endParaRPr>
          </a:p>
          <a:p>
            <a:endParaRPr lang="es-ES" b="1" dirty="0">
              <a:solidFill>
                <a:srgbClr val="B43271"/>
              </a:solidFill>
            </a:endParaRPr>
          </a:p>
          <a:p>
            <a:endParaRPr lang="es-ES" dirty="0">
              <a:solidFill>
                <a:srgbClr val="002060"/>
              </a:solidFill>
            </a:endParaRPr>
          </a:p>
        </p:txBody>
      </p:sp>
    </p:spTree>
    <p:extLst>
      <p:ext uri="{BB962C8B-B14F-4D97-AF65-F5344CB8AC3E}">
        <p14:creationId xmlns:p14="http://schemas.microsoft.com/office/powerpoint/2010/main" val="159941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25923-E570-C7D0-1CEA-8EECC1D715FA}"/>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02767C8-786F-73B0-7B1C-45EFE18B8647}"/>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80ECC155-A519-335C-85FA-D0D233FC614C}"/>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F25441AE-5CBC-9EFA-D64E-3FEEC4778DE3}"/>
              </a:ext>
            </a:extLst>
          </p:cNvPr>
          <p:cNvCxnSpPr>
            <a:cxnSpLocks/>
          </p:cNvCxnSpPr>
          <p:nvPr/>
        </p:nvCxnSpPr>
        <p:spPr>
          <a:xfrm>
            <a:off x="1205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C6954427-6E4A-D740-91F2-9D958CA110B0}"/>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3324CF9-DBDC-B403-BA07-B8FE31C2B4F9}"/>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894A4798-5212-5E1A-EDF9-4BE5285287E3}"/>
              </a:ext>
            </a:extLst>
          </p:cNvPr>
          <p:cNvSpPr txBox="1"/>
          <p:nvPr/>
        </p:nvSpPr>
        <p:spPr>
          <a:xfrm>
            <a:off x="-130897" y="442593"/>
            <a:ext cx="4516191" cy="369332"/>
          </a:xfrm>
          <a:prstGeom prst="rect">
            <a:avLst/>
          </a:prstGeom>
          <a:noFill/>
        </p:spPr>
        <p:txBody>
          <a:bodyPr wrap="square" rtlCol="0">
            <a:spAutoFit/>
          </a:bodyPr>
          <a:lstStyle/>
          <a:p>
            <a:pPr algn="ctr"/>
            <a:r>
              <a:rPr lang="es-ES" b="1" u="sng" dirty="0">
                <a:solidFill>
                  <a:srgbClr val="39AFD0"/>
                </a:solidFill>
              </a:rPr>
              <a:t>Sentencia </a:t>
            </a:r>
            <a:r>
              <a:rPr lang="es-ES" b="1" u="sng" dirty="0" err="1">
                <a:solidFill>
                  <a:srgbClr val="39AFD0"/>
                </a:solidFill>
              </a:rPr>
              <a:t>IPTs</a:t>
            </a:r>
            <a:r>
              <a:rPr lang="es-ES" b="1" u="sng" dirty="0">
                <a:solidFill>
                  <a:srgbClr val="39AFD0"/>
                </a:solidFill>
              </a:rPr>
              <a:t>.  Evaluaciones </a:t>
            </a:r>
            <a:endParaRPr lang="es-ES" b="1" dirty="0">
              <a:solidFill>
                <a:srgbClr val="322F60"/>
              </a:solidFill>
            </a:endParaRPr>
          </a:p>
        </p:txBody>
      </p:sp>
      <p:sp>
        <p:nvSpPr>
          <p:cNvPr id="4" name="CuadroTexto 3">
            <a:extLst>
              <a:ext uri="{FF2B5EF4-FFF2-40B4-BE49-F238E27FC236}">
                <a16:creationId xmlns:a16="http://schemas.microsoft.com/office/drawing/2014/main" id="{31975E37-5F09-D69D-944C-491CA8419E0E}"/>
              </a:ext>
            </a:extLst>
          </p:cNvPr>
          <p:cNvSpPr txBox="1"/>
          <p:nvPr/>
        </p:nvSpPr>
        <p:spPr>
          <a:xfrm>
            <a:off x="242953" y="971489"/>
            <a:ext cx="11706094" cy="5109091"/>
          </a:xfrm>
          <a:prstGeom prst="rect">
            <a:avLst/>
          </a:prstGeom>
          <a:noFill/>
        </p:spPr>
        <p:txBody>
          <a:bodyPr wrap="square">
            <a:spAutoFit/>
          </a:bodyPr>
          <a:lstStyle/>
          <a:p>
            <a:pPr lvl="2" algn="just"/>
            <a:endParaRPr lang="es-ES" sz="1400" b="1" dirty="0">
              <a:solidFill>
                <a:srgbClr val="002060"/>
              </a:solidFill>
            </a:endParaRPr>
          </a:p>
          <a:p>
            <a:pPr lvl="2" algn="just"/>
            <a:endParaRPr lang="es-ES" sz="1400" b="1" dirty="0">
              <a:solidFill>
                <a:srgbClr val="002060"/>
              </a:solidFill>
            </a:endParaRPr>
          </a:p>
          <a:p>
            <a:pPr lvl="2" algn="just"/>
            <a:r>
              <a:rPr lang="es-ES" sz="1400" b="1" dirty="0">
                <a:solidFill>
                  <a:srgbClr val="002060"/>
                </a:solidFill>
              </a:rPr>
              <a:t>El Plan tiene naturaleza reglamentaria</a:t>
            </a:r>
          </a:p>
          <a:p>
            <a:pPr marL="1200150" lvl="2" indent="-285750" algn="just">
              <a:buFont typeface="Arial" panose="020B0604020202020204" pitchFamily="34" charset="0"/>
              <a:buChar char="•"/>
            </a:pPr>
            <a:endParaRPr lang="es-ES" sz="1400" dirty="0"/>
          </a:p>
          <a:p>
            <a:pPr marL="1200150" lvl="2" indent="-285750" algn="just">
              <a:buFont typeface="Arial" panose="020B0604020202020204" pitchFamily="34" charset="0"/>
              <a:buChar char="•"/>
            </a:pPr>
            <a:r>
              <a:rPr lang="es-ES" sz="1400" dirty="0"/>
              <a:t>El Plan no </a:t>
            </a:r>
            <a:r>
              <a:rPr lang="es-ES" sz="1400" b="1" dirty="0"/>
              <a:t>tiene por finalidad el establecimiento de criterios por parte de los órganos superiores de la administración dirigidos a funcionarios u órganos inferiores</a:t>
            </a:r>
            <a:r>
              <a:rPr lang="es-ES" sz="1400" dirty="0"/>
              <a:t>. </a:t>
            </a:r>
          </a:p>
          <a:p>
            <a:pPr marL="1200150" lvl="2" indent="-285750" algn="just">
              <a:buFont typeface="Arial" panose="020B0604020202020204" pitchFamily="34" charset="0"/>
              <a:buChar char="•"/>
            </a:pPr>
            <a:r>
              <a:rPr lang="es-ES" sz="1400" b="1" dirty="0"/>
              <a:t>Tiene por objeto incorporar a los IPT “</a:t>
            </a:r>
            <a:r>
              <a:rPr lang="es-ES" sz="1400" b="1" i="1" dirty="0"/>
              <a:t>una evaluación económica</a:t>
            </a:r>
            <a:r>
              <a:rPr lang="es-ES" sz="1400" i="1" dirty="0"/>
              <a:t>, extremo por otra parte no previsto en la DA 3 de la Ley 10/2013 que es la norma que regula los IPT.”</a:t>
            </a:r>
          </a:p>
          <a:p>
            <a:pPr marL="1200150" lvl="2" indent="-285750" algn="just">
              <a:buFont typeface="Arial" panose="020B0604020202020204" pitchFamily="34" charset="0"/>
              <a:buChar char="•"/>
            </a:pPr>
            <a:r>
              <a:rPr lang="es-ES" sz="1400" dirty="0"/>
              <a:t>Hay previsto un trámite de </a:t>
            </a:r>
            <a:r>
              <a:rPr lang="es-ES" sz="1400" b="1" dirty="0"/>
              <a:t>audiencia</a:t>
            </a:r>
          </a:p>
          <a:p>
            <a:pPr marL="1200150" lvl="2" indent="-285750" algn="just">
              <a:buFont typeface="Arial" panose="020B0604020202020204" pitchFamily="34" charset="0"/>
              <a:buChar char="•"/>
            </a:pPr>
            <a:r>
              <a:rPr lang="es-ES" sz="1400" b="1" dirty="0"/>
              <a:t>Se crea la una unidad para el control y seguimiento de los ITP </a:t>
            </a:r>
            <a:r>
              <a:rPr lang="es-ES" sz="1400" dirty="0"/>
              <a:t>a cargo del grupo coordinador de la </a:t>
            </a:r>
            <a:r>
              <a:rPr lang="es-ES" sz="1400" b="1" dirty="0"/>
              <a:t>Red de Evaluación de Medicamentos</a:t>
            </a:r>
          </a:p>
          <a:p>
            <a:pPr lvl="2" algn="just"/>
            <a:endParaRPr lang="es-ES" sz="1400" b="1" dirty="0">
              <a:solidFill>
                <a:srgbClr val="002060"/>
              </a:solidFill>
            </a:endParaRPr>
          </a:p>
          <a:p>
            <a:pPr lvl="2" algn="just"/>
            <a:endParaRPr lang="es-ES" sz="1400" b="1" dirty="0">
              <a:solidFill>
                <a:srgbClr val="002060"/>
              </a:solidFill>
            </a:endParaRPr>
          </a:p>
          <a:p>
            <a:pPr lvl="2" algn="just"/>
            <a:r>
              <a:rPr lang="es-ES" sz="1400" b="1" dirty="0">
                <a:solidFill>
                  <a:srgbClr val="002060"/>
                </a:solidFill>
              </a:rPr>
              <a:t>Nulidad de pleno derecho del Plan</a:t>
            </a:r>
          </a:p>
          <a:p>
            <a:pPr marL="1200150" lvl="2" indent="-285750" algn="just">
              <a:buFont typeface="Arial" panose="020B0604020202020204" pitchFamily="34" charset="0"/>
              <a:buChar char="•"/>
            </a:pPr>
            <a:endParaRPr lang="es-ES" sz="1400" b="1" dirty="0"/>
          </a:p>
          <a:p>
            <a:pPr marL="1200150" lvl="2" indent="-285750" algn="just">
              <a:buFont typeface="Arial" panose="020B0604020202020204" pitchFamily="34" charset="0"/>
              <a:buChar char="•"/>
            </a:pPr>
            <a:r>
              <a:rPr lang="es-ES" sz="1400" b="1" dirty="0"/>
              <a:t>CPF: órgano manifiestamente incompetente: comisión de trabajo integrada en el Consejo Interterritorial</a:t>
            </a:r>
          </a:p>
          <a:p>
            <a:pPr marL="1200150" lvl="2" indent="-285750" algn="just">
              <a:buFont typeface="Arial" panose="020B0604020202020204" pitchFamily="34" charset="0"/>
              <a:buChar char="•"/>
            </a:pPr>
            <a:r>
              <a:rPr lang="es-ES" sz="1400" b="1" dirty="0"/>
              <a:t>Ausencia de los trámites esenciales del procedimiento</a:t>
            </a:r>
          </a:p>
          <a:p>
            <a:pPr marL="1200150" lvl="2" indent="-285750" algn="just">
              <a:buFont typeface="Arial" panose="020B0604020202020204" pitchFamily="34" charset="0"/>
              <a:buChar char="•"/>
            </a:pPr>
            <a:r>
              <a:rPr lang="es-ES" sz="1400" b="1" dirty="0"/>
              <a:t>Vulnerar la DA 3 de la Ley 10/2013:  </a:t>
            </a:r>
          </a:p>
          <a:p>
            <a:pPr marL="1657350" lvl="3" indent="-285750" algn="just">
              <a:buFont typeface="Arial" panose="020B0604020202020204" pitchFamily="34" charset="0"/>
              <a:buChar char="•"/>
            </a:pPr>
            <a:r>
              <a:rPr lang="es-ES" sz="1400" dirty="0"/>
              <a:t>El IPT no puede tener un contenido económico</a:t>
            </a:r>
          </a:p>
          <a:p>
            <a:pPr marL="1657350" lvl="3" indent="-285750" algn="just">
              <a:buFont typeface="Arial" panose="020B0604020202020204" pitchFamily="34" charset="0"/>
              <a:buChar char="•"/>
            </a:pPr>
            <a:r>
              <a:rPr lang="es-ES" sz="1400" dirty="0"/>
              <a:t>La competencia para su elaboración corresponde a la AMPS</a:t>
            </a:r>
          </a:p>
          <a:p>
            <a:pPr lvl="2" indent="-285750" algn="just">
              <a:buFont typeface="Arial" panose="020B0604020202020204" pitchFamily="34" charset="0"/>
              <a:buChar char="•"/>
            </a:pPr>
            <a:endParaRPr lang="es-ES" sz="1400" b="1" dirty="0">
              <a:solidFill>
                <a:srgbClr val="002060"/>
              </a:solidFill>
            </a:endParaRPr>
          </a:p>
          <a:p>
            <a:pPr marL="628650" lvl="2" algn="just"/>
            <a:r>
              <a:rPr lang="es-ES" sz="1400" b="1" dirty="0">
                <a:solidFill>
                  <a:srgbClr val="002060"/>
                </a:solidFill>
              </a:rPr>
              <a:t>      Consecuencia: separación evaluación terapéutica y económica </a:t>
            </a:r>
          </a:p>
          <a:p>
            <a:pPr marL="1200150" lvl="2" indent="-285750" algn="just">
              <a:buFont typeface="Arial" panose="020B0604020202020204" pitchFamily="34" charset="0"/>
              <a:buChar char="•"/>
            </a:pPr>
            <a:endParaRPr lang="es-ES" sz="1400" b="1" dirty="0"/>
          </a:p>
          <a:p>
            <a:pPr lvl="2" algn="just"/>
            <a:endParaRPr lang="es-ES" b="1" dirty="0"/>
          </a:p>
        </p:txBody>
      </p:sp>
    </p:spTree>
    <p:extLst>
      <p:ext uri="{BB962C8B-B14F-4D97-AF65-F5344CB8AC3E}">
        <p14:creationId xmlns:p14="http://schemas.microsoft.com/office/powerpoint/2010/main" val="98652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TotalTime>
  <Words>2316</Words>
  <Application>Microsoft Office PowerPoint</Application>
  <PresentationFormat>Panorámica</PresentationFormat>
  <Paragraphs>174</Paragraphs>
  <Slides>14</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Ana Bosch Jiménez</cp:lastModifiedBy>
  <cp:revision>10</cp:revision>
  <dcterms:created xsi:type="dcterms:W3CDTF">2024-01-29T09:45:22Z</dcterms:created>
  <dcterms:modified xsi:type="dcterms:W3CDTF">2024-02-27T11:41:49Z</dcterms:modified>
</cp:coreProperties>
</file>