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5" r:id="rId4"/>
    <p:sldId id="266" r:id="rId5"/>
    <p:sldId id="267" r:id="rId6"/>
    <p:sldId id="268" r:id="rId7"/>
    <p:sldId id="260" r:id="rId8"/>
    <p:sldId id="261" r:id="rId9"/>
    <p:sldId id="262" r:id="rId10"/>
    <p:sldId id="263" r:id="rId11"/>
    <p:sldId id="264" r:id="rId12"/>
    <p:sldId id="269" r:id="rId13"/>
    <p:sldId id="270" r:id="rId14"/>
    <p:sldId id="259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2F60"/>
    <a:srgbClr val="39AFD0"/>
    <a:srgbClr val="B43271"/>
    <a:srgbClr val="262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AC42F-6EC8-D84A-9C74-E23B195D0BE2}" type="datetimeFigureOut">
              <a:rPr lang="es-ES" smtClean="0"/>
              <a:t>21/02/2024</a:t>
            </a:fld>
            <a:endParaRPr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0FA90-0DD4-EC4D-807F-98397BDCB8B3}" type="slidenum">
              <a:rPr lang="es-ES" smtClean="0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278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A35798-E1C4-104C-6D9F-53E2E96D4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53FB37-418D-05C9-98A5-28613BEE1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1F75B1-F168-AF55-78C6-449BB20BD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21/02/2024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0A7D26-446B-DDBA-61A8-B1B0EE599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6C44DA-8C6B-BFB7-F1B4-1A44D25D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787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E3296F-1903-159D-5905-2FBF33B14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7207B8C-6234-1D21-8A7C-D505909FB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A63615-35ED-F917-2280-A293CD6D2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21/02/2024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4F71C0-0F9F-AA90-0650-68877FB5A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813F0D-A16F-D793-BD16-4F07DE0D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6559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DD4E9C5-6061-8F39-9E94-AEF9F23BA1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7F1BBF8-C50F-6B46-EC13-233F5FBCE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54CB8C-5BA5-3FF3-9171-DE1B6EED3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21/02/2024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B5DA22-EBAC-CE25-F483-B929FA406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3F6F44-4735-6E34-845D-8ECB6AB2B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5647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AB4D02-C513-4D1A-6FCD-00C0CAFC4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D35711-E36A-4472-E2C0-3DF7147CB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20E42C-5CB7-7AB6-A059-11A5CBEC2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21/02/2024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550E53-5639-FC0A-44A8-CD5D05A1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D72323-A766-AC9D-272E-C705BA712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061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B35244-88D6-3E7B-FE71-B964E3AC3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ADE45D-2C75-2918-E640-B913C0270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344D85-274E-70B8-A734-4E7F2CB27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21/02/2024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9EF4DD-9758-BF16-6354-0767B3D4E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93AC9B-C0D8-56B4-90C9-8ADAEF93F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562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18B342-C9CC-35CA-C5BC-356181C1B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32D1F0-1DF3-5BAA-B51D-228100DC62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26250B9-1B25-3043-29BF-EAD2202BC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C44C26B-0E6C-FAC8-CABB-E23F4708F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21/02/2024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CBF70CD-8CCA-9A11-C478-D25BE411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5050D7-A545-8A76-A0EA-25440D84D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3800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B929B-5908-8C7C-25F1-015A20377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4F270D-77C3-8346-93D6-F726BB4A6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603965-8885-1289-ECC5-B844454C2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7172D41-623E-72AE-14A2-90F47FE04E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3497D57-DE14-0C51-572A-E78B7C4EE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FB1F917-B51A-D2B2-1CA4-1AC0482E7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21/02/2024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8AC1051-6871-22E3-DD8F-97CC2174B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8A0D07F-0CDC-ACDE-F5F9-2A23F713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0936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E04F11-61D0-6D22-6CFE-8B4AF637F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C582EBC-0C46-AA06-6A58-BAA02D01A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21/02/2024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BAAF6BA-CC9E-9DA4-5235-D009C4D7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8AB9CC-71C5-09AB-E324-483121697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4600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E139097-ACC7-81D9-289D-C219CC80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21/02/2024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4128BCF-0F35-924A-CB80-58C5A10BE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0B2273C-929E-669D-01FA-394C50801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2782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4BC8A8-3329-F75D-AABA-FB5D5C741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B361D3-C93F-994A-73D6-27E0DAA7B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4474BBD-2F38-E762-A37D-1A04BA5D8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4A4BAF2-A426-FB92-18B6-604C36887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21/02/2024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1755701-F909-AFD5-0883-858B02059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934421-EACA-A756-F3D6-D261D4F68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2538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89AA8C-D7A3-CA88-ABBF-D1DC61F7D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5846AA4-9D53-B05B-ECBD-BF5CF460E0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694AC63-0257-DE31-1C89-E19154546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E2D2303-0BF8-7BAB-B268-4DF428BB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21/02/2024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FFC1F0-ABF9-4A28-7028-2B7C72087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8D2F3D-A2C6-978F-DE5A-1EB2F76B4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0435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671C37D-7079-BF11-4109-C163E1C1A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4BF68A-7436-9BD1-48AD-8BE87E27F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5EC77E-422A-D0A9-68AE-4A068493E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E49B3-8EDB-3446-95E0-705D6573E086}" type="datetimeFigureOut">
              <a:rPr lang="es-ES" smtClean="0"/>
              <a:t>21/02/2024</a:t>
            </a:fld>
            <a:endParaRPr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1359C3-2F78-4E92-2B7E-B2BA8516D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22532B-3E18-33A0-3685-15440F94E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2386A-3417-4349-A590-7AE3CB47F1B7}" type="slidenum">
              <a:rPr lang="es-ES" smtClean="0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740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91F8CB85-D5F0-6816-C3EF-DB65AB0B0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1679" y="0"/>
            <a:ext cx="14009525" cy="685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3860005-D9BB-961D-B76E-91B49221D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41679" y="-1"/>
            <a:ext cx="14009525" cy="379827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57B0AB3-68BF-07DF-774C-1923C1999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0203" y="-896816"/>
            <a:ext cx="1643127" cy="34817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C6D353D-0C66-D20D-8265-C0F1B6759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108" y="756135"/>
            <a:ext cx="4389067" cy="230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17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b="1" dirty="0" smtClean="0">
                <a:latin typeface="Arial Narrow" panose="020B0606020202030204" pitchFamily="34" charset="0"/>
              </a:rPr>
              <a:t>Nuevas Directrices Horizontales (2023)</a:t>
            </a:r>
            <a:endParaRPr lang="es-ES" b="1" dirty="0">
              <a:latin typeface="Arial Narrow" panose="020B060602020203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>
                <a:latin typeface="Arial Narrow" panose="020B0606020202030204" pitchFamily="34" charset="0"/>
              </a:rPr>
              <a:t>Cubren muchos tipos de acuerdos entre competidores, además del </a:t>
            </a:r>
            <a:r>
              <a:rPr lang="es-ES" dirty="0" err="1" smtClean="0">
                <a:latin typeface="Arial Narrow" panose="020B0606020202030204" pitchFamily="34" charset="0"/>
              </a:rPr>
              <a:t>I+D</a:t>
            </a:r>
            <a:r>
              <a:rPr lang="es-ES" dirty="0" smtClean="0">
                <a:latin typeface="Arial Narrow" panose="020B0606020202030204" pitchFamily="34" charset="0"/>
              </a:rPr>
              <a:t> y la especialización (con Reglamento propio)</a:t>
            </a:r>
          </a:p>
          <a:p>
            <a:r>
              <a:rPr lang="es-ES" dirty="0" smtClean="0">
                <a:latin typeface="Arial Narrow" panose="020B0606020202030204" pitchFamily="34" charset="0"/>
              </a:rPr>
              <a:t>Especialmente relevantes:</a:t>
            </a:r>
          </a:p>
          <a:p>
            <a:pPr marL="571500" indent="-571500">
              <a:buAutoNum type="romanLcParenBoth"/>
            </a:pPr>
            <a:r>
              <a:rPr lang="es-ES" dirty="0" smtClean="0">
                <a:latin typeface="Arial Narrow" panose="020B0606020202030204" pitchFamily="34" charset="0"/>
              </a:rPr>
              <a:t>Acuerdos de comercialización entre competidores. Entre ellos:</a:t>
            </a:r>
          </a:p>
          <a:p>
            <a:pPr>
              <a:buFontTx/>
              <a:buChar char="-"/>
            </a:pPr>
            <a:r>
              <a:rPr lang="es-ES" dirty="0">
                <a:latin typeface="Arial Narrow" panose="020B0606020202030204" pitchFamily="34" charset="0"/>
              </a:rPr>
              <a:t>D</a:t>
            </a:r>
            <a:r>
              <a:rPr lang="es-ES" dirty="0" smtClean="0">
                <a:latin typeface="Arial Narrow" panose="020B0606020202030204" pitchFamily="34" charset="0"/>
              </a:rPr>
              <a:t>istribución </a:t>
            </a:r>
            <a:r>
              <a:rPr lang="es-ES" dirty="0">
                <a:latin typeface="Arial Narrow" panose="020B0606020202030204" pitchFamily="34" charset="0"/>
              </a:rPr>
              <a:t>(p.ej. </a:t>
            </a:r>
            <a:r>
              <a:rPr lang="es-ES" dirty="0" err="1">
                <a:latin typeface="Arial Narrow" panose="020B0606020202030204" pitchFamily="34" charset="0"/>
              </a:rPr>
              <a:t>co</a:t>
            </a:r>
            <a:r>
              <a:rPr lang="es-ES" dirty="0">
                <a:latin typeface="Arial Narrow" panose="020B0606020202030204" pitchFamily="34" charset="0"/>
              </a:rPr>
              <a:t>-promoción / </a:t>
            </a:r>
            <a:r>
              <a:rPr lang="es-ES" dirty="0" err="1">
                <a:latin typeface="Arial Narrow" panose="020B0606020202030204" pitchFamily="34" charset="0"/>
              </a:rPr>
              <a:t>co</a:t>
            </a:r>
            <a:r>
              <a:rPr lang="es-ES" dirty="0">
                <a:latin typeface="Arial Narrow" panose="020B0606020202030204" pitchFamily="34" charset="0"/>
              </a:rPr>
              <a:t>-marketing</a:t>
            </a:r>
            <a:r>
              <a:rPr lang="es-ES" dirty="0" smtClean="0">
                <a:latin typeface="Arial Narrow" panose="020B0606020202030204" pitchFamily="34" charset="0"/>
              </a:rPr>
              <a:t>). No hay grandes cambios</a:t>
            </a:r>
            <a:endParaRPr lang="es-ES" dirty="0">
              <a:latin typeface="Arial Narrow" panose="020B0606020202030204" pitchFamily="34" charset="0"/>
            </a:endParaRPr>
          </a:p>
          <a:p>
            <a:pPr>
              <a:buFontTx/>
              <a:buChar char="-"/>
            </a:pPr>
            <a:r>
              <a:rPr lang="es-ES" dirty="0">
                <a:latin typeface="Arial Narrow" panose="020B0606020202030204" pitchFamily="34" charset="0"/>
              </a:rPr>
              <a:t>C</a:t>
            </a:r>
            <a:r>
              <a:rPr lang="es-ES" dirty="0" smtClean="0">
                <a:latin typeface="Arial Narrow" panose="020B0606020202030204" pitchFamily="34" charset="0"/>
              </a:rPr>
              <a:t>onsorcios en licitaciones y proyectos. NB Algunas novedades</a:t>
            </a:r>
          </a:p>
          <a:p>
            <a:pPr>
              <a:buFontTx/>
              <a:buChar char="-"/>
            </a:pPr>
            <a:r>
              <a:rPr lang="es-ES" dirty="0">
                <a:latin typeface="Arial Narrow" panose="020B0606020202030204" pitchFamily="34" charset="0"/>
              </a:rPr>
              <a:t>V</a:t>
            </a:r>
            <a:r>
              <a:rPr lang="es-ES" dirty="0" smtClean="0">
                <a:latin typeface="Arial Narrow" panose="020B0606020202030204" pitchFamily="34" charset="0"/>
              </a:rPr>
              <a:t>entas conjuntas</a:t>
            </a:r>
          </a:p>
          <a:p>
            <a:pPr marL="0" indent="0">
              <a:buNone/>
            </a:pPr>
            <a:r>
              <a:rPr lang="es-ES" dirty="0" smtClean="0">
                <a:latin typeface="Arial Narrow" panose="020B0606020202030204" pitchFamily="34" charset="0"/>
              </a:rPr>
              <a:t>(ii) Intercambios de información</a:t>
            </a:r>
          </a:p>
          <a:p>
            <a:pPr marL="0" indent="0">
              <a:buNone/>
            </a:pPr>
            <a:r>
              <a:rPr lang="es-ES" dirty="0" smtClean="0">
                <a:latin typeface="Arial Narrow" panose="020B0606020202030204" pitchFamily="34" charset="0"/>
              </a:rPr>
              <a:t>(iii) Centrales de compra</a:t>
            </a:r>
            <a:endParaRPr lang="es-ES" dirty="0">
              <a:latin typeface="Arial Narrow" panose="020B0606020202030204" pitchFamily="34" charset="0"/>
            </a:endParaRPr>
          </a:p>
          <a:p>
            <a:pPr>
              <a:buFontTx/>
              <a:buChar char="-"/>
            </a:pPr>
            <a:endParaRPr lang="es-ES" dirty="0" smtClean="0">
              <a:latin typeface="Arial Narrow" panose="020B0606020202030204" pitchFamily="34" charset="0"/>
            </a:endParaRPr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249879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b="1" dirty="0" smtClean="0">
                <a:latin typeface="Arial Narrow" panose="020B0606020202030204" pitchFamily="34" charset="0"/>
              </a:rPr>
              <a:t>Nuevas Directrices Horizontales (2023): acuerdos de distribución</a:t>
            </a:r>
            <a:endParaRPr lang="es-ES" b="1" dirty="0">
              <a:latin typeface="Arial Narrow" panose="020B060602020203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es-ES" dirty="0" smtClean="0">
                <a:latin typeface="Arial Narrow" panose="020B0606020202030204" pitchFamily="34" charset="0"/>
              </a:rPr>
              <a:t>Co-marketing / </a:t>
            </a:r>
            <a:r>
              <a:rPr lang="es-ES" dirty="0" err="1" smtClean="0">
                <a:latin typeface="Arial Narrow" panose="020B0606020202030204" pitchFamily="34" charset="0"/>
              </a:rPr>
              <a:t>co</a:t>
            </a:r>
            <a:r>
              <a:rPr lang="es-ES" dirty="0" smtClean="0">
                <a:latin typeface="Arial Narrow" panose="020B0606020202030204" pitchFamily="34" charset="0"/>
              </a:rPr>
              <a:t>-promoción entre laboratorios competidores. No tratados específicamente</a:t>
            </a:r>
          </a:p>
          <a:p>
            <a:pPr>
              <a:buFontTx/>
              <a:buChar char="-"/>
            </a:pPr>
            <a:r>
              <a:rPr lang="es-ES" dirty="0" smtClean="0">
                <a:latin typeface="Arial Narrow" panose="020B0606020202030204" pitchFamily="34" charset="0"/>
              </a:rPr>
              <a:t>Aspectos horizontales y verticales, que deben examinarse por separado</a:t>
            </a:r>
          </a:p>
          <a:p>
            <a:pPr>
              <a:buFontTx/>
              <a:buChar char="-"/>
            </a:pPr>
            <a:r>
              <a:rPr lang="es-ES" dirty="0" smtClean="0">
                <a:latin typeface="Arial Narrow" panose="020B0606020202030204" pitchFamily="34" charset="0"/>
              </a:rPr>
              <a:t>Horizontales: cierto conflicto de interés del distribuidor (producto propio y producto objeto de </a:t>
            </a:r>
            <a:r>
              <a:rPr lang="es-ES" dirty="0" err="1" smtClean="0">
                <a:latin typeface="Arial Narrow" panose="020B0606020202030204" pitchFamily="34" charset="0"/>
              </a:rPr>
              <a:t>co</a:t>
            </a:r>
            <a:r>
              <a:rPr lang="es-ES" dirty="0" smtClean="0">
                <a:latin typeface="Arial Narrow" panose="020B0606020202030204" pitchFamily="34" charset="0"/>
              </a:rPr>
              <a:t>-marketing / </a:t>
            </a:r>
            <a:r>
              <a:rPr lang="es-ES" dirty="0" err="1" smtClean="0">
                <a:latin typeface="Arial Narrow" panose="020B0606020202030204" pitchFamily="34" charset="0"/>
              </a:rPr>
              <a:t>co</a:t>
            </a:r>
            <a:r>
              <a:rPr lang="es-ES" dirty="0" smtClean="0">
                <a:latin typeface="Arial Narrow" panose="020B0606020202030204" pitchFamily="34" charset="0"/>
              </a:rPr>
              <a:t>-promoción). Intercambios de información sobre el </a:t>
            </a:r>
            <a:r>
              <a:rPr lang="es-ES" u="sng" dirty="0" smtClean="0">
                <a:latin typeface="Arial Narrow" panose="020B0606020202030204" pitchFamily="34" charset="0"/>
              </a:rPr>
              <a:t>otro</a:t>
            </a:r>
            <a:r>
              <a:rPr lang="es-ES" dirty="0" smtClean="0">
                <a:latin typeface="Arial Narrow" panose="020B0606020202030204" pitchFamily="34" charset="0"/>
              </a:rPr>
              <a:t> producto</a:t>
            </a:r>
          </a:p>
          <a:p>
            <a:pPr>
              <a:buFontTx/>
              <a:buChar char="-"/>
            </a:pPr>
            <a:r>
              <a:rPr lang="es-ES" dirty="0" smtClean="0">
                <a:latin typeface="Arial Narrow" panose="020B0606020202030204" pitchFamily="34" charset="0"/>
              </a:rPr>
              <a:t>Verticales: fijación vertical de precios, exclusiva territorial, ventas activas / pasivas</a:t>
            </a:r>
          </a:p>
          <a:p>
            <a:pPr>
              <a:buFontTx/>
              <a:buChar char="-"/>
            </a:pPr>
            <a:r>
              <a:rPr lang="es-ES" dirty="0" smtClean="0">
                <a:latin typeface="Arial Narrow" panose="020B0606020202030204" pitchFamily="34" charset="0"/>
              </a:rPr>
              <a:t>Cuota combinada del 15% como presunción de ausencia de efectos restrictivos</a:t>
            </a:r>
          </a:p>
          <a:p>
            <a:pPr>
              <a:buFontTx/>
              <a:buChar char="-"/>
            </a:pPr>
            <a:endParaRPr lang="es-ES" dirty="0" smtClean="0">
              <a:latin typeface="Arial Narrow" panose="020B0606020202030204" pitchFamily="34" charset="0"/>
            </a:endParaRPr>
          </a:p>
          <a:p>
            <a:pPr>
              <a:buFontTx/>
              <a:buChar char="-"/>
            </a:pPr>
            <a:endParaRPr lang="es-ES" dirty="0" smtClean="0">
              <a:latin typeface="Arial Narrow" panose="020B0606020202030204" pitchFamily="34" charset="0"/>
            </a:endParaRPr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114715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Nuevas Directrices Horizontales (2023</a:t>
            </a:r>
            <a:r>
              <a:rPr lang="es-ES" b="1" dirty="0" smtClean="0">
                <a:latin typeface="Arial Narrow" panose="020B0606020202030204" pitchFamily="34" charset="0"/>
              </a:rPr>
              <a:t>): Consorcios en licitaciones</a:t>
            </a:r>
            <a:endParaRPr lang="es-ES" b="1" dirty="0">
              <a:latin typeface="Arial Narrow" panose="020B060602020203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ES" sz="4000" dirty="0" smtClean="0">
                <a:latin typeface="Arial Narrow" panose="020B0606020202030204" pitchFamily="34" charset="0"/>
              </a:rPr>
              <a:t>Test directo de legalidad: ¿son los miembros del consorcio competidores </a:t>
            </a:r>
            <a:r>
              <a:rPr lang="es-ES" sz="4000" u="sng" dirty="0" smtClean="0">
                <a:latin typeface="Arial Narrow" panose="020B0606020202030204" pitchFamily="34" charset="0"/>
              </a:rPr>
              <a:t>a los efectos de la licitación</a:t>
            </a:r>
            <a:r>
              <a:rPr lang="es-ES" sz="4000" dirty="0" smtClean="0">
                <a:latin typeface="Arial Narrow" panose="020B0606020202030204" pitchFamily="34" charset="0"/>
              </a:rPr>
              <a:t>? </a:t>
            </a:r>
            <a:r>
              <a:rPr lang="es-ES" sz="4000" b="1" dirty="0" smtClean="0">
                <a:latin typeface="Arial Narrow" panose="020B0606020202030204" pitchFamily="34" charset="0"/>
              </a:rPr>
              <a:t>NO</a:t>
            </a:r>
            <a:r>
              <a:rPr lang="es-ES" sz="4000" dirty="0" smtClean="0">
                <a:latin typeface="Arial Narrow" panose="020B0606020202030204" pitchFamily="34" charset="0"/>
              </a:rPr>
              <a:t> si (i) para los productos de la licitación sus carteras son complementarias, o; (ii) la envergadura del concurso les impide cubrirlo de forma individual. Atención a los concursos divididos en lotes</a:t>
            </a:r>
          </a:p>
          <a:p>
            <a:r>
              <a:rPr lang="es-ES" sz="4000" dirty="0" smtClean="0">
                <a:latin typeface="Arial Narrow" panose="020B0606020202030204" pitchFamily="34" charset="0"/>
              </a:rPr>
              <a:t>En estos casos: carácter no restrictivo de la competencia</a:t>
            </a:r>
          </a:p>
          <a:p>
            <a:r>
              <a:rPr lang="es-ES" sz="4000" dirty="0" smtClean="0">
                <a:latin typeface="Arial Narrow" panose="020B0606020202030204" pitchFamily="34" charset="0"/>
              </a:rPr>
              <a:t>Si los miembros </a:t>
            </a:r>
            <a:r>
              <a:rPr lang="es-ES" sz="4000" b="1" dirty="0" smtClean="0">
                <a:latin typeface="Arial Narrow" panose="020B0606020202030204" pitchFamily="34" charset="0"/>
              </a:rPr>
              <a:t>SÍ</a:t>
            </a:r>
            <a:r>
              <a:rPr lang="es-ES" sz="4000" dirty="0" smtClean="0">
                <a:latin typeface="Arial Narrow" panose="020B0606020202030204" pitchFamily="34" charset="0"/>
              </a:rPr>
              <a:t> son competidores (pueden presentarse </a:t>
            </a:r>
            <a:r>
              <a:rPr lang="es-ES" sz="4000" u="sng" dirty="0" smtClean="0">
                <a:latin typeface="Arial Narrow" panose="020B0606020202030204" pitchFamily="34" charset="0"/>
              </a:rPr>
              <a:t>individualmente</a:t>
            </a:r>
            <a:r>
              <a:rPr lang="es-ES" sz="4000" dirty="0" smtClean="0">
                <a:latin typeface="Arial Narrow" panose="020B0606020202030204" pitchFamily="34" charset="0"/>
              </a:rPr>
              <a:t>): análisis de eficiencias. Demostrar que la oferta conjunta es más competitiva (i.e., más barata) que las ofertas individuales p.ej. comparación con concursos anteriores. NB: presunción </a:t>
            </a:r>
            <a:r>
              <a:rPr lang="es-ES" sz="4000" u="sng" dirty="0" smtClean="0">
                <a:latin typeface="Arial Narrow" panose="020B0606020202030204" pitchFamily="34" charset="0"/>
              </a:rPr>
              <a:t>negativa</a:t>
            </a:r>
            <a:r>
              <a:rPr lang="es-ES" sz="4000" dirty="0" smtClean="0">
                <a:latin typeface="Arial Narrow" panose="020B0606020202030204" pitchFamily="34" charset="0"/>
              </a:rPr>
              <a:t> si no hay integración de recursos productivos de las partes (solo ventas conjuntas).</a:t>
            </a:r>
          </a:p>
          <a:p>
            <a:r>
              <a:rPr lang="es-ES" sz="4000" dirty="0" smtClean="0">
                <a:latin typeface="Arial Narrow" panose="020B0606020202030204" pitchFamily="34" charset="0"/>
              </a:rPr>
              <a:t>Importancia del sistema de puntos del concurso: si la oferta conjunta permite a las partes puntuar más alto que si concurren por separado</a:t>
            </a:r>
          </a:p>
          <a:p>
            <a:r>
              <a:rPr lang="es-ES" sz="4000" dirty="0" smtClean="0">
                <a:latin typeface="Arial Narrow" panose="020B0606020202030204" pitchFamily="34" charset="0"/>
              </a:rPr>
              <a:t>Ejemplo específico de consorcio de fármacos para hospitales (párrafo 365). </a:t>
            </a:r>
            <a:r>
              <a:rPr lang="es-ES" dirty="0" smtClean="0">
                <a:latin typeface="Arial Narrow" panose="020B0606020202030204" pitchFamily="34" charset="0"/>
              </a:rPr>
              <a:t/>
            </a:r>
            <a:br>
              <a:rPr lang="es-ES" dirty="0" smtClean="0">
                <a:latin typeface="Arial Narrow" panose="020B0606020202030204" pitchFamily="34" charset="0"/>
              </a:rPr>
            </a:br>
            <a:endParaRPr lang="es-ES" dirty="0" smtClean="0">
              <a:latin typeface="Arial Narrow" panose="020B0606020202030204" pitchFamily="34" charset="0"/>
            </a:endParaRPr>
          </a:p>
          <a:p>
            <a:endParaRPr lang="es-ES" dirty="0" smtClean="0">
              <a:latin typeface="Arial Narrow" panose="020B0606020202030204" pitchFamily="34" charset="0"/>
            </a:endParaRPr>
          </a:p>
          <a:p>
            <a:endParaRPr lang="es-ES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s-E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90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Nuevas Directrices Horizontales (2023</a:t>
            </a:r>
            <a:r>
              <a:rPr lang="es-ES" b="1" dirty="0" smtClean="0">
                <a:latin typeface="Arial Narrow" panose="020B0606020202030204" pitchFamily="34" charset="0"/>
              </a:rPr>
              <a:t>): Intercambios de información </a:t>
            </a:r>
            <a:endParaRPr lang="es-ES" b="1" dirty="0">
              <a:latin typeface="Arial Narrow" panose="020B060602020203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sz="3600" dirty="0" smtClean="0">
                <a:latin typeface="Arial Narrow" panose="020B0606020202030204" pitchFamily="34" charset="0"/>
              </a:rPr>
              <a:t>No hay grandes novedades respecto a anteriores Directrices</a:t>
            </a:r>
          </a:p>
          <a:p>
            <a:r>
              <a:rPr lang="es-ES" sz="3600" dirty="0" smtClean="0">
                <a:latin typeface="Arial Narrow" panose="020B0606020202030204" pitchFamily="34" charset="0"/>
              </a:rPr>
              <a:t>Contactos directos o indirectos entre competidores susceptibles de influir en conducta futura, típicamente relevando información estratégica (conducta futura)</a:t>
            </a:r>
          </a:p>
          <a:p>
            <a:r>
              <a:rPr lang="es-ES" sz="3600" dirty="0" smtClean="0">
                <a:latin typeface="Arial Narrow" panose="020B0606020202030204" pitchFamily="34" charset="0"/>
              </a:rPr>
              <a:t>La infracción depende de las características de (i) la información (ii) el intercambio (iii) del mercado</a:t>
            </a:r>
          </a:p>
          <a:p>
            <a:r>
              <a:rPr lang="es-ES" sz="3600" dirty="0" smtClean="0">
                <a:latin typeface="Arial Narrow" panose="020B0606020202030204" pitchFamily="34" charset="0"/>
              </a:rPr>
              <a:t>Novedad importante: intercambio de ofertas comerciales de competidores a través de cliente común que hace arbitraje de precios (nueva nota al pie nº 269)</a:t>
            </a:r>
          </a:p>
          <a:p>
            <a:endParaRPr lang="es-ES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s-E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26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6A7DF-D303-F34D-1284-F61925BC5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FAC7536-44AF-6862-D2D0-258369F6B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5D85C82-9D80-DDB2-B0BF-97DDA4F5A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950" y="3067050"/>
            <a:ext cx="28321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7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latin typeface="Arial Narrow" panose="020B0606020202030204" pitchFamily="34" charset="0"/>
              </a:rPr>
              <a:t>Principales novedades </a:t>
            </a:r>
            <a:r>
              <a:rPr lang="es-ES" b="1" dirty="0" smtClean="0">
                <a:latin typeface="Arial Narrow" panose="020B0606020202030204" pitchFamily="34" charset="0"/>
              </a:rPr>
              <a:t>del Derecho de la Competencia en el sector farmacéutico</a:t>
            </a:r>
            <a:endParaRPr lang="es-ES" b="1" dirty="0">
              <a:latin typeface="Arial Narrow" panose="020B0606020202030204" pitchFamily="34" charset="0"/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 Narrow" panose="020B0606020202030204" pitchFamily="34" charset="0"/>
              </a:rPr>
              <a:t>Alfonso </a:t>
            </a:r>
            <a:r>
              <a:rPr lang="es-ES" dirty="0" smtClean="0">
                <a:latin typeface="Arial Narrow" panose="020B0606020202030204" pitchFamily="34" charset="0"/>
              </a:rPr>
              <a:t>Gutiérrez</a:t>
            </a:r>
          </a:p>
          <a:p>
            <a:r>
              <a:rPr lang="es-ES" dirty="0" smtClean="0">
                <a:latin typeface="Arial Narrow" panose="020B0606020202030204" pitchFamily="34" charset="0"/>
              </a:rPr>
              <a:t>Uría Menéndez</a:t>
            </a:r>
            <a:endParaRPr lang="es-E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62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>
                <a:latin typeface="Arial Narrow" panose="020B0606020202030204" pitchFamily="34" charset="0"/>
              </a:rPr>
              <a:t>Novedades de Competencia Sector Farmacéutico </a:t>
            </a:r>
            <a:endParaRPr lang="es-ES" b="1" dirty="0">
              <a:latin typeface="Arial Narrow" panose="020B060602020203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>
              <a:latin typeface="Arial Narrow" panose="020B0606020202030204" pitchFamily="34" charset="0"/>
            </a:endParaRPr>
          </a:p>
          <a:p>
            <a:r>
              <a:rPr lang="es-ES" dirty="0" smtClean="0">
                <a:latin typeface="Arial Narrow" panose="020B0606020202030204" pitchFamily="34" charset="0"/>
              </a:rPr>
              <a:t>Informe sectorial de la Comisión (2018-2022) (21.1.2024)</a:t>
            </a:r>
          </a:p>
          <a:p>
            <a:r>
              <a:rPr lang="es-ES" dirty="0" smtClean="0">
                <a:latin typeface="Arial Narrow" panose="020B0606020202030204" pitchFamily="34" charset="0"/>
              </a:rPr>
              <a:t>Casos investigados por la CE / Autoridades nacionales</a:t>
            </a:r>
          </a:p>
          <a:p>
            <a:r>
              <a:rPr lang="es-ES" dirty="0" smtClean="0">
                <a:latin typeface="Arial Narrow" panose="020B0606020202030204" pitchFamily="34" charset="0"/>
              </a:rPr>
              <a:t>Comunicación sobre Mercados Relevantes (8.2.2024)</a:t>
            </a:r>
          </a:p>
          <a:p>
            <a:r>
              <a:rPr lang="es-ES" dirty="0" smtClean="0">
                <a:latin typeface="Arial Narrow" panose="020B0606020202030204" pitchFamily="34" charset="0"/>
              </a:rPr>
              <a:t>Reglamento CE Acuerdos Verticales (2022)</a:t>
            </a:r>
          </a:p>
          <a:p>
            <a:r>
              <a:rPr lang="es-ES" dirty="0" smtClean="0">
                <a:latin typeface="Arial Narrow" panose="020B0606020202030204" pitchFamily="34" charset="0"/>
              </a:rPr>
              <a:t>Reglamento CE Acuerdos </a:t>
            </a:r>
            <a:r>
              <a:rPr lang="es-ES" dirty="0" err="1" smtClean="0">
                <a:latin typeface="Arial Narrow" panose="020B0606020202030204" pitchFamily="34" charset="0"/>
              </a:rPr>
              <a:t>I+D</a:t>
            </a:r>
            <a:r>
              <a:rPr lang="es-ES" dirty="0" smtClean="0">
                <a:latin typeface="Arial Narrow" panose="020B0606020202030204" pitchFamily="34" charset="0"/>
              </a:rPr>
              <a:t> (2023)</a:t>
            </a:r>
          </a:p>
          <a:p>
            <a:r>
              <a:rPr lang="es-ES" dirty="0" smtClean="0">
                <a:latin typeface="Arial Narrow" panose="020B0606020202030204" pitchFamily="34" charset="0"/>
              </a:rPr>
              <a:t>Reglamento CE Acuerdos Especialización (2023)</a:t>
            </a:r>
          </a:p>
          <a:p>
            <a:r>
              <a:rPr lang="es-ES" dirty="0" smtClean="0">
                <a:latin typeface="Arial Narrow" panose="020B0606020202030204" pitchFamily="34" charset="0"/>
              </a:rPr>
              <a:t>Directrices Horizontales (2023)</a:t>
            </a:r>
            <a:endParaRPr lang="es-E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83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>
                <a:latin typeface="Arial Narrow" panose="020B0606020202030204" pitchFamily="34" charset="0"/>
              </a:rPr>
              <a:t>Informe sectorial CE</a:t>
            </a:r>
            <a:endParaRPr lang="es-ES" b="1" dirty="0">
              <a:latin typeface="Arial Narrow" panose="020B060602020203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 Narrow" panose="020B0606020202030204" pitchFamily="34" charset="0"/>
              </a:rPr>
              <a:t>Confirma la importancia del sector farmacéutico para las Autoridades de Competencia de la CE</a:t>
            </a:r>
          </a:p>
          <a:p>
            <a:r>
              <a:rPr lang="es-ES" dirty="0" smtClean="0">
                <a:latin typeface="Arial Narrow" panose="020B0606020202030204" pitchFamily="34" charset="0"/>
              </a:rPr>
              <a:t>26 Decisiones en 5 años, con multas totales por encima de los 780 millones de Euros. 9 casos iniciados por denuncias</a:t>
            </a:r>
          </a:p>
          <a:p>
            <a:r>
              <a:rPr lang="es-ES" dirty="0" smtClean="0">
                <a:latin typeface="Arial Narrow" panose="020B0606020202030204" pitchFamily="34" charset="0"/>
              </a:rPr>
              <a:t>50% casos de abuso de posición dominante, 31% de cárteles (</a:t>
            </a:r>
            <a:r>
              <a:rPr lang="es-ES" i="1" dirty="0" err="1" smtClean="0">
                <a:latin typeface="Arial Narrow" panose="020B0606020202030204" pitchFamily="34" charset="0"/>
              </a:rPr>
              <a:t>bid-rigging</a:t>
            </a:r>
            <a:r>
              <a:rPr lang="es-ES" dirty="0" smtClean="0">
                <a:latin typeface="Arial Narrow" panose="020B0606020202030204" pitchFamily="34" charset="0"/>
              </a:rPr>
              <a:t>), 11% de restricciones verticales y 8% de </a:t>
            </a:r>
            <a:r>
              <a:rPr lang="es-ES" i="1" dirty="0" err="1" smtClean="0">
                <a:latin typeface="Arial Narrow" panose="020B0606020202030204" pitchFamily="34" charset="0"/>
              </a:rPr>
              <a:t>pay-for-delay</a:t>
            </a:r>
            <a:r>
              <a:rPr lang="es-ES" dirty="0" smtClean="0">
                <a:latin typeface="Arial Narrow" panose="020B0606020202030204" pitchFamily="34" charset="0"/>
              </a:rPr>
              <a:t>. </a:t>
            </a:r>
          </a:p>
          <a:p>
            <a:r>
              <a:rPr lang="es-ES" dirty="0" smtClean="0">
                <a:latin typeface="Arial Narrow" panose="020B0606020202030204" pitchFamily="34" charset="0"/>
              </a:rPr>
              <a:t>Cooperación reforzada CE – Autoridades nacionales en el seno del </a:t>
            </a:r>
            <a:r>
              <a:rPr lang="es-ES" dirty="0" err="1" smtClean="0">
                <a:latin typeface="Arial Narrow" panose="020B0606020202030204" pitchFamily="34" charset="0"/>
              </a:rPr>
              <a:t>ECN</a:t>
            </a:r>
            <a:endParaRPr lang="es-ES" dirty="0" smtClean="0">
              <a:latin typeface="Arial Narrow" panose="020B0606020202030204" pitchFamily="34" charset="0"/>
            </a:endParaRPr>
          </a:p>
          <a:p>
            <a:r>
              <a:rPr lang="es-ES" dirty="0" smtClean="0">
                <a:latin typeface="Arial Narrow" panose="020B0606020202030204" pitchFamily="34" charset="0"/>
              </a:rPr>
              <a:t>Objetivo principal de las reglas de competencia: acelerar y facilitar la entrada en el mercado de fármacos más baratos (genéricos y biosimilares)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9508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>
                <a:latin typeface="Arial Narrow" panose="020B0606020202030204" pitchFamily="34" charset="0"/>
              </a:rPr>
              <a:t>Casos recientes</a:t>
            </a:r>
            <a:endParaRPr lang="es-ES" b="1" dirty="0">
              <a:latin typeface="Arial Narrow" panose="020B060602020203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b="1" dirty="0" smtClean="0">
                <a:latin typeface="Arial Narrow" panose="020B0606020202030204" pitchFamily="34" charset="0"/>
              </a:rPr>
              <a:t>1. CE</a:t>
            </a:r>
          </a:p>
          <a:p>
            <a:r>
              <a:rPr lang="es-ES" i="1" dirty="0" err="1">
                <a:latin typeface="Arial Narrow" panose="020B0606020202030204" pitchFamily="34" charset="0"/>
              </a:rPr>
              <a:t>TEVA</a:t>
            </a:r>
            <a:r>
              <a:rPr lang="es-ES" i="1" dirty="0">
                <a:latin typeface="Arial Narrow" panose="020B0606020202030204" pitchFamily="34" charset="0"/>
              </a:rPr>
              <a:t> </a:t>
            </a:r>
            <a:r>
              <a:rPr lang="es-ES" i="1" dirty="0" err="1">
                <a:latin typeface="Arial Narrow" panose="020B0606020202030204" pitchFamily="34" charset="0"/>
              </a:rPr>
              <a:t>Copaxone</a:t>
            </a:r>
            <a:r>
              <a:rPr lang="es-ES" i="1" dirty="0">
                <a:latin typeface="Arial Narrow" panose="020B0606020202030204" pitchFamily="34" charset="0"/>
              </a:rPr>
              <a:t> </a:t>
            </a:r>
            <a:r>
              <a:rPr lang="es-ES" dirty="0">
                <a:latin typeface="Arial Narrow" panose="020B0606020202030204" pitchFamily="34" charset="0"/>
              </a:rPr>
              <a:t>(</a:t>
            </a:r>
            <a:r>
              <a:rPr lang="es-ES" dirty="0" err="1">
                <a:latin typeface="Arial Narrow" panose="020B0606020202030204" pitchFamily="34" charset="0"/>
              </a:rPr>
              <a:t>pending</a:t>
            </a:r>
            <a:r>
              <a:rPr lang="es-ES" dirty="0" smtClean="0">
                <a:latin typeface="Arial Narrow" panose="020B0606020202030204" pitchFamily="34" charset="0"/>
              </a:rPr>
              <a:t>): posible abuso (estrategia de patentes)</a:t>
            </a:r>
            <a:endParaRPr lang="es-ES" dirty="0">
              <a:latin typeface="Arial Narrow" panose="020B0606020202030204" pitchFamily="34" charset="0"/>
            </a:endParaRPr>
          </a:p>
          <a:p>
            <a:r>
              <a:rPr lang="es-ES" i="1" dirty="0" err="1" smtClean="0">
                <a:latin typeface="Arial Narrow" panose="020B0606020202030204" pitchFamily="34" charset="0"/>
              </a:rPr>
              <a:t>SNBB</a:t>
            </a:r>
            <a:r>
              <a:rPr lang="es-ES" dirty="0" smtClean="0">
                <a:latin typeface="Arial Narrow" panose="020B0606020202030204" pitchFamily="34" charset="0"/>
              </a:rPr>
              <a:t> (octubre 2023): colusión en licitaciones</a:t>
            </a:r>
          </a:p>
          <a:p>
            <a:r>
              <a:rPr lang="es-ES" i="1" dirty="0" smtClean="0">
                <a:latin typeface="Arial Narrow" panose="020B0606020202030204" pitchFamily="34" charset="0"/>
              </a:rPr>
              <a:t>Aspen</a:t>
            </a:r>
            <a:r>
              <a:rPr lang="es-ES" dirty="0" smtClean="0">
                <a:latin typeface="Arial Narrow" panose="020B0606020202030204" pitchFamily="34" charset="0"/>
              </a:rPr>
              <a:t> (febrero 2021): posible abuso (precios excesivos)</a:t>
            </a:r>
          </a:p>
          <a:p>
            <a:pPr marL="0" indent="0">
              <a:buNone/>
            </a:pPr>
            <a:r>
              <a:rPr lang="es-ES" b="1" dirty="0" smtClean="0">
                <a:latin typeface="Arial Narrow" panose="020B0606020202030204" pitchFamily="34" charset="0"/>
              </a:rPr>
              <a:t>2. España</a:t>
            </a:r>
          </a:p>
          <a:p>
            <a:r>
              <a:rPr lang="es-ES" i="1" dirty="0" err="1" smtClean="0">
                <a:latin typeface="Arial Narrow" panose="020B0606020202030204" pitchFamily="34" charset="0"/>
              </a:rPr>
              <a:t>MSD</a:t>
            </a:r>
            <a:r>
              <a:rPr lang="es-ES" dirty="0" smtClean="0">
                <a:latin typeface="Arial Narrow" panose="020B0606020202030204" pitchFamily="34" charset="0"/>
              </a:rPr>
              <a:t> (octubre 2022): abuso (estrategia de litigación)</a:t>
            </a:r>
          </a:p>
          <a:p>
            <a:r>
              <a:rPr lang="es-ES" i="1" dirty="0" err="1" smtClean="0">
                <a:latin typeface="Arial Narrow" panose="020B0606020202030204" pitchFamily="34" charset="0"/>
              </a:rPr>
              <a:t>Leadiant</a:t>
            </a:r>
            <a:r>
              <a:rPr lang="es-ES" dirty="0" smtClean="0">
                <a:latin typeface="Arial Narrow" panose="020B0606020202030204" pitchFamily="34" charset="0"/>
              </a:rPr>
              <a:t> (noviembre 2022): abuso (precios excesivos)</a:t>
            </a:r>
          </a:p>
          <a:p>
            <a:r>
              <a:rPr lang="es-ES" i="1" dirty="0" smtClean="0">
                <a:latin typeface="Arial Narrow" panose="020B0606020202030204" pitchFamily="34" charset="0"/>
              </a:rPr>
              <a:t>Inhaladores </a:t>
            </a:r>
            <a:r>
              <a:rPr lang="es-ES" i="1" dirty="0" err="1" smtClean="0">
                <a:latin typeface="Arial Narrow" panose="020B0606020202030204" pitchFamily="34" charset="0"/>
              </a:rPr>
              <a:t>AZ</a:t>
            </a:r>
            <a:r>
              <a:rPr lang="es-ES" i="1" dirty="0" smtClean="0">
                <a:latin typeface="Arial Narrow" panose="020B0606020202030204" pitchFamily="34" charset="0"/>
              </a:rPr>
              <a:t> </a:t>
            </a:r>
            <a:r>
              <a:rPr lang="es-ES" dirty="0" smtClean="0">
                <a:latin typeface="Arial Narrow" panose="020B0606020202030204" pitchFamily="34" charset="0"/>
              </a:rPr>
              <a:t>y </a:t>
            </a:r>
            <a:r>
              <a:rPr lang="es-ES" i="1" dirty="0" err="1" smtClean="0">
                <a:latin typeface="Arial Narrow" panose="020B0606020202030204" pitchFamily="34" charset="0"/>
              </a:rPr>
              <a:t>Abbvie</a:t>
            </a:r>
            <a:r>
              <a:rPr lang="es-ES" i="1" dirty="0" smtClean="0">
                <a:latin typeface="Arial Narrow" panose="020B0606020202030204" pitchFamily="34" charset="0"/>
              </a:rPr>
              <a:t> / AMGEN </a:t>
            </a:r>
            <a:r>
              <a:rPr lang="es-ES" dirty="0" smtClean="0">
                <a:latin typeface="Arial Narrow" panose="020B0606020202030204" pitchFamily="34" charset="0"/>
              </a:rPr>
              <a:t>(abril 2021): archivo (estructuras de descuentos) </a:t>
            </a:r>
          </a:p>
        </p:txBody>
      </p:sp>
    </p:spTree>
    <p:extLst>
      <p:ext uri="{BB962C8B-B14F-4D97-AF65-F5344CB8AC3E}">
        <p14:creationId xmlns:p14="http://schemas.microsoft.com/office/powerpoint/2010/main" val="87688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>
                <a:latin typeface="Arial Narrow" panose="020B0606020202030204" pitchFamily="34" charset="0"/>
              </a:rPr>
              <a:t>Comunicación Mercados Relevantes</a:t>
            </a:r>
            <a:endParaRPr lang="es-ES" b="1" dirty="0">
              <a:latin typeface="Arial Narrow" panose="020B060602020203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latin typeface="Arial Narrow" panose="020B0606020202030204" pitchFamily="34" charset="0"/>
              </a:rPr>
              <a:t>Especificidades del sector farmacéutico:</a:t>
            </a:r>
          </a:p>
          <a:p>
            <a:pPr>
              <a:buFontTx/>
              <a:buChar char="-"/>
            </a:pPr>
            <a:r>
              <a:rPr lang="es-ES" dirty="0">
                <a:latin typeface="Arial Narrow" panose="020B0606020202030204" pitchFamily="34" charset="0"/>
              </a:rPr>
              <a:t>C</a:t>
            </a:r>
            <a:r>
              <a:rPr lang="es-ES" dirty="0" smtClean="0">
                <a:latin typeface="Arial Narrow" panose="020B0606020202030204" pitchFamily="34" charset="0"/>
              </a:rPr>
              <a:t>riterio general de preferencias de los consumidores sustituido por opiniones de los facultativos (prescriptores). Guías terapéuticas. NB También usado por </a:t>
            </a:r>
            <a:r>
              <a:rPr lang="es-ES" dirty="0" err="1" smtClean="0">
                <a:latin typeface="Arial Narrow" panose="020B0606020202030204" pitchFamily="34" charset="0"/>
              </a:rPr>
              <a:t>CNMC</a:t>
            </a:r>
            <a:endParaRPr lang="es-ES" dirty="0" smtClean="0">
              <a:latin typeface="Arial Narrow" panose="020B0606020202030204" pitchFamily="34" charset="0"/>
            </a:endParaRPr>
          </a:p>
          <a:p>
            <a:pPr>
              <a:buFontTx/>
              <a:buChar char="-"/>
            </a:pPr>
            <a:r>
              <a:rPr lang="es-ES" dirty="0">
                <a:latin typeface="Arial Narrow" panose="020B0606020202030204" pitchFamily="34" charset="0"/>
              </a:rPr>
              <a:t>C</a:t>
            </a:r>
            <a:r>
              <a:rPr lang="es-ES" dirty="0" smtClean="0">
                <a:latin typeface="Arial Narrow" panose="020B0606020202030204" pitchFamily="34" charset="0"/>
              </a:rPr>
              <a:t>obertura de los sistemas de seguros de salud (financiación de fármacos) </a:t>
            </a:r>
          </a:p>
          <a:p>
            <a:pPr>
              <a:buFontTx/>
              <a:buChar char="-"/>
            </a:pPr>
            <a:r>
              <a:rPr lang="es-ES" i="1" dirty="0" smtClean="0">
                <a:latin typeface="Arial Narrow" panose="020B0606020202030204" pitchFamily="34" charset="0"/>
              </a:rPr>
              <a:t>Pipeline </a:t>
            </a:r>
            <a:r>
              <a:rPr lang="es-ES" i="1" dirty="0" err="1" smtClean="0">
                <a:latin typeface="Arial Narrow" panose="020B0606020202030204" pitchFamily="34" charset="0"/>
              </a:rPr>
              <a:t>products</a:t>
            </a:r>
            <a:r>
              <a:rPr lang="es-ES" dirty="0" smtClean="0">
                <a:latin typeface="Arial Narrow" panose="020B0606020202030204" pitchFamily="34" charset="0"/>
              </a:rPr>
              <a:t> como (i) parte de un mercado de fármacos existentes (si el </a:t>
            </a:r>
            <a:r>
              <a:rPr lang="es-ES" i="1" dirty="0" smtClean="0">
                <a:latin typeface="Arial Narrow" panose="020B0606020202030204" pitchFamily="34" charset="0"/>
              </a:rPr>
              <a:t>pipeline</a:t>
            </a:r>
            <a:r>
              <a:rPr lang="es-ES" dirty="0" smtClean="0">
                <a:latin typeface="Arial Narrow" panose="020B0606020202030204" pitchFamily="34" charset="0"/>
              </a:rPr>
              <a:t> tiene suficiente visibilidad y concreción en el </a:t>
            </a:r>
            <a:r>
              <a:rPr lang="es-ES" dirty="0" err="1" smtClean="0">
                <a:latin typeface="Arial Narrow" panose="020B0606020202030204" pitchFamily="34" charset="0"/>
              </a:rPr>
              <a:t>I+D</a:t>
            </a:r>
            <a:r>
              <a:rPr lang="es-ES" dirty="0" smtClean="0">
                <a:latin typeface="Arial Narrow" panose="020B0606020202030204" pitchFamily="34" charset="0"/>
              </a:rPr>
              <a:t>), o; (ii) parte de un mercado de proyectos de investigación.</a:t>
            </a:r>
            <a:endParaRPr lang="es-E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39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>
                <a:latin typeface="Arial Narrow" panose="020B0606020202030204" pitchFamily="34" charset="0"/>
              </a:rPr>
              <a:t>Nuevo Reglamento Restricciones Verticales (2022)</a:t>
            </a:r>
            <a:endParaRPr lang="es-ES" b="1" dirty="0">
              <a:latin typeface="Arial Narrow" panose="020B060602020203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>
                <a:latin typeface="Arial Narrow" panose="020B0606020202030204" pitchFamily="34" charset="0"/>
              </a:rPr>
              <a:t>Relevancia para sector: distribución de fármacos a través de mayoristas y minoristas (farmacias). Ventas on-line de productos </a:t>
            </a:r>
            <a:r>
              <a:rPr lang="es-ES" dirty="0" err="1" smtClean="0">
                <a:latin typeface="Arial Narrow" panose="020B0606020202030204" pitchFamily="34" charset="0"/>
              </a:rPr>
              <a:t>OTC</a:t>
            </a:r>
            <a:endParaRPr lang="es-ES" dirty="0" smtClean="0">
              <a:latin typeface="Arial Narrow" panose="020B0606020202030204" pitchFamily="34" charset="0"/>
            </a:endParaRPr>
          </a:p>
          <a:p>
            <a:r>
              <a:rPr lang="es-ES" dirty="0" smtClean="0">
                <a:latin typeface="Arial Narrow" panose="020B0606020202030204" pitchFamily="34" charset="0"/>
              </a:rPr>
              <a:t>Afecta a precios de reventa, exclusivas territoriales, exportaciones paralelas y limitaciones de ventas activas / pasivas. </a:t>
            </a:r>
            <a:r>
              <a:rPr lang="es-ES" b="1" dirty="0" smtClean="0">
                <a:latin typeface="Arial Narrow" panose="020B0606020202030204" pitchFamily="34" charset="0"/>
              </a:rPr>
              <a:t>Novedad</a:t>
            </a:r>
            <a:r>
              <a:rPr lang="es-ES" dirty="0" smtClean="0">
                <a:latin typeface="Arial Narrow" panose="020B0606020202030204" pitchFamily="34" charset="0"/>
              </a:rPr>
              <a:t>: las licitaciones y concursos son ventas pasivas</a:t>
            </a:r>
          </a:p>
          <a:p>
            <a:r>
              <a:rPr lang="es-ES" dirty="0" smtClean="0">
                <a:latin typeface="Arial Narrow" panose="020B0606020202030204" pitchFamily="34" charset="0"/>
              </a:rPr>
              <a:t>Aplicable a acuerdos verticales entre NO competidores. Excluidos la mayoría de contratos de </a:t>
            </a:r>
            <a:r>
              <a:rPr lang="es-ES" dirty="0" err="1" smtClean="0">
                <a:latin typeface="Arial Narrow" panose="020B0606020202030204" pitchFamily="34" charset="0"/>
              </a:rPr>
              <a:t>co</a:t>
            </a:r>
            <a:r>
              <a:rPr lang="es-ES" dirty="0" smtClean="0">
                <a:latin typeface="Arial Narrow" panose="020B0606020202030204" pitchFamily="34" charset="0"/>
              </a:rPr>
              <a:t>-promoción / </a:t>
            </a:r>
            <a:r>
              <a:rPr lang="es-ES" dirty="0" err="1" smtClean="0">
                <a:latin typeface="Arial Narrow" panose="020B0606020202030204" pitchFamily="34" charset="0"/>
              </a:rPr>
              <a:t>co</a:t>
            </a:r>
            <a:r>
              <a:rPr lang="es-ES" dirty="0" smtClean="0">
                <a:latin typeface="Arial Narrow" panose="020B0606020202030204" pitchFamily="34" charset="0"/>
              </a:rPr>
              <a:t>-marketing entre laboratorios (competidores al menos potenciales)</a:t>
            </a:r>
          </a:p>
          <a:p>
            <a:r>
              <a:rPr lang="es-ES" dirty="0" smtClean="0">
                <a:latin typeface="Arial Narrow" panose="020B0606020202030204" pitchFamily="34" charset="0"/>
              </a:rPr>
              <a:t>Co-promoción / </a:t>
            </a:r>
            <a:r>
              <a:rPr lang="es-ES" dirty="0" err="1" smtClean="0">
                <a:latin typeface="Arial Narrow" panose="020B0606020202030204" pitchFamily="34" charset="0"/>
              </a:rPr>
              <a:t>co</a:t>
            </a:r>
            <a:r>
              <a:rPr lang="es-ES" dirty="0" smtClean="0">
                <a:latin typeface="Arial Narrow" panose="020B0606020202030204" pitchFamily="34" charset="0"/>
              </a:rPr>
              <a:t>-marketing: normalmente asimilados a acuerdos de distribución entre competidores. Doble evaluación aspectos horizontales y verticales</a:t>
            </a:r>
            <a:endParaRPr lang="es-E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26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>
                <a:latin typeface="Arial Narrow" panose="020B0606020202030204" pitchFamily="34" charset="0"/>
              </a:rPr>
              <a:t>Nuevo Reglamento de Acuerdos de </a:t>
            </a:r>
            <a:r>
              <a:rPr lang="es-ES" b="1" dirty="0" err="1" smtClean="0">
                <a:latin typeface="Arial Narrow" panose="020B0606020202030204" pitchFamily="34" charset="0"/>
              </a:rPr>
              <a:t>I+D</a:t>
            </a:r>
            <a:r>
              <a:rPr lang="es-ES" b="1" dirty="0">
                <a:latin typeface="Arial Narrow" panose="020B0606020202030204" pitchFamily="34" charset="0"/>
              </a:rPr>
              <a:t/>
            </a:r>
            <a:br>
              <a:rPr lang="es-ES" b="1" dirty="0">
                <a:latin typeface="Arial Narrow" panose="020B0606020202030204" pitchFamily="34" charset="0"/>
              </a:rPr>
            </a:br>
            <a:r>
              <a:rPr lang="es-ES" b="1" dirty="0" smtClean="0">
                <a:latin typeface="Arial Narrow" panose="020B0606020202030204" pitchFamily="34" charset="0"/>
              </a:rPr>
              <a:t>(2023)</a:t>
            </a:r>
            <a:endParaRPr lang="es-ES" b="1" dirty="0">
              <a:latin typeface="Arial Narrow" panose="020B060602020203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>
                <a:latin typeface="Arial Narrow" panose="020B0606020202030204" pitchFamily="34" charset="0"/>
              </a:rPr>
              <a:t>Sin grandes novedades respecto al anterior</a:t>
            </a:r>
          </a:p>
          <a:p>
            <a:r>
              <a:rPr lang="es-ES" dirty="0" smtClean="0">
                <a:latin typeface="Arial Narrow" panose="020B0606020202030204" pitchFamily="34" charset="0"/>
              </a:rPr>
              <a:t>Cuota combinada del 25% (competidores)</a:t>
            </a:r>
          </a:p>
          <a:p>
            <a:r>
              <a:rPr lang="es-ES" dirty="0" smtClean="0">
                <a:latin typeface="Arial Narrow" panose="020B0606020202030204" pitchFamily="34" charset="0"/>
              </a:rPr>
              <a:t>Cubre colaboración para </a:t>
            </a:r>
            <a:r>
              <a:rPr lang="es-ES" dirty="0" err="1" smtClean="0">
                <a:latin typeface="Arial Narrow" panose="020B0606020202030204" pitchFamily="34" charset="0"/>
              </a:rPr>
              <a:t>I+D</a:t>
            </a:r>
            <a:r>
              <a:rPr lang="es-ES" dirty="0" smtClean="0">
                <a:latin typeface="Arial Narrow" panose="020B0606020202030204" pitchFamily="34" charset="0"/>
              </a:rPr>
              <a:t> directa y “</a:t>
            </a:r>
            <a:r>
              <a:rPr lang="es-ES" i="1" dirty="0" err="1" smtClean="0">
                <a:latin typeface="Arial Narrow" panose="020B0606020202030204" pitchFamily="34" charset="0"/>
              </a:rPr>
              <a:t>paid-for</a:t>
            </a:r>
            <a:r>
              <a:rPr lang="es-ES" i="1" dirty="0" smtClean="0">
                <a:latin typeface="Arial Narrow" panose="020B0606020202030204" pitchFamily="34" charset="0"/>
              </a:rPr>
              <a:t> </a:t>
            </a:r>
            <a:r>
              <a:rPr lang="es-ES" i="1" dirty="0" err="1" smtClean="0">
                <a:latin typeface="Arial Narrow" panose="020B0606020202030204" pitchFamily="34" charset="0"/>
              </a:rPr>
              <a:t>research</a:t>
            </a:r>
            <a:r>
              <a:rPr lang="es-ES" dirty="0" smtClean="0">
                <a:latin typeface="Arial Narrow" panose="020B0606020202030204" pitchFamily="34" charset="0"/>
              </a:rPr>
              <a:t>”</a:t>
            </a:r>
          </a:p>
          <a:p>
            <a:r>
              <a:rPr lang="es-ES" dirty="0" smtClean="0">
                <a:latin typeface="Arial Narrow" panose="020B0606020202030204" pitchFamily="34" charset="0"/>
              </a:rPr>
              <a:t>Cubre explotación conjunta de resultados (licencia, producción y venta) durante 7 años</a:t>
            </a:r>
            <a:endParaRPr lang="es-ES" dirty="0">
              <a:latin typeface="Arial Narrow" panose="020B0606020202030204" pitchFamily="34" charset="0"/>
            </a:endParaRPr>
          </a:p>
          <a:p>
            <a:r>
              <a:rPr lang="es-ES" dirty="0" smtClean="0">
                <a:latin typeface="Arial Narrow" panose="020B0606020202030204" pitchFamily="34" charset="0"/>
              </a:rPr>
              <a:t>Restricciones especialmente graves: las habituales (limitación de precios o producción, restricción de ventas activas y pasivas), </a:t>
            </a:r>
            <a:r>
              <a:rPr lang="es-ES" u="sng" dirty="0" smtClean="0">
                <a:latin typeface="Arial Narrow" panose="020B0606020202030204" pitchFamily="34" charset="0"/>
              </a:rPr>
              <a:t>excepto</a:t>
            </a:r>
            <a:r>
              <a:rPr lang="es-ES" dirty="0" smtClean="0">
                <a:latin typeface="Arial Narrow" panose="020B0606020202030204" pitchFamily="34" charset="0"/>
              </a:rPr>
              <a:t> en casos de explotación conjunta de resultados</a:t>
            </a:r>
          </a:p>
          <a:p>
            <a:r>
              <a:rPr lang="es-ES" dirty="0" smtClean="0">
                <a:latin typeface="Arial Narrow" panose="020B0606020202030204" pitchFamily="34" charset="0"/>
              </a:rPr>
              <a:t>Cubre acuerdos de investigación entre laboratorios </a:t>
            </a:r>
            <a:r>
              <a:rPr lang="es-ES" dirty="0">
                <a:latin typeface="Arial Narrow" panose="020B0606020202030204" pitchFamily="34" charset="0"/>
              </a:rPr>
              <a:t>y</a:t>
            </a:r>
            <a:r>
              <a:rPr lang="es-ES" dirty="0" smtClean="0">
                <a:latin typeface="Arial Narrow" panose="020B0606020202030204" pitchFamily="34" charset="0"/>
              </a:rPr>
              <a:t> acuerdos entre un laboratorio y un centro académico o de investigación (i.e., universidad)  </a:t>
            </a:r>
            <a:endParaRPr lang="es-E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62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b="1" dirty="0" smtClean="0">
                <a:latin typeface="Arial Narrow" panose="020B0606020202030204" pitchFamily="34" charset="0"/>
              </a:rPr>
              <a:t>Nuevo Reglamento de Acuerdos de Especialización (2023)</a:t>
            </a:r>
            <a:endParaRPr lang="es-ES" b="1" dirty="0">
              <a:latin typeface="Arial Narrow" panose="020B060602020203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ES" dirty="0" smtClean="0">
                <a:latin typeface="Arial Narrow" panose="020B0606020202030204" pitchFamily="34" charset="0"/>
              </a:rPr>
              <a:t>Nombre engañoso: cubre especialización (unilateral y recíproca) pero también la producción conjunta y la subcontratación entre competidores</a:t>
            </a:r>
          </a:p>
          <a:p>
            <a:r>
              <a:rPr lang="es-ES" dirty="0" smtClean="0">
                <a:latin typeface="Arial Narrow" panose="020B0606020202030204" pitchFamily="34" charset="0"/>
              </a:rPr>
              <a:t>Cuota combinada del 20% (competidores)</a:t>
            </a:r>
          </a:p>
          <a:p>
            <a:r>
              <a:rPr lang="es-ES" dirty="0" smtClean="0">
                <a:latin typeface="Arial Narrow" panose="020B0606020202030204" pitchFamily="34" charset="0"/>
              </a:rPr>
              <a:t>Cubre productos y “preparación de servicios” (pero no prestación de servicios)</a:t>
            </a:r>
          </a:p>
          <a:p>
            <a:r>
              <a:rPr lang="es-ES" dirty="0" smtClean="0">
                <a:latin typeface="Arial Narrow" panose="020B0606020202030204" pitchFamily="34" charset="0"/>
              </a:rPr>
              <a:t>Cubre tanto los acuerdos de suministro exclusivo entre las partes como las ventas conjuntas a terceros</a:t>
            </a:r>
          </a:p>
          <a:p>
            <a:r>
              <a:rPr lang="es-ES" dirty="0">
                <a:latin typeface="Arial Narrow" panose="020B0606020202030204" pitchFamily="34" charset="0"/>
              </a:rPr>
              <a:t>Restricciones especialmente graves: las habituales (limitación de precios, </a:t>
            </a:r>
            <a:r>
              <a:rPr lang="es-ES" dirty="0" smtClean="0">
                <a:latin typeface="Arial Narrow" panose="020B0606020202030204" pitchFamily="34" charset="0"/>
              </a:rPr>
              <a:t>producción y reparto de mercados), </a:t>
            </a:r>
            <a:r>
              <a:rPr lang="es-ES" dirty="0">
                <a:latin typeface="Arial Narrow" panose="020B0606020202030204" pitchFamily="34" charset="0"/>
              </a:rPr>
              <a:t>excepto en casos de </a:t>
            </a:r>
            <a:r>
              <a:rPr lang="es-ES" dirty="0" smtClean="0">
                <a:latin typeface="Arial Narrow" panose="020B0606020202030204" pitchFamily="34" charset="0"/>
              </a:rPr>
              <a:t>venta conjunta</a:t>
            </a:r>
          </a:p>
          <a:p>
            <a:r>
              <a:rPr lang="es-ES" dirty="0" smtClean="0">
                <a:latin typeface="Arial Narrow" panose="020B0606020202030204" pitchFamily="34" charset="0"/>
              </a:rPr>
              <a:t>Relevancia para sector farmacéutico: colaboración industrial entre laboratorios (contratos de maquila o subcontratación)</a:t>
            </a:r>
            <a:endParaRPr lang="es-ES" dirty="0">
              <a:latin typeface="Arial Narrow" panose="020B0606020202030204" pitchFamily="34" charset="0"/>
            </a:endParaRPr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224955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1056</Words>
  <Application>Microsoft Office PowerPoint</Application>
  <PresentationFormat>Panorámica</PresentationFormat>
  <Paragraphs>84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Arial Narrow</vt:lpstr>
      <vt:lpstr>Calibri</vt:lpstr>
      <vt:lpstr>Calibri Light</vt:lpstr>
      <vt:lpstr>Tema de Office</vt:lpstr>
      <vt:lpstr>Presentación de PowerPoint</vt:lpstr>
      <vt:lpstr>Principales novedades del Derecho de la Competencia en el sector farmacéutico</vt:lpstr>
      <vt:lpstr>Novedades de Competencia Sector Farmacéutico </vt:lpstr>
      <vt:lpstr>Informe sectorial CE</vt:lpstr>
      <vt:lpstr>Casos recientes</vt:lpstr>
      <vt:lpstr>Comunicación Mercados Relevantes</vt:lpstr>
      <vt:lpstr>Nuevo Reglamento Restricciones Verticales (2022)</vt:lpstr>
      <vt:lpstr>Nuevo Reglamento de Acuerdos de I+D (2023)</vt:lpstr>
      <vt:lpstr>Nuevo Reglamento de Acuerdos de Especialización (2023)</vt:lpstr>
      <vt:lpstr>Nuevas Directrices Horizontales (2023)</vt:lpstr>
      <vt:lpstr>Nuevas Directrices Horizontales (2023): acuerdos de distribución</vt:lpstr>
      <vt:lpstr>Nuevas Directrices Horizontales (2023): Consorcios en licitaciones</vt:lpstr>
      <vt:lpstr>Nuevas Directrices Horizontales (2023): Intercambios de información 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cristina martin</dc:creator>
  <cp:lastModifiedBy>GUTIERREZ, Alfonso</cp:lastModifiedBy>
  <cp:revision>52</cp:revision>
  <dcterms:created xsi:type="dcterms:W3CDTF">2024-01-29T09:45:22Z</dcterms:created>
  <dcterms:modified xsi:type="dcterms:W3CDTF">2024-02-21T12:24:17Z</dcterms:modified>
</cp:coreProperties>
</file>