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2" r:id="rId2"/>
    <p:sldId id="259" r:id="rId3"/>
    <p:sldId id="271" r:id="rId4"/>
    <p:sldId id="270" r:id="rId5"/>
    <p:sldId id="269" r:id="rId6"/>
    <p:sldId id="268" r:id="rId7"/>
    <p:sldId id="267" r:id="rId8"/>
    <p:sldId id="266" r:id="rId9"/>
    <p:sldId id="265" r:id="rId10"/>
    <p:sldId id="264" r:id="rId11"/>
    <p:sldId id="258" r:id="rId12"/>
  </p:sldIdLst>
  <p:sldSz cx="12192000" cy="6858000"/>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3B"/>
    <a:srgbClr val="302D56"/>
    <a:srgbClr val="44A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A4BA7-1003-413F-8D0D-D7BEB32D0631}" v="10" dt="2024-03-01T08:26:28.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16" d="100"/>
          <a:sy n="116" d="100"/>
        </p:scale>
        <p:origin x="62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ko Carrión" userId="9913430a-18c7-4e90-8978-f1d12b790490" providerId="ADAL" clId="{F29AC2DE-7B7D-418E-BB36-1BA9A719C4B6}"/>
    <pc:docChg chg="modSld">
      <pc:chgData name="Kiko Carrión" userId="9913430a-18c7-4e90-8978-f1d12b790490" providerId="ADAL" clId="{F29AC2DE-7B7D-418E-BB36-1BA9A719C4B6}" dt="2022-09-20T10:15:34.442" v="283" actId="20577"/>
      <pc:docMkLst>
        <pc:docMk/>
      </pc:docMkLst>
      <pc:sldChg chg="modSp mod">
        <pc:chgData name="Kiko Carrión" userId="9913430a-18c7-4e90-8978-f1d12b790490" providerId="ADAL" clId="{F29AC2DE-7B7D-418E-BB36-1BA9A719C4B6}" dt="2022-09-20T10:05:17.228" v="227" actId="20577"/>
        <pc:sldMkLst>
          <pc:docMk/>
          <pc:sldMk cId="1383319884" sldId="259"/>
        </pc:sldMkLst>
        <pc:spChg chg="mod">
          <ac:chgData name="Kiko Carrión" userId="9913430a-18c7-4e90-8978-f1d12b790490" providerId="ADAL" clId="{F29AC2DE-7B7D-418E-BB36-1BA9A719C4B6}" dt="2022-09-20T10:05:17.228" v="227" actId="20577"/>
          <ac:spMkLst>
            <pc:docMk/>
            <pc:sldMk cId="1383319884" sldId="259"/>
            <ac:spMk id="8" creationId="{EE4CCA9F-41D8-6FBA-FC6E-760F8199D52C}"/>
          </ac:spMkLst>
        </pc:spChg>
      </pc:sldChg>
      <pc:sldChg chg="modSp mod">
        <pc:chgData name="Kiko Carrión" userId="9913430a-18c7-4e90-8978-f1d12b790490" providerId="ADAL" clId="{F29AC2DE-7B7D-418E-BB36-1BA9A719C4B6}" dt="2022-09-20T10:09:02.165" v="267" actId="6549"/>
        <pc:sldMkLst>
          <pc:docMk/>
          <pc:sldMk cId="1601012080" sldId="264"/>
        </pc:sldMkLst>
        <pc:spChg chg="mod">
          <ac:chgData name="Kiko Carrión" userId="9913430a-18c7-4e90-8978-f1d12b790490" providerId="ADAL" clId="{F29AC2DE-7B7D-418E-BB36-1BA9A719C4B6}" dt="2022-09-20T10:09:02.165" v="267" actId="6549"/>
          <ac:spMkLst>
            <pc:docMk/>
            <pc:sldMk cId="1601012080" sldId="264"/>
            <ac:spMk id="8" creationId="{EE4CCA9F-41D8-6FBA-FC6E-760F8199D52C}"/>
          </ac:spMkLst>
        </pc:spChg>
      </pc:sldChg>
      <pc:sldChg chg="modSp mod">
        <pc:chgData name="Kiko Carrión" userId="9913430a-18c7-4e90-8978-f1d12b790490" providerId="ADAL" clId="{F29AC2DE-7B7D-418E-BB36-1BA9A719C4B6}" dt="2022-09-20T10:06:19.718" v="241" actId="6549"/>
        <pc:sldMkLst>
          <pc:docMk/>
          <pc:sldMk cId="753487807" sldId="265"/>
        </pc:sldMkLst>
        <pc:spChg chg="mod">
          <ac:chgData name="Kiko Carrión" userId="9913430a-18c7-4e90-8978-f1d12b790490" providerId="ADAL" clId="{F29AC2DE-7B7D-418E-BB36-1BA9A719C4B6}" dt="2022-09-20T10:05:00.403" v="203" actId="20577"/>
          <ac:spMkLst>
            <pc:docMk/>
            <pc:sldMk cId="753487807" sldId="265"/>
            <ac:spMk id="7" creationId="{3F034A42-B52E-5915-8160-A4199C496E76}"/>
          </ac:spMkLst>
        </pc:spChg>
        <pc:spChg chg="mod">
          <ac:chgData name="Kiko Carrión" userId="9913430a-18c7-4e90-8978-f1d12b790490" providerId="ADAL" clId="{F29AC2DE-7B7D-418E-BB36-1BA9A719C4B6}" dt="2022-09-20T10:06:19.718" v="241" actId="6549"/>
          <ac:spMkLst>
            <pc:docMk/>
            <pc:sldMk cId="753487807" sldId="265"/>
            <ac:spMk id="8" creationId="{EE4CCA9F-41D8-6FBA-FC6E-760F8199D52C}"/>
          </ac:spMkLst>
        </pc:spChg>
      </pc:sldChg>
      <pc:sldChg chg="modSp mod">
        <pc:chgData name="Kiko Carrión" userId="9913430a-18c7-4e90-8978-f1d12b790490" providerId="ADAL" clId="{F29AC2DE-7B7D-418E-BB36-1BA9A719C4B6}" dt="2022-09-20T10:15:34.442" v="283" actId="20577"/>
        <pc:sldMkLst>
          <pc:docMk/>
          <pc:sldMk cId="2879094714" sldId="267"/>
        </pc:sldMkLst>
        <pc:spChg chg="mod">
          <ac:chgData name="Kiko Carrión" userId="9913430a-18c7-4e90-8978-f1d12b790490" providerId="ADAL" clId="{F29AC2DE-7B7D-418E-BB36-1BA9A719C4B6}" dt="2022-09-20T10:15:34.442" v="283" actId="20577"/>
          <ac:spMkLst>
            <pc:docMk/>
            <pc:sldMk cId="2879094714" sldId="267"/>
            <ac:spMk id="7" creationId="{3F034A42-B52E-5915-8160-A4199C496E76}"/>
          </ac:spMkLst>
        </pc:spChg>
      </pc:sldChg>
      <pc:sldChg chg="modSp mod">
        <pc:chgData name="Kiko Carrión" userId="9913430a-18c7-4e90-8978-f1d12b790490" providerId="ADAL" clId="{F29AC2DE-7B7D-418E-BB36-1BA9A719C4B6}" dt="2022-09-20T10:02:41.275" v="179" actId="20577"/>
        <pc:sldMkLst>
          <pc:docMk/>
          <pc:sldMk cId="4117971789" sldId="268"/>
        </pc:sldMkLst>
        <pc:spChg chg="mod">
          <ac:chgData name="Kiko Carrión" userId="9913430a-18c7-4e90-8978-f1d12b790490" providerId="ADAL" clId="{F29AC2DE-7B7D-418E-BB36-1BA9A719C4B6}" dt="2022-09-20T10:02:41.275" v="179" actId="20577"/>
          <ac:spMkLst>
            <pc:docMk/>
            <pc:sldMk cId="4117971789" sldId="268"/>
            <ac:spMk id="7" creationId="{3F034A42-B52E-5915-8160-A4199C496E76}"/>
          </ac:spMkLst>
        </pc:spChg>
      </pc:sldChg>
      <pc:sldChg chg="modSp mod">
        <pc:chgData name="Kiko Carrión" userId="9913430a-18c7-4e90-8978-f1d12b790490" providerId="ADAL" clId="{F29AC2DE-7B7D-418E-BB36-1BA9A719C4B6}" dt="2022-09-20T10:01:59.381" v="163" actId="20577"/>
        <pc:sldMkLst>
          <pc:docMk/>
          <pc:sldMk cId="2232479196" sldId="269"/>
        </pc:sldMkLst>
        <pc:spChg chg="mod">
          <ac:chgData name="Kiko Carrión" userId="9913430a-18c7-4e90-8978-f1d12b790490" providerId="ADAL" clId="{F29AC2DE-7B7D-418E-BB36-1BA9A719C4B6}" dt="2022-09-20T10:01:59.381" v="163" actId="20577"/>
          <ac:spMkLst>
            <pc:docMk/>
            <pc:sldMk cId="2232479196" sldId="269"/>
            <ac:spMk id="7" creationId="{3F034A42-B52E-5915-8160-A4199C496E76}"/>
          </ac:spMkLst>
        </pc:spChg>
      </pc:sldChg>
      <pc:sldChg chg="modSp mod">
        <pc:chgData name="Kiko Carrión" userId="9913430a-18c7-4e90-8978-f1d12b790490" providerId="ADAL" clId="{F29AC2DE-7B7D-418E-BB36-1BA9A719C4B6}" dt="2022-09-20T10:00:51.780" v="147" actId="6549"/>
        <pc:sldMkLst>
          <pc:docMk/>
          <pc:sldMk cId="3242975740" sldId="270"/>
        </pc:sldMkLst>
        <pc:spChg chg="mod">
          <ac:chgData name="Kiko Carrión" userId="9913430a-18c7-4e90-8978-f1d12b790490" providerId="ADAL" clId="{F29AC2DE-7B7D-418E-BB36-1BA9A719C4B6}" dt="2022-09-20T10:00:33.843" v="131" actId="20577"/>
          <ac:spMkLst>
            <pc:docMk/>
            <pc:sldMk cId="3242975740" sldId="270"/>
            <ac:spMk id="7" creationId="{3F034A42-B52E-5915-8160-A4199C496E76}"/>
          </ac:spMkLst>
        </pc:spChg>
        <pc:spChg chg="mod">
          <ac:chgData name="Kiko Carrión" userId="9913430a-18c7-4e90-8978-f1d12b790490" providerId="ADAL" clId="{F29AC2DE-7B7D-418E-BB36-1BA9A719C4B6}" dt="2022-09-20T10:00:51.780" v="147" actId="6549"/>
          <ac:spMkLst>
            <pc:docMk/>
            <pc:sldMk cId="3242975740" sldId="270"/>
            <ac:spMk id="8" creationId="{EE4CCA9F-41D8-6FBA-FC6E-760F8199D52C}"/>
          </ac:spMkLst>
        </pc:spChg>
      </pc:sldChg>
      <pc:sldChg chg="modSp mod">
        <pc:chgData name="Kiko Carrión" userId="9913430a-18c7-4e90-8978-f1d12b790490" providerId="ADAL" clId="{F29AC2DE-7B7D-418E-BB36-1BA9A719C4B6}" dt="2022-09-20T10:00:07.131" v="115" actId="6549"/>
        <pc:sldMkLst>
          <pc:docMk/>
          <pc:sldMk cId="4289807179" sldId="271"/>
        </pc:sldMkLst>
        <pc:spChg chg="mod">
          <ac:chgData name="Kiko Carrión" userId="9913430a-18c7-4e90-8978-f1d12b790490" providerId="ADAL" clId="{F29AC2DE-7B7D-418E-BB36-1BA9A719C4B6}" dt="2022-09-20T10:00:07.131" v="115" actId="6549"/>
          <ac:spMkLst>
            <pc:docMk/>
            <pc:sldMk cId="4289807179" sldId="271"/>
            <ac:spMk id="7" creationId="{3F034A42-B52E-5915-8160-A4199C496E76}"/>
          </ac:spMkLst>
        </pc:spChg>
        <pc:spChg chg="mod">
          <ac:chgData name="Kiko Carrión" userId="9913430a-18c7-4e90-8978-f1d12b790490" providerId="ADAL" clId="{F29AC2DE-7B7D-418E-BB36-1BA9A719C4B6}" dt="2022-09-20T08:35:28.123" v="57" actId="20577"/>
          <ac:spMkLst>
            <pc:docMk/>
            <pc:sldMk cId="4289807179" sldId="271"/>
            <ac:spMk id="8" creationId="{EE4CCA9F-41D8-6FBA-FC6E-760F8199D52C}"/>
          </ac:spMkLst>
        </pc:spChg>
      </pc:sldChg>
    </pc:docChg>
  </pc:docChgLst>
  <pc:docChgLst>
    <pc:chgData name="Rocío García Romero" userId="70238b19-1d28-433d-9f8a-24bd94bc7130" providerId="ADAL" clId="{C24A4BA7-1003-413F-8D0D-D7BEB32D0631}"/>
    <pc:docChg chg="undo custSel delSld modSld">
      <pc:chgData name="Rocío García Romero" userId="70238b19-1d28-433d-9f8a-24bd94bc7130" providerId="ADAL" clId="{C24A4BA7-1003-413F-8D0D-D7BEB32D0631}" dt="2024-03-01T08:26:38.130" v="8" actId="47"/>
      <pc:docMkLst>
        <pc:docMk/>
      </pc:docMkLst>
      <pc:sldChg chg="addSp delSp modSp del mod">
        <pc:chgData name="Rocío García Romero" userId="70238b19-1d28-433d-9f8a-24bd94bc7130" providerId="ADAL" clId="{C24A4BA7-1003-413F-8D0D-D7BEB32D0631}" dt="2024-03-01T08:26:38.130" v="8" actId="47"/>
        <pc:sldMkLst>
          <pc:docMk/>
          <pc:sldMk cId="1401224585" sldId="256"/>
        </pc:sldMkLst>
        <pc:picChg chg="add mod">
          <ac:chgData name="Rocío García Romero" userId="70238b19-1d28-433d-9f8a-24bd94bc7130" providerId="ADAL" clId="{C24A4BA7-1003-413F-8D0D-D7BEB32D0631}" dt="2024-03-01T08:25:37.392" v="3"/>
          <ac:picMkLst>
            <pc:docMk/>
            <pc:sldMk cId="1401224585" sldId="256"/>
            <ac:picMk id="2" creationId="{2384325D-3C29-51B3-97CF-E59F99C9D66E}"/>
          </ac:picMkLst>
        </pc:picChg>
        <pc:picChg chg="add mod">
          <ac:chgData name="Rocío García Romero" userId="70238b19-1d28-433d-9f8a-24bd94bc7130" providerId="ADAL" clId="{C24A4BA7-1003-413F-8D0D-D7BEB32D0631}" dt="2024-03-01T08:25:38.850" v="4"/>
          <ac:picMkLst>
            <pc:docMk/>
            <pc:sldMk cId="1401224585" sldId="256"/>
            <ac:picMk id="3" creationId="{815DAE1E-C596-7489-3AD8-16658BC422E0}"/>
          </ac:picMkLst>
        </pc:picChg>
        <pc:picChg chg="add del">
          <ac:chgData name="Rocío García Romero" userId="70238b19-1d28-433d-9f8a-24bd94bc7130" providerId="ADAL" clId="{C24A4BA7-1003-413F-8D0D-D7BEB32D0631}" dt="2024-03-01T08:26:25.820" v="7" actId="478"/>
          <ac:picMkLst>
            <pc:docMk/>
            <pc:sldMk cId="1401224585" sldId="256"/>
            <ac:picMk id="5" creationId="{E57013FB-75A7-2CF0-16AC-F87581E494FF}"/>
          </ac:picMkLst>
        </pc:picChg>
        <pc:picChg chg="add mod">
          <ac:chgData name="Rocío García Romero" userId="70238b19-1d28-433d-9f8a-24bd94bc7130" providerId="ADAL" clId="{C24A4BA7-1003-413F-8D0D-D7BEB32D0631}" dt="2024-03-01T08:25:57.196" v="5"/>
          <ac:picMkLst>
            <pc:docMk/>
            <pc:sldMk cId="1401224585" sldId="256"/>
            <ac:picMk id="6" creationId="{644A7105-E2B0-C41A-1B6A-B2E5CE1F4269}"/>
          </ac:picMkLst>
        </pc:picChg>
      </pc:sldChg>
      <pc:sldChg chg="del">
        <pc:chgData name="Rocío García Romero" userId="70238b19-1d28-433d-9f8a-24bd94bc7130" providerId="ADAL" clId="{C24A4BA7-1003-413F-8D0D-D7BEB32D0631}" dt="2024-03-01T08:26:22.523" v="6"/>
        <pc:sldMkLst>
          <pc:docMk/>
          <pc:sldMk cId="3475417584" sldId="27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85D09-1058-9F01-A232-8AADCA94469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8E98756-0ED9-B3CE-2BB6-7843B766D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66A9E6E-9252-14EA-93E9-F5D579AD21ED}"/>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5" name="Marcador de pie de página 4">
            <a:extLst>
              <a:ext uri="{FF2B5EF4-FFF2-40B4-BE49-F238E27FC236}">
                <a16:creationId xmlns:a16="http://schemas.microsoft.com/office/drawing/2014/main" id="{2CDD601F-C558-8B20-BCBA-15AC4E52C4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A8728C5-223A-59DF-FC19-65D39FC20E1F}"/>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2691643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7E2155-EFEB-2A79-14EC-719AAFEE47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BA9F3D-5BAB-F9C0-F10A-73034A0EDAF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31B08B-CAF2-B0F3-70EE-BADBF553166B}"/>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5" name="Marcador de pie de página 4">
            <a:extLst>
              <a:ext uri="{FF2B5EF4-FFF2-40B4-BE49-F238E27FC236}">
                <a16:creationId xmlns:a16="http://schemas.microsoft.com/office/drawing/2014/main" id="{4AAE9CC9-E28B-A851-8636-E39E02A9FF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375648-3A9C-97B2-AECC-F5BABC4AC408}"/>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32259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F3E169-D4EE-8E64-7A84-CD820F8B89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C179C25-BAFF-A119-A6AB-7F701B86B7A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AAE125-96C6-8C2C-E5F1-9BF35582AF19}"/>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5" name="Marcador de pie de página 4">
            <a:extLst>
              <a:ext uri="{FF2B5EF4-FFF2-40B4-BE49-F238E27FC236}">
                <a16:creationId xmlns:a16="http://schemas.microsoft.com/office/drawing/2014/main" id="{E6DD3AA5-DE22-7C4C-A5B1-DB07927067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6296592-4F7D-E1C0-FFE0-ADE791DDFE89}"/>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413383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288D4-EDE2-431E-FAAB-573087F085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863E099-17BB-9620-42FB-DF38FF5FADC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6C3B38-B0CB-6DF4-A271-9B6CA39E7FFF}"/>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5" name="Marcador de pie de página 4">
            <a:extLst>
              <a:ext uri="{FF2B5EF4-FFF2-40B4-BE49-F238E27FC236}">
                <a16:creationId xmlns:a16="http://schemas.microsoft.com/office/drawing/2014/main" id="{2FBDBDAE-6A27-A36C-5307-6ABAA23FBF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AA29B7-3A63-0F8F-1429-1FD401397DD1}"/>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177290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EF461-B8F5-FCD0-E404-52EE37E710A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3847D6-D4FA-CB88-429A-7EB5D0584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BA904C4-F594-6C2A-B75D-459D14037AA1}"/>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5" name="Marcador de pie de página 4">
            <a:extLst>
              <a:ext uri="{FF2B5EF4-FFF2-40B4-BE49-F238E27FC236}">
                <a16:creationId xmlns:a16="http://schemas.microsoft.com/office/drawing/2014/main" id="{0A5B81E8-F61E-7D37-2381-8BF8514A33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BCC7FF-AE96-28FD-1CF3-5B0BB2C1A4C0}"/>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2015192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92BAA-8F62-4DFA-1EE5-E9722BCB75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DC2D5E-D3B4-746B-F050-4175EE3ACB1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9EA4C27-7E2E-D5E6-CDA9-3489041AD08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02D798-1086-7609-B91B-D49CB0DDFE93}"/>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6" name="Marcador de pie de página 5">
            <a:extLst>
              <a:ext uri="{FF2B5EF4-FFF2-40B4-BE49-F238E27FC236}">
                <a16:creationId xmlns:a16="http://schemas.microsoft.com/office/drawing/2014/main" id="{DDBB17C0-B731-43B9-6CCD-AD54ED50D5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FBB45D-E0A7-4033-BC75-E79C27C7BD27}"/>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344240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BC3CD-F956-C444-E129-930E63DACF8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7F1924-31BA-E657-53CF-33F2AEE7B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747BA52-D387-1E5E-E791-88D525E3316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5EDBEA6-FEF5-75FA-E891-2D7387765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BC36B17-84AF-915A-6041-644EB2F6D6A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1091287-EED3-8409-A4FA-9DED755302FF}"/>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8" name="Marcador de pie de página 7">
            <a:extLst>
              <a:ext uri="{FF2B5EF4-FFF2-40B4-BE49-F238E27FC236}">
                <a16:creationId xmlns:a16="http://schemas.microsoft.com/office/drawing/2014/main" id="{FB1F13C5-4614-B63F-2C67-47A65CDDF4E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336D670-76EA-555D-5A9D-EFF05C68128D}"/>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45791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02515-500B-0F19-901C-96C1AF6464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87C340-D4C0-0109-2C42-53143CAB5055}"/>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4" name="Marcador de pie de página 3">
            <a:extLst>
              <a:ext uri="{FF2B5EF4-FFF2-40B4-BE49-F238E27FC236}">
                <a16:creationId xmlns:a16="http://schemas.microsoft.com/office/drawing/2014/main" id="{39D5A5B2-B3E7-AA80-E565-D1B1BAA2C53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4C1CB5E-8CE1-DD0F-C210-2676ADBD7AA9}"/>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73731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D8A4A00-7D07-0679-0135-A594053CD667}"/>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3" name="Marcador de pie de página 2">
            <a:extLst>
              <a:ext uri="{FF2B5EF4-FFF2-40B4-BE49-F238E27FC236}">
                <a16:creationId xmlns:a16="http://schemas.microsoft.com/office/drawing/2014/main" id="{63183B6E-1435-8AAE-C225-9752A887304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E54628B-6C3D-6EB0-5AA5-D793557B0C1C}"/>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1431417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0B0809-4D3C-EAA3-83FE-7429B243A25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B06CEE-37FB-2DEC-1B9C-D071F235B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208723E-969D-D7F4-9D04-88EB627C9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BF155F-25FD-D698-1B7D-311B2B0416D3}"/>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6" name="Marcador de pie de página 5">
            <a:extLst>
              <a:ext uri="{FF2B5EF4-FFF2-40B4-BE49-F238E27FC236}">
                <a16:creationId xmlns:a16="http://schemas.microsoft.com/office/drawing/2014/main" id="{0E82F52B-CD19-6632-2FF4-D72C07086A5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815CE3C-B4F2-AA6C-EAF4-EDE31345B2E4}"/>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160934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53BC4E-17C6-DA54-3517-917282A8D5E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FA8EF1E-7989-69A9-F903-6657B65344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585785A-5652-DFD5-F6E3-973590FD8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12871B-1798-D4D3-6B32-F52E9CA9B2BE}"/>
              </a:ext>
            </a:extLst>
          </p:cNvPr>
          <p:cNvSpPr>
            <a:spLocks noGrp="1"/>
          </p:cNvSpPr>
          <p:nvPr>
            <p:ph type="dt" sz="half" idx="10"/>
          </p:nvPr>
        </p:nvSpPr>
        <p:spPr/>
        <p:txBody>
          <a:bodyPr/>
          <a:lstStyle/>
          <a:p>
            <a:fld id="{4EA60FD7-6794-974F-97DA-5809F7EAFD63}" type="datetimeFigureOut">
              <a:rPr lang="es-ES" smtClean="0"/>
              <a:t>01/03/2024</a:t>
            </a:fld>
            <a:endParaRPr lang="es-ES"/>
          </a:p>
        </p:txBody>
      </p:sp>
      <p:sp>
        <p:nvSpPr>
          <p:cNvPr id="6" name="Marcador de pie de página 5">
            <a:extLst>
              <a:ext uri="{FF2B5EF4-FFF2-40B4-BE49-F238E27FC236}">
                <a16:creationId xmlns:a16="http://schemas.microsoft.com/office/drawing/2014/main" id="{D9FC1BF8-37D3-D97C-8589-10700B8057A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E57C953-EFAE-ACD1-E5D3-D0C86B2E481F}"/>
              </a:ext>
            </a:extLst>
          </p:cNvPr>
          <p:cNvSpPr>
            <a:spLocks noGrp="1"/>
          </p:cNvSpPr>
          <p:nvPr>
            <p:ph type="sldNum" sz="quarter" idx="12"/>
          </p:nvPr>
        </p:nvSpPr>
        <p:spPr/>
        <p:txBody>
          <a:bodyPr/>
          <a:lstStyle/>
          <a:p>
            <a:fld id="{C4436787-5F16-AE44-A290-AA309B65E47A}" type="slidenum">
              <a:rPr lang="es-ES" smtClean="0"/>
              <a:t>‹Nº›</a:t>
            </a:fld>
            <a:endParaRPr lang="es-ES"/>
          </a:p>
        </p:txBody>
      </p:sp>
    </p:spTree>
    <p:extLst>
      <p:ext uri="{BB962C8B-B14F-4D97-AF65-F5344CB8AC3E}">
        <p14:creationId xmlns:p14="http://schemas.microsoft.com/office/powerpoint/2010/main" val="46375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69B1299-3A4E-B4E7-FA49-AFDC62EEF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927084-C226-E697-ABEB-56D69CA82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B20A32-8934-7FBA-B4F0-4551C6531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60FD7-6794-974F-97DA-5809F7EAFD63}" type="datetimeFigureOut">
              <a:rPr lang="es-ES" smtClean="0"/>
              <a:t>01/03/2024</a:t>
            </a:fld>
            <a:endParaRPr lang="es-ES"/>
          </a:p>
        </p:txBody>
      </p:sp>
      <p:sp>
        <p:nvSpPr>
          <p:cNvPr id="5" name="Marcador de pie de página 4">
            <a:extLst>
              <a:ext uri="{FF2B5EF4-FFF2-40B4-BE49-F238E27FC236}">
                <a16:creationId xmlns:a16="http://schemas.microsoft.com/office/drawing/2014/main" id="{7527121E-511B-EE21-14C0-43EDE979E7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F2F5365-5164-19E8-CCAF-A0E9F9744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36787-5F16-AE44-A290-AA309B65E47A}" type="slidenum">
              <a:rPr lang="es-ES" smtClean="0"/>
              <a:t>‹Nº›</a:t>
            </a:fld>
            <a:endParaRPr lang="es-ES"/>
          </a:p>
        </p:txBody>
      </p:sp>
    </p:spTree>
    <p:extLst>
      <p:ext uri="{BB962C8B-B14F-4D97-AF65-F5344CB8AC3E}">
        <p14:creationId xmlns:p14="http://schemas.microsoft.com/office/powerpoint/2010/main" val="558425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emf"/><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640968" y="748035"/>
            <a:ext cx="4389067" cy="2302204"/>
          </a:xfrm>
          <a:prstGeom prst="rect">
            <a:avLst/>
          </a:prstGeom>
        </p:spPr>
      </p:pic>
    </p:spTree>
    <p:extLst>
      <p:ext uri="{BB962C8B-B14F-4D97-AF65-F5344CB8AC3E}">
        <p14:creationId xmlns:p14="http://schemas.microsoft.com/office/powerpoint/2010/main" val="34754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7172B0-66FD-1FB6-88A5-42460403BDB9}"/>
              </a:ext>
            </a:extLst>
          </p:cNvPr>
          <p:cNvPicPr>
            <a:picLocks noChangeAspect="1"/>
          </p:cNvPicPr>
          <p:nvPr/>
        </p:nvPicPr>
        <p:blipFill>
          <a:blip r:embed="rId2"/>
          <a:stretch>
            <a:fillRect/>
          </a:stretch>
        </p:blipFill>
        <p:spPr>
          <a:xfrm>
            <a:off x="-153977" y="1714738"/>
            <a:ext cx="7706012" cy="3999323"/>
          </a:xfrm>
          <a:prstGeom prst="rect">
            <a:avLst/>
          </a:prstGeom>
        </p:spPr>
      </p:pic>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3"/>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183688" y="575736"/>
            <a:ext cx="6818243" cy="461664"/>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461665"/>
          </a:xfrm>
          <a:prstGeom prst="rect">
            <a:avLst/>
          </a:prstGeom>
          <a:noFill/>
        </p:spPr>
        <p:txBody>
          <a:bodyPr wrap="square" rtlCol="0">
            <a:spAutoFit/>
          </a:bodyPr>
          <a:lstStyle/>
          <a:p>
            <a:r>
              <a:rPr lang="es-ES" sz="2400" b="1" dirty="0">
                <a:solidFill>
                  <a:schemeClr val="bg1"/>
                </a:solidFill>
              </a:rPr>
              <a:t>Cuestiones prejudiciales</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770464" y="1347476"/>
            <a:ext cx="6231467" cy="4708981"/>
          </a:xfrm>
          <a:prstGeom prst="rect">
            <a:avLst/>
          </a:prstGeom>
          <a:noFill/>
        </p:spPr>
        <p:txBody>
          <a:bodyPr wrap="square" rtlCol="0">
            <a:spAutoFit/>
          </a:bodyPr>
          <a:lstStyle/>
          <a:p>
            <a:pPr algn="just"/>
            <a:r>
              <a:rPr lang="es-ES" sz="1200" dirty="0">
                <a:latin typeface="Verdana" panose="020B0604030504040204" pitchFamily="34" charset="0"/>
                <a:ea typeface="Verdana" panose="020B0604030504040204" pitchFamily="34" charset="0"/>
              </a:rPr>
              <a:t>Actualmente existe una interpretación disconforme del artículo 3 del Reglamento CCP de los diferentes tribunales de los Estados miembros que han analizado la validez de los CCP.</a:t>
            </a:r>
          </a:p>
          <a:p>
            <a:endParaRPr lang="es-ES" sz="1200" dirty="0">
              <a:latin typeface="Verdana" panose="020B0604030504040204" pitchFamily="34" charset="0"/>
              <a:ea typeface="Verdana" panose="020B0604030504040204" pitchFamily="34" charset="0"/>
            </a:endParaRPr>
          </a:p>
          <a:p>
            <a:pPr algn="just"/>
            <a:r>
              <a:rPr lang="es-ES" sz="1200" dirty="0">
                <a:latin typeface="Verdana" panose="020B0604030504040204" pitchFamily="34" charset="0"/>
                <a:ea typeface="Verdana" panose="020B0604030504040204" pitchFamily="34" charset="0"/>
              </a:rPr>
              <a:t>Ante la evidente falta de uniformidad existente sobre esta materia, tanto el Tribunal Supremo de Irlanda, en fecha 21 de febrero de 2022 (asunto C-149/22), como el Tribunal de Comercio de Finlandia, en fecha 17 de febrero de 2022 (asunto C-119/22), han acordado plantear al TJUE cuestiones prejudiciales con arreglo al artículo 267 del Tratado de Funcionamiento de la Unión Europea, con el objetivo de que se pronuncie sobre la interpretación del artículo 3 del Reglamento CCP:</a:t>
            </a:r>
          </a:p>
          <a:p>
            <a:pPr algn="just"/>
            <a:endParaRPr lang="es-ES" sz="12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ES" sz="1200" dirty="0">
                <a:latin typeface="Verdana" panose="020B0604030504040204" pitchFamily="34" charset="0"/>
                <a:ea typeface="Verdana" panose="020B0604030504040204" pitchFamily="34" charset="0"/>
              </a:rPr>
              <a:t>El 21 de febrero de 2022 el Tribunal Supremo de Irlanda entendió pertinente formular la petición en el litigio relacionado con la validez del CCP irlandés de </a:t>
            </a:r>
            <a:r>
              <a:rPr lang="es-ES" sz="1200" dirty="0" err="1">
                <a:latin typeface="Verdana" panose="020B0604030504040204" pitchFamily="34" charset="0"/>
                <a:ea typeface="Verdana" panose="020B0604030504040204" pitchFamily="34" charset="0"/>
              </a:rPr>
              <a:t>Inegy</a:t>
            </a:r>
            <a:r>
              <a:rPr lang="es-ES" sz="1200" dirty="0">
                <a:latin typeface="Verdana" panose="020B0604030504040204" pitchFamily="34" charset="0"/>
                <a:ea typeface="Verdana" panose="020B0604030504040204" pitchFamily="34" charset="0"/>
              </a:rPr>
              <a:t>®. En la resolución se exponen, entre otros, la cuestión litigiosa y su importancia, la legislación aplicable, la jurisprudencia del TJUE, los argumentos de las partes y las decisiones contradictorias emitidas por los diversos tribunales nacionales.</a:t>
            </a:r>
          </a:p>
          <a:p>
            <a:pPr marL="285750" indent="-285750" algn="just">
              <a:buFont typeface="Arial" panose="020B0604020202020204" pitchFamily="34" charset="0"/>
              <a:buChar char="•"/>
            </a:pPr>
            <a:endParaRPr lang="es-ES" sz="1200" dirty="0">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ES" sz="1200" dirty="0">
                <a:latin typeface="Verdana" panose="020B0604030504040204" pitchFamily="34" charset="0"/>
                <a:ea typeface="Verdana" panose="020B0604030504040204" pitchFamily="34" charset="0"/>
              </a:rPr>
              <a:t>El Tribunal </a:t>
            </a:r>
            <a:r>
              <a:rPr lang="es-ES" sz="1200">
                <a:latin typeface="Verdana" panose="020B0604030504040204" pitchFamily="34" charset="0"/>
                <a:ea typeface="Verdana" panose="020B0604030504040204" pitchFamily="34" charset="0"/>
              </a:rPr>
              <a:t>de Comercio de </a:t>
            </a:r>
            <a:r>
              <a:rPr lang="es-ES" sz="1200" dirty="0">
                <a:latin typeface="Verdana" panose="020B0604030504040204" pitchFamily="34" charset="0"/>
                <a:ea typeface="Verdana" panose="020B0604030504040204" pitchFamily="34" charset="0"/>
              </a:rPr>
              <a:t>Finlandia acordó el 17 de febrero de 2022 plantear una cuestión prejudicial sobre el mismo artículo del Reglamento CCP al TJUE. En su resolución, el juzgado remitente explica el objeto del procedimiento finlandés, la patente de base, las autorizaciones de comercialización emitidas y los fundamentos de derecho y jurisprudencia relevantes, incluida la del TJUE sobre el artículo 3 del RCCP.</a:t>
            </a: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4"/>
          <a:stretch>
            <a:fillRect/>
          </a:stretch>
        </p:blipFill>
        <p:spPr>
          <a:xfrm>
            <a:off x="7215226" y="575737"/>
            <a:ext cx="4793086" cy="386886"/>
          </a:xfrm>
          <a:prstGeom prst="rect">
            <a:avLst/>
          </a:prstGeom>
        </p:spPr>
      </p:pic>
    </p:spTree>
    <p:extLst>
      <p:ext uri="{BB962C8B-B14F-4D97-AF65-F5344CB8AC3E}">
        <p14:creationId xmlns:p14="http://schemas.microsoft.com/office/powerpoint/2010/main" val="160101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9F28E9A-C2A8-451D-8B16-63B32413E688}"/>
              </a:ext>
            </a:extLst>
          </p:cNvPr>
          <p:cNvSpPr/>
          <p:nvPr/>
        </p:nvSpPr>
        <p:spPr>
          <a:xfrm>
            <a:off x="0" y="0"/>
            <a:ext cx="12192000" cy="6858000"/>
          </a:xfrm>
          <a:prstGeom prst="rect">
            <a:avLst/>
          </a:prstGeom>
          <a:solidFill>
            <a:srgbClr val="292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E779B69-152E-E0A3-7CB9-492EA9C18C62}"/>
              </a:ext>
            </a:extLst>
          </p:cNvPr>
          <p:cNvSpPr/>
          <p:nvPr/>
        </p:nvSpPr>
        <p:spPr>
          <a:xfrm>
            <a:off x="-2976034" y="5215469"/>
            <a:ext cx="6447367" cy="728131"/>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634997" y="5157477"/>
            <a:ext cx="4224869" cy="830997"/>
          </a:xfrm>
          <a:prstGeom prst="rect">
            <a:avLst/>
          </a:prstGeom>
          <a:noFill/>
        </p:spPr>
        <p:txBody>
          <a:bodyPr wrap="square" rtlCol="0">
            <a:spAutoFit/>
          </a:bodyPr>
          <a:lstStyle/>
          <a:p>
            <a:r>
              <a:rPr lang="es-ES" sz="4800" b="1" dirty="0">
                <a:solidFill>
                  <a:schemeClr val="bg1"/>
                </a:solidFill>
              </a:rPr>
              <a:t>GRACIAS</a:t>
            </a:r>
          </a:p>
        </p:txBody>
      </p:sp>
      <p:pic>
        <p:nvPicPr>
          <p:cNvPr id="6" name="Imagen 5">
            <a:extLst>
              <a:ext uri="{FF2B5EF4-FFF2-40B4-BE49-F238E27FC236}">
                <a16:creationId xmlns:a16="http://schemas.microsoft.com/office/drawing/2014/main" id="{9E08DBEF-7287-FF16-2396-90760E723211}"/>
              </a:ext>
            </a:extLst>
          </p:cNvPr>
          <p:cNvPicPr>
            <a:picLocks noChangeAspect="1"/>
          </p:cNvPicPr>
          <p:nvPr/>
        </p:nvPicPr>
        <p:blipFill>
          <a:blip r:embed="rId2"/>
          <a:stretch>
            <a:fillRect/>
          </a:stretch>
        </p:blipFill>
        <p:spPr>
          <a:xfrm>
            <a:off x="3687233" y="1083736"/>
            <a:ext cx="7696200" cy="3644900"/>
          </a:xfrm>
          <a:prstGeom prst="rect">
            <a:avLst/>
          </a:prstGeom>
        </p:spPr>
      </p:pic>
      <p:pic>
        <p:nvPicPr>
          <p:cNvPr id="10" name="Imagen 9">
            <a:extLst>
              <a:ext uri="{FF2B5EF4-FFF2-40B4-BE49-F238E27FC236}">
                <a16:creationId xmlns:a16="http://schemas.microsoft.com/office/drawing/2014/main" id="{295F05AB-5F78-FF46-6699-ED1DCCF6948D}"/>
              </a:ext>
            </a:extLst>
          </p:cNvPr>
          <p:cNvPicPr>
            <a:picLocks noChangeAspect="1"/>
          </p:cNvPicPr>
          <p:nvPr/>
        </p:nvPicPr>
        <p:blipFill>
          <a:blip r:embed="rId3"/>
          <a:stretch>
            <a:fillRect/>
          </a:stretch>
        </p:blipFill>
        <p:spPr>
          <a:xfrm>
            <a:off x="3856566" y="5288943"/>
            <a:ext cx="7481130" cy="603858"/>
          </a:xfrm>
          <a:prstGeom prst="rect">
            <a:avLst/>
          </a:prstGeom>
        </p:spPr>
      </p:pic>
    </p:spTree>
    <p:extLst>
      <p:ext uri="{BB962C8B-B14F-4D97-AF65-F5344CB8AC3E}">
        <p14:creationId xmlns:p14="http://schemas.microsoft.com/office/powerpoint/2010/main" val="1840802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308225" y="575735"/>
            <a:ext cx="6693706" cy="461665"/>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2056435" y="538347"/>
            <a:ext cx="6231467" cy="461665"/>
          </a:xfrm>
          <a:prstGeom prst="rect">
            <a:avLst/>
          </a:prstGeom>
          <a:noFill/>
        </p:spPr>
        <p:txBody>
          <a:bodyPr wrap="square" rtlCol="0">
            <a:spAutoFit/>
          </a:bodyPr>
          <a:lstStyle/>
          <a:p>
            <a:r>
              <a:rPr lang="es-ES" sz="2400" b="1" dirty="0">
                <a:solidFill>
                  <a:schemeClr val="bg1"/>
                </a:solidFill>
              </a:rPr>
              <a:t>ÍNDICE</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770464" y="1347476"/>
            <a:ext cx="6231467" cy="2800767"/>
          </a:xfrm>
          <a:prstGeom prst="rect">
            <a:avLst/>
          </a:prstGeom>
          <a:noFill/>
        </p:spPr>
        <p:txBody>
          <a:bodyPr wrap="square" rtlCol="0">
            <a:spAutoFit/>
          </a:bodyPr>
          <a:lstStyle/>
          <a:p>
            <a:pPr marL="342900" indent="-342900">
              <a:buAutoNum type="arabicPeriod"/>
            </a:pPr>
            <a:r>
              <a:rPr lang="es-ES" dirty="0">
                <a:latin typeface="Verdana" panose="020B0604030504040204" pitchFamily="34" charset="0"/>
                <a:ea typeface="Verdana" panose="020B0604030504040204" pitchFamily="34" charset="0"/>
              </a:rPr>
              <a:t>CCP de medicamentos y de combinaciones de medicamentos.</a:t>
            </a:r>
          </a:p>
          <a:p>
            <a:pPr marL="342900" indent="-342900">
              <a:buAutoNum type="arabicPeriod"/>
            </a:pPr>
            <a:endParaRPr lang="es-ES" dirty="0">
              <a:latin typeface="Verdana" panose="020B0604030504040204" pitchFamily="34" charset="0"/>
              <a:ea typeface="Verdana" panose="020B0604030504040204" pitchFamily="34" charset="0"/>
            </a:endParaRPr>
          </a:p>
          <a:p>
            <a:pPr marL="342900" indent="-342900">
              <a:buAutoNum type="arabicPeriod"/>
            </a:pPr>
            <a:r>
              <a:rPr lang="es-ES" dirty="0">
                <a:latin typeface="Verdana" panose="020B0604030504040204" pitchFamily="34" charset="0"/>
                <a:ea typeface="Verdana" panose="020B0604030504040204" pitchFamily="34" charset="0"/>
              </a:rPr>
              <a:t>Admisibilidad del segundo CCP.</a:t>
            </a:r>
          </a:p>
          <a:p>
            <a:pPr marL="342900" indent="-342900">
              <a:buAutoNum type="arabicPeriod"/>
            </a:pPr>
            <a:endParaRPr lang="es-ES" dirty="0">
              <a:latin typeface="Verdana" panose="020B0604030504040204" pitchFamily="34" charset="0"/>
              <a:ea typeface="Verdana" panose="020B0604030504040204" pitchFamily="34" charset="0"/>
            </a:endParaRPr>
          </a:p>
          <a:p>
            <a:pPr marL="342900" indent="-342900">
              <a:buAutoNum type="arabicPeriod"/>
            </a:pPr>
            <a:r>
              <a:rPr lang="es-ES" dirty="0">
                <a:latin typeface="Verdana" panose="020B0604030504040204" pitchFamily="34" charset="0"/>
                <a:ea typeface="Verdana" panose="020B0604030504040204" pitchFamily="34" charset="0"/>
              </a:rPr>
              <a:t>Sentencia de 8 de febrero de 2022 de la Sección 15 de la Audiencia Provincial de Barcelona.</a:t>
            </a:r>
          </a:p>
          <a:p>
            <a:pPr marL="342900" indent="-342900">
              <a:buAutoNum type="arabicPeriod"/>
            </a:pPr>
            <a:endParaRPr lang="es-ES" dirty="0">
              <a:latin typeface="Verdana" panose="020B0604030504040204" pitchFamily="34" charset="0"/>
              <a:ea typeface="Verdana" panose="020B0604030504040204" pitchFamily="34" charset="0"/>
            </a:endParaRPr>
          </a:p>
          <a:p>
            <a:pPr marL="342900" indent="-342900">
              <a:buAutoNum type="arabicPeriod"/>
            </a:pPr>
            <a:r>
              <a:rPr lang="es-ES" dirty="0">
                <a:latin typeface="Verdana" panose="020B0604030504040204" pitchFamily="34" charset="0"/>
                <a:ea typeface="Verdana" panose="020B0604030504040204" pitchFamily="34" charset="0"/>
              </a:rPr>
              <a:t>Cuestiones prejudiciales planteadas al TJUE</a:t>
            </a:r>
            <a:endParaRPr lang="es-ES" sz="1400" dirty="0">
              <a:latin typeface="Verdana" panose="020B0604030504040204" pitchFamily="34" charset="0"/>
              <a:ea typeface="Verdana" panose="020B0604030504040204" pitchFamily="34" charset="0"/>
            </a:endParaRPr>
          </a:p>
          <a:p>
            <a:endParaRPr lang="es-ES" sz="1400" dirty="0">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pic>
        <p:nvPicPr>
          <p:cNvPr id="2" name="Picture 2" descr="CLORO EN PASTILLAS MULTIACCION NATACLOR 1 KG (5 pastillas de 200 g)">
            <a:extLst>
              <a:ext uri="{FF2B5EF4-FFF2-40B4-BE49-F238E27FC236}">
                <a16:creationId xmlns:a16="http://schemas.microsoft.com/office/drawing/2014/main" id="{2DE97BD7-AB90-2346-6507-E4251872E3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577"/>
          <a:stretch/>
        </p:blipFill>
        <p:spPr bwMode="auto">
          <a:xfrm>
            <a:off x="4882560" y="3747323"/>
            <a:ext cx="3191681" cy="253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1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369870" y="575735"/>
            <a:ext cx="6632061" cy="403672"/>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830997"/>
          </a:xfrm>
          <a:prstGeom prst="rect">
            <a:avLst/>
          </a:prstGeom>
          <a:noFill/>
        </p:spPr>
        <p:txBody>
          <a:bodyPr wrap="square" rtlCol="0">
            <a:spAutoFit/>
          </a:bodyPr>
          <a:lstStyle/>
          <a:p>
            <a:r>
              <a:rPr lang="es-ES" sz="2400" b="1" dirty="0">
                <a:solidFill>
                  <a:schemeClr val="bg1"/>
                </a:solidFill>
              </a:rPr>
              <a:t>CCP de medicamentos y combinaciones </a:t>
            </a:r>
            <a:r>
              <a:rPr lang="es-ES" sz="2400" b="1" dirty="0" err="1">
                <a:solidFill>
                  <a:schemeClr val="bg1"/>
                </a:solidFill>
              </a:rPr>
              <a:t>m,edicamentos</a:t>
            </a:r>
            <a:endParaRPr lang="es-ES" sz="2400" b="1" dirty="0">
              <a:solidFill>
                <a:schemeClr val="bg1"/>
              </a:solidFill>
            </a:endParaRPr>
          </a:p>
        </p:txBody>
      </p:sp>
      <p:sp>
        <p:nvSpPr>
          <p:cNvPr id="8" name="CuadroTexto 7">
            <a:extLst>
              <a:ext uri="{FF2B5EF4-FFF2-40B4-BE49-F238E27FC236}">
                <a16:creationId xmlns:a16="http://schemas.microsoft.com/office/drawing/2014/main" id="{EE4CCA9F-41D8-6FBA-FC6E-760F8199D52C}"/>
              </a:ext>
            </a:extLst>
          </p:cNvPr>
          <p:cNvSpPr txBox="1"/>
          <p:nvPr/>
        </p:nvSpPr>
        <p:spPr>
          <a:xfrm>
            <a:off x="770464" y="1347476"/>
            <a:ext cx="6231467" cy="4820872"/>
          </a:xfrm>
          <a:prstGeom prst="rect">
            <a:avLst/>
          </a:prstGeom>
          <a:noFill/>
        </p:spPr>
        <p:txBody>
          <a:bodyPr wrap="square" rtlCol="0">
            <a:spAutoFit/>
          </a:bodyPr>
          <a:lstStyle/>
          <a:p>
            <a:pPr>
              <a:lnSpc>
                <a:spcPct val="130000"/>
              </a:lnSpc>
              <a:spcBef>
                <a:spcPts val="0"/>
              </a:spcBef>
              <a:buClr>
                <a:srgbClr val="B05408"/>
              </a:buClr>
              <a:buFont typeface="Wingdings" panose="05000000000000000000" pitchFamily="2" charset="2"/>
              <a:buChar char="§"/>
            </a:pPr>
            <a:r>
              <a:rPr lang="es-ES" sz="1400" dirty="0">
                <a:latin typeface="Verdana" panose="020B0604030504040204" pitchFamily="34" charset="0"/>
                <a:ea typeface="Verdana" panose="020B0604030504040204" pitchFamily="34" charset="0"/>
                <a:cs typeface="Times New Roman" panose="02020603050405020304" pitchFamily="18" charset="0"/>
              </a:rPr>
              <a:t>Título de PI regulado sustantivamente en el Reglamento (CE) nº 469/2009, del Parlamento y del Consejo de 6 de mayo y en la Ley de Patentes 24/2015 de 24 de julio.</a:t>
            </a:r>
          </a:p>
          <a:p>
            <a:pPr>
              <a:lnSpc>
                <a:spcPct val="130000"/>
              </a:lnSpc>
              <a:spcBef>
                <a:spcPts val="0"/>
              </a:spcBef>
              <a:buClr>
                <a:srgbClr val="B05408"/>
              </a:buClr>
              <a:buFont typeface="Wingdings" panose="05000000000000000000" pitchFamily="2" charset="2"/>
              <a:buChar char="§"/>
            </a:pPr>
            <a:endParaRPr lang="es-ES" sz="1400" dirty="0">
              <a:latin typeface="Verdana" panose="020B0604030504040204" pitchFamily="34" charset="0"/>
              <a:ea typeface="Verdana" panose="020B0604030504040204" pitchFamily="34" charset="0"/>
              <a:cs typeface="Times New Roman" panose="02020603050405020304" pitchFamily="18" charset="0"/>
            </a:endParaRPr>
          </a:p>
          <a:p>
            <a:pPr lvl="0" algn="just">
              <a:lnSpc>
                <a:spcPct val="130000"/>
              </a:lnSpc>
              <a:spcBef>
                <a:spcPts val="0"/>
              </a:spcBef>
              <a:buClr>
                <a:srgbClr val="B05408"/>
              </a:buClr>
              <a:buFont typeface="Wingdings" panose="05000000000000000000" pitchFamily="2" charset="2"/>
              <a:buChar char="§"/>
            </a:pPr>
            <a:r>
              <a:rPr lang="es-ES" sz="1400" u="sng" dirty="0">
                <a:latin typeface="Verdana" panose="020B0604030504040204" pitchFamily="34" charset="0"/>
                <a:ea typeface="Verdana" panose="020B0604030504040204" pitchFamily="34" charset="0"/>
                <a:cs typeface="Times New Roman" panose="02020603050405020304" pitchFamily="18" charset="0"/>
              </a:rPr>
              <a:t>Fundamento</a:t>
            </a:r>
            <a:r>
              <a:rPr lang="es-ES" sz="1400" dirty="0">
                <a:latin typeface="Verdana" panose="020B0604030504040204" pitchFamily="34" charset="0"/>
                <a:ea typeface="Verdana" panose="020B0604030504040204" pitchFamily="34" charset="0"/>
                <a:cs typeface="Times New Roman" panose="02020603050405020304" pitchFamily="18" charset="0"/>
              </a:rPr>
              <a:t>: el período que transcurre entre la presentación de una solicitud de patente para un nuevo medicamento y la autorización de comercialización de dicho medicamento reduce la protección efectiva que confiere la patente a un período insuficiente para amortizar las inversiones efectuadas en la investigación.</a:t>
            </a:r>
          </a:p>
          <a:p>
            <a:pPr marL="400050" indent="-285750" algn="just">
              <a:lnSpc>
                <a:spcPct val="130000"/>
              </a:lnSpc>
              <a:spcBef>
                <a:spcPts val="0"/>
              </a:spcBef>
              <a:buClr>
                <a:srgbClr val="B05408"/>
              </a:buClr>
              <a:buFont typeface="Wingdings" panose="05000000000000000000" pitchFamily="2" charset="2"/>
              <a:buChar char="§"/>
            </a:pPr>
            <a:endParaRPr lang="es-ES" sz="1400" dirty="0">
              <a:latin typeface="Verdana" panose="020B0604030504040204" pitchFamily="34" charset="0"/>
              <a:ea typeface="Verdana" panose="020B0604030504040204" pitchFamily="34" charset="0"/>
              <a:cs typeface="Times New Roman" panose="02020603050405020304" pitchFamily="18" charset="0"/>
            </a:endParaRPr>
          </a:p>
          <a:p>
            <a:pPr lvl="0" algn="just">
              <a:lnSpc>
                <a:spcPct val="130000"/>
              </a:lnSpc>
              <a:spcBef>
                <a:spcPts val="0"/>
              </a:spcBef>
              <a:buClr>
                <a:srgbClr val="B05408"/>
              </a:buClr>
              <a:buFont typeface="Wingdings" panose="05000000000000000000" pitchFamily="2" charset="2"/>
              <a:buChar char="§"/>
            </a:pPr>
            <a:r>
              <a:rPr lang="es-ES" sz="1400" u="sng" dirty="0">
                <a:latin typeface="Verdana" panose="020B0604030504040204" pitchFamily="34" charset="0"/>
                <a:ea typeface="Verdana" panose="020B0604030504040204" pitchFamily="34" charset="0"/>
                <a:cs typeface="Times New Roman" panose="02020603050405020304" pitchFamily="18" charset="0"/>
              </a:rPr>
              <a:t>Objeto</a:t>
            </a:r>
            <a:r>
              <a:rPr lang="es-ES" sz="1400" dirty="0">
                <a:latin typeface="Verdana" panose="020B0604030504040204" pitchFamily="34" charset="0"/>
                <a:ea typeface="Verdana" panose="020B0604030504040204" pitchFamily="34" charset="0"/>
                <a:cs typeface="Times New Roman" panose="02020603050405020304" pitchFamily="18" charset="0"/>
              </a:rPr>
              <a:t>: Producto. el principio activo o la composición (rectius combinación) de principios activos de un medicamento.</a:t>
            </a:r>
          </a:p>
          <a:p>
            <a:pPr marL="114300" indent="0">
              <a:lnSpc>
                <a:spcPct val="130000"/>
              </a:lnSpc>
              <a:spcBef>
                <a:spcPts val="0"/>
              </a:spcBef>
              <a:buClr>
                <a:srgbClr val="B05408"/>
              </a:buClr>
              <a:buNone/>
            </a:pPr>
            <a:r>
              <a:rPr lang="es-ES" sz="1400" dirty="0">
                <a:latin typeface="Verdana" panose="020B0604030504040204" pitchFamily="34" charset="0"/>
                <a:ea typeface="Verdana" panose="020B0604030504040204" pitchFamily="34" charset="0"/>
                <a:cs typeface="Times New Roman" panose="02020603050405020304" pitchFamily="18" charset="0"/>
              </a:rPr>
              <a:t> </a:t>
            </a:r>
          </a:p>
          <a:p>
            <a:pPr lvl="0" algn="just">
              <a:lnSpc>
                <a:spcPct val="130000"/>
              </a:lnSpc>
              <a:spcBef>
                <a:spcPts val="0"/>
              </a:spcBef>
              <a:buClr>
                <a:srgbClr val="B05408"/>
              </a:buClr>
              <a:buFont typeface="Wingdings" panose="05000000000000000000" pitchFamily="2" charset="2"/>
              <a:buChar char="§"/>
            </a:pPr>
            <a:r>
              <a:rPr lang="es-ES" sz="1400" u="sng" dirty="0">
                <a:latin typeface="Verdana" panose="020B0604030504040204" pitchFamily="34" charset="0"/>
                <a:ea typeface="Verdana" panose="020B0604030504040204" pitchFamily="34" charset="0"/>
                <a:cs typeface="Times New Roman" panose="02020603050405020304" pitchFamily="18" charset="0"/>
              </a:rPr>
              <a:t>Efectos</a:t>
            </a:r>
            <a:r>
              <a:rPr lang="es-ES" sz="1400" dirty="0">
                <a:latin typeface="Verdana" panose="020B0604030504040204" pitchFamily="34" charset="0"/>
                <a:ea typeface="Verdana" panose="020B0604030504040204" pitchFamily="34" charset="0"/>
                <a:cs typeface="Times New Roman" panose="02020603050405020304" pitchFamily="18" charset="0"/>
              </a:rPr>
              <a:t>: el CCP confiere al producto objeto de la autorización de comercialización los mismos derechos que la patente de base y estará sujeto a las mismas limitaciones y obligaciones.</a:t>
            </a: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spTree>
    <p:extLst>
      <p:ext uri="{BB962C8B-B14F-4D97-AF65-F5344CB8AC3E}">
        <p14:creationId xmlns:p14="http://schemas.microsoft.com/office/powerpoint/2010/main" val="428980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183688" y="575736"/>
            <a:ext cx="6818243" cy="386886"/>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461665"/>
          </a:xfrm>
          <a:prstGeom prst="rect">
            <a:avLst/>
          </a:prstGeom>
          <a:noFill/>
        </p:spPr>
        <p:txBody>
          <a:bodyPr wrap="square" rtlCol="0">
            <a:spAutoFit/>
          </a:bodyPr>
          <a:lstStyle/>
          <a:p>
            <a:r>
              <a:rPr lang="es-ES" sz="2400" b="1" dirty="0">
                <a:solidFill>
                  <a:schemeClr val="bg1"/>
                </a:solidFill>
              </a:rPr>
              <a:t>CCPs de medicamentos y combinaciones</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770464" y="1347476"/>
            <a:ext cx="6231467" cy="2326471"/>
          </a:xfrm>
          <a:prstGeom prst="rect">
            <a:avLst/>
          </a:prstGeom>
          <a:noFill/>
        </p:spPr>
        <p:txBody>
          <a:bodyPr wrap="square" rtlCol="0">
            <a:spAutoFit/>
          </a:bodyPr>
          <a:lstStyle/>
          <a:p>
            <a:pPr lvl="0" algn="just">
              <a:lnSpc>
                <a:spcPct val="107000"/>
              </a:lnSpc>
              <a:spcAft>
                <a:spcPts val="800"/>
              </a:spcAft>
              <a:buClr>
                <a:srgbClr val="B05408"/>
              </a:buClr>
              <a:buFont typeface="Wingdings" panose="05000000000000000000" pitchFamily="2" charset="2"/>
              <a:buChar char="§"/>
            </a:pPr>
            <a:r>
              <a:rPr lang="es-ES"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Requisitos artículo 3 del Reglamento (CE) No 469/2009 del Parlamento Europeo Y del Consejo de 6 de mayo de 2009 relativo al certificado complementario de protección para los medicamentos (“Reglamento CCP”): </a:t>
            </a:r>
          </a:p>
          <a:p>
            <a:pPr lvl="0" algn="just">
              <a:lnSpc>
                <a:spcPct val="107000"/>
              </a:lnSpc>
              <a:spcAft>
                <a:spcPts val="800"/>
              </a:spcAft>
              <a:buClr>
                <a:srgbClr val="B05408"/>
              </a:buClr>
            </a:pPr>
            <a:endParaRPr lang="es-ES" sz="14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lvl="0" algn="just">
              <a:lnSpc>
                <a:spcPct val="107000"/>
              </a:lnSpc>
              <a:spcAft>
                <a:spcPts val="800"/>
              </a:spcAft>
              <a:buClr>
                <a:srgbClr val="B05408"/>
              </a:buClr>
            </a:pPr>
            <a:endParaRPr lang="es-ES" sz="14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lvl="0" algn="just">
              <a:lnSpc>
                <a:spcPct val="107000"/>
              </a:lnSpc>
              <a:spcAft>
                <a:spcPts val="800"/>
              </a:spcAft>
              <a:buClr>
                <a:srgbClr val="B05408"/>
              </a:buClr>
            </a:pPr>
            <a:endParaRPr lang="es-ES" sz="14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lvl="0" algn="just">
              <a:lnSpc>
                <a:spcPct val="107000"/>
              </a:lnSpc>
              <a:spcAft>
                <a:spcPts val="800"/>
              </a:spcAft>
              <a:buClr>
                <a:srgbClr val="B05408"/>
              </a:buClr>
            </a:pPr>
            <a:endParaRPr lang="es-ES" sz="14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sp>
        <p:nvSpPr>
          <p:cNvPr id="2" name="Rectángulo: esquinas redondeadas 1">
            <a:extLst>
              <a:ext uri="{FF2B5EF4-FFF2-40B4-BE49-F238E27FC236}">
                <a16:creationId xmlns:a16="http://schemas.microsoft.com/office/drawing/2014/main" id="{62B66BB4-A87D-3D48-6CCD-91F262550DB3}"/>
              </a:ext>
            </a:extLst>
          </p:cNvPr>
          <p:cNvSpPr/>
          <p:nvPr/>
        </p:nvSpPr>
        <p:spPr>
          <a:xfrm>
            <a:off x="290571" y="2995627"/>
            <a:ext cx="2013098" cy="105657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el producto está protegido por una patente de base en vigor</a:t>
            </a:r>
            <a:endParaRPr lang="es-ES" sz="1200" dirty="0">
              <a:solidFill>
                <a:schemeClr val="bg1"/>
              </a:solidFill>
              <a:latin typeface="Verdana" panose="020B0604030504040204" pitchFamily="34" charset="0"/>
              <a:ea typeface="Verdana" panose="020B0604030504040204" pitchFamily="34" charset="0"/>
            </a:endParaRPr>
          </a:p>
        </p:txBody>
      </p:sp>
      <p:sp>
        <p:nvSpPr>
          <p:cNvPr id="5" name="Rectángulo: esquinas redondeadas 4">
            <a:extLst>
              <a:ext uri="{FF2B5EF4-FFF2-40B4-BE49-F238E27FC236}">
                <a16:creationId xmlns:a16="http://schemas.microsoft.com/office/drawing/2014/main" id="{F8C8F923-45B6-F715-C492-4CDBD7993371}"/>
              </a:ext>
            </a:extLst>
          </p:cNvPr>
          <p:cNvSpPr/>
          <p:nvPr/>
        </p:nvSpPr>
        <p:spPr>
          <a:xfrm>
            <a:off x="2520524" y="2997661"/>
            <a:ext cx="2013098" cy="105657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el producto, como medicamento, ha obtenido una autorización de comercialización</a:t>
            </a:r>
            <a:endParaRPr lang="es-ES" sz="1200" dirty="0">
              <a:solidFill>
                <a:schemeClr val="bg1"/>
              </a:solidFill>
              <a:latin typeface="Verdana" panose="020B0604030504040204" pitchFamily="34" charset="0"/>
              <a:ea typeface="Verdana" panose="020B0604030504040204" pitchFamily="34" charset="0"/>
            </a:endParaRPr>
          </a:p>
        </p:txBody>
      </p:sp>
      <p:sp>
        <p:nvSpPr>
          <p:cNvPr id="10" name="Rectángulo: esquinas redondeadas 9">
            <a:extLst>
              <a:ext uri="{FF2B5EF4-FFF2-40B4-BE49-F238E27FC236}">
                <a16:creationId xmlns:a16="http://schemas.microsoft.com/office/drawing/2014/main" id="{567266D7-C032-C75F-DBA9-0487149E08CB}"/>
              </a:ext>
            </a:extLst>
          </p:cNvPr>
          <p:cNvSpPr/>
          <p:nvPr/>
        </p:nvSpPr>
        <p:spPr>
          <a:xfrm>
            <a:off x="4706396" y="3002700"/>
            <a:ext cx="2013098" cy="105657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el producto, como medicamento, ha obtenido una autorización de comercialización</a:t>
            </a:r>
            <a:endParaRPr lang="es-ES" sz="1200" dirty="0">
              <a:solidFill>
                <a:schemeClr val="bg1"/>
              </a:solidFill>
              <a:latin typeface="Verdana" panose="020B0604030504040204" pitchFamily="34" charset="0"/>
              <a:ea typeface="Verdana" panose="020B0604030504040204" pitchFamily="34" charset="0"/>
            </a:endParaRPr>
          </a:p>
        </p:txBody>
      </p:sp>
      <p:sp>
        <p:nvSpPr>
          <p:cNvPr id="11" name="Rectángulo: esquinas redondeadas 10">
            <a:extLst>
              <a:ext uri="{FF2B5EF4-FFF2-40B4-BE49-F238E27FC236}">
                <a16:creationId xmlns:a16="http://schemas.microsoft.com/office/drawing/2014/main" id="{7564BCDD-E89A-53E7-BCF7-7489D26644E5}"/>
              </a:ext>
            </a:extLst>
          </p:cNvPr>
          <p:cNvSpPr/>
          <p:nvPr/>
        </p:nvSpPr>
        <p:spPr>
          <a:xfrm>
            <a:off x="6980430" y="2997661"/>
            <a:ext cx="2013098" cy="105657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2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la autorización de comercialización es la primera del producto como medicamento</a:t>
            </a:r>
            <a:endParaRPr lang="es-ES" sz="1200" dirty="0">
              <a:solidFill>
                <a:schemeClr val="bg1"/>
              </a:solidFill>
              <a:latin typeface="Verdana" panose="020B0604030504040204" pitchFamily="34" charset="0"/>
              <a:ea typeface="Verdana" panose="020B0604030504040204" pitchFamily="34" charset="0"/>
            </a:endParaRPr>
          </a:p>
        </p:txBody>
      </p:sp>
      <p:pic>
        <p:nvPicPr>
          <p:cNvPr id="12" name="Gráfico 11" descr="Productos químicos con relleno sólido">
            <a:extLst>
              <a:ext uri="{FF2B5EF4-FFF2-40B4-BE49-F238E27FC236}">
                <a16:creationId xmlns:a16="http://schemas.microsoft.com/office/drawing/2014/main" id="{3A44893C-F452-3A96-53EA-48EB67F95A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512" y="4409586"/>
            <a:ext cx="1100938" cy="1100938"/>
          </a:xfrm>
          <a:prstGeom prst="rect">
            <a:avLst/>
          </a:prstGeom>
        </p:spPr>
      </p:pic>
      <p:pic>
        <p:nvPicPr>
          <p:cNvPr id="13" name="Imagen 12">
            <a:extLst>
              <a:ext uri="{FF2B5EF4-FFF2-40B4-BE49-F238E27FC236}">
                <a16:creationId xmlns:a16="http://schemas.microsoft.com/office/drawing/2014/main" id="{3D29AFC4-143E-7B0F-F869-3DDA0B645C17}"/>
              </a:ext>
            </a:extLst>
          </p:cNvPr>
          <p:cNvPicPr>
            <a:picLocks noChangeAspect="1"/>
          </p:cNvPicPr>
          <p:nvPr/>
        </p:nvPicPr>
        <p:blipFill>
          <a:blip r:embed="rId6"/>
          <a:stretch>
            <a:fillRect/>
          </a:stretch>
        </p:blipFill>
        <p:spPr>
          <a:xfrm>
            <a:off x="3069833" y="4596045"/>
            <a:ext cx="914479" cy="914479"/>
          </a:xfrm>
          <a:prstGeom prst="rect">
            <a:avLst/>
          </a:prstGeom>
        </p:spPr>
      </p:pic>
      <p:pic>
        <p:nvPicPr>
          <p:cNvPr id="14" name="Imagen 13">
            <a:extLst>
              <a:ext uri="{FF2B5EF4-FFF2-40B4-BE49-F238E27FC236}">
                <a16:creationId xmlns:a16="http://schemas.microsoft.com/office/drawing/2014/main" id="{37DF3741-4FC7-1320-FCC2-9EF3354D898B}"/>
              </a:ext>
            </a:extLst>
          </p:cNvPr>
          <p:cNvPicPr>
            <a:picLocks noChangeAspect="1"/>
          </p:cNvPicPr>
          <p:nvPr/>
        </p:nvPicPr>
        <p:blipFill>
          <a:blip r:embed="rId7"/>
          <a:stretch>
            <a:fillRect/>
          </a:stretch>
        </p:blipFill>
        <p:spPr>
          <a:xfrm>
            <a:off x="5333124" y="4562513"/>
            <a:ext cx="975445" cy="981541"/>
          </a:xfrm>
          <a:prstGeom prst="rect">
            <a:avLst/>
          </a:prstGeom>
        </p:spPr>
      </p:pic>
      <p:pic>
        <p:nvPicPr>
          <p:cNvPr id="15" name="Imagen 14">
            <a:extLst>
              <a:ext uri="{FF2B5EF4-FFF2-40B4-BE49-F238E27FC236}">
                <a16:creationId xmlns:a16="http://schemas.microsoft.com/office/drawing/2014/main" id="{65FD34FD-F2D8-5C10-A580-095ED741B82C}"/>
              </a:ext>
            </a:extLst>
          </p:cNvPr>
          <p:cNvPicPr>
            <a:picLocks noChangeAspect="1"/>
          </p:cNvPicPr>
          <p:nvPr/>
        </p:nvPicPr>
        <p:blipFill>
          <a:blip r:embed="rId8"/>
          <a:stretch>
            <a:fillRect/>
          </a:stretch>
        </p:blipFill>
        <p:spPr>
          <a:xfrm>
            <a:off x="7497445" y="4468322"/>
            <a:ext cx="1085182" cy="1085182"/>
          </a:xfrm>
          <a:prstGeom prst="rect">
            <a:avLst/>
          </a:prstGeom>
        </p:spPr>
      </p:pic>
    </p:spTree>
    <p:extLst>
      <p:ext uri="{BB962C8B-B14F-4D97-AF65-F5344CB8AC3E}">
        <p14:creationId xmlns:p14="http://schemas.microsoft.com/office/powerpoint/2010/main" val="324297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183688" y="575735"/>
            <a:ext cx="6818243" cy="403671"/>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461665"/>
          </a:xfrm>
          <a:prstGeom prst="rect">
            <a:avLst/>
          </a:prstGeom>
          <a:noFill/>
        </p:spPr>
        <p:txBody>
          <a:bodyPr wrap="square" rtlCol="0">
            <a:spAutoFit/>
          </a:bodyPr>
          <a:lstStyle/>
          <a:p>
            <a:r>
              <a:rPr lang="es-ES" sz="2400" b="1" dirty="0">
                <a:solidFill>
                  <a:schemeClr val="bg1"/>
                </a:solidFill>
              </a:rPr>
              <a:t>CCPs de medicamentos y combinaciones</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369870" y="1150707"/>
            <a:ext cx="8756375" cy="4916026"/>
          </a:xfrm>
          <a:prstGeom prst="rect">
            <a:avLst/>
          </a:prstGeom>
          <a:noFill/>
        </p:spPr>
        <p:txBody>
          <a:bodyPr wrap="square" rtlCol="0">
            <a:spAutoFit/>
          </a:bodyPr>
          <a:lstStyle/>
          <a:p>
            <a:pPr marL="400050" lvl="0" indent="-400050" algn="just">
              <a:lnSpc>
                <a:spcPct val="130000"/>
              </a:lnSpc>
              <a:spcBef>
                <a:spcPts val="0"/>
              </a:spcBef>
              <a:buClr>
                <a:srgbClr val="F39100"/>
              </a:buClr>
              <a:buFont typeface="+mj-lt"/>
              <a:buAutoNum type="romanUcPeriod"/>
            </a:pPr>
            <a:r>
              <a:rPr lang="es-ES" sz="1400" b="1" dirty="0">
                <a:solidFill>
                  <a:srgbClr val="F39100"/>
                </a:solidFill>
                <a:effectLst/>
                <a:latin typeface="Verdana" panose="020B0604030504040204" pitchFamily="34" charset="0"/>
                <a:ea typeface="Verdana" panose="020B0604030504040204" pitchFamily="34" charset="0"/>
                <a:cs typeface="Times New Roman" panose="02020603050405020304" pitchFamily="18" charset="0"/>
              </a:rPr>
              <a:t>El concepto de protección de patente. </a:t>
            </a:r>
            <a:endParaRPr lang="es-ES" sz="1400" b="1" dirty="0">
              <a:solidFill>
                <a:srgbClr val="F39100"/>
              </a:solidFill>
              <a:latin typeface="Verdana" panose="020B0604030504040204" pitchFamily="34" charset="0"/>
              <a:ea typeface="Verdana" panose="020B0604030504040204" pitchFamily="34" charset="0"/>
              <a:cs typeface="Times New Roman" panose="02020603050405020304" pitchFamily="18" charset="0"/>
            </a:endParaRPr>
          </a:p>
          <a:p>
            <a:pPr marL="0" lvl="0" indent="0" algn="just">
              <a:lnSpc>
                <a:spcPct val="130000"/>
              </a:lnSpc>
              <a:spcBef>
                <a:spcPts val="0"/>
              </a:spcBef>
              <a:buClr>
                <a:srgbClr val="000000"/>
              </a:buClr>
              <a:buNone/>
            </a:pPr>
            <a:r>
              <a:rPr lang="es-ES"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r>
              <a:rPr lang="es-ES" sz="1400" b="1" u="sng"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Sentencia TJUE (Gran Sala) de 25 de julio de 2018 (</a:t>
            </a:r>
            <a:r>
              <a:rPr lang="es-ES" sz="1400" b="1" u="sng"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Truvada</a:t>
            </a:r>
            <a:r>
              <a:rPr lang="es-ES" sz="1400" b="1" u="sng"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t>
            </a:r>
            <a:endParaRPr lang="es-ES" sz="1400" b="1" u="sng" dirty="0">
              <a:effectLst/>
              <a:latin typeface="Verdana" panose="020B0604030504040204" pitchFamily="34" charset="0"/>
              <a:ea typeface="Verdana" panose="020B0604030504040204" pitchFamily="34" charset="0"/>
              <a:cs typeface="Times New Roman" panose="02020603050405020304" pitchFamily="18" charset="0"/>
            </a:endParaRPr>
          </a:p>
          <a:p>
            <a:pPr marL="571500" indent="0" algn="just">
              <a:lnSpc>
                <a:spcPct val="130000"/>
              </a:lnSpc>
              <a:spcBef>
                <a:spcPts val="0"/>
              </a:spcBef>
              <a:buNone/>
            </a:pPr>
            <a:r>
              <a:rPr lang="es-ES"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p>
            <a:pPr marL="571500" indent="0" algn="just">
              <a:lnSpc>
                <a:spcPct val="130000"/>
              </a:lnSpc>
              <a:spcBef>
                <a:spcPts val="0"/>
              </a:spcBef>
              <a:buNone/>
            </a:pPr>
            <a:r>
              <a:rPr lang="es-ES" sz="1300" i="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“El artículo 3, letra a), del Reglamento (CE) </a:t>
            </a:r>
            <a:r>
              <a:rPr lang="es-ES" sz="1300" i="1" dirty="0" err="1">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nº</a:t>
            </a:r>
            <a:r>
              <a:rPr lang="es-ES" sz="1300" i="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469/2009 del Parlamento Europeo y del Consejo, de 6 de mayo de 2009, relativo al certificado complementario de protección para los medicamentos, debe interpretarse en el sentido de que un producto compuesto por varios principios activos que tengan un efecto combinado está «protegido por una patente de base en vigor», de acuerdo con dicha disposición, cuando la combinación de los principios activos que la componen, aunque no se mencione expresamente en las reivindicaciones de la patente de base, está incluida necesaria y específicamente en dichas reivindicaciones. A tal fin, desde el punto de vista del experto en la materia y sobre la base del estado de la técnica en la fecha de presentación o de prioridad de la patente de base:”</a:t>
            </a:r>
            <a:endParaRPr lang="es-ES" sz="1300" i="1"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marL="571500" indent="0" algn="just">
              <a:lnSpc>
                <a:spcPct val="130000"/>
              </a:lnSpc>
              <a:spcBef>
                <a:spcPts val="0"/>
              </a:spcBef>
              <a:buNone/>
            </a:pPr>
            <a:endParaRPr lang="es-ES" sz="1400" i="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p>
            <a:pPr marL="857250" indent="-285750" algn="just">
              <a:lnSpc>
                <a:spcPct val="107000"/>
              </a:lnSpc>
              <a:spcBef>
                <a:spcPts val="0"/>
              </a:spcBef>
              <a:buClr>
                <a:srgbClr val="CC6600"/>
              </a:buClr>
              <a:buFont typeface="Arial" panose="020B0604020202020204" pitchFamily="34" charset="0"/>
              <a:buChar char="•"/>
            </a:pPr>
            <a:r>
              <a:rPr lang="es-ES" sz="1400" dirty="0">
                <a:solidFill>
                  <a:srgbClr val="000000"/>
                </a:solidFill>
                <a:latin typeface="Verdana" panose="020B0604030504040204" pitchFamily="34" charset="0"/>
                <a:ea typeface="Verdana" panose="020B0604030504040204" pitchFamily="34" charset="0"/>
                <a:cs typeface="Times New Roman" panose="02020603050405020304" pitchFamily="18" charset="0"/>
              </a:rPr>
              <a:t>L</a:t>
            </a:r>
            <a:r>
              <a:rPr lang="es-ES"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 combinación de estos principios activos debe estar incluida necesariamente, a la luz de la descripción y de los dibujos de esa patente, en la invención amparada por esta, y</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p>
            <a:pPr marL="914400" algn="just">
              <a:lnSpc>
                <a:spcPct val="107000"/>
              </a:lnSpc>
              <a:spcBef>
                <a:spcPts val="0"/>
              </a:spcBef>
              <a:buClr>
                <a:srgbClr val="CC6600"/>
              </a:buClr>
              <a:buFont typeface="Arial" panose="020B0604020202020204" pitchFamily="34" charset="0"/>
              <a:buChar char="•"/>
            </a:pP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a:p>
            <a:pPr marL="857250" indent="-285750" algn="just">
              <a:lnSpc>
                <a:spcPct val="107000"/>
              </a:lnSpc>
              <a:spcBef>
                <a:spcPts val="0"/>
              </a:spcBef>
              <a:buClr>
                <a:srgbClr val="CC6600"/>
              </a:buClr>
              <a:buFont typeface="Arial" panose="020B0604020202020204" pitchFamily="34" charset="0"/>
              <a:buChar char="•"/>
            </a:pPr>
            <a:r>
              <a:rPr lang="es-ES" sz="1400" dirty="0">
                <a:solidFill>
                  <a:srgbClr val="000000"/>
                </a:solidFill>
                <a:latin typeface="Verdana" panose="020B0604030504040204" pitchFamily="34" charset="0"/>
                <a:ea typeface="Verdana" panose="020B0604030504040204" pitchFamily="34" charset="0"/>
                <a:cs typeface="Times New Roman" panose="02020603050405020304" pitchFamily="18" charset="0"/>
              </a:rPr>
              <a:t>C</a:t>
            </a:r>
            <a:r>
              <a:rPr lang="es-ES"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ada uno de los citados principios activos debe ser específicamente identificable, a la luz de la totalidad de los elementos divulgados por la referida patente.</a:t>
            </a:r>
            <a:endParaRPr lang="es-ES"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spTree>
    <p:extLst>
      <p:ext uri="{BB962C8B-B14F-4D97-AF65-F5344CB8AC3E}">
        <p14:creationId xmlns:p14="http://schemas.microsoft.com/office/powerpoint/2010/main" val="223247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287676" y="575735"/>
            <a:ext cx="6714255" cy="386885"/>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461665"/>
          </a:xfrm>
          <a:prstGeom prst="rect">
            <a:avLst/>
          </a:prstGeom>
          <a:noFill/>
        </p:spPr>
        <p:txBody>
          <a:bodyPr wrap="square" rtlCol="0">
            <a:spAutoFit/>
          </a:bodyPr>
          <a:lstStyle/>
          <a:p>
            <a:r>
              <a:rPr lang="es-ES" sz="2400" b="1" dirty="0">
                <a:solidFill>
                  <a:schemeClr val="bg1"/>
                </a:solidFill>
              </a:rPr>
              <a:t>CCPs de medicamentos y combinaciones</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534159" y="1266574"/>
            <a:ext cx="9914660" cy="4394665"/>
          </a:xfrm>
          <a:prstGeom prst="rect">
            <a:avLst/>
          </a:prstGeom>
          <a:noFill/>
        </p:spPr>
        <p:txBody>
          <a:bodyPr wrap="square" rtlCol="0">
            <a:spAutoFit/>
          </a:bodyPr>
          <a:lstStyle/>
          <a:p>
            <a:pPr marL="400050" indent="-400050" algn="just">
              <a:lnSpc>
                <a:spcPct val="150000"/>
              </a:lnSpc>
              <a:spcBef>
                <a:spcPts val="0"/>
              </a:spcBef>
              <a:buClr>
                <a:srgbClr val="F39100"/>
              </a:buClr>
              <a:buFont typeface="+mj-lt"/>
              <a:buAutoNum type="romanUcPeriod" startAt="2"/>
            </a:pPr>
            <a:r>
              <a:rPr lang="es-ES" sz="1400" b="1" dirty="0">
                <a:solidFill>
                  <a:srgbClr val="F39100"/>
                </a:solidFill>
                <a:effectLst/>
                <a:latin typeface="Verdana" panose="020B0604030504040204" pitchFamily="34" charset="0"/>
                <a:ea typeface="Verdana" panose="020B0604030504040204" pitchFamily="34" charset="0"/>
                <a:cs typeface="Times New Roman" panose="02020603050405020304" pitchFamily="18" charset="0"/>
              </a:rPr>
              <a:t>Las patentes de base que describen varios productos.</a:t>
            </a:r>
          </a:p>
          <a:p>
            <a:pPr marL="400050" indent="-400050" algn="just">
              <a:lnSpc>
                <a:spcPct val="150000"/>
              </a:lnSpc>
              <a:spcBef>
                <a:spcPts val="0"/>
              </a:spcBef>
              <a:buClr>
                <a:srgbClr val="F39100"/>
              </a:buClr>
              <a:buFont typeface="+mj-lt"/>
              <a:buAutoNum type="romanUcPeriod" startAt="2"/>
            </a:pPr>
            <a:endParaRPr lang="es-ES" sz="1400" b="1" dirty="0">
              <a:solidFill>
                <a:srgbClr val="F39100"/>
              </a:solidFill>
              <a:effectLst/>
              <a:latin typeface="Verdana" panose="020B0604030504040204" pitchFamily="34" charset="0"/>
              <a:ea typeface="Verdana" panose="020B0604030504040204" pitchFamily="34" charset="0"/>
              <a:cs typeface="Times New Roman" panose="02020603050405020304" pitchFamily="18" charset="0"/>
            </a:endParaRPr>
          </a:p>
          <a:p>
            <a:pPr marL="400050" indent="-400050" algn="just">
              <a:lnSpc>
                <a:spcPct val="150000"/>
              </a:lnSpc>
              <a:spcBef>
                <a:spcPts val="0"/>
              </a:spcBef>
              <a:buClr>
                <a:srgbClr val="F39100"/>
              </a:buClr>
              <a:buFont typeface="+mj-lt"/>
              <a:buAutoNum type="romanUcPeriod" startAt="2"/>
            </a:pPr>
            <a:r>
              <a:rPr lang="es-ES" sz="1400" b="1" dirty="0">
                <a:solidFill>
                  <a:srgbClr val="F39100"/>
                </a:solidFill>
                <a:effectLst/>
                <a:latin typeface="Verdana" panose="020B0604030504040204" pitchFamily="34" charset="0"/>
                <a:ea typeface="Verdana" panose="020B0604030504040204" pitchFamily="34" charset="0"/>
                <a:cs typeface="Times New Roman" panose="02020603050405020304" pitchFamily="18" charset="0"/>
              </a:rPr>
              <a:t>Las patentes de base que describen productos mediante una formula funcional.</a:t>
            </a:r>
          </a:p>
          <a:p>
            <a:pPr marL="0" indent="0" algn="just">
              <a:lnSpc>
                <a:spcPct val="150000"/>
              </a:lnSpc>
              <a:spcBef>
                <a:spcPts val="0"/>
              </a:spcBef>
              <a:buClr>
                <a:srgbClr val="CC6600"/>
              </a:buClr>
              <a:buNone/>
            </a:pPr>
            <a:endParaRPr lang="es-ES" sz="1400" b="1" dirty="0">
              <a:solidFill>
                <a:srgbClr val="F39100"/>
              </a:solidFill>
              <a:effectLst/>
              <a:latin typeface="Verdana" panose="020B0604030504040204" pitchFamily="34" charset="0"/>
              <a:ea typeface="Verdana" panose="020B0604030504040204" pitchFamily="34" charset="0"/>
              <a:cs typeface="Times New Roman" panose="02020603050405020304" pitchFamily="18" charset="0"/>
            </a:endParaRPr>
          </a:p>
          <a:p>
            <a:pPr marL="446088" indent="0" algn="just">
              <a:lnSpc>
                <a:spcPct val="150000"/>
              </a:lnSpc>
              <a:spcBef>
                <a:spcPts val="0"/>
              </a:spcBef>
              <a:buClr>
                <a:srgbClr val="CC6600"/>
              </a:buClr>
              <a:buNone/>
            </a:pPr>
            <a:r>
              <a:rPr lang="es-ES" sz="1200" b="1" u="sng"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Sentencia del TJUE de 30 de abril de 2020 (</a:t>
            </a:r>
            <a:r>
              <a:rPr lang="es-ES" sz="1200" b="1" u="sng"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Sitagliptina</a:t>
            </a:r>
            <a:r>
              <a:rPr lang="es-ES" sz="1200" b="1" u="sng"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Fallo:</a:t>
            </a:r>
          </a:p>
          <a:p>
            <a:pPr marL="0" indent="0" algn="just">
              <a:lnSpc>
                <a:spcPct val="150000"/>
              </a:lnSpc>
              <a:spcBef>
                <a:spcPts val="0"/>
              </a:spcBef>
              <a:buClr>
                <a:srgbClr val="CC6600"/>
              </a:buClr>
              <a:buNone/>
            </a:pPr>
            <a:endParaRPr lang="es-ES" sz="1200" i="1" dirty="0">
              <a:effectLst/>
              <a:latin typeface="Verdana" panose="020B0604030504040204" pitchFamily="34" charset="0"/>
              <a:ea typeface="Verdana" panose="020B0604030504040204" pitchFamily="34" charset="0"/>
              <a:cs typeface="Times New Roman" panose="02020603050405020304" pitchFamily="18" charset="0"/>
            </a:endParaRPr>
          </a:p>
          <a:p>
            <a:pPr marL="742950" lvl="0" indent="-296863" algn="just">
              <a:lnSpc>
                <a:spcPct val="150000"/>
              </a:lnSpc>
              <a:spcBef>
                <a:spcPts val="0"/>
              </a:spcBef>
              <a:buClr>
                <a:srgbClr val="F39100"/>
              </a:buClr>
              <a:buFont typeface="+mj-lt"/>
              <a:buAutoNum type="arabicPeriod"/>
            </a:pPr>
            <a:r>
              <a:rPr lang="es-ES" sz="1200" dirty="0">
                <a:effectLst/>
                <a:latin typeface="Verdana" panose="020B0604030504040204" pitchFamily="34" charset="0"/>
                <a:ea typeface="Verdana" panose="020B0604030504040204" pitchFamily="34" charset="0"/>
                <a:cs typeface="Times New Roman" panose="02020603050405020304" pitchFamily="18" charset="0"/>
              </a:rPr>
              <a:t>El artículo 3, letra a), del Reglamento (CE) n.º 469/2009 del Parlamento Europeo y del Consejo, de 6 de mayo de 2009, relativo al certificado complementario de protección para los medicamentos, debe interpretarse en el sentido de que un producto está protegido por una patente de base en vigor con arreglo a dicha disposición si, aun cuando no se deduzca de forma individual, como modo de realización concreto, de la información de esa patente, responde a una definición funcional general empleada por una de las reivindicaciones de la patente de base y está comprendido necesariamente en la invención amparada por ella, siempre que pueda ser identificado de manera específica, a la luz de todos los elementos divulgados por la referida patente, por un experto en la materia, sobre la base de sus conocimientos generales en el ámbito considerado en la fecha de presentación o de prioridad de la patente de base y del estado de la técnica en esa misma fecha.</a:t>
            </a: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spTree>
    <p:extLst>
      <p:ext uri="{BB962C8B-B14F-4D97-AF65-F5344CB8AC3E}">
        <p14:creationId xmlns:p14="http://schemas.microsoft.com/office/powerpoint/2010/main" val="411797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183688" y="575735"/>
            <a:ext cx="6818243" cy="386885"/>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461665"/>
          </a:xfrm>
          <a:prstGeom prst="rect">
            <a:avLst/>
          </a:prstGeom>
          <a:noFill/>
        </p:spPr>
        <p:txBody>
          <a:bodyPr wrap="square" rtlCol="0">
            <a:spAutoFit/>
          </a:bodyPr>
          <a:lstStyle/>
          <a:p>
            <a:r>
              <a:rPr lang="es-ES" sz="2400" b="1" dirty="0">
                <a:solidFill>
                  <a:schemeClr val="bg1"/>
                </a:solidFill>
              </a:rPr>
              <a:t>CCPs de medicamentos y combinaciones</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304468" y="1894734"/>
            <a:ext cx="8517467" cy="2283382"/>
          </a:xfrm>
          <a:prstGeom prst="rect">
            <a:avLst/>
          </a:prstGeom>
          <a:noFill/>
        </p:spPr>
        <p:txBody>
          <a:bodyPr wrap="square" rtlCol="0">
            <a:spAutoFit/>
          </a:bodyPr>
          <a:lstStyle/>
          <a:p>
            <a:pPr marL="1077913" lvl="0" indent="-633413" algn="just">
              <a:lnSpc>
                <a:spcPct val="140000"/>
              </a:lnSpc>
              <a:spcBef>
                <a:spcPts val="0"/>
              </a:spcBef>
              <a:buClr>
                <a:srgbClr val="B05408"/>
              </a:buClr>
              <a:buFont typeface="+mj-lt"/>
              <a:buAutoNum type="arabicPeriod" startAt="2"/>
            </a:pPr>
            <a:r>
              <a:rPr lang="es-ES" sz="1200" dirty="0">
                <a:effectLst/>
                <a:latin typeface="Verdana" panose="020B0604030504040204" pitchFamily="34" charset="0"/>
                <a:ea typeface="Verdana" panose="020B0604030504040204" pitchFamily="34" charset="0"/>
                <a:cs typeface="Times New Roman" panose="02020603050405020304" pitchFamily="18" charset="0"/>
              </a:rPr>
              <a:t>El artículo 3, letra a), del Reglamento CCP debe interpretarse en el sentido de que un producto no está protegido por una patente de base en vigor con arreglo a dicha disposición si, pese a estar comprendido en la definición funcional que figura en las reivindicaciones de dicha patente, ha sido desarrollado con posterioridad a la presentación de la solicitud de la patente de base como consecuencia de una actividad inventiva autónoma.</a:t>
            </a:r>
          </a:p>
          <a:p>
            <a:pPr marL="444500" lvl="0" algn="just">
              <a:lnSpc>
                <a:spcPct val="140000"/>
              </a:lnSpc>
              <a:spcBef>
                <a:spcPts val="0"/>
              </a:spcBef>
              <a:buClr>
                <a:srgbClr val="B05408"/>
              </a:buClr>
            </a:pPr>
            <a:endParaRPr lang="es-ES" sz="1400" dirty="0">
              <a:effectLst/>
              <a:latin typeface="Calibri" panose="020F0502020204030204" pitchFamily="34" charset="0"/>
              <a:ea typeface="Yu Mincho" panose="02020400000000000000" pitchFamily="18" charset="-128"/>
              <a:cs typeface="Times New Roman" panose="02020603050405020304" pitchFamily="18" charset="0"/>
            </a:endParaRPr>
          </a:p>
          <a:p>
            <a:pPr algn="just">
              <a:lnSpc>
                <a:spcPct val="150000"/>
              </a:lnSpc>
              <a:buClr>
                <a:srgbClr val="F39100"/>
              </a:buClr>
            </a:pPr>
            <a:r>
              <a:rPr lang="es-ES" sz="1400" b="1" dirty="0">
                <a:solidFill>
                  <a:srgbClr val="F39100"/>
                </a:solidFill>
                <a:latin typeface="Verdana" panose="020B0604030504040204" pitchFamily="34" charset="0"/>
                <a:ea typeface="Verdana" panose="020B0604030504040204" pitchFamily="34" charset="0"/>
                <a:cs typeface="Times New Roman" panose="02020603050405020304" pitchFamily="18" charset="0"/>
              </a:rPr>
              <a:t>IV. Las patentes que describen combinaciones de productos.</a:t>
            </a:r>
          </a:p>
          <a:p>
            <a:pPr marL="444500" lvl="0" algn="just">
              <a:lnSpc>
                <a:spcPct val="140000"/>
              </a:lnSpc>
              <a:spcBef>
                <a:spcPts val="0"/>
              </a:spcBef>
              <a:buClr>
                <a:srgbClr val="B05408"/>
              </a:buClr>
            </a:pPr>
            <a:endParaRPr lang="es-ES" sz="1400" dirty="0">
              <a:effectLst/>
              <a:latin typeface="Calibri" panose="020F0502020204030204" pitchFamily="34" charset="0"/>
              <a:ea typeface="Yu Mincho" panose="02020400000000000000" pitchFamily="18" charset="-128"/>
              <a:cs typeface="Times New Roman" panose="02020603050405020304" pitchFamily="18" charset="0"/>
            </a:endParaRP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spTree>
    <p:extLst>
      <p:ext uri="{BB962C8B-B14F-4D97-AF65-F5344CB8AC3E}">
        <p14:creationId xmlns:p14="http://schemas.microsoft.com/office/powerpoint/2010/main" val="287909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2"/>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183688" y="575736"/>
            <a:ext cx="6818243" cy="386886"/>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461665"/>
          </a:xfrm>
          <a:prstGeom prst="rect">
            <a:avLst/>
          </a:prstGeom>
          <a:noFill/>
        </p:spPr>
        <p:txBody>
          <a:bodyPr wrap="square" rtlCol="0">
            <a:spAutoFit/>
          </a:bodyPr>
          <a:lstStyle/>
          <a:p>
            <a:r>
              <a:rPr lang="es-ES" sz="2400" b="1" dirty="0">
                <a:solidFill>
                  <a:schemeClr val="bg1"/>
                </a:solidFill>
              </a:rPr>
              <a:t>Admisibilidad del segundo CCP</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770464" y="1347476"/>
            <a:ext cx="6544736" cy="1661993"/>
          </a:xfrm>
          <a:prstGeom prst="rect">
            <a:avLst/>
          </a:prstGeom>
          <a:noFill/>
        </p:spPr>
        <p:txBody>
          <a:bodyPr wrap="square" rtlCol="0">
            <a:spAutoFit/>
          </a:bodyPr>
          <a:lstStyle/>
          <a:p>
            <a:pPr algn="just"/>
            <a:r>
              <a:rPr lang="es-ES" sz="1700" dirty="0">
                <a:latin typeface="Verdana" panose="020B0604030504040204" pitchFamily="34" charset="0"/>
                <a:ea typeface="Verdana" panose="020B0604030504040204" pitchFamily="34" charset="0"/>
              </a:rPr>
              <a:t>Una patente que protege varios productos distintos permite obtener varios </a:t>
            </a:r>
            <a:r>
              <a:rPr lang="es-ES" sz="1700" dirty="0" err="1">
                <a:latin typeface="Verdana" panose="020B0604030504040204" pitchFamily="34" charset="0"/>
                <a:ea typeface="Verdana" panose="020B0604030504040204" pitchFamily="34" charset="0"/>
              </a:rPr>
              <a:t>CCPs</a:t>
            </a:r>
            <a:r>
              <a:rPr lang="es-ES" sz="1700" dirty="0">
                <a:latin typeface="Verdana" panose="020B0604030504040204" pitchFamily="34" charset="0"/>
                <a:ea typeface="Verdana" panose="020B0604030504040204" pitchFamily="34" charset="0"/>
              </a:rPr>
              <a:t> en relación con cada uno de esos productos, siempre y cuando cada uno de ellos esté protegido como tal por la patente de base en el sentido del artículo 3, letra a), del Reglamento CCP, en relación con el artículo 1, letras b) y c). </a:t>
            </a:r>
            <a:endParaRPr lang="es-ES" sz="1700" dirty="0">
              <a:solidFill>
                <a:srgbClr val="302D56"/>
              </a:solidFill>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3"/>
          <a:stretch>
            <a:fillRect/>
          </a:stretch>
        </p:blipFill>
        <p:spPr>
          <a:xfrm>
            <a:off x="7215226" y="575737"/>
            <a:ext cx="4793086" cy="386886"/>
          </a:xfrm>
          <a:prstGeom prst="rect">
            <a:avLst/>
          </a:prstGeom>
        </p:spPr>
      </p:pic>
      <p:pic>
        <p:nvPicPr>
          <p:cNvPr id="2" name="Imagen 1">
            <a:extLst>
              <a:ext uri="{FF2B5EF4-FFF2-40B4-BE49-F238E27FC236}">
                <a16:creationId xmlns:a16="http://schemas.microsoft.com/office/drawing/2014/main" id="{10477B4F-7FB6-DAB7-A5E8-4B8949BB93E2}"/>
              </a:ext>
            </a:extLst>
          </p:cNvPr>
          <p:cNvPicPr>
            <a:picLocks noChangeAspect="1"/>
          </p:cNvPicPr>
          <p:nvPr/>
        </p:nvPicPr>
        <p:blipFill>
          <a:blip r:embed="rId4"/>
          <a:stretch>
            <a:fillRect/>
          </a:stretch>
        </p:blipFill>
        <p:spPr>
          <a:xfrm>
            <a:off x="2558994" y="3624764"/>
            <a:ext cx="3292125" cy="1792379"/>
          </a:xfrm>
          <a:prstGeom prst="rect">
            <a:avLst/>
          </a:prstGeom>
        </p:spPr>
      </p:pic>
    </p:spTree>
    <p:extLst>
      <p:ext uri="{BB962C8B-B14F-4D97-AF65-F5344CB8AC3E}">
        <p14:creationId xmlns:p14="http://schemas.microsoft.com/office/powerpoint/2010/main" val="3510250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B192E8E-C4D1-5F3E-9436-8DA117AC2F08}"/>
              </a:ext>
            </a:extLst>
          </p:cNvPr>
          <p:cNvPicPr>
            <a:picLocks noChangeAspect="1"/>
          </p:cNvPicPr>
          <p:nvPr/>
        </p:nvPicPr>
        <p:blipFill>
          <a:blip r:embed="rId2"/>
          <a:stretch>
            <a:fillRect/>
          </a:stretch>
        </p:blipFill>
        <p:spPr>
          <a:xfrm>
            <a:off x="-171732" y="1859850"/>
            <a:ext cx="7706012" cy="3999323"/>
          </a:xfrm>
          <a:prstGeom prst="rect">
            <a:avLst/>
          </a:prstGeom>
        </p:spPr>
      </p:pic>
      <p:pic>
        <p:nvPicPr>
          <p:cNvPr id="4" name="Imagen 3">
            <a:extLst>
              <a:ext uri="{FF2B5EF4-FFF2-40B4-BE49-F238E27FC236}">
                <a16:creationId xmlns:a16="http://schemas.microsoft.com/office/drawing/2014/main" id="{B4740EFD-59E0-A493-7A57-D23CCE0CC7FD}"/>
              </a:ext>
            </a:extLst>
          </p:cNvPr>
          <p:cNvPicPr>
            <a:picLocks noChangeAspect="1"/>
          </p:cNvPicPr>
          <p:nvPr/>
        </p:nvPicPr>
        <p:blipFill>
          <a:blip r:embed="rId3"/>
          <a:stretch>
            <a:fillRect/>
          </a:stretch>
        </p:blipFill>
        <p:spPr>
          <a:xfrm rot="16200000">
            <a:off x="7894680" y="1364298"/>
            <a:ext cx="6858000" cy="3926204"/>
          </a:xfrm>
          <a:prstGeom prst="rect">
            <a:avLst/>
          </a:prstGeom>
        </p:spPr>
      </p:pic>
      <p:sp>
        <p:nvSpPr>
          <p:cNvPr id="3" name="Rectángulo 2">
            <a:extLst>
              <a:ext uri="{FF2B5EF4-FFF2-40B4-BE49-F238E27FC236}">
                <a16:creationId xmlns:a16="http://schemas.microsoft.com/office/drawing/2014/main" id="{3E779B69-152E-E0A3-7CB9-492EA9C18C62}"/>
              </a:ext>
            </a:extLst>
          </p:cNvPr>
          <p:cNvSpPr/>
          <p:nvPr/>
        </p:nvSpPr>
        <p:spPr>
          <a:xfrm>
            <a:off x="183688" y="575735"/>
            <a:ext cx="6818243" cy="771741"/>
          </a:xfrm>
          <a:prstGeom prst="rect">
            <a:avLst/>
          </a:prstGeom>
          <a:solidFill>
            <a:srgbClr val="44A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3F034A42-B52E-5915-8160-A4199C496E76}"/>
              </a:ext>
            </a:extLst>
          </p:cNvPr>
          <p:cNvSpPr txBox="1"/>
          <p:nvPr/>
        </p:nvSpPr>
        <p:spPr>
          <a:xfrm>
            <a:off x="770464" y="517742"/>
            <a:ext cx="6231467" cy="830997"/>
          </a:xfrm>
          <a:prstGeom prst="rect">
            <a:avLst/>
          </a:prstGeom>
          <a:noFill/>
        </p:spPr>
        <p:txBody>
          <a:bodyPr wrap="square" rtlCol="0">
            <a:spAutoFit/>
          </a:bodyPr>
          <a:lstStyle/>
          <a:p>
            <a:r>
              <a:rPr lang="es-ES" sz="2400" b="1" dirty="0">
                <a:solidFill>
                  <a:schemeClr val="bg1"/>
                </a:solidFill>
              </a:rPr>
              <a:t>Sentencia de o de febrero de 2022 de la Sección 15 de la Audiencia Provincial de Barcelona.</a:t>
            </a:r>
          </a:p>
        </p:txBody>
      </p:sp>
      <p:sp>
        <p:nvSpPr>
          <p:cNvPr id="8" name="CuadroTexto 7">
            <a:extLst>
              <a:ext uri="{FF2B5EF4-FFF2-40B4-BE49-F238E27FC236}">
                <a16:creationId xmlns:a16="http://schemas.microsoft.com/office/drawing/2014/main" id="{EE4CCA9F-41D8-6FBA-FC6E-760F8199D52C}"/>
              </a:ext>
            </a:extLst>
          </p:cNvPr>
          <p:cNvSpPr txBox="1"/>
          <p:nvPr/>
        </p:nvSpPr>
        <p:spPr>
          <a:xfrm>
            <a:off x="770464" y="1622684"/>
            <a:ext cx="6231467" cy="3939540"/>
          </a:xfrm>
          <a:prstGeom prst="rect">
            <a:avLst/>
          </a:prstGeom>
          <a:noFill/>
        </p:spPr>
        <p:txBody>
          <a:bodyPr wrap="square" rtlCol="0">
            <a:spAutoFit/>
          </a:bodyPr>
          <a:lstStyle/>
          <a:p>
            <a:pPr algn="just"/>
            <a:r>
              <a:rPr lang="es-ES" sz="1000" dirty="0">
                <a:latin typeface="Verdana" panose="020B0604030504040204" pitchFamily="34" charset="0"/>
                <a:ea typeface="Verdana" panose="020B0604030504040204" pitchFamily="34" charset="0"/>
              </a:rPr>
              <a:t>La Sentencia analiza el Reglamento CCP, y los motivos por los que se pueda instar acción de nulidad del CCP previstos en el artículo 15 del Reglamento CCP, centrándose, en concreto, en el la infracción de lo dispuesto en los artículos 3 a) y 3 c) del Reglamento CCP.</a:t>
            </a:r>
          </a:p>
          <a:p>
            <a:pPr algn="just"/>
            <a:endParaRPr lang="es-ES" sz="1000" dirty="0">
              <a:latin typeface="Verdana" panose="020B0604030504040204" pitchFamily="34" charset="0"/>
              <a:ea typeface="Verdana" panose="020B0604030504040204" pitchFamily="34" charset="0"/>
            </a:endParaRPr>
          </a:p>
          <a:p>
            <a:pPr algn="just"/>
            <a:r>
              <a:rPr lang="es-ES" sz="1000" dirty="0">
                <a:latin typeface="Verdana" panose="020B0604030504040204" pitchFamily="34" charset="0"/>
                <a:ea typeface="Verdana" panose="020B0604030504040204" pitchFamily="34" charset="0"/>
              </a:rPr>
              <a:t>Sobre la interpretación del artículo 3 c) del Reglamento CCP la Sentencia analiza los pronunciamientos del TJUE en tres resoluciones: (i) Sentencia del TJUE de 12 de diciembre de 2013 (c-443/12) en el asunto </a:t>
            </a:r>
            <a:r>
              <a:rPr lang="es-ES" sz="1000" dirty="0" err="1">
                <a:latin typeface="Verdana" panose="020B0604030504040204" pitchFamily="34" charset="0"/>
                <a:ea typeface="Verdana" panose="020B0604030504040204" pitchFamily="34" charset="0"/>
              </a:rPr>
              <a:t>irbesartán</a:t>
            </a:r>
            <a:r>
              <a:rPr lang="es-ES" sz="1000" dirty="0">
                <a:latin typeface="Verdana" panose="020B0604030504040204" pitchFamily="34" charset="0"/>
                <a:ea typeface="Verdana" panose="020B0604030504040204" pitchFamily="34" charset="0"/>
              </a:rPr>
              <a:t>/</a:t>
            </a:r>
            <a:r>
              <a:rPr lang="es-ES" sz="1000" dirty="0" err="1">
                <a:latin typeface="Verdana" panose="020B0604030504040204" pitchFamily="34" charset="0"/>
                <a:ea typeface="Verdana" panose="020B0604030504040204" pitchFamily="34" charset="0"/>
              </a:rPr>
              <a:t>hctz</a:t>
            </a:r>
            <a:r>
              <a:rPr lang="es-ES" sz="1000" dirty="0">
                <a:latin typeface="Verdana" panose="020B0604030504040204" pitchFamily="34" charset="0"/>
                <a:ea typeface="Verdana" panose="020B0604030504040204" pitchFamily="34" charset="0"/>
              </a:rPr>
              <a:t>, caso Sanofi o </a:t>
            </a:r>
            <a:r>
              <a:rPr lang="es-ES" sz="1000" dirty="0" err="1">
                <a:latin typeface="Verdana" panose="020B0604030504040204" pitchFamily="34" charset="0"/>
                <a:ea typeface="Verdana" panose="020B0604030504040204" pitchFamily="34" charset="0"/>
              </a:rPr>
              <a:t>Actavis</a:t>
            </a:r>
            <a:r>
              <a:rPr lang="es-ES" sz="1000" dirty="0">
                <a:latin typeface="Verdana" panose="020B0604030504040204" pitchFamily="34" charset="0"/>
                <a:ea typeface="Verdana" panose="020B0604030504040204" pitchFamily="34" charset="0"/>
              </a:rPr>
              <a:t> I, (</a:t>
            </a:r>
            <a:r>
              <a:rPr lang="es-ES" sz="1000" dirty="0" err="1">
                <a:latin typeface="Verdana" panose="020B0604030504040204" pitchFamily="34" charset="0"/>
                <a:ea typeface="Verdana" panose="020B0604030504040204" pitchFamily="34" charset="0"/>
              </a:rPr>
              <a:t>ii</a:t>
            </a:r>
            <a:r>
              <a:rPr lang="es-ES" sz="1000" dirty="0">
                <a:latin typeface="Verdana" panose="020B0604030504040204" pitchFamily="34" charset="0"/>
                <a:ea typeface="Verdana" panose="020B0604030504040204" pitchFamily="34" charset="0"/>
              </a:rPr>
              <a:t>) Sentencia del TJUE de 12 de diciembre de 2013 (c-484/12) en el asunto Georgetown y (</a:t>
            </a:r>
            <a:r>
              <a:rPr lang="es-ES" sz="1000" dirty="0" err="1">
                <a:latin typeface="Verdana" panose="020B0604030504040204" pitchFamily="34" charset="0"/>
                <a:ea typeface="Verdana" panose="020B0604030504040204" pitchFamily="34" charset="0"/>
              </a:rPr>
              <a:t>iii</a:t>
            </a:r>
            <a:r>
              <a:rPr lang="es-ES" sz="1000" dirty="0">
                <a:latin typeface="Verdana" panose="020B0604030504040204" pitchFamily="34" charset="0"/>
                <a:ea typeface="Verdana" panose="020B0604030504040204" pitchFamily="34" charset="0"/>
              </a:rPr>
              <a:t>) Sentencia del TJUE de 12 de marzo de 2015 (c-577/13) en el asunto telmisartán/</a:t>
            </a:r>
            <a:r>
              <a:rPr lang="es-ES" sz="1000" dirty="0" err="1">
                <a:latin typeface="Verdana" panose="020B0604030504040204" pitchFamily="34" charset="0"/>
                <a:ea typeface="Verdana" panose="020B0604030504040204" pitchFamily="34" charset="0"/>
              </a:rPr>
              <a:t>hctz</a:t>
            </a:r>
            <a:r>
              <a:rPr lang="es-ES" sz="1000" dirty="0">
                <a:latin typeface="Verdana" panose="020B0604030504040204" pitchFamily="34" charset="0"/>
                <a:ea typeface="Verdana" panose="020B0604030504040204" pitchFamily="34" charset="0"/>
              </a:rPr>
              <a:t> o </a:t>
            </a:r>
            <a:r>
              <a:rPr lang="es-ES" sz="1000" dirty="0" err="1">
                <a:latin typeface="Verdana" panose="020B0604030504040204" pitchFamily="34" charset="0"/>
                <a:ea typeface="Verdana" panose="020B0604030504040204" pitchFamily="34" charset="0"/>
              </a:rPr>
              <a:t>Actavis</a:t>
            </a:r>
            <a:r>
              <a:rPr lang="es-ES" sz="1000" dirty="0">
                <a:latin typeface="Verdana" panose="020B0604030504040204" pitchFamily="34" charset="0"/>
                <a:ea typeface="Verdana" panose="020B0604030504040204" pitchFamily="34" charset="0"/>
              </a:rPr>
              <a:t> II.</a:t>
            </a:r>
          </a:p>
          <a:p>
            <a:pPr algn="just"/>
            <a:endParaRPr lang="es-ES" sz="1000" dirty="0">
              <a:latin typeface="Verdana" panose="020B0604030504040204" pitchFamily="34" charset="0"/>
              <a:ea typeface="Verdana" panose="020B0604030504040204" pitchFamily="34" charset="0"/>
            </a:endParaRPr>
          </a:p>
          <a:p>
            <a:pPr algn="just"/>
            <a:r>
              <a:rPr lang="es-ES" sz="1000" dirty="0">
                <a:latin typeface="Verdana" panose="020B0604030504040204" pitchFamily="34" charset="0"/>
                <a:ea typeface="Verdana" panose="020B0604030504040204" pitchFamily="34" charset="0"/>
              </a:rPr>
              <a:t>También analiza las Sentencias STJUE de 25 de julio de 2018 en el asunto c-121/17 (caso Teva v Gilead) y de 20 de abril de 2020 en el asunto c-650/17 –sitagliptina (caso Royalty Pharma), las cuales se pronuncian sobre el artículo 3 a) del Reglamento CCP. </a:t>
            </a:r>
          </a:p>
          <a:p>
            <a:pPr algn="just"/>
            <a:endParaRPr lang="es-ES" sz="1000" dirty="0">
              <a:latin typeface="Verdana" panose="020B0604030504040204" pitchFamily="34" charset="0"/>
              <a:ea typeface="Verdana" panose="020B0604030504040204" pitchFamily="34" charset="0"/>
            </a:endParaRPr>
          </a:p>
          <a:p>
            <a:pPr algn="just"/>
            <a:r>
              <a:rPr lang="es-ES" sz="1000" dirty="0">
                <a:latin typeface="Verdana" panose="020B0604030504040204" pitchFamily="34" charset="0"/>
                <a:ea typeface="Verdana" panose="020B0604030504040204" pitchFamily="34" charset="0"/>
              </a:rPr>
              <a:t>La Sentencia concluye que el CCP en cuestión es nulo por infracción de los apartados a) y c) del artículo 3 del Reglamento CCP puesto que:</a:t>
            </a:r>
          </a:p>
          <a:p>
            <a:pPr algn="just"/>
            <a:endParaRPr lang="es-ES" sz="1000" dirty="0">
              <a:latin typeface="Verdana" panose="020B0604030504040204" pitchFamily="34" charset="0"/>
              <a:ea typeface="Verdana" panose="020B0604030504040204" pitchFamily="34" charset="0"/>
            </a:endParaRPr>
          </a:p>
          <a:p>
            <a:pPr marL="285750" indent="-285750" algn="just">
              <a:buAutoNum type="romanLcParenBoth"/>
            </a:pPr>
            <a:r>
              <a:rPr lang="es-ES" sz="1000" dirty="0">
                <a:latin typeface="Verdana" panose="020B0604030504040204" pitchFamily="34" charset="0"/>
                <a:ea typeface="Verdana" panose="020B0604030504040204" pitchFamily="34" charset="0"/>
              </a:rPr>
              <a:t>Con el primer CCP ya estaba protegido el producto de la combinación de </a:t>
            </a:r>
            <a:r>
              <a:rPr lang="es-ES" sz="1000" dirty="0" err="1">
                <a:latin typeface="Verdana" panose="020B0604030504040204" pitchFamily="34" charset="0"/>
                <a:ea typeface="Verdana" panose="020B0604030504040204" pitchFamily="34" charset="0"/>
              </a:rPr>
              <a:t>ezetimiba</a:t>
            </a:r>
            <a:r>
              <a:rPr lang="es-ES" sz="1000" dirty="0">
                <a:latin typeface="Verdana" panose="020B0604030504040204" pitchFamily="34" charset="0"/>
                <a:ea typeface="Verdana" panose="020B0604030504040204" pitchFamily="34" charset="0"/>
              </a:rPr>
              <a:t> + simvastatina y,</a:t>
            </a:r>
          </a:p>
          <a:p>
            <a:pPr marL="285750" indent="-285750" algn="just">
              <a:buAutoNum type="romanLcParenBoth"/>
            </a:pPr>
            <a:endParaRPr lang="es-ES" sz="1000" dirty="0">
              <a:latin typeface="Verdana" panose="020B0604030504040204" pitchFamily="34" charset="0"/>
              <a:ea typeface="Verdana" panose="020B0604030504040204" pitchFamily="34" charset="0"/>
            </a:endParaRPr>
          </a:p>
          <a:p>
            <a:pPr marL="285750" indent="-285750" algn="just">
              <a:buAutoNum type="romanLcParenBoth"/>
            </a:pPr>
            <a:r>
              <a:rPr lang="es-ES" sz="1000" dirty="0">
                <a:latin typeface="Verdana" panose="020B0604030504040204" pitchFamily="34" charset="0"/>
                <a:ea typeface="Verdana" panose="020B0604030504040204" pitchFamily="34" charset="0"/>
              </a:rPr>
              <a:t>El producto de la combinación </a:t>
            </a:r>
            <a:r>
              <a:rPr lang="es-ES" sz="1000" dirty="0" err="1">
                <a:latin typeface="Verdana" panose="020B0604030504040204" pitchFamily="34" charset="0"/>
                <a:ea typeface="Verdana" panose="020B0604030504040204" pitchFamily="34" charset="0"/>
              </a:rPr>
              <a:t>ezetimiba</a:t>
            </a:r>
            <a:r>
              <a:rPr lang="es-ES" sz="1000" dirty="0">
                <a:latin typeface="Verdana" panose="020B0604030504040204" pitchFamily="34" charset="0"/>
                <a:ea typeface="Verdana" panose="020B0604030504040204" pitchFamily="34" charset="0"/>
              </a:rPr>
              <a:t> + simvastatina no es objeto de la invención al no poder ser identificado de manera específica, a la luz de todos los elementos divulgados por la referida patente, por un experto en la materia, sobre la base de sus conocimientos generales en el ámbito considerado en la fecha de presentación o de prioridad de la patente de base y del estado de la técnica en esa misma. </a:t>
            </a:r>
          </a:p>
        </p:txBody>
      </p:sp>
      <p:pic>
        <p:nvPicPr>
          <p:cNvPr id="9" name="Imagen 8">
            <a:extLst>
              <a:ext uri="{FF2B5EF4-FFF2-40B4-BE49-F238E27FC236}">
                <a16:creationId xmlns:a16="http://schemas.microsoft.com/office/drawing/2014/main" id="{F5B2B71E-C69E-9AC3-21E0-DA67DF7740F1}"/>
              </a:ext>
            </a:extLst>
          </p:cNvPr>
          <p:cNvPicPr>
            <a:picLocks noChangeAspect="1"/>
          </p:cNvPicPr>
          <p:nvPr/>
        </p:nvPicPr>
        <p:blipFill>
          <a:blip r:embed="rId4"/>
          <a:stretch>
            <a:fillRect/>
          </a:stretch>
        </p:blipFill>
        <p:spPr>
          <a:xfrm>
            <a:off x="7215226" y="575737"/>
            <a:ext cx="4793086" cy="386886"/>
          </a:xfrm>
          <a:prstGeom prst="rect">
            <a:avLst/>
          </a:prstGeom>
        </p:spPr>
      </p:pic>
    </p:spTree>
    <p:extLst>
      <p:ext uri="{BB962C8B-B14F-4D97-AF65-F5344CB8AC3E}">
        <p14:creationId xmlns:p14="http://schemas.microsoft.com/office/powerpoint/2010/main" val="75348780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1484</Words>
  <Application>Microsoft Office PowerPoint</Application>
  <PresentationFormat>Panorámica</PresentationFormat>
  <Paragraphs>68</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Arial</vt:lpstr>
      <vt:lpstr>Calibri</vt:lpstr>
      <vt:lpstr>Calibri Light</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Rocío García Romero</cp:lastModifiedBy>
  <cp:revision>7</cp:revision>
  <dcterms:created xsi:type="dcterms:W3CDTF">2022-09-05T16:45:50Z</dcterms:created>
  <dcterms:modified xsi:type="dcterms:W3CDTF">2024-03-01T08:26:46Z</dcterms:modified>
</cp:coreProperties>
</file>