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3" r:id="rId1"/>
    <p:sldMasterId id="2147483915" r:id="rId2"/>
    <p:sldMasterId id="2147483927" r:id="rId3"/>
  </p:sldMasterIdLst>
  <p:notesMasterIdLst>
    <p:notesMasterId r:id="rId26"/>
  </p:notesMasterIdLst>
  <p:handoutMasterIdLst>
    <p:handoutMasterId r:id="rId27"/>
  </p:handoutMasterIdLst>
  <p:sldIdLst>
    <p:sldId id="349" r:id="rId4"/>
    <p:sldId id="401" r:id="rId5"/>
    <p:sldId id="428" r:id="rId6"/>
    <p:sldId id="425" r:id="rId7"/>
    <p:sldId id="430" r:id="rId8"/>
    <p:sldId id="429" r:id="rId9"/>
    <p:sldId id="431" r:id="rId10"/>
    <p:sldId id="423" r:id="rId11"/>
    <p:sldId id="368" r:id="rId12"/>
    <p:sldId id="402" r:id="rId13"/>
    <p:sldId id="334" r:id="rId14"/>
    <p:sldId id="355" r:id="rId15"/>
    <p:sldId id="353" r:id="rId16"/>
    <p:sldId id="356" r:id="rId17"/>
    <p:sldId id="433" r:id="rId18"/>
    <p:sldId id="354" r:id="rId19"/>
    <p:sldId id="357" r:id="rId20"/>
    <p:sldId id="359" r:id="rId21"/>
    <p:sldId id="361" r:id="rId22"/>
    <p:sldId id="408" r:id="rId23"/>
    <p:sldId id="409" r:id="rId24"/>
    <p:sldId id="34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  <a:srgbClr val="17375E"/>
    <a:srgbClr val="111C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3" autoAdjust="0"/>
    <p:restoredTop sz="91433" autoAdjust="0"/>
  </p:normalViewPr>
  <p:slideViewPr>
    <p:cSldViewPr snapToGrid="0" snapToObjects="1">
      <p:cViewPr varScale="1">
        <p:scale>
          <a:sx n="101" d="100"/>
          <a:sy n="101" d="100"/>
        </p:scale>
        <p:origin x="17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8C726CB-E804-B64F-9E70-BE3D5B976B18}" type="datetime1">
              <a:rPr lang="es-ES" smtClean="0"/>
              <a:t>21/10/2023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AB03CF8-B6C4-A84D-9369-41F640B4253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677074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5C0C2C3-45D6-0F43-ADFD-BB19746AAFD2}" type="datetime1">
              <a:rPr lang="es-ES" smtClean="0"/>
              <a:t>21/10/2023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4E76658-E7E2-914D-A39A-FFEB009B136E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28748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A6F26457-0B23-5B48-8617-B3DE9BC0DDFD}" type="datetime1">
              <a:rPr lang="es-ES" smtClean="0"/>
              <a:t>21/10/2023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76658-E7E2-914D-A39A-FFEB009B136E}" type="slidenum">
              <a:rPr lang="es-ES_tradnl" smtClean="0"/>
              <a:pPr>
                <a:defRPr/>
              </a:pPr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4128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315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57200" y="6267450"/>
            <a:ext cx="64643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B2E2C76-A16F-A546-B468-BA0B85FF1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6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57200" y="6267450"/>
            <a:ext cx="64643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34836F-DC9E-8D4C-96F5-56CDAC68B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74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57200" y="6267450"/>
            <a:ext cx="64643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A927E0D-946D-4943-9F7D-6FDB26C75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62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117AF-8FBF-1245-92C4-2FA1B9B3D85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4006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4AE9A-D996-754A-BC1F-68E21D63392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939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2937E-8AC1-4241-94CF-27DF696B858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804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E0890-4F63-A44A-8FBF-582AA96FF4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1683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75975-AE3E-C644-B046-5884912981C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5749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FF583-759D-F449-ACCE-B1822DD523D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0273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73F7D-B46B-C841-ADB0-9CB67F13802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260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 b="1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17375E"/>
                </a:solidFill>
                <a:latin typeface="Baskerville" charset="0"/>
                <a:ea typeface="Baskerville" charset="0"/>
                <a:cs typeface="Baskerville" charset="0"/>
              </a:defRPr>
            </a:lvl1pPr>
          </a:lstStyle>
          <a:p>
            <a:pPr>
              <a:defRPr/>
            </a:pPr>
            <a:fld id="{C9FF5E71-D426-6E4A-8D81-2C299CEEC63F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0169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744D-2825-7644-AC25-415AD726C4C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8265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0721C-FAFC-174B-A57A-017A8C01BB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7215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54F28-60C3-D047-AE62-54D5CC21B2F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472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81E0A-3EE0-1643-B5F5-20290C6E69E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53177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437CA-B666-FE4E-B904-7AC1462BAF3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25293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3BD0-188A-454D-AF94-D5F38B6BC4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4894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19A7E-CF82-7F43-B2A4-3B27EE0A77C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4354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0E0F5-8BFF-384C-92D3-6EE53A43B70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8559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8B2AA-DFCE-EA46-9DDC-CB18D6DCA57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66598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59752-9EF1-5249-AEF3-C97576DAA01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477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_tradnl" dirty="0"/>
              <a:t>PRESENTACIÓN SERVICIOS LEGALES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dirty="0"/>
              <a:t>Font </a:t>
            </a:r>
            <a:r>
              <a:rPr lang="es-ES_tradnl" dirty="0" err="1"/>
              <a:t>Advocats</a:t>
            </a:r>
            <a:r>
              <a:rPr lang="es-ES_tradnl" dirty="0"/>
              <a:t> | Derecho Digital y Tecnológico</a:t>
            </a: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13" y="2906713"/>
            <a:ext cx="1460757" cy="61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962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80B24-F7B1-034E-9373-E51BC0B1227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18869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5DDEB-2B44-B149-9DD5-6E41083E2C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11282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439FD-79AB-3645-967C-B8E3D5C3674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17689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E4DCF-D91A-C74E-BC12-8CB2E9EC15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92461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F16A-6448-7545-B7C1-B9AE07EB70C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012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577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56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575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041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CuadroTexto 2"/>
          <p:cNvSpPr txBox="1"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7375E"/>
          </a:solidFill>
        </p:spPr>
        <p:txBody>
          <a:bodyPr wrap="square" rtlCol="0">
            <a:spAutoFit/>
          </a:bodyPr>
          <a:lstStyle/>
          <a:p>
            <a:endParaRPr lang="es-ES_tradnl"/>
          </a:p>
        </p:txBody>
      </p:sp>
      <p:sp>
        <p:nvSpPr>
          <p:cNvPr id="4" name="Marcador de pie de página 5"/>
          <p:cNvSpPr txBox="1">
            <a:spLocks/>
          </p:cNvSpPr>
          <p:nvPr userDrawn="1"/>
        </p:nvSpPr>
        <p:spPr>
          <a:xfrm>
            <a:off x="409575" y="6417242"/>
            <a:ext cx="6464300" cy="2497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1000" dirty="0">
                <a:solidFill>
                  <a:schemeClr val="tx1"/>
                </a:solidFill>
                <a:latin typeface="Baskerville" charset="0"/>
                <a:ea typeface="Baskerville" charset="0"/>
                <a:cs typeface="Baskerville" charset="0"/>
              </a:rPr>
              <a:t>FONT ADVOCATS | Digital</a:t>
            </a:r>
            <a:r>
              <a:rPr lang="en-US" sz="1000" baseline="0" dirty="0">
                <a:solidFill>
                  <a:schemeClr val="tx1"/>
                </a:solidFill>
                <a:latin typeface="Baskerville" charset="0"/>
                <a:ea typeface="Baskerville" charset="0"/>
                <a:cs typeface="Baskerville" charset="0"/>
              </a:rPr>
              <a:t> &amp; Technology</a:t>
            </a:r>
            <a:endParaRPr lang="en-US" sz="1000" dirty="0">
              <a:solidFill>
                <a:schemeClr val="tx1"/>
              </a:solidFill>
              <a:latin typeface="Baskerville" charset="0"/>
              <a:ea typeface="Baskerville" charset="0"/>
              <a:cs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100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713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/>
              <a:t>Clic para editar titulo</a:t>
            </a:r>
            <a:endParaRPr lang="es-ES" dirty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5" name="Marcador de pie de página 5"/>
          <p:cNvSpPr txBox="1">
            <a:spLocks/>
          </p:cNvSpPr>
          <p:nvPr userDrawn="1"/>
        </p:nvSpPr>
        <p:spPr>
          <a:xfrm>
            <a:off x="457200" y="6419092"/>
            <a:ext cx="6464300" cy="2497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1000" dirty="0">
                <a:solidFill>
                  <a:srgbClr val="17375E"/>
                </a:solidFill>
                <a:latin typeface="Baskerville" charset="0"/>
                <a:ea typeface="Baskerville" charset="0"/>
                <a:cs typeface="Baskerville" charset="0"/>
              </a:rPr>
              <a:t>FONT ADVOCATS | Digital &amp; Technology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83" r:id="rId8"/>
    <p:sldLayoutId id="2147483979" r:id="rId9"/>
    <p:sldLayoutId id="2147483980" r:id="rId10"/>
    <p:sldLayoutId id="2147483981" r:id="rId11"/>
    <p:sldLayoutId id="2147483982" r:id="rId12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4400" kern="1200">
          <a:solidFill>
            <a:srgbClr val="17375E"/>
          </a:solidFill>
          <a:latin typeface="Gill Sans MT" charset="0"/>
          <a:ea typeface="Gill Sans MT" charset="0"/>
          <a:cs typeface="Gill Sans MT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neva" charset="0"/>
          <a:ea typeface="ＭＳ Ｐゴシック" charset="0"/>
          <a:cs typeface="ＭＳ Ｐゴシック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neva" charset="0"/>
          <a:ea typeface="ＭＳ Ｐゴシック" charset="0"/>
          <a:cs typeface="ＭＳ Ｐゴシック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neva" charset="0"/>
          <a:ea typeface="ＭＳ Ｐゴシック" charset="0"/>
          <a:cs typeface="ＭＳ Ｐゴシック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neva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nev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nev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nev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neva" charset="0"/>
          <a:ea typeface="ＭＳ Ｐゴシック" charset="0"/>
          <a:cs typeface="ＭＳ Ｐゴシック" charset="0"/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ct val="0"/>
        </a:spcAft>
        <a:buSzPct val="125000"/>
        <a:buFont typeface="Arial" charset="0"/>
        <a:buChar char="•"/>
        <a:defRPr sz="18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Wingdings" charset="0"/>
        <a:buChar char="§"/>
        <a:defRPr sz="16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2pPr>
      <a:lvl3pPr marL="1200150" indent="-285750" algn="l" defTabSz="457200" rtl="0" fontAlgn="base">
        <a:spcBef>
          <a:spcPct val="20000"/>
        </a:spcBef>
        <a:spcAft>
          <a:spcPct val="0"/>
        </a:spcAft>
        <a:buFont typeface="Lucida Grande" charset="0"/>
        <a:buChar char="-"/>
        <a:defRPr sz="1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Gill Sans MT" charset="0"/>
          <a:ea typeface="Gill Sans MT" charset="0"/>
          <a:cs typeface="Gill Sans MT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s-ES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Baskerville" charset="0"/>
                <a:ea typeface="Baskerville" charset="0"/>
                <a:cs typeface="Baskerville" charset="0"/>
              </a:defRPr>
            </a:lvl1pPr>
          </a:lstStyle>
          <a:p>
            <a:pPr>
              <a:defRPr/>
            </a:pPr>
            <a:fld id="{C9FF5E71-D426-6E4A-8D81-2C299CEEC63F}" type="slidenum">
              <a:rPr lang="es-ES" smtClean="0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075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434A60D-FCA8-0245-9F31-0A3DDE26B2D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moncloa.gob.es/presidente/actividades/Documents/2021/140721-Carta_Derechos_Digitales_RedEs.pdf" TargetMode="External"/><Relationship Id="rId2" Type="http://schemas.openxmlformats.org/officeDocument/2006/relationships/hyperlink" Target="https://www.boe.es/eli/es/rd/2023/08/22/72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9144000" cy="6880578"/>
          </a:xfrm>
          <a:prstGeom prst="rect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08953" y="2517343"/>
            <a:ext cx="7772400" cy="1362075"/>
          </a:xfrm>
          <a:prstGeom prst="rect">
            <a:avLst/>
          </a:prstGeom>
        </p:spPr>
        <p:txBody>
          <a:bodyPr anchor="t"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000" b="0" kern="1200" cap="all">
                <a:solidFill>
                  <a:schemeClr val="tx2">
                    <a:lumMod val="7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s-ES" sz="4400" dirty="0">
                <a:solidFill>
                  <a:schemeClr val="bg1"/>
                </a:solidFill>
              </a:rPr>
              <a:t>Inteligencia artificial en el sector farmacéutico</a:t>
            </a:r>
          </a:p>
        </p:txBody>
      </p:sp>
      <p:sp>
        <p:nvSpPr>
          <p:cNvPr id="7" name="Marcador de texto 2"/>
          <p:cNvSpPr txBox="1">
            <a:spLocks/>
          </p:cNvSpPr>
          <p:nvPr/>
        </p:nvSpPr>
        <p:spPr>
          <a:xfrm>
            <a:off x="508953" y="1599277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l" defTabSz="457200" rtl="0" fontAlgn="base">
              <a:spcBef>
                <a:spcPct val="20000"/>
              </a:spcBef>
              <a:spcAft>
                <a:spcPct val="0"/>
              </a:spcAft>
              <a:buSzPct val="125000"/>
              <a:buFont typeface="Arial" charset="0"/>
              <a:buNone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marL="457200" indent="0" algn="l" defTabSz="457200" rtl="0" fontAlgn="base">
              <a:spcBef>
                <a:spcPct val="20000"/>
              </a:spcBef>
              <a:spcAft>
                <a:spcPct val="0"/>
              </a:spcAft>
              <a:buFont typeface="Wingdings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2pPr>
            <a:lvl3pPr marL="914400" indent="0" algn="l" defTabSz="457200" rtl="0" fontAlgn="base">
              <a:spcBef>
                <a:spcPct val="20000"/>
              </a:spcBef>
              <a:spcAft>
                <a:spcPct val="0"/>
              </a:spcAft>
              <a:buFont typeface="Lucida Grande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3pPr>
            <a:lvl4pPr marL="137160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4pPr>
            <a:lvl5pPr marL="182880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a-ES" sz="2400" dirty="0">
              <a:solidFill>
                <a:schemeClr val="bg1"/>
              </a:solidFill>
            </a:endParaRPr>
          </a:p>
        </p:txBody>
      </p:sp>
      <p:sp>
        <p:nvSpPr>
          <p:cNvPr id="8" name="Marcador de texto 2"/>
          <p:cNvSpPr txBox="1">
            <a:spLocks/>
          </p:cNvSpPr>
          <p:nvPr/>
        </p:nvSpPr>
        <p:spPr>
          <a:xfrm>
            <a:off x="533758" y="3901526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l" defTabSz="457200" rtl="0" fontAlgn="base">
              <a:spcBef>
                <a:spcPct val="20000"/>
              </a:spcBef>
              <a:spcAft>
                <a:spcPct val="0"/>
              </a:spcAft>
              <a:buSzPct val="125000"/>
              <a:buFont typeface="Arial" charset="0"/>
              <a:buNone/>
              <a:defRPr sz="20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marL="457200" indent="0" algn="l" defTabSz="457200" rtl="0" fontAlgn="base">
              <a:spcBef>
                <a:spcPct val="20000"/>
              </a:spcBef>
              <a:spcAft>
                <a:spcPct val="0"/>
              </a:spcAft>
              <a:buFont typeface="Wingdings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2pPr>
            <a:lvl3pPr marL="914400" indent="0" algn="l" defTabSz="457200" rtl="0" fontAlgn="base">
              <a:spcBef>
                <a:spcPct val="20000"/>
              </a:spcBef>
              <a:spcAft>
                <a:spcPct val="0"/>
              </a:spcAft>
              <a:buFont typeface="Lucida Grande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3pPr>
            <a:lvl4pPr marL="137160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4pPr>
            <a:lvl5pPr marL="182880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a-ES" sz="1800" dirty="0">
              <a:solidFill>
                <a:schemeClr val="bg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1CB1F6B-ADCC-794B-9996-BAD50C836F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087" y="659102"/>
            <a:ext cx="1682475" cy="720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C7832B2A-43B7-DE2E-3C82-506012E418F6}"/>
              </a:ext>
            </a:extLst>
          </p:cNvPr>
          <p:cNvSpPr txBox="1">
            <a:spLocks/>
          </p:cNvSpPr>
          <p:nvPr/>
        </p:nvSpPr>
        <p:spPr>
          <a:xfrm>
            <a:off x="508953" y="4742783"/>
            <a:ext cx="7772400" cy="1362075"/>
          </a:xfrm>
          <a:prstGeom prst="rect">
            <a:avLst/>
          </a:prstGeom>
        </p:spPr>
        <p:txBody>
          <a:bodyPr anchor="t"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000" b="0" kern="1200" cap="all">
                <a:solidFill>
                  <a:schemeClr val="tx2">
                    <a:lumMod val="7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9pPr>
          </a:lstStyle>
          <a:p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3AFD0F19-51A1-ACBC-F1AB-9A095A0ACA74}"/>
              </a:ext>
            </a:extLst>
          </p:cNvPr>
          <p:cNvSpPr txBox="1"/>
          <p:nvPr/>
        </p:nvSpPr>
        <p:spPr>
          <a:xfrm>
            <a:off x="533758" y="4909270"/>
            <a:ext cx="619811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Dr. Pere Simón Castellano</a:t>
            </a:r>
          </a:p>
          <a:p>
            <a:r>
              <a:rPr lang="en-US" sz="2000" dirty="0">
                <a:solidFill>
                  <a:schemeClr val="bg1"/>
                </a:solidFill>
              </a:rPr>
              <a:t>Socio Font </a:t>
            </a:r>
            <a:r>
              <a:rPr lang="en-US" sz="2000" dirty="0" err="1">
                <a:solidFill>
                  <a:schemeClr val="bg1"/>
                </a:solidFill>
              </a:rPr>
              <a:t>Advocats</a:t>
            </a:r>
            <a:r>
              <a:rPr lang="en-US" sz="2000" dirty="0">
                <a:solidFill>
                  <a:schemeClr val="bg1"/>
                </a:solidFill>
              </a:rPr>
              <a:t> / Octubre 2023</a:t>
            </a:r>
          </a:p>
        </p:txBody>
      </p:sp>
    </p:spTree>
    <p:extLst>
      <p:ext uri="{BB962C8B-B14F-4D97-AF65-F5344CB8AC3E}">
        <p14:creationId xmlns:p14="http://schemas.microsoft.com/office/powerpoint/2010/main" val="1834012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/>
          <p:cNvSpPr txBox="1">
            <a:spLocks/>
          </p:cNvSpPr>
          <p:nvPr/>
        </p:nvSpPr>
        <p:spPr>
          <a:xfrm>
            <a:off x="457200" y="2915391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7375E"/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lnSpc>
                <a:spcPts val="4280"/>
              </a:lnSpc>
            </a:pPr>
            <a:r>
              <a:rPr lang="ca-ES" b="1" dirty="0">
                <a:solidFill>
                  <a:schemeClr val="tx1"/>
                </a:solidFill>
                <a:latin typeface="Gill Sans"/>
                <a:cs typeface="Gill Sans"/>
              </a:rPr>
              <a:t>LA PROPUESTA EUROPEA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538" y="6142415"/>
            <a:ext cx="539262" cy="38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546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a-ES" dirty="0">
                <a:solidFill>
                  <a:srgbClr val="17375E"/>
                </a:solidFill>
                <a:latin typeface="Gill Sans"/>
                <a:cs typeface="Gill Sans"/>
              </a:rPr>
              <a:t>La propuesta europea</a:t>
            </a:r>
            <a:endParaRPr lang="es-ES_tradnl" sz="1800" i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9FF5E71-D426-6E4A-8D81-2C299CEEC63F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EE5C9477-F323-381F-2B9C-CA06947EB60A}"/>
              </a:ext>
            </a:extLst>
          </p:cNvPr>
          <p:cNvSpPr txBox="1"/>
          <p:nvPr/>
        </p:nvSpPr>
        <p:spPr>
          <a:xfrm>
            <a:off x="424179" y="1632050"/>
            <a:ext cx="312210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Gill Sans"/>
              </a:rPr>
              <a:t>PRINCIPAL OBJETIVO: MITIGACIÓN DE RIESGOS</a:t>
            </a:r>
            <a:r>
              <a:rPr lang="en-US" dirty="0">
                <a:latin typeface="Gill Sans"/>
              </a:rPr>
              <a:t> </a:t>
            </a:r>
          </a:p>
          <a:p>
            <a:pPr algn="ctr"/>
            <a:r>
              <a:rPr lang="en-US" dirty="0">
                <a:latin typeface="Gill Sans"/>
              </a:rPr>
              <a:t>(</a:t>
            </a:r>
            <a:r>
              <a:rPr lang="en-US" i="1" dirty="0">
                <a:latin typeface="Gill Sans"/>
              </a:rPr>
              <a:t>risk-based approach</a:t>
            </a:r>
            <a:r>
              <a:rPr lang="en-US" dirty="0">
                <a:latin typeface="Gill Sans"/>
              </a:rPr>
              <a:t>)</a:t>
            </a:r>
          </a:p>
          <a:p>
            <a:pPr algn="ctr"/>
            <a:endParaRPr lang="en-US" dirty="0">
              <a:latin typeface="Gill Sans"/>
            </a:endParaRPr>
          </a:p>
          <a:p>
            <a:pPr marL="400050" indent="-400050" algn="just">
              <a:buAutoNum type="romanLcParenBoth"/>
            </a:pPr>
            <a:r>
              <a:rPr lang="es-ES_tradnl" dirty="0">
                <a:latin typeface="Gill Sans"/>
              </a:rPr>
              <a:t>riesgos a la seguridad y protección individual; </a:t>
            </a:r>
          </a:p>
          <a:p>
            <a:pPr marL="400050" indent="-400050" algn="just">
              <a:buAutoNum type="romanLcParenBoth"/>
            </a:pPr>
            <a:r>
              <a:rPr lang="es-ES_tradnl" dirty="0">
                <a:latin typeface="Gill Sans"/>
              </a:rPr>
              <a:t>violación de derechos fundamentales; </a:t>
            </a:r>
          </a:p>
          <a:p>
            <a:pPr marL="400050" indent="-400050" algn="just">
              <a:buAutoNum type="romanLcParenBoth"/>
            </a:pPr>
            <a:r>
              <a:rPr lang="es-ES_tradnl" dirty="0">
                <a:latin typeface="Gill Sans"/>
              </a:rPr>
              <a:t>inseguridad jurídica y dificultad en la aplicación de normas relativas a IA, conllevando a deficiencias mercadológicas; </a:t>
            </a:r>
          </a:p>
          <a:p>
            <a:pPr marL="400050" indent="-400050" algn="just">
              <a:buAutoNum type="romanLcParenBoth"/>
            </a:pPr>
            <a:r>
              <a:rPr lang="es-ES_tradnl" dirty="0">
                <a:latin typeface="Gill Sans"/>
              </a:rPr>
              <a:t>fragmentación legislativa por los EM. </a:t>
            </a:r>
            <a:endParaRPr lang="en-US" dirty="0">
              <a:latin typeface="Gill Sans"/>
            </a:endParaRP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F5A03355-8424-DB41-9C25-C7F0D4815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191" y="2035809"/>
            <a:ext cx="4619707" cy="321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94966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946CF-544B-6640-8145-7C1F72DC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9032"/>
            <a:ext cx="8229600" cy="1143000"/>
          </a:xfrm>
        </p:spPr>
        <p:txBody>
          <a:bodyPr/>
          <a:lstStyle/>
          <a:p>
            <a:pPr algn="l"/>
            <a:r>
              <a:rPr lang="es-ES_tradnl" dirty="0">
                <a:solidFill>
                  <a:srgbClr val="17375E"/>
                </a:solidFill>
                <a:latin typeface="Gill Sans MT" panose="020B0502020104020203" pitchFamily="34" charset="77"/>
              </a:rPr>
              <a:t>Aplicación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C640B-DC2A-B545-BC9A-A958BE328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E7BFF583-759D-F449-ACCE-B1822DD523D9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902DCC-E93E-524F-B9ED-878F49D5149D}"/>
              </a:ext>
            </a:extLst>
          </p:cNvPr>
          <p:cNvSpPr txBox="1"/>
          <p:nvPr/>
        </p:nvSpPr>
        <p:spPr>
          <a:xfrm>
            <a:off x="605292" y="1390894"/>
            <a:ext cx="409492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>
                <a:solidFill>
                  <a:srgbClr val="17375E"/>
                </a:solidFill>
              </a:rPr>
              <a:t>APLICA</a:t>
            </a:r>
          </a:p>
          <a:p>
            <a:pPr algn="ctr"/>
            <a:endParaRPr lang="es-ES_tradnl" sz="1600" b="1" dirty="0">
              <a:solidFill>
                <a:srgbClr val="17375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600" b="1" dirty="0">
                <a:solidFill>
                  <a:srgbClr val="17375E"/>
                </a:solidFill>
              </a:rPr>
              <a:t>PROVEEDORES</a:t>
            </a:r>
            <a:r>
              <a:rPr lang="es-ES_tradnl" sz="1600" b="1" dirty="0"/>
              <a:t> que operen en la UE </a:t>
            </a:r>
            <a:r>
              <a:rPr lang="es-ES_tradnl" sz="1600" dirty="0"/>
              <a:t>➔ </a:t>
            </a:r>
            <a:r>
              <a:rPr lang="es-ES_tradnl" sz="1600" i="1" dirty="0"/>
              <a:t>independiente si están o no establecidos en le UE</a:t>
            </a:r>
          </a:p>
          <a:p>
            <a:endParaRPr lang="es-ES_trad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600" b="1" dirty="0">
                <a:solidFill>
                  <a:srgbClr val="17375E"/>
                </a:solidFill>
              </a:rPr>
              <a:t>USUARIOS</a:t>
            </a:r>
            <a:r>
              <a:rPr lang="es-ES_tradnl" sz="1600" b="1" dirty="0"/>
              <a:t> localizados en la UE </a:t>
            </a:r>
            <a:r>
              <a:rPr lang="es-ES_tradnl" sz="1600" dirty="0"/>
              <a:t>➔ </a:t>
            </a:r>
            <a:r>
              <a:rPr lang="es-ES_tradnl" sz="1600" i="1" dirty="0"/>
              <a:t>cualquier persona (natural o jurídica), autoridad gubernamental, agencia o entidad que utilice un sistema de IA en sus actividades fin/profesionales (excluye utilización personal y no-profesional)</a:t>
            </a:r>
            <a:endParaRPr lang="es-ES_trad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1600" b="1" dirty="0">
              <a:solidFill>
                <a:srgbClr val="17375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600" b="1" dirty="0">
                <a:solidFill>
                  <a:srgbClr val="17375E"/>
                </a:solidFill>
              </a:rPr>
              <a:t>PROVEEDORES Y USUARIOS</a:t>
            </a:r>
            <a:r>
              <a:rPr lang="es-ES_tradnl" sz="1600" b="1" dirty="0"/>
              <a:t> localizados en otros países</a:t>
            </a:r>
            <a:r>
              <a:rPr lang="es-ES_tradnl" sz="1600" dirty="0"/>
              <a:t> ➔ </a:t>
            </a:r>
            <a:r>
              <a:rPr lang="es-ES_tradnl" sz="1600" i="1" dirty="0"/>
              <a:t>cuando el producto del sistema (output) sea utilizado en la 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6FF9BA-B564-AB49-B27A-E1E46C3B2839}"/>
              </a:ext>
            </a:extLst>
          </p:cNvPr>
          <p:cNvSpPr txBox="1"/>
          <p:nvPr/>
        </p:nvSpPr>
        <p:spPr>
          <a:xfrm>
            <a:off x="4848306" y="1413063"/>
            <a:ext cx="40949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>
                <a:solidFill>
                  <a:srgbClr val="17375E"/>
                </a:solidFill>
              </a:rPr>
              <a:t>NO APLICA</a:t>
            </a:r>
          </a:p>
          <a:p>
            <a:pPr algn="ctr"/>
            <a:endParaRPr lang="es-ES_tradnl" sz="1600" b="1" dirty="0">
              <a:solidFill>
                <a:srgbClr val="17375E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600" dirty="0"/>
              <a:t>IA desarrollada o utilizada exclusivamente para </a:t>
            </a:r>
            <a:r>
              <a:rPr lang="es-ES_tradnl" sz="1600" b="1" dirty="0">
                <a:solidFill>
                  <a:srgbClr val="17375E"/>
                </a:solidFill>
              </a:rPr>
              <a:t>propósitos militares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600" b="1" dirty="0">
                <a:solidFill>
                  <a:srgbClr val="17375E"/>
                </a:solidFill>
              </a:rPr>
              <a:t>Autoridades gubernamentales de países fuera de la UE</a:t>
            </a:r>
            <a:r>
              <a:rPr lang="es-ES_tradnl" sz="1600" dirty="0"/>
              <a:t>, cuando la utilización de IA es amparada por acuerdos internacionales para cooperación judicial y entre fuerzas policiales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600" dirty="0"/>
              <a:t>No altera la </a:t>
            </a:r>
            <a:r>
              <a:rPr lang="es-ES_tradnl" sz="1600" b="1" dirty="0">
                <a:solidFill>
                  <a:srgbClr val="17375E"/>
                </a:solidFill>
              </a:rPr>
              <a:t>responsabilidad jurídica de los proveedores de servicios de intermediación</a:t>
            </a:r>
            <a:r>
              <a:rPr lang="es-ES_tradnl" sz="1600" dirty="0"/>
              <a:t> a ser regulada por el DSA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600" dirty="0"/>
              <a:t>No regula </a:t>
            </a:r>
            <a:r>
              <a:rPr lang="es-ES_tradnl" sz="1600" b="1" dirty="0">
                <a:solidFill>
                  <a:srgbClr val="17375E"/>
                </a:solidFill>
              </a:rPr>
              <a:t>responsabilidad jurídica</a:t>
            </a:r>
            <a:r>
              <a:rPr lang="es-ES_tradnl" sz="1600" dirty="0"/>
              <a:t> general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329EDF-929C-F042-A134-F26A9BD517DB}"/>
              </a:ext>
            </a:extLst>
          </p:cNvPr>
          <p:cNvSpPr txBox="1"/>
          <p:nvPr/>
        </p:nvSpPr>
        <p:spPr>
          <a:xfrm>
            <a:off x="890546" y="5668988"/>
            <a:ext cx="7474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>
                <a:solidFill>
                  <a:schemeClr val="tx2"/>
                </a:solidFill>
              </a:rPr>
              <a:t>El Reglamento no distingue grandes empresas de PYMES y se aplicará igualmente a ambas</a:t>
            </a:r>
          </a:p>
        </p:txBody>
      </p:sp>
    </p:spTree>
    <p:extLst>
      <p:ext uri="{BB962C8B-B14F-4D97-AF65-F5344CB8AC3E}">
        <p14:creationId xmlns:p14="http://schemas.microsoft.com/office/powerpoint/2010/main" val="1710382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B44D1-AAEF-3547-A0A3-2FE2487C1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43000"/>
          </a:xfrm>
        </p:spPr>
        <p:txBody>
          <a:bodyPr/>
          <a:lstStyle/>
          <a:p>
            <a:pPr algn="l"/>
            <a:r>
              <a:rPr lang="en-US" dirty="0" err="1">
                <a:solidFill>
                  <a:srgbClr val="17375E"/>
                </a:solidFill>
                <a:latin typeface="Gill Sans MT" panose="020B0502020104020203" pitchFamily="34" charset="77"/>
              </a:rPr>
              <a:t>Sistemas</a:t>
            </a:r>
            <a:r>
              <a:rPr lang="en-US" dirty="0">
                <a:solidFill>
                  <a:srgbClr val="17375E"/>
                </a:solidFill>
                <a:latin typeface="Gill Sans MT" panose="020B0502020104020203" pitchFamily="34" charset="77"/>
              </a:rPr>
              <a:t> </a:t>
            </a:r>
            <a:r>
              <a:rPr lang="en-US" dirty="0" err="1">
                <a:solidFill>
                  <a:srgbClr val="17375E"/>
                </a:solidFill>
                <a:latin typeface="Gill Sans MT" panose="020B0502020104020203" pitchFamily="34" charset="77"/>
              </a:rPr>
              <a:t>Prohibidos</a:t>
            </a:r>
            <a:r>
              <a:rPr lang="en-US" dirty="0">
                <a:solidFill>
                  <a:srgbClr val="17375E"/>
                </a:solidFill>
                <a:latin typeface="Gill Sans MT" panose="020B0502020104020203" pitchFamily="34" charset="77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08CC0-D8AD-814A-BB4B-FAE3D21FC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E7BFF583-759D-F449-ACCE-B1822DD523D9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9BB037-9812-CC44-A4E4-087E1BDBF379}"/>
              </a:ext>
            </a:extLst>
          </p:cNvPr>
          <p:cNvSpPr txBox="1"/>
          <p:nvPr/>
        </p:nvSpPr>
        <p:spPr>
          <a:xfrm>
            <a:off x="3336235" y="1003053"/>
            <a:ext cx="574415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  <a:p>
            <a:pPr marL="285750" indent="-285750">
              <a:buFont typeface="Wingdings" pitchFamily="2" charset="2"/>
              <a:buChar char="ü"/>
            </a:pPr>
            <a:r>
              <a:rPr lang="es-ES_tradnl" dirty="0"/>
              <a:t>Sistemas que utilicen técnicas subliminares para </a:t>
            </a:r>
            <a:r>
              <a:rPr lang="es-ES_tradnl" b="1" dirty="0">
                <a:solidFill>
                  <a:srgbClr val="17375E"/>
                </a:solidFill>
              </a:rPr>
              <a:t>manipular y/o distorsionar el comportamiento humano</a:t>
            </a:r>
            <a:r>
              <a:rPr lang="es-ES_tradnl" dirty="0"/>
              <a:t>, de modo a causarle daño;</a:t>
            </a:r>
          </a:p>
          <a:p>
            <a:endParaRPr lang="es-ES_tradnl" dirty="0"/>
          </a:p>
          <a:p>
            <a:pPr marL="285750" indent="-285750">
              <a:buFont typeface="Wingdings" pitchFamily="2" charset="2"/>
              <a:buChar char="ü"/>
            </a:pPr>
            <a:r>
              <a:rPr lang="es-ES_tradnl" dirty="0"/>
              <a:t>Sistemas que </a:t>
            </a:r>
            <a:r>
              <a:rPr lang="es-ES_tradnl" b="1" dirty="0">
                <a:solidFill>
                  <a:srgbClr val="17375E"/>
                </a:solidFill>
              </a:rPr>
              <a:t>exploten grupos vulnerables </a:t>
            </a:r>
            <a:r>
              <a:rPr lang="es-ES_tradnl" dirty="0"/>
              <a:t>por medio de técnicas subliminares de manipulación, de modo a causarles daño;</a:t>
            </a:r>
          </a:p>
          <a:p>
            <a:endParaRPr lang="es-ES_tradnl" dirty="0"/>
          </a:p>
          <a:p>
            <a:pPr marL="285750" indent="-285750">
              <a:buFont typeface="Wingdings" pitchFamily="2" charset="2"/>
              <a:buChar char="ü"/>
            </a:pPr>
            <a:r>
              <a:rPr lang="es-ES_tradnl" dirty="0"/>
              <a:t>Sistemas de </a:t>
            </a:r>
            <a:r>
              <a:rPr lang="es-ES_tradnl" b="1" i="1" dirty="0" err="1">
                <a:solidFill>
                  <a:srgbClr val="17375E"/>
                </a:solidFill>
              </a:rPr>
              <a:t>credit-scoring</a:t>
            </a:r>
            <a:r>
              <a:rPr lang="es-ES_tradnl" dirty="0"/>
              <a:t> utilizados por autoridades gubernamentales para evaluación o clasificación de los ciudadanos, y que conlleven 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dirty="0"/>
              <a:t>Tratamiento desfavorable en contextos distintos al original;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_tradnl" dirty="0"/>
              <a:t>Tratamiento desfavorable que sea injustificado o desproporcional;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indent="-285750">
              <a:buFont typeface="Wingdings" pitchFamily="2" charset="2"/>
              <a:buChar char="ü"/>
            </a:pPr>
            <a:r>
              <a:rPr lang="es-ES_tradnl" dirty="0"/>
              <a:t>Utilización de </a:t>
            </a:r>
            <a:r>
              <a:rPr lang="es-ES_tradnl" b="1" dirty="0">
                <a:solidFill>
                  <a:srgbClr val="17375E"/>
                </a:solidFill>
              </a:rPr>
              <a:t>sistemas de identificación biométrica en tiempo real en espacios públicos </a:t>
            </a:r>
            <a:r>
              <a:rPr lang="es-ES_tradnl" dirty="0"/>
              <a:t>para efectos de seguridad pública (sujeto a excepciones). </a:t>
            </a:r>
          </a:p>
          <a:p>
            <a:pPr marL="285750" indent="-285750">
              <a:buFont typeface="Wingdings" pitchFamily="2" charset="2"/>
              <a:buChar char="ü"/>
            </a:pPr>
            <a:endParaRPr lang="es-ES_tradnl" dirty="0"/>
          </a:p>
          <a:p>
            <a:endParaRPr lang="es-ES_tradnl" dirty="0"/>
          </a:p>
          <a:p>
            <a:r>
              <a:rPr lang="es-ES_tradnl" dirty="0"/>
              <a:t>	 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438F976D-08B9-324C-9CAB-7CD95C5A68D6}"/>
              </a:ext>
            </a:extLst>
          </p:cNvPr>
          <p:cNvSpPr/>
          <p:nvPr/>
        </p:nvSpPr>
        <p:spPr>
          <a:xfrm>
            <a:off x="274321" y="1279525"/>
            <a:ext cx="3061914" cy="1874202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RIESGO INACEPTABLE</a:t>
            </a:r>
          </a:p>
        </p:txBody>
      </p:sp>
    </p:spTree>
    <p:extLst>
      <p:ext uri="{BB962C8B-B14F-4D97-AF65-F5344CB8AC3E}">
        <p14:creationId xmlns:p14="http://schemas.microsoft.com/office/powerpoint/2010/main" val="1070747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F32C1-37A2-ED46-B07B-9BD820708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143000"/>
          </a:xfrm>
        </p:spPr>
        <p:txBody>
          <a:bodyPr/>
          <a:lstStyle/>
          <a:p>
            <a:pPr algn="l"/>
            <a:r>
              <a:rPr lang="en-US" dirty="0" err="1">
                <a:solidFill>
                  <a:srgbClr val="17375E"/>
                </a:solidFill>
                <a:latin typeface="Gill Sans MT" panose="020B0502020104020203" pitchFamily="34" charset="77"/>
              </a:rPr>
              <a:t>Sistemas</a:t>
            </a:r>
            <a:r>
              <a:rPr lang="en-US" dirty="0">
                <a:solidFill>
                  <a:srgbClr val="17375E"/>
                </a:solidFill>
                <a:latin typeface="Gill Sans MT" panose="020B0502020104020203" pitchFamily="34" charset="77"/>
              </a:rPr>
              <a:t> de Alto </a:t>
            </a:r>
            <a:r>
              <a:rPr lang="en-US" dirty="0" err="1">
                <a:solidFill>
                  <a:srgbClr val="17375E"/>
                </a:solidFill>
                <a:latin typeface="Gill Sans MT" panose="020B0502020104020203" pitchFamily="34" charset="77"/>
              </a:rPr>
              <a:t>Riesgo</a:t>
            </a:r>
            <a:r>
              <a:rPr lang="en-US" dirty="0">
                <a:solidFill>
                  <a:srgbClr val="17375E"/>
                </a:solidFill>
                <a:latin typeface="Gill Sans MT" panose="020B0502020104020203" pitchFamily="34" charset="77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23A75-FED3-0F46-865A-811248EAB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E7BFF583-759D-F449-ACCE-B1822DD523D9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A635B322-2C14-3046-94A5-79FE20556621}"/>
              </a:ext>
            </a:extLst>
          </p:cNvPr>
          <p:cNvSpPr/>
          <p:nvPr/>
        </p:nvSpPr>
        <p:spPr>
          <a:xfrm>
            <a:off x="457199" y="2242267"/>
            <a:ext cx="2985715" cy="1186733"/>
          </a:xfrm>
          <a:prstGeom prst="trapezoid">
            <a:avLst/>
          </a:prstGeom>
          <a:solidFill>
            <a:srgbClr val="A527A4">
              <a:alpha val="6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7375E"/>
                </a:solidFill>
              </a:rPr>
              <a:t>UTILIZACIÓN/</a:t>
            </a:r>
          </a:p>
          <a:p>
            <a:pPr algn="ctr"/>
            <a:r>
              <a:rPr lang="en-US" dirty="0">
                <a:solidFill>
                  <a:srgbClr val="17375E"/>
                </a:solidFill>
              </a:rPr>
              <a:t>COMERCIALIZACIÓN </a:t>
            </a:r>
          </a:p>
          <a:p>
            <a:pPr algn="ctr"/>
            <a:r>
              <a:rPr lang="en-US" dirty="0">
                <a:solidFill>
                  <a:srgbClr val="17375E"/>
                </a:solidFill>
              </a:rPr>
              <a:t>ALTAMENTE REGULADA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FF2167-A1E6-2947-9DEB-8A9DC5C96462}"/>
              </a:ext>
            </a:extLst>
          </p:cNvPr>
          <p:cNvSpPr txBox="1"/>
          <p:nvPr/>
        </p:nvSpPr>
        <p:spPr>
          <a:xfrm>
            <a:off x="3709946" y="1555780"/>
            <a:ext cx="4905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/>
              <a:t>Sistemas cuya utilización es permitida, pero sujeta a alto grado de control por las autoridades públicas en virtud de los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riesgos potenciales a la salud, seguridad y/o a los derechos fundamentales</a:t>
            </a:r>
            <a:r>
              <a:rPr lang="es-ES_tradnl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_tradnl" dirty="0"/>
              <a:t>Ejemplos: máquinas;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juguetes</a:t>
            </a:r>
            <a:r>
              <a:rPr lang="es-ES_tradnl" dirty="0"/>
              <a:t>; dispositivos médicos; aviación civil;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vehículos automotores</a:t>
            </a:r>
            <a:r>
              <a:rPr lang="es-ES_tradnl" dirty="0"/>
              <a:t>;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identificación biométrica</a:t>
            </a:r>
            <a:r>
              <a:rPr lang="es-ES_tradnl" dirty="0"/>
              <a:t>; operación y gestión de infraestructuras criticas;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educación</a:t>
            </a:r>
            <a:r>
              <a:rPr lang="es-ES_tradnl" dirty="0"/>
              <a:t>; empleo y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recursos humanos</a:t>
            </a:r>
            <a:r>
              <a:rPr lang="es-ES_tradnl" dirty="0"/>
              <a:t>; acceso a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servicios esenciales</a:t>
            </a:r>
            <a:r>
              <a:rPr lang="es-ES_tradnl" dirty="0"/>
              <a:t> públicos o privados (incluye riesgos de crédito de personas naturales);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seguridad pública</a:t>
            </a:r>
            <a:r>
              <a:rPr lang="es-ES_tradnl" dirty="0"/>
              <a:t>; control de fronteras y migraciones; administración de la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justicia</a:t>
            </a:r>
            <a:r>
              <a:rPr lang="es-ES_tradnl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2878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/>
          <p:cNvSpPr txBox="1">
            <a:spLocks/>
          </p:cNvSpPr>
          <p:nvPr/>
        </p:nvSpPr>
        <p:spPr>
          <a:xfrm>
            <a:off x="457200" y="2915391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7375E"/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lnSpc>
                <a:spcPts val="4280"/>
              </a:lnSpc>
            </a:pPr>
            <a:r>
              <a:rPr lang="ca-ES" b="1" dirty="0">
                <a:solidFill>
                  <a:schemeClr val="tx1"/>
                </a:solidFill>
                <a:latin typeface="Gill Sans"/>
                <a:cs typeface="Gill Sans"/>
              </a:rPr>
              <a:t>OBLIGACIONES MÁS RELEVANTES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538" y="6142415"/>
            <a:ext cx="539262" cy="38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062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62EF4-DBCE-A041-9FBB-87FB488AC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rgbClr val="17375E"/>
                </a:solidFill>
                <a:latin typeface="Gill Sans MT" panose="020B0502020104020203" pitchFamily="34" charset="77"/>
              </a:rPr>
              <a:t>Sistemas</a:t>
            </a:r>
            <a:r>
              <a:rPr lang="en-US" dirty="0">
                <a:solidFill>
                  <a:srgbClr val="17375E"/>
                </a:solidFill>
                <a:latin typeface="Gill Sans MT" panose="020B0502020104020203" pitchFamily="34" charset="77"/>
              </a:rPr>
              <a:t> de Alto </a:t>
            </a:r>
            <a:r>
              <a:rPr lang="en-US" dirty="0" err="1">
                <a:solidFill>
                  <a:srgbClr val="17375E"/>
                </a:solidFill>
                <a:latin typeface="Gill Sans MT" panose="020B0502020104020203" pitchFamily="34" charset="77"/>
              </a:rPr>
              <a:t>Riesgo</a:t>
            </a:r>
            <a:r>
              <a:rPr lang="en-US" dirty="0">
                <a:solidFill>
                  <a:srgbClr val="17375E"/>
                </a:solidFill>
                <a:latin typeface="Gill Sans MT" panose="020B0502020104020203" pitchFamily="34" charset="77"/>
              </a:rPr>
              <a:t>: </a:t>
            </a:r>
            <a:br>
              <a:rPr lang="en-US" dirty="0">
                <a:solidFill>
                  <a:srgbClr val="17375E"/>
                </a:solidFill>
                <a:latin typeface="Gill Sans MT" panose="020B0502020104020203" pitchFamily="34" charset="77"/>
              </a:rPr>
            </a:br>
            <a:r>
              <a:rPr lang="en-US" dirty="0" err="1">
                <a:solidFill>
                  <a:srgbClr val="17375E"/>
                </a:solidFill>
                <a:latin typeface="Gill Sans MT" panose="020B0502020104020203" pitchFamily="34" charset="77"/>
              </a:rPr>
              <a:t>Requisitos</a:t>
            </a:r>
            <a:r>
              <a:rPr lang="en-US" dirty="0">
                <a:solidFill>
                  <a:srgbClr val="17375E"/>
                </a:solidFill>
                <a:latin typeface="Gill Sans MT" panose="020B0502020104020203" pitchFamily="34" charset="77"/>
              </a:rPr>
              <a:t> </a:t>
            </a:r>
            <a:r>
              <a:rPr lang="en-US" dirty="0" err="1">
                <a:solidFill>
                  <a:srgbClr val="17375E"/>
                </a:solidFill>
                <a:latin typeface="Gill Sans MT" panose="020B0502020104020203" pitchFamily="34" charset="77"/>
              </a:rPr>
              <a:t>básicos</a:t>
            </a:r>
            <a:endParaRPr lang="en-US" dirty="0">
              <a:solidFill>
                <a:srgbClr val="17375E"/>
              </a:solidFill>
              <a:latin typeface="Gill Sans MT" panose="020B0502020104020203" pitchFamily="34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A142B-57F9-F449-A7F8-B7B7D50B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E7BFF583-759D-F449-ACCE-B1822DD523D9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571B9C-EA01-204D-8105-9F8818C134FF}"/>
              </a:ext>
            </a:extLst>
          </p:cNvPr>
          <p:cNvSpPr txBox="1"/>
          <p:nvPr/>
        </p:nvSpPr>
        <p:spPr>
          <a:xfrm>
            <a:off x="580445" y="1417638"/>
            <a:ext cx="43970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endParaRPr lang="es-ES_tradnl" dirty="0">
              <a:solidFill>
                <a:srgbClr val="7030A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_tradnl" u="sng" dirty="0">
                <a:solidFill>
                  <a:schemeClr val="tx2">
                    <a:lumMod val="75000"/>
                  </a:schemeClr>
                </a:solidFill>
              </a:rPr>
              <a:t>Sistema de identificación y gerenciamiento de riesgos</a:t>
            </a:r>
            <a:r>
              <a:rPr lang="es-ES_tradnl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_tradnl" dirty="0"/>
              <a:t>por toda la vida útil del sistema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_tradnl" u="sng" dirty="0">
                <a:solidFill>
                  <a:srgbClr val="17375E"/>
                </a:solidFill>
              </a:rPr>
              <a:t>Alta calidad de las bases de datos utilizadas</a:t>
            </a:r>
            <a:r>
              <a:rPr lang="es-ES_tradnl" dirty="0">
                <a:solidFill>
                  <a:srgbClr val="17375E"/>
                </a:solidFill>
              </a:rPr>
              <a:t>: </a:t>
            </a:r>
            <a:r>
              <a:rPr lang="es-ES_tradnl" dirty="0"/>
              <a:t>evitar sesgos y discriminaciones ilegales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_tradnl" u="sng" dirty="0">
                <a:solidFill>
                  <a:schemeClr val="tx2"/>
                </a:solidFill>
              </a:rPr>
              <a:t>Mantenimiento de Registros</a:t>
            </a:r>
            <a:r>
              <a:rPr lang="es-ES_tradnl" dirty="0">
                <a:solidFill>
                  <a:schemeClr val="tx2"/>
                </a:solidFill>
              </a:rPr>
              <a:t>:</a:t>
            </a:r>
            <a:r>
              <a:rPr lang="es-ES_tradnl" dirty="0"/>
              <a:t> registro automático de los eventos (</a:t>
            </a:r>
            <a:r>
              <a:rPr lang="es-ES_tradnl" i="1" dirty="0" err="1"/>
              <a:t>logs</a:t>
            </a:r>
            <a:r>
              <a:rPr lang="es-ES_tradnl" dirty="0"/>
              <a:t>) durante la operación del sistema</a:t>
            </a:r>
            <a:r>
              <a:rPr lang="en-US" dirty="0"/>
              <a:t>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u="sng" dirty="0" err="1">
                <a:solidFill>
                  <a:schemeClr val="tx2"/>
                </a:solidFill>
              </a:rPr>
              <a:t>Transparencia</a:t>
            </a:r>
            <a:r>
              <a:rPr lang="en-US" dirty="0">
                <a:solidFill>
                  <a:schemeClr val="tx2"/>
                </a:solidFill>
              </a:rPr>
              <a:t>:</a:t>
            </a:r>
            <a:r>
              <a:rPr lang="en-US" dirty="0"/>
              <a:t> </a:t>
            </a:r>
            <a:r>
              <a:rPr lang="en-US" dirty="0" err="1"/>
              <a:t>permitir</a:t>
            </a:r>
            <a:r>
              <a:rPr lang="en-US" dirty="0"/>
              <a:t> que el </a:t>
            </a:r>
            <a:r>
              <a:rPr lang="en-US" dirty="0" err="1"/>
              <a:t>usuario</a:t>
            </a:r>
            <a:r>
              <a:rPr lang="en-US" dirty="0"/>
              <a:t> </a:t>
            </a:r>
            <a:r>
              <a:rPr lang="en-US" dirty="0" err="1"/>
              <a:t>interprete</a:t>
            </a:r>
            <a:r>
              <a:rPr lang="en-US" dirty="0"/>
              <a:t> los </a:t>
            </a:r>
            <a:r>
              <a:rPr lang="en-US" dirty="0" err="1"/>
              <a:t>resultados</a:t>
            </a:r>
            <a:r>
              <a:rPr lang="en-US" dirty="0"/>
              <a:t> del </a:t>
            </a:r>
            <a:r>
              <a:rPr lang="en-US" dirty="0" err="1"/>
              <a:t>sistema</a:t>
            </a:r>
            <a:r>
              <a:rPr lang="en-US" dirty="0"/>
              <a:t> y lo </a:t>
            </a:r>
            <a:r>
              <a:rPr lang="en-US" dirty="0" err="1"/>
              <a:t>utilice</a:t>
            </a:r>
            <a:r>
              <a:rPr lang="en-US" dirty="0"/>
              <a:t> </a:t>
            </a:r>
            <a:r>
              <a:rPr lang="en-US" dirty="0" err="1"/>
              <a:t>apropiadamente</a:t>
            </a:r>
            <a:endParaRPr 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s-ES_tradnl" u="sng" dirty="0">
                <a:solidFill>
                  <a:schemeClr val="tx2"/>
                </a:solidFill>
              </a:rPr>
              <a:t>Supervisión humana efectiva</a:t>
            </a:r>
            <a:r>
              <a:rPr lang="es-ES_tradnl" dirty="0">
                <a:solidFill>
                  <a:schemeClr val="tx2"/>
                </a:solidFill>
              </a:rPr>
              <a:t>: </a:t>
            </a:r>
            <a:r>
              <a:rPr lang="es-ES_tradnl" dirty="0"/>
              <a:t>durante todo el periodo de utilización del sistema</a:t>
            </a:r>
            <a:r>
              <a:rPr lang="en-US" dirty="0"/>
              <a:t>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_tradnl" dirty="0"/>
              <a:t>Nivel adecuado de </a:t>
            </a:r>
            <a:r>
              <a:rPr lang="es-ES_tradnl" u="sng" dirty="0">
                <a:solidFill>
                  <a:schemeClr val="tx2"/>
                </a:solidFill>
              </a:rPr>
              <a:t>precisión y seguridad cibernética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585139-AB5A-B147-8CE8-28A49D90629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588" y="2242268"/>
            <a:ext cx="4222141" cy="235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43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F0418-C962-B74A-8B57-7ED23CF43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>
                <a:solidFill>
                  <a:schemeClr val="tx2"/>
                </a:solidFill>
                <a:latin typeface="Gill Sans MT" panose="020B0502020104020203" pitchFamily="34" charset="77"/>
              </a:rPr>
              <a:t>Sistemas de Alto Riesgo: Obligaciones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0F3F9-38C0-7C4C-A920-E306702C7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589" y="1947869"/>
            <a:ext cx="8229600" cy="3878249"/>
          </a:xfrm>
        </p:spPr>
        <p:txBody>
          <a:bodyPr/>
          <a:lstStyle/>
          <a:p>
            <a:r>
              <a:rPr lang="es-ES_tradnl" sz="1800" dirty="0">
                <a:latin typeface="Gill Sans MT" panose="020B0502020104020203" pitchFamily="34" charset="77"/>
              </a:rPr>
              <a:t>Establecer un </a:t>
            </a:r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sistema de gestión de calidad</a:t>
            </a:r>
          </a:p>
          <a:p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Redactar documentación técnica </a:t>
            </a:r>
            <a:r>
              <a:rPr lang="es-ES_tradnl" sz="1800" dirty="0">
                <a:latin typeface="Gill Sans MT" panose="020B0502020104020203" pitchFamily="34" charset="77"/>
              </a:rPr>
              <a:t>del sistema</a:t>
            </a:r>
          </a:p>
          <a:p>
            <a:r>
              <a:rPr lang="es-ES_tradnl" sz="1800" dirty="0">
                <a:latin typeface="Gill Sans MT" panose="020B0502020104020203" pitchFamily="34" charset="77"/>
              </a:rPr>
              <a:t>Mantener el </a:t>
            </a:r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registro de </a:t>
            </a:r>
            <a:r>
              <a:rPr lang="es-ES_tradnl" sz="1800" i="1" u="sng" dirty="0" err="1">
                <a:solidFill>
                  <a:schemeClr val="tx2"/>
                </a:solidFill>
                <a:latin typeface="Gill Sans MT" panose="020B0502020104020203" pitchFamily="34" charset="77"/>
              </a:rPr>
              <a:t>logs</a:t>
            </a:r>
            <a:r>
              <a:rPr lang="es-ES_tradnl" sz="1800" dirty="0">
                <a:solidFill>
                  <a:schemeClr val="tx2"/>
                </a:solidFill>
                <a:latin typeface="Gill Sans MT" panose="020B0502020104020203" pitchFamily="34" charset="77"/>
              </a:rPr>
              <a:t> </a:t>
            </a:r>
            <a:r>
              <a:rPr lang="es-ES_tradnl" sz="1800" dirty="0">
                <a:latin typeface="Gill Sans MT" panose="020B0502020104020203" pitchFamily="34" charset="77"/>
              </a:rPr>
              <a:t>generados automáticamente por el sistema</a:t>
            </a:r>
          </a:p>
          <a:p>
            <a:r>
              <a:rPr lang="es-ES_tradnl" sz="1800" dirty="0">
                <a:latin typeface="Gill Sans MT" panose="020B0502020104020203" pitchFamily="34" charset="77"/>
              </a:rPr>
              <a:t>Establecer un </a:t>
            </a:r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sistema de evaluación de conformidad </a:t>
            </a:r>
            <a:r>
              <a:rPr lang="es-ES_tradnl" sz="1800" dirty="0">
                <a:latin typeface="Gill Sans MT" panose="020B0502020104020203" pitchFamily="34" charset="77"/>
              </a:rPr>
              <a:t>previo a la puesta en marcha o comercialización</a:t>
            </a:r>
          </a:p>
          <a:p>
            <a:r>
              <a:rPr lang="es-ES_tradnl" sz="1800" dirty="0">
                <a:latin typeface="Gill Sans MT" panose="020B0502020104020203" pitchFamily="34" charset="77"/>
              </a:rPr>
              <a:t>Cumplir con las </a:t>
            </a:r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obligaciones de registro </a:t>
            </a:r>
            <a:r>
              <a:rPr lang="es-ES_tradnl" sz="1800" dirty="0">
                <a:latin typeface="Gill Sans MT" panose="020B0502020104020203" pitchFamily="34" charset="77"/>
              </a:rPr>
              <a:t>establecidas en el Reglamento</a:t>
            </a:r>
          </a:p>
          <a:p>
            <a:r>
              <a:rPr lang="es-ES_tradnl" sz="1800" dirty="0">
                <a:latin typeface="Gill Sans MT" panose="020B0502020104020203" pitchFamily="34" charset="77"/>
              </a:rPr>
              <a:t>Tomar las </a:t>
            </a:r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medidas de corrección </a:t>
            </a:r>
            <a:r>
              <a:rPr lang="es-ES_tradnl" sz="1800" dirty="0">
                <a:latin typeface="Gill Sans MT" panose="020B0502020104020203" pitchFamily="34" charset="77"/>
              </a:rPr>
              <a:t>necesarias en el hecho de no-conformidad</a:t>
            </a:r>
          </a:p>
          <a:p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Notificar las autoridades competentes </a:t>
            </a:r>
            <a:r>
              <a:rPr lang="es-ES_tradnl" sz="1800" dirty="0">
                <a:latin typeface="Gill Sans MT" panose="020B0502020104020203" pitchFamily="34" charset="77"/>
              </a:rPr>
              <a:t>sobre no-conformidad y medidas correctivas tomadas</a:t>
            </a:r>
          </a:p>
          <a:p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Inserir la marca CE </a:t>
            </a:r>
            <a:r>
              <a:rPr lang="es-ES_tradnl" sz="1800" dirty="0">
                <a:latin typeface="Gill Sans MT" panose="020B0502020104020203" pitchFamily="34" charset="77"/>
              </a:rPr>
              <a:t>en el sistema para indicar conformidad</a:t>
            </a:r>
          </a:p>
          <a:p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Demostrar conformidad </a:t>
            </a:r>
            <a:r>
              <a:rPr lang="es-ES_tradnl" sz="1800" dirty="0">
                <a:latin typeface="Gill Sans MT" panose="020B0502020104020203" pitchFamily="34" charset="77"/>
              </a:rPr>
              <a:t>con el Reglamento siempre que solicitado por la autoridad competente</a:t>
            </a:r>
          </a:p>
          <a:p>
            <a:endParaRPr lang="es-ES_tradnl" sz="1800" u="sng" dirty="0">
              <a:solidFill>
                <a:schemeClr val="tx2"/>
              </a:solidFill>
              <a:latin typeface="Gill Sans MT" panose="020B0502020104020203" pitchFamily="34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B688CD-146F-F643-854B-BE2FA8B1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E5F4AE9A-D996-754A-BC1F-68E21D633926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6683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BA29B-E33C-334B-851B-427F1C7C0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chemeClr val="tx2"/>
                </a:solidFill>
                <a:latin typeface="Gill Sans MT" panose="020B0502020104020203" pitchFamily="34" charset="77"/>
              </a:rPr>
              <a:t>Sistemas</a:t>
            </a:r>
            <a:r>
              <a:rPr lang="en-US" dirty="0">
                <a:solidFill>
                  <a:schemeClr val="tx2"/>
                </a:solidFill>
                <a:latin typeface="Gill Sans MT" panose="020B0502020104020203" pitchFamily="34" charset="77"/>
              </a:rPr>
              <a:t> de </a:t>
            </a:r>
            <a:r>
              <a:rPr lang="en-US" dirty="0" err="1">
                <a:solidFill>
                  <a:schemeClr val="tx2"/>
                </a:solidFill>
                <a:latin typeface="Gill Sans MT" panose="020B0502020104020203" pitchFamily="34" charset="77"/>
              </a:rPr>
              <a:t>Riesgo</a:t>
            </a:r>
            <a:r>
              <a:rPr lang="en-US" dirty="0">
                <a:solidFill>
                  <a:schemeClr val="tx2"/>
                </a:solidFill>
                <a:latin typeface="Gill Sans MT" panose="020B0502020104020203" pitchFamily="34" charset="77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Gill Sans MT" panose="020B0502020104020203" pitchFamily="34" charset="77"/>
              </a:rPr>
              <a:t>Limitado</a:t>
            </a:r>
            <a:r>
              <a:rPr lang="en-US" dirty="0">
                <a:solidFill>
                  <a:schemeClr val="tx2"/>
                </a:solidFill>
                <a:latin typeface="Gill Sans MT" panose="020B0502020104020203" pitchFamily="34" charset="77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7B9F1-BB19-3348-8C95-E4B088978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2974" y="1166018"/>
            <a:ext cx="4273826" cy="519033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endParaRPr lang="es-ES_tradnl" sz="1800" dirty="0">
              <a:latin typeface="Gill Sans MT" panose="020B0502020104020203" pitchFamily="34" charset="77"/>
            </a:endParaRPr>
          </a:p>
          <a:p>
            <a:pPr marL="0" indent="0">
              <a:buNone/>
            </a:pPr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Estarán sujetos a requerimientos especiales de transparencia</a:t>
            </a:r>
            <a:r>
              <a:rPr lang="es-ES_tradnl" sz="1800" dirty="0">
                <a:latin typeface="Gill Sans MT" panose="020B0502020104020203" pitchFamily="34" charset="77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Sistemas de IA que interactúen con humanos </a:t>
            </a:r>
            <a:r>
              <a:rPr lang="es-ES_tradnl" sz="1800" dirty="0">
                <a:latin typeface="Gill Sans MT" panose="020B0502020104020203" pitchFamily="34" charset="77"/>
              </a:rPr>
              <a:t>deben ser desarrollados de manera  a informar a las personas de que están interactuando con un sistema de IA;</a:t>
            </a:r>
          </a:p>
          <a:p>
            <a:pPr>
              <a:buFont typeface="Wingdings" pitchFamily="2" charset="2"/>
              <a:buChar char="ü"/>
            </a:pPr>
            <a:r>
              <a:rPr lang="es-ES_tradnl" sz="1800" dirty="0">
                <a:latin typeface="Gill Sans MT" panose="020B0502020104020203" pitchFamily="34" charset="77"/>
              </a:rPr>
              <a:t>Usuarios de </a:t>
            </a:r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sistemas de identificación de emociones o categorización biométrica </a:t>
            </a:r>
            <a:r>
              <a:rPr lang="es-ES_tradnl" sz="1800" dirty="0">
                <a:latin typeface="Gill Sans MT" panose="020B0502020104020203" pitchFamily="34" charset="77"/>
              </a:rPr>
              <a:t>deberán informar a las personas de su exposición a dichos sistemas;</a:t>
            </a:r>
          </a:p>
          <a:p>
            <a:pPr>
              <a:buFont typeface="Wingdings" pitchFamily="2" charset="2"/>
              <a:buChar char="ü"/>
            </a:pPr>
            <a:r>
              <a:rPr lang="es-ES_tradnl" sz="1800" u="sng" dirty="0">
                <a:solidFill>
                  <a:schemeClr val="tx2"/>
                </a:solidFill>
                <a:latin typeface="Gill Sans MT" panose="020B0502020104020203" pitchFamily="34" charset="77"/>
              </a:rPr>
              <a:t>Sistemas de IA que manipulen imágenes, audio o video </a:t>
            </a:r>
            <a:r>
              <a:rPr lang="es-ES_tradnl" sz="1800" dirty="0">
                <a:latin typeface="Gill Sans MT" panose="020B0502020104020203" pitchFamily="34" charset="77"/>
              </a:rPr>
              <a:t>para que parezcan reales (</a:t>
            </a:r>
            <a:r>
              <a:rPr lang="es-ES_tradnl" sz="1800" i="1" u="sng" dirty="0" err="1">
                <a:solidFill>
                  <a:schemeClr val="tx2"/>
                </a:solidFill>
                <a:latin typeface="Gill Sans MT" panose="020B0502020104020203" pitchFamily="34" charset="77"/>
              </a:rPr>
              <a:t>deepfakes</a:t>
            </a:r>
            <a:r>
              <a:rPr lang="es-ES_tradnl" sz="1800" dirty="0">
                <a:latin typeface="Gill Sans MT" panose="020B0502020104020203" pitchFamily="34" charset="77"/>
              </a:rPr>
              <a:t>) deben informar sobre dichas manipulaciones.</a:t>
            </a:r>
          </a:p>
          <a:p>
            <a:pPr>
              <a:buFont typeface="Wingdings" pitchFamily="2" charset="2"/>
              <a:buChar char="ü"/>
            </a:pPr>
            <a:endParaRPr lang="es-ES_tradnl" sz="1800" dirty="0">
              <a:latin typeface="Gill Sans MT" panose="020B0502020104020203" pitchFamily="34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859AA2-7519-5A43-BA37-8AEAB21E0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E5F4AE9A-D996-754A-BC1F-68E21D633926}" type="slidenum">
              <a:rPr lang="es-ES" smtClean="0"/>
              <a:pPr>
                <a:defRPr/>
              </a:pPr>
              <a:t>18</a:t>
            </a:fld>
            <a:endParaRPr lang="es-ES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FEDB4646-017C-474C-9A98-D6A0BA817752}"/>
              </a:ext>
            </a:extLst>
          </p:cNvPr>
          <p:cNvSpPr/>
          <p:nvPr/>
        </p:nvSpPr>
        <p:spPr>
          <a:xfrm>
            <a:off x="457201" y="2753137"/>
            <a:ext cx="3248108" cy="1143001"/>
          </a:xfrm>
          <a:prstGeom prst="trapezoid">
            <a:avLst/>
          </a:prstGeom>
          <a:solidFill>
            <a:srgbClr val="3F0F8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OBLIGACIONES DE TRANSPARENCIA</a:t>
            </a:r>
          </a:p>
        </p:txBody>
      </p:sp>
    </p:spTree>
    <p:extLst>
      <p:ext uri="{BB962C8B-B14F-4D97-AF65-F5344CB8AC3E}">
        <p14:creationId xmlns:p14="http://schemas.microsoft.com/office/powerpoint/2010/main" val="677920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293AD-1EDA-EB47-A7EC-FC7DCC142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chemeClr val="tx2"/>
                </a:solidFill>
                <a:latin typeface="Gill Sans MT" panose="020B0502020104020203" pitchFamily="34" charset="77"/>
              </a:rPr>
              <a:t>Sistemas</a:t>
            </a:r>
            <a:r>
              <a:rPr lang="en-US" dirty="0">
                <a:solidFill>
                  <a:schemeClr val="tx2"/>
                </a:solidFill>
                <a:latin typeface="Gill Sans MT" panose="020B0502020104020203" pitchFamily="34" charset="77"/>
              </a:rPr>
              <a:t> de Bajo </a:t>
            </a:r>
            <a:r>
              <a:rPr lang="en-US" dirty="0" err="1">
                <a:solidFill>
                  <a:schemeClr val="tx2"/>
                </a:solidFill>
                <a:latin typeface="Gill Sans MT" panose="020B0502020104020203" pitchFamily="34" charset="77"/>
              </a:rPr>
              <a:t>Riesgo</a:t>
            </a:r>
            <a:r>
              <a:rPr lang="en-US" dirty="0">
                <a:solidFill>
                  <a:schemeClr val="tx2"/>
                </a:solidFill>
                <a:latin typeface="Gill Sans MT" panose="020B0502020104020203" pitchFamily="34" charset="77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87E6B-B4B4-4247-BA3A-388925E55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3905" y="1961267"/>
            <a:ext cx="3562185" cy="4395083"/>
          </a:xfrm>
        </p:spPr>
        <p:txBody>
          <a:bodyPr/>
          <a:lstStyle/>
          <a:p>
            <a:r>
              <a:rPr lang="es-ES_tradnl" sz="1800" dirty="0">
                <a:latin typeface="Gill Sans MT" panose="020B0502020104020203" pitchFamily="34" charset="77"/>
              </a:rPr>
              <a:t>La Comisión y los EEMM deberán estimular la aplicación voluntaria del Reglamento por proveedores de sistemas de bajo riesgo, por medio de Códigos de Conducta;</a:t>
            </a:r>
          </a:p>
          <a:p>
            <a:endParaRPr lang="es-ES_tradnl" sz="1800" dirty="0">
              <a:latin typeface="Gill Sans MT" panose="020B0502020104020203" pitchFamily="34" charset="77"/>
            </a:endParaRPr>
          </a:p>
          <a:p>
            <a:r>
              <a:rPr lang="es-ES_tradnl" sz="1800" dirty="0">
                <a:latin typeface="Gill Sans MT" panose="020B0502020104020203" pitchFamily="34" charset="77"/>
              </a:rPr>
              <a:t>Códigos de Conducta pueden ser establecidos por proveedores individuales o por organismos representativos de la categoría;</a:t>
            </a:r>
          </a:p>
          <a:p>
            <a:endParaRPr lang="es-ES_tradnl" sz="1800" dirty="0">
              <a:latin typeface="Gill Sans MT" panose="020B0502020104020203" pitchFamily="34" charset="77"/>
            </a:endParaRPr>
          </a:p>
          <a:p>
            <a:endParaRPr lang="es-ES_tradnl" sz="1800" dirty="0">
              <a:latin typeface="Gill Sans MT" panose="020B0502020104020203" pitchFamily="34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1555E6-864D-944D-B288-5D2C0C2E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E5F4AE9A-D996-754A-BC1F-68E21D633926}" type="slidenum">
              <a:rPr lang="es-ES" smtClean="0"/>
              <a:pPr>
                <a:defRPr/>
              </a:pPr>
              <a:t>19</a:t>
            </a:fld>
            <a:endParaRPr lang="es-ES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8824FCBB-7FB2-F544-BD79-8007E8784DC1}"/>
              </a:ext>
            </a:extLst>
          </p:cNvPr>
          <p:cNvSpPr/>
          <p:nvPr/>
        </p:nvSpPr>
        <p:spPr>
          <a:xfrm>
            <a:off x="214685" y="3673503"/>
            <a:ext cx="3745065" cy="985961"/>
          </a:xfrm>
          <a:prstGeom prst="trapezoid">
            <a:avLst/>
          </a:prstGeom>
          <a:solidFill>
            <a:srgbClr val="7ED4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APLICACIÓN VOLUNTARIA</a:t>
            </a:r>
          </a:p>
        </p:txBody>
      </p:sp>
    </p:spTree>
    <p:extLst>
      <p:ext uri="{BB962C8B-B14F-4D97-AF65-F5344CB8AC3E}">
        <p14:creationId xmlns:p14="http://schemas.microsoft.com/office/powerpoint/2010/main" val="192736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/>
          <p:cNvSpPr txBox="1">
            <a:spLocks/>
          </p:cNvSpPr>
          <p:nvPr/>
        </p:nvSpPr>
        <p:spPr>
          <a:xfrm>
            <a:off x="457200" y="1859101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7375E"/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lnSpc>
                <a:spcPts val="4280"/>
              </a:lnSpc>
            </a:pPr>
            <a:r>
              <a:rPr lang="ca-ES" b="1" dirty="0">
                <a:solidFill>
                  <a:schemeClr val="tx1"/>
                </a:solidFill>
                <a:latin typeface="Gill Sans"/>
                <a:cs typeface="Gill Sans"/>
              </a:rPr>
              <a:t>QUÉ IA</a:t>
            </a:r>
          </a:p>
          <a:p>
            <a:pPr algn="ctr">
              <a:lnSpc>
                <a:spcPts val="4280"/>
              </a:lnSpc>
            </a:pPr>
            <a:endParaRPr lang="ca-ES" b="1" dirty="0">
              <a:solidFill>
                <a:schemeClr val="tx1"/>
              </a:solidFill>
              <a:latin typeface="Gill Sans"/>
              <a:cs typeface="Gill Sans"/>
            </a:endParaRPr>
          </a:p>
          <a:p>
            <a:pPr algn="ctr">
              <a:lnSpc>
                <a:spcPts val="4280"/>
              </a:lnSpc>
            </a:pPr>
            <a:endParaRPr lang="ca-ES" b="1" dirty="0">
              <a:solidFill>
                <a:schemeClr val="tx1"/>
              </a:solidFill>
              <a:latin typeface="Gill Sans"/>
              <a:cs typeface="Gill Sans"/>
            </a:endParaRPr>
          </a:p>
          <a:p>
            <a:pPr algn="ctr">
              <a:lnSpc>
                <a:spcPts val="4280"/>
              </a:lnSpc>
            </a:pPr>
            <a:r>
              <a:rPr lang="ca-ES" b="1" dirty="0">
                <a:solidFill>
                  <a:schemeClr val="tx1"/>
                </a:solidFill>
                <a:latin typeface="Gill Sans"/>
                <a:cs typeface="Gill Sans"/>
              </a:rPr>
              <a:t>APLICACIONES EN EL SECTOR FARMACÉUTICO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538" y="6142415"/>
            <a:ext cx="539262" cy="38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580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/>
          <p:cNvSpPr txBox="1">
            <a:spLocks/>
          </p:cNvSpPr>
          <p:nvPr/>
        </p:nvSpPr>
        <p:spPr>
          <a:xfrm>
            <a:off x="457200" y="2915391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7375E"/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lnSpc>
                <a:spcPts val="4280"/>
              </a:lnSpc>
            </a:pPr>
            <a:r>
              <a:rPr lang="ca-ES" b="1" dirty="0">
                <a:solidFill>
                  <a:schemeClr val="tx1"/>
                </a:solidFill>
                <a:latin typeface="Gill Sans"/>
                <a:cs typeface="Gill Sans"/>
              </a:rPr>
              <a:t>OPORTUNIDAD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538" y="6142415"/>
            <a:ext cx="539262" cy="38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96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205037"/>
            <a:ext cx="8229600" cy="4525963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es-ES_tradnl" b="0" dirty="0">
                <a:latin typeface="Gill Sans"/>
                <a:cs typeface="Gill Sans"/>
              </a:rPr>
              <a:t>Evaluaciones de impacto algorítmico en derechos fundamentales</a:t>
            </a:r>
          </a:p>
          <a:p>
            <a:pPr marL="0" indent="0" algn="just">
              <a:buNone/>
              <a:defRPr/>
            </a:pPr>
            <a:endParaRPr lang="es-ES_tradnl" b="0" dirty="0">
              <a:latin typeface="Gill Sans"/>
              <a:cs typeface="Gill Sans"/>
            </a:endParaRPr>
          </a:p>
          <a:p>
            <a:pPr marL="0" indent="0" algn="just">
              <a:buNone/>
              <a:defRPr/>
            </a:pPr>
            <a:r>
              <a:rPr lang="es-ES_tradnl" b="0" dirty="0">
                <a:latin typeface="Gill Sans"/>
                <a:cs typeface="Gill Sans"/>
              </a:rPr>
              <a:t>Sello de conformidad</a:t>
            </a:r>
          </a:p>
          <a:p>
            <a:pPr marL="0" indent="0" algn="just">
              <a:buNone/>
              <a:defRPr/>
            </a:pPr>
            <a:endParaRPr lang="es-ES_tradnl" b="0" dirty="0">
              <a:latin typeface="Gill Sans"/>
              <a:cs typeface="Gill Sans"/>
            </a:endParaRPr>
          </a:p>
          <a:p>
            <a:pPr marL="0" indent="0" algn="just">
              <a:buNone/>
              <a:defRPr/>
            </a:pPr>
            <a:r>
              <a:rPr lang="es-ES_tradnl" b="0" dirty="0">
                <a:latin typeface="Gill Sans"/>
                <a:cs typeface="Gill Sans"/>
              </a:rPr>
              <a:t>Transparencia</a:t>
            </a:r>
          </a:p>
          <a:p>
            <a:pPr marL="0" indent="0" algn="just">
              <a:buNone/>
              <a:defRPr/>
            </a:pPr>
            <a:endParaRPr lang="es-ES_tradnl" b="0" dirty="0">
              <a:latin typeface="Gill Sans"/>
              <a:cs typeface="Gill Sans"/>
            </a:endParaRPr>
          </a:p>
          <a:p>
            <a:pPr marL="0" indent="0" algn="just">
              <a:buNone/>
              <a:defRPr/>
            </a:pPr>
            <a:r>
              <a:rPr lang="es-ES_tradnl" b="0" dirty="0">
                <a:latin typeface="Gill Sans"/>
                <a:cs typeface="Gill Sans"/>
              </a:rPr>
              <a:t>Condiciones contractuales y actores implicados</a:t>
            </a:r>
          </a:p>
          <a:p>
            <a:pPr marL="457200" lvl="1" indent="0" algn="just">
              <a:spcBef>
                <a:spcPts val="432"/>
              </a:spcBef>
              <a:buNone/>
            </a:pPr>
            <a:endParaRPr lang="es-ES_tradnl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a-ES" dirty="0">
                <a:solidFill>
                  <a:srgbClr val="17375E"/>
                </a:solidFill>
                <a:latin typeface="Gill Sans"/>
                <a:cs typeface="Gill Sans"/>
              </a:rPr>
              <a:t>Oportunidad</a:t>
            </a:r>
            <a:endParaRPr lang="es-ES_tradnl" sz="1800" i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9FF5E71-D426-6E4A-8D81-2C299CEEC63F}" type="slidenum">
              <a:rPr lang="es-ES" smtClean="0"/>
              <a:pPr>
                <a:defRPr/>
              </a:pPr>
              <a:t>21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3235534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737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832103" y="5541583"/>
            <a:ext cx="7479792" cy="1316417"/>
          </a:xfrm>
          <a:prstGeom prst="rect">
            <a:avLst/>
          </a:prstGeom>
        </p:spPr>
        <p:txBody>
          <a:bodyPr rtlCol="0">
            <a:normAutofit/>
          </a:bodyPr>
          <a:lstStyle>
            <a:lvl1pPr marL="285750" indent="-285750" algn="just" defTabSz="457200" rtl="0" fontAlgn="base">
              <a:spcBef>
                <a:spcPct val="20000"/>
              </a:spcBef>
              <a:spcAft>
                <a:spcPct val="0"/>
              </a:spcAft>
              <a:buSzPct val="125000"/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marL="742950" indent="-285750" algn="just" defTabSz="457200" rtl="0" fontAlgn="base">
              <a:spcBef>
                <a:spcPct val="20000"/>
              </a:spcBef>
              <a:spcAft>
                <a:spcPct val="0"/>
              </a:spcAft>
              <a:buFont typeface="Wingdings" charset="0"/>
              <a:buChar char="§"/>
              <a:defRPr sz="1600" kern="120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lvl2pPr>
            <a:lvl3pPr marL="1200150" indent="-285750" algn="just" defTabSz="457200" rtl="0" fontAlgn="base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1400" kern="120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lvl3pPr>
            <a:lvl4pPr marL="1600200" indent="-228600" algn="just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lvl4pPr>
            <a:lvl5pPr marL="2057400" indent="-228600" algn="just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SzPct val="100000"/>
              <a:buNone/>
              <a:defRPr/>
            </a:pPr>
            <a:endParaRPr lang="es-ES_tradnl" dirty="0">
              <a:solidFill>
                <a:srgbClr val="000000"/>
              </a:solidFill>
            </a:endParaRPr>
          </a:p>
          <a:p>
            <a:pPr marL="0" indent="0" algn="ctr" fontAlgn="auto">
              <a:spcAft>
                <a:spcPts val="0"/>
              </a:spcAft>
              <a:buSzPct val="100000"/>
              <a:buFont typeface="Arial" charset="0"/>
              <a:buNone/>
              <a:defRPr/>
            </a:pPr>
            <a:endParaRPr lang="es-ES_tradnl" sz="1700" b="1" dirty="0">
              <a:solidFill>
                <a:schemeClr val="bg1"/>
              </a:solidFill>
            </a:endParaRPr>
          </a:p>
          <a:p>
            <a:pPr marL="0" indent="0" algn="ctr" fontAlgn="auto">
              <a:lnSpc>
                <a:spcPct val="110000"/>
              </a:lnSpc>
              <a:spcAft>
                <a:spcPts val="0"/>
              </a:spcAft>
              <a:buSzPct val="100000"/>
              <a:buFont typeface="Arial" charset="0"/>
              <a:buNone/>
              <a:defRPr/>
            </a:pPr>
            <a:r>
              <a:rPr lang="es-ES_tradnl" sz="1200" dirty="0">
                <a:solidFill>
                  <a:schemeClr val="bg1"/>
                </a:solidFill>
                <a:latin typeface="Baskerville" charset="0"/>
                <a:ea typeface="Baskerville" charset="0"/>
                <a:cs typeface="Baskerville" charset="0"/>
              </a:rPr>
              <a:t>info@fontadvocats.com | +34 93 434 07 63 | www.fontadvocats.com | @</a:t>
            </a:r>
            <a:r>
              <a:rPr lang="es-ES_tradnl" sz="1200" dirty="0" err="1">
                <a:solidFill>
                  <a:schemeClr val="bg1"/>
                </a:solidFill>
                <a:latin typeface="Baskerville" charset="0"/>
                <a:ea typeface="Baskerville" charset="0"/>
                <a:cs typeface="Baskerville" charset="0"/>
              </a:rPr>
              <a:t>fontadvocats</a:t>
            </a:r>
            <a:endParaRPr lang="es-ES_tradnl" sz="1200" dirty="0">
              <a:solidFill>
                <a:schemeClr val="bg1"/>
              </a:solidFill>
              <a:latin typeface="Baskerville" charset="0"/>
              <a:ea typeface="Baskerville" charset="0"/>
              <a:cs typeface="Baskerville" charset="0"/>
            </a:endParaRPr>
          </a:p>
          <a:p>
            <a:pPr marL="0" indent="0" fontAlgn="auto">
              <a:spcAft>
                <a:spcPts val="0"/>
              </a:spcAft>
              <a:buSzPct val="100000"/>
              <a:buFont typeface="Arial" charset="0"/>
              <a:buNone/>
              <a:defRPr/>
            </a:pPr>
            <a:r>
              <a:rPr lang="es-ES_tradnl" sz="1200" dirty="0">
                <a:solidFill>
                  <a:schemeClr val="bg1"/>
                </a:solidFill>
              </a:rPr>
              <a:t> </a:t>
            </a:r>
          </a:p>
          <a:p>
            <a:pPr lvl="1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s-ES" dirty="0">
              <a:latin typeface="Apple Color Emoji" charset="0"/>
            </a:endParaRPr>
          </a:p>
          <a:p>
            <a:pPr lvl="1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s-ES" dirty="0">
              <a:latin typeface="Gill Sans"/>
              <a:ea typeface="+mn-ea"/>
              <a:cs typeface="Gill San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206C77-302E-AB44-93D7-DE3D197695C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069" y="2780070"/>
            <a:ext cx="1297859" cy="129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22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>
                <a:latin typeface="Gill Sans MT" panose="020B0502020104020203" pitchFamily="34" charset="77"/>
                <a:cs typeface="Gill Sans"/>
              </a:rPr>
              <a:t>Aprendizaje Profundo (</a:t>
            </a:r>
            <a:r>
              <a:rPr lang="es-ES" i="1" dirty="0">
                <a:latin typeface="Gill Sans MT" panose="020B0502020104020203" pitchFamily="34" charset="77"/>
                <a:cs typeface="Gill Sans"/>
              </a:rPr>
              <a:t>Deep </a:t>
            </a:r>
            <a:r>
              <a:rPr lang="es-ES" i="1" dirty="0" err="1">
                <a:latin typeface="Gill Sans MT" panose="020B0502020104020203" pitchFamily="34" charset="77"/>
                <a:cs typeface="Gill Sans"/>
              </a:rPr>
              <a:t>Learning</a:t>
            </a:r>
            <a:r>
              <a:rPr lang="es-ES" dirty="0">
                <a:latin typeface="Gill Sans MT" panose="020B0502020104020203" pitchFamily="34" charset="77"/>
                <a:cs typeface="Gill Sans"/>
              </a:rPr>
              <a:t>): </a:t>
            </a:r>
            <a:r>
              <a:rPr lang="es-ES" b="0" dirty="0">
                <a:latin typeface="Gill Sans MT" panose="020B0502020104020203" pitchFamily="34" charset="77"/>
                <a:cs typeface="Gill Sans"/>
              </a:rPr>
              <a:t>Utilizado en el análisis de grandes conjuntos de datos para identificar patrones en la investigación de medicamentos y en la optimización de tratamientos.</a:t>
            </a:r>
            <a:endParaRPr lang="es-ES" dirty="0">
              <a:latin typeface="Gill Sans MT" panose="020B0502020104020203" pitchFamily="34" charset="77"/>
              <a:cs typeface="Gill Sans"/>
            </a:endParaRPr>
          </a:p>
          <a:p>
            <a:pPr algn="just"/>
            <a:r>
              <a:rPr lang="es-ES" dirty="0">
                <a:latin typeface="Gill Sans MT" panose="020B0502020104020203" pitchFamily="34" charset="77"/>
                <a:cs typeface="Gill Sans"/>
              </a:rPr>
              <a:t>Procesamiento de Lenguaje Natural (NLP): </a:t>
            </a:r>
            <a:r>
              <a:rPr lang="es-ES" b="0" dirty="0">
                <a:latin typeface="Gill Sans MT" panose="020B0502020104020203" pitchFamily="34" charset="77"/>
                <a:cs typeface="Gill Sans"/>
              </a:rPr>
              <a:t>Ayuda en la extracción de información de documentos médicos, literatura científica y registros de pacientes para el descubrimiento de nuevos fármacos.</a:t>
            </a:r>
            <a:endParaRPr lang="es-ES" dirty="0">
              <a:latin typeface="Gill Sans MT" panose="020B0502020104020203" pitchFamily="34" charset="77"/>
              <a:cs typeface="Gill Sans"/>
            </a:endParaRPr>
          </a:p>
          <a:p>
            <a:pPr algn="just"/>
            <a:r>
              <a:rPr lang="es-ES" dirty="0">
                <a:latin typeface="Gill Sans MT" panose="020B0502020104020203" pitchFamily="34" charset="77"/>
                <a:cs typeface="Gill Sans"/>
              </a:rPr>
              <a:t>Redes Neuronales Convolucionales (CNN): </a:t>
            </a:r>
            <a:r>
              <a:rPr lang="es-ES" b="0" dirty="0">
                <a:latin typeface="Gill Sans MT" panose="020B0502020104020203" pitchFamily="34" charset="77"/>
                <a:cs typeface="Gill Sans"/>
              </a:rPr>
              <a:t>Útiles en la interpretación de imágenes médicas, como resonancias magnéticas y microscopía celular.</a:t>
            </a:r>
            <a:endParaRPr lang="es-ES" dirty="0">
              <a:latin typeface="Gill Sans MT" panose="020B0502020104020203" pitchFamily="34" charset="77"/>
              <a:cs typeface="Gill Sans"/>
            </a:endParaRPr>
          </a:p>
          <a:p>
            <a:pPr algn="just"/>
            <a:r>
              <a:rPr lang="es-ES" dirty="0">
                <a:latin typeface="Gill Sans MT" panose="020B0502020104020203" pitchFamily="34" charset="77"/>
                <a:cs typeface="Gill Sans"/>
              </a:rPr>
              <a:t>Robótica y Automatización: </a:t>
            </a:r>
            <a:r>
              <a:rPr lang="es-ES" b="0" dirty="0">
                <a:latin typeface="Gill Sans MT" panose="020B0502020104020203" pitchFamily="34" charset="77"/>
                <a:cs typeface="Gill Sans"/>
              </a:rPr>
              <a:t>La robótica y la automatización son fundamentales en la síntesis y el ensayo de compuestos químicos, acelerando el proceso de descubrimiento de medicamentos.</a:t>
            </a:r>
            <a:endParaRPr lang="es-ES" dirty="0">
              <a:latin typeface="Gill Sans MT" panose="020B0502020104020203" pitchFamily="34" charset="77"/>
              <a:cs typeface="Gill Sans"/>
            </a:endParaRPr>
          </a:p>
          <a:p>
            <a:pPr algn="just"/>
            <a:r>
              <a:rPr lang="es-ES" dirty="0">
                <a:latin typeface="Gill Sans MT" panose="020B0502020104020203" pitchFamily="34" charset="77"/>
                <a:cs typeface="Gill Sans"/>
              </a:rPr>
              <a:t>Plataformas de Big Data: </a:t>
            </a:r>
            <a:r>
              <a:rPr lang="es-ES" b="0" dirty="0">
                <a:latin typeface="Gill Sans MT" panose="020B0502020104020203" pitchFamily="34" charset="77"/>
                <a:cs typeface="Gill Sans"/>
              </a:rPr>
              <a:t>El almacenamiento y análisis de grandes conjuntos de datos médicos y genómicos son esenciales para la IA en el sector farmacéutico.</a:t>
            </a:r>
            <a:endParaRPr lang="es-ES_tradnl" b="0" dirty="0"/>
          </a:p>
          <a:p>
            <a:pPr lvl="1" algn="just">
              <a:spcBef>
                <a:spcPts val="432"/>
              </a:spcBef>
            </a:pPr>
            <a:endParaRPr lang="es-ES_tradnl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a-ES" dirty="0">
                <a:solidFill>
                  <a:srgbClr val="17375E"/>
                </a:solidFill>
                <a:latin typeface="Gill Sans"/>
                <a:cs typeface="Gill Sans"/>
              </a:rPr>
              <a:t>IA en el Sector Farmacéutico</a:t>
            </a:r>
            <a:endParaRPr lang="es-ES_tradnl" sz="1800" i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9FF5E71-D426-6E4A-8D81-2C299CEEC63F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034451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/>
          <p:cNvSpPr txBox="1">
            <a:spLocks/>
          </p:cNvSpPr>
          <p:nvPr/>
        </p:nvSpPr>
        <p:spPr>
          <a:xfrm>
            <a:off x="457200" y="2915391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7375E"/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lnSpc>
                <a:spcPts val="4280"/>
              </a:lnSpc>
            </a:pPr>
            <a:r>
              <a:rPr lang="ca-ES" b="1" dirty="0">
                <a:solidFill>
                  <a:schemeClr val="tx1"/>
                </a:solidFill>
                <a:latin typeface="Gill Sans"/>
                <a:cs typeface="Gill Sans"/>
              </a:rPr>
              <a:t>USOS POSIBLES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538" y="6142415"/>
            <a:ext cx="539262" cy="38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255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>
                <a:latin typeface="Gill Sans MT" panose="020B0502020104020203" pitchFamily="34" charset="77"/>
                <a:cs typeface="Gill Sans"/>
              </a:rPr>
              <a:t>Descubrimiento de Fármacos: </a:t>
            </a:r>
            <a:r>
              <a:rPr lang="es-ES" b="0" dirty="0">
                <a:latin typeface="Gill Sans MT" panose="020B0502020104020203" pitchFamily="34" charset="77"/>
                <a:cs typeface="Gill Sans"/>
              </a:rPr>
              <a:t>La IA permite acelerar el proceso de descubrimiento de nuevos medicamentos al identificar compuestos químicos prometedores y predecir su eficacia en tratamientos específicos.</a:t>
            </a:r>
            <a:endParaRPr lang="es-ES" dirty="0">
              <a:latin typeface="Gill Sans MT" panose="020B0502020104020203" pitchFamily="34" charset="77"/>
              <a:cs typeface="Gill Sans"/>
            </a:endParaRPr>
          </a:p>
          <a:p>
            <a:pPr algn="just"/>
            <a:r>
              <a:rPr lang="es-ES" dirty="0">
                <a:latin typeface="Gill Sans MT" panose="020B0502020104020203" pitchFamily="34" charset="77"/>
                <a:cs typeface="Gill Sans"/>
              </a:rPr>
              <a:t>Diseño de Moléculas: </a:t>
            </a:r>
            <a:r>
              <a:rPr lang="es-ES" b="0" dirty="0">
                <a:latin typeface="Gill Sans MT" panose="020B0502020104020203" pitchFamily="34" charset="77"/>
                <a:cs typeface="Gill Sans"/>
              </a:rPr>
              <a:t>Algoritmos de IA pueden diseñar moléculas optimizadas para interacciones biológicas específicas, lo que mejora la eficacia y reduce los efectos secundarios de los medicamentos.</a:t>
            </a:r>
            <a:endParaRPr lang="es-ES" dirty="0">
              <a:latin typeface="Gill Sans MT" panose="020B0502020104020203" pitchFamily="34" charset="77"/>
              <a:cs typeface="Gill Sans"/>
            </a:endParaRPr>
          </a:p>
          <a:p>
            <a:pPr algn="just"/>
            <a:r>
              <a:rPr lang="es-ES" dirty="0">
                <a:latin typeface="Gill Sans MT" panose="020B0502020104020203" pitchFamily="34" charset="77"/>
                <a:cs typeface="Gill Sans"/>
              </a:rPr>
              <a:t>Optimización de Ensayos Clínicos: </a:t>
            </a:r>
            <a:r>
              <a:rPr lang="es-ES" b="0" dirty="0">
                <a:latin typeface="Gill Sans MT" panose="020B0502020104020203" pitchFamily="34" charset="77"/>
                <a:cs typeface="Gill Sans"/>
              </a:rPr>
              <a:t>La IA ayuda a identificar los mejores candidatos para ensayos clínicos y a diseñar protocolos más eficientes, lo que acelera el desarrollo de medicamentos.</a:t>
            </a:r>
            <a:endParaRPr lang="es-ES" dirty="0">
              <a:latin typeface="Gill Sans MT" panose="020B0502020104020203" pitchFamily="34" charset="77"/>
              <a:cs typeface="Gill Sans"/>
            </a:endParaRPr>
          </a:p>
          <a:p>
            <a:pPr algn="just"/>
            <a:r>
              <a:rPr lang="es-ES" dirty="0">
                <a:latin typeface="Gill Sans MT" panose="020B0502020104020203" pitchFamily="34" charset="77"/>
                <a:cs typeface="Gill Sans"/>
              </a:rPr>
              <a:t>Personalización de Tratamientos: </a:t>
            </a:r>
            <a:r>
              <a:rPr lang="es-ES" b="0" dirty="0">
                <a:latin typeface="Gill Sans MT" panose="020B0502020104020203" pitchFamily="34" charset="77"/>
                <a:cs typeface="Gill Sans"/>
              </a:rPr>
              <a:t>La IA puede analizar datos médicos y genómicos para adaptar los tratamientos a las necesidades individuales de los pacientes, mejorando la eficacia y minimizando los efectos adversos.</a:t>
            </a:r>
            <a:endParaRPr lang="es-ES" dirty="0">
              <a:latin typeface="Gill Sans MT" panose="020B0502020104020203" pitchFamily="34" charset="77"/>
              <a:cs typeface="Gill Sans"/>
            </a:endParaRPr>
          </a:p>
          <a:p>
            <a:pPr algn="just"/>
            <a:r>
              <a:rPr lang="es-ES" dirty="0">
                <a:latin typeface="Gill Sans MT" panose="020B0502020104020203" pitchFamily="34" charset="77"/>
                <a:cs typeface="Gill Sans"/>
              </a:rPr>
              <a:t>Predicción de Brotes Epidémicos: </a:t>
            </a:r>
            <a:r>
              <a:rPr lang="es-ES" b="0" dirty="0">
                <a:latin typeface="Gill Sans MT" panose="020B0502020104020203" pitchFamily="34" charset="77"/>
                <a:cs typeface="Gill Sans"/>
              </a:rPr>
              <a:t>La IA puede analizar datos de salud pública y de pacientes para predecir brotes epidémicos y tomar medidas preventivas.</a:t>
            </a:r>
            <a:endParaRPr lang="es-ES_tradnl" b="0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a-ES" dirty="0">
                <a:solidFill>
                  <a:srgbClr val="17375E"/>
                </a:solidFill>
                <a:latin typeface="Gill Sans"/>
                <a:cs typeface="Gill Sans"/>
              </a:rPr>
              <a:t>Usos posibles</a:t>
            </a:r>
            <a:endParaRPr lang="es-ES_tradnl" sz="1800" i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9FF5E71-D426-6E4A-8D81-2C299CEEC63F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2419904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5"/>
          <p:cNvSpPr txBox="1">
            <a:spLocks/>
          </p:cNvSpPr>
          <p:nvPr/>
        </p:nvSpPr>
        <p:spPr>
          <a:xfrm>
            <a:off x="457200" y="2915391"/>
            <a:ext cx="8229600" cy="1143000"/>
          </a:xfrm>
          <a:prstGeom prst="rect">
            <a:avLst/>
          </a:prstGeom>
        </p:spPr>
        <p:txBody>
          <a:bodyPr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17375E"/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lnSpc>
                <a:spcPts val="4280"/>
              </a:lnSpc>
            </a:pPr>
            <a:r>
              <a:rPr lang="ca-ES" b="1" dirty="0">
                <a:solidFill>
                  <a:schemeClr val="tx1"/>
                </a:solidFill>
                <a:latin typeface="Gill Sans"/>
                <a:cs typeface="Gill Sans"/>
              </a:rPr>
              <a:t>MARCO REGULATORIO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538" y="6142415"/>
            <a:ext cx="539262" cy="38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39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36688"/>
            <a:ext cx="8229600" cy="4745037"/>
          </a:xfrm>
        </p:spPr>
        <p:txBody>
          <a:bodyPr/>
          <a:lstStyle/>
          <a:p>
            <a:pPr marL="457200" lvl="1" indent="0" algn="just">
              <a:spcBef>
                <a:spcPts val="432"/>
              </a:spcBef>
              <a:buNone/>
            </a:pPr>
            <a:endParaRPr lang="es-ES_tradnl" dirty="0"/>
          </a:p>
          <a:p>
            <a:pPr algn="just">
              <a:spcBef>
                <a:spcPts val="432"/>
              </a:spcBef>
            </a:pPr>
            <a:r>
              <a:rPr lang="es-ES" cap="all" dirty="0"/>
              <a:t>Reglamento General de Protección de Datos de 2016 (RGPD)</a:t>
            </a:r>
          </a:p>
          <a:p>
            <a:pPr algn="just">
              <a:spcBef>
                <a:spcPts val="432"/>
              </a:spcBef>
            </a:pPr>
            <a:r>
              <a:rPr lang="es-ES" cap="all" dirty="0" err="1"/>
              <a:t>DigiTal</a:t>
            </a:r>
            <a:r>
              <a:rPr lang="es-ES" cap="all" dirty="0"/>
              <a:t> </a:t>
            </a:r>
            <a:r>
              <a:rPr lang="es-ES" cap="all" dirty="0" err="1"/>
              <a:t>Markets</a:t>
            </a:r>
            <a:r>
              <a:rPr lang="es-ES" cap="all" dirty="0"/>
              <a:t> </a:t>
            </a:r>
            <a:r>
              <a:rPr lang="es-ES" cap="all" dirty="0" err="1"/>
              <a:t>Act</a:t>
            </a:r>
            <a:r>
              <a:rPr lang="es-ES" cap="all" dirty="0"/>
              <a:t> (DMA) y Digital </a:t>
            </a:r>
            <a:r>
              <a:rPr lang="es-ES" cap="all" dirty="0" err="1"/>
              <a:t>Services</a:t>
            </a:r>
            <a:r>
              <a:rPr lang="es-ES" cap="all" dirty="0"/>
              <a:t> </a:t>
            </a:r>
            <a:r>
              <a:rPr lang="es-ES" cap="all" dirty="0" err="1"/>
              <a:t>Act</a:t>
            </a:r>
            <a:r>
              <a:rPr lang="es-ES" cap="all" dirty="0"/>
              <a:t> (DSA)</a:t>
            </a:r>
          </a:p>
          <a:p>
            <a:pPr lvl="1" algn="just">
              <a:spcBef>
                <a:spcPts val="432"/>
              </a:spcBef>
            </a:pPr>
            <a:r>
              <a:rPr lang="es-ES" cap="all" dirty="0"/>
              <a:t>Resolución 06/02/2020 Parlamento Europeo sobre DDAA (enfoque en relaciones de consumo)</a:t>
            </a:r>
          </a:p>
          <a:p>
            <a:pPr lvl="1" algn="just">
              <a:spcBef>
                <a:spcPts val="432"/>
              </a:spcBef>
            </a:pPr>
            <a:r>
              <a:rPr lang="es-ES" cap="all" dirty="0" err="1"/>
              <a:t>European</a:t>
            </a:r>
            <a:r>
              <a:rPr lang="es-ES" cap="all" dirty="0"/>
              <a:t> Digital </a:t>
            </a:r>
            <a:r>
              <a:rPr lang="es-ES" cap="all" dirty="0" err="1"/>
              <a:t>Strategy</a:t>
            </a:r>
            <a:r>
              <a:rPr lang="es-ES" cap="all" dirty="0"/>
              <a:t> (19/02/2020)</a:t>
            </a:r>
          </a:p>
          <a:p>
            <a:pPr lvl="1" algn="just">
              <a:spcBef>
                <a:spcPts val="432"/>
              </a:spcBef>
            </a:pPr>
            <a:r>
              <a:rPr lang="es-ES" cap="all" dirty="0"/>
              <a:t>Enfoque en la libre circulación de datos (data free </a:t>
            </a:r>
            <a:r>
              <a:rPr lang="es-ES" cap="all" dirty="0" err="1"/>
              <a:t>market</a:t>
            </a:r>
            <a:r>
              <a:rPr lang="es-ES" cap="all" dirty="0"/>
              <a:t>)</a:t>
            </a:r>
          </a:p>
          <a:p>
            <a:pPr lvl="1" algn="just">
              <a:spcBef>
                <a:spcPts val="432"/>
              </a:spcBef>
            </a:pPr>
            <a:r>
              <a:rPr lang="es-ES" cap="all" dirty="0"/>
              <a:t>IA y digitalización como parte del </a:t>
            </a:r>
            <a:r>
              <a:rPr lang="es-ES" cap="all" dirty="0" err="1"/>
              <a:t>European</a:t>
            </a:r>
            <a:r>
              <a:rPr lang="es-ES" cap="all" dirty="0"/>
              <a:t> Green Deal</a:t>
            </a:r>
          </a:p>
          <a:p>
            <a:pPr lvl="1" algn="just">
              <a:spcBef>
                <a:spcPts val="432"/>
              </a:spcBef>
            </a:pPr>
            <a:endParaRPr lang="es-ES" cap="all" dirty="0"/>
          </a:p>
          <a:p>
            <a:pPr algn="just">
              <a:spcBef>
                <a:spcPts val="432"/>
              </a:spcBef>
            </a:pPr>
            <a:r>
              <a:rPr lang="es-ES" cap="all" dirty="0"/>
              <a:t>21.04.2021: Publicación de la Propuesta de Reglamento de Armonización de las Normas sobre Inteligencia Artificial – Artificial Intelligence </a:t>
            </a:r>
            <a:r>
              <a:rPr lang="es-ES" cap="all" dirty="0" err="1"/>
              <a:t>AcT</a:t>
            </a:r>
            <a:r>
              <a:rPr lang="es-ES" cap="all" dirty="0"/>
              <a:t> (enmiendas parlamento 06/2023)</a:t>
            </a:r>
          </a:p>
          <a:p>
            <a:pPr lvl="1" algn="just">
              <a:spcBef>
                <a:spcPts val="432"/>
              </a:spcBef>
            </a:pPr>
            <a:endParaRPr lang="es-ES_tradnl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a-ES" dirty="0">
                <a:solidFill>
                  <a:srgbClr val="17375E"/>
                </a:solidFill>
                <a:latin typeface="Gill Sans"/>
                <a:cs typeface="Gill Sans"/>
              </a:rPr>
              <a:t>Marco regulatorio europeo</a:t>
            </a:r>
            <a:endParaRPr lang="es-ES_tradnl" sz="1800" i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9FF5E71-D426-6E4A-8D81-2C299CEEC63F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7022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36688"/>
            <a:ext cx="8229600" cy="4745037"/>
          </a:xfrm>
        </p:spPr>
        <p:txBody>
          <a:bodyPr/>
          <a:lstStyle/>
          <a:p>
            <a:pPr marL="457200" lvl="1" indent="0" algn="just">
              <a:spcBef>
                <a:spcPts val="432"/>
              </a:spcBef>
              <a:buNone/>
            </a:pPr>
            <a:endParaRPr lang="es-ES_tradnl" dirty="0"/>
          </a:p>
          <a:p>
            <a:pPr algn="just">
              <a:spcBef>
                <a:spcPts val="432"/>
              </a:spcBef>
            </a:pPr>
            <a:r>
              <a:rPr lang="es-ES_tradnl" cap="all" dirty="0"/>
              <a:t>Ley Orgánica 3/2018, de 5 de diciembre, de protección de datos personales y garantía de LOS derechos digitales </a:t>
            </a:r>
            <a:r>
              <a:rPr lang="es-ES_tradnl" dirty="0"/>
              <a:t>(“LOPDGDD”)</a:t>
            </a:r>
          </a:p>
          <a:p>
            <a:pPr algn="just">
              <a:spcBef>
                <a:spcPts val="432"/>
              </a:spcBef>
            </a:pPr>
            <a:r>
              <a:rPr lang="es-ES" dirty="0"/>
              <a:t>Estrategia Española de IA (Dic 2020): parte de la Agenda España Digital 2025</a:t>
            </a:r>
          </a:p>
          <a:p>
            <a:pPr algn="just">
              <a:spcBef>
                <a:spcPts val="432"/>
              </a:spcBef>
            </a:pPr>
            <a:r>
              <a:rPr lang="es-ES" dirty="0"/>
              <a:t>Real Decreto 729/2023, de 22 de agosto, por el que se aprueba el Estatuto de la Agencia Española de Supervisión de Inteligencia Artificial </a:t>
            </a:r>
            <a:r>
              <a:rPr lang="es-ES" dirty="0">
                <a:hlinkClick r:id="rId2"/>
              </a:rPr>
              <a:t>https://www.boe.es/eli/es/rd/2023/08/22/729</a:t>
            </a:r>
            <a:r>
              <a:rPr lang="es-ES" dirty="0"/>
              <a:t>   </a:t>
            </a:r>
          </a:p>
          <a:p>
            <a:pPr lvl="1" algn="just">
              <a:spcBef>
                <a:spcPts val="432"/>
              </a:spcBef>
            </a:pPr>
            <a:r>
              <a:rPr lang="es-ES" dirty="0"/>
              <a:t>El marco ético y normativo español deberá establecer:</a:t>
            </a:r>
          </a:p>
          <a:p>
            <a:pPr lvl="2" algn="just">
              <a:spcBef>
                <a:spcPts val="432"/>
              </a:spcBef>
            </a:pPr>
            <a:r>
              <a:rPr lang="es-ES" dirty="0"/>
              <a:t>El desarrollo de un sello nacional de calidad IA</a:t>
            </a:r>
          </a:p>
          <a:p>
            <a:pPr lvl="2" algn="just">
              <a:spcBef>
                <a:spcPts val="432"/>
              </a:spcBef>
            </a:pPr>
            <a:r>
              <a:rPr lang="es-ES" dirty="0"/>
              <a:t>Observatorio de impactos sociales de los algoritmos</a:t>
            </a:r>
          </a:p>
          <a:p>
            <a:pPr lvl="2" algn="just">
              <a:spcBef>
                <a:spcPts val="432"/>
              </a:spcBef>
            </a:pPr>
            <a:r>
              <a:rPr lang="es-ES" dirty="0"/>
              <a:t>Carta de Derechos Digitales </a:t>
            </a:r>
            <a:r>
              <a:rPr lang="es-ES" dirty="0">
                <a:hlinkClick r:id="rId3"/>
              </a:rPr>
              <a:t>https://www.lamoncloa.gob.es/presidente/actividades/Documents/2021/140721-Carta_Derechos_Digitales_RedEs.pdf</a:t>
            </a:r>
            <a:r>
              <a:rPr lang="es-ES" dirty="0"/>
              <a:t>  </a:t>
            </a:r>
          </a:p>
          <a:p>
            <a:pPr lvl="2" algn="just">
              <a:spcBef>
                <a:spcPts val="432"/>
              </a:spcBef>
            </a:pPr>
            <a:r>
              <a:rPr lang="es-ES" dirty="0"/>
              <a:t>Modelo de gobernanza nacional de ética en IA (AESIA)</a:t>
            </a:r>
          </a:p>
          <a:p>
            <a:pPr algn="just">
              <a:spcBef>
                <a:spcPts val="432"/>
              </a:spcBef>
            </a:pPr>
            <a:endParaRPr lang="es-ES_tradnl" dirty="0"/>
          </a:p>
          <a:p>
            <a:pPr lvl="1" algn="just">
              <a:spcBef>
                <a:spcPts val="432"/>
              </a:spcBef>
            </a:pPr>
            <a:endParaRPr lang="es-ES_tradnl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a-ES" dirty="0">
                <a:solidFill>
                  <a:srgbClr val="17375E"/>
                </a:solidFill>
                <a:latin typeface="Gill Sans"/>
                <a:cs typeface="Gill Sans"/>
              </a:rPr>
              <a:t>Marco regulatorio español</a:t>
            </a:r>
            <a:endParaRPr lang="es-ES_tradnl" sz="1800" i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C9FF5E71-D426-6E4A-8D81-2C299CEEC63F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143363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7548C-E09C-3F4D-A8C7-0B527A526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1600" dirty="0">
                <a:latin typeface="Gill Sans MT" panose="020B0502020104020203" pitchFamily="34" charset="77"/>
              </a:rPr>
              <a:t>Ley 15/2022, de 12 de julio, integral para la igualdad de trato y la no discriminación.</a:t>
            </a:r>
          </a:p>
          <a:p>
            <a:endParaRPr lang="es-ES" sz="1600" dirty="0">
              <a:latin typeface="Gill Sans MT" panose="020B0502020104020203" pitchFamily="34" charset="77"/>
            </a:endParaRPr>
          </a:p>
          <a:p>
            <a:endParaRPr lang="es-ES_tradnl" sz="1600" dirty="0">
              <a:latin typeface="Gill Sans MT" panose="020B0502020104020203" pitchFamily="34" charset="77"/>
            </a:endParaRPr>
          </a:p>
          <a:p>
            <a:pPr lvl="1"/>
            <a:endParaRPr lang="es-ES_tradnl" sz="1600" dirty="0">
              <a:latin typeface="Gill Sans MT" panose="020B0502020104020203" pitchFamily="34" charset="77"/>
            </a:endParaRPr>
          </a:p>
          <a:p>
            <a:pPr lvl="1"/>
            <a:endParaRPr lang="es-ES_tradnl" sz="1400" dirty="0">
              <a:latin typeface="Gill Sans MT" panose="020B0502020104020203" pitchFamily="34" charset="77"/>
            </a:endParaRPr>
          </a:p>
          <a:p>
            <a:pPr lvl="1"/>
            <a:endParaRPr lang="es-ES_tradnl" sz="1400" dirty="0">
              <a:latin typeface="Gill Sans MT" panose="020B0502020104020203" pitchFamily="34" charset="77"/>
            </a:endParaRPr>
          </a:p>
          <a:p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487E9-D468-D343-9303-042530D3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4437CA-4B1C-AD42-9E15-73E9EF7D5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E5F4AE9A-D996-754A-BC1F-68E21D633926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  <p:pic>
        <p:nvPicPr>
          <p:cNvPr id="6" name="Imagen 2">
            <a:extLst>
              <a:ext uri="{FF2B5EF4-FFF2-40B4-BE49-F238E27FC236}">
                <a16:creationId xmlns:a16="http://schemas.microsoft.com/office/drawing/2014/main" id="{8B81E3F7-4833-86B6-DACF-D67EA4962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430990"/>
            <a:ext cx="8488392" cy="3157352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9" name="Título 5">
            <a:extLst>
              <a:ext uri="{FF2B5EF4-FFF2-40B4-BE49-F238E27FC236}">
                <a16:creationId xmlns:a16="http://schemas.microsoft.com/office/drawing/2014/main" id="{F3176EE2-32D6-37E9-017A-BB624066F7AF}"/>
              </a:ext>
            </a:extLst>
          </p:cNvPr>
          <p:cNvSpPr txBox="1">
            <a:spLocks/>
          </p:cNvSpPr>
          <p:nvPr/>
        </p:nvSpPr>
        <p:spPr bwMode="auto">
          <a:xfrm>
            <a:off x="609600" y="34210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>
                    <a:lumMod val="75000"/>
                  </a:schemeClr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enev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ca-ES" dirty="0">
                <a:solidFill>
                  <a:srgbClr val="17375E"/>
                </a:solidFill>
                <a:latin typeface="Gill Sans"/>
                <a:cs typeface="Gill Sans"/>
              </a:rPr>
              <a:t>Marco regulatorio español</a:t>
            </a:r>
            <a:endParaRPr lang="es-ES_tradnl" sz="1800" i="1" dirty="0"/>
          </a:p>
        </p:txBody>
      </p:sp>
    </p:spTree>
    <p:extLst>
      <p:ext uri="{BB962C8B-B14F-4D97-AF65-F5344CB8AC3E}">
        <p14:creationId xmlns:p14="http://schemas.microsoft.com/office/powerpoint/2010/main" val="10827684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23730</TotalTime>
  <Words>1373</Words>
  <Application>Microsoft Office PowerPoint</Application>
  <PresentationFormat>Presentació en pantalla (4:3)</PresentationFormat>
  <Paragraphs>158</Paragraphs>
  <Slides>22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3</vt:i4>
      </vt:variant>
      <vt:variant>
        <vt:lpstr>Títols de les diapositives</vt:lpstr>
      </vt:variant>
      <vt:variant>
        <vt:i4>22</vt:i4>
      </vt:variant>
    </vt:vector>
  </HeadingPairs>
  <TitlesOfParts>
    <vt:vector size="34" baseType="lpstr">
      <vt:lpstr>Apple Color Emoji</vt:lpstr>
      <vt:lpstr>Arial</vt:lpstr>
      <vt:lpstr>Baskerville</vt:lpstr>
      <vt:lpstr>Calibri</vt:lpstr>
      <vt:lpstr>Geneva</vt:lpstr>
      <vt:lpstr>Gill Sans</vt:lpstr>
      <vt:lpstr>Gill Sans MT</vt:lpstr>
      <vt:lpstr>Lucida Grande</vt:lpstr>
      <vt:lpstr>Wingdings</vt:lpstr>
      <vt:lpstr>Tema de Office</vt:lpstr>
      <vt:lpstr>Diseño personalizado</vt:lpstr>
      <vt:lpstr>1_Diseño personalizado</vt:lpstr>
      <vt:lpstr>Presentació del PowerPoint</vt:lpstr>
      <vt:lpstr>Presentació del PowerPoint</vt:lpstr>
      <vt:lpstr>IA en el Sector Farmacéutico</vt:lpstr>
      <vt:lpstr>Presentació del PowerPoint</vt:lpstr>
      <vt:lpstr>Usos posibles</vt:lpstr>
      <vt:lpstr>Presentació del PowerPoint</vt:lpstr>
      <vt:lpstr>Marco regulatorio europeo</vt:lpstr>
      <vt:lpstr>Marco regulatorio español</vt:lpstr>
      <vt:lpstr>Presentació del PowerPoint</vt:lpstr>
      <vt:lpstr>Presentació del PowerPoint</vt:lpstr>
      <vt:lpstr>La propuesta europea</vt:lpstr>
      <vt:lpstr>Aplicación </vt:lpstr>
      <vt:lpstr>Sistemas Prohibidos </vt:lpstr>
      <vt:lpstr>Sistemas de Alto Riesgo </vt:lpstr>
      <vt:lpstr>Presentació del PowerPoint</vt:lpstr>
      <vt:lpstr>Sistemas de Alto Riesgo:  Requisitos básicos</vt:lpstr>
      <vt:lpstr>Sistemas de Alto Riesgo: Obligaciones</vt:lpstr>
      <vt:lpstr>Sistemas de Riesgo Limitado </vt:lpstr>
      <vt:lpstr>Sistemas de Bajo Riesgo </vt:lpstr>
      <vt:lpstr>Presentació del PowerPoint</vt:lpstr>
      <vt:lpstr>Oportunidad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FONT ADVOCATS 2012 www.fontadvocats.com </dc:title>
  <dc:creator>Anna Alonso Abadal</dc:creator>
  <cp:lastModifiedBy>Dr. Pere Simon Castellano</cp:lastModifiedBy>
  <cp:revision>410</cp:revision>
  <cp:lastPrinted>2022-02-22T10:00:38Z</cp:lastPrinted>
  <dcterms:created xsi:type="dcterms:W3CDTF">2011-12-29T20:22:34Z</dcterms:created>
  <dcterms:modified xsi:type="dcterms:W3CDTF">2023-10-25T11:53:09Z</dcterms:modified>
</cp:coreProperties>
</file>