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70" r:id="rId2"/>
    <p:sldId id="391" r:id="rId3"/>
    <p:sldId id="401" r:id="rId4"/>
    <p:sldId id="402" r:id="rId5"/>
    <p:sldId id="403" r:id="rId6"/>
    <p:sldId id="392" r:id="rId7"/>
    <p:sldId id="404" r:id="rId8"/>
    <p:sldId id="405" r:id="rId9"/>
    <p:sldId id="408" r:id="rId10"/>
    <p:sldId id="407"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395" r:id="rId24"/>
    <p:sldId id="421" r:id="rId25"/>
    <p:sldId id="423" r:id="rId26"/>
  </p:sldIdLst>
  <p:sldSz cx="10691813" cy="7559675"/>
  <p:notesSz cx="6858000" cy="9144000"/>
  <p:defaultTex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 userDrawn="1">
          <p15:clr>
            <a:srgbClr val="A4A3A4"/>
          </p15:clr>
        </p15:guide>
        <p15:guide id="3" pos="1168" userDrawn="1">
          <p15:clr>
            <a:srgbClr val="A4A3A4"/>
          </p15:clr>
        </p15:guide>
        <p15:guide id="4" pos="1485" userDrawn="1">
          <p15:clr>
            <a:srgbClr val="A4A3A4"/>
          </p15:clr>
        </p15:guide>
        <p15:guide id="5" pos="4495" userDrawn="1">
          <p15:clr>
            <a:srgbClr val="A4A3A4"/>
          </p15:clr>
        </p15:guide>
        <p15:guide id="6" pos="57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138"/>
    <a:srgbClr val="DB309A"/>
    <a:srgbClr val="F8F8F8"/>
    <a:srgbClr val="EAC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6" autoAdjust="0"/>
    <p:restoredTop sz="96688" autoAdjust="0"/>
  </p:normalViewPr>
  <p:slideViewPr>
    <p:cSldViewPr snapToGrid="0" showGuides="1">
      <p:cViewPr varScale="1">
        <p:scale>
          <a:sx n="110" d="100"/>
          <a:sy n="110" d="100"/>
        </p:scale>
        <p:origin x="1315" y="82"/>
      </p:cViewPr>
      <p:guideLst>
        <p:guide orient="horz" pos="1134"/>
        <p:guide pos="1168"/>
        <p:guide pos="1485"/>
        <p:guide pos="4495"/>
        <p:guide pos="57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viewProps" Target="viewProp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presProps" Target="presProp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tableStyles" Target="tableStyle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notesMaster" Target="notesMasters/notesMaster1.xml" Id="rId27" /><Relationship Type="http://schemas.openxmlformats.org/officeDocument/2006/relationships/theme" Target="theme/theme1.xml" Id="rId30"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D1DE9-37AB-4619-8842-4C546491005A}" type="datetimeFigureOut">
              <a:rPr lang="en-GB" smtClean="0"/>
              <a:pPr/>
              <a:t>25/10/2023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8AF67-B363-4F6A-90B8-630E876DAB27}" type="slidenum">
              <a:rPr lang="en-GB" smtClean="0"/>
              <a:pPr/>
              <a:t>‹#›</a:t>
            </a:fld>
            <a:endParaRPr lang="en-GB"/>
          </a:p>
        </p:txBody>
      </p:sp>
    </p:spTree>
    <p:extLst>
      <p:ext uri="{BB962C8B-B14F-4D97-AF65-F5344CB8AC3E}">
        <p14:creationId xmlns:p14="http://schemas.microsoft.com/office/powerpoint/2010/main" val="1357799237"/>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Cover Image" descr="Cover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91813" cy="7558636"/>
          </a:xfrm>
          <a:prstGeom prst="rect">
            <a:avLst/>
          </a:prstGeom>
        </p:spPr>
      </p:pic>
      <p:pic>
        <p:nvPicPr>
          <p:cNvPr id="7" name="LogoBlackLarge" descr="Clifford Chance Black Logo">
            <a:extLst>
              <a:ext uri="{FF2B5EF4-FFF2-40B4-BE49-F238E27FC236}">
                <a16:creationId xmlns:a16="http://schemas.microsoft.com/office/drawing/2014/main" id="{FE41894D-70E2-41EF-868B-704AF949712C}"/>
              </a:ext>
            </a:extLst>
          </p:cNvPr>
          <p:cNvPicPr>
            <a:picLocks/>
          </p:cNvPicPr>
          <p:nvPr userDrawn="1"/>
        </p:nvPicPr>
        <p:blipFill>
          <a:blip r:embed="rId3" cstate="print"/>
          <a:stretch>
            <a:fillRect/>
          </a:stretch>
        </p:blipFill>
        <p:spPr>
          <a:xfrm>
            <a:off x="449451" y="423936"/>
            <a:ext cx="2490221" cy="1078994"/>
          </a:xfrm>
          <a:prstGeom prst="rect">
            <a:avLst/>
          </a:prstGeom>
          <a:blipFill>
            <a:blip r:embed="rId3"/>
            <a:stretch>
              <a:fillRect/>
            </a:stretch>
          </a:blipFill>
        </p:spPr>
      </p:pic>
      <p:pic>
        <p:nvPicPr>
          <p:cNvPr id="4" name="Clifford Chance White Logo" descr="Clifford Chance White Logo" hidden="1">
            <a:extLst>
              <a:ext uri="{FF2B5EF4-FFF2-40B4-BE49-F238E27FC236}">
                <a16:creationId xmlns:a16="http://schemas.microsoft.com/office/drawing/2014/main" id="{AC874F91-AF67-431D-9520-ED1BD3100A31}"/>
              </a:ext>
            </a:extLst>
          </p:cNvPr>
          <p:cNvPicPr>
            <a:picLocks noChangeAspect="1"/>
          </p:cNvPicPr>
          <p:nvPr userDrawn="1"/>
        </p:nvPicPr>
        <p:blipFill>
          <a:blip r:embed="rId4"/>
          <a:stretch>
            <a:fillRect/>
          </a:stretch>
        </p:blipFill>
        <p:spPr>
          <a:xfrm>
            <a:off x="487120" y="471562"/>
            <a:ext cx="2389637" cy="600457"/>
          </a:xfrm>
          <a:prstGeom prst="rect">
            <a:avLst/>
          </a:prstGeom>
        </p:spPr>
      </p:pic>
      <p:sp>
        <p:nvSpPr>
          <p:cNvPr id="10" name="PresentationTitle"/>
          <p:cNvSpPr>
            <a:spLocks noGrp="1"/>
          </p:cNvSpPr>
          <p:nvPr>
            <p:ph type="ctrTitle" hasCustomPrompt="1"/>
          </p:nvPr>
        </p:nvSpPr>
        <p:spPr>
          <a:xfrm>
            <a:off x="501406" y="6347053"/>
            <a:ext cx="6220800" cy="197796"/>
          </a:xfrm>
        </p:spPr>
        <p:txBody>
          <a:bodyPr anchor="t">
            <a:noAutofit/>
          </a:bodyPr>
          <a:lstStyle>
            <a:lvl1pPr algn="l">
              <a:lnSpc>
                <a:spcPct val="95000"/>
              </a:lnSpc>
              <a:defRPr sz="1500" b="0">
                <a:latin typeface="+mj-lt"/>
              </a:defRPr>
            </a:lvl1pPr>
          </a:lstStyle>
          <a:p>
            <a:r>
              <a:rPr lang="en-US" dirty="0"/>
              <a:t>Short title runs here</a:t>
            </a:r>
            <a:endParaRPr lang="en-GB" dirty="0"/>
          </a:p>
        </p:txBody>
      </p:sp>
      <p:sp>
        <p:nvSpPr>
          <p:cNvPr id="14" name="Presentation Subtitle"/>
          <p:cNvSpPr>
            <a:spLocks noGrp="1"/>
          </p:cNvSpPr>
          <p:nvPr>
            <p:ph type="body" sz="quarter" idx="13" hasCustomPrompt="1"/>
          </p:nvPr>
        </p:nvSpPr>
        <p:spPr>
          <a:xfrm>
            <a:off x="501406" y="6567368"/>
            <a:ext cx="6220800" cy="468000"/>
          </a:xfrm>
        </p:spPr>
        <p:txBody>
          <a:bodyPr/>
          <a:lstStyle>
            <a:lvl1pPr algn="l" defTabSz="755957" rtl="0" eaLnBrk="1" latinLnBrk="0" hangingPunct="1">
              <a:lnSpc>
                <a:spcPct val="95000"/>
              </a:lnSpc>
              <a:spcBef>
                <a:spcPct val="0"/>
              </a:spcBef>
              <a:spcAft>
                <a:spcPts val="0"/>
              </a:spcAft>
              <a:buNone/>
              <a:defRPr lang="en-US" sz="1500" b="0" kern="1200" cap="all" baseline="0" dirty="0" smtClean="0">
                <a:solidFill>
                  <a:schemeClr val="tx1"/>
                </a:solidFill>
                <a:latin typeface="+mn-lt"/>
                <a:ea typeface="+mj-ea"/>
                <a:cs typeface="+mj-cs"/>
              </a:defRPr>
            </a:lvl1pPr>
          </a:lstStyle>
          <a:p>
            <a:pPr lvl="0"/>
            <a:r>
              <a:rPr lang="en-US" dirty="0"/>
              <a:t>Tap to add more lines – these</a:t>
            </a:r>
            <a:br>
              <a:rPr lang="en-US" dirty="0"/>
            </a:br>
            <a:r>
              <a:rPr lang="en-US" dirty="0"/>
              <a:t>will not appear in slide footers</a:t>
            </a:r>
          </a:p>
        </p:txBody>
      </p:sp>
    </p:spTree>
    <p:extLst>
      <p:ext uri="{BB962C8B-B14F-4D97-AF65-F5344CB8AC3E}">
        <p14:creationId xmlns:p14="http://schemas.microsoft.com/office/powerpoint/2010/main" val="31163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15" name="Background Image" descr="Back Image"/>
          <p:cNvSpPr/>
          <p:nvPr userDrawn="1"/>
        </p:nvSpPr>
        <p:spPr>
          <a:xfrm>
            <a:off x="251906" y="251837"/>
            <a:ext cx="10188000" cy="70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pic>
        <p:nvPicPr>
          <p:cNvPr id="6" name="LogoBlackLarge" descr="Clifford Chance Black Logo">
            <a:extLst>
              <a:ext uri="{FF2B5EF4-FFF2-40B4-BE49-F238E27FC236}">
                <a16:creationId xmlns:a16="http://schemas.microsoft.com/office/drawing/2014/main" id="{962E38DB-A25A-4D15-AAB9-4713C66B77E0}"/>
              </a:ext>
            </a:extLst>
          </p:cNvPr>
          <p:cNvPicPr>
            <a:picLocks/>
          </p:cNvPicPr>
          <p:nvPr userDrawn="1"/>
        </p:nvPicPr>
        <p:blipFill>
          <a:blip r:embed="rId2" cstate="print"/>
          <a:stretch>
            <a:fillRect/>
          </a:stretch>
        </p:blipFill>
        <p:spPr>
          <a:xfrm>
            <a:off x="449451" y="423936"/>
            <a:ext cx="2490221" cy="1078994"/>
          </a:xfrm>
          <a:prstGeom prst="rect">
            <a:avLst/>
          </a:prstGeom>
          <a:blipFill>
            <a:blip r:embed="rId2"/>
            <a:stretch>
              <a:fillRect/>
            </a:stretch>
          </a:blipFill>
        </p:spPr>
      </p:pic>
      <p:pic>
        <p:nvPicPr>
          <p:cNvPr id="7" name="Clifford Chance White Logo" descr="Clifford Chance White Logo" hidden="1">
            <a:extLst>
              <a:ext uri="{FF2B5EF4-FFF2-40B4-BE49-F238E27FC236}">
                <a16:creationId xmlns:a16="http://schemas.microsoft.com/office/drawing/2014/main" id="{7DD73126-043D-4C89-889D-FE8305427180}"/>
              </a:ext>
            </a:extLst>
          </p:cNvPr>
          <p:cNvPicPr>
            <a:picLocks noChangeAspect="1"/>
          </p:cNvPicPr>
          <p:nvPr userDrawn="1"/>
        </p:nvPicPr>
        <p:blipFill>
          <a:blip r:embed="rId3"/>
          <a:stretch>
            <a:fillRect/>
          </a:stretch>
        </p:blipFill>
        <p:spPr>
          <a:xfrm>
            <a:off x="487120" y="471562"/>
            <a:ext cx="2389637" cy="600457"/>
          </a:xfrm>
          <a:prstGeom prst="rect">
            <a:avLst/>
          </a:prstGeom>
        </p:spPr>
      </p:pic>
      <p:sp>
        <p:nvSpPr>
          <p:cNvPr id="10" name="OfficeImprint"/>
          <p:cNvSpPr txBox="1"/>
          <p:nvPr userDrawn="1"/>
        </p:nvSpPr>
        <p:spPr>
          <a:xfrm>
            <a:off x="501406" y="4135251"/>
            <a:ext cx="9134763" cy="2567835"/>
          </a:xfrm>
          <a:prstGeom prst="rect">
            <a:avLst/>
          </a:prstGeom>
          <a:noFill/>
        </p:spPr>
        <p:txBody>
          <a:bodyPr lIns="0" tIns="0" rIns="0" bIns="0" anchor="b"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Arial" pitchFamily="34" charset="0"/>
                <a:cs typeface="Arial" pitchFamily="34" charset="0"/>
              </a:rPr>
              <a:t>Clifford Chance, Av. Diagonal 682, 08034  Barcelona, Spain
© Clifford Chance 2023
Clifford Chance, S.L.P.</a:t>
            </a:r>
            <a:endParaRPr kumimoji="0" lang="en-GB" sz="9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9" name="Web Address"/>
          <p:cNvSpPr txBox="1"/>
          <p:nvPr userDrawn="1"/>
        </p:nvSpPr>
        <p:spPr>
          <a:xfrm>
            <a:off x="501406" y="6861970"/>
            <a:ext cx="3124200" cy="153888"/>
          </a:xfrm>
          <a:prstGeom prst="rect">
            <a:avLst/>
          </a:prstGeom>
          <a:noFill/>
        </p:spPr>
        <p:txBody>
          <a:bodyPr wrap="square" lIns="0" tIns="0" rIns="0" bIns="0" rtlCol="0">
            <a:spAutoFit/>
          </a:bodyPr>
          <a:lstStyle/>
          <a:p>
            <a:r>
              <a:rPr lang="en-GB" sz="1000" spc="40" baseline="0" dirty="0">
                <a:latin typeface="+mj-lt"/>
              </a:rPr>
              <a:t>WWW.CLIFFORDCHANCE.COM</a:t>
            </a:r>
          </a:p>
        </p:txBody>
      </p:sp>
    </p:spTree>
    <p:extLst>
      <p:ext uri="{BB962C8B-B14F-4D97-AF65-F5344CB8AC3E}">
        <p14:creationId xmlns:p14="http://schemas.microsoft.com/office/powerpoint/2010/main" val="386782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pic>
        <p:nvPicPr>
          <p:cNvPr id="1026" name="Picture 2" descr="K:\PPT DPU\05_New VI Pilot\Temp\Front cover images\New York Skyline_Pitchbook_Landscape.jpg"/>
          <p:cNvPicPr>
            <a:picLocks noChangeAspect="1" noChangeArrowheads="1"/>
          </p:cNvPicPr>
          <p:nvPr userDrawn="1"/>
        </p:nvPicPr>
        <p:blipFill>
          <a:blip r:embed="rId2" cstate="screen"/>
          <a:stretch>
            <a:fillRect/>
          </a:stretch>
        </p:blipFill>
        <p:spPr bwMode="auto">
          <a:xfrm>
            <a:off x="390" y="230"/>
            <a:ext cx="10691028" cy="7559208"/>
          </a:xfrm>
          <a:prstGeom prst="rect">
            <a:avLst/>
          </a:prstGeom>
          <a:noFill/>
        </p:spPr>
      </p:pic>
      <p:sp>
        <p:nvSpPr>
          <p:cNvPr id="6" name="Slide Number Placeholder 5"/>
          <p:cNvSpPr>
            <a:spLocks noGrp="1"/>
          </p:cNvSpPr>
          <p:nvPr>
            <p:ph type="sldNum" sz="quarter" idx="12"/>
          </p:nvPr>
        </p:nvSpPr>
        <p:spPr/>
        <p:txBody>
          <a:bodyPr/>
          <a:lstStyle/>
          <a:p>
            <a:fld id="{35F722AE-BBFF-4D7A-AA85-5D85283FEA1E}" type="slidenum">
              <a:rPr lang="en-GB" smtClean="0"/>
              <a:pPr/>
              <a:t>‹#›</a:t>
            </a:fld>
            <a:endParaRPr lang="en-GB"/>
          </a:p>
        </p:txBody>
      </p:sp>
      <p:pic>
        <p:nvPicPr>
          <p:cNvPr id="13" name="LWPLogo" descr="C:\Program Files\Microsoft Office\Templates\CCTemplates\images\Badea_black_large.png" hidden="1"/>
          <p:cNvPicPr>
            <a:picLocks noChangeAspect="1"/>
          </p:cNvPicPr>
          <p:nvPr userDrawn="1"/>
        </p:nvPicPr>
        <p:blipFill>
          <a:blip r:embed="rId3" cstate="screen"/>
          <a:stretch>
            <a:fillRect/>
          </a:stretch>
        </p:blipFill>
        <p:spPr>
          <a:xfrm>
            <a:off x="8819711" y="882000"/>
            <a:ext cx="976079" cy="338916"/>
          </a:xfrm>
          <a:prstGeom prst="rect">
            <a:avLst/>
          </a:prstGeom>
          <a:blipFill>
            <a:blip r:embed="rId3" cstate="screen"/>
            <a:stretch>
              <a:fillRect/>
            </a:stretch>
          </a:blipFill>
          <a:ln>
            <a:noFill/>
          </a:ln>
        </p:spPr>
      </p:pic>
      <p:sp>
        <p:nvSpPr>
          <p:cNvPr id="10" name="PresentationTitle"/>
          <p:cNvSpPr>
            <a:spLocks noGrp="1"/>
          </p:cNvSpPr>
          <p:nvPr>
            <p:ph type="ctrTitle" hasCustomPrompt="1"/>
          </p:nvPr>
        </p:nvSpPr>
        <p:spPr>
          <a:xfrm>
            <a:off x="864000" y="5136204"/>
            <a:ext cx="9091454" cy="197796"/>
          </a:xfrm>
        </p:spPr>
        <p:txBody>
          <a:bodyPr anchor="t">
            <a:noAutofit/>
          </a:bodyPr>
          <a:lstStyle>
            <a:lvl1pPr algn="l">
              <a:lnSpc>
                <a:spcPct val="95000"/>
              </a:lnSpc>
              <a:defRPr sz="1500" b="1">
                <a:latin typeface="+mj-lt"/>
              </a:defRPr>
            </a:lvl1pPr>
          </a:lstStyle>
          <a:p>
            <a:r>
              <a:rPr lang="es-ES"/>
              <a:t>Revisión a la baja de la protección de datos de registro. INCENTIVOS condicionados a circunstancias que no dependen de la industria farmacéutica. Medicamentos huérfanos y pediátricos. Protección de datos de registro de nuevas indicaciones. Exclusividad transmisible para antimicrobianos.</a:t>
            </a:r>
            <a:endParaRPr lang="en-GB" dirty="0"/>
          </a:p>
        </p:txBody>
      </p:sp>
      <p:sp>
        <p:nvSpPr>
          <p:cNvPr id="11" name="Subtitle 2"/>
          <p:cNvSpPr>
            <a:spLocks noGrp="1"/>
          </p:cNvSpPr>
          <p:nvPr>
            <p:ph type="subTitle" idx="1"/>
          </p:nvPr>
        </p:nvSpPr>
        <p:spPr>
          <a:xfrm>
            <a:off x="864000" y="6087269"/>
            <a:ext cx="9091454" cy="1045367"/>
          </a:xfrm>
        </p:spPr>
        <p:txBody>
          <a:bodyPr>
            <a:noAutofit/>
          </a:bodyPr>
          <a:lstStyle>
            <a:lvl1pPr marL="0" indent="0" algn="l">
              <a:spcAft>
                <a:spcPts val="0"/>
              </a:spcAft>
              <a:buNone/>
              <a:defRPr sz="1200" cap="all" baseline="0"/>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a:t>Click to edit Master subtitle style</a:t>
            </a:r>
            <a:endParaRPr lang="en-GB" dirty="0"/>
          </a:p>
        </p:txBody>
      </p:sp>
      <p:sp>
        <p:nvSpPr>
          <p:cNvPr id="14" name="Text Placeholder 6"/>
          <p:cNvSpPr>
            <a:spLocks noGrp="1"/>
          </p:cNvSpPr>
          <p:nvPr>
            <p:ph type="body" sz="quarter" idx="13" hasCustomPrompt="1"/>
          </p:nvPr>
        </p:nvSpPr>
        <p:spPr>
          <a:xfrm>
            <a:off x="864000" y="5352257"/>
            <a:ext cx="9087644" cy="693737"/>
          </a:xfrm>
        </p:spPr>
        <p:txBody>
          <a:bodyPr/>
          <a:lstStyle>
            <a:lvl1pPr algn="l" defTabSz="755957" rtl="0" eaLnBrk="1" latinLnBrk="0" hangingPunct="1">
              <a:lnSpc>
                <a:spcPct val="95000"/>
              </a:lnSpc>
              <a:spcBef>
                <a:spcPct val="0"/>
              </a:spcBef>
              <a:spcAft>
                <a:spcPts val="0"/>
              </a:spcAft>
              <a:buNone/>
              <a:defRPr lang="en-US" sz="1500" b="1" kern="1200" cap="all" baseline="0" dirty="0" smtClean="0">
                <a:solidFill>
                  <a:schemeClr val="tx1"/>
                </a:solidFill>
                <a:latin typeface="+mj-lt"/>
                <a:ea typeface="+mj-ea"/>
                <a:cs typeface="+mj-cs"/>
              </a:defRPr>
            </a:lvl1pPr>
          </a:lstStyle>
          <a:p>
            <a:pPr lvl="0"/>
            <a:r>
              <a:rPr lang="en-US" dirty="0"/>
              <a:t>Tap to add more lines – these</a:t>
            </a:r>
            <a:br>
              <a:rPr lang="en-US" dirty="0"/>
            </a:br>
            <a:r>
              <a:rPr lang="en-US" dirty="0"/>
              <a:t>will not appear in slide footers</a:t>
            </a:r>
          </a:p>
        </p:txBody>
      </p:sp>
      <p:sp>
        <p:nvSpPr>
          <p:cNvPr id="17" name="PresentationDate"/>
          <p:cNvSpPr>
            <a:spLocks noGrp="1"/>
          </p:cNvSpPr>
          <p:nvPr>
            <p:ph type="body" sz="quarter" idx="14" hasCustomPrompt="1"/>
          </p:nvPr>
        </p:nvSpPr>
        <p:spPr bwMode="white">
          <a:xfrm>
            <a:off x="844950" y="6606026"/>
            <a:ext cx="9072000" cy="536204"/>
          </a:xfrm>
          <a:prstGeom prst="rect">
            <a:avLst/>
          </a:prstGeom>
        </p:spPr>
        <p:txBody>
          <a:bodyPr wrap="square" anchor="t" anchorCtr="0">
            <a:noAutofit/>
          </a:bodyPr>
          <a:lstStyle>
            <a:lvl1pPr marL="0" marR="0" indent="0" algn="l" defTabSz="755957" rtl="0" eaLnBrk="1" fontAlgn="auto" latinLnBrk="0" hangingPunct="1">
              <a:lnSpc>
                <a:spcPct val="110000"/>
              </a:lnSpc>
              <a:spcBef>
                <a:spcPts val="0"/>
              </a:spcBef>
              <a:spcAft>
                <a:spcPts val="0"/>
              </a:spcAft>
              <a:buClrTx/>
              <a:buSzTx/>
              <a:buFontTx/>
              <a:buNone/>
              <a:tabLst/>
              <a:defRPr sz="2000">
                <a:solidFill>
                  <a:schemeClr val="tx1">
                    <a:lumMod val="20000"/>
                    <a:lumOff val="80000"/>
                  </a:schemeClr>
                </a:solidFill>
              </a:defRPr>
            </a:lvl1pPr>
            <a:lvl2pPr>
              <a:buNone/>
              <a:defRPr/>
            </a:lvl2pPr>
            <a:lvl3pPr>
              <a:buNone/>
              <a:defRPr/>
            </a:lvl3pPr>
            <a:lvl4pPr>
              <a:buNone/>
              <a:defRPr/>
            </a:lvl4pPr>
            <a:lvl5pPr>
              <a:buNone/>
              <a:defRPr/>
            </a:lvl5pPr>
          </a:lstStyle>
          <a:p>
            <a:pPr marL="0" marR="0" lvl="0" indent="0" algn="l" defTabSz="755957"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25 ottobre 2023</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16" name="ASHLogo" descr="ASH_logo_Black.png" hidden="1"/>
          <p:cNvPicPr>
            <a:picLocks noChangeAspect="1"/>
          </p:cNvPicPr>
          <p:nvPr userDrawn="1"/>
        </p:nvPicPr>
        <p:blipFill>
          <a:blip r:embed="rId4" cstate="screen"/>
          <a:stretch>
            <a:fillRect/>
          </a:stretch>
        </p:blipFill>
        <p:spPr>
          <a:xfrm>
            <a:off x="709134" y="796226"/>
            <a:ext cx="2529845" cy="652273"/>
          </a:xfrm>
          <a:prstGeom prst="rect">
            <a:avLst/>
          </a:prstGeom>
        </p:spPr>
      </p:pic>
      <p:pic>
        <p:nvPicPr>
          <p:cNvPr id="18" name="Picture 17" descr="CC_LOGO_65MM_BLACK.png"/>
          <p:cNvPicPr>
            <a:picLocks noChangeAspect="1"/>
          </p:cNvPicPr>
          <p:nvPr userDrawn="1"/>
        </p:nvPicPr>
        <p:blipFill>
          <a:blip r:embed="rId5" cstate="screen"/>
          <a:stretch>
            <a:fillRect/>
          </a:stretch>
        </p:blipFill>
        <p:spPr>
          <a:xfrm>
            <a:off x="875599" y="877387"/>
            <a:ext cx="2377445" cy="557785"/>
          </a:xfrm>
          <a:prstGeom prst="rect">
            <a:avLst/>
          </a:prstGeom>
        </p:spPr>
      </p:pic>
    </p:spTree>
    <p:extLst>
      <p:ext uri="{BB962C8B-B14F-4D97-AF65-F5344CB8AC3E}">
        <p14:creationId xmlns:p14="http://schemas.microsoft.com/office/powerpoint/2010/main" val="30436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720000" y="498475"/>
            <a:ext cx="6211044" cy="223200"/>
          </a:xfrm>
        </p:spPr>
        <p:txBody>
          <a:bodyPr/>
          <a:lstStyle/>
          <a:p>
            <a:r>
              <a:rPr lang="en-US"/>
              <a:t>Click to edit Master title style</a:t>
            </a:r>
            <a:endParaRPr lang="en-GB" dirty="0"/>
          </a:p>
        </p:txBody>
      </p:sp>
      <p:sp>
        <p:nvSpPr>
          <p:cNvPr id="8" name="Slide Subtitle"/>
          <p:cNvSpPr>
            <a:spLocks noGrp="1"/>
          </p:cNvSpPr>
          <p:nvPr>
            <p:ph type="body" sz="quarter" idx="16"/>
          </p:nvPr>
        </p:nvSpPr>
        <p:spPr>
          <a:xfrm>
            <a:off x="720001" y="768899"/>
            <a:ext cx="6211044" cy="586800"/>
          </a:xfrm>
        </p:spPr>
        <p:txBody>
          <a:bodyPr>
            <a:noAutofit/>
          </a:bodyPr>
          <a:lstStyle>
            <a:lvl1pPr>
              <a:defRPr sz="1800" b="0" cap="all" baseline="0">
                <a:solidFill>
                  <a:schemeClr val="tx2"/>
                </a:solidFill>
              </a:defRPr>
            </a:lvl1pPr>
          </a:lstStyle>
          <a:p>
            <a:pPr lvl="0"/>
            <a:r>
              <a:rPr lang="en-US"/>
              <a:t>Click to edit Master text styles</a:t>
            </a:r>
          </a:p>
        </p:txBody>
      </p:sp>
      <p:sp>
        <p:nvSpPr>
          <p:cNvPr id="9" name="Introductory Text"/>
          <p:cNvSpPr>
            <a:spLocks noGrp="1"/>
          </p:cNvSpPr>
          <p:nvPr>
            <p:ph type="body" sz="quarter" idx="17"/>
          </p:nvPr>
        </p:nvSpPr>
        <p:spPr>
          <a:xfrm>
            <a:off x="720001" y="1369878"/>
            <a:ext cx="6211044" cy="924059"/>
          </a:xfrm>
        </p:spPr>
        <p:txBody>
          <a:bodyPr>
            <a:noAutofit/>
          </a:bodyPr>
          <a:lstStyle>
            <a:lvl1pPr>
              <a:defRPr sz="1500" b="1">
                <a:solidFill>
                  <a:schemeClr val="tx2"/>
                </a:solidFill>
              </a:defRPr>
            </a:lvl1pPr>
          </a:lstStyle>
          <a:p>
            <a:pPr lvl="0"/>
            <a:r>
              <a:rPr lang="en-US"/>
              <a:t>Click to edit Master text styles</a:t>
            </a:r>
          </a:p>
        </p:txBody>
      </p:sp>
      <p:sp>
        <p:nvSpPr>
          <p:cNvPr id="3" name="Body Text"/>
          <p:cNvSpPr>
            <a:spLocks noGrp="1"/>
          </p:cNvSpPr>
          <p:nvPr>
            <p:ph idx="1"/>
          </p:nvPr>
        </p:nvSpPr>
        <p:spPr>
          <a:xfrm>
            <a:off x="720000" y="2296160"/>
            <a:ext cx="9434087" cy="4680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note"/>
          <p:cNvSpPr>
            <a:spLocks noGrp="1"/>
          </p:cNvSpPr>
          <p:nvPr>
            <p:ph type="body" sz="quarter" idx="18" hasCustomPrompt="1"/>
          </p:nvPr>
        </p:nvSpPr>
        <p:spPr>
          <a:xfrm>
            <a:off x="720354" y="6993782"/>
            <a:ext cx="6216650" cy="203200"/>
          </a:xfrm>
        </p:spPr>
        <p:txBody>
          <a:bodyPr anchor="b" anchorCtr="0"/>
          <a:lstStyle>
            <a:lvl1pPr>
              <a:defRPr lang="en-US" sz="600" kern="1200" cap="none" baseline="0" dirty="0" smtClean="0">
                <a:solidFill>
                  <a:schemeClr val="tx2"/>
                </a:solidFill>
                <a:latin typeface="+mn-lt"/>
                <a:ea typeface="MS Mincho"/>
                <a:cs typeface="+mn-cs"/>
              </a:defRPr>
            </a:lvl1pPr>
          </a:lstStyle>
          <a:p>
            <a:pPr lvl="0"/>
            <a:r>
              <a:rPr lang="en-US" dirty="0"/>
              <a:t>Tap to add a footnote</a:t>
            </a:r>
          </a:p>
        </p:txBody>
      </p:sp>
      <p:sp>
        <p:nvSpPr>
          <p:cNvPr id="10" name="Footer"/>
          <p:cNvSpPr>
            <a:spLocks noGrp="1"/>
          </p:cNvSpPr>
          <p:nvPr>
            <p:ph type="ftr" sz="quarter" idx="3"/>
          </p:nvPr>
        </p:nvSpPr>
        <p:spPr>
          <a:xfrm>
            <a:off x="720000" y="7182000"/>
            <a:ext cx="6210000" cy="180000"/>
          </a:xfrm>
          <a:prstGeom prst="rect">
            <a:avLst/>
          </a:prstGeom>
        </p:spPr>
        <p:txBody>
          <a:bodyPr vert="horz" lIns="0" tIns="52149" rIns="104299" bIns="52149" rtlCol="0" anchor="ctr"/>
          <a:lstStyle>
            <a:lvl1pPr marL="0" marR="0" indent="0" algn="l" defTabSz="1042873" rtl="0" eaLnBrk="1" fontAlgn="auto" latinLnBrk="0" hangingPunct="1">
              <a:lnSpc>
                <a:spcPct val="100000"/>
              </a:lnSpc>
              <a:spcBef>
                <a:spcPts val="0"/>
              </a:spcBef>
              <a:spcAft>
                <a:spcPts val="0"/>
              </a:spcAft>
              <a:buClrTx/>
              <a:buSzTx/>
              <a:buFontTx/>
              <a:buNone/>
              <a:tabLst/>
              <a:defRPr lang="en-US" sz="600" kern="1200" cap="all" spc="0" baseline="0">
                <a:solidFill>
                  <a:schemeClr val="tx2"/>
                </a:solidFill>
                <a:latin typeface="+mn-lt"/>
                <a:ea typeface="+mn-ea"/>
                <a:cs typeface="+mn-cs"/>
              </a:defRPr>
            </a:lvl1pPr>
          </a:lstStyle>
          <a:p>
            <a:pPr>
              <a:defRPr/>
            </a:pPr>
            <a:r>
              <a:rPr lang="en-GB" dirty="0"/>
              <a:t>Short title runs here</a:t>
            </a:r>
          </a:p>
        </p:txBody>
      </p:sp>
      <p:sp>
        <p:nvSpPr>
          <p:cNvPr id="11" name="Slide Number"/>
          <p:cNvSpPr>
            <a:spLocks noGrp="1"/>
          </p:cNvSpPr>
          <p:nvPr>
            <p:ph type="sldNum" sz="quarter" idx="4"/>
          </p:nvPr>
        </p:nvSpPr>
        <p:spPr>
          <a:xfrm>
            <a:off x="9689306" y="7173485"/>
            <a:ext cx="464781" cy="180000"/>
          </a:xfrm>
          <a:prstGeom prst="rect">
            <a:avLst/>
          </a:prstGeom>
        </p:spPr>
        <p:txBody>
          <a:bodyPr vert="horz" lIns="0" tIns="0" rIns="0" bIns="0" rtlCol="0" anchor="ctr"/>
          <a:lstStyle>
            <a:lvl1pPr algn="r">
              <a:defRPr sz="600">
                <a:solidFill>
                  <a:schemeClr val="tx2"/>
                </a:solidFill>
              </a:defRPr>
            </a:lvl1pPr>
          </a:lstStyle>
          <a:p>
            <a:fld id="{35F722AE-BBFF-4D7A-AA85-5D85283FEA1E}" type="slidenum">
              <a:rPr lang="en-GB" smtClean="0"/>
              <a:pPr/>
              <a:t>‹#›</a:t>
            </a:fld>
            <a:endParaRPr lang="en-GB" dirty="0"/>
          </a:p>
        </p:txBody>
      </p:sp>
    </p:spTree>
    <p:extLst>
      <p:ext uri="{BB962C8B-B14F-4D97-AF65-F5344CB8AC3E}">
        <p14:creationId xmlns:p14="http://schemas.microsoft.com/office/powerpoint/2010/main" val="10689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hirds">
    <p:spTree>
      <p:nvGrpSpPr>
        <p:cNvPr id="1" name=""/>
        <p:cNvGrpSpPr/>
        <p:nvPr/>
      </p:nvGrpSpPr>
      <p:grpSpPr>
        <a:xfrm>
          <a:off x="0" y="0"/>
          <a:ext cx="0" cy="0"/>
          <a:chOff x="0" y="0"/>
          <a:chExt cx="0" cy="0"/>
        </a:xfrm>
      </p:grpSpPr>
      <p:sp>
        <p:nvSpPr>
          <p:cNvPr id="7" name="Slide Title"/>
          <p:cNvSpPr>
            <a:spLocks noGrp="1"/>
          </p:cNvSpPr>
          <p:nvPr>
            <p:ph type="title"/>
          </p:nvPr>
        </p:nvSpPr>
        <p:spPr>
          <a:xfrm>
            <a:off x="720000" y="498475"/>
            <a:ext cx="6211044" cy="223200"/>
          </a:xfrm>
        </p:spPr>
        <p:txBody>
          <a:bodyPr/>
          <a:lstStyle/>
          <a:p>
            <a:r>
              <a:rPr lang="en-US"/>
              <a:t>Click to edit Master title style</a:t>
            </a:r>
            <a:endParaRPr lang="en-GB" dirty="0"/>
          </a:p>
        </p:txBody>
      </p:sp>
      <p:sp>
        <p:nvSpPr>
          <p:cNvPr id="8" name="Slide Subtitle"/>
          <p:cNvSpPr>
            <a:spLocks noGrp="1"/>
          </p:cNvSpPr>
          <p:nvPr>
            <p:ph type="body" sz="quarter" idx="16"/>
          </p:nvPr>
        </p:nvSpPr>
        <p:spPr>
          <a:xfrm>
            <a:off x="720001" y="768899"/>
            <a:ext cx="6211044" cy="586800"/>
          </a:xfrm>
        </p:spPr>
        <p:txBody>
          <a:bodyPr>
            <a:noAutofit/>
          </a:bodyPr>
          <a:lstStyle>
            <a:lvl1pPr>
              <a:defRPr sz="1800" b="0" cap="all" baseline="0">
                <a:solidFill>
                  <a:schemeClr val="tx2"/>
                </a:solidFill>
              </a:defRPr>
            </a:lvl1pPr>
          </a:lstStyle>
          <a:p>
            <a:pPr lvl="0"/>
            <a:r>
              <a:rPr lang="en-US"/>
              <a:t>Click to edit Master text styles</a:t>
            </a:r>
          </a:p>
        </p:txBody>
      </p:sp>
      <p:sp>
        <p:nvSpPr>
          <p:cNvPr id="9" name="Introductory Text"/>
          <p:cNvSpPr>
            <a:spLocks noGrp="1"/>
          </p:cNvSpPr>
          <p:nvPr>
            <p:ph type="body" sz="quarter" idx="17"/>
          </p:nvPr>
        </p:nvSpPr>
        <p:spPr>
          <a:xfrm>
            <a:off x="720001" y="1369878"/>
            <a:ext cx="6211044" cy="924059"/>
          </a:xfrm>
        </p:spPr>
        <p:txBody>
          <a:bodyPr>
            <a:noAutofit/>
          </a:bodyPr>
          <a:lstStyle>
            <a:lvl1pPr>
              <a:defRPr sz="1500" b="1">
                <a:solidFill>
                  <a:schemeClr val="tx2"/>
                </a:solidFill>
              </a:defRPr>
            </a:lvl1pPr>
          </a:lstStyle>
          <a:p>
            <a:pPr lvl="0"/>
            <a:r>
              <a:rPr lang="en-US"/>
              <a:t>Click to edit Master text styles</a:t>
            </a:r>
          </a:p>
        </p:txBody>
      </p:sp>
      <p:sp>
        <p:nvSpPr>
          <p:cNvPr id="3" name="Body Text"/>
          <p:cNvSpPr>
            <a:spLocks noGrp="1"/>
          </p:cNvSpPr>
          <p:nvPr>
            <p:ph idx="1"/>
          </p:nvPr>
        </p:nvSpPr>
        <p:spPr>
          <a:xfrm>
            <a:off x="720000" y="2296160"/>
            <a:ext cx="622055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note"/>
          <p:cNvSpPr>
            <a:spLocks noGrp="1"/>
          </p:cNvSpPr>
          <p:nvPr>
            <p:ph type="body" sz="quarter" idx="18" hasCustomPrompt="1"/>
          </p:nvPr>
        </p:nvSpPr>
        <p:spPr>
          <a:xfrm>
            <a:off x="720354" y="6993782"/>
            <a:ext cx="6216650" cy="203200"/>
          </a:xfrm>
        </p:spPr>
        <p:txBody>
          <a:bodyPr anchor="b" anchorCtr="0"/>
          <a:lstStyle>
            <a:lvl1pPr>
              <a:defRPr lang="en-US" sz="600" kern="1200" cap="none" baseline="0" dirty="0" smtClean="0">
                <a:solidFill>
                  <a:schemeClr val="tx2"/>
                </a:solidFill>
                <a:latin typeface="+mn-lt"/>
                <a:ea typeface="MS Mincho"/>
                <a:cs typeface="+mn-cs"/>
              </a:defRPr>
            </a:lvl1pPr>
          </a:lstStyle>
          <a:p>
            <a:pPr lvl="0"/>
            <a:r>
              <a:rPr lang="en-US" dirty="0"/>
              <a:t>Tap to add a footnote</a:t>
            </a:r>
          </a:p>
        </p:txBody>
      </p:sp>
      <p:sp>
        <p:nvSpPr>
          <p:cNvPr id="10" name="Footer"/>
          <p:cNvSpPr>
            <a:spLocks noGrp="1"/>
          </p:cNvSpPr>
          <p:nvPr>
            <p:ph type="ftr" sz="quarter" idx="3"/>
          </p:nvPr>
        </p:nvSpPr>
        <p:spPr>
          <a:xfrm>
            <a:off x="720000" y="7182000"/>
            <a:ext cx="6210000" cy="180000"/>
          </a:xfrm>
          <a:prstGeom prst="rect">
            <a:avLst/>
          </a:prstGeom>
        </p:spPr>
        <p:txBody>
          <a:bodyPr vert="horz" lIns="0" tIns="52149" rIns="104299" bIns="52149" rtlCol="0" anchor="ctr"/>
          <a:lstStyle>
            <a:lvl1pPr marL="0" marR="0" indent="0" algn="l" defTabSz="1042873" rtl="0" eaLnBrk="1" fontAlgn="auto" latinLnBrk="0" hangingPunct="1">
              <a:lnSpc>
                <a:spcPct val="100000"/>
              </a:lnSpc>
              <a:spcBef>
                <a:spcPts val="0"/>
              </a:spcBef>
              <a:spcAft>
                <a:spcPts val="0"/>
              </a:spcAft>
              <a:buClrTx/>
              <a:buSzTx/>
              <a:buFontTx/>
              <a:buNone/>
              <a:tabLst/>
              <a:defRPr lang="en-US" sz="600" kern="1200" cap="all" spc="0" baseline="0">
                <a:solidFill>
                  <a:schemeClr val="tx2"/>
                </a:solidFill>
                <a:latin typeface="+mn-lt"/>
                <a:ea typeface="+mn-ea"/>
                <a:cs typeface="+mn-cs"/>
              </a:defRPr>
            </a:lvl1pPr>
          </a:lstStyle>
          <a:p>
            <a:pPr>
              <a:defRPr/>
            </a:pPr>
            <a:r>
              <a:rPr lang="en-GB" dirty="0"/>
              <a:t>Short title runs here</a:t>
            </a:r>
          </a:p>
        </p:txBody>
      </p:sp>
      <p:sp>
        <p:nvSpPr>
          <p:cNvPr id="11" name="Slide Number"/>
          <p:cNvSpPr>
            <a:spLocks noGrp="1"/>
          </p:cNvSpPr>
          <p:nvPr>
            <p:ph type="sldNum" sz="quarter" idx="4"/>
          </p:nvPr>
        </p:nvSpPr>
        <p:spPr>
          <a:xfrm>
            <a:off x="9689306" y="7173485"/>
            <a:ext cx="464781" cy="180000"/>
          </a:xfrm>
          <a:prstGeom prst="rect">
            <a:avLst/>
          </a:prstGeom>
        </p:spPr>
        <p:txBody>
          <a:bodyPr vert="horz" lIns="0" tIns="0" rIns="0" bIns="0" rtlCol="0" anchor="ctr"/>
          <a:lstStyle>
            <a:lvl1pPr algn="r">
              <a:defRPr sz="600">
                <a:solidFill>
                  <a:schemeClr val="tx2"/>
                </a:solidFill>
              </a:defRPr>
            </a:lvl1pPr>
          </a:lstStyle>
          <a:p>
            <a:fld id="{35F722AE-BBFF-4D7A-AA85-5D85283FEA1E}" type="slidenum">
              <a:rPr lang="en-GB" smtClean="0"/>
              <a:pPr/>
              <a:t>‹#›</a:t>
            </a:fld>
            <a:endParaRPr lang="en-GB" dirty="0"/>
          </a:p>
        </p:txBody>
      </p:sp>
    </p:spTree>
    <p:extLst>
      <p:ext uri="{BB962C8B-B14F-4D97-AF65-F5344CB8AC3E}">
        <p14:creationId xmlns:p14="http://schemas.microsoft.com/office/powerpoint/2010/main" val="142811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Title"/>
          <p:cNvSpPr>
            <a:spLocks noGrp="1"/>
          </p:cNvSpPr>
          <p:nvPr>
            <p:ph type="title"/>
          </p:nvPr>
        </p:nvSpPr>
        <p:spPr>
          <a:xfrm>
            <a:off x="720000" y="498475"/>
            <a:ext cx="6211044" cy="223200"/>
          </a:xfrm>
        </p:spPr>
        <p:txBody>
          <a:bodyPr/>
          <a:lstStyle/>
          <a:p>
            <a:r>
              <a:rPr lang="en-US"/>
              <a:t>Click to edit Master title style</a:t>
            </a:r>
            <a:endParaRPr lang="en-GB" dirty="0"/>
          </a:p>
        </p:txBody>
      </p:sp>
      <p:sp>
        <p:nvSpPr>
          <p:cNvPr id="8" name="Slide Subtitle"/>
          <p:cNvSpPr>
            <a:spLocks noGrp="1"/>
          </p:cNvSpPr>
          <p:nvPr>
            <p:ph type="body" sz="quarter" idx="16"/>
          </p:nvPr>
        </p:nvSpPr>
        <p:spPr>
          <a:xfrm>
            <a:off x="720001" y="768899"/>
            <a:ext cx="6211044" cy="586800"/>
          </a:xfrm>
        </p:spPr>
        <p:txBody>
          <a:bodyPr>
            <a:noAutofit/>
          </a:bodyPr>
          <a:lstStyle>
            <a:lvl1pPr>
              <a:defRPr sz="1800" b="0" cap="all" baseline="0">
                <a:solidFill>
                  <a:schemeClr val="tx2"/>
                </a:solidFill>
              </a:defRPr>
            </a:lvl1pPr>
          </a:lstStyle>
          <a:p>
            <a:pPr lvl="0"/>
            <a:r>
              <a:rPr lang="en-US"/>
              <a:t>Click to edit Master text styles</a:t>
            </a:r>
          </a:p>
        </p:txBody>
      </p:sp>
      <p:sp>
        <p:nvSpPr>
          <p:cNvPr id="9" name="Introductory Text"/>
          <p:cNvSpPr>
            <a:spLocks noGrp="1"/>
          </p:cNvSpPr>
          <p:nvPr>
            <p:ph type="body" sz="quarter" idx="17"/>
          </p:nvPr>
        </p:nvSpPr>
        <p:spPr>
          <a:xfrm>
            <a:off x="720001" y="1369878"/>
            <a:ext cx="6211044" cy="924059"/>
          </a:xfrm>
        </p:spPr>
        <p:txBody>
          <a:bodyPr>
            <a:noAutofit/>
          </a:bodyPr>
          <a:lstStyle>
            <a:lvl1pPr>
              <a:defRPr sz="1500" b="1">
                <a:solidFill>
                  <a:schemeClr val="tx2"/>
                </a:solidFill>
              </a:defRPr>
            </a:lvl1pPr>
          </a:lstStyle>
          <a:p>
            <a:pPr lvl="0"/>
            <a:r>
              <a:rPr lang="en-US"/>
              <a:t>Click to edit Master text styles</a:t>
            </a:r>
          </a:p>
        </p:txBody>
      </p:sp>
      <p:sp>
        <p:nvSpPr>
          <p:cNvPr id="3" name="Body Text 1"/>
          <p:cNvSpPr>
            <a:spLocks noGrp="1"/>
          </p:cNvSpPr>
          <p:nvPr>
            <p:ph idx="1"/>
          </p:nvPr>
        </p:nvSpPr>
        <p:spPr>
          <a:xfrm>
            <a:off x="720000" y="2296160"/>
            <a:ext cx="45505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Body Text 2"/>
          <p:cNvSpPr>
            <a:spLocks noGrp="1"/>
          </p:cNvSpPr>
          <p:nvPr>
            <p:ph idx="19"/>
          </p:nvPr>
        </p:nvSpPr>
        <p:spPr>
          <a:xfrm>
            <a:off x="5603587" y="2296160"/>
            <a:ext cx="45505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note"/>
          <p:cNvSpPr>
            <a:spLocks noGrp="1"/>
          </p:cNvSpPr>
          <p:nvPr>
            <p:ph type="body" sz="quarter" idx="18" hasCustomPrompt="1"/>
          </p:nvPr>
        </p:nvSpPr>
        <p:spPr>
          <a:xfrm>
            <a:off x="720354" y="6993782"/>
            <a:ext cx="6216650" cy="203200"/>
          </a:xfrm>
        </p:spPr>
        <p:txBody>
          <a:bodyPr anchor="b" anchorCtr="0"/>
          <a:lstStyle>
            <a:lvl1pPr>
              <a:defRPr lang="en-US" sz="600" kern="1200" cap="none" baseline="0" dirty="0" smtClean="0">
                <a:solidFill>
                  <a:schemeClr val="tx2"/>
                </a:solidFill>
                <a:latin typeface="+mn-lt"/>
                <a:ea typeface="MS Mincho"/>
                <a:cs typeface="+mn-cs"/>
              </a:defRPr>
            </a:lvl1pPr>
          </a:lstStyle>
          <a:p>
            <a:pPr lvl="0"/>
            <a:r>
              <a:rPr lang="en-US" dirty="0"/>
              <a:t>Tap to add a footnote</a:t>
            </a:r>
          </a:p>
        </p:txBody>
      </p:sp>
      <p:sp>
        <p:nvSpPr>
          <p:cNvPr id="10" name="Footer"/>
          <p:cNvSpPr>
            <a:spLocks noGrp="1"/>
          </p:cNvSpPr>
          <p:nvPr>
            <p:ph type="ftr" sz="quarter" idx="3"/>
          </p:nvPr>
        </p:nvSpPr>
        <p:spPr>
          <a:xfrm>
            <a:off x="720000" y="7182000"/>
            <a:ext cx="6210000" cy="180000"/>
          </a:xfrm>
          <a:prstGeom prst="rect">
            <a:avLst/>
          </a:prstGeom>
        </p:spPr>
        <p:txBody>
          <a:bodyPr vert="horz" lIns="0" tIns="52149" rIns="104299" bIns="52149" rtlCol="0" anchor="ctr"/>
          <a:lstStyle>
            <a:lvl1pPr marL="0" marR="0" indent="0" algn="l" defTabSz="1042873" rtl="0" eaLnBrk="1" fontAlgn="auto" latinLnBrk="0" hangingPunct="1">
              <a:lnSpc>
                <a:spcPct val="100000"/>
              </a:lnSpc>
              <a:spcBef>
                <a:spcPts val="0"/>
              </a:spcBef>
              <a:spcAft>
                <a:spcPts val="0"/>
              </a:spcAft>
              <a:buClrTx/>
              <a:buSzTx/>
              <a:buFontTx/>
              <a:buNone/>
              <a:tabLst/>
              <a:defRPr lang="en-US" sz="600" kern="1200" cap="all" spc="0" baseline="0">
                <a:solidFill>
                  <a:schemeClr val="tx2"/>
                </a:solidFill>
                <a:latin typeface="+mn-lt"/>
                <a:ea typeface="+mn-ea"/>
                <a:cs typeface="+mn-cs"/>
              </a:defRPr>
            </a:lvl1pPr>
          </a:lstStyle>
          <a:p>
            <a:pPr>
              <a:defRPr/>
            </a:pPr>
            <a:r>
              <a:rPr lang="en-GB" dirty="0"/>
              <a:t>Short title runs here</a:t>
            </a:r>
          </a:p>
        </p:txBody>
      </p:sp>
      <p:sp>
        <p:nvSpPr>
          <p:cNvPr id="11" name="Slide Number"/>
          <p:cNvSpPr>
            <a:spLocks noGrp="1"/>
          </p:cNvSpPr>
          <p:nvPr>
            <p:ph type="sldNum" sz="quarter" idx="4"/>
          </p:nvPr>
        </p:nvSpPr>
        <p:spPr>
          <a:xfrm>
            <a:off x="9689306" y="7173485"/>
            <a:ext cx="464781" cy="180000"/>
          </a:xfrm>
          <a:prstGeom prst="rect">
            <a:avLst/>
          </a:prstGeom>
        </p:spPr>
        <p:txBody>
          <a:bodyPr vert="horz" lIns="0" tIns="0" rIns="0" bIns="0" rtlCol="0" anchor="ctr"/>
          <a:lstStyle>
            <a:lvl1pPr algn="r">
              <a:defRPr sz="600">
                <a:solidFill>
                  <a:schemeClr val="tx2"/>
                </a:solidFill>
              </a:defRPr>
            </a:lvl1pPr>
          </a:lstStyle>
          <a:p>
            <a:fld id="{35F722AE-BBFF-4D7A-AA85-5D85283FEA1E}" type="slidenum">
              <a:rPr lang="en-GB" smtClean="0"/>
              <a:pPr/>
              <a:t>‹#›</a:t>
            </a:fld>
            <a:endParaRPr lang="en-GB" dirty="0"/>
          </a:p>
        </p:txBody>
      </p:sp>
    </p:spTree>
    <p:extLst>
      <p:ext uri="{BB962C8B-B14F-4D97-AF65-F5344CB8AC3E}">
        <p14:creationId xmlns:p14="http://schemas.microsoft.com/office/powerpoint/2010/main" val="302527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with call-out box">
    <p:spTree>
      <p:nvGrpSpPr>
        <p:cNvPr id="1" name=""/>
        <p:cNvGrpSpPr/>
        <p:nvPr/>
      </p:nvGrpSpPr>
      <p:grpSpPr>
        <a:xfrm>
          <a:off x="0" y="0"/>
          <a:ext cx="0" cy="0"/>
          <a:chOff x="0" y="0"/>
          <a:chExt cx="0" cy="0"/>
        </a:xfrm>
      </p:grpSpPr>
      <p:sp>
        <p:nvSpPr>
          <p:cNvPr id="7" name="Slide Title"/>
          <p:cNvSpPr>
            <a:spLocks noGrp="1"/>
          </p:cNvSpPr>
          <p:nvPr>
            <p:ph type="title"/>
          </p:nvPr>
        </p:nvSpPr>
        <p:spPr>
          <a:xfrm>
            <a:off x="720000" y="498475"/>
            <a:ext cx="6211044" cy="223200"/>
          </a:xfrm>
        </p:spPr>
        <p:txBody>
          <a:bodyPr/>
          <a:lstStyle/>
          <a:p>
            <a:r>
              <a:rPr lang="en-US"/>
              <a:t>Click to edit Master title style</a:t>
            </a:r>
            <a:endParaRPr lang="en-GB" dirty="0"/>
          </a:p>
        </p:txBody>
      </p:sp>
      <p:sp>
        <p:nvSpPr>
          <p:cNvPr id="8" name="Slide Subtitle"/>
          <p:cNvSpPr>
            <a:spLocks noGrp="1"/>
          </p:cNvSpPr>
          <p:nvPr>
            <p:ph type="body" sz="quarter" idx="16"/>
          </p:nvPr>
        </p:nvSpPr>
        <p:spPr>
          <a:xfrm>
            <a:off x="720001" y="768899"/>
            <a:ext cx="6211044" cy="586800"/>
          </a:xfrm>
        </p:spPr>
        <p:txBody>
          <a:bodyPr>
            <a:noAutofit/>
          </a:bodyPr>
          <a:lstStyle>
            <a:lvl1pPr>
              <a:defRPr sz="1800" b="0" cap="all" baseline="0">
                <a:solidFill>
                  <a:schemeClr val="tx2"/>
                </a:solidFill>
              </a:defRPr>
            </a:lvl1pPr>
          </a:lstStyle>
          <a:p>
            <a:pPr lvl="0"/>
            <a:r>
              <a:rPr lang="en-US"/>
              <a:t>Click to edit Master text styles</a:t>
            </a:r>
          </a:p>
        </p:txBody>
      </p:sp>
      <p:sp>
        <p:nvSpPr>
          <p:cNvPr id="9" name="Introductory Text"/>
          <p:cNvSpPr>
            <a:spLocks noGrp="1"/>
          </p:cNvSpPr>
          <p:nvPr>
            <p:ph type="body" sz="quarter" idx="17"/>
          </p:nvPr>
        </p:nvSpPr>
        <p:spPr>
          <a:xfrm>
            <a:off x="720001" y="1369878"/>
            <a:ext cx="6211044" cy="924059"/>
          </a:xfrm>
        </p:spPr>
        <p:txBody>
          <a:bodyPr>
            <a:noAutofit/>
          </a:bodyPr>
          <a:lstStyle>
            <a:lvl1pPr>
              <a:defRPr sz="1500" b="1">
                <a:solidFill>
                  <a:schemeClr val="tx2"/>
                </a:solidFill>
              </a:defRPr>
            </a:lvl1pPr>
          </a:lstStyle>
          <a:p>
            <a:pPr lvl="0"/>
            <a:r>
              <a:rPr lang="en-US"/>
              <a:t>Click to edit Master text styles</a:t>
            </a:r>
          </a:p>
        </p:txBody>
      </p:sp>
      <p:sp>
        <p:nvSpPr>
          <p:cNvPr id="15" name="Quotation"/>
          <p:cNvSpPr>
            <a:spLocks noGrp="1"/>
          </p:cNvSpPr>
          <p:nvPr>
            <p:ph type="body" sz="quarter" idx="22"/>
          </p:nvPr>
        </p:nvSpPr>
        <p:spPr>
          <a:xfrm>
            <a:off x="7173913" y="1331778"/>
            <a:ext cx="3517900" cy="1533660"/>
          </a:xfrm>
          <a:solidFill>
            <a:schemeClr val="accent1"/>
          </a:solidFill>
        </p:spPr>
        <p:txBody>
          <a:bodyPr lIns="540000" tIns="252000" rIns="540000" bIns="72000"/>
          <a:lstStyle>
            <a:lvl1pPr>
              <a:lnSpc>
                <a:spcPct val="100000"/>
              </a:lnSpc>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 name="Body Text 1"/>
          <p:cNvSpPr>
            <a:spLocks noGrp="1"/>
          </p:cNvSpPr>
          <p:nvPr>
            <p:ph idx="1"/>
          </p:nvPr>
        </p:nvSpPr>
        <p:spPr>
          <a:xfrm>
            <a:off x="720001" y="3251200"/>
            <a:ext cx="3013800" cy="372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Body Text 2"/>
          <p:cNvSpPr>
            <a:spLocks noGrp="1"/>
          </p:cNvSpPr>
          <p:nvPr>
            <p:ph idx="21"/>
          </p:nvPr>
        </p:nvSpPr>
        <p:spPr>
          <a:xfrm>
            <a:off x="3930144" y="3251200"/>
            <a:ext cx="3013800" cy="372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Body Text 3"/>
          <p:cNvSpPr>
            <a:spLocks noGrp="1"/>
          </p:cNvSpPr>
          <p:nvPr>
            <p:ph idx="20"/>
          </p:nvPr>
        </p:nvSpPr>
        <p:spPr>
          <a:xfrm>
            <a:off x="7140287" y="3251200"/>
            <a:ext cx="3013800" cy="372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note"/>
          <p:cNvSpPr>
            <a:spLocks noGrp="1"/>
          </p:cNvSpPr>
          <p:nvPr>
            <p:ph type="body" sz="quarter" idx="18" hasCustomPrompt="1"/>
          </p:nvPr>
        </p:nvSpPr>
        <p:spPr>
          <a:xfrm>
            <a:off x="720354" y="6993782"/>
            <a:ext cx="6216650" cy="203200"/>
          </a:xfrm>
        </p:spPr>
        <p:txBody>
          <a:bodyPr anchor="b" anchorCtr="0"/>
          <a:lstStyle>
            <a:lvl1pPr>
              <a:defRPr lang="en-US" sz="600" kern="1200" cap="none" baseline="0" dirty="0" smtClean="0">
                <a:solidFill>
                  <a:schemeClr val="tx2"/>
                </a:solidFill>
                <a:latin typeface="+mn-lt"/>
                <a:ea typeface="MS Mincho"/>
                <a:cs typeface="+mn-cs"/>
              </a:defRPr>
            </a:lvl1pPr>
          </a:lstStyle>
          <a:p>
            <a:pPr lvl="0"/>
            <a:r>
              <a:rPr lang="en-US" dirty="0"/>
              <a:t>Tap to add a footnote</a:t>
            </a:r>
          </a:p>
        </p:txBody>
      </p:sp>
      <p:sp>
        <p:nvSpPr>
          <p:cNvPr id="10" name="Footer"/>
          <p:cNvSpPr>
            <a:spLocks noGrp="1"/>
          </p:cNvSpPr>
          <p:nvPr>
            <p:ph type="ftr" sz="quarter" idx="3"/>
          </p:nvPr>
        </p:nvSpPr>
        <p:spPr>
          <a:xfrm>
            <a:off x="720000" y="7182000"/>
            <a:ext cx="6210000" cy="180000"/>
          </a:xfrm>
          <a:prstGeom prst="rect">
            <a:avLst/>
          </a:prstGeom>
        </p:spPr>
        <p:txBody>
          <a:bodyPr vert="horz" lIns="0" tIns="52149" rIns="104299" bIns="52149" rtlCol="0" anchor="ctr"/>
          <a:lstStyle>
            <a:lvl1pPr marL="0" marR="0" indent="0" algn="l" defTabSz="1042873" rtl="0" eaLnBrk="1" fontAlgn="auto" latinLnBrk="0" hangingPunct="1">
              <a:lnSpc>
                <a:spcPct val="100000"/>
              </a:lnSpc>
              <a:spcBef>
                <a:spcPts val="0"/>
              </a:spcBef>
              <a:spcAft>
                <a:spcPts val="0"/>
              </a:spcAft>
              <a:buClrTx/>
              <a:buSzTx/>
              <a:buFontTx/>
              <a:buNone/>
              <a:tabLst/>
              <a:defRPr lang="en-US" sz="600" kern="1200" cap="all" spc="0" baseline="0">
                <a:solidFill>
                  <a:schemeClr val="tx2"/>
                </a:solidFill>
                <a:latin typeface="+mn-lt"/>
                <a:ea typeface="+mn-ea"/>
                <a:cs typeface="+mn-cs"/>
              </a:defRPr>
            </a:lvl1pPr>
          </a:lstStyle>
          <a:p>
            <a:pPr>
              <a:defRPr/>
            </a:pPr>
            <a:r>
              <a:rPr lang="en-GB" dirty="0"/>
              <a:t>Short title runs here</a:t>
            </a:r>
          </a:p>
        </p:txBody>
      </p:sp>
      <p:sp>
        <p:nvSpPr>
          <p:cNvPr id="11" name="Slide Number"/>
          <p:cNvSpPr>
            <a:spLocks noGrp="1"/>
          </p:cNvSpPr>
          <p:nvPr>
            <p:ph type="sldNum" sz="quarter" idx="4"/>
          </p:nvPr>
        </p:nvSpPr>
        <p:spPr>
          <a:xfrm>
            <a:off x="9689306" y="7173485"/>
            <a:ext cx="464781" cy="180000"/>
          </a:xfrm>
          <a:prstGeom prst="rect">
            <a:avLst/>
          </a:prstGeom>
        </p:spPr>
        <p:txBody>
          <a:bodyPr vert="horz" lIns="0" tIns="0" rIns="0" bIns="0" rtlCol="0" anchor="ctr"/>
          <a:lstStyle>
            <a:lvl1pPr algn="r">
              <a:defRPr sz="600">
                <a:solidFill>
                  <a:schemeClr val="tx2"/>
                </a:solidFill>
              </a:defRPr>
            </a:lvl1pPr>
          </a:lstStyle>
          <a:p>
            <a:fld id="{35F722AE-BBFF-4D7A-AA85-5D85283FEA1E}" type="slidenum">
              <a:rPr lang="en-GB" smtClean="0"/>
              <a:pPr/>
              <a:t>‹#›</a:t>
            </a:fld>
            <a:endParaRPr lang="en-GB" dirty="0"/>
          </a:p>
        </p:txBody>
      </p:sp>
    </p:spTree>
    <p:extLst>
      <p:ext uri="{BB962C8B-B14F-4D97-AF65-F5344CB8AC3E}">
        <p14:creationId xmlns:p14="http://schemas.microsoft.com/office/powerpoint/2010/main" val="400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Title"/>
          <p:cNvSpPr>
            <a:spLocks noGrp="1"/>
          </p:cNvSpPr>
          <p:nvPr>
            <p:ph type="title"/>
          </p:nvPr>
        </p:nvSpPr>
        <p:spPr>
          <a:xfrm>
            <a:off x="720000" y="498475"/>
            <a:ext cx="6211044" cy="223200"/>
          </a:xfrm>
        </p:spPr>
        <p:txBody>
          <a:bodyPr/>
          <a:lstStyle/>
          <a:p>
            <a:r>
              <a:rPr lang="en-US"/>
              <a:t>Click to edit Master title style</a:t>
            </a:r>
            <a:endParaRPr lang="en-GB" dirty="0"/>
          </a:p>
        </p:txBody>
      </p:sp>
      <p:sp>
        <p:nvSpPr>
          <p:cNvPr id="8" name="Slide Subtitle"/>
          <p:cNvSpPr>
            <a:spLocks noGrp="1"/>
          </p:cNvSpPr>
          <p:nvPr>
            <p:ph type="body" sz="quarter" idx="16"/>
          </p:nvPr>
        </p:nvSpPr>
        <p:spPr>
          <a:xfrm>
            <a:off x="720001" y="768899"/>
            <a:ext cx="6211044" cy="586800"/>
          </a:xfrm>
        </p:spPr>
        <p:txBody>
          <a:bodyPr>
            <a:noAutofit/>
          </a:bodyPr>
          <a:lstStyle>
            <a:lvl1pPr>
              <a:defRPr sz="1800" b="0" cap="all" baseline="0">
                <a:solidFill>
                  <a:schemeClr val="tx2"/>
                </a:solidFill>
              </a:defRPr>
            </a:lvl1pPr>
          </a:lstStyle>
          <a:p>
            <a:pPr lvl="0"/>
            <a:r>
              <a:rPr lang="en-US"/>
              <a:t>Click to edit Master text styles</a:t>
            </a:r>
          </a:p>
        </p:txBody>
      </p:sp>
      <p:sp>
        <p:nvSpPr>
          <p:cNvPr id="9" name="Introductory Text"/>
          <p:cNvSpPr>
            <a:spLocks noGrp="1"/>
          </p:cNvSpPr>
          <p:nvPr>
            <p:ph type="body" sz="quarter" idx="17"/>
          </p:nvPr>
        </p:nvSpPr>
        <p:spPr>
          <a:xfrm>
            <a:off x="720001" y="1369878"/>
            <a:ext cx="6211044" cy="924059"/>
          </a:xfrm>
        </p:spPr>
        <p:txBody>
          <a:bodyPr>
            <a:noAutofit/>
          </a:bodyPr>
          <a:lstStyle>
            <a:lvl1pPr>
              <a:defRPr sz="1500" b="1">
                <a:solidFill>
                  <a:schemeClr val="tx2"/>
                </a:solidFill>
              </a:defRPr>
            </a:lvl1pPr>
          </a:lstStyle>
          <a:p>
            <a:pPr lvl="0"/>
            <a:r>
              <a:rPr lang="en-US"/>
              <a:t>Click to edit Master text styles</a:t>
            </a:r>
          </a:p>
        </p:txBody>
      </p:sp>
      <p:sp>
        <p:nvSpPr>
          <p:cNvPr id="3" name="Body Text 1"/>
          <p:cNvSpPr>
            <a:spLocks noGrp="1"/>
          </p:cNvSpPr>
          <p:nvPr>
            <p:ph idx="1"/>
          </p:nvPr>
        </p:nvSpPr>
        <p:spPr>
          <a:xfrm>
            <a:off x="720000" y="2296160"/>
            <a:ext cx="30138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Body Text 2"/>
          <p:cNvSpPr>
            <a:spLocks noGrp="1"/>
          </p:cNvSpPr>
          <p:nvPr>
            <p:ph idx="21"/>
          </p:nvPr>
        </p:nvSpPr>
        <p:spPr>
          <a:xfrm>
            <a:off x="3930144" y="2296160"/>
            <a:ext cx="30138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Body Text 3"/>
          <p:cNvSpPr>
            <a:spLocks noGrp="1"/>
          </p:cNvSpPr>
          <p:nvPr>
            <p:ph idx="20"/>
          </p:nvPr>
        </p:nvSpPr>
        <p:spPr>
          <a:xfrm>
            <a:off x="7140287" y="2296160"/>
            <a:ext cx="3013800" cy="46800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note"/>
          <p:cNvSpPr>
            <a:spLocks noGrp="1"/>
          </p:cNvSpPr>
          <p:nvPr>
            <p:ph type="body" sz="quarter" idx="18" hasCustomPrompt="1"/>
          </p:nvPr>
        </p:nvSpPr>
        <p:spPr>
          <a:xfrm>
            <a:off x="720354" y="6993782"/>
            <a:ext cx="6216650" cy="203200"/>
          </a:xfrm>
        </p:spPr>
        <p:txBody>
          <a:bodyPr anchor="b" anchorCtr="0"/>
          <a:lstStyle>
            <a:lvl1pPr>
              <a:defRPr lang="en-US" sz="600" kern="1200" cap="none" baseline="0" dirty="0" smtClean="0">
                <a:solidFill>
                  <a:schemeClr val="tx2"/>
                </a:solidFill>
                <a:latin typeface="+mn-lt"/>
                <a:ea typeface="MS Mincho"/>
                <a:cs typeface="+mn-cs"/>
              </a:defRPr>
            </a:lvl1pPr>
          </a:lstStyle>
          <a:p>
            <a:pPr lvl="0"/>
            <a:r>
              <a:rPr lang="en-US" dirty="0"/>
              <a:t>Tap to add a footnote</a:t>
            </a:r>
          </a:p>
        </p:txBody>
      </p:sp>
      <p:sp>
        <p:nvSpPr>
          <p:cNvPr id="10" name="Footer"/>
          <p:cNvSpPr>
            <a:spLocks noGrp="1"/>
          </p:cNvSpPr>
          <p:nvPr>
            <p:ph type="ftr" sz="quarter" idx="3"/>
          </p:nvPr>
        </p:nvSpPr>
        <p:spPr>
          <a:xfrm>
            <a:off x="720000" y="7182000"/>
            <a:ext cx="6210000" cy="180000"/>
          </a:xfrm>
          <a:prstGeom prst="rect">
            <a:avLst/>
          </a:prstGeom>
        </p:spPr>
        <p:txBody>
          <a:bodyPr vert="horz" lIns="0" tIns="52149" rIns="104299" bIns="52149" rtlCol="0" anchor="ctr"/>
          <a:lstStyle>
            <a:lvl1pPr marL="0" marR="0" indent="0" algn="l" defTabSz="1042873" rtl="0" eaLnBrk="1" fontAlgn="auto" latinLnBrk="0" hangingPunct="1">
              <a:lnSpc>
                <a:spcPct val="100000"/>
              </a:lnSpc>
              <a:spcBef>
                <a:spcPts val="0"/>
              </a:spcBef>
              <a:spcAft>
                <a:spcPts val="0"/>
              </a:spcAft>
              <a:buClrTx/>
              <a:buSzTx/>
              <a:buFontTx/>
              <a:buNone/>
              <a:tabLst/>
              <a:defRPr lang="en-US" sz="600" kern="1200" cap="all" spc="0" baseline="0">
                <a:solidFill>
                  <a:schemeClr val="tx2"/>
                </a:solidFill>
                <a:latin typeface="+mn-lt"/>
                <a:ea typeface="+mn-ea"/>
                <a:cs typeface="+mn-cs"/>
              </a:defRPr>
            </a:lvl1pPr>
          </a:lstStyle>
          <a:p>
            <a:pPr>
              <a:defRPr/>
            </a:pPr>
            <a:r>
              <a:rPr lang="en-GB" dirty="0"/>
              <a:t>Short title runs here</a:t>
            </a:r>
          </a:p>
        </p:txBody>
      </p:sp>
      <p:sp>
        <p:nvSpPr>
          <p:cNvPr id="11" name="Slide Number"/>
          <p:cNvSpPr>
            <a:spLocks noGrp="1"/>
          </p:cNvSpPr>
          <p:nvPr>
            <p:ph type="sldNum" sz="quarter" idx="4"/>
          </p:nvPr>
        </p:nvSpPr>
        <p:spPr>
          <a:xfrm>
            <a:off x="9689306" y="7173485"/>
            <a:ext cx="464781" cy="180000"/>
          </a:xfrm>
          <a:prstGeom prst="rect">
            <a:avLst/>
          </a:prstGeom>
        </p:spPr>
        <p:txBody>
          <a:bodyPr vert="horz" lIns="0" tIns="0" rIns="0" bIns="0" rtlCol="0" anchor="ctr"/>
          <a:lstStyle>
            <a:lvl1pPr algn="r">
              <a:defRPr sz="600">
                <a:solidFill>
                  <a:schemeClr val="tx2"/>
                </a:solidFill>
              </a:defRPr>
            </a:lvl1pPr>
          </a:lstStyle>
          <a:p>
            <a:fld id="{35F722AE-BBFF-4D7A-AA85-5D85283FEA1E}" type="slidenum">
              <a:rPr lang="en-GB" smtClean="0"/>
              <a:pPr/>
              <a:t>‹#›</a:t>
            </a:fld>
            <a:endParaRPr lang="en-GB" dirty="0"/>
          </a:p>
        </p:txBody>
      </p:sp>
    </p:spTree>
    <p:extLst>
      <p:ext uri="{BB962C8B-B14F-4D97-AF65-F5344CB8AC3E}">
        <p14:creationId xmlns:p14="http://schemas.microsoft.com/office/powerpoint/2010/main" val="39660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itle and footnotes">
    <p:spTree>
      <p:nvGrpSpPr>
        <p:cNvPr id="1" name=""/>
        <p:cNvGrpSpPr/>
        <p:nvPr/>
      </p:nvGrpSpPr>
      <p:grpSpPr>
        <a:xfrm>
          <a:off x="0" y="0"/>
          <a:ext cx="0" cy="0"/>
          <a:chOff x="0" y="0"/>
          <a:chExt cx="0" cy="0"/>
        </a:xfrm>
      </p:grpSpPr>
      <p:sp>
        <p:nvSpPr>
          <p:cNvPr id="2" name="Slide Title"/>
          <p:cNvSpPr>
            <a:spLocks noGrp="1"/>
          </p:cNvSpPr>
          <p:nvPr>
            <p:ph type="title"/>
          </p:nvPr>
        </p:nvSpPr>
        <p:spPr>
          <a:xfrm>
            <a:off x="720000" y="498475"/>
            <a:ext cx="7978706" cy="461962"/>
          </a:xfrm>
        </p:spPr>
        <p:txBody>
          <a:bodyPr/>
          <a:lstStyle/>
          <a:p>
            <a:r>
              <a:rPr lang="en-US"/>
              <a:t>Click to edit Master title style</a:t>
            </a:r>
            <a:endParaRPr lang="en-GB" dirty="0"/>
          </a:p>
        </p:txBody>
      </p:sp>
      <p:sp>
        <p:nvSpPr>
          <p:cNvPr id="9" name="Footnote"/>
          <p:cNvSpPr>
            <a:spLocks noGrp="1"/>
          </p:cNvSpPr>
          <p:nvPr>
            <p:ph type="body" sz="quarter" idx="18" hasCustomPrompt="1"/>
          </p:nvPr>
        </p:nvSpPr>
        <p:spPr>
          <a:xfrm>
            <a:off x="720354" y="6993782"/>
            <a:ext cx="6216650" cy="203200"/>
          </a:xfrm>
        </p:spPr>
        <p:txBody>
          <a:bodyPr anchor="b" anchorCtr="0"/>
          <a:lstStyle>
            <a:lvl1pPr>
              <a:defRPr lang="en-US" sz="600" kern="1200" cap="none" baseline="0" dirty="0" smtClean="0">
                <a:solidFill>
                  <a:schemeClr val="tx2"/>
                </a:solidFill>
                <a:latin typeface="+mn-lt"/>
                <a:ea typeface="MS Mincho"/>
                <a:cs typeface="+mn-cs"/>
              </a:defRPr>
            </a:lvl1pPr>
          </a:lstStyle>
          <a:p>
            <a:pPr lvl="0"/>
            <a:r>
              <a:rPr lang="en-US" dirty="0"/>
              <a:t>Tap to add a footnote</a:t>
            </a:r>
          </a:p>
        </p:txBody>
      </p:sp>
      <p:sp>
        <p:nvSpPr>
          <p:cNvPr id="12" name="Footer"/>
          <p:cNvSpPr>
            <a:spLocks noGrp="1"/>
          </p:cNvSpPr>
          <p:nvPr>
            <p:ph type="ftr" sz="quarter" idx="3"/>
          </p:nvPr>
        </p:nvSpPr>
        <p:spPr>
          <a:xfrm>
            <a:off x="720000" y="7182000"/>
            <a:ext cx="6210000" cy="180000"/>
          </a:xfrm>
          <a:prstGeom prst="rect">
            <a:avLst/>
          </a:prstGeom>
        </p:spPr>
        <p:txBody>
          <a:bodyPr vert="horz" lIns="0" tIns="52149" rIns="104299" bIns="52149" rtlCol="0" anchor="ctr"/>
          <a:lstStyle>
            <a:lvl1pPr marL="0" marR="0" indent="0" algn="l" defTabSz="1042873" rtl="0" eaLnBrk="1" fontAlgn="auto" latinLnBrk="0" hangingPunct="1">
              <a:lnSpc>
                <a:spcPct val="100000"/>
              </a:lnSpc>
              <a:spcBef>
                <a:spcPts val="0"/>
              </a:spcBef>
              <a:spcAft>
                <a:spcPts val="0"/>
              </a:spcAft>
              <a:buClrTx/>
              <a:buSzTx/>
              <a:buFontTx/>
              <a:buNone/>
              <a:tabLst/>
              <a:defRPr lang="en-US" sz="600" kern="1200" cap="all" spc="0" baseline="0">
                <a:solidFill>
                  <a:schemeClr val="tx2"/>
                </a:solidFill>
                <a:latin typeface="+mn-lt"/>
                <a:ea typeface="+mn-ea"/>
                <a:cs typeface="+mn-cs"/>
              </a:defRPr>
            </a:lvl1pPr>
          </a:lstStyle>
          <a:p>
            <a:pPr>
              <a:defRPr/>
            </a:pPr>
            <a:r>
              <a:rPr lang="en-GB"/>
              <a:t>Short title runs here</a:t>
            </a:r>
            <a:endParaRPr lang="en-GB" dirty="0"/>
          </a:p>
        </p:txBody>
      </p:sp>
      <p:sp>
        <p:nvSpPr>
          <p:cNvPr id="6" name="Slide Number"/>
          <p:cNvSpPr>
            <a:spLocks noGrp="1"/>
          </p:cNvSpPr>
          <p:nvPr>
            <p:ph type="sldNum" sz="quarter" idx="12"/>
          </p:nvPr>
        </p:nvSpPr>
        <p:spPr>
          <a:xfrm>
            <a:off x="9689306" y="7173488"/>
            <a:ext cx="464781" cy="180000"/>
          </a:xfrm>
        </p:spPr>
        <p:txBody>
          <a:bodyPr/>
          <a:lstStyle/>
          <a:p>
            <a:fld id="{35F722AE-BBFF-4D7A-AA85-5D85283FEA1E}" type="slidenum">
              <a:rPr lang="en-GB" smtClean="0"/>
              <a:pPr/>
              <a:t>‹#›</a:t>
            </a:fld>
            <a:endParaRPr lang="en-GB"/>
          </a:p>
        </p:txBody>
      </p:sp>
    </p:spTree>
    <p:extLst>
      <p:ext uri="{BB962C8B-B14F-4D97-AF65-F5344CB8AC3E}">
        <p14:creationId xmlns:p14="http://schemas.microsoft.com/office/powerpoint/2010/main" val="44443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cNvSpPr>
            <a:spLocks noGrp="1"/>
          </p:cNvSpPr>
          <p:nvPr>
            <p:ph type="ftr" sz="quarter" idx="3"/>
          </p:nvPr>
        </p:nvSpPr>
        <p:spPr>
          <a:xfrm>
            <a:off x="720000" y="7182000"/>
            <a:ext cx="6210000" cy="180000"/>
          </a:xfrm>
          <a:prstGeom prst="rect">
            <a:avLst/>
          </a:prstGeom>
        </p:spPr>
        <p:txBody>
          <a:bodyPr vert="horz" lIns="0" tIns="52149" rIns="104299" bIns="52149" rtlCol="0" anchor="ctr"/>
          <a:lstStyle>
            <a:lvl1pPr marL="0" marR="0" indent="0" algn="l" defTabSz="1042873" rtl="0" eaLnBrk="1" fontAlgn="auto" latinLnBrk="0" hangingPunct="1">
              <a:lnSpc>
                <a:spcPct val="100000"/>
              </a:lnSpc>
              <a:spcBef>
                <a:spcPts val="0"/>
              </a:spcBef>
              <a:spcAft>
                <a:spcPts val="0"/>
              </a:spcAft>
              <a:buClrTx/>
              <a:buSzTx/>
              <a:buFontTx/>
              <a:buNone/>
              <a:tabLst/>
              <a:defRPr lang="en-US" sz="600" kern="1200" cap="all" spc="0" baseline="0">
                <a:solidFill>
                  <a:schemeClr val="tx2"/>
                </a:solidFill>
                <a:latin typeface="+mn-lt"/>
                <a:ea typeface="+mn-ea"/>
                <a:cs typeface="+mn-cs"/>
              </a:defRPr>
            </a:lvl1pPr>
          </a:lstStyle>
          <a:p>
            <a:pPr>
              <a:defRPr/>
            </a:pPr>
            <a:r>
              <a:rPr lang="en-GB"/>
              <a:t>Short title runs here</a:t>
            </a:r>
            <a:endParaRPr lang="en-GB" dirty="0"/>
          </a:p>
        </p:txBody>
      </p:sp>
      <p:sp>
        <p:nvSpPr>
          <p:cNvPr id="6" name="Slide Number"/>
          <p:cNvSpPr>
            <a:spLocks noGrp="1"/>
          </p:cNvSpPr>
          <p:nvPr>
            <p:ph type="sldNum" sz="quarter" idx="12"/>
          </p:nvPr>
        </p:nvSpPr>
        <p:spPr>
          <a:xfrm>
            <a:off x="9689306" y="7173487"/>
            <a:ext cx="464781" cy="180000"/>
          </a:xfrm>
        </p:spPr>
        <p:txBody>
          <a:bodyPr/>
          <a:lstStyle/>
          <a:p>
            <a:fld id="{35F722AE-BBFF-4D7A-AA85-5D85283FEA1E}" type="slidenum">
              <a:rPr lang="en-GB" smtClean="0"/>
              <a:pPr/>
              <a:t>‹#›</a:t>
            </a:fld>
            <a:endParaRPr lang="en-GB"/>
          </a:p>
        </p:txBody>
      </p:sp>
    </p:spTree>
    <p:extLst>
      <p:ext uri="{BB962C8B-B14F-4D97-AF65-F5344CB8AC3E}">
        <p14:creationId xmlns:p14="http://schemas.microsoft.com/office/powerpoint/2010/main" val="13599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0" name="Background Image" descr="Section Image"/>
          <p:cNvSpPr/>
          <p:nvPr userDrawn="1"/>
        </p:nvSpPr>
        <p:spPr>
          <a:xfrm>
            <a:off x="251906" y="251837"/>
            <a:ext cx="10188000" cy="705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ection Title">
            <a:extLst>
              <a:ext uri="{FF2B5EF4-FFF2-40B4-BE49-F238E27FC236}">
                <a16:creationId xmlns:a16="http://schemas.microsoft.com/office/drawing/2014/main" id="{4332AF49-EB78-423C-B632-AFF4B5AB368B}"/>
              </a:ext>
            </a:extLst>
          </p:cNvPr>
          <p:cNvSpPr>
            <a:spLocks noGrp="1"/>
          </p:cNvSpPr>
          <p:nvPr>
            <p:ph type="title" hasCustomPrompt="1"/>
          </p:nvPr>
        </p:nvSpPr>
        <p:spPr>
          <a:xfrm>
            <a:off x="251906" y="3239838"/>
            <a:ext cx="10188000" cy="1080000"/>
          </a:xfrm>
          <a:solidFill>
            <a:schemeClr val="bg1"/>
          </a:solidFill>
        </p:spPr>
        <p:txBody>
          <a:bodyPr lIns="540000" tIns="72000" rIns="540000" bIns="72000" anchor="ctr" anchorCtr="0"/>
          <a:lstStyle/>
          <a:p>
            <a:r>
              <a:rPr lang="en-US" dirty="0"/>
              <a:t>Section break – tap to add text</a:t>
            </a:r>
          </a:p>
        </p:txBody>
      </p:sp>
    </p:spTree>
    <p:extLst>
      <p:ext uri="{BB962C8B-B14F-4D97-AF65-F5344CB8AC3E}">
        <p14:creationId xmlns:p14="http://schemas.microsoft.com/office/powerpoint/2010/main" val="46897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Title"/>
          <p:cNvSpPr>
            <a:spLocks noGrp="1"/>
          </p:cNvSpPr>
          <p:nvPr>
            <p:ph type="title"/>
          </p:nvPr>
        </p:nvSpPr>
        <p:spPr>
          <a:xfrm>
            <a:off x="720000" y="498475"/>
            <a:ext cx="6211044" cy="1625600"/>
          </a:xfrm>
          <a:prstGeom prst="rect">
            <a:avLst/>
          </a:prstGeom>
        </p:spPr>
        <p:txBody>
          <a:bodyPr vert="horz" lIns="0" tIns="0" rIns="0" bIns="0" rtlCol="0" anchor="t">
            <a:noAutofit/>
          </a:bodyPr>
          <a:lstStyle/>
          <a:p>
            <a:r>
              <a:rPr lang="en-US"/>
              <a:t>Click to edit Master title style</a:t>
            </a:r>
            <a:endParaRPr lang="en-GB" dirty="0"/>
          </a:p>
        </p:txBody>
      </p:sp>
      <p:sp>
        <p:nvSpPr>
          <p:cNvPr id="3" name="Body Text"/>
          <p:cNvSpPr>
            <a:spLocks noGrp="1"/>
          </p:cNvSpPr>
          <p:nvPr>
            <p:ph type="body" idx="1"/>
          </p:nvPr>
        </p:nvSpPr>
        <p:spPr>
          <a:xfrm>
            <a:off x="720000" y="2296160"/>
            <a:ext cx="9434087" cy="46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ooter"/>
          <p:cNvSpPr>
            <a:spLocks noGrp="1"/>
          </p:cNvSpPr>
          <p:nvPr>
            <p:ph type="ftr" sz="quarter" idx="3"/>
          </p:nvPr>
        </p:nvSpPr>
        <p:spPr>
          <a:xfrm>
            <a:off x="720000" y="7182000"/>
            <a:ext cx="6210000" cy="180000"/>
          </a:xfrm>
          <a:prstGeom prst="rect">
            <a:avLst/>
          </a:prstGeom>
        </p:spPr>
        <p:txBody>
          <a:bodyPr vert="horz" lIns="0" tIns="52149" rIns="104299" bIns="52149" rtlCol="0" anchor="ctr"/>
          <a:lstStyle>
            <a:lvl1pPr marL="0" marR="0" indent="0" algn="l" defTabSz="1042873" rtl="0" eaLnBrk="1" fontAlgn="auto" latinLnBrk="0" hangingPunct="1">
              <a:lnSpc>
                <a:spcPct val="100000"/>
              </a:lnSpc>
              <a:spcBef>
                <a:spcPts val="0"/>
              </a:spcBef>
              <a:spcAft>
                <a:spcPts val="0"/>
              </a:spcAft>
              <a:buClrTx/>
              <a:buSzTx/>
              <a:buFontTx/>
              <a:buNone/>
              <a:tabLst/>
              <a:defRPr lang="en-US" sz="600" kern="1200" cap="all" spc="0" baseline="0">
                <a:solidFill>
                  <a:schemeClr val="tx2"/>
                </a:solidFill>
                <a:latin typeface="+mn-lt"/>
                <a:ea typeface="+mn-ea"/>
                <a:cs typeface="+mn-cs"/>
              </a:defRPr>
            </a:lvl1pPr>
          </a:lstStyle>
          <a:p>
            <a:pPr>
              <a:defRPr/>
            </a:pPr>
            <a:r>
              <a:rPr lang="es-ES"/>
              <a:t>Los incentivos de la innovación deben protegerse como ventaja para la mejora de</a:t>
            </a:r>
            <a:br>
              <a:rPr lang="es-ES"/>
            </a:br>
            <a:r>
              <a:rPr lang="es-ES"/>
              <a:t>la competitividad de la UE en salud</a:t>
            </a:r>
            <a:endParaRPr lang="en-GB" dirty="0"/>
          </a:p>
        </p:txBody>
      </p:sp>
      <p:sp>
        <p:nvSpPr>
          <p:cNvPr id="8" name="Pipe Symbol"/>
          <p:cNvSpPr txBox="1"/>
          <p:nvPr userDrawn="1"/>
        </p:nvSpPr>
        <p:spPr>
          <a:xfrm>
            <a:off x="9794081" y="7167446"/>
            <a:ext cx="184327" cy="180000"/>
          </a:xfrm>
          <a:prstGeom prst="rect">
            <a:avLst/>
          </a:prstGeom>
          <a:noFill/>
        </p:spPr>
        <p:txBody>
          <a:bodyPr wrap="square" lIns="0" tIns="0" rIns="0" bIns="0" rtlCol="0" anchor="ctr">
            <a:noAutofit/>
          </a:bodyPr>
          <a:ls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algn="r"/>
            <a:r>
              <a:rPr lang="en-GB" sz="600" spc="40" baseline="0" dirty="0">
                <a:solidFill>
                  <a:schemeClr val="tx2"/>
                </a:solidFill>
              </a:rPr>
              <a:t>|</a:t>
            </a:r>
          </a:p>
        </p:txBody>
      </p:sp>
      <p:sp>
        <p:nvSpPr>
          <p:cNvPr id="9" name="MarketingEntityText">
            <a:extLst>
              <a:ext uri="{FF2B5EF4-FFF2-40B4-BE49-F238E27FC236}">
                <a16:creationId xmlns:a16="http://schemas.microsoft.com/office/drawing/2014/main" id="{BBA201EC-6D90-4F03-B21D-F5AA72995E24}"/>
              </a:ext>
            </a:extLst>
          </p:cNvPr>
          <p:cNvSpPr txBox="1"/>
          <p:nvPr userDrawn="1"/>
        </p:nvSpPr>
        <p:spPr>
          <a:xfrm>
            <a:off x="7568921" y="7106330"/>
            <a:ext cx="2395057" cy="320304"/>
          </a:xfrm>
          <a:prstGeom prst="rect">
            <a:avLst/>
          </a:prstGeom>
        </p:spPr>
        <p:txBody>
          <a:bodyPr vert="horz" lIns="104299" tIns="52149" rIns="104299" bIns="52149" rtlCol="0" anchor="ctr"/>
          <a:lstStyle/>
          <a:p>
            <a:pPr algn="r" rtl="0" fontAlgn="auto">
              <a:spcBef>
                <a:spcPts val="0"/>
              </a:spcBef>
              <a:spcAft>
                <a:spcPts val="0"/>
              </a:spcAft>
              <a:defRPr/>
            </a:pPr>
            <a:r>
              <a:rPr lang="en-GB" sz="600" kern="1200" cap="all" spc="0" baseline="0">
                <a:solidFill>
                  <a:schemeClr val="tx2"/>
                </a:solidFill>
                <a:latin typeface="+mn-lt"/>
                <a:ea typeface="+mn-ea"/>
                <a:cs typeface="+mn-cs"/>
              </a:rPr>
              <a:t>Clifford Chance</a:t>
            </a:r>
            <a:endParaRPr lang="en-GB" sz="600" kern="1200" cap="all" spc="0" baseline="0" dirty="0">
              <a:solidFill>
                <a:schemeClr val="tx2"/>
              </a:solidFill>
              <a:latin typeface="+mn-lt"/>
              <a:ea typeface="+mn-ea"/>
              <a:cs typeface="+mn-cs"/>
            </a:endParaRPr>
          </a:p>
        </p:txBody>
      </p:sp>
      <p:sp>
        <p:nvSpPr>
          <p:cNvPr id="6" name="Slide Number"/>
          <p:cNvSpPr>
            <a:spLocks noGrp="1"/>
          </p:cNvSpPr>
          <p:nvPr>
            <p:ph type="sldNum" sz="quarter" idx="4"/>
          </p:nvPr>
        </p:nvSpPr>
        <p:spPr>
          <a:xfrm>
            <a:off x="9689306" y="7172592"/>
            <a:ext cx="464781" cy="180000"/>
          </a:xfrm>
          <a:prstGeom prst="rect">
            <a:avLst/>
          </a:prstGeom>
        </p:spPr>
        <p:txBody>
          <a:bodyPr vert="horz" lIns="0" tIns="0" rIns="0" bIns="0" rtlCol="0" anchor="ctr"/>
          <a:lstStyle>
            <a:lvl1pPr algn="r">
              <a:defRPr sz="600">
                <a:solidFill>
                  <a:schemeClr val="tx2"/>
                </a:solidFill>
              </a:defRPr>
            </a:lvl1pPr>
          </a:lstStyle>
          <a:p>
            <a:fld id="{35F722AE-BBFF-4D7A-AA85-5D85283FEA1E}" type="slidenum">
              <a:rPr lang="en-GB" smtClean="0"/>
              <a:pPr/>
              <a:t>‹#›</a:t>
            </a:fld>
            <a:endParaRPr lang="en-GB" dirty="0"/>
          </a:p>
        </p:txBody>
      </p:sp>
    </p:spTree>
    <p:extLst>
      <p:ext uri="{BB962C8B-B14F-4D97-AF65-F5344CB8AC3E}">
        <p14:creationId xmlns:p14="http://schemas.microsoft.com/office/powerpoint/2010/main" val="180727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70" r:id="rId4"/>
    <p:sldLayoutId id="2147483667" r:id="rId5"/>
    <p:sldLayoutId id="2147483668" r:id="rId6"/>
    <p:sldLayoutId id="2147483656" r:id="rId7"/>
    <p:sldLayoutId id="2147483669" r:id="rId8"/>
    <p:sldLayoutId id="2147483664" r:id="rId9"/>
    <p:sldLayoutId id="214748366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755957" rtl="0" eaLnBrk="1" latinLnBrk="0" hangingPunct="1">
        <a:lnSpc>
          <a:spcPct val="100000"/>
        </a:lnSpc>
        <a:spcBef>
          <a:spcPct val="0"/>
        </a:spcBef>
        <a:buNone/>
        <a:defRPr sz="1800" kern="1200" cap="all" baseline="0">
          <a:solidFill>
            <a:schemeClr val="tx1"/>
          </a:solidFill>
          <a:latin typeface="+mj-lt"/>
          <a:ea typeface="+mj-ea"/>
          <a:cs typeface="+mj-cs"/>
        </a:defRPr>
      </a:lvl1pPr>
    </p:titleStyle>
    <p:bodyStyle>
      <a:lvl1pPr marL="0" indent="0" algn="l" defTabSz="755957" rtl="0" eaLnBrk="1" latinLnBrk="0" hangingPunct="1">
        <a:lnSpc>
          <a:spcPct val="11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0" indent="0" algn="l" defTabSz="755957" rtl="0" eaLnBrk="1" latinLnBrk="0" hangingPunct="1">
        <a:lnSpc>
          <a:spcPct val="110000"/>
        </a:lnSpc>
        <a:spcBef>
          <a:spcPts val="0"/>
        </a:spcBef>
        <a:buFont typeface="Arial" panose="020B0604020202020204" pitchFamily="34" charset="0"/>
        <a:buNone/>
        <a:defRPr sz="1400" b="1" kern="1200">
          <a:solidFill>
            <a:schemeClr val="accent1"/>
          </a:solidFill>
          <a:latin typeface="+mn-lt"/>
          <a:ea typeface="+mn-ea"/>
          <a:cs typeface="+mn-cs"/>
        </a:defRPr>
      </a:lvl2pPr>
      <a:lvl3pPr marL="0" indent="0" algn="l" defTabSz="755957" rtl="0" eaLnBrk="1" latinLnBrk="0" hangingPunct="1">
        <a:lnSpc>
          <a:spcPct val="11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180000" indent="-180000" algn="l" defTabSz="755957" rtl="0" eaLnBrk="1" latinLnBrk="0" hangingPunct="1">
        <a:lnSpc>
          <a:spcPct val="110000"/>
        </a:lnSpc>
        <a:spcBef>
          <a:spcPts val="0"/>
        </a:spcBef>
        <a:spcAft>
          <a:spcPts val="900"/>
        </a:spcAft>
        <a:buClr>
          <a:schemeClr val="tx1"/>
        </a:buClr>
        <a:buFont typeface="Symbol" panose="05050102010706020507" pitchFamily="18" charset="2"/>
        <a:buChar char=""/>
        <a:defRPr sz="1400" kern="1200">
          <a:solidFill>
            <a:schemeClr val="tx1"/>
          </a:solidFill>
          <a:latin typeface="+mn-lt"/>
          <a:ea typeface="+mn-ea"/>
          <a:cs typeface="+mn-cs"/>
        </a:defRPr>
      </a:lvl4pPr>
      <a:lvl5pPr marL="360000" indent="-180000" algn="l" defTabSz="755957" rtl="0" eaLnBrk="1" latinLnBrk="0" hangingPunct="1">
        <a:lnSpc>
          <a:spcPct val="110000"/>
        </a:lnSpc>
        <a:spcBef>
          <a:spcPts val="0"/>
        </a:spcBef>
        <a:spcAft>
          <a:spcPts val="600"/>
        </a:spcAft>
        <a:buClr>
          <a:schemeClr val="tx1"/>
        </a:buClr>
        <a:buFont typeface="Bree Rg" panose="02000503000000020004" pitchFamily="50" charset="0"/>
        <a:buChar char="–"/>
        <a:defRPr sz="1400" kern="1200">
          <a:solidFill>
            <a:schemeClr val="tx1"/>
          </a:solidFill>
          <a:latin typeface="+mn-lt"/>
          <a:ea typeface="+mn-ea"/>
          <a:cs typeface="+mn-cs"/>
        </a:defRPr>
      </a:lvl5pPr>
      <a:lvl6pPr marL="369888" indent="-119063" algn="l" defTabSz="755957" rtl="0" eaLnBrk="1" latinLnBrk="0" hangingPunct="1">
        <a:lnSpc>
          <a:spcPct val="90000"/>
        </a:lnSpc>
        <a:spcBef>
          <a:spcPts val="0"/>
        </a:spcBef>
        <a:spcAft>
          <a:spcPts val="600"/>
        </a:spcAft>
        <a:buClr>
          <a:schemeClr val="tx1"/>
        </a:buClr>
        <a:buFont typeface="Bree Rg" panose="02000503000000020004" pitchFamily="50" charset="0"/>
        <a:buChar char="–"/>
        <a:defRPr sz="1200" kern="1200">
          <a:solidFill>
            <a:schemeClr val="tx1"/>
          </a:solidFill>
          <a:latin typeface="+mn-lt"/>
          <a:ea typeface="+mn-ea"/>
          <a:cs typeface="+mn-cs"/>
        </a:defRPr>
      </a:lvl6pPr>
      <a:lvl7pPr marL="523875" indent="-149225" algn="l" defTabSz="755957" rtl="0" eaLnBrk="1" latinLnBrk="0" hangingPunct="1">
        <a:lnSpc>
          <a:spcPct val="90000"/>
        </a:lnSpc>
        <a:spcBef>
          <a:spcPts val="0"/>
        </a:spcBef>
        <a:spcAft>
          <a:spcPts val="600"/>
        </a:spcAft>
        <a:buClr>
          <a:schemeClr val="tx1"/>
        </a:buClr>
        <a:buFont typeface="Bree Rg" panose="02000503000000020004" pitchFamily="50" charset="0"/>
        <a:buChar char="–"/>
        <a:defRPr lang="en-GB" sz="1200" kern="1200" dirty="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99" userDrawn="1">
          <p15:clr>
            <a:srgbClr val="F26B43"/>
          </p15:clr>
        </p15:guide>
        <p15:guide id="2" pos="3367" userDrawn="1">
          <p15:clr>
            <a:srgbClr val="F26B43"/>
          </p15:clr>
        </p15:guide>
        <p15:guide id="3" pos="6401" userDrawn="1">
          <p15:clr>
            <a:srgbClr val="F26B43"/>
          </p15:clr>
        </p15:guide>
        <p15:guide id="4" pos="452" userDrawn="1">
          <p15:clr>
            <a:srgbClr val="F26B43"/>
          </p15:clr>
        </p15:guide>
        <p15:guide id="5" orient="horz" pos="1440" userDrawn="1">
          <p15:clr>
            <a:srgbClr val="F26B43"/>
          </p15:clr>
        </p15:guide>
        <p15:guide id="6" orient="horz" pos="3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F722AE-BBFF-4D7A-AA85-5D85283FEA1E}" type="slidenum">
              <a:rPr lang="en-GB" smtClean="0"/>
              <a:pPr/>
              <a:t>1</a:t>
            </a:fld>
            <a:endParaRPr lang="en-GB"/>
          </a:p>
        </p:txBody>
      </p:sp>
      <p:sp>
        <p:nvSpPr>
          <p:cNvPr id="4" name="Subtitle 3"/>
          <p:cNvSpPr>
            <a:spLocks noGrp="1"/>
          </p:cNvSpPr>
          <p:nvPr>
            <p:ph type="subTitle" idx="1"/>
          </p:nvPr>
        </p:nvSpPr>
        <p:spPr>
          <a:xfrm>
            <a:off x="780876" y="5915892"/>
            <a:ext cx="2038527" cy="1112840"/>
          </a:xfrm>
        </p:spPr>
        <p:txBody>
          <a:bodyPr/>
          <a:lstStyle/>
          <a:p>
            <a:endParaRPr lang="de-DE" dirty="0"/>
          </a:p>
          <a:p>
            <a:endParaRPr lang="de-DE" dirty="0"/>
          </a:p>
          <a:p>
            <a:r>
              <a:rPr lang="de-DE" b="1" dirty="0"/>
              <a:t>Josep montefusco</a:t>
            </a:r>
          </a:p>
          <a:p>
            <a:r>
              <a:rPr lang="de-DE" b="1" dirty="0"/>
              <a:t>26 Octubre 2023</a:t>
            </a:r>
          </a:p>
        </p:txBody>
      </p:sp>
      <p:sp>
        <p:nvSpPr>
          <p:cNvPr id="5" name="Text Placeholder 4"/>
          <p:cNvSpPr>
            <a:spLocks noGrp="1"/>
          </p:cNvSpPr>
          <p:nvPr>
            <p:ph type="body" sz="quarter" idx="13"/>
          </p:nvPr>
        </p:nvSpPr>
        <p:spPr>
          <a:xfrm>
            <a:off x="780876" y="4413419"/>
            <a:ext cx="6672869" cy="1260028"/>
          </a:xfrm>
        </p:spPr>
        <p:txBody>
          <a:bodyPr/>
          <a:lstStyle/>
          <a:p>
            <a:pPr>
              <a:lnSpc>
                <a:spcPct val="100000"/>
              </a:lnSpc>
            </a:pPr>
            <a:r>
              <a:rPr lang="es-ES" b="1" dirty="0">
                <a:solidFill>
                  <a:schemeClr val="tx2">
                    <a:lumMod val="75000"/>
                  </a:schemeClr>
                </a:solidFill>
              </a:rPr>
              <a:t>Revisión a la baja de la protección de datos de registro. INCENTIVOS condicionados a circunstancias que no dependen de la industria farmacéutica. Medicamentos huérfanos y pediátricos. Protección de datos de registro de nuevas indicaciones. Exclusividad transmisible para antimicrobianos.</a:t>
            </a:r>
            <a:endParaRPr lang="de-DE"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dirty="0"/>
              <a:t>2. Incentivos condicionados a circunstancias que no dependen de la industria farmacéutica</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10</a:t>
            </a:fld>
            <a:endParaRPr lang="en-GB" dirty="0"/>
          </a:p>
        </p:txBody>
      </p:sp>
      <p:sp>
        <p:nvSpPr>
          <p:cNvPr id="5" name="TextBox 4">
            <a:extLst>
              <a:ext uri="{FF2B5EF4-FFF2-40B4-BE49-F238E27FC236}">
                <a16:creationId xmlns:a16="http://schemas.microsoft.com/office/drawing/2014/main" id="{BF89DE4A-8422-0655-18AC-4152177755FC}"/>
              </a:ext>
            </a:extLst>
          </p:cNvPr>
          <p:cNvSpPr txBox="1"/>
          <p:nvPr/>
        </p:nvSpPr>
        <p:spPr>
          <a:xfrm>
            <a:off x="333375" y="6981825"/>
            <a:ext cx="8639175" cy="200175"/>
          </a:xfrm>
          <a:prstGeom prst="rect">
            <a:avLst/>
          </a:prstGeom>
          <a:noFill/>
        </p:spPr>
        <p:txBody>
          <a:bodyPr wrap="square" lIns="0" tIns="0" rIns="0" bIns="0" rtlCol="0">
            <a:noAutofit/>
          </a:bodyPr>
          <a:lstStyle/>
          <a:p>
            <a:r>
              <a:rPr lang="es-ES" sz="900" dirty="0"/>
              <a:t>Fuente: EFPIA </a:t>
            </a:r>
            <a:r>
              <a:rPr lang="es-ES" sz="900" dirty="0" err="1"/>
              <a:t>Patients</a:t>
            </a:r>
            <a:r>
              <a:rPr lang="es-ES" sz="900" dirty="0"/>
              <a:t> W.A.I.T. </a:t>
            </a:r>
            <a:r>
              <a:rPr lang="es-ES" sz="900" dirty="0" err="1"/>
              <a:t>Indicator</a:t>
            </a:r>
            <a:r>
              <a:rPr lang="es-ES" sz="900" dirty="0"/>
              <a:t> 2022 </a:t>
            </a:r>
            <a:r>
              <a:rPr lang="es-ES" sz="900" dirty="0" err="1"/>
              <a:t>Survey</a:t>
            </a:r>
            <a:r>
              <a:rPr lang="es-ES" sz="900" dirty="0"/>
              <a:t>, April 2023, page 16</a:t>
            </a:r>
          </a:p>
        </p:txBody>
      </p:sp>
      <p:pic>
        <p:nvPicPr>
          <p:cNvPr id="6" name="Picture 5">
            <a:extLst>
              <a:ext uri="{FF2B5EF4-FFF2-40B4-BE49-F238E27FC236}">
                <a16:creationId xmlns:a16="http://schemas.microsoft.com/office/drawing/2014/main" id="{B9F45314-7903-86C1-FB37-DB150EB1D2D0}"/>
              </a:ext>
            </a:extLst>
          </p:cNvPr>
          <p:cNvPicPr>
            <a:picLocks noChangeAspect="1"/>
          </p:cNvPicPr>
          <p:nvPr/>
        </p:nvPicPr>
        <p:blipFill>
          <a:blip r:embed="rId2"/>
          <a:stretch>
            <a:fillRect/>
          </a:stretch>
        </p:blipFill>
        <p:spPr>
          <a:xfrm>
            <a:off x="0" y="1278937"/>
            <a:ext cx="10691813" cy="5702888"/>
          </a:xfrm>
          <a:prstGeom prst="rect">
            <a:avLst/>
          </a:prstGeom>
        </p:spPr>
      </p:pic>
      <p:sp>
        <p:nvSpPr>
          <p:cNvPr id="3" name="Rectangle: Rounded Corners 2">
            <a:extLst>
              <a:ext uri="{FF2B5EF4-FFF2-40B4-BE49-F238E27FC236}">
                <a16:creationId xmlns:a16="http://schemas.microsoft.com/office/drawing/2014/main" id="{B0F214A1-9926-273B-0B77-10724314D1CD}"/>
              </a:ext>
            </a:extLst>
          </p:cNvPr>
          <p:cNvSpPr/>
          <p:nvPr/>
        </p:nvSpPr>
        <p:spPr>
          <a:xfrm>
            <a:off x="2237509" y="5666509"/>
            <a:ext cx="5798127" cy="4294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1198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dirty="0"/>
              <a:t>2. INCENTIVOS condicionados a circunstancias que no dependen de la industria farmacéutica</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11</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1352551"/>
            <a:ext cx="8833575" cy="5708650"/>
          </a:xfrm>
          <a:prstGeom prst="rect">
            <a:avLst/>
          </a:prstGeom>
          <a:noFill/>
        </p:spPr>
        <p:txBody>
          <a:bodyPr wrap="square" lIns="0" tIns="0" rIns="0" bIns="0" rtlCol="0">
            <a:noAutofit/>
          </a:bodyPr>
          <a:lstStyle/>
          <a:p>
            <a:r>
              <a:rPr lang="es-ES" sz="2000" b="1" dirty="0">
                <a:solidFill>
                  <a:srgbClr val="7030A0"/>
                </a:solidFill>
              </a:rPr>
              <a:t>Comercialización suficiente y continua en todos los Estados donde se haya autorizado en 2 años desde la autorización </a:t>
            </a:r>
            <a:r>
              <a:rPr lang="en-US" sz="2000" b="1" dirty="0">
                <a:solidFill>
                  <a:srgbClr val="7030A0"/>
                </a:solidFill>
              </a:rPr>
              <a:t>(art. 81.2 (a) y 83 PND)</a:t>
            </a:r>
            <a:r>
              <a:rPr lang="es-ES" sz="2000" b="1" dirty="0">
                <a:solidFill>
                  <a:srgbClr val="7030A0"/>
                </a:solidFill>
              </a:rPr>
              <a:t>:</a:t>
            </a:r>
          </a:p>
          <a:p>
            <a:pPr marL="171450" indent="-171450">
              <a:buFont typeface="Arial" panose="020B0604020202020204" pitchFamily="34" charset="0"/>
              <a:buChar char="•"/>
            </a:pPr>
            <a:endParaRPr lang="es-ES" sz="1200" b="1" dirty="0"/>
          </a:p>
          <a:p>
            <a:endParaRPr lang="es-ES" sz="1200" dirty="0"/>
          </a:p>
          <a:p>
            <a:pPr marL="171450" indent="-171450">
              <a:buFont typeface="Arial" panose="020B0604020202020204" pitchFamily="34" charset="0"/>
              <a:buChar char="•"/>
            </a:pPr>
            <a:r>
              <a:rPr lang="es-ES" sz="1500" b="1" dirty="0">
                <a:solidFill>
                  <a:srgbClr val="0070C0"/>
                </a:solidFill>
              </a:rPr>
              <a:t>Dies a quo</a:t>
            </a:r>
            <a:r>
              <a:rPr lang="es-ES" sz="1500" dirty="0"/>
              <a:t>: ¿2 (3) años desde la fecha AC vs desde la fecha de notificación de la AC?</a:t>
            </a:r>
          </a:p>
          <a:p>
            <a:pPr marL="171450" indent="-171450">
              <a:buFont typeface="Arial" panose="020B0604020202020204" pitchFamily="34" charset="0"/>
              <a:buChar char="•"/>
            </a:pPr>
            <a:endParaRPr lang="es-ES" sz="1500" dirty="0"/>
          </a:p>
          <a:p>
            <a:pPr marL="171450" indent="-171450">
              <a:buFont typeface="Arial" panose="020B0604020202020204" pitchFamily="34" charset="0"/>
              <a:buChar char="•"/>
            </a:pPr>
            <a:r>
              <a:rPr lang="es-ES" sz="1500" b="1" dirty="0">
                <a:solidFill>
                  <a:srgbClr val="0070C0"/>
                </a:solidFill>
              </a:rPr>
              <a:t>Conceptos indeterminados (inseguridad jurídica)</a:t>
            </a:r>
            <a:r>
              <a:rPr lang="es-ES" sz="1500" dirty="0">
                <a:solidFill>
                  <a:srgbClr val="0070C0"/>
                </a:solidFill>
              </a:rPr>
              <a:t>:</a:t>
            </a:r>
          </a:p>
          <a:p>
            <a:pPr marL="171450" indent="-171450">
              <a:buFont typeface="Arial" panose="020B0604020202020204" pitchFamily="34" charset="0"/>
              <a:buChar char="•"/>
            </a:pPr>
            <a:endParaRPr lang="es-ES" sz="1500" dirty="0">
              <a:solidFill>
                <a:srgbClr val="0070C0"/>
              </a:solidFill>
            </a:endParaRPr>
          </a:p>
          <a:p>
            <a:pPr marL="692887" lvl="1" indent="-171450">
              <a:buFont typeface="Arial" panose="020B0604020202020204" pitchFamily="34" charset="0"/>
              <a:buChar char="•"/>
            </a:pPr>
            <a:r>
              <a:rPr lang="es-ES" sz="1500" i="1" dirty="0"/>
              <a:t>“suministrado de forma continua”</a:t>
            </a:r>
          </a:p>
          <a:p>
            <a:pPr marL="692887" lvl="1" indent="-171450">
              <a:buFont typeface="Arial" panose="020B0604020202020204" pitchFamily="34" charset="0"/>
              <a:buChar char="•"/>
            </a:pPr>
            <a:r>
              <a:rPr lang="es-ES" sz="1500" i="1" dirty="0"/>
              <a:t>“en la cantidad suficiente y en las formas de presentación necesarias”</a:t>
            </a:r>
          </a:p>
          <a:p>
            <a:pPr marL="692887" lvl="1" indent="-171450">
              <a:buFont typeface="Arial" panose="020B0604020202020204" pitchFamily="34" charset="0"/>
              <a:buChar char="•"/>
            </a:pPr>
            <a:r>
              <a:rPr lang="es-ES" sz="1500" i="1" dirty="0"/>
              <a:t>“para cubrir las necesidades de los pacientes”</a:t>
            </a:r>
          </a:p>
          <a:p>
            <a:pPr lvl="1"/>
            <a:endParaRPr lang="es-ES" sz="1500" dirty="0"/>
          </a:p>
          <a:p>
            <a:pPr marL="171450" indent="-171450">
              <a:buFont typeface="Arial" panose="020B0604020202020204" pitchFamily="34" charset="0"/>
              <a:buChar char="•"/>
            </a:pPr>
            <a:r>
              <a:rPr lang="es-ES" sz="1500" b="1" dirty="0">
                <a:solidFill>
                  <a:srgbClr val="0070C0"/>
                </a:solidFill>
              </a:rPr>
              <a:t>Riesgo de prácticas subóptimas y/o contrarias a los objetivos perseguidos por la Comisión:</a:t>
            </a:r>
          </a:p>
          <a:p>
            <a:pPr marL="171450" indent="-171450">
              <a:buFont typeface="Arial" panose="020B0604020202020204" pitchFamily="34" charset="0"/>
              <a:buChar char="•"/>
            </a:pPr>
            <a:endParaRPr lang="es-ES" sz="1500" b="1" dirty="0">
              <a:solidFill>
                <a:srgbClr val="0070C0"/>
              </a:solidFill>
            </a:endParaRPr>
          </a:p>
          <a:p>
            <a:pPr marL="692887" lvl="1" indent="-171450">
              <a:buFont typeface="Arial" panose="020B0604020202020204" pitchFamily="34" charset="0"/>
              <a:buChar char="•"/>
            </a:pPr>
            <a:r>
              <a:rPr lang="es-ES" sz="1500" dirty="0"/>
              <a:t>Solicitud de AC en menos Estados Miembro de los que en otras circunstancias se habrían considerado (en procedimientos descentralizados)</a:t>
            </a:r>
          </a:p>
          <a:p>
            <a:pPr marL="1214323" lvl="2" indent="-171450">
              <a:buFont typeface="Arial" panose="020B0604020202020204" pitchFamily="34" charset="0"/>
              <a:buChar char="•"/>
            </a:pPr>
            <a:r>
              <a:rPr lang="es-ES" sz="1500" dirty="0"/>
              <a:t>Frente a ello, facultad de “</a:t>
            </a:r>
            <a:r>
              <a:rPr lang="es-ES" sz="1500" dirty="0" err="1"/>
              <a:t>opt</a:t>
            </a:r>
            <a:r>
              <a:rPr lang="es-ES" sz="1500" dirty="0"/>
              <a:t>-in” de cualquier Estado Miembro no incluido (art. 34.3 PND)</a:t>
            </a:r>
          </a:p>
          <a:p>
            <a:pPr marL="692887" lvl="1" indent="-171450">
              <a:buFont typeface="Arial" panose="020B0604020202020204" pitchFamily="34" charset="0"/>
              <a:buChar char="•"/>
            </a:pPr>
            <a:r>
              <a:rPr lang="es-ES" sz="1500" dirty="0"/>
              <a:t>Necesidad de “aceptar” precios de reembolso insuficientes en los últimos Estados para no alargar las negociaciones más allá de los 2 años:</a:t>
            </a:r>
          </a:p>
          <a:p>
            <a:pPr marL="1214323" lvl="2" indent="-171450">
              <a:buFont typeface="Arial" panose="020B0604020202020204" pitchFamily="34" charset="0"/>
              <a:buChar char="•"/>
            </a:pPr>
            <a:r>
              <a:rPr lang="es-ES" sz="1500" dirty="0"/>
              <a:t>Con el subsiguiente riesgo de que estos precios inferiores puedan provocar reducciones de los precios superiores acordados en otros Estados (</a:t>
            </a:r>
            <a:r>
              <a:rPr lang="es-ES" sz="1500" i="1" dirty="0" err="1"/>
              <a:t>External</a:t>
            </a:r>
            <a:r>
              <a:rPr lang="es-ES" sz="1500" i="1" dirty="0"/>
              <a:t> Reference </a:t>
            </a:r>
            <a:r>
              <a:rPr lang="es-ES" sz="1500" i="1" dirty="0" err="1"/>
              <a:t>Pricing</a:t>
            </a:r>
            <a:r>
              <a:rPr lang="es-ES" sz="1500" i="1" dirty="0"/>
              <a:t>)</a:t>
            </a:r>
          </a:p>
          <a:p>
            <a:pPr marL="1214323" lvl="2" indent="-171450">
              <a:buFont typeface="Arial" panose="020B0604020202020204" pitchFamily="34" charset="0"/>
              <a:buChar char="•"/>
            </a:pPr>
            <a:r>
              <a:rPr lang="es-ES" sz="1500" dirty="0"/>
              <a:t>Previsible aumento de importaciones paralelas</a:t>
            </a:r>
          </a:p>
          <a:p>
            <a:pPr marL="692887" lvl="1" indent="-171450">
              <a:buFont typeface="Arial" panose="020B0604020202020204" pitchFamily="34" charset="0"/>
              <a:buChar char="•"/>
            </a:pPr>
            <a:r>
              <a:rPr lang="es-ES" sz="1500" dirty="0"/>
              <a:t>Utilización de terceros (SME, entidades sin ánimo de lucro, etc.) para ganar 1 año adicional</a:t>
            </a:r>
          </a:p>
          <a:p>
            <a:pPr marL="171450" indent="-171450">
              <a:buFont typeface="Arial" panose="020B0604020202020204" pitchFamily="34" charset="0"/>
              <a:buChar char="•"/>
            </a:pPr>
            <a:endParaRPr lang="es-ES" sz="1200" dirty="0"/>
          </a:p>
          <a:p>
            <a:pPr lvl="1"/>
            <a:endParaRPr lang="es-ES" sz="1200" dirty="0"/>
          </a:p>
        </p:txBody>
      </p:sp>
    </p:spTree>
    <p:extLst>
      <p:ext uri="{BB962C8B-B14F-4D97-AF65-F5344CB8AC3E}">
        <p14:creationId xmlns:p14="http://schemas.microsoft.com/office/powerpoint/2010/main" val="203492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dirty="0"/>
              <a:t>2. INCENTIVOS condicionados a circunstancias que no dependen de la industria farmacéutica</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12</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1352551"/>
            <a:ext cx="8756509" cy="5708650"/>
          </a:xfrm>
          <a:prstGeom prst="rect">
            <a:avLst/>
          </a:prstGeom>
          <a:noFill/>
        </p:spPr>
        <p:txBody>
          <a:bodyPr wrap="square" lIns="0" tIns="0" rIns="0" bIns="0" rtlCol="0">
            <a:noAutofit/>
          </a:bodyPr>
          <a:lstStyle/>
          <a:p>
            <a:r>
              <a:rPr lang="es-ES" sz="2000" b="1" dirty="0">
                <a:solidFill>
                  <a:srgbClr val="7030A0"/>
                </a:solidFill>
              </a:rPr>
              <a:t>Comercialización suficiente y continua en todos los Estados donde se haya autorizado en 2 años desde la autorización </a:t>
            </a:r>
            <a:r>
              <a:rPr lang="en-US" sz="2000" b="1" dirty="0">
                <a:solidFill>
                  <a:srgbClr val="7030A0"/>
                </a:solidFill>
              </a:rPr>
              <a:t>(art. 81.2 (a) y 83 PND)</a:t>
            </a:r>
            <a:r>
              <a:rPr lang="es-ES" sz="2000" b="1" dirty="0">
                <a:solidFill>
                  <a:srgbClr val="7030A0"/>
                </a:solidFill>
              </a:rPr>
              <a:t>:</a:t>
            </a:r>
          </a:p>
          <a:p>
            <a:pPr marL="171450" indent="-171450">
              <a:buFont typeface="Arial" panose="020B0604020202020204" pitchFamily="34" charset="0"/>
              <a:buChar char="•"/>
            </a:pPr>
            <a:endParaRPr lang="es-ES" sz="1200" b="1" dirty="0">
              <a:solidFill>
                <a:srgbClr val="7030A0"/>
              </a:solidFill>
            </a:endParaRPr>
          </a:p>
          <a:p>
            <a:pPr marL="171450" indent="-171450">
              <a:buFont typeface="Arial" panose="020B0604020202020204" pitchFamily="34" charset="0"/>
              <a:buChar char="•"/>
            </a:pPr>
            <a:r>
              <a:rPr lang="es-ES" sz="1500" b="1" dirty="0">
                <a:solidFill>
                  <a:srgbClr val="0070C0"/>
                </a:solidFill>
              </a:rPr>
              <a:t>Insuficiencia de las medidas previstas para evitar comportamientos pasivos / abusivos / oportunistas de los Estados: </a:t>
            </a:r>
          </a:p>
          <a:p>
            <a:pPr marL="692887" lvl="1" indent="-171450">
              <a:buFont typeface="Arial" panose="020B0604020202020204" pitchFamily="34" charset="0"/>
              <a:buChar char="•"/>
            </a:pPr>
            <a:endParaRPr lang="es-ES" sz="1500" i="1" dirty="0"/>
          </a:p>
          <a:p>
            <a:pPr marL="692887" lvl="1" indent="-171450">
              <a:buFont typeface="Arial" panose="020B0604020202020204" pitchFamily="34" charset="0"/>
              <a:buChar char="•"/>
            </a:pPr>
            <a:r>
              <a:rPr lang="es-ES" sz="1400" dirty="0"/>
              <a:t>Considerando (55) PND: </a:t>
            </a:r>
            <a:r>
              <a:rPr lang="es-ES" sz="1400" i="1" dirty="0"/>
              <a:t>“</a:t>
            </a:r>
            <a:r>
              <a:rPr lang="es-ES" sz="1400" i="1" dirty="0" err="1"/>
              <a:t>When</a:t>
            </a:r>
            <a:r>
              <a:rPr lang="es-ES" sz="1400" i="1" dirty="0"/>
              <a:t> </a:t>
            </a:r>
            <a:r>
              <a:rPr lang="es-ES" sz="1400" i="1" dirty="0" err="1"/>
              <a:t>applying</a:t>
            </a:r>
            <a:r>
              <a:rPr lang="es-ES" sz="1400" i="1" dirty="0"/>
              <a:t> </a:t>
            </a:r>
            <a:r>
              <a:rPr lang="es-ES" sz="1400" i="1" dirty="0" err="1"/>
              <a:t>the</a:t>
            </a:r>
            <a:r>
              <a:rPr lang="es-ES" sz="1400" i="1" dirty="0"/>
              <a:t> </a:t>
            </a:r>
            <a:r>
              <a:rPr lang="es-ES" sz="1400" i="1" dirty="0" err="1"/>
              <a:t>provisions</a:t>
            </a:r>
            <a:r>
              <a:rPr lang="es-ES" sz="1400" i="1" dirty="0"/>
              <a:t> </a:t>
            </a:r>
            <a:r>
              <a:rPr lang="es-ES" sz="1400" i="1" dirty="0" err="1"/>
              <a:t>on</a:t>
            </a:r>
            <a:r>
              <a:rPr lang="es-ES" sz="1400" i="1" dirty="0"/>
              <a:t> </a:t>
            </a:r>
            <a:r>
              <a:rPr lang="es-ES" sz="1400" i="1" dirty="0" err="1"/>
              <a:t>market</a:t>
            </a:r>
            <a:r>
              <a:rPr lang="es-ES" sz="1400" i="1" dirty="0"/>
              <a:t> </a:t>
            </a:r>
            <a:r>
              <a:rPr lang="es-ES" sz="1400" i="1" dirty="0" err="1"/>
              <a:t>launch</a:t>
            </a:r>
            <a:r>
              <a:rPr lang="es-ES" sz="1400" i="1" dirty="0"/>
              <a:t> incentives, marketing authorisation </a:t>
            </a:r>
            <a:r>
              <a:rPr lang="es-ES" sz="1400" i="1" dirty="0" err="1"/>
              <a:t>holders</a:t>
            </a:r>
            <a:r>
              <a:rPr lang="es-ES" sz="1400" i="1" dirty="0"/>
              <a:t> and </a:t>
            </a:r>
            <a:r>
              <a:rPr lang="es-ES" sz="1400" i="1" dirty="0" err="1"/>
              <a:t>Member</a:t>
            </a:r>
            <a:r>
              <a:rPr lang="es-ES" sz="1400" i="1" dirty="0"/>
              <a:t> </a:t>
            </a:r>
            <a:r>
              <a:rPr lang="es-ES" sz="1400" i="1" dirty="0" err="1"/>
              <a:t>States</a:t>
            </a:r>
            <a:r>
              <a:rPr lang="es-ES" sz="1400" i="1" dirty="0"/>
              <a:t> </a:t>
            </a:r>
            <a:r>
              <a:rPr lang="es-ES" sz="1400" i="1" dirty="0" err="1"/>
              <a:t>should</a:t>
            </a:r>
            <a:r>
              <a:rPr lang="es-ES" sz="1400" i="1" dirty="0"/>
              <a:t> do </a:t>
            </a:r>
            <a:r>
              <a:rPr lang="es-ES" sz="1400" i="1" dirty="0" err="1"/>
              <a:t>their</a:t>
            </a:r>
            <a:r>
              <a:rPr lang="es-ES" sz="1400" i="1" dirty="0"/>
              <a:t> </a:t>
            </a:r>
            <a:r>
              <a:rPr lang="es-ES" sz="1400" i="1" dirty="0" err="1"/>
              <a:t>utmost</a:t>
            </a:r>
            <a:r>
              <a:rPr lang="es-ES" sz="1400" i="1" dirty="0"/>
              <a:t> </a:t>
            </a:r>
            <a:r>
              <a:rPr lang="es-ES" sz="1400" i="1" dirty="0" err="1"/>
              <a:t>to</a:t>
            </a:r>
            <a:r>
              <a:rPr lang="es-ES" sz="1400" i="1" dirty="0"/>
              <a:t> </a:t>
            </a:r>
            <a:r>
              <a:rPr lang="es-ES" sz="1400" i="1" dirty="0" err="1"/>
              <a:t>achieve</a:t>
            </a:r>
            <a:r>
              <a:rPr lang="es-ES" sz="1400" i="1" dirty="0"/>
              <a:t> </a:t>
            </a:r>
            <a:r>
              <a:rPr lang="es-ES" sz="1400" i="1" dirty="0" err="1"/>
              <a:t>mutually</a:t>
            </a:r>
            <a:r>
              <a:rPr lang="es-ES" sz="1400" i="1" dirty="0"/>
              <a:t> </a:t>
            </a:r>
            <a:r>
              <a:rPr lang="es-ES" sz="1400" i="1" dirty="0" err="1"/>
              <a:t>agreed</a:t>
            </a:r>
            <a:r>
              <a:rPr lang="es-ES" sz="1400" i="1" dirty="0"/>
              <a:t> </a:t>
            </a:r>
            <a:r>
              <a:rPr lang="es-ES" sz="1400" i="1" dirty="0" err="1"/>
              <a:t>supply</a:t>
            </a:r>
            <a:r>
              <a:rPr lang="es-ES" sz="1400" i="1" dirty="0"/>
              <a:t> of medicinal </a:t>
            </a:r>
            <a:r>
              <a:rPr lang="es-ES" sz="1400" i="1" dirty="0" err="1"/>
              <a:t>products</a:t>
            </a:r>
            <a:r>
              <a:rPr lang="es-ES" sz="1400" i="1" dirty="0"/>
              <a:t> (...) </a:t>
            </a:r>
            <a:r>
              <a:rPr lang="es-ES" sz="1400" i="1" dirty="0" err="1"/>
              <a:t>without</a:t>
            </a:r>
            <a:r>
              <a:rPr lang="es-ES" sz="1400" i="1" dirty="0"/>
              <a:t> </a:t>
            </a:r>
            <a:r>
              <a:rPr lang="es-ES" sz="1400" i="1" dirty="0" err="1"/>
              <a:t>unduly</a:t>
            </a:r>
            <a:r>
              <a:rPr lang="es-ES" sz="1400" i="1" dirty="0"/>
              <a:t> </a:t>
            </a:r>
            <a:r>
              <a:rPr lang="es-ES" sz="1400" i="1" dirty="0" err="1"/>
              <a:t>delaying</a:t>
            </a:r>
            <a:r>
              <a:rPr lang="es-ES" sz="1400" i="1" dirty="0"/>
              <a:t> </a:t>
            </a:r>
            <a:r>
              <a:rPr lang="es-ES" sz="1400" i="1" dirty="0" err="1"/>
              <a:t>or</a:t>
            </a:r>
            <a:r>
              <a:rPr lang="es-ES" sz="1400" i="1" dirty="0"/>
              <a:t> </a:t>
            </a:r>
            <a:r>
              <a:rPr lang="es-ES" sz="1400" i="1" dirty="0" err="1"/>
              <a:t>hindering</a:t>
            </a:r>
            <a:r>
              <a:rPr lang="es-ES" sz="1400" i="1" dirty="0"/>
              <a:t> </a:t>
            </a:r>
            <a:r>
              <a:rPr lang="es-ES" sz="1400" i="1" dirty="0" err="1"/>
              <a:t>the</a:t>
            </a:r>
            <a:r>
              <a:rPr lang="es-ES" sz="1400" i="1" dirty="0"/>
              <a:t> </a:t>
            </a:r>
            <a:r>
              <a:rPr lang="es-ES" sz="1400" i="1" dirty="0" err="1"/>
              <a:t>other</a:t>
            </a:r>
            <a:r>
              <a:rPr lang="es-ES" sz="1400" i="1" dirty="0"/>
              <a:t> </a:t>
            </a:r>
            <a:r>
              <a:rPr lang="es-ES" sz="1400" i="1" dirty="0" err="1"/>
              <a:t>party</a:t>
            </a:r>
            <a:r>
              <a:rPr lang="es-ES" sz="1400" i="1" dirty="0"/>
              <a:t> </a:t>
            </a:r>
            <a:r>
              <a:rPr lang="es-ES" sz="1400" i="1" dirty="0" err="1"/>
              <a:t>from</a:t>
            </a:r>
            <a:r>
              <a:rPr lang="es-ES" sz="1400" i="1" dirty="0"/>
              <a:t> </a:t>
            </a:r>
            <a:r>
              <a:rPr lang="es-ES" sz="1400" i="1" dirty="0" err="1"/>
              <a:t>enjoying</a:t>
            </a:r>
            <a:r>
              <a:rPr lang="es-ES" sz="1400" i="1" dirty="0"/>
              <a:t> </a:t>
            </a:r>
            <a:r>
              <a:rPr lang="es-ES" sz="1400" i="1" dirty="0" err="1"/>
              <a:t>its</a:t>
            </a:r>
            <a:r>
              <a:rPr lang="es-ES" sz="1400" i="1" dirty="0"/>
              <a:t> </a:t>
            </a:r>
            <a:r>
              <a:rPr lang="es-ES" sz="1400" i="1" dirty="0" err="1"/>
              <a:t>rights</a:t>
            </a:r>
            <a:r>
              <a:rPr lang="es-ES" sz="1400" i="1" dirty="0"/>
              <a:t> </a:t>
            </a:r>
            <a:r>
              <a:rPr lang="es-ES" sz="1400" i="1" dirty="0" err="1"/>
              <a:t>under</a:t>
            </a:r>
            <a:r>
              <a:rPr lang="es-ES" sz="1400" i="1" dirty="0"/>
              <a:t> </a:t>
            </a:r>
            <a:r>
              <a:rPr lang="es-ES" sz="1400" i="1" dirty="0" err="1"/>
              <a:t>the</a:t>
            </a:r>
            <a:r>
              <a:rPr lang="es-ES" sz="1400" i="1" dirty="0"/>
              <a:t> Directive.”</a:t>
            </a:r>
          </a:p>
          <a:p>
            <a:pPr marL="692887" lvl="1" indent="-171450">
              <a:buFont typeface="Arial" panose="020B0604020202020204" pitchFamily="34" charset="0"/>
              <a:buChar char="•"/>
            </a:pPr>
            <a:endParaRPr lang="es-ES" sz="1400" i="1" dirty="0"/>
          </a:p>
          <a:p>
            <a:pPr marL="692887" lvl="1" indent="-171450">
              <a:buFont typeface="Arial" panose="020B0604020202020204" pitchFamily="34" charset="0"/>
              <a:buChar char="•"/>
            </a:pPr>
            <a:r>
              <a:rPr lang="es-ES" sz="1400" i="1" dirty="0"/>
              <a:t>Waiver</a:t>
            </a:r>
            <a:r>
              <a:rPr lang="es-ES" sz="1400" dirty="0"/>
              <a:t> por parte de los Estados donde el lanzamiento en 2 (3) años sea materialmente imposible o que no deseen que el medicamento se comercialice en su mercado en los 2 (3) primeros años desde su autorización</a:t>
            </a:r>
          </a:p>
          <a:p>
            <a:pPr marL="692887" lvl="1" indent="-171450">
              <a:buFont typeface="Arial" panose="020B0604020202020204" pitchFamily="34" charset="0"/>
              <a:buChar char="•"/>
            </a:pPr>
            <a:endParaRPr lang="es-ES" sz="1400" dirty="0"/>
          </a:p>
          <a:p>
            <a:pPr marL="692887" lvl="1" indent="-171450">
              <a:buFont typeface="Arial" panose="020B0604020202020204" pitchFamily="34" charset="0"/>
              <a:buChar char="•"/>
            </a:pPr>
            <a:r>
              <a:rPr lang="es-ES" sz="1400" dirty="0"/>
              <a:t>En caso de no respuesta en 60 días a la solicitud de certificación positiva de cumplimiento de la condición o de </a:t>
            </a:r>
            <a:r>
              <a:rPr lang="es-ES" sz="1400" i="1" dirty="0"/>
              <a:t>waiver</a:t>
            </a:r>
            <a:r>
              <a:rPr lang="es-ES" sz="1400" dirty="0"/>
              <a:t> planteada por el titular AC, se presumirá que el Estado no objeta a la prórroga </a:t>
            </a:r>
          </a:p>
          <a:p>
            <a:pPr marL="692887" lvl="1" indent="-171450">
              <a:buFont typeface="Arial" panose="020B0604020202020204" pitchFamily="34" charset="0"/>
              <a:buChar char="•"/>
            </a:pPr>
            <a:endParaRPr lang="es-ES" sz="1400" dirty="0"/>
          </a:p>
          <a:p>
            <a:pPr marL="692887" lvl="1" indent="-171450">
              <a:buFont typeface="Arial" panose="020B0604020202020204" pitchFamily="34" charset="0"/>
              <a:buChar char="•"/>
            </a:pPr>
            <a:r>
              <a:rPr lang="es-ES" sz="1400" dirty="0"/>
              <a:t>Decisiones positivas de financiación / inclusión en los sistemas nacionales de salud se considerarán equivalentes a “certificaciones” de que se ha cumplido la condición en los Estados correspondientes</a:t>
            </a:r>
          </a:p>
          <a:p>
            <a:pPr marL="692887" lvl="1" indent="-171450">
              <a:buFont typeface="Arial" panose="020B0604020202020204" pitchFamily="34" charset="0"/>
              <a:buChar char="•"/>
            </a:pPr>
            <a:endParaRPr lang="es-ES" sz="1500" dirty="0"/>
          </a:p>
          <a:p>
            <a:pPr marL="171450" indent="-171450">
              <a:buFont typeface="Arial" panose="020B0604020202020204" pitchFamily="34" charset="0"/>
              <a:buChar char="•"/>
            </a:pPr>
            <a:r>
              <a:rPr lang="es-ES" sz="1500" b="1" dirty="0">
                <a:solidFill>
                  <a:srgbClr val="0070C0"/>
                </a:solidFill>
              </a:rPr>
              <a:t>“Veto”:</a:t>
            </a:r>
          </a:p>
          <a:p>
            <a:pPr marL="692887" lvl="1" indent="-171450">
              <a:buFont typeface="Arial" panose="020B0604020202020204" pitchFamily="34" charset="0"/>
              <a:buChar char="•"/>
            </a:pPr>
            <a:r>
              <a:rPr lang="es-ES" sz="1500" dirty="0"/>
              <a:t>Sin embargo, </a:t>
            </a:r>
            <a:r>
              <a:rPr lang="es-ES" sz="1500" b="1" dirty="0"/>
              <a:t>Estados podrían utilizar abusivamente sus facultades de “veto” </a:t>
            </a:r>
            <a:r>
              <a:rPr lang="es-ES" sz="1500" dirty="0"/>
              <a:t>(retrasar la decisión de financiación o negar expresamente que se haya cumplido la condición) </a:t>
            </a:r>
            <a:r>
              <a:rPr lang="es-ES" sz="1500" b="1" dirty="0"/>
              <a:t>para obtener ventajas</a:t>
            </a:r>
            <a:r>
              <a:rPr lang="es-ES" sz="1500" dirty="0"/>
              <a:t> o mejores condiciones en la financiación del mismo u otros medicamentos</a:t>
            </a:r>
          </a:p>
          <a:p>
            <a:pPr lvl="1"/>
            <a:endParaRPr lang="es-ES" sz="1200" dirty="0"/>
          </a:p>
        </p:txBody>
      </p:sp>
    </p:spTree>
    <p:extLst>
      <p:ext uri="{BB962C8B-B14F-4D97-AF65-F5344CB8AC3E}">
        <p14:creationId xmlns:p14="http://schemas.microsoft.com/office/powerpoint/2010/main" val="274944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dirty="0"/>
              <a:t>2. INCENTIVOS condicionados a circunstancias que no dependen de la industria farmacéutica</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13</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1247775"/>
            <a:ext cx="8756509" cy="5813426"/>
          </a:xfrm>
          <a:prstGeom prst="rect">
            <a:avLst/>
          </a:prstGeom>
          <a:noFill/>
        </p:spPr>
        <p:txBody>
          <a:bodyPr wrap="square" lIns="0" tIns="0" rIns="0" bIns="0" rtlCol="0">
            <a:noAutofit/>
          </a:bodyPr>
          <a:lstStyle/>
          <a:p>
            <a:r>
              <a:rPr lang="es-ES" sz="2000" b="1" dirty="0">
                <a:solidFill>
                  <a:srgbClr val="FF0000"/>
                </a:solidFill>
              </a:rPr>
              <a:t>Necesidades médicas no satisfechas </a:t>
            </a:r>
            <a:r>
              <a:rPr lang="en-US" sz="2000" b="1" dirty="0">
                <a:solidFill>
                  <a:srgbClr val="FF0000"/>
                </a:solidFill>
              </a:rPr>
              <a:t>(art. 81.2 (b) y 83 PND)</a:t>
            </a:r>
            <a:r>
              <a:rPr lang="es-ES" sz="2000" b="1" dirty="0">
                <a:solidFill>
                  <a:srgbClr val="FF0000"/>
                </a:solidFill>
              </a:rPr>
              <a:t>:</a:t>
            </a:r>
          </a:p>
          <a:p>
            <a:endParaRPr lang="es-ES" sz="2000" b="1" dirty="0"/>
          </a:p>
          <a:p>
            <a:pPr marL="342900" indent="-342900">
              <a:buFont typeface="Arial" panose="020B0604020202020204" pitchFamily="34" charset="0"/>
              <a:buChar char="•"/>
            </a:pPr>
            <a:r>
              <a:rPr lang="es-ES" sz="1500" b="1" dirty="0">
                <a:solidFill>
                  <a:srgbClr val="0070C0"/>
                </a:solidFill>
              </a:rPr>
              <a:t>Definición de medicamento que se dirige a NMNS:</a:t>
            </a:r>
          </a:p>
          <a:p>
            <a:pPr marL="864337" lvl="1" indent="-342900">
              <a:buFont typeface="Arial" panose="020B0604020202020204" pitchFamily="34" charset="0"/>
              <a:buChar char="•"/>
            </a:pPr>
            <a:r>
              <a:rPr lang="es-ES" sz="1500" dirty="0"/>
              <a:t>Al menos una de las indicaciones autorizadas se refiere a una enfermedad (i) potencialmente mortal o (</a:t>
            </a:r>
            <a:r>
              <a:rPr lang="es-ES" sz="1500" dirty="0" err="1"/>
              <a:t>ii</a:t>
            </a:r>
            <a:r>
              <a:rPr lang="es-ES" sz="1500" dirty="0"/>
              <a:t>) gravemente debilitante</a:t>
            </a:r>
          </a:p>
          <a:p>
            <a:pPr marL="864337" lvl="1" indent="-342900">
              <a:buFont typeface="Arial" panose="020B0604020202020204" pitchFamily="34" charset="0"/>
              <a:buChar char="•"/>
            </a:pPr>
            <a:r>
              <a:rPr lang="es-ES" sz="1500" dirty="0"/>
              <a:t>No debe existir ningún medicamento autorizado en la UE para dicha enfermedad o, si existe, la enfermedad sigue asociada a una alta remanencia de mortalidad o morbilidad</a:t>
            </a:r>
          </a:p>
          <a:p>
            <a:pPr marL="864337" lvl="1" indent="-342900">
              <a:buFont typeface="Arial" panose="020B0604020202020204" pitchFamily="34" charset="0"/>
              <a:buChar char="•"/>
            </a:pPr>
            <a:r>
              <a:rPr lang="es-ES" sz="1500" dirty="0"/>
              <a:t>El uso del medicamento resulta en una reducción significativa de la mortalidad o morbilidad en los pacientes relevantes</a:t>
            </a:r>
          </a:p>
          <a:p>
            <a:pPr marL="864337" lvl="1" indent="-342900">
              <a:buFont typeface="Arial" panose="020B0604020202020204" pitchFamily="34" charset="0"/>
              <a:buChar char="•"/>
            </a:pPr>
            <a:endParaRPr lang="es-ES" sz="1500" dirty="0"/>
          </a:p>
          <a:p>
            <a:pPr marL="342900" indent="-342900">
              <a:buFont typeface="Arial" panose="020B0604020202020204" pitchFamily="34" charset="0"/>
              <a:buChar char="•"/>
            </a:pPr>
            <a:r>
              <a:rPr lang="es-ES" sz="1500" b="1" dirty="0">
                <a:solidFill>
                  <a:srgbClr val="0070C0"/>
                </a:solidFill>
              </a:rPr>
              <a:t>Momento de cumplimiento de estos requisitos</a:t>
            </a:r>
            <a:r>
              <a:rPr lang="es-ES" sz="1500" dirty="0"/>
              <a:t>: en la fecha de solicitud de la AC</a:t>
            </a:r>
          </a:p>
          <a:p>
            <a:pPr marL="342900" indent="-342900">
              <a:buFont typeface="Arial" panose="020B0604020202020204" pitchFamily="34" charset="0"/>
              <a:buChar char="•"/>
            </a:pPr>
            <a:endParaRPr lang="es-ES" sz="1500" dirty="0"/>
          </a:p>
          <a:p>
            <a:pPr marL="342900" indent="-342900">
              <a:buFont typeface="Arial" panose="020B0604020202020204" pitchFamily="34" charset="0"/>
              <a:buChar char="•"/>
            </a:pPr>
            <a:r>
              <a:rPr lang="es-ES" sz="1500" b="1" dirty="0">
                <a:solidFill>
                  <a:srgbClr val="0070C0"/>
                </a:solidFill>
              </a:rPr>
              <a:t>Conceptos jurídicos indeterminados (inseguridad jurídica):</a:t>
            </a:r>
          </a:p>
          <a:p>
            <a:pPr marL="864337" lvl="1" indent="-342900">
              <a:buFont typeface="Arial" panose="020B0604020202020204" pitchFamily="34" charset="0"/>
              <a:buChar char="•"/>
            </a:pPr>
            <a:r>
              <a:rPr lang="es-ES" sz="1500" dirty="0"/>
              <a:t>“</a:t>
            </a:r>
            <a:r>
              <a:rPr lang="es-ES" sz="1500" i="1" dirty="0"/>
              <a:t>enfermedad potencialmente mortal o gravemente debilitante" </a:t>
            </a:r>
          </a:p>
          <a:p>
            <a:pPr marL="864337" lvl="1" indent="-342900">
              <a:buFont typeface="Arial" panose="020B0604020202020204" pitchFamily="34" charset="0"/>
              <a:buChar char="•"/>
            </a:pPr>
            <a:r>
              <a:rPr lang="es-ES" sz="1500" i="1" dirty="0"/>
              <a:t>"alta mortalidad/morbilidad remanente" </a:t>
            </a:r>
          </a:p>
          <a:p>
            <a:pPr marL="864337" lvl="1" indent="-342900">
              <a:buFont typeface="Arial" panose="020B0604020202020204" pitchFamily="34" charset="0"/>
              <a:buChar char="•"/>
            </a:pPr>
            <a:r>
              <a:rPr lang="es-ES" sz="1500" i="1" dirty="0"/>
              <a:t>"reducción significativa de la mortalidad/morbilidad</a:t>
            </a:r>
            <a:r>
              <a:rPr lang="es-ES" sz="1500" dirty="0"/>
              <a:t>“</a:t>
            </a:r>
          </a:p>
          <a:p>
            <a:pPr marL="864337" lvl="1" indent="-342900">
              <a:buFont typeface="Arial" panose="020B0604020202020204" pitchFamily="34" charset="0"/>
              <a:buChar char="•"/>
            </a:pPr>
            <a:endParaRPr lang="es-ES" sz="1500" dirty="0"/>
          </a:p>
          <a:p>
            <a:pPr marL="342900" indent="-342900">
              <a:buFont typeface="Arial" panose="020B0604020202020204" pitchFamily="34" charset="0"/>
              <a:buChar char="•"/>
            </a:pPr>
            <a:r>
              <a:rPr lang="es-ES" sz="1500" b="1" dirty="0">
                <a:solidFill>
                  <a:srgbClr val="0070C0"/>
                </a:solidFill>
              </a:rPr>
              <a:t>Definición demasiado estrecha:</a:t>
            </a:r>
          </a:p>
          <a:p>
            <a:pPr marL="864337" lvl="1" indent="-342900">
              <a:buFont typeface="Arial" panose="020B0604020202020204" pitchFamily="34" charset="0"/>
              <a:buChar char="•"/>
            </a:pPr>
            <a:r>
              <a:rPr lang="es-ES" sz="1500" dirty="0"/>
              <a:t>El desarrollo de un medicamento es un proceso muy largo</a:t>
            </a:r>
          </a:p>
          <a:p>
            <a:pPr marL="864337" lvl="1" indent="-342900">
              <a:buFont typeface="Arial" panose="020B0604020202020204" pitchFamily="34" charset="0"/>
              <a:buChar char="•"/>
            </a:pPr>
            <a:r>
              <a:rPr lang="es-ES" sz="1500" dirty="0"/>
              <a:t>Al inicio del proceso no es posible conocer si los resultados colmarán una NMNS</a:t>
            </a:r>
          </a:p>
          <a:p>
            <a:pPr marL="864337" lvl="1" indent="-342900">
              <a:buFont typeface="Arial" panose="020B0604020202020204" pitchFamily="34" charset="0"/>
              <a:buChar char="•"/>
            </a:pPr>
            <a:r>
              <a:rPr lang="es-ES" sz="1500" dirty="0"/>
              <a:t>Además, la realidad existente en el momento en que se decide realizar la inversión puede haber cambiado, muchos años más tarde, en la fecha de solicitud de la AC</a:t>
            </a:r>
          </a:p>
          <a:p>
            <a:pPr marL="864337" lvl="1" indent="-342900">
              <a:buFont typeface="Arial" panose="020B0604020202020204" pitchFamily="34" charset="0"/>
              <a:buChar char="•"/>
            </a:pPr>
            <a:r>
              <a:rPr lang="es-ES" sz="1500" dirty="0"/>
              <a:t>Esta falta de predictibilidad desincentiva la inversión en I+D  </a:t>
            </a:r>
          </a:p>
          <a:p>
            <a:pPr marL="864337" lvl="1" indent="-342900">
              <a:buFont typeface="Arial" panose="020B0604020202020204" pitchFamily="34" charset="0"/>
              <a:buChar char="•"/>
            </a:pPr>
            <a:r>
              <a:rPr lang="es-ES" sz="1500" dirty="0"/>
              <a:t>Una definición de NMNS menos estricta y que tuviera en cuenta todas las necesidades de los pacientes (no solo en ciertas áreas) impulsaría en mayor medida la innovación</a:t>
            </a:r>
          </a:p>
          <a:p>
            <a:pPr marL="864337" lvl="1" indent="-342900">
              <a:buFont typeface="Arial" panose="020B0604020202020204" pitchFamily="34" charset="0"/>
              <a:buChar char="•"/>
            </a:pPr>
            <a:endParaRPr lang="es-ES" sz="1500" dirty="0"/>
          </a:p>
          <a:p>
            <a:pPr lvl="1"/>
            <a:endParaRPr lang="es-ES" sz="1200" dirty="0"/>
          </a:p>
        </p:txBody>
      </p:sp>
    </p:spTree>
    <p:extLst>
      <p:ext uri="{BB962C8B-B14F-4D97-AF65-F5344CB8AC3E}">
        <p14:creationId xmlns:p14="http://schemas.microsoft.com/office/powerpoint/2010/main" val="333881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71500" y="275741"/>
            <a:ext cx="9801225" cy="244957"/>
          </a:xfrm>
        </p:spPr>
        <p:txBody>
          <a:bodyPr/>
          <a:lstStyle/>
          <a:p>
            <a:r>
              <a:rPr lang="es-ES" sz="2000" dirty="0"/>
              <a:t>2. INCENTIVOS condicionados a circunstancias que no dependen de la industria farmacéutica</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14</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1028700"/>
            <a:ext cx="8756509" cy="6032501"/>
          </a:xfrm>
          <a:prstGeom prst="rect">
            <a:avLst/>
          </a:prstGeom>
          <a:noFill/>
        </p:spPr>
        <p:txBody>
          <a:bodyPr wrap="square" lIns="0" tIns="0" rIns="0" bIns="0" rtlCol="0">
            <a:noAutofit/>
          </a:bodyPr>
          <a:lstStyle/>
          <a:p>
            <a:r>
              <a:rPr lang="es-ES" sz="2000" b="1" dirty="0">
                <a:solidFill>
                  <a:srgbClr val="00B050"/>
                </a:solidFill>
              </a:rPr>
              <a:t>Ensayos clínicos comparativos </a:t>
            </a:r>
            <a:r>
              <a:rPr lang="en-US" sz="2000" b="1" dirty="0">
                <a:solidFill>
                  <a:srgbClr val="00B050"/>
                </a:solidFill>
              </a:rPr>
              <a:t>(art. 81.2 (c))</a:t>
            </a:r>
            <a:r>
              <a:rPr lang="es-ES" sz="2000" b="1" dirty="0">
                <a:solidFill>
                  <a:srgbClr val="00B050"/>
                </a:solidFill>
              </a:rPr>
              <a:t>:</a:t>
            </a:r>
          </a:p>
          <a:p>
            <a:endParaRPr lang="es-ES" sz="2000" b="1" dirty="0"/>
          </a:p>
          <a:p>
            <a:pPr marL="342900" indent="-342900">
              <a:buFont typeface="Arial" panose="020B0604020202020204" pitchFamily="34" charset="0"/>
              <a:buChar char="•"/>
            </a:pPr>
            <a:r>
              <a:rPr lang="es-ES" sz="1500" b="1" dirty="0">
                <a:solidFill>
                  <a:srgbClr val="0070C0"/>
                </a:solidFill>
              </a:rPr>
              <a:t>Objetivo:</a:t>
            </a:r>
          </a:p>
          <a:p>
            <a:pPr marL="864337" lvl="1" indent="-342900">
              <a:buFont typeface="Arial" panose="020B0604020202020204" pitchFamily="34" charset="0"/>
              <a:buChar char="•"/>
            </a:pPr>
            <a:r>
              <a:rPr lang="es-ES" sz="1500" dirty="0"/>
              <a:t>Obtener mayor información sobre el valor añadido que aporta un principio activo nuevo a efectos de tomar decisiones de autorización, financiación, etc. con mayor conocimiento de causa</a:t>
            </a:r>
          </a:p>
          <a:p>
            <a:pPr marL="864337" lvl="1" indent="-342900">
              <a:buFont typeface="Arial" panose="020B0604020202020204" pitchFamily="34" charset="0"/>
              <a:buChar char="•"/>
            </a:pPr>
            <a:r>
              <a:rPr lang="es-ES" sz="1500" dirty="0"/>
              <a:t>¿6 meses de protección de datos merecen:</a:t>
            </a:r>
          </a:p>
          <a:p>
            <a:pPr marL="1385773" lvl="2" indent="-342900">
              <a:buFont typeface="Arial" panose="020B0604020202020204" pitchFamily="34" charset="0"/>
              <a:buChar char="•"/>
            </a:pPr>
            <a:r>
              <a:rPr lang="es-ES" sz="1500" dirty="0"/>
              <a:t>El esfuerzo necesario para llevar a cabo estos ensayos comparativos?</a:t>
            </a:r>
          </a:p>
          <a:p>
            <a:pPr marL="1385773" lvl="2" indent="-342900">
              <a:buFont typeface="Arial" panose="020B0604020202020204" pitchFamily="34" charset="0"/>
              <a:buChar char="•"/>
            </a:pPr>
            <a:r>
              <a:rPr lang="es-ES" sz="1500" dirty="0"/>
              <a:t>El riesgo de que el fármaco en desarrollo quede en peor lugar de lo previsto en un ensayo comparativo y las consecuencias que esto puede acarrear?</a:t>
            </a:r>
          </a:p>
          <a:p>
            <a:pPr marL="342900" indent="-342900">
              <a:buFont typeface="Arial" panose="020B0604020202020204" pitchFamily="34" charset="0"/>
              <a:buChar char="•"/>
            </a:pPr>
            <a:endParaRPr lang="es-ES" sz="1500" dirty="0"/>
          </a:p>
          <a:p>
            <a:pPr marL="342900" indent="-342900">
              <a:buFont typeface="Arial" panose="020B0604020202020204" pitchFamily="34" charset="0"/>
              <a:buChar char="•"/>
            </a:pPr>
            <a:r>
              <a:rPr lang="es-ES" sz="1500" b="1" dirty="0">
                <a:solidFill>
                  <a:srgbClr val="0070C0"/>
                </a:solidFill>
              </a:rPr>
              <a:t>Conceptos jurídicos indeterminados (inseguridad jurídica):</a:t>
            </a:r>
          </a:p>
          <a:p>
            <a:pPr marL="864337" lvl="1" indent="-342900">
              <a:buFont typeface="Arial" panose="020B0604020202020204" pitchFamily="34" charset="0"/>
              <a:buChar char="•"/>
            </a:pPr>
            <a:r>
              <a:rPr lang="es-ES" sz="1500" dirty="0"/>
              <a:t>"</a:t>
            </a:r>
            <a:r>
              <a:rPr lang="es-ES" sz="1500" i="1" dirty="0"/>
              <a:t>ensayos clínicos</a:t>
            </a:r>
            <a:r>
              <a:rPr lang="es-ES" sz="1500" dirty="0"/>
              <a:t>" (¿en cuántos?, ¿en cuáles?) </a:t>
            </a:r>
          </a:p>
          <a:p>
            <a:pPr marL="864337" lvl="1" indent="-342900">
              <a:buFont typeface="Arial" panose="020B0604020202020204" pitchFamily="34" charset="0"/>
              <a:buChar char="•"/>
            </a:pPr>
            <a:r>
              <a:rPr lang="es-ES" sz="1500" i="1" dirty="0"/>
              <a:t>"comparador relevante y basado en la evidencia"</a:t>
            </a:r>
          </a:p>
          <a:p>
            <a:pPr marL="864337" lvl="1" indent="-342900">
              <a:buFont typeface="Arial" panose="020B0604020202020204" pitchFamily="34" charset="0"/>
              <a:buChar char="•"/>
            </a:pPr>
            <a:endParaRPr lang="es-ES" sz="1500" dirty="0"/>
          </a:p>
          <a:p>
            <a:pPr marL="342900" indent="-342900">
              <a:buFont typeface="Arial" panose="020B0604020202020204" pitchFamily="34" charset="0"/>
              <a:buChar char="•"/>
            </a:pPr>
            <a:r>
              <a:rPr lang="es-ES" sz="1500" b="1" dirty="0">
                <a:solidFill>
                  <a:srgbClr val="0070C0"/>
                </a:solidFill>
              </a:rPr>
              <a:t>¿Ampliación a supuestos en que se facilitan datos comparativos post-AC?</a:t>
            </a:r>
          </a:p>
          <a:p>
            <a:pPr marL="342900" indent="-342900">
              <a:buFont typeface="Arial" panose="020B0604020202020204" pitchFamily="34" charset="0"/>
              <a:buChar char="•"/>
            </a:pPr>
            <a:endParaRPr lang="es-ES" sz="1500" b="1" dirty="0">
              <a:solidFill>
                <a:srgbClr val="0070C0"/>
              </a:solidFill>
            </a:endParaRPr>
          </a:p>
          <a:p>
            <a:pPr marL="342900" indent="-342900">
              <a:buFont typeface="Arial" panose="020B0604020202020204" pitchFamily="34" charset="0"/>
              <a:buChar char="•"/>
            </a:pPr>
            <a:r>
              <a:rPr lang="es-ES" sz="1500" b="1" dirty="0">
                <a:solidFill>
                  <a:srgbClr val="0070C0"/>
                </a:solidFill>
              </a:rPr>
              <a:t>Directrices de la EMA sobre criterios para proponer comparadores en un ensayo clínico:</a:t>
            </a:r>
          </a:p>
          <a:p>
            <a:pPr marL="864337" lvl="1" indent="-342900">
              <a:buFont typeface="Arial" panose="020B0604020202020204" pitchFamily="34" charset="0"/>
              <a:buChar char="•"/>
            </a:pPr>
            <a:r>
              <a:rPr lang="es-ES" sz="1500" dirty="0"/>
              <a:t>¿Directrices genéricas o caso por caso?</a:t>
            </a:r>
          </a:p>
          <a:p>
            <a:pPr marL="864337" lvl="1" indent="-342900">
              <a:buFont typeface="Arial" panose="020B0604020202020204" pitchFamily="34" charset="0"/>
              <a:buChar char="•"/>
            </a:pPr>
            <a:r>
              <a:rPr lang="es-ES" sz="1500" dirty="0"/>
              <a:t>¿Podrían retrasar la realización de los ensayos y el acceso del medicamento a los pacientes?</a:t>
            </a:r>
          </a:p>
          <a:p>
            <a:pPr marL="864337" lvl="1" indent="-342900">
              <a:buFont typeface="Arial" panose="020B0604020202020204" pitchFamily="34" charset="0"/>
              <a:buChar char="•"/>
            </a:pPr>
            <a:r>
              <a:rPr lang="es-ES" sz="1500" dirty="0"/>
              <a:t>¿Qué sucede si el comparador está patentado?:</a:t>
            </a:r>
          </a:p>
          <a:p>
            <a:pPr marL="1385773" lvl="2" indent="-342900">
              <a:buFont typeface="Arial" panose="020B0604020202020204" pitchFamily="34" charset="0"/>
              <a:buChar char="•"/>
            </a:pPr>
            <a:r>
              <a:rPr lang="es-ES" sz="1500" dirty="0"/>
              <a:t>¿Podrá utilizarse por cualquier tercero a los efectos de realizar estos ensayos comparativos?</a:t>
            </a:r>
          </a:p>
          <a:p>
            <a:pPr marL="1385773" lvl="2" indent="-342900">
              <a:buFont typeface="Arial" panose="020B0604020202020204" pitchFamily="34" charset="0"/>
              <a:buChar char="•"/>
            </a:pPr>
            <a:r>
              <a:rPr lang="es-ES" sz="1500" dirty="0"/>
              <a:t>La cláusula “Bolar” solo parece cubrir el uso del </a:t>
            </a:r>
            <a:r>
              <a:rPr lang="es-ES" sz="1500" i="1" dirty="0"/>
              <a:t>“</a:t>
            </a:r>
            <a:r>
              <a:rPr lang="es-ES" sz="1500" i="1" dirty="0" err="1"/>
              <a:t>reference</a:t>
            </a:r>
            <a:r>
              <a:rPr lang="es-ES" sz="1500" i="1" dirty="0"/>
              <a:t> medicinal </a:t>
            </a:r>
            <a:r>
              <a:rPr lang="es-ES" sz="1500" i="1" dirty="0" err="1"/>
              <a:t>product</a:t>
            </a:r>
            <a:r>
              <a:rPr lang="es-ES" sz="1500" i="1" dirty="0"/>
              <a:t>”</a:t>
            </a:r>
            <a:r>
              <a:rPr lang="es-ES" sz="1500" dirty="0"/>
              <a:t> pero no el de un “</a:t>
            </a:r>
            <a:r>
              <a:rPr lang="es-ES" sz="1500" i="1" dirty="0" err="1"/>
              <a:t>comparator</a:t>
            </a:r>
            <a:r>
              <a:rPr lang="es-ES" sz="1500" dirty="0"/>
              <a:t>”(art. 85 PND). </a:t>
            </a:r>
          </a:p>
          <a:p>
            <a:pPr marL="864337" lvl="1" indent="-342900">
              <a:buFont typeface="Arial" panose="020B0604020202020204" pitchFamily="34" charset="0"/>
              <a:buChar char="•"/>
            </a:pPr>
            <a:endParaRPr lang="es-ES" sz="1500" dirty="0"/>
          </a:p>
          <a:p>
            <a:pPr lvl="1"/>
            <a:endParaRPr lang="es-ES" sz="1200" dirty="0"/>
          </a:p>
        </p:txBody>
      </p:sp>
    </p:spTree>
    <p:extLst>
      <p:ext uri="{BB962C8B-B14F-4D97-AF65-F5344CB8AC3E}">
        <p14:creationId xmlns:p14="http://schemas.microsoft.com/office/powerpoint/2010/main" val="26064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632216" y="494826"/>
            <a:ext cx="9692884" cy="267174"/>
          </a:xfrm>
        </p:spPr>
        <p:txBody>
          <a:bodyPr/>
          <a:lstStyle/>
          <a:p>
            <a:r>
              <a:rPr lang="es-ES" sz="2000" dirty="0"/>
              <a:t>3. </a:t>
            </a:r>
            <a:r>
              <a:rPr lang="es-ES" sz="2000" b="1" dirty="0">
                <a:latin typeface="Arial Black" panose="020B0A04020102020204" pitchFamily="34" charset="0"/>
                <a:ea typeface="SimSun" panose="02010600030101010101" pitchFamily="2" charset="-122"/>
                <a:cs typeface="Arial" panose="020B0604020202020204" pitchFamily="34" charset="0"/>
              </a:rPr>
              <a:t>MEDICAMENTOS HUÉRFANOS</a:t>
            </a:r>
            <a:br>
              <a:rPr lang="es-ES" sz="2000" dirty="0">
                <a:effectLst/>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15</a:t>
            </a:fld>
            <a:endParaRPr lang="en-GB" dirty="0"/>
          </a:p>
        </p:txBody>
      </p:sp>
      <p:sp>
        <p:nvSpPr>
          <p:cNvPr id="3" name="TextBox 2">
            <a:extLst>
              <a:ext uri="{FF2B5EF4-FFF2-40B4-BE49-F238E27FC236}">
                <a16:creationId xmlns:a16="http://schemas.microsoft.com/office/drawing/2014/main" id="{66F1DAD6-04E6-A5FE-C472-51C21155124E}"/>
              </a:ext>
            </a:extLst>
          </p:cNvPr>
          <p:cNvSpPr txBox="1"/>
          <p:nvPr/>
        </p:nvSpPr>
        <p:spPr>
          <a:xfrm>
            <a:off x="1257300" y="2318514"/>
            <a:ext cx="8136510" cy="1900909"/>
          </a:xfrm>
          <a:prstGeom prst="rect">
            <a:avLst/>
          </a:prstGeom>
          <a:noFill/>
        </p:spPr>
        <p:txBody>
          <a:bodyPr wrap="square" lIns="0" tIns="0" rIns="0" bIns="0" rtlCol="0">
            <a:noAutofit/>
          </a:bodyPr>
          <a:lstStyle/>
          <a:p>
            <a:pPr algn="ctr"/>
            <a:r>
              <a:rPr lang="es-ES" sz="1400" b="1" dirty="0"/>
              <a:t>ESQUEMA ACTUAL</a:t>
            </a:r>
          </a:p>
          <a:p>
            <a:pPr algn="ctr"/>
            <a:endParaRPr lang="es-ES" sz="1200" dirty="0"/>
          </a:p>
          <a:p>
            <a:pPr algn="ctr"/>
            <a:endParaRPr lang="es-ES" sz="1200" dirty="0"/>
          </a:p>
          <a:p>
            <a:pPr algn="ctr"/>
            <a:r>
              <a:rPr lang="es-ES" sz="1400" dirty="0">
                <a:solidFill>
                  <a:srgbClr val="00B050"/>
                </a:solidFill>
              </a:rPr>
              <a:t>10 (exclusividad de mercado)</a:t>
            </a:r>
            <a:r>
              <a:rPr lang="es-ES" sz="1400" dirty="0"/>
              <a:t> </a:t>
            </a:r>
            <a:r>
              <a:rPr lang="es-ES" sz="1400" dirty="0">
                <a:solidFill>
                  <a:srgbClr val="0070C0"/>
                </a:solidFill>
              </a:rPr>
              <a:t>+ 2 (prórroga pediátrica)</a:t>
            </a:r>
          </a:p>
          <a:p>
            <a:pPr algn="ctr"/>
            <a:endParaRPr lang="es-ES" sz="1400" dirty="0">
              <a:solidFill>
                <a:srgbClr val="0070C0"/>
              </a:solidFill>
            </a:endParaRPr>
          </a:p>
          <a:p>
            <a:pPr algn="ctr"/>
            <a:r>
              <a:rPr lang="es-ES" sz="1400" dirty="0"/>
              <a:t>Para cada indicación terapéutica huérfana autorizada</a:t>
            </a:r>
          </a:p>
          <a:p>
            <a:pPr algn="ctr"/>
            <a:endParaRPr lang="es-ES" sz="1200" dirty="0"/>
          </a:p>
        </p:txBody>
      </p:sp>
      <p:cxnSp>
        <p:nvCxnSpPr>
          <p:cNvPr id="9" name="Straight Connector 8">
            <a:extLst>
              <a:ext uri="{FF2B5EF4-FFF2-40B4-BE49-F238E27FC236}">
                <a16:creationId xmlns:a16="http://schemas.microsoft.com/office/drawing/2014/main" id="{041516E8-7D4A-6E95-644C-461FB01948E9}"/>
              </a:ext>
            </a:extLst>
          </p:cNvPr>
          <p:cNvCxnSpPr>
            <a:cxnSpLocks/>
          </p:cNvCxnSpPr>
          <p:nvPr/>
        </p:nvCxnSpPr>
        <p:spPr>
          <a:xfrm>
            <a:off x="3501516" y="2061188"/>
            <a:ext cx="3556508" cy="158115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273073-CC11-31C8-9C69-ACBA20F9A6AC}"/>
              </a:ext>
            </a:extLst>
          </p:cNvPr>
          <p:cNvCxnSpPr>
            <a:cxnSpLocks/>
          </p:cNvCxnSpPr>
          <p:nvPr/>
        </p:nvCxnSpPr>
        <p:spPr>
          <a:xfrm flipV="1">
            <a:off x="3394364" y="2061188"/>
            <a:ext cx="3535636" cy="158115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76620D-2941-85E6-2F71-F2A1448BA635}"/>
              </a:ext>
            </a:extLst>
          </p:cNvPr>
          <p:cNvSpPr txBox="1"/>
          <p:nvPr/>
        </p:nvSpPr>
        <p:spPr>
          <a:xfrm>
            <a:off x="76200" y="4448174"/>
            <a:ext cx="10525125" cy="2505075"/>
          </a:xfrm>
          <a:prstGeom prst="rect">
            <a:avLst/>
          </a:prstGeom>
          <a:noFill/>
        </p:spPr>
        <p:txBody>
          <a:bodyPr wrap="square" lIns="0" tIns="0" rIns="0" bIns="0" rtlCol="0">
            <a:noAutofit/>
          </a:bodyPr>
          <a:lstStyle/>
          <a:p>
            <a:pPr algn="ctr"/>
            <a:r>
              <a:rPr lang="es-ES" sz="1400" b="1" dirty="0"/>
              <a:t>NUEVO ESQUEMA – INCENTIVOS MODULADOS  (arts. 71-72 Borrador Reglamento)</a:t>
            </a:r>
          </a:p>
          <a:p>
            <a:pPr algn="ctr"/>
            <a:endParaRPr lang="es-ES" sz="1200" dirty="0"/>
          </a:p>
          <a:p>
            <a:pPr algn="ctr"/>
            <a:r>
              <a:rPr lang="es-ES" sz="1400" dirty="0">
                <a:solidFill>
                  <a:srgbClr val="00B050"/>
                </a:solidFill>
              </a:rPr>
              <a:t>9 (exclusividad de mercado basal)  </a:t>
            </a:r>
            <a:r>
              <a:rPr lang="es-ES" sz="1400" dirty="0"/>
              <a:t> </a:t>
            </a:r>
            <a:r>
              <a:rPr lang="es-ES" sz="1400" dirty="0">
                <a:solidFill>
                  <a:srgbClr val="E40138"/>
                </a:solidFill>
              </a:rPr>
              <a:t>+ [1 + 1 + 1] (incentivos modulados)   </a:t>
            </a:r>
            <a:r>
              <a:rPr lang="es-ES" sz="1400" strike="sngStrike" dirty="0">
                <a:solidFill>
                  <a:srgbClr val="0070C0"/>
                </a:solidFill>
              </a:rPr>
              <a:t>+ 2 (protección pediátrica)</a:t>
            </a:r>
          </a:p>
          <a:p>
            <a:pPr marL="1257300"/>
            <a:r>
              <a:rPr lang="es-ES" sz="1400" dirty="0">
                <a:solidFill>
                  <a:srgbClr val="00B050"/>
                </a:solidFill>
              </a:rPr>
              <a:t>10 (si el medicamento cubre una NMAI)</a:t>
            </a:r>
          </a:p>
          <a:p>
            <a:pPr marL="1257300"/>
            <a:r>
              <a:rPr lang="es-ES" sz="1400" dirty="0">
                <a:solidFill>
                  <a:srgbClr val="00B050"/>
                </a:solidFill>
              </a:rPr>
              <a:t>  5 (si el medicamento se ha autorizado sobre la base de datos bibliográficos)</a:t>
            </a:r>
          </a:p>
          <a:p>
            <a:pPr algn="ctr"/>
            <a:endParaRPr lang="es-ES" sz="1400" dirty="0"/>
          </a:p>
          <a:p>
            <a:pPr algn="ctr"/>
            <a:r>
              <a:rPr lang="es-ES" sz="1400" dirty="0"/>
              <a:t>Posibilidad de alargar el período mínimo de exclusividad de mercado </a:t>
            </a:r>
          </a:p>
          <a:p>
            <a:pPr algn="ctr"/>
            <a:r>
              <a:rPr lang="es-ES" sz="1400" dirty="0"/>
              <a:t>Cada indicación huérfana autorizada ya no tendrá su propio periodo de exclusividad de mercado (sino </a:t>
            </a:r>
            <a:r>
              <a:rPr lang="es-ES" sz="1400" dirty="0">
                <a:solidFill>
                  <a:srgbClr val="FF0000"/>
                </a:solidFill>
              </a:rPr>
              <a:t>+ 1 +1</a:t>
            </a:r>
            <a:r>
              <a:rPr lang="es-ES" sz="1400" dirty="0"/>
              <a:t>)</a:t>
            </a:r>
          </a:p>
          <a:p>
            <a:pPr algn="ctr"/>
            <a:r>
              <a:rPr lang="es-ES" sz="1400" dirty="0"/>
              <a:t>Se crea un subperiodo de “protección de datos”: hasta 2 años antes de finalización de la exclusividad de mercado</a:t>
            </a:r>
          </a:p>
          <a:p>
            <a:pPr algn="ctr"/>
            <a:endParaRPr lang="es-ES" sz="1200" dirty="0"/>
          </a:p>
        </p:txBody>
      </p:sp>
    </p:spTree>
    <p:extLst>
      <p:ext uri="{BB962C8B-B14F-4D97-AF65-F5344CB8AC3E}">
        <p14:creationId xmlns:p14="http://schemas.microsoft.com/office/powerpoint/2010/main" val="295491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a:t>3. MEDICAMENTOS HUÉRFANOS</a:t>
            </a:r>
            <a:br>
              <a:rPr lang="es-ES" sz="200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16</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962891" y="1400175"/>
            <a:ext cx="8513618" cy="5187661"/>
          </a:xfrm>
          <a:prstGeom prst="rect">
            <a:avLst/>
          </a:prstGeom>
          <a:noFill/>
        </p:spPr>
        <p:txBody>
          <a:bodyPr wrap="square" lIns="0" tIns="0" rIns="0" bIns="0" rtlCol="0">
            <a:noAutofit/>
          </a:bodyPr>
          <a:lstStyle/>
          <a:p>
            <a:pPr marL="171450" indent="-171450">
              <a:buFont typeface="Arial" panose="020B0604020202020204" pitchFamily="34" charset="0"/>
              <a:buChar char="•"/>
            </a:pPr>
            <a:endParaRPr lang="es-ES" sz="1200" b="1"/>
          </a:p>
          <a:p>
            <a:endParaRPr lang="es-ES" sz="1200" b="1"/>
          </a:p>
          <a:p>
            <a:endParaRPr lang="es-ES" sz="1200"/>
          </a:p>
          <a:p>
            <a:endParaRPr lang="es-ES" sz="1200" dirty="0"/>
          </a:p>
        </p:txBody>
      </p:sp>
      <p:pic>
        <p:nvPicPr>
          <p:cNvPr id="5" name="Picture 4">
            <a:extLst>
              <a:ext uri="{FF2B5EF4-FFF2-40B4-BE49-F238E27FC236}">
                <a16:creationId xmlns:a16="http://schemas.microsoft.com/office/drawing/2014/main" id="{1BCFC4EA-E93C-AEDC-F5B7-6D12105EA293}"/>
              </a:ext>
            </a:extLst>
          </p:cNvPr>
          <p:cNvPicPr>
            <a:picLocks noChangeAspect="1"/>
          </p:cNvPicPr>
          <p:nvPr/>
        </p:nvPicPr>
        <p:blipFill>
          <a:blip r:embed="rId2"/>
          <a:stretch>
            <a:fillRect/>
          </a:stretch>
        </p:blipFill>
        <p:spPr>
          <a:xfrm>
            <a:off x="711994" y="1236662"/>
            <a:ext cx="9267825" cy="5086350"/>
          </a:xfrm>
          <a:prstGeom prst="rect">
            <a:avLst/>
          </a:prstGeom>
        </p:spPr>
      </p:pic>
    </p:spTree>
    <p:extLst>
      <p:ext uri="{BB962C8B-B14F-4D97-AF65-F5344CB8AC3E}">
        <p14:creationId xmlns:p14="http://schemas.microsoft.com/office/powerpoint/2010/main" val="20106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71500" y="275741"/>
            <a:ext cx="9801225" cy="244957"/>
          </a:xfrm>
        </p:spPr>
        <p:txBody>
          <a:bodyPr/>
          <a:lstStyle/>
          <a:p>
            <a:r>
              <a:rPr lang="es-ES" sz="2000" dirty="0"/>
              <a:t>3. medicamentos HUÉRFANOS</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17</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781050"/>
            <a:ext cx="8756509" cy="6280151"/>
          </a:xfrm>
          <a:prstGeom prst="rect">
            <a:avLst/>
          </a:prstGeom>
          <a:noFill/>
        </p:spPr>
        <p:txBody>
          <a:bodyPr wrap="square" lIns="0" tIns="0" rIns="0" bIns="0" rtlCol="0">
            <a:noAutofit/>
          </a:bodyPr>
          <a:lstStyle/>
          <a:p>
            <a:r>
              <a:rPr lang="es-ES" sz="2000" b="1" dirty="0">
                <a:solidFill>
                  <a:srgbClr val="00B050"/>
                </a:solidFill>
              </a:rPr>
              <a:t>Reducción de la exclusividad de mercado e incentivo condicionado</a:t>
            </a:r>
          </a:p>
          <a:p>
            <a:endParaRPr lang="es-ES" sz="2000" b="1" dirty="0"/>
          </a:p>
          <a:p>
            <a:pPr marL="342900" indent="-342900">
              <a:buFont typeface="Arial" panose="020B0604020202020204" pitchFamily="34" charset="0"/>
              <a:buChar char="•"/>
            </a:pPr>
            <a:r>
              <a:rPr lang="es-ES" sz="1500" b="1" dirty="0">
                <a:solidFill>
                  <a:srgbClr val="0070C0"/>
                </a:solidFill>
              </a:rPr>
              <a:t>La reducción en un 10% del periodo de exclusividad de mercado puede afectar a las decisiones de inversión y favorecer inversiones en otros productos, sectores o áreas</a:t>
            </a:r>
          </a:p>
          <a:p>
            <a:pPr marL="342900" indent="-342900">
              <a:buFont typeface="Arial" panose="020B0604020202020204" pitchFamily="34" charset="0"/>
              <a:buChar char="•"/>
            </a:pPr>
            <a:endParaRPr lang="es-ES" sz="1500" b="1" dirty="0">
              <a:solidFill>
                <a:srgbClr val="0070C0"/>
              </a:solidFill>
            </a:endParaRPr>
          </a:p>
          <a:p>
            <a:pPr marL="342900" indent="-342900">
              <a:buFont typeface="Arial" panose="020B0604020202020204" pitchFamily="34" charset="0"/>
              <a:buChar char="•"/>
            </a:pPr>
            <a:r>
              <a:rPr lang="es-ES" sz="1500" b="1" dirty="0">
                <a:solidFill>
                  <a:srgbClr val="0070C0"/>
                </a:solidFill>
              </a:rPr>
              <a:t>El incentivo variable de 1 año sujeto a la condición de la comercialización suficiente en los 27 Estados de la UE en 2 (3) años no depende del titular de la AC, por lo que es impredecible y, por tanto, desincentiva dedicar recursos a la I+D de medicamentos huérfanos</a:t>
            </a:r>
          </a:p>
          <a:p>
            <a:pPr marL="342900" indent="-342900">
              <a:buFont typeface="Arial" panose="020B0604020202020204" pitchFamily="34" charset="0"/>
              <a:buChar char="•"/>
            </a:pPr>
            <a:endParaRPr lang="es-ES" sz="1500" b="1" dirty="0">
              <a:solidFill>
                <a:srgbClr val="0070C0"/>
              </a:solidFill>
            </a:endParaRPr>
          </a:p>
          <a:p>
            <a:pPr marL="342900" indent="-342900">
              <a:buFont typeface="Arial" panose="020B0604020202020204" pitchFamily="34" charset="0"/>
              <a:buChar char="•"/>
            </a:pPr>
            <a:r>
              <a:rPr lang="es-ES" sz="1500" b="1" dirty="0">
                <a:solidFill>
                  <a:srgbClr val="0070C0"/>
                </a:solidFill>
              </a:rPr>
              <a:t>Además, es prácticamente inalcanzable en la mayoría de los casos:</a:t>
            </a:r>
          </a:p>
          <a:p>
            <a:pPr marL="342900" indent="-342900">
              <a:buFont typeface="Arial" panose="020B0604020202020204" pitchFamily="34" charset="0"/>
              <a:buChar char="•"/>
            </a:pPr>
            <a:endParaRPr lang="es-ES" sz="1500" dirty="0"/>
          </a:p>
          <a:p>
            <a:pPr marL="864337" lvl="1" indent="-342900">
              <a:buFont typeface="Arial" panose="020B0604020202020204" pitchFamily="34" charset="0"/>
              <a:buChar char="•"/>
            </a:pPr>
            <a:endParaRPr lang="es-ES" sz="1500" dirty="0"/>
          </a:p>
          <a:p>
            <a:pPr lvl="1"/>
            <a:endParaRPr lang="es-ES" sz="1200" dirty="0"/>
          </a:p>
        </p:txBody>
      </p:sp>
      <p:pic>
        <p:nvPicPr>
          <p:cNvPr id="4" name="Picture 3">
            <a:extLst>
              <a:ext uri="{FF2B5EF4-FFF2-40B4-BE49-F238E27FC236}">
                <a16:creationId xmlns:a16="http://schemas.microsoft.com/office/drawing/2014/main" id="{160C1C60-5EE1-6AB8-C24C-E8F2AEFAF202}"/>
              </a:ext>
            </a:extLst>
          </p:cNvPr>
          <p:cNvPicPr>
            <a:picLocks noChangeAspect="1"/>
          </p:cNvPicPr>
          <p:nvPr/>
        </p:nvPicPr>
        <p:blipFill>
          <a:blip r:embed="rId2"/>
          <a:stretch>
            <a:fillRect/>
          </a:stretch>
        </p:blipFill>
        <p:spPr>
          <a:xfrm>
            <a:off x="1571625" y="3351747"/>
            <a:ext cx="6400800" cy="3426878"/>
          </a:xfrm>
          <a:prstGeom prst="rect">
            <a:avLst/>
          </a:prstGeom>
        </p:spPr>
      </p:pic>
      <p:sp>
        <p:nvSpPr>
          <p:cNvPr id="6" name="TextBox 5">
            <a:extLst>
              <a:ext uri="{FF2B5EF4-FFF2-40B4-BE49-F238E27FC236}">
                <a16:creationId xmlns:a16="http://schemas.microsoft.com/office/drawing/2014/main" id="{D513054C-C04F-7CD7-D91C-03BF97DFB957}"/>
              </a:ext>
            </a:extLst>
          </p:cNvPr>
          <p:cNvSpPr txBox="1"/>
          <p:nvPr/>
        </p:nvSpPr>
        <p:spPr>
          <a:xfrm>
            <a:off x="333375" y="6981825"/>
            <a:ext cx="8639175" cy="200175"/>
          </a:xfrm>
          <a:prstGeom prst="rect">
            <a:avLst/>
          </a:prstGeom>
          <a:noFill/>
        </p:spPr>
        <p:txBody>
          <a:bodyPr wrap="square" lIns="0" tIns="0" rIns="0" bIns="0" rtlCol="0">
            <a:noAutofit/>
          </a:bodyPr>
          <a:lstStyle/>
          <a:p>
            <a:r>
              <a:rPr lang="es-ES" sz="900" dirty="0"/>
              <a:t>Fuente: EFPIA </a:t>
            </a:r>
            <a:r>
              <a:rPr lang="es-ES" sz="900" dirty="0" err="1"/>
              <a:t>Patients</a:t>
            </a:r>
            <a:r>
              <a:rPr lang="es-ES" sz="900" dirty="0"/>
              <a:t> W.A.I.T. </a:t>
            </a:r>
            <a:r>
              <a:rPr lang="es-ES" sz="900" dirty="0" err="1"/>
              <a:t>Indicator</a:t>
            </a:r>
            <a:r>
              <a:rPr lang="es-ES" sz="900" dirty="0"/>
              <a:t> 2022 </a:t>
            </a:r>
            <a:r>
              <a:rPr lang="es-ES" sz="900" dirty="0" err="1"/>
              <a:t>Survey</a:t>
            </a:r>
            <a:r>
              <a:rPr lang="es-ES" sz="900" dirty="0"/>
              <a:t>, April 2023, page 30</a:t>
            </a:r>
          </a:p>
        </p:txBody>
      </p:sp>
      <p:cxnSp>
        <p:nvCxnSpPr>
          <p:cNvPr id="12" name="Straight Connector 11">
            <a:extLst>
              <a:ext uri="{FF2B5EF4-FFF2-40B4-BE49-F238E27FC236}">
                <a16:creationId xmlns:a16="http://schemas.microsoft.com/office/drawing/2014/main" id="{91431B75-6085-F5A2-3A8A-B247E9B098DC}"/>
              </a:ext>
            </a:extLst>
          </p:cNvPr>
          <p:cNvCxnSpPr/>
          <p:nvPr/>
        </p:nvCxnSpPr>
        <p:spPr>
          <a:xfrm>
            <a:off x="2276475" y="5057775"/>
            <a:ext cx="5257800" cy="0"/>
          </a:xfrm>
          <a:prstGeom prst="line">
            <a:avLst/>
          </a:prstGeom>
          <a:ln w="28575">
            <a:solidFill>
              <a:srgbClr val="E401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31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71500" y="275741"/>
            <a:ext cx="9801225" cy="244957"/>
          </a:xfrm>
        </p:spPr>
        <p:txBody>
          <a:bodyPr/>
          <a:lstStyle/>
          <a:p>
            <a:r>
              <a:rPr lang="es-ES" sz="2000" dirty="0"/>
              <a:t>3. medicamentos HUÉRFANOS</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18</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781050"/>
            <a:ext cx="8756509" cy="6280151"/>
          </a:xfrm>
          <a:prstGeom prst="rect">
            <a:avLst/>
          </a:prstGeom>
          <a:noFill/>
        </p:spPr>
        <p:txBody>
          <a:bodyPr wrap="square" lIns="0" tIns="0" rIns="0" bIns="0" rtlCol="0">
            <a:noAutofit/>
          </a:bodyPr>
          <a:lstStyle/>
          <a:p>
            <a:r>
              <a:rPr lang="es-ES" sz="2000" b="1" dirty="0">
                <a:solidFill>
                  <a:srgbClr val="00B050"/>
                </a:solidFill>
              </a:rPr>
              <a:t>Reducción de la exclusividad de mercado e incentivo condicionado</a:t>
            </a:r>
          </a:p>
          <a:p>
            <a:endParaRPr lang="es-ES" sz="2000" b="1" dirty="0"/>
          </a:p>
          <a:p>
            <a:endParaRPr lang="es-ES" sz="1500" dirty="0"/>
          </a:p>
          <a:p>
            <a:pPr marL="864337" lvl="1" indent="-342900">
              <a:buFont typeface="Arial" panose="020B0604020202020204" pitchFamily="34" charset="0"/>
              <a:buChar char="•"/>
            </a:pPr>
            <a:endParaRPr lang="es-ES" sz="1500" dirty="0"/>
          </a:p>
          <a:p>
            <a:pPr lvl="1"/>
            <a:endParaRPr lang="es-ES" sz="1200" dirty="0"/>
          </a:p>
        </p:txBody>
      </p:sp>
      <p:sp>
        <p:nvSpPr>
          <p:cNvPr id="6" name="TextBox 5">
            <a:extLst>
              <a:ext uri="{FF2B5EF4-FFF2-40B4-BE49-F238E27FC236}">
                <a16:creationId xmlns:a16="http://schemas.microsoft.com/office/drawing/2014/main" id="{D513054C-C04F-7CD7-D91C-03BF97DFB957}"/>
              </a:ext>
            </a:extLst>
          </p:cNvPr>
          <p:cNvSpPr txBox="1"/>
          <p:nvPr/>
        </p:nvSpPr>
        <p:spPr>
          <a:xfrm>
            <a:off x="333375" y="6981825"/>
            <a:ext cx="8639175" cy="200175"/>
          </a:xfrm>
          <a:prstGeom prst="rect">
            <a:avLst/>
          </a:prstGeom>
          <a:noFill/>
        </p:spPr>
        <p:txBody>
          <a:bodyPr wrap="square" lIns="0" tIns="0" rIns="0" bIns="0" rtlCol="0">
            <a:noAutofit/>
          </a:bodyPr>
          <a:lstStyle/>
          <a:p>
            <a:r>
              <a:rPr lang="es-ES" sz="900" dirty="0"/>
              <a:t>Fuente: EFPIA </a:t>
            </a:r>
            <a:r>
              <a:rPr lang="es-ES" sz="900" dirty="0" err="1"/>
              <a:t>Patients</a:t>
            </a:r>
            <a:r>
              <a:rPr lang="es-ES" sz="900" dirty="0"/>
              <a:t> W.A.I.T. </a:t>
            </a:r>
            <a:r>
              <a:rPr lang="es-ES" sz="900" dirty="0" err="1"/>
              <a:t>Indicator</a:t>
            </a:r>
            <a:r>
              <a:rPr lang="es-ES" sz="900" dirty="0"/>
              <a:t> 2022 </a:t>
            </a:r>
            <a:r>
              <a:rPr lang="es-ES" sz="900" dirty="0" err="1"/>
              <a:t>Survey</a:t>
            </a:r>
            <a:r>
              <a:rPr lang="es-ES" sz="900" dirty="0"/>
              <a:t>, April 2023, page 32</a:t>
            </a:r>
          </a:p>
        </p:txBody>
      </p:sp>
      <p:pic>
        <p:nvPicPr>
          <p:cNvPr id="5" name="Picture 4">
            <a:extLst>
              <a:ext uri="{FF2B5EF4-FFF2-40B4-BE49-F238E27FC236}">
                <a16:creationId xmlns:a16="http://schemas.microsoft.com/office/drawing/2014/main" id="{9D993F41-BCD6-2F55-05DE-C2AF17B953AD}"/>
              </a:ext>
            </a:extLst>
          </p:cNvPr>
          <p:cNvPicPr>
            <a:picLocks noChangeAspect="1"/>
          </p:cNvPicPr>
          <p:nvPr/>
        </p:nvPicPr>
        <p:blipFill>
          <a:blip r:embed="rId2"/>
          <a:stretch>
            <a:fillRect/>
          </a:stretch>
        </p:blipFill>
        <p:spPr>
          <a:xfrm>
            <a:off x="0" y="1404923"/>
            <a:ext cx="10691813" cy="5373702"/>
          </a:xfrm>
          <a:prstGeom prst="rect">
            <a:avLst/>
          </a:prstGeom>
        </p:spPr>
      </p:pic>
    </p:spTree>
    <p:extLst>
      <p:ext uri="{BB962C8B-B14F-4D97-AF65-F5344CB8AC3E}">
        <p14:creationId xmlns:p14="http://schemas.microsoft.com/office/powerpoint/2010/main" val="27733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71500" y="275741"/>
            <a:ext cx="9801225" cy="244957"/>
          </a:xfrm>
        </p:spPr>
        <p:txBody>
          <a:bodyPr/>
          <a:lstStyle/>
          <a:p>
            <a:r>
              <a:rPr lang="es-ES" sz="2000" dirty="0"/>
              <a:t>3. medicamentos HUÉRFANOS</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19</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1103925"/>
            <a:ext cx="8756509" cy="5957276"/>
          </a:xfrm>
          <a:prstGeom prst="rect">
            <a:avLst/>
          </a:prstGeom>
          <a:noFill/>
        </p:spPr>
        <p:txBody>
          <a:bodyPr wrap="square" lIns="0" tIns="0" rIns="0" bIns="0" rtlCol="0">
            <a:noAutofit/>
          </a:bodyPr>
          <a:lstStyle/>
          <a:p>
            <a:r>
              <a:rPr lang="es-ES" sz="2000" b="1" dirty="0">
                <a:solidFill>
                  <a:srgbClr val="00B050"/>
                </a:solidFill>
              </a:rPr>
              <a:t>La excepción: medicamentos que cubran “necesidades médicas altamente insatisfechas”</a:t>
            </a:r>
          </a:p>
          <a:p>
            <a:endParaRPr lang="es-ES" sz="2000" b="1" dirty="0">
              <a:solidFill>
                <a:srgbClr val="00B050"/>
              </a:solidFill>
            </a:endParaRPr>
          </a:p>
          <a:p>
            <a:pPr marL="285750" indent="-285750">
              <a:buFont typeface="Arial" panose="020B0604020202020204" pitchFamily="34" charset="0"/>
              <a:buChar char="•"/>
            </a:pPr>
            <a:r>
              <a:rPr lang="es-ES" sz="1500" b="1" dirty="0">
                <a:solidFill>
                  <a:srgbClr val="0070C0"/>
                </a:solidFill>
              </a:rPr>
              <a:t>¿Diferenciar entre necesidades médicas insatisfechas y altamente insatisfechas comporta problemas éticos?</a:t>
            </a:r>
          </a:p>
          <a:p>
            <a:pPr marL="285750" indent="-285750">
              <a:buFont typeface="Arial" panose="020B0604020202020204" pitchFamily="34" charset="0"/>
              <a:buChar char="•"/>
            </a:pPr>
            <a:endParaRPr lang="es-ES" sz="1500" b="1" dirty="0">
              <a:solidFill>
                <a:srgbClr val="0070C0"/>
              </a:solidFill>
            </a:endParaRPr>
          </a:p>
          <a:p>
            <a:pPr marL="285750" indent="-285750">
              <a:buFont typeface="Arial" panose="020B0604020202020204" pitchFamily="34" charset="0"/>
              <a:buChar char="•"/>
            </a:pPr>
            <a:r>
              <a:rPr lang="es-ES" sz="1500" b="1" dirty="0">
                <a:solidFill>
                  <a:srgbClr val="0070C0"/>
                </a:solidFill>
              </a:rPr>
              <a:t>Definición de NMAI:</a:t>
            </a:r>
          </a:p>
          <a:p>
            <a:pPr marL="807187" lvl="1" indent="-285750">
              <a:buFont typeface="Arial" panose="020B0604020202020204" pitchFamily="34" charset="0"/>
              <a:buChar char="•"/>
            </a:pPr>
            <a:r>
              <a:rPr lang="es-ES" sz="1200" dirty="0"/>
              <a:t>Condiciones de todo medicamento huérfano:</a:t>
            </a:r>
          </a:p>
          <a:p>
            <a:pPr marL="1328623" lvl="2" indent="-285750">
              <a:buFont typeface="Arial" panose="020B0604020202020204" pitchFamily="34" charset="0"/>
              <a:buChar char="•"/>
            </a:pPr>
            <a:r>
              <a:rPr lang="es-ES" sz="1200" dirty="0"/>
              <a:t>Medicamento dirigido al diagnóstico, prevención o tratamiento de una enfermedad potencialmente mortal o crónicamente debilitante</a:t>
            </a:r>
          </a:p>
          <a:p>
            <a:pPr marL="1328623" lvl="2" indent="-285750">
              <a:buFont typeface="Arial" panose="020B0604020202020204" pitchFamily="34" charset="0"/>
              <a:buChar char="•"/>
            </a:pPr>
            <a:r>
              <a:rPr lang="es-ES" sz="1200" dirty="0"/>
              <a:t>La enfermedad afecta a no más de 5 de cada 10.000 personas en la UE</a:t>
            </a:r>
          </a:p>
          <a:p>
            <a:pPr marL="1328623" lvl="2" indent="-285750">
              <a:buFont typeface="Arial" panose="020B0604020202020204" pitchFamily="34" charset="0"/>
              <a:buChar char="•"/>
            </a:pPr>
            <a:r>
              <a:rPr lang="es-ES" sz="1200" dirty="0"/>
              <a:t>No existe otro método satisfactorio de diagnóstico, prevención o tratamiento de la enfermedad que haya sido autorizado en la UE o, si existe, el nuevo producto supondrá un beneficio significativo para los afectados</a:t>
            </a:r>
          </a:p>
          <a:p>
            <a:pPr marL="807187" lvl="1" indent="-285750">
              <a:buFont typeface="Arial" panose="020B0604020202020204" pitchFamily="34" charset="0"/>
              <a:buChar char="•"/>
            </a:pPr>
            <a:r>
              <a:rPr lang="es-ES" sz="1200" dirty="0"/>
              <a:t>Además, el medicamento debe:</a:t>
            </a:r>
          </a:p>
          <a:p>
            <a:pPr marL="1328623" lvl="2" indent="-285750">
              <a:buFont typeface="Arial" panose="020B0604020202020204" pitchFamily="34" charset="0"/>
              <a:buChar char="•"/>
            </a:pPr>
            <a:r>
              <a:rPr lang="es-ES" sz="1200" b="1" dirty="0"/>
              <a:t>Aportar un “avance terapéutico significativo”</a:t>
            </a:r>
          </a:p>
          <a:p>
            <a:pPr marL="1328623" lvl="2" indent="-285750">
              <a:buFont typeface="Arial" panose="020B0604020202020204" pitchFamily="34" charset="0"/>
              <a:buChar char="•"/>
            </a:pPr>
            <a:r>
              <a:rPr lang="es-ES" sz="1200" b="1" dirty="0"/>
              <a:t>Generar una reducción significativa de la mortalidad o morbilidad</a:t>
            </a:r>
          </a:p>
          <a:p>
            <a:pPr marL="285750" indent="-285750">
              <a:buFont typeface="Arial" panose="020B0604020202020204" pitchFamily="34" charset="0"/>
              <a:buChar char="•"/>
            </a:pPr>
            <a:endParaRPr lang="es-ES" sz="1200" dirty="0"/>
          </a:p>
          <a:p>
            <a:pPr marL="285750" indent="-285750">
              <a:buFont typeface="Arial" panose="020B0604020202020204" pitchFamily="34" charset="0"/>
              <a:buChar char="•"/>
            </a:pPr>
            <a:r>
              <a:rPr lang="es-ES" sz="1500" b="1" dirty="0">
                <a:solidFill>
                  <a:srgbClr val="0070C0"/>
                </a:solidFill>
              </a:rPr>
              <a:t>Conceptos jurídicos indeterminados (inseguridad jurídica):</a:t>
            </a:r>
          </a:p>
          <a:p>
            <a:pPr marL="807187" lvl="1" indent="-285750">
              <a:buFont typeface="Arial" panose="020B0604020202020204" pitchFamily="34" charset="0"/>
              <a:buChar char="•"/>
            </a:pPr>
            <a:r>
              <a:rPr lang="es-ES" sz="1200" dirty="0"/>
              <a:t>“Avance terapéutico significativo“</a:t>
            </a:r>
          </a:p>
          <a:p>
            <a:pPr marL="807187" lvl="1" indent="-285750">
              <a:buFont typeface="Arial" panose="020B0604020202020204" pitchFamily="34" charset="0"/>
              <a:buChar char="•"/>
            </a:pPr>
            <a:r>
              <a:rPr lang="es-ES" sz="1200" dirty="0"/>
              <a:t>“Reducción significativa de la morbilidad o mortalidad“</a:t>
            </a:r>
          </a:p>
          <a:p>
            <a:pPr marL="807187" lvl="1" indent="-285750">
              <a:buFont typeface="Arial" panose="020B0604020202020204" pitchFamily="34" charset="0"/>
              <a:buChar char="•"/>
            </a:pPr>
            <a:endParaRPr lang="es-ES" sz="1200" dirty="0"/>
          </a:p>
          <a:p>
            <a:pPr marL="285750" indent="-285750">
              <a:buFont typeface="Arial" panose="020B0604020202020204" pitchFamily="34" charset="0"/>
              <a:buChar char="•"/>
            </a:pPr>
            <a:r>
              <a:rPr lang="es-ES" sz="1500" b="1" dirty="0">
                <a:solidFill>
                  <a:srgbClr val="0070C0"/>
                </a:solidFill>
              </a:rPr>
              <a:t>Condición de difícil cumplimiento: solo ≈ 50% de los medicamentos huérfanos autorizados entre 2019 y 2022 la cumplen </a:t>
            </a:r>
          </a:p>
          <a:p>
            <a:pPr marL="807187" lvl="1" indent="-285750">
              <a:buFont typeface="Arial" panose="020B0604020202020204" pitchFamily="34" charset="0"/>
              <a:buChar char="•"/>
            </a:pPr>
            <a:endParaRPr lang="es-ES" sz="1200" dirty="0"/>
          </a:p>
          <a:p>
            <a:pPr marL="1328623" lvl="2" indent="-285750">
              <a:buFont typeface="Arial" panose="020B0604020202020204" pitchFamily="34" charset="0"/>
              <a:buChar char="•"/>
            </a:pPr>
            <a:endParaRPr lang="es-ES" sz="1200" dirty="0"/>
          </a:p>
          <a:p>
            <a:pPr marL="1328623" lvl="2" indent="-285750">
              <a:buFont typeface="Arial" panose="020B0604020202020204" pitchFamily="34" charset="0"/>
              <a:buChar char="•"/>
            </a:pPr>
            <a:endParaRPr lang="es-ES" sz="1200" dirty="0"/>
          </a:p>
          <a:p>
            <a:pPr marL="1328623" lvl="2" indent="-285750">
              <a:buFont typeface="Arial" panose="020B0604020202020204" pitchFamily="34" charset="0"/>
              <a:buChar char="•"/>
            </a:pPr>
            <a:endParaRPr lang="es-ES" sz="1200" dirty="0"/>
          </a:p>
        </p:txBody>
      </p:sp>
    </p:spTree>
    <p:extLst>
      <p:ext uri="{BB962C8B-B14F-4D97-AF65-F5344CB8AC3E}">
        <p14:creationId xmlns:p14="http://schemas.microsoft.com/office/powerpoint/2010/main" val="348422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719999" y="498475"/>
            <a:ext cx="9276055" cy="223200"/>
          </a:xfrm>
        </p:spPr>
        <p:txBody>
          <a:bodyPr/>
          <a:lstStyle/>
          <a:p>
            <a:r>
              <a:rPr lang="es-ES" sz="2000" dirty="0"/>
              <a:t>contenidos</a:t>
            </a:r>
          </a:p>
        </p:txBody>
      </p:sp>
      <p:sp>
        <p:nvSpPr>
          <p:cNvPr id="6" name="Text Placeholder 5">
            <a:extLst>
              <a:ext uri="{FF2B5EF4-FFF2-40B4-BE49-F238E27FC236}">
                <a16:creationId xmlns:a16="http://schemas.microsoft.com/office/drawing/2014/main" id="{A49275DC-4B1D-C5D7-5471-E02714EF9870}"/>
              </a:ext>
            </a:extLst>
          </p:cNvPr>
          <p:cNvSpPr>
            <a:spLocks noGrp="1"/>
          </p:cNvSpPr>
          <p:nvPr>
            <p:ph type="body" sz="quarter" idx="18"/>
          </p:nvPr>
        </p:nvSpPr>
        <p:spPr/>
        <p:txBody>
          <a:bodyPr/>
          <a:lstStyle/>
          <a:p>
            <a:endParaRPr lang="es-ES"/>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2</a:t>
            </a:fld>
            <a:endParaRPr lang="en-GB" dirty="0"/>
          </a:p>
        </p:txBody>
      </p:sp>
      <p:sp>
        <p:nvSpPr>
          <p:cNvPr id="5" name="TextBox 4">
            <a:extLst>
              <a:ext uri="{FF2B5EF4-FFF2-40B4-BE49-F238E27FC236}">
                <a16:creationId xmlns:a16="http://schemas.microsoft.com/office/drawing/2014/main" id="{C73DBBCA-83B9-2E39-9965-E3D39C66141F}"/>
              </a:ext>
            </a:extLst>
          </p:cNvPr>
          <p:cNvSpPr txBox="1"/>
          <p:nvPr/>
        </p:nvSpPr>
        <p:spPr>
          <a:xfrm>
            <a:off x="719998" y="1517073"/>
            <a:ext cx="9116729" cy="5181600"/>
          </a:xfrm>
          <a:prstGeom prst="rect">
            <a:avLst/>
          </a:prstGeom>
          <a:noFill/>
        </p:spPr>
        <p:txBody>
          <a:bodyPr wrap="square" lIns="0" tIns="0" rIns="0" bIns="0" rtlCol="0">
            <a:noAutofit/>
          </a:bodyPr>
          <a:lstStyle/>
          <a:p>
            <a:pPr marL="342900" indent="-342900">
              <a:buClr>
                <a:srgbClr val="0070C0"/>
              </a:buClr>
              <a:buFont typeface="+mj-lt"/>
              <a:buAutoNum type="arabicPeriod"/>
            </a:pPr>
            <a:r>
              <a:rPr lang="es-ES" sz="2200" dirty="0">
                <a:latin typeface="Arial" panose="020B0604020202020204" pitchFamily="34" charset="0"/>
                <a:ea typeface="SimSun" panose="02010600030101010101" pitchFamily="2" charset="-122"/>
                <a:cs typeface="Arial" panose="020B0604020202020204" pitchFamily="34" charset="0"/>
              </a:rPr>
              <a:t>Revisión a la baja de la protección de datos de registro</a:t>
            </a:r>
            <a:endParaRPr lang="es-ES" sz="2200" dirty="0">
              <a:effectLst/>
              <a:latin typeface="Arial" panose="020B0604020202020204" pitchFamily="34" charset="0"/>
              <a:ea typeface="SimSun" panose="02010600030101010101" pitchFamily="2" charset="-122"/>
              <a:cs typeface="Arial" panose="020B0604020202020204" pitchFamily="34" charset="0"/>
            </a:endParaRPr>
          </a:p>
          <a:p>
            <a:endParaRPr lang="es-ES" sz="2200" dirty="0">
              <a:effectLst/>
              <a:latin typeface="Arial" panose="020B0604020202020204" pitchFamily="34" charset="0"/>
              <a:ea typeface="SimSun" panose="02010600030101010101" pitchFamily="2" charset="-122"/>
              <a:cs typeface="Arial" panose="020B0604020202020204" pitchFamily="34" charset="0"/>
            </a:endParaRPr>
          </a:p>
          <a:p>
            <a:pPr marL="342900" indent="-342900">
              <a:buClr>
                <a:srgbClr val="0070C0"/>
              </a:buClr>
              <a:buFont typeface="+mj-lt"/>
              <a:buAutoNum type="arabicPeriod" startAt="2"/>
            </a:pPr>
            <a:r>
              <a:rPr lang="es-ES" sz="2200" dirty="0">
                <a:latin typeface="Arial" panose="020B0604020202020204" pitchFamily="34" charset="0"/>
                <a:ea typeface="SimSun" panose="02010600030101010101" pitchFamily="2" charset="-122"/>
                <a:cs typeface="Arial" panose="020B0604020202020204" pitchFamily="34" charset="0"/>
              </a:rPr>
              <a:t>Incentivos condicionados a circunstancias que no dependen de la industria farmacéutica</a:t>
            </a:r>
          </a:p>
          <a:p>
            <a:pPr marL="342900" indent="-342900">
              <a:buClr>
                <a:srgbClr val="0070C0"/>
              </a:buClr>
              <a:buFont typeface="+mj-lt"/>
              <a:buAutoNum type="arabicPeriod" startAt="2"/>
            </a:pPr>
            <a:endParaRPr lang="es-ES" sz="2200" dirty="0">
              <a:latin typeface="Arial" panose="020B0604020202020204" pitchFamily="34" charset="0"/>
              <a:ea typeface="SimSun" panose="02010600030101010101" pitchFamily="2" charset="-122"/>
              <a:cs typeface="Arial" panose="020B0604020202020204" pitchFamily="34" charset="0"/>
            </a:endParaRPr>
          </a:p>
          <a:p>
            <a:pPr marL="342900" indent="-342900">
              <a:buClr>
                <a:srgbClr val="0070C0"/>
              </a:buClr>
              <a:buFont typeface="+mj-lt"/>
              <a:buAutoNum type="arabicPeriod" startAt="2"/>
            </a:pPr>
            <a:r>
              <a:rPr lang="es-ES" sz="2200" dirty="0">
                <a:latin typeface="Arial" panose="020B0604020202020204" pitchFamily="34" charset="0"/>
                <a:ea typeface="SimSun" panose="02010600030101010101" pitchFamily="2" charset="-122"/>
                <a:cs typeface="Arial" panose="020B0604020202020204" pitchFamily="34" charset="0"/>
              </a:rPr>
              <a:t>Medicamentos huérfanos</a:t>
            </a:r>
          </a:p>
          <a:p>
            <a:pPr marL="342900" indent="-342900">
              <a:buClr>
                <a:srgbClr val="0070C0"/>
              </a:buClr>
              <a:buFont typeface="+mj-lt"/>
              <a:buAutoNum type="arabicPeriod" startAt="2"/>
            </a:pPr>
            <a:endParaRPr lang="es-ES" sz="2200" dirty="0">
              <a:latin typeface="Arial" panose="020B0604020202020204" pitchFamily="34" charset="0"/>
              <a:ea typeface="SimSun" panose="02010600030101010101" pitchFamily="2" charset="-122"/>
              <a:cs typeface="Arial" panose="020B0604020202020204" pitchFamily="34" charset="0"/>
            </a:endParaRPr>
          </a:p>
          <a:p>
            <a:pPr marL="342900" indent="-342900">
              <a:buClr>
                <a:srgbClr val="0070C0"/>
              </a:buClr>
              <a:buFont typeface="+mj-lt"/>
              <a:buAutoNum type="arabicPeriod" startAt="2"/>
            </a:pPr>
            <a:r>
              <a:rPr lang="es-ES" sz="2200" dirty="0">
                <a:latin typeface="Arial" panose="020B0604020202020204" pitchFamily="34" charset="0"/>
                <a:ea typeface="SimSun" panose="02010600030101010101" pitchFamily="2" charset="-122"/>
                <a:cs typeface="Arial" panose="020B0604020202020204" pitchFamily="34" charset="0"/>
              </a:rPr>
              <a:t>Medicamentos pediátricos</a:t>
            </a:r>
          </a:p>
          <a:p>
            <a:pPr marL="228600" indent="-228600">
              <a:buClr>
                <a:srgbClr val="0070C0"/>
              </a:buClr>
              <a:buFont typeface="+mj-lt"/>
              <a:buAutoNum type="arabicPeriod" startAt="2"/>
            </a:pPr>
            <a:endParaRPr lang="es-ES" sz="2200" b="1" dirty="0">
              <a:latin typeface="Arial" panose="020B0604020202020204" pitchFamily="34" charset="0"/>
              <a:ea typeface="SimSun" panose="02010600030101010101" pitchFamily="2" charset="-122"/>
              <a:cs typeface="Arial" panose="020B0604020202020204" pitchFamily="34" charset="0"/>
            </a:endParaRPr>
          </a:p>
          <a:p>
            <a:pPr marL="342900" indent="-342900">
              <a:buClr>
                <a:srgbClr val="0070C0"/>
              </a:buClr>
              <a:buFont typeface="+mj-lt"/>
              <a:buAutoNum type="arabicPeriod" startAt="2"/>
            </a:pPr>
            <a:r>
              <a:rPr lang="es-ES" sz="2200" dirty="0">
                <a:latin typeface="Arial" panose="020B0604020202020204" pitchFamily="34" charset="0"/>
                <a:ea typeface="SimSun" panose="02010600030101010101" pitchFamily="2" charset="-122"/>
                <a:cs typeface="Arial" panose="020B0604020202020204" pitchFamily="34" charset="0"/>
              </a:rPr>
              <a:t>Protección de datos de registro de nuevas indicaciones </a:t>
            </a:r>
          </a:p>
          <a:p>
            <a:pPr marL="342900" indent="-342900">
              <a:buClr>
                <a:srgbClr val="0070C0"/>
              </a:buClr>
              <a:buFont typeface="+mj-lt"/>
              <a:buAutoNum type="arabicPeriod" startAt="2"/>
            </a:pPr>
            <a:endParaRPr lang="es-ES" sz="2200" dirty="0">
              <a:latin typeface="Arial" panose="020B0604020202020204" pitchFamily="34" charset="0"/>
              <a:ea typeface="SimSun" panose="02010600030101010101" pitchFamily="2" charset="-122"/>
              <a:cs typeface="Arial" panose="020B0604020202020204" pitchFamily="34" charset="0"/>
            </a:endParaRPr>
          </a:p>
          <a:p>
            <a:pPr marL="342900" indent="-342900">
              <a:buClr>
                <a:srgbClr val="0070C0"/>
              </a:buClr>
              <a:buFont typeface="+mj-lt"/>
              <a:buAutoNum type="arabicPeriod" startAt="2"/>
            </a:pPr>
            <a:r>
              <a:rPr lang="es-ES" sz="2200" dirty="0">
                <a:latin typeface="Arial" panose="020B0604020202020204" pitchFamily="34" charset="0"/>
                <a:ea typeface="SimSun" panose="02010600030101010101" pitchFamily="2" charset="-122"/>
                <a:cs typeface="Arial" panose="020B0604020202020204" pitchFamily="34" charset="0"/>
              </a:rPr>
              <a:t>Exclusividad transmisible para antimicrobianos</a:t>
            </a:r>
          </a:p>
          <a:p>
            <a:pPr marL="342900" indent="-342900">
              <a:buFont typeface="+mj-lt"/>
              <a:buAutoNum type="arabicPeriod" startAt="2"/>
            </a:pPr>
            <a:endParaRPr lang="es-ES" sz="1800" dirty="0">
              <a:latin typeface="Arial" panose="020B0604020202020204" pitchFamily="34" charset="0"/>
              <a:ea typeface="SimSun" panose="02010600030101010101" pitchFamily="2" charset="-122"/>
              <a:cs typeface="Arial" panose="020B0604020202020204" pitchFamily="34" charset="0"/>
            </a:endParaRPr>
          </a:p>
          <a:p>
            <a:endParaRPr lang="es-ES" sz="1800" dirty="0">
              <a:latin typeface="Arial" panose="020B060402020202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endParaRPr lang="es-ES" sz="1800" dirty="0">
              <a:latin typeface="Arial" panose="020B060402020202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endParaRPr lang="es-ES" sz="1800" dirty="0">
              <a:latin typeface="Arial" panose="020B060402020202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endParaRPr lang="es-ES" sz="1800" dirty="0">
              <a:latin typeface="Arial" panose="020B060402020202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endParaRPr lang="es-ES" sz="1800" dirty="0">
              <a:latin typeface="Arial" panose="020B0604020202020204" pitchFamily="34" charset="0"/>
              <a:ea typeface="SimSun" panose="02010600030101010101" pitchFamily="2" charset="-122"/>
              <a:cs typeface="Arial" panose="020B0604020202020204" pitchFamily="34" charset="0"/>
            </a:endParaRPr>
          </a:p>
          <a:p>
            <a:endParaRPr lang="es-ES" sz="1200" dirty="0">
              <a:effectLst/>
              <a:latin typeface="Arial" panose="020B0604020202020204" pitchFamily="34" charset="0"/>
              <a:ea typeface="SimSun" panose="02010600030101010101" pitchFamily="2" charset="-122"/>
              <a:cs typeface="Arial" panose="020B0604020202020204" pitchFamily="34" charset="0"/>
            </a:endParaRPr>
          </a:p>
          <a:p>
            <a:endParaRPr lang="es-ES" sz="1200" dirty="0">
              <a:latin typeface="Arial" panose="020B0604020202020204" pitchFamily="34" charset="0"/>
              <a:ea typeface="SimSun" panose="02010600030101010101" pitchFamily="2" charset="-122"/>
              <a:cs typeface="Arial" panose="020B0604020202020204" pitchFamily="34" charset="0"/>
            </a:endParaRPr>
          </a:p>
        </p:txBody>
      </p:sp>
      <p:pic>
        <p:nvPicPr>
          <p:cNvPr id="4100" name="Picture 4" descr="Medicines for Europe reclama un nuevo un acuerdo ante la escasez de  fármacos esenciales | @diariofarma">
            <a:extLst>
              <a:ext uri="{FF2B5EF4-FFF2-40B4-BE49-F238E27FC236}">
                <a16:creationId xmlns:a16="http://schemas.microsoft.com/office/drawing/2014/main" id="{9B42A05A-4B6D-2CB8-6661-C608EFD11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313" y="5029148"/>
            <a:ext cx="2702543" cy="202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71500" y="263237"/>
            <a:ext cx="9801225" cy="257462"/>
          </a:xfrm>
        </p:spPr>
        <p:txBody>
          <a:bodyPr/>
          <a:lstStyle/>
          <a:p>
            <a:r>
              <a:rPr lang="es-ES" sz="2000" dirty="0"/>
              <a:t>3. medicamentos HUÉRFANOS</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dirty="0"/>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20</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838200"/>
            <a:ext cx="8756509" cy="6229928"/>
          </a:xfrm>
          <a:prstGeom prst="rect">
            <a:avLst/>
          </a:prstGeom>
          <a:noFill/>
        </p:spPr>
        <p:txBody>
          <a:bodyPr wrap="square" lIns="0" tIns="0" rIns="0" bIns="0" rtlCol="0">
            <a:noAutofit/>
          </a:bodyPr>
          <a:lstStyle/>
          <a:p>
            <a:r>
              <a:rPr lang="es-ES" sz="2000" b="1" dirty="0">
                <a:solidFill>
                  <a:srgbClr val="00B050"/>
                </a:solidFill>
              </a:rPr>
              <a:t>Eliminación de los periodos de exclusividad independientes para cada indicación autorizada y de la prórroga pediátrica</a:t>
            </a:r>
          </a:p>
          <a:p>
            <a:endParaRPr lang="es-ES" sz="2000" b="1" dirty="0"/>
          </a:p>
          <a:p>
            <a:pPr marL="285750" indent="-285750">
              <a:buFont typeface="Arial" panose="020B0604020202020204" pitchFamily="34" charset="0"/>
              <a:buChar char="•"/>
            </a:pPr>
            <a:r>
              <a:rPr lang="es-ES" sz="1600" b="1" dirty="0">
                <a:solidFill>
                  <a:srgbClr val="0070C0"/>
                </a:solidFill>
              </a:rPr>
              <a:t>La investigación de indicaciones terapéuticas adicionales debería ser estimulada y no desincentivada:</a:t>
            </a:r>
          </a:p>
          <a:p>
            <a:pPr marL="807187" lvl="1" indent="-285750">
              <a:buFont typeface="Arial" panose="020B0604020202020204" pitchFamily="34" charset="0"/>
              <a:buChar char="•"/>
            </a:pPr>
            <a:r>
              <a:rPr lang="es-ES" sz="1600" dirty="0"/>
              <a:t>Autorización global vs periodos individuales de exclusividad</a:t>
            </a:r>
          </a:p>
          <a:p>
            <a:pPr marL="807187" lvl="1" indent="-285750">
              <a:buFont typeface="Arial" panose="020B0604020202020204" pitchFamily="34" charset="0"/>
              <a:buChar char="•"/>
            </a:pPr>
            <a:r>
              <a:rPr lang="es-ES" sz="1600" dirty="0"/>
              <a:t>La limitación de los incentivos a solo dos nuevas indicaciones autorizadas es contraproducente</a:t>
            </a:r>
          </a:p>
          <a:p>
            <a:pPr marL="807187" lvl="1" indent="-285750">
              <a:buFont typeface="Arial" panose="020B0604020202020204" pitchFamily="34" charset="0"/>
              <a:buChar char="•"/>
            </a:pPr>
            <a:r>
              <a:rPr lang="es-ES" sz="1600" dirty="0"/>
              <a:t>Los esfuerzos necesarios para lograr la autorización de una nueva indicación justificarían prórrogas superiores a 1 año de duración</a:t>
            </a:r>
          </a:p>
          <a:p>
            <a:pPr marL="285750" indent="-285750">
              <a:buFont typeface="Arial" panose="020B0604020202020204" pitchFamily="34" charset="0"/>
              <a:buChar char="•"/>
            </a:pPr>
            <a:endParaRPr lang="es-ES" sz="1600" b="1" dirty="0">
              <a:solidFill>
                <a:srgbClr val="0070C0"/>
              </a:solidFill>
            </a:endParaRPr>
          </a:p>
          <a:p>
            <a:pPr marL="285750" indent="-285750">
              <a:buFont typeface="Arial" panose="020B0604020202020204" pitchFamily="34" charset="0"/>
              <a:buChar char="•"/>
            </a:pPr>
            <a:r>
              <a:rPr lang="es-ES" sz="1600" b="1" dirty="0">
                <a:solidFill>
                  <a:srgbClr val="0070C0"/>
                </a:solidFill>
              </a:rPr>
              <a:t>La eliminación de la prórroga pediátrica </a:t>
            </a:r>
          </a:p>
          <a:p>
            <a:pPr marL="807187" lvl="1" indent="-285750">
              <a:buFont typeface="Arial" panose="020B0604020202020204" pitchFamily="34" charset="0"/>
              <a:buChar char="•"/>
            </a:pPr>
            <a:r>
              <a:rPr lang="es-ES" sz="1600" dirty="0"/>
              <a:t>Justificación: “nadie la utilizaba”</a:t>
            </a:r>
          </a:p>
          <a:p>
            <a:pPr marL="807187" lvl="1" indent="-285750">
              <a:buFont typeface="Arial" panose="020B0604020202020204" pitchFamily="34" charset="0"/>
              <a:buChar char="•"/>
            </a:pPr>
            <a:r>
              <a:rPr lang="es-ES" sz="1600" dirty="0"/>
              <a:t>Supone limitar innecesariamente los incentivos y recompensas a la I+D en enfermedades raras que afectan a la población pediátrica</a:t>
            </a:r>
          </a:p>
          <a:p>
            <a:pPr marL="807187" lvl="1" indent="-285750">
              <a:buFont typeface="Arial" panose="020B0604020202020204" pitchFamily="34" charset="0"/>
              <a:buChar char="•"/>
            </a:pPr>
            <a:r>
              <a:rPr lang="es-ES" sz="1600" dirty="0"/>
              <a:t>PUMA podría paliar en cierta medida esta limitación </a:t>
            </a:r>
          </a:p>
          <a:p>
            <a:pPr marL="807187" lvl="1" indent="-285750">
              <a:buFont typeface="Arial" panose="020B0604020202020204" pitchFamily="34" charset="0"/>
              <a:buChar char="•"/>
            </a:pPr>
            <a:endParaRPr lang="es-ES" sz="1600" dirty="0"/>
          </a:p>
          <a:p>
            <a:pPr marL="285750" indent="-285750">
              <a:buFont typeface="Arial" panose="020B0604020202020204" pitchFamily="34" charset="0"/>
              <a:buChar char="•"/>
            </a:pPr>
            <a:r>
              <a:rPr lang="es-ES" sz="1600" b="1" dirty="0">
                <a:solidFill>
                  <a:srgbClr val="0070C0"/>
                </a:solidFill>
              </a:rPr>
              <a:t>Otras propuestas que, al generar incertidumbre, pueden desincentivar </a:t>
            </a:r>
            <a:r>
              <a:rPr lang="es-ES" sz="1600" b="1" i="1" dirty="0">
                <a:solidFill>
                  <a:srgbClr val="0070C0"/>
                </a:solidFill>
              </a:rPr>
              <a:t>ab initio</a:t>
            </a:r>
            <a:r>
              <a:rPr lang="es-ES" sz="1600" b="1" dirty="0">
                <a:solidFill>
                  <a:srgbClr val="0070C0"/>
                </a:solidFill>
              </a:rPr>
              <a:t> la inversión en I+D</a:t>
            </a:r>
          </a:p>
          <a:p>
            <a:pPr marL="807187" lvl="1" indent="-285750">
              <a:buFont typeface="Arial" panose="020B0604020202020204" pitchFamily="34" charset="0"/>
              <a:buChar char="•"/>
            </a:pPr>
            <a:r>
              <a:rPr lang="es-ES" sz="1600" dirty="0"/>
              <a:t>Limitación temporal 7 años de la designación de una enfermedad como huérfana</a:t>
            </a:r>
          </a:p>
          <a:p>
            <a:pPr marL="807187" lvl="1" indent="-285750">
              <a:buFont typeface="Arial" panose="020B0604020202020204" pitchFamily="34" charset="0"/>
              <a:buChar char="•"/>
            </a:pPr>
            <a:r>
              <a:rPr lang="es-ES" sz="1600" dirty="0"/>
              <a:t>Posibilidad de modificar en algunas enfermedades el criterio de prevalencia (5/10.000) por otro más “adecuados”</a:t>
            </a:r>
          </a:p>
          <a:p>
            <a:pPr marL="807187" lvl="1" indent="-285750">
              <a:buFont typeface="Arial" panose="020B0604020202020204" pitchFamily="34" charset="0"/>
              <a:buChar char="•"/>
            </a:pPr>
            <a:endParaRPr lang="es-ES" sz="1600" dirty="0"/>
          </a:p>
          <a:p>
            <a:pPr marL="285750" indent="-285750">
              <a:buFont typeface="Arial" panose="020B0604020202020204" pitchFamily="34" charset="0"/>
              <a:buChar char="•"/>
            </a:pPr>
            <a:r>
              <a:rPr lang="es-ES" sz="1600" b="1" u="sng" dirty="0">
                <a:solidFill>
                  <a:srgbClr val="0070C0"/>
                </a:solidFill>
              </a:rPr>
              <a:t>Novedad</a:t>
            </a:r>
            <a:r>
              <a:rPr lang="es-ES" sz="1600" b="1" dirty="0">
                <a:solidFill>
                  <a:srgbClr val="0070C0"/>
                </a:solidFill>
              </a:rPr>
              <a:t>: se permite la presentación y evaluación de medicamentos similares dentro de los dos últimos años del periodo de exclusividad</a:t>
            </a:r>
            <a:r>
              <a:rPr lang="es-ES" sz="1600" dirty="0">
                <a:solidFill>
                  <a:srgbClr val="0070C0"/>
                </a:solidFill>
              </a:rPr>
              <a:t> (reducción </a:t>
            </a:r>
            <a:r>
              <a:rPr lang="es-ES" sz="1600" i="1" dirty="0">
                <a:solidFill>
                  <a:srgbClr val="0070C0"/>
                </a:solidFill>
              </a:rPr>
              <a:t>de facto </a:t>
            </a:r>
            <a:r>
              <a:rPr lang="es-ES" sz="1600" dirty="0">
                <a:solidFill>
                  <a:srgbClr val="0070C0"/>
                </a:solidFill>
              </a:rPr>
              <a:t>de la exclusiva)</a:t>
            </a:r>
          </a:p>
        </p:txBody>
      </p:sp>
    </p:spTree>
    <p:extLst>
      <p:ext uri="{BB962C8B-B14F-4D97-AF65-F5344CB8AC3E}">
        <p14:creationId xmlns:p14="http://schemas.microsoft.com/office/powerpoint/2010/main" val="305519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71500" y="275741"/>
            <a:ext cx="9801225" cy="244957"/>
          </a:xfrm>
        </p:spPr>
        <p:txBody>
          <a:bodyPr/>
          <a:lstStyle/>
          <a:p>
            <a:r>
              <a:rPr lang="es-ES" sz="2000" dirty="0"/>
              <a:t>4. medicamentos PEDIÁTRICOS</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21</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988002"/>
            <a:ext cx="8756509" cy="6080126"/>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s-ES" sz="1400" b="1" dirty="0">
                <a:solidFill>
                  <a:srgbClr val="0070C0"/>
                </a:solidFill>
              </a:rPr>
              <a:t>Eliminación recompensa 2 años prórroga periodos de exclusividad (medicamentos huérfanos)</a:t>
            </a:r>
          </a:p>
          <a:p>
            <a:pPr marL="285750" indent="-285750">
              <a:buFont typeface="Arial" panose="020B0604020202020204" pitchFamily="34" charset="0"/>
              <a:buChar char="•"/>
            </a:pPr>
            <a:endParaRPr lang="es-ES" sz="1400" b="1" dirty="0">
              <a:solidFill>
                <a:srgbClr val="0070C0"/>
              </a:solidFill>
            </a:endParaRPr>
          </a:p>
          <a:p>
            <a:pPr marL="285750" indent="-285750">
              <a:buFont typeface="Arial" panose="020B0604020202020204" pitchFamily="34" charset="0"/>
              <a:buChar char="•"/>
            </a:pPr>
            <a:r>
              <a:rPr lang="es-ES" sz="1400" b="1" dirty="0">
                <a:solidFill>
                  <a:srgbClr val="0070C0"/>
                </a:solidFill>
              </a:rPr>
              <a:t>“PUMA”: Autorización de comercialización para uso pediátrico</a:t>
            </a:r>
          </a:p>
          <a:p>
            <a:pPr marL="807187" lvl="1" indent="-285750">
              <a:buFont typeface="Arial" panose="020B0604020202020204" pitchFamily="34" charset="0"/>
              <a:buChar char="•"/>
            </a:pPr>
            <a:r>
              <a:rPr lang="es-ES" sz="1400" dirty="0"/>
              <a:t>En los casos en los que el medicamento concernido no esté cubierto por un CCP (y, por tanto, no pueda beneficiarse de los 6 meses de prórroga)</a:t>
            </a:r>
          </a:p>
          <a:p>
            <a:pPr marL="807187" lvl="1" indent="-285750">
              <a:buFont typeface="Arial" panose="020B0604020202020204" pitchFamily="34" charset="0"/>
              <a:buChar char="•"/>
            </a:pPr>
            <a:r>
              <a:rPr lang="es-ES" sz="1400" dirty="0"/>
              <a:t>Gozará de un periodo de protección de datos y mercado independiente</a:t>
            </a:r>
          </a:p>
          <a:p>
            <a:pPr marL="807187" lvl="1"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b="1" dirty="0">
                <a:solidFill>
                  <a:srgbClr val="0070C0"/>
                </a:solidFill>
              </a:rPr>
              <a:t>Límite de 5 años para los aplazamientos de los estudios de un PIP</a:t>
            </a:r>
          </a:p>
          <a:p>
            <a:pPr marL="807187" lvl="1" indent="-285750">
              <a:buFont typeface="Arial" panose="020B0604020202020204" pitchFamily="34" charset="0"/>
              <a:buChar char="•"/>
            </a:pPr>
            <a:r>
              <a:rPr lang="es-ES" sz="1400" dirty="0"/>
              <a:t>No parece justificado para todos los casos</a:t>
            </a:r>
          </a:p>
          <a:p>
            <a:pPr marL="807187" lvl="1" indent="-285750">
              <a:buFont typeface="Arial" panose="020B0604020202020204" pitchFamily="34" charset="0"/>
              <a:buChar char="•"/>
            </a:pPr>
            <a:r>
              <a:rPr lang="es-ES" sz="1400" dirty="0"/>
              <a:t>Puede haber problemas que no se encuentren bajo el control/decisión del titular que retrasen la realización de los estudios acordados </a:t>
            </a:r>
          </a:p>
          <a:p>
            <a:pPr marL="807187" lvl="1"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b="1" dirty="0">
                <a:solidFill>
                  <a:srgbClr val="0070C0"/>
                </a:solidFill>
              </a:rPr>
              <a:t>No concesión de </a:t>
            </a:r>
            <a:r>
              <a:rPr lang="es-ES" sz="1400" b="1" i="1" dirty="0" err="1">
                <a:solidFill>
                  <a:srgbClr val="0070C0"/>
                </a:solidFill>
              </a:rPr>
              <a:t>waivers</a:t>
            </a:r>
            <a:r>
              <a:rPr lang="es-ES" sz="1400" b="1" dirty="0">
                <a:solidFill>
                  <a:srgbClr val="0070C0"/>
                </a:solidFill>
              </a:rPr>
              <a:t> en casos en los que el fármaco, debido a su mecanismo de acción,  pudiera ser de interés en enfermedades “pediátricas” distintas a las autorizadas para adultos</a:t>
            </a:r>
          </a:p>
          <a:p>
            <a:pPr marL="807187" lvl="1" indent="-285750">
              <a:buFont typeface="Arial" panose="020B0604020202020204" pitchFamily="34" charset="0"/>
              <a:buChar char="•"/>
            </a:pPr>
            <a:r>
              <a:rPr lang="es-ES" sz="1400" dirty="0"/>
              <a:t>Esta investigación debería acordarse si razonablemente puede llevar a resultados que sean científica y clínicamente significativos </a:t>
            </a:r>
          </a:p>
          <a:p>
            <a:pPr marL="807187" lvl="1" indent="-285750">
              <a:buFont typeface="Arial" panose="020B0604020202020204" pitchFamily="34" charset="0"/>
              <a:buChar char="•"/>
            </a:pPr>
            <a:r>
              <a:rPr lang="es-ES" sz="1400" dirty="0"/>
              <a:t>Debe ser “realizable” para la industria (realista) y no suponer una carga indebida</a:t>
            </a:r>
          </a:p>
          <a:p>
            <a:pPr marL="807187" lvl="1" indent="-285750">
              <a:buFont typeface="Arial" panose="020B0604020202020204" pitchFamily="34" charset="0"/>
              <a:buChar char="•"/>
            </a:pPr>
            <a:r>
              <a:rPr lang="es-ES" sz="1400" dirty="0"/>
              <a:t>Los criterios para determinar cuándo esta investigación tiene sentido deberían ser decididos de forma conjunta por EMA, pacientes, profesionales médicos e industria</a:t>
            </a:r>
          </a:p>
          <a:p>
            <a:pPr marL="807187" lvl="1" indent="-285750">
              <a:buFont typeface="Arial" panose="020B0604020202020204" pitchFamily="34" charset="0"/>
              <a:buChar char="•"/>
            </a:pPr>
            <a:r>
              <a:rPr lang="es-ES" sz="1400" dirty="0"/>
              <a:t>La mayor complejidad de estos estudios debería recompensarse con un plazo de extensión de los CCP superior a los 6 meses</a:t>
            </a:r>
          </a:p>
          <a:p>
            <a:pPr marL="807187" lvl="1"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b="1" dirty="0">
                <a:solidFill>
                  <a:srgbClr val="0070C0"/>
                </a:solidFill>
              </a:rPr>
              <a:t>Modificaciones del PIP:</a:t>
            </a:r>
          </a:p>
          <a:p>
            <a:pPr marL="807187" lvl="1" indent="-285750">
              <a:buFont typeface="Arial" panose="020B0604020202020204" pitchFamily="34" charset="0"/>
              <a:buChar char="•"/>
            </a:pPr>
            <a:r>
              <a:rPr lang="es-ES" sz="1400" dirty="0"/>
              <a:t>Sobre la base de datos externos (no generados por el titular del PIP)</a:t>
            </a:r>
          </a:p>
          <a:p>
            <a:pPr marL="807187" lvl="1" indent="-285750">
              <a:buFont typeface="Arial" panose="020B0604020202020204" pitchFamily="34" charset="0"/>
              <a:buChar char="•"/>
            </a:pPr>
            <a:r>
              <a:rPr lang="es-ES" sz="1400" dirty="0"/>
              <a:t>Conveniencia de que el titular del PIP pueda valorar y dar su parecer sobre los datos antes de procederse a la modificación de un PIP</a:t>
            </a:r>
          </a:p>
          <a:p>
            <a:pPr marL="807187" lvl="1" indent="-285750">
              <a:buFont typeface="Arial" panose="020B0604020202020204" pitchFamily="34" charset="0"/>
              <a:buChar char="•"/>
            </a:pPr>
            <a:r>
              <a:rPr lang="es-ES" sz="1400" dirty="0"/>
              <a:t>Deben mantenerse las solicitudes de “reexamen” de las decisiones de la EMA de modificar un PIP</a:t>
            </a:r>
          </a:p>
        </p:txBody>
      </p:sp>
    </p:spTree>
    <p:extLst>
      <p:ext uri="{BB962C8B-B14F-4D97-AF65-F5344CB8AC3E}">
        <p14:creationId xmlns:p14="http://schemas.microsoft.com/office/powerpoint/2010/main" val="188811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71500" y="275741"/>
            <a:ext cx="9687791" cy="244957"/>
          </a:xfrm>
        </p:spPr>
        <p:txBody>
          <a:bodyPr/>
          <a:lstStyle/>
          <a:p>
            <a:r>
              <a:rPr lang="es-ES" sz="2000" dirty="0"/>
              <a:t>5. Protección de datos de registro de nuevas indicaciones</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22</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990600"/>
            <a:ext cx="8825782" cy="6371400"/>
          </a:xfrm>
          <a:prstGeom prst="rect">
            <a:avLst/>
          </a:prstGeom>
          <a:noFill/>
        </p:spPr>
        <p:txBody>
          <a:bodyPr wrap="square" lIns="0" tIns="0" rIns="0" bIns="0" rtlCol="0">
            <a:noAutofit/>
          </a:bodyPr>
          <a:lstStyle/>
          <a:p>
            <a:pPr lvl="1"/>
            <a:endParaRPr lang="es-ES" sz="1600" dirty="0"/>
          </a:p>
          <a:p>
            <a:pPr marL="285750" indent="-285750">
              <a:buFont typeface="Arial" panose="020B0604020202020204" pitchFamily="34" charset="0"/>
              <a:buChar char="•"/>
            </a:pPr>
            <a:r>
              <a:rPr lang="es-ES" sz="1600" b="1" i="1" dirty="0">
                <a:solidFill>
                  <a:srgbClr val="0070C0"/>
                </a:solidFill>
              </a:rPr>
              <a:t>Repurposing</a:t>
            </a:r>
            <a:r>
              <a:rPr lang="es-ES" sz="1600" b="1" dirty="0">
                <a:solidFill>
                  <a:srgbClr val="0070C0"/>
                </a:solidFill>
              </a:rPr>
              <a:t> de medicamentos con uso bien establecido (</a:t>
            </a:r>
            <a:r>
              <a:rPr lang="es-ES" sz="1600" b="1" i="1" dirty="0">
                <a:solidFill>
                  <a:srgbClr val="0070C0"/>
                </a:solidFill>
              </a:rPr>
              <a:t>off </a:t>
            </a:r>
            <a:r>
              <a:rPr lang="es-ES" sz="1600" b="1" i="1" dirty="0" err="1">
                <a:solidFill>
                  <a:srgbClr val="0070C0"/>
                </a:solidFill>
              </a:rPr>
              <a:t>patent</a:t>
            </a:r>
            <a:r>
              <a:rPr lang="es-ES" sz="1600" b="1" dirty="0">
                <a:solidFill>
                  <a:srgbClr val="0070C0"/>
                </a:solidFill>
              </a:rPr>
              <a:t>)</a:t>
            </a:r>
          </a:p>
          <a:p>
            <a:pPr marL="285750" indent="-285750">
              <a:buFont typeface="Arial" panose="020B0604020202020204" pitchFamily="34" charset="0"/>
              <a:buChar char="•"/>
            </a:pPr>
            <a:endParaRPr lang="es-ES" sz="1600" b="1" dirty="0">
              <a:solidFill>
                <a:srgbClr val="0070C0"/>
              </a:solidFill>
            </a:endParaRPr>
          </a:p>
          <a:p>
            <a:pPr marL="285750" indent="-285750">
              <a:buFont typeface="Arial" panose="020B0604020202020204" pitchFamily="34" charset="0"/>
              <a:buChar char="•"/>
            </a:pPr>
            <a:r>
              <a:rPr lang="es-ES" sz="1600" b="1" dirty="0">
                <a:solidFill>
                  <a:srgbClr val="0070C0"/>
                </a:solidFill>
              </a:rPr>
              <a:t>Condiciones:</a:t>
            </a:r>
          </a:p>
          <a:p>
            <a:pPr marL="807187" lvl="1" indent="-285750">
              <a:buFont typeface="Arial" panose="020B0604020202020204" pitchFamily="34" charset="0"/>
              <a:buChar char="•"/>
            </a:pPr>
            <a:r>
              <a:rPr lang="es-ES" sz="1600" dirty="0"/>
              <a:t>Respecto de la autorización de una nueva indicación terapéutica no previamente autorizada en la UE:</a:t>
            </a:r>
          </a:p>
          <a:p>
            <a:pPr marL="1328623" lvl="2" indent="-285750">
              <a:buFont typeface="Arial" panose="020B0604020202020204" pitchFamily="34" charset="0"/>
              <a:buChar char="•"/>
            </a:pPr>
            <a:r>
              <a:rPr lang="es-ES" sz="1600" dirty="0"/>
              <a:t>Convendría aclarar si la condición se refiere al medicamento en cuestión o a que no se haya autorizado nunca ningún medicamento para esa indicación en la UE</a:t>
            </a:r>
          </a:p>
          <a:p>
            <a:pPr marL="807187" lvl="1" indent="-285750">
              <a:buFont typeface="Arial" panose="020B0604020202020204" pitchFamily="34" charset="0"/>
              <a:buChar char="•"/>
            </a:pPr>
            <a:r>
              <a:rPr lang="es-ES" sz="1600" dirty="0"/>
              <a:t>Deben haberse llevado a cabo ensayos clínicos o no clínicos que acrediten un beneficio clínico significativo</a:t>
            </a:r>
          </a:p>
          <a:p>
            <a:pPr marL="807187" lvl="1" indent="-285750">
              <a:buFont typeface="Arial" panose="020B0604020202020204" pitchFamily="34" charset="0"/>
              <a:buChar char="•"/>
            </a:pPr>
            <a:r>
              <a:rPr lang="es-ES" sz="1600" dirty="0"/>
              <a:t>El medicamento:</a:t>
            </a:r>
          </a:p>
          <a:p>
            <a:pPr marL="1328623" lvl="2" indent="-285750">
              <a:buFont typeface="Arial" panose="020B0604020202020204" pitchFamily="34" charset="0"/>
              <a:buChar char="•"/>
            </a:pPr>
            <a:r>
              <a:rPr lang="es-ES" sz="1600" dirty="0"/>
              <a:t>Se ha autorizado mediante un procedimiento abreviado y no se ha beneficiado previamente de un periodo de protección de datos; o</a:t>
            </a:r>
          </a:p>
          <a:p>
            <a:pPr marL="1328623" lvl="2" indent="-285750">
              <a:buFont typeface="Arial" panose="020B0604020202020204" pitchFamily="34" charset="0"/>
              <a:buChar char="•"/>
            </a:pPr>
            <a:r>
              <a:rPr lang="es-ES" sz="1600" dirty="0"/>
              <a:t>Han transcurrido 25 años desde que se concediera la AC inicial del medicamento</a:t>
            </a:r>
          </a:p>
          <a:p>
            <a:pPr marL="807187" lvl="1" indent="-285750">
              <a:buFont typeface="Arial" panose="020B0604020202020204" pitchFamily="34" charset="0"/>
              <a:buChar char="•"/>
            </a:pPr>
            <a:endParaRPr lang="es-ES" sz="1600" dirty="0"/>
          </a:p>
          <a:p>
            <a:pPr marL="285750" indent="-285750">
              <a:buFont typeface="Arial" panose="020B0604020202020204" pitchFamily="34" charset="0"/>
              <a:buChar char="•"/>
            </a:pPr>
            <a:r>
              <a:rPr lang="es-ES" sz="1600" b="1" dirty="0">
                <a:solidFill>
                  <a:srgbClr val="0070C0"/>
                </a:solidFill>
              </a:rPr>
              <a:t>Periodo de protección de datos: </a:t>
            </a:r>
            <a:r>
              <a:rPr lang="es-ES" sz="1600" dirty="0"/>
              <a:t>4 años (art. 84 PND)</a:t>
            </a:r>
          </a:p>
          <a:p>
            <a:pPr marL="285750" indent="-285750">
              <a:buFont typeface="Arial" panose="020B0604020202020204" pitchFamily="34" charset="0"/>
              <a:buChar char="•"/>
            </a:pPr>
            <a:endParaRPr lang="es-ES" sz="1600" b="1" dirty="0">
              <a:solidFill>
                <a:srgbClr val="0070C0"/>
              </a:solidFill>
            </a:endParaRPr>
          </a:p>
          <a:p>
            <a:pPr marL="285750" indent="-285750">
              <a:buFont typeface="Arial" panose="020B0604020202020204" pitchFamily="34" charset="0"/>
              <a:buChar char="•"/>
            </a:pPr>
            <a:r>
              <a:rPr lang="es-ES" sz="1600" b="1" dirty="0">
                <a:solidFill>
                  <a:srgbClr val="0070C0"/>
                </a:solidFill>
              </a:rPr>
              <a:t>Periodos de protección no acumulables para un medicamento dado</a:t>
            </a:r>
          </a:p>
          <a:p>
            <a:pPr marL="807187" lvl="1" indent="-285750">
              <a:buFont typeface="Arial" panose="020B0604020202020204" pitchFamily="34" charset="0"/>
              <a:buChar char="•"/>
            </a:pPr>
            <a:r>
              <a:rPr lang="es-ES" sz="1600" dirty="0"/>
              <a:t>Con independencia de si se autoriza más de una indicación que cumpla con los requisitos, se concederá un único periodo de protección de datos de 4 años</a:t>
            </a:r>
          </a:p>
          <a:p>
            <a:pPr marL="285750" indent="-285750">
              <a:buFont typeface="Arial" panose="020B0604020202020204" pitchFamily="34" charset="0"/>
              <a:buChar char="•"/>
            </a:pPr>
            <a:endParaRPr lang="es-ES" sz="1600" b="1" dirty="0">
              <a:solidFill>
                <a:srgbClr val="0070C0"/>
              </a:solidFill>
            </a:endParaRPr>
          </a:p>
          <a:p>
            <a:pPr marL="285750" indent="-285750">
              <a:buFont typeface="Arial" panose="020B0604020202020204" pitchFamily="34" charset="0"/>
              <a:buChar char="•"/>
            </a:pPr>
            <a:r>
              <a:rPr lang="es-ES" sz="1600" b="1" dirty="0">
                <a:solidFill>
                  <a:srgbClr val="0070C0"/>
                </a:solidFill>
              </a:rPr>
              <a:t>¿Medidas paralelas para evitar el uso </a:t>
            </a:r>
            <a:r>
              <a:rPr lang="es-ES" sz="1600" b="1" i="1" dirty="0">
                <a:solidFill>
                  <a:srgbClr val="0070C0"/>
                </a:solidFill>
              </a:rPr>
              <a:t>cross-label</a:t>
            </a:r>
            <a:r>
              <a:rPr lang="es-ES" sz="1600" b="1" dirty="0">
                <a:solidFill>
                  <a:srgbClr val="0070C0"/>
                </a:solidFill>
              </a:rPr>
              <a:t> de otros medicamentos que tengan el mismo principio activo durante el periodo de protección de datos?</a:t>
            </a:r>
          </a:p>
        </p:txBody>
      </p:sp>
    </p:spTree>
    <p:extLst>
      <p:ext uri="{BB962C8B-B14F-4D97-AF65-F5344CB8AC3E}">
        <p14:creationId xmlns:p14="http://schemas.microsoft.com/office/powerpoint/2010/main" val="217427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720000" y="512329"/>
            <a:ext cx="8604109" cy="223200"/>
          </a:xfrm>
        </p:spPr>
        <p:txBody>
          <a:bodyPr/>
          <a:lstStyle/>
          <a:p>
            <a:r>
              <a:rPr lang="es-ES" sz="2000" dirty="0"/>
              <a:t>6. Exclusividad transmisible para antimicrobianos</a:t>
            </a:r>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23</a:t>
            </a:fld>
            <a:endParaRPr lang="en-GB" dirty="0"/>
          </a:p>
        </p:txBody>
      </p:sp>
      <p:sp>
        <p:nvSpPr>
          <p:cNvPr id="3" name="TextBox 2">
            <a:extLst>
              <a:ext uri="{FF2B5EF4-FFF2-40B4-BE49-F238E27FC236}">
                <a16:creationId xmlns:a16="http://schemas.microsoft.com/office/drawing/2014/main" id="{DCB97EFB-34E7-2421-47DB-CD1C8D1AA551}"/>
              </a:ext>
            </a:extLst>
          </p:cNvPr>
          <p:cNvSpPr txBox="1"/>
          <p:nvPr/>
        </p:nvSpPr>
        <p:spPr>
          <a:xfrm>
            <a:off x="719999" y="1108364"/>
            <a:ext cx="8908909" cy="5315536"/>
          </a:xfrm>
          <a:prstGeom prst="rect">
            <a:avLst/>
          </a:prstGeom>
          <a:noFill/>
        </p:spPr>
        <p:txBody>
          <a:bodyPr wrap="square" lIns="0" tIns="0" rIns="0" bIns="0" rtlCol="0">
            <a:noAutofit/>
          </a:bodyPr>
          <a:lstStyle/>
          <a:p>
            <a:endParaRPr lang="es-ES" sz="900" dirty="0"/>
          </a:p>
          <a:p>
            <a:pPr marL="285750" indent="-285750">
              <a:buFont typeface="Arial" panose="020B0604020202020204" pitchFamily="34" charset="0"/>
              <a:buChar char="•"/>
            </a:pPr>
            <a:r>
              <a:rPr lang="es-ES" sz="1600" b="1" dirty="0">
                <a:solidFill>
                  <a:srgbClr val="0070C0"/>
                </a:solidFill>
              </a:rPr>
              <a:t>Incentivo novedoso y valiente (arts. 40 a 43 PNR)</a:t>
            </a:r>
          </a:p>
          <a:p>
            <a:pPr marL="285750" indent="-285750">
              <a:buFont typeface="Arial" panose="020B0604020202020204" pitchFamily="34" charset="0"/>
              <a:buChar char="•"/>
            </a:pPr>
            <a:endParaRPr lang="es-ES" sz="1600" b="1" dirty="0">
              <a:solidFill>
                <a:srgbClr val="0070C0"/>
              </a:solidFill>
            </a:endParaRPr>
          </a:p>
          <a:p>
            <a:pPr marL="285750" indent="-285750">
              <a:buFont typeface="Arial" panose="020B0604020202020204" pitchFamily="34" charset="0"/>
              <a:buChar char="•"/>
            </a:pPr>
            <a:r>
              <a:rPr lang="es-ES" sz="1600" b="1" dirty="0">
                <a:solidFill>
                  <a:srgbClr val="0070C0"/>
                </a:solidFill>
              </a:rPr>
              <a:t>Características esenciales:</a:t>
            </a:r>
          </a:p>
          <a:p>
            <a:pPr marL="807187" lvl="1" indent="-285750">
              <a:buFont typeface="Arial" panose="020B0604020202020204" pitchFamily="34" charset="0"/>
              <a:buChar char="•"/>
            </a:pPr>
            <a:r>
              <a:rPr lang="es-ES" sz="1400" dirty="0"/>
              <a:t>Asociado al desarrollo y autorización de un antimicrobiano </a:t>
            </a:r>
            <a:r>
              <a:rPr lang="es-ES" sz="1400" b="1" u="sng" dirty="0"/>
              <a:t>prioritario</a:t>
            </a:r>
            <a:r>
              <a:rPr lang="es-ES" sz="1400" dirty="0"/>
              <a:t>:</a:t>
            </a:r>
          </a:p>
          <a:p>
            <a:pPr marL="1328623" lvl="2" indent="-285750">
              <a:buFont typeface="Arial" panose="020B0604020202020204" pitchFamily="34" charset="0"/>
              <a:buChar char="•"/>
            </a:pPr>
            <a:r>
              <a:rPr lang="es-ES" sz="1400" dirty="0"/>
              <a:t>Datos preclínicos y clínicos avalan un beneficio clínico significativo respecto a la resistencia antimicrobiana</a:t>
            </a:r>
          </a:p>
          <a:p>
            <a:pPr marL="1328623" lvl="2" indent="-285750">
              <a:buFont typeface="Arial" panose="020B0604020202020204" pitchFamily="34" charset="0"/>
              <a:buChar char="•"/>
            </a:pPr>
            <a:r>
              <a:rPr lang="es-ES" sz="1400" dirty="0"/>
              <a:t>Cumple una de estas tres condiciones:</a:t>
            </a:r>
          </a:p>
          <a:p>
            <a:pPr marL="1850060" lvl="3" indent="-285750">
              <a:buFont typeface="Arial" panose="020B0604020202020204" pitchFamily="34" charset="0"/>
              <a:buChar char="•"/>
            </a:pPr>
            <a:r>
              <a:rPr lang="es-ES" sz="1400" dirty="0"/>
              <a:t>Nueva clase de antimicrobianos</a:t>
            </a:r>
          </a:p>
          <a:p>
            <a:pPr marL="1850060" lvl="3" indent="-285750">
              <a:buFont typeface="Arial" panose="020B0604020202020204" pitchFamily="34" charset="0"/>
              <a:buChar char="•"/>
            </a:pPr>
            <a:r>
              <a:rPr lang="es-ES" sz="1400" dirty="0"/>
              <a:t>Su mecanismo de acción es significativamente diferente del de los autorizados en la UE</a:t>
            </a:r>
          </a:p>
          <a:p>
            <a:pPr marL="1850060" lvl="3" indent="-285750">
              <a:buFont typeface="Arial" panose="020B0604020202020204" pitchFamily="34" charset="0"/>
              <a:buChar char="•"/>
            </a:pPr>
            <a:r>
              <a:rPr lang="es-ES" sz="1400" dirty="0"/>
              <a:t>Principio activo no autorizado previamente en la UE que se dirige frente a organismos multirresistentes a varios fármacos e infecciones graves o potencialmente mortales </a:t>
            </a:r>
          </a:p>
          <a:p>
            <a:pPr marL="807187" lvl="1" indent="-285750">
              <a:buFont typeface="Arial" panose="020B0604020202020204" pitchFamily="34" charset="0"/>
              <a:buChar char="•"/>
            </a:pPr>
            <a:endParaRPr lang="es-ES" sz="1400" dirty="0"/>
          </a:p>
          <a:p>
            <a:pPr marL="807187" lvl="1" indent="-285750">
              <a:buFont typeface="Arial" panose="020B0604020202020204" pitchFamily="34" charset="0"/>
              <a:buChar char="•"/>
            </a:pPr>
            <a:r>
              <a:rPr lang="es-ES" sz="1400" dirty="0"/>
              <a:t>Incentivo: </a:t>
            </a:r>
            <a:r>
              <a:rPr lang="es-ES" sz="1400" i="1" dirty="0" err="1"/>
              <a:t>Voucher</a:t>
            </a:r>
            <a:r>
              <a:rPr lang="es-ES" sz="1400" dirty="0"/>
              <a:t>/Bono – </a:t>
            </a:r>
            <a:r>
              <a:rPr lang="es-ES" sz="1400" b="1" dirty="0"/>
              <a:t>12 meses de protección de datos </a:t>
            </a:r>
            <a:r>
              <a:rPr lang="es-ES" sz="1400" dirty="0"/>
              <a:t>para un medicamento autorizado mediante el </a:t>
            </a:r>
            <a:r>
              <a:rPr lang="es-ES" sz="1400" b="1" dirty="0"/>
              <a:t>procedimiento centralizado</a:t>
            </a:r>
          </a:p>
          <a:p>
            <a:pPr marL="798513" lvl="1" indent="-285750">
              <a:buFont typeface="Arial" panose="020B0604020202020204" pitchFamily="34" charset="0"/>
              <a:buChar char="•"/>
            </a:pPr>
            <a:r>
              <a:rPr lang="es-ES" sz="1400" dirty="0"/>
              <a:t>El titular debe demostrar estar capacitado para </a:t>
            </a:r>
            <a:r>
              <a:rPr lang="es-ES" sz="1400" b="1" dirty="0"/>
              <a:t>suministrar el antimicrobiano en cantidades suficientes </a:t>
            </a:r>
            <a:r>
              <a:rPr lang="es-ES" sz="1400" dirty="0"/>
              <a:t>para las necesidades previsibles de la UE</a:t>
            </a:r>
          </a:p>
          <a:p>
            <a:pPr marL="798513" lvl="1" indent="-285750">
              <a:buFont typeface="Arial" panose="020B0604020202020204" pitchFamily="34" charset="0"/>
              <a:buChar char="•"/>
            </a:pPr>
            <a:r>
              <a:rPr lang="es-ES" sz="1400" dirty="0"/>
              <a:t>Posibilidad de </a:t>
            </a:r>
            <a:r>
              <a:rPr lang="es-ES" sz="1400" b="1" dirty="0"/>
              <a:t>revocación</a:t>
            </a:r>
            <a:r>
              <a:rPr lang="es-ES" sz="1400" dirty="0"/>
              <a:t> del cupón si </a:t>
            </a:r>
            <a:r>
              <a:rPr lang="es-ES" sz="1400" b="1" dirty="0"/>
              <a:t>no se satisfacen solicitudes de suministro </a:t>
            </a:r>
            <a:r>
              <a:rPr lang="es-ES" sz="1400" dirty="0"/>
              <a:t>en la UE</a:t>
            </a:r>
          </a:p>
          <a:p>
            <a:pPr marL="798513" lvl="1" indent="-285750">
              <a:buFont typeface="Arial" panose="020B0604020202020204" pitchFamily="34" charset="0"/>
              <a:buChar char="•"/>
            </a:pPr>
            <a:r>
              <a:rPr lang="es-ES" sz="1400" dirty="0"/>
              <a:t>El bono puede utilizarlo el titular del medicamento antimicrobiano para este o para cualquier otro de sus medicamentos (autorizados por el procedimiento centralizado)</a:t>
            </a:r>
          </a:p>
          <a:p>
            <a:pPr marL="798513" lvl="1" indent="-285750">
              <a:buFont typeface="Arial" panose="020B0604020202020204" pitchFamily="34" charset="0"/>
              <a:buChar char="•"/>
            </a:pPr>
            <a:r>
              <a:rPr lang="es-ES" sz="1400" dirty="0"/>
              <a:t>También puede </a:t>
            </a:r>
            <a:r>
              <a:rPr lang="es-ES" sz="1400" b="1" dirty="0"/>
              <a:t>transmitirse a terceros </a:t>
            </a:r>
            <a:r>
              <a:rPr lang="es-ES" sz="1400" dirty="0"/>
              <a:t>(solo una vez), divulgándose el valor de la transacción</a:t>
            </a:r>
          </a:p>
          <a:p>
            <a:pPr marL="798513" lvl="1" indent="-285750">
              <a:buFont typeface="Arial" panose="020B0604020202020204" pitchFamily="34" charset="0"/>
              <a:buChar char="•"/>
            </a:pPr>
            <a:r>
              <a:rPr lang="es-ES" sz="1400" dirty="0"/>
              <a:t>El medicamento beneficiado por el bono debe estar en sus </a:t>
            </a:r>
            <a:r>
              <a:rPr lang="es-ES" sz="1400" b="1" dirty="0"/>
              <a:t>primeros 4 años del periodo de protección de datos</a:t>
            </a:r>
          </a:p>
          <a:p>
            <a:pPr marL="798513" lvl="1" indent="-285750">
              <a:buFont typeface="Arial" panose="020B0604020202020204" pitchFamily="34" charset="0"/>
              <a:buChar char="•"/>
            </a:pPr>
            <a:r>
              <a:rPr lang="es-ES" sz="1400" b="1" dirty="0"/>
              <a:t>Caduca</a:t>
            </a:r>
            <a:r>
              <a:rPr lang="es-ES" sz="1400" dirty="0"/>
              <a:t> si se retira la AC del producto antimicrobiano o si no se utiliza en 5 años</a:t>
            </a:r>
          </a:p>
          <a:p>
            <a:pPr marL="512763" lvl="1"/>
            <a:endParaRPr lang="es-ES" sz="1400" dirty="0"/>
          </a:p>
          <a:p>
            <a:pPr marL="277076" indent="-285750">
              <a:buFont typeface="Arial" panose="020B0604020202020204" pitchFamily="34" charset="0"/>
              <a:buChar char="•"/>
            </a:pPr>
            <a:r>
              <a:rPr lang="es-ES" sz="1600" b="1" dirty="0">
                <a:solidFill>
                  <a:srgbClr val="0070C0"/>
                </a:solidFill>
              </a:rPr>
              <a:t>Duración del incentivo provisionalmente limitada:</a:t>
            </a:r>
          </a:p>
          <a:p>
            <a:pPr marL="798513" lvl="1" indent="-285750">
              <a:buFont typeface="Arial" panose="020B0604020202020204" pitchFamily="34" charset="0"/>
              <a:buChar char="•"/>
            </a:pPr>
            <a:r>
              <a:rPr lang="es-ES" sz="1400" dirty="0"/>
              <a:t>10 primeros bonos; o, si sucede antes</a:t>
            </a:r>
          </a:p>
          <a:p>
            <a:pPr marL="798513" lvl="1" indent="-285750">
              <a:buFont typeface="Arial" panose="020B0604020202020204" pitchFamily="34" charset="0"/>
              <a:buChar char="•"/>
            </a:pPr>
            <a:r>
              <a:rPr lang="es-ES" sz="1400" dirty="0"/>
              <a:t>15 años desde entrada en vigor del NR</a:t>
            </a:r>
          </a:p>
        </p:txBody>
      </p:sp>
    </p:spTree>
    <p:extLst>
      <p:ext uri="{BB962C8B-B14F-4D97-AF65-F5344CB8AC3E}">
        <p14:creationId xmlns:p14="http://schemas.microsoft.com/office/powerpoint/2010/main" val="407821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719999" y="422274"/>
            <a:ext cx="8604109" cy="223200"/>
          </a:xfrm>
        </p:spPr>
        <p:txBody>
          <a:bodyPr/>
          <a:lstStyle/>
          <a:p>
            <a:r>
              <a:rPr lang="es-ES" sz="2000" dirty="0"/>
              <a:t>6. Exclusividad transmisible para antimicrobianos</a:t>
            </a:r>
            <a:br>
              <a:rPr lang="es-ES" sz="2000" dirty="0"/>
            </a:br>
            <a:br>
              <a:rPr lang="es-ES" sz="2000" dirty="0"/>
            </a:br>
            <a:r>
              <a:rPr lang="es-ES" sz="2000" b="1" dirty="0">
                <a:solidFill>
                  <a:srgbClr val="00B050"/>
                </a:solidFill>
                <a:latin typeface="Arial" panose="020B0604020202020204" pitchFamily="34" charset="0"/>
                <a:cs typeface="Arial" panose="020B0604020202020204" pitchFamily="34" charset="0"/>
              </a:rPr>
              <a:t>MEDIDAS QUE PUEDEN MEJORAR EL INCENTIVO</a:t>
            </a:r>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24</a:t>
            </a:fld>
            <a:endParaRPr lang="en-GB" dirty="0"/>
          </a:p>
        </p:txBody>
      </p:sp>
      <p:sp>
        <p:nvSpPr>
          <p:cNvPr id="3" name="TextBox 2">
            <a:extLst>
              <a:ext uri="{FF2B5EF4-FFF2-40B4-BE49-F238E27FC236}">
                <a16:creationId xmlns:a16="http://schemas.microsoft.com/office/drawing/2014/main" id="{DCB97EFB-34E7-2421-47DB-CD1C8D1AA551}"/>
              </a:ext>
            </a:extLst>
          </p:cNvPr>
          <p:cNvSpPr txBox="1"/>
          <p:nvPr/>
        </p:nvSpPr>
        <p:spPr>
          <a:xfrm>
            <a:off x="719999" y="1413165"/>
            <a:ext cx="8908909" cy="5010736"/>
          </a:xfrm>
          <a:prstGeom prst="rect">
            <a:avLst/>
          </a:prstGeom>
          <a:noFill/>
        </p:spPr>
        <p:txBody>
          <a:bodyPr wrap="square" lIns="0" tIns="0" rIns="0" bIns="0" rtlCol="0">
            <a:noAutofit/>
          </a:bodyPr>
          <a:lstStyle/>
          <a:p>
            <a:endParaRPr lang="es-ES" sz="900" dirty="0"/>
          </a:p>
          <a:p>
            <a:pPr marL="285750" indent="-285750">
              <a:buFont typeface="Arial" panose="020B0604020202020204" pitchFamily="34" charset="0"/>
              <a:buChar char="•"/>
            </a:pPr>
            <a:r>
              <a:rPr lang="es-ES" sz="1600" b="1" dirty="0">
                <a:solidFill>
                  <a:srgbClr val="0070C0"/>
                </a:solidFill>
              </a:rPr>
              <a:t>Mayor claridad en algunos conceptos indeterminados</a:t>
            </a:r>
          </a:p>
          <a:p>
            <a:pPr marL="285750" indent="-285750">
              <a:buFont typeface="Arial" panose="020B0604020202020204" pitchFamily="34" charset="0"/>
              <a:buChar char="•"/>
            </a:pPr>
            <a:endParaRPr lang="es-ES" sz="1600" b="1" dirty="0">
              <a:solidFill>
                <a:srgbClr val="0070C0"/>
              </a:solidFill>
            </a:endParaRPr>
          </a:p>
          <a:p>
            <a:pPr marL="285750" indent="-285750">
              <a:buFont typeface="Arial" panose="020B0604020202020204" pitchFamily="34" charset="0"/>
              <a:buChar char="•"/>
            </a:pPr>
            <a:r>
              <a:rPr lang="es-ES" sz="1600" b="1" dirty="0">
                <a:solidFill>
                  <a:srgbClr val="0070C0"/>
                </a:solidFill>
              </a:rPr>
              <a:t>¿Condiciones muy restrictivas en la definición de antimicrobiano prioritario?:</a:t>
            </a:r>
          </a:p>
          <a:p>
            <a:pPr marL="807187" lvl="1" indent="-285750">
              <a:buFont typeface="Arial" panose="020B0604020202020204" pitchFamily="34" charset="0"/>
              <a:buChar char="•"/>
            </a:pPr>
            <a:r>
              <a:rPr lang="es-ES" sz="1500" dirty="0"/>
              <a:t>¿Debería estarse a criterios de utilidad clínica en lugar de a criterios predeterminados tan estrictos?</a:t>
            </a:r>
          </a:p>
          <a:p>
            <a:pPr marL="512763" lvl="1"/>
            <a:endParaRPr lang="es-ES" sz="1400" dirty="0"/>
          </a:p>
          <a:p>
            <a:pPr marL="277076" indent="-285750">
              <a:buFont typeface="Arial" panose="020B0604020202020204" pitchFamily="34" charset="0"/>
              <a:buChar char="•"/>
            </a:pPr>
            <a:r>
              <a:rPr lang="es-ES" sz="1600" b="1" dirty="0">
                <a:solidFill>
                  <a:srgbClr val="0070C0"/>
                </a:solidFill>
              </a:rPr>
              <a:t>Ampliación del conjunto de medicamentos beneficiarios del cupón:</a:t>
            </a:r>
          </a:p>
          <a:p>
            <a:pPr marL="798513" lvl="1" indent="-285750">
              <a:buFont typeface="Arial" panose="020B0604020202020204" pitchFamily="34" charset="0"/>
              <a:buChar char="•"/>
            </a:pPr>
            <a:r>
              <a:rPr lang="es-ES" sz="1500" dirty="0"/>
              <a:t>Cualquier medicamento al que le restaran 2 años como mínimo de protección de datos</a:t>
            </a:r>
          </a:p>
          <a:p>
            <a:pPr marL="798513" lvl="1" indent="-285750">
              <a:buFont typeface="Arial" panose="020B0604020202020204" pitchFamily="34" charset="0"/>
              <a:buChar char="•"/>
            </a:pPr>
            <a:r>
              <a:rPr lang="es-ES" sz="1500" dirty="0"/>
              <a:t>Este plazo no afectaría significativamente a la predictibilidad de los laboratorios genéricos</a:t>
            </a:r>
          </a:p>
          <a:p>
            <a:pPr marL="798513" lvl="1" indent="-285750">
              <a:buFont typeface="Arial" panose="020B0604020202020204" pitchFamily="34" charset="0"/>
              <a:buChar char="•"/>
            </a:pPr>
            <a:endParaRPr lang="es-ES" sz="1400" dirty="0"/>
          </a:p>
          <a:p>
            <a:pPr marL="277076" indent="-285750">
              <a:buFont typeface="Arial" panose="020B0604020202020204" pitchFamily="34" charset="0"/>
              <a:buChar char="•"/>
            </a:pPr>
            <a:r>
              <a:rPr lang="es-ES" sz="1600" b="1" dirty="0">
                <a:solidFill>
                  <a:srgbClr val="0070C0"/>
                </a:solidFill>
              </a:rPr>
              <a:t>Revocación del cupón si no se satisfacen solicitudes de suministro en la UE:</a:t>
            </a:r>
          </a:p>
          <a:p>
            <a:pPr marL="798513" lvl="1" indent="-285750">
              <a:buFont typeface="Arial" panose="020B0604020202020204" pitchFamily="34" charset="0"/>
              <a:buChar char="•"/>
            </a:pPr>
            <a:r>
              <a:rPr lang="es-ES" sz="1500" dirty="0"/>
              <a:t>Debería flexibilizarse esta “sanción” si la falta de suministro se debe a causas no imputables al titular de la AC</a:t>
            </a:r>
          </a:p>
          <a:p>
            <a:pPr marL="798513" lvl="1" indent="-285750">
              <a:buFont typeface="Arial" panose="020B0604020202020204" pitchFamily="34" charset="0"/>
              <a:buChar char="•"/>
            </a:pPr>
            <a:r>
              <a:rPr lang="es-ES" sz="1500" dirty="0"/>
              <a:t>Pandemias, situaciones de crisis en las que la demanda es excepcional, problemas globales de suministros, etc.</a:t>
            </a:r>
          </a:p>
          <a:p>
            <a:pPr marL="798513" lvl="1" indent="-285750">
              <a:buFont typeface="Arial" panose="020B0604020202020204" pitchFamily="34" charset="0"/>
              <a:buChar char="•"/>
            </a:pPr>
            <a:endParaRPr lang="es-ES" sz="1400" dirty="0"/>
          </a:p>
          <a:p>
            <a:pPr marL="277076" indent="-285750">
              <a:buFont typeface="Arial" panose="020B0604020202020204" pitchFamily="34" charset="0"/>
              <a:buChar char="•"/>
            </a:pPr>
            <a:r>
              <a:rPr lang="es-ES" sz="1600" b="1" dirty="0">
                <a:solidFill>
                  <a:srgbClr val="0070C0"/>
                </a:solidFill>
              </a:rPr>
              <a:t>Limitación temporal de la aplicación del incentivo:</a:t>
            </a:r>
          </a:p>
          <a:p>
            <a:pPr marL="798513" lvl="1" indent="-285750">
              <a:buFont typeface="Arial" panose="020B0604020202020204" pitchFamily="34" charset="0"/>
              <a:buChar char="•"/>
            </a:pPr>
            <a:r>
              <a:rPr lang="es-ES" sz="1500" dirty="0"/>
              <a:t>¿Conveniencia de prever una revisión del incentivo con base en criterios de resultados predefinidos?</a:t>
            </a:r>
          </a:p>
          <a:p>
            <a:pPr marL="798513" lvl="1" indent="-285750">
              <a:buFont typeface="Arial" panose="020B0604020202020204" pitchFamily="34" charset="0"/>
              <a:buChar char="•"/>
            </a:pPr>
            <a:r>
              <a:rPr lang="es-ES" sz="1500" dirty="0"/>
              <a:t>Establecer un límite temporal al incentivo puede desincentivar la inversión en I+D </a:t>
            </a:r>
          </a:p>
          <a:p>
            <a:pPr marL="798513" lvl="1" indent="-285750">
              <a:buFont typeface="Arial" panose="020B0604020202020204" pitchFamily="34" charset="0"/>
              <a:buChar char="•"/>
            </a:pPr>
            <a:r>
              <a:rPr lang="es-ES" sz="1500" dirty="0"/>
              <a:t>15 años puede no ser un periodo temporal que se ajuste a los tiempos necesarios para la I+D de los medicamentos antimicrobianos</a:t>
            </a:r>
          </a:p>
          <a:p>
            <a:pPr marL="798513" lvl="1" indent="-285750">
              <a:buFont typeface="Arial" panose="020B0604020202020204" pitchFamily="34" charset="0"/>
              <a:buChar char="•"/>
            </a:pPr>
            <a:r>
              <a:rPr lang="es-ES" sz="1500" dirty="0"/>
              <a:t>Establecer un límite máximo de cupones tampoco permite la necesaria predictibilidad en el momento en que se toman las decisiones de inversión</a:t>
            </a:r>
          </a:p>
          <a:p>
            <a:pPr marL="277076" indent="-285750">
              <a:buFont typeface="Arial" panose="020B0604020202020204" pitchFamily="34" charset="0"/>
              <a:buChar char="•"/>
            </a:pPr>
            <a:endParaRPr lang="es-ES" sz="1600" b="1" dirty="0">
              <a:solidFill>
                <a:srgbClr val="0070C0"/>
              </a:solidFill>
            </a:endParaRPr>
          </a:p>
          <a:p>
            <a:pPr marL="277076" indent="-285750">
              <a:buFont typeface="Arial" panose="020B0604020202020204" pitchFamily="34" charset="0"/>
              <a:buChar char="•"/>
            </a:pPr>
            <a:endParaRPr lang="es-ES" sz="1600" b="1" dirty="0">
              <a:solidFill>
                <a:srgbClr val="0070C0"/>
              </a:solidFill>
            </a:endParaRPr>
          </a:p>
          <a:p>
            <a:pPr marL="277076" indent="-285750">
              <a:buFont typeface="Arial" panose="020B0604020202020204" pitchFamily="34" charset="0"/>
              <a:buChar char="•"/>
            </a:pPr>
            <a:endParaRPr lang="es-ES" sz="1600" b="1" dirty="0">
              <a:solidFill>
                <a:srgbClr val="0070C0"/>
              </a:solidFill>
            </a:endParaRPr>
          </a:p>
          <a:p>
            <a:pPr marL="277076" indent="-285750">
              <a:buFont typeface="Arial" panose="020B0604020202020204" pitchFamily="34" charset="0"/>
              <a:buChar char="•"/>
            </a:pPr>
            <a:endParaRPr lang="es-ES" sz="1400" dirty="0"/>
          </a:p>
          <a:p>
            <a:pPr marL="277076" indent="-285750">
              <a:buFont typeface="Arial" panose="020B0604020202020204" pitchFamily="34" charset="0"/>
              <a:buChar char="•"/>
            </a:pPr>
            <a:endParaRPr lang="es-ES" sz="1400" dirty="0"/>
          </a:p>
          <a:p>
            <a:pPr marL="277076" indent="-285750">
              <a:buFont typeface="Arial" panose="020B0604020202020204" pitchFamily="34" charset="0"/>
              <a:buChar char="•"/>
            </a:pPr>
            <a:endParaRPr lang="es-ES" sz="1400" dirty="0"/>
          </a:p>
        </p:txBody>
      </p:sp>
    </p:spTree>
    <p:extLst>
      <p:ext uri="{BB962C8B-B14F-4D97-AF65-F5344CB8AC3E}">
        <p14:creationId xmlns:p14="http://schemas.microsoft.com/office/powerpoint/2010/main" val="1888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6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632216" y="494826"/>
            <a:ext cx="9692884" cy="267174"/>
          </a:xfrm>
        </p:spPr>
        <p:txBody>
          <a:bodyPr/>
          <a:lstStyle/>
          <a:p>
            <a:r>
              <a:rPr lang="es-ES" sz="2000" dirty="0"/>
              <a:t>1. </a:t>
            </a:r>
            <a:r>
              <a:rPr lang="es-ES" sz="2000" b="1" dirty="0">
                <a:latin typeface="Arial Black" panose="020B0A04020102020204" pitchFamily="34" charset="0"/>
                <a:ea typeface="SimSun" panose="02010600030101010101" pitchFamily="2" charset="-122"/>
                <a:cs typeface="Arial" panose="020B0604020202020204" pitchFamily="34" charset="0"/>
              </a:rPr>
              <a:t>Revisión a la baja de la protección de datos de registro</a:t>
            </a:r>
            <a:br>
              <a:rPr lang="es-ES" sz="2000" dirty="0">
                <a:effectLst/>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3</a:t>
            </a:fld>
            <a:endParaRPr lang="en-GB" dirty="0"/>
          </a:p>
        </p:txBody>
      </p:sp>
      <p:sp>
        <p:nvSpPr>
          <p:cNvPr id="3" name="TextBox 2">
            <a:extLst>
              <a:ext uri="{FF2B5EF4-FFF2-40B4-BE49-F238E27FC236}">
                <a16:creationId xmlns:a16="http://schemas.microsoft.com/office/drawing/2014/main" id="{66F1DAD6-04E6-A5FE-C472-51C21155124E}"/>
              </a:ext>
            </a:extLst>
          </p:cNvPr>
          <p:cNvSpPr txBox="1"/>
          <p:nvPr/>
        </p:nvSpPr>
        <p:spPr>
          <a:xfrm>
            <a:off x="1257300" y="2318514"/>
            <a:ext cx="8136510" cy="1900909"/>
          </a:xfrm>
          <a:prstGeom prst="rect">
            <a:avLst/>
          </a:prstGeom>
          <a:noFill/>
        </p:spPr>
        <p:txBody>
          <a:bodyPr wrap="square" lIns="0" tIns="0" rIns="0" bIns="0" rtlCol="0">
            <a:noAutofit/>
          </a:bodyPr>
          <a:lstStyle/>
          <a:p>
            <a:pPr algn="ctr"/>
            <a:r>
              <a:rPr lang="es-ES" sz="1400" b="1" dirty="0"/>
              <a:t>ESQUEMA ACTUAL - INCENTIVO DE TALLA ÚNICA</a:t>
            </a:r>
          </a:p>
          <a:p>
            <a:pPr algn="ctr"/>
            <a:endParaRPr lang="es-ES" sz="1200" dirty="0"/>
          </a:p>
          <a:p>
            <a:pPr algn="ctr"/>
            <a:endParaRPr lang="es-ES" sz="1200" dirty="0"/>
          </a:p>
          <a:p>
            <a:pPr algn="ctr"/>
            <a:r>
              <a:rPr lang="es-ES" sz="1400" dirty="0">
                <a:solidFill>
                  <a:srgbClr val="00B050"/>
                </a:solidFill>
              </a:rPr>
              <a:t>8 (protección datos)</a:t>
            </a:r>
            <a:r>
              <a:rPr lang="es-ES" sz="1400" dirty="0"/>
              <a:t> </a:t>
            </a:r>
            <a:r>
              <a:rPr lang="es-ES" sz="1400" dirty="0">
                <a:solidFill>
                  <a:srgbClr val="0070C0"/>
                </a:solidFill>
              </a:rPr>
              <a:t>+ 2 (protección comercial)</a:t>
            </a:r>
            <a:r>
              <a:rPr lang="es-ES" sz="1400" dirty="0"/>
              <a:t> </a:t>
            </a:r>
            <a:r>
              <a:rPr lang="es-ES" sz="1400" dirty="0">
                <a:solidFill>
                  <a:srgbClr val="E40138"/>
                </a:solidFill>
              </a:rPr>
              <a:t>+ 1 (nueva indicación terapéutica)</a:t>
            </a:r>
          </a:p>
          <a:p>
            <a:pPr algn="ctr"/>
            <a:endParaRPr lang="es-ES" sz="1200" dirty="0"/>
          </a:p>
        </p:txBody>
      </p:sp>
      <p:cxnSp>
        <p:nvCxnSpPr>
          <p:cNvPr id="9" name="Straight Connector 8">
            <a:extLst>
              <a:ext uri="{FF2B5EF4-FFF2-40B4-BE49-F238E27FC236}">
                <a16:creationId xmlns:a16="http://schemas.microsoft.com/office/drawing/2014/main" id="{041516E8-7D4A-6E95-644C-461FB01948E9}"/>
              </a:ext>
            </a:extLst>
          </p:cNvPr>
          <p:cNvCxnSpPr>
            <a:cxnSpLocks/>
          </p:cNvCxnSpPr>
          <p:nvPr/>
        </p:nvCxnSpPr>
        <p:spPr>
          <a:xfrm>
            <a:off x="3501516" y="2061188"/>
            <a:ext cx="3556508" cy="158115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273073-CC11-31C8-9C69-ACBA20F9A6AC}"/>
              </a:ext>
            </a:extLst>
          </p:cNvPr>
          <p:cNvCxnSpPr>
            <a:cxnSpLocks/>
          </p:cNvCxnSpPr>
          <p:nvPr/>
        </p:nvCxnSpPr>
        <p:spPr>
          <a:xfrm flipV="1">
            <a:off x="3517645" y="1957816"/>
            <a:ext cx="3642233" cy="158115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76620D-2941-85E6-2F71-F2A1448BA635}"/>
              </a:ext>
            </a:extLst>
          </p:cNvPr>
          <p:cNvSpPr txBox="1"/>
          <p:nvPr/>
        </p:nvSpPr>
        <p:spPr>
          <a:xfrm>
            <a:off x="76200" y="4448174"/>
            <a:ext cx="10525125" cy="2505075"/>
          </a:xfrm>
          <a:prstGeom prst="rect">
            <a:avLst/>
          </a:prstGeom>
          <a:noFill/>
        </p:spPr>
        <p:txBody>
          <a:bodyPr wrap="square" lIns="0" tIns="0" rIns="0" bIns="0" rtlCol="0">
            <a:noAutofit/>
          </a:bodyPr>
          <a:lstStyle/>
          <a:p>
            <a:pPr algn="ctr"/>
            <a:r>
              <a:rPr lang="es-ES" sz="1400" b="1" dirty="0"/>
              <a:t>NUEVO ESQUEMA – INCENTIVOS MODULADOS  (arts. 80 a 86 Borrador Directiva)</a:t>
            </a:r>
          </a:p>
          <a:p>
            <a:pPr algn="ctr"/>
            <a:endParaRPr lang="es-ES" sz="1200" dirty="0"/>
          </a:p>
          <a:p>
            <a:pPr algn="ctr"/>
            <a:r>
              <a:rPr lang="es-ES" sz="1400" dirty="0">
                <a:solidFill>
                  <a:srgbClr val="00B050"/>
                </a:solidFill>
              </a:rPr>
              <a:t>6 (protección datos basal)</a:t>
            </a:r>
            <a:r>
              <a:rPr lang="es-ES" sz="1400" dirty="0"/>
              <a:t> </a:t>
            </a:r>
            <a:r>
              <a:rPr lang="es-ES" sz="1400" dirty="0">
                <a:solidFill>
                  <a:srgbClr val="E40138"/>
                </a:solidFill>
              </a:rPr>
              <a:t>+ [2 + 0,5 + 0,5 + 1] (incentivos modulados) </a:t>
            </a:r>
            <a:r>
              <a:rPr lang="es-ES" sz="1400" dirty="0">
                <a:solidFill>
                  <a:srgbClr val="0070C0"/>
                </a:solidFill>
              </a:rPr>
              <a:t>+ 2 (protección comercial)</a:t>
            </a:r>
          </a:p>
          <a:p>
            <a:pPr algn="ctr"/>
            <a:endParaRPr lang="es-ES" sz="1400" dirty="0"/>
          </a:p>
          <a:p>
            <a:pPr algn="ctr"/>
            <a:r>
              <a:rPr lang="es-ES" sz="1400" dirty="0"/>
              <a:t>Posibilidad de alargar el período mínimo de protección de datos</a:t>
            </a:r>
          </a:p>
          <a:p>
            <a:pPr algn="ctr"/>
            <a:endParaRPr lang="es-ES" sz="1200" dirty="0"/>
          </a:p>
        </p:txBody>
      </p:sp>
    </p:spTree>
    <p:extLst>
      <p:ext uri="{BB962C8B-B14F-4D97-AF65-F5344CB8AC3E}">
        <p14:creationId xmlns:p14="http://schemas.microsoft.com/office/powerpoint/2010/main" val="15235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dirty="0"/>
              <a:t>1. </a:t>
            </a:r>
            <a:r>
              <a:rPr lang="es-ES" sz="2000" b="1" dirty="0">
                <a:latin typeface="Arial Black" panose="020B0A04020102020204" pitchFamily="34" charset="0"/>
                <a:ea typeface="SimSun" panose="02010600030101010101" pitchFamily="2" charset="-122"/>
                <a:cs typeface="Arial" panose="020B0604020202020204" pitchFamily="34" charset="0"/>
              </a:rPr>
              <a:t>Revisión a la baja de la protección de datos de registro</a:t>
            </a: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4</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962891" y="1114425"/>
            <a:ext cx="8513618" cy="5785139"/>
          </a:xfrm>
          <a:prstGeom prst="rect">
            <a:avLst/>
          </a:prstGeom>
          <a:noFill/>
        </p:spPr>
        <p:txBody>
          <a:bodyPr wrap="square" lIns="0" tIns="0" rIns="0" bIns="0" rtlCol="0">
            <a:noAutofit/>
          </a:bodyPr>
          <a:lstStyle/>
          <a:p>
            <a:pPr marL="171450" indent="-171450">
              <a:buFont typeface="Arial" panose="020B0604020202020204" pitchFamily="34" charset="0"/>
              <a:buChar char="•"/>
            </a:pPr>
            <a:endParaRPr lang="es-ES" sz="1400" b="1" dirty="0">
              <a:highlight>
                <a:srgbClr val="FFFF00"/>
              </a:highlight>
            </a:endParaRPr>
          </a:p>
          <a:p>
            <a:pPr marL="171450" indent="-171450">
              <a:buFont typeface="Arial" panose="020B0604020202020204" pitchFamily="34" charset="0"/>
              <a:buChar char="•"/>
            </a:pPr>
            <a:endParaRPr lang="es-ES" sz="1400" b="1" dirty="0">
              <a:highlight>
                <a:srgbClr val="FFFF00"/>
              </a:highlight>
            </a:endParaRPr>
          </a:p>
          <a:p>
            <a:pPr marL="171450" indent="-171450">
              <a:buFont typeface="Arial" panose="020B0604020202020204" pitchFamily="34" charset="0"/>
              <a:buChar char="•"/>
            </a:pPr>
            <a:r>
              <a:rPr lang="es-ES" sz="1500" b="1" dirty="0">
                <a:solidFill>
                  <a:srgbClr val="0070C0"/>
                </a:solidFill>
              </a:rPr>
              <a:t>Conclusiones Consejo de la Unión Europea (23 marzo 2023):</a:t>
            </a:r>
          </a:p>
          <a:p>
            <a:pPr marL="692887" lvl="1" indent="-171450">
              <a:buFont typeface="Arial" panose="020B0604020202020204" pitchFamily="34" charset="0"/>
              <a:buChar char="•"/>
            </a:pPr>
            <a:r>
              <a:rPr lang="en-US" sz="1500" dirty="0"/>
              <a:t>“</a:t>
            </a:r>
            <a:r>
              <a:rPr lang="en-US" sz="1500" i="1" dirty="0"/>
              <a:t>step up efforts at national and EU level to reduce barriers to cross-border business and take work forward on access to medicines across Member States </a:t>
            </a:r>
            <a:r>
              <a:rPr lang="en-US" sz="1500" b="1" i="1" u="sng" dirty="0"/>
              <a:t>while also strengthening incentives for investments in innovation</a:t>
            </a:r>
            <a:r>
              <a:rPr lang="en-US" sz="1500" dirty="0"/>
              <a:t>.”</a:t>
            </a:r>
          </a:p>
          <a:p>
            <a:pPr marL="692887" lvl="1" indent="-171450">
              <a:buFont typeface="Arial" panose="020B0604020202020204" pitchFamily="34" charset="0"/>
              <a:buChar char="•"/>
            </a:pPr>
            <a:r>
              <a:rPr lang="es-ES" sz="1500" dirty="0"/>
              <a:t>¿La propuesta de reducir el periodo de protección de datos de 8 a 6 años es una medida alineada con esta conclusión del Consejo de la Unión Europea?</a:t>
            </a:r>
          </a:p>
          <a:p>
            <a:pPr marL="692887" lvl="1" indent="-171450">
              <a:buFont typeface="Arial" panose="020B0604020202020204" pitchFamily="34" charset="0"/>
              <a:buChar char="•"/>
            </a:pPr>
            <a:endParaRPr lang="en-US" sz="1500" dirty="0"/>
          </a:p>
          <a:p>
            <a:pPr marL="692887" lvl="1" indent="-171450">
              <a:buFont typeface="Arial" panose="020B0604020202020204" pitchFamily="34" charset="0"/>
              <a:buChar char="•"/>
            </a:pPr>
            <a:endParaRPr lang="en-US" sz="1500" dirty="0"/>
          </a:p>
          <a:p>
            <a:pPr marL="171450" indent="-171450">
              <a:buFont typeface="Arial" panose="020B0604020202020204" pitchFamily="34" charset="0"/>
              <a:buChar char="•"/>
            </a:pPr>
            <a:r>
              <a:rPr lang="es-ES" sz="1500" b="1" dirty="0">
                <a:solidFill>
                  <a:srgbClr val="0070C0"/>
                </a:solidFill>
              </a:rPr>
              <a:t>La inversión en innovación necesita un sistema de incentivos sólidos y previsibles (predictibilidad):</a:t>
            </a:r>
          </a:p>
          <a:p>
            <a:pPr marL="692887" lvl="1" indent="-171450">
              <a:buFont typeface="Arial" panose="020B0604020202020204" pitchFamily="34" charset="0"/>
              <a:buChar char="•"/>
            </a:pPr>
            <a:r>
              <a:rPr lang="es-ES" sz="1500" dirty="0"/>
              <a:t>Las patentes y CCP no siempre pueden proteger la inversión en innovación:</a:t>
            </a:r>
          </a:p>
          <a:p>
            <a:pPr marL="1214323" lvl="2" indent="-171450">
              <a:buFont typeface="Arial" panose="020B0604020202020204" pitchFamily="34" charset="0"/>
              <a:buChar char="•"/>
            </a:pPr>
            <a:r>
              <a:rPr lang="es-ES" sz="1500" dirty="0"/>
              <a:t>Requisitos de patentabilidad estrictos</a:t>
            </a:r>
          </a:p>
          <a:p>
            <a:pPr marL="1214323" lvl="2" indent="-171450">
              <a:buFont typeface="Arial" panose="020B0604020202020204" pitchFamily="34" charset="0"/>
              <a:buChar char="•"/>
            </a:pPr>
            <a:r>
              <a:rPr lang="es-ES" sz="1500" dirty="0"/>
              <a:t>Sujetas a revocación durante toda su vida legal</a:t>
            </a:r>
          </a:p>
          <a:p>
            <a:pPr marL="1214323" lvl="2" indent="-171450">
              <a:buFont typeface="Arial" panose="020B0604020202020204" pitchFamily="34" charset="0"/>
              <a:buChar char="•"/>
            </a:pPr>
            <a:r>
              <a:rPr lang="es-ES" sz="1500" dirty="0"/>
              <a:t>En casos de medicamentos con largos y complejos procesos de desarrollo, la protección regulatoria puede finalizar después que la expiración de las patentes</a:t>
            </a:r>
          </a:p>
          <a:p>
            <a:pPr marL="692887" lvl="1" indent="-171450">
              <a:buFont typeface="Arial" panose="020B0604020202020204" pitchFamily="34" charset="0"/>
              <a:buChar char="•"/>
            </a:pPr>
            <a:r>
              <a:rPr lang="es-ES" sz="1500" dirty="0"/>
              <a:t>Por ello, las patentes proporcionan solamente expectativas (más o menos sólidas)</a:t>
            </a:r>
          </a:p>
          <a:p>
            <a:pPr marL="692887" lvl="1" indent="-171450">
              <a:buFont typeface="Arial" panose="020B0604020202020204" pitchFamily="34" charset="0"/>
              <a:buChar char="•"/>
            </a:pPr>
            <a:r>
              <a:rPr lang="es-ES" sz="1500" dirty="0"/>
              <a:t>En cambio, la protección regulatoria otorga un periodo de retorno con certeza prácticamente absoluta que permite planificar y tomar decisiones de inversión</a:t>
            </a:r>
          </a:p>
          <a:p>
            <a:pPr marL="692887" lvl="1" indent="-171450">
              <a:buFont typeface="Arial" panose="020B0604020202020204" pitchFamily="34" charset="0"/>
              <a:buChar char="•"/>
            </a:pPr>
            <a:r>
              <a:rPr lang="es-ES" sz="1500" dirty="0"/>
              <a:t>La reducción de la protección regulatoria basal de 10 a 8 años hace menos atractivas las decisiones de inversión y favorece que los capitales se inviertan en otras áreas geográficas y/o sectores </a:t>
            </a:r>
            <a:r>
              <a:rPr lang="es-ES" sz="1500" i="1" dirty="0"/>
              <a:t>a priori</a:t>
            </a:r>
            <a:r>
              <a:rPr lang="es-ES" sz="1500" dirty="0"/>
              <a:t> más rentables</a:t>
            </a:r>
          </a:p>
          <a:p>
            <a:pPr marL="692887" lvl="1" indent="-171450">
              <a:buFont typeface="Arial" panose="020B0604020202020204" pitchFamily="34" charset="0"/>
              <a:buChar char="•"/>
            </a:pPr>
            <a:r>
              <a:rPr lang="es-ES" sz="1500" dirty="0"/>
              <a:t>La mera existencia de la propuesta puede estar ya afectando a las inversiones de hoy que se traducirán en los medicamentos de mañana</a:t>
            </a:r>
          </a:p>
          <a:p>
            <a:pPr marL="171450" indent="-171450">
              <a:buFont typeface="Arial" panose="020B0604020202020204" pitchFamily="34" charset="0"/>
              <a:buChar char="•"/>
            </a:pPr>
            <a:endParaRPr lang="es-ES" sz="1200" b="1" dirty="0"/>
          </a:p>
          <a:p>
            <a:endParaRPr lang="es-ES" sz="1200" dirty="0"/>
          </a:p>
        </p:txBody>
      </p:sp>
    </p:spTree>
    <p:extLst>
      <p:ext uri="{BB962C8B-B14F-4D97-AF65-F5344CB8AC3E}">
        <p14:creationId xmlns:p14="http://schemas.microsoft.com/office/powerpoint/2010/main" val="13199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dirty="0"/>
              <a:t>1. </a:t>
            </a:r>
            <a:r>
              <a:rPr lang="es-ES" sz="2000" b="1" dirty="0">
                <a:latin typeface="Arial Black" panose="020B0A04020102020204" pitchFamily="34" charset="0"/>
                <a:ea typeface="SimSun" panose="02010600030101010101" pitchFamily="2" charset="-122"/>
                <a:cs typeface="Arial" panose="020B0604020202020204" pitchFamily="34" charset="0"/>
              </a:rPr>
              <a:t>Revisión a la baja de la protección de datos de registro</a:t>
            </a: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5</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962891" y="1371600"/>
            <a:ext cx="8513618" cy="4815225"/>
          </a:xfrm>
          <a:prstGeom prst="rect">
            <a:avLst/>
          </a:prstGeom>
          <a:noFill/>
        </p:spPr>
        <p:txBody>
          <a:bodyPr wrap="square" lIns="0" tIns="0" rIns="0" bIns="0" rtlCol="0">
            <a:noAutofit/>
          </a:bodyPr>
          <a:lstStyle/>
          <a:p>
            <a:pPr marL="171450" indent="-171450">
              <a:buFont typeface="Arial" panose="020B0604020202020204" pitchFamily="34" charset="0"/>
              <a:buChar char="•"/>
            </a:pPr>
            <a:endParaRPr lang="es-ES" sz="1200" b="1" dirty="0"/>
          </a:p>
          <a:p>
            <a:pPr marL="171450" indent="-171450">
              <a:buFont typeface="Arial" panose="020B0604020202020204" pitchFamily="34" charset="0"/>
              <a:buChar char="•"/>
            </a:pPr>
            <a:r>
              <a:rPr lang="es-ES" sz="1500" b="1" dirty="0">
                <a:solidFill>
                  <a:srgbClr val="0070C0"/>
                </a:solidFill>
              </a:rPr>
              <a:t>¿Se rompe el equilibrio (</a:t>
            </a:r>
            <a:r>
              <a:rPr lang="es-ES" sz="1500" b="1" i="1" dirty="0">
                <a:solidFill>
                  <a:srgbClr val="0070C0"/>
                </a:solidFill>
              </a:rPr>
              <a:t>quid pro quo)</a:t>
            </a:r>
            <a:r>
              <a:rPr lang="es-ES" sz="1500" b="1" dirty="0">
                <a:solidFill>
                  <a:srgbClr val="0070C0"/>
                </a:solidFill>
              </a:rPr>
              <a:t> que inspiró la reforma de 2004?</a:t>
            </a:r>
          </a:p>
          <a:p>
            <a:pPr marL="692887" lvl="1" indent="-171450">
              <a:buFont typeface="Arial" panose="020B0604020202020204" pitchFamily="34" charset="0"/>
              <a:buChar char="•"/>
            </a:pPr>
            <a:r>
              <a:rPr lang="es-ES" sz="1500" dirty="0"/>
              <a:t>Directiva 2004/27: Introducción de la cláusula Bolar, a cambio de armonización de un periodo de protección de datos y de mercado de 8+2 años en toda la UE</a:t>
            </a:r>
          </a:p>
          <a:p>
            <a:pPr marL="1214323" lvl="2" indent="-171450">
              <a:buFont typeface="Arial" panose="020B0604020202020204" pitchFamily="34" charset="0"/>
              <a:buChar char="•"/>
            </a:pPr>
            <a:r>
              <a:rPr lang="es-ES" sz="1500" dirty="0"/>
              <a:t>“</a:t>
            </a:r>
            <a:r>
              <a:rPr lang="es-ES" sz="1500" i="1" dirty="0"/>
              <a:t>Es importante mantener ese equilibrio, basado en un período de protección de datos de diez años, a favor de los medicamentos innovadores, y una cláusula del tipo Bolar, a favor de los medicamentos genéricos</a:t>
            </a:r>
            <a:r>
              <a:rPr lang="es-ES" sz="1500" dirty="0"/>
              <a:t>”. (Propuesta de la Comisión de 3 de abril de 2003)</a:t>
            </a:r>
          </a:p>
          <a:p>
            <a:pPr marL="692887" lvl="1" indent="-171450">
              <a:buFont typeface="Arial" panose="020B0604020202020204" pitchFamily="34" charset="0"/>
              <a:buChar char="•"/>
            </a:pPr>
            <a:r>
              <a:rPr lang="es-ES" sz="1500" dirty="0"/>
              <a:t>La PND rebaja el periodo de protección de datos, pero no rebaja, sino que amplía, el alcance de la cláusula Bolar</a:t>
            </a:r>
          </a:p>
          <a:p>
            <a:pPr marL="171450" indent="-171450">
              <a:buFont typeface="Arial" panose="020B0604020202020204" pitchFamily="34" charset="0"/>
              <a:buChar char="•"/>
            </a:pPr>
            <a:endParaRPr lang="es-ES" sz="1500" b="1" dirty="0"/>
          </a:p>
          <a:p>
            <a:pPr marL="171450" indent="-171450">
              <a:buFont typeface="Arial" panose="020B0604020202020204" pitchFamily="34" charset="0"/>
              <a:buChar char="•"/>
            </a:pPr>
            <a:r>
              <a:rPr lang="es-ES" sz="1500" b="1" i="1" dirty="0">
                <a:solidFill>
                  <a:srgbClr val="0070C0"/>
                </a:solidFill>
              </a:rPr>
              <a:t>Dies a quo</a:t>
            </a:r>
            <a:r>
              <a:rPr lang="es-ES" sz="1500" b="1" dirty="0">
                <a:solidFill>
                  <a:srgbClr val="0070C0"/>
                </a:solidFill>
              </a:rPr>
              <a:t>: </a:t>
            </a:r>
          </a:p>
          <a:p>
            <a:pPr marL="692887" lvl="1" indent="-171450">
              <a:buFont typeface="Arial" panose="020B0604020202020204" pitchFamily="34" charset="0"/>
              <a:buChar char="•"/>
            </a:pPr>
            <a:r>
              <a:rPr lang="es-ES" sz="1500" dirty="0"/>
              <a:t>Fecha de la AC vs fecha de notificación de la AC</a:t>
            </a:r>
          </a:p>
          <a:p>
            <a:pPr marL="692887" lvl="1" indent="-171450">
              <a:buFont typeface="Arial" panose="020B0604020202020204" pitchFamily="34" charset="0"/>
              <a:buChar char="•"/>
            </a:pPr>
            <a:r>
              <a:rPr lang="es-ES" sz="1500" dirty="0"/>
              <a:t>Sentencia TJUE 6 de octubre de 2014 (C-471/14, “Seattle Genetics”): concepto “fecha de la primera AC en la Comunidad” – art. 13 Reglamento CCP</a:t>
            </a:r>
          </a:p>
          <a:p>
            <a:pPr marL="692887" lvl="1" indent="-171450">
              <a:buFont typeface="Arial" panose="020B0604020202020204" pitchFamily="34" charset="0"/>
              <a:buChar char="•"/>
            </a:pPr>
            <a:endParaRPr lang="es-ES" sz="1500" dirty="0"/>
          </a:p>
          <a:p>
            <a:pPr marL="171450" indent="-171450">
              <a:buFont typeface="Arial" panose="020B0604020202020204" pitchFamily="34" charset="0"/>
              <a:buChar char="•"/>
            </a:pPr>
            <a:r>
              <a:rPr lang="es-ES" sz="1500" b="1" dirty="0">
                <a:solidFill>
                  <a:srgbClr val="0070C0"/>
                </a:solidFill>
              </a:rPr>
              <a:t>Art. 81.1 PND: Autorización global:</a:t>
            </a:r>
          </a:p>
          <a:p>
            <a:pPr marL="692887" lvl="1" indent="-171450">
              <a:buFont typeface="Arial" panose="020B0604020202020204" pitchFamily="34" charset="0"/>
              <a:buChar char="•"/>
            </a:pPr>
            <a:r>
              <a:rPr lang="es-ES" sz="1500" dirty="0"/>
              <a:t>El periodo de 6 años empieza a contar en la fecha de concesión de la AC inicial en la </a:t>
            </a:r>
            <a:r>
              <a:rPr lang="es-ES" sz="1500" b="1" u="sng" dirty="0"/>
              <a:t>UE</a:t>
            </a:r>
          </a:p>
          <a:p>
            <a:pPr marL="692887" lvl="1" indent="-171450">
              <a:buFont typeface="Arial" panose="020B0604020202020204" pitchFamily="34" charset="0"/>
              <a:buChar char="•"/>
            </a:pPr>
            <a:r>
              <a:rPr lang="es-ES" sz="1500" dirty="0"/>
              <a:t>¿Y si las “primeras” AC se han concedido en fechas diferentes en distintos Estados?</a:t>
            </a:r>
          </a:p>
          <a:p>
            <a:pPr lvl="1"/>
            <a:r>
              <a:rPr lang="es-ES" sz="1500" dirty="0"/>
              <a:t> </a:t>
            </a:r>
          </a:p>
          <a:p>
            <a:pPr marL="171450" indent="-171450">
              <a:buFont typeface="Arial" panose="020B0604020202020204" pitchFamily="34" charset="0"/>
              <a:buChar char="•"/>
            </a:pPr>
            <a:r>
              <a:rPr lang="es-ES" sz="1500" b="1" dirty="0">
                <a:solidFill>
                  <a:srgbClr val="0070C0"/>
                </a:solidFill>
              </a:rPr>
              <a:t>Art. 80.4 PND: Suspensión del periodo de protección de datos:</a:t>
            </a:r>
          </a:p>
          <a:p>
            <a:pPr marL="692887" lvl="1" indent="-171450">
              <a:buFont typeface="Arial" panose="020B0604020202020204" pitchFamily="34" charset="0"/>
              <a:buChar char="•"/>
            </a:pPr>
            <a:r>
              <a:rPr lang="es-ES" sz="1500" dirty="0"/>
              <a:t>En caso de concesión de licencia obligatoria para abordar emergencia sanitaria</a:t>
            </a:r>
          </a:p>
          <a:p>
            <a:pPr marL="692887" lvl="1" indent="-171450">
              <a:buFont typeface="Arial" panose="020B0604020202020204" pitchFamily="34" charset="0"/>
              <a:buChar char="•"/>
            </a:pPr>
            <a:r>
              <a:rPr lang="es-ES" sz="1500" dirty="0"/>
              <a:t>Considerando 62 PND: la suspensión no implicará una restitución por periodo equivalente</a:t>
            </a:r>
          </a:p>
          <a:p>
            <a:endParaRPr lang="es-ES" sz="1200" dirty="0"/>
          </a:p>
        </p:txBody>
      </p:sp>
    </p:spTree>
    <p:extLst>
      <p:ext uri="{BB962C8B-B14F-4D97-AF65-F5344CB8AC3E}">
        <p14:creationId xmlns:p14="http://schemas.microsoft.com/office/powerpoint/2010/main" val="335711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dirty="0"/>
              <a:t>2. INCENTIVOS condicionados a circunstancias que no dependen de la industria farmacéutica</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6</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962891" y="1657350"/>
            <a:ext cx="8534400" cy="4930486"/>
          </a:xfrm>
          <a:prstGeom prst="rect">
            <a:avLst/>
          </a:prstGeom>
          <a:noFill/>
        </p:spPr>
        <p:txBody>
          <a:bodyPr wrap="square" lIns="0" tIns="0" rIns="0" bIns="0" rtlCol="0">
            <a:noAutofit/>
          </a:bodyPr>
          <a:lstStyle/>
          <a:p>
            <a:r>
              <a:rPr lang="es-ES" sz="2000" b="1" dirty="0"/>
              <a:t>Prórrogas eventuales del periodo de protección de datos sujetas al cumplimiento de condiciones:</a:t>
            </a:r>
          </a:p>
          <a:p>
            <a:endParaRPr lang="es-ES" sz="2000" b="1" dirty="0"/>
          </a:p>
          <a:p>
            <a:pPr marL="171450" indent="-171450">
              <a:buFont typeface="Arial" panose="020B0604020202020204" pitchFamily="34" charset="0"/>
              <a:buChar char="•"/>
            </a:pPr>
            <a:endParaRPr lang="es-ES" sz="1200" b="1" dirty="0"/>
          </a:p>
          <a:p>
            <a:pPr marL="171450" indent="-171450">
              <a:buFont typeface="Arial" panose="020B0604020202020204" pitchFamily="34" charset="0"/>
              <a:buChar char="•"/>
            </a:pPr>
            <a:r>
              <a:rPr lang="es-ES" sz="1600" b="1" dirty="0">
                <a:solidFill>
                  <a:srgbClr val="0070C0"/>
                </a:solidFill>
              </a:rPr>
              <a:t>24 meses </a:t>
            </a:r>
            <a:r>
              <a:rPr lang="es-ES" sz="1600" dirty="0"/>
              <a:t>- Si se demuestra que, en el período de 2 años (o 3 años en determinados casos) desde el otorgamiento de la AC, el medicamento se comercializa y suministra de forma continuada en la cantidad suficiente y en todas sus presentaciones para cubrir las necesidades de los pacientes de los Estados Miembros donde ha sido autorizado </a:t>
            </a:r>
            <a:r>
              <a:rPr lang="es-ES" sz="1600" b="1" dirty="0">
                <a:solidFill>
                  <a:srgbClr val="0070C0"/>
                </a:solidFill>
              </a:rPr>
              <a:t>(art. 81.2 (a) y 82 PND)</a:t>
            </a:r>
          </a:p>
          <a:p>
            <a:pPr marL="171450" indent="-171450">
              <a:buFont typeface="Arial" panose="020B0604020202020204" pitchFamily="34" charset="0"/>
              <a:buChar char="•"/>
            </a:pPr>
            <a:endParaRPr lang="es-ES" sz="1600" dirty="0"/>
          </a:p>
          <a:p>
            <a:pPr marL="171450" indent="-171450">
              <a:buFont typeface="Arial" panose="020B0604020202020204" pitchFamily="34" charset="0"/>
              <a:buChar char="•"/>
            </a:pPr>
            <a:r>
              <a:rPr lang="es-ES" sz="1600" b="1" dirty="0">
                <a:solidFill>
                  <a:srgbClr val="0070C0"/>
                </a:solidFill>
              </a:rPr>
              <a:t>6 meses </a:t>
            </a:r>
            <a:r>
              <a:rPr lang="es-ES" sz="1600" b="1" dirty="0"/>
              <a:t>-</a:t>
            </a:r>
            <a:r>
              <a:rPr lang="es-ES" sz="1600" dirty="0"/>
              <a:t> Si se demuestra en el momento de presentar la solicitud de AC que el medicamento solventa una necesidad médica no satisfecha </a:t>
            </a:r>
            <a:r>
              <a:rPr lang="es-ES" sz="1600" b="1" dirty="0">
                <a:solidFill>
                  <a:srgbClr val="0070C0"/>
                </a:solidFill>
              </a:rPr>
              <a:t>(art. 81.2 (b) y 83 PND)</a:t>
            </a:r>
          </a:p>
          <a:p>
            <a:pPr marL="171450" indent="-171450">
              <a:buFont typeface="Arial" panose="020B0604020202020204" pitchFamily="34" charset="0"/>
              <a:buChar char="•"/>
            </a:pPr>
            <a:endParaRPr lang="es-ES" sz="1600" dirty="0"/>
          </a:p>
          <a:p>
            <a:pPr marL="171450" indent="-171450">
              <a:buFont typeface="Arial" panose="020B0604020202020204" pitchFamily="34" charset="0"/>
              <a:buChar char="•"/>
            </a:pPr>
            <a:r>
              <a:rPr lang="es-ES" sz="1600" b="1" dirty="0">
                <a:solidFill>
                  <a:srgbClr val="0070C0"/>
                </a:solidFill>
              </a:rPr>
              <a:t>6 meses </a:t>
            </a:r>
            <a:r>
              <a:rPr lang="es-ES" sz="1600" dirty="0"/>
              <a:t>- Para medicamentos que incluyan un nuevo principio activo, siempre que los ensayos clínicos que apoyen la solicitud de AC inicial sean comparativos </a:t>
            </a:r>
            <a:r>
              <a:rPr lang="es-ES" sz="1600" b="1" dirty="0">
                <a:solidFill>
                  <a:srgbClr val="0070C0"/>
                </a:solidFill>
              </a:rPr>
              <a:t>(art. 81.2 (c) PND)</a:t>
            </a:r>
          </a:p>
          <a:p>
            <a:pPr marL="171450" indent="-171450">
              <a:buFont typeface="Arial" panose="020B0604020202020204" pitchFamily="34" charset="0"/>
              <a:buChar char="•"/>
            </a:pPr>
            <a:endParaRPr lang="es-ES" sz="1600" dirty="0"/>
          </a:p>
          <a:p>
            <a:pPr marL="171450" indent="-171450">
              <a:buFont typeface="Arial" panose="020B0604020202020204" pitchFamily="34" charset="0"/>
              <a:buChar char="•"/>
            </a:pPr>
            <a:r>
              <a:rPr lang="es-ES" sz="1600" b="1" dirty="0">
                <a:solidFill>
                  <a:srgbClr val="0070C0"/>
                </a:solidFill>
              </a:rPr>
              <a:t>12 meses </a:t>
            </a:r>
            <a:r>
              <a:rPr lang="es-ES" sz="1600" dirty="0"/>
              <a:t>- Si el titular de la AC inicial obtiene, durante el período de protección de datos, autorización para una nueva indicación terapéutica para la cual haya demostrado, con datos soporte, un beneficio clínico significativo en relación a otras terapias</a:t>
            </a:r>
            <a:r>
              <a:rPr lang="es-ES" sz="1600" b="1" dirty="0"/>
              <a:t> </a:t>
            </a:r>
            <a:r>
              <a:rPr lang="es-ES" sz="1600" b="1" dirty="0">
                <a:solidFill>
                  <a:srgbClr val="0070C0"/>
                </a:solidFill>
              </a:rPr>
              <a:t>(art. 81.2 (d) PND)</a:t>
            </a:r>
          </a:p>
          <a:p>
            <a:pPr marL="171450" indent="-171450">
              <a:buFont typeface="Arial" panose="020B0604020202020204" pitchFamily="34" charset="0"/>
              <a:buChar char="•"/>
            </a:pPr>
            <a:endParaRPr lang="es-ES" sz="1600" dirty="0"/>
          </a:p>
          <a:p>
            <a:pPr marL="171450" indent="-171450">
              <a:buFont typeface="Arial" panose="020B0604020202020204" pitchFamily="34" charset="0"/>
              <a:buChar char="•"/>
            </a:pPr>
            <a:endParaRPr lang="es-ES" sz="1200" b="1" dirty="0"/>
          </a:p>
          <a:p>
            <a:endParaRPr lang="es-ES" sz="1200" dirty="0"/>
          </a:p>
          <a:p>
            <a:endParaRPr lang="es-ES" sz="1200" dirty="0"/>
          </a:p>
        </p:txBody>
      </p:sp>
    </p:spTree>
    <p:extLst>
      <p:ext uri="{BB962C8B-B14F-4D97-AF65-F5344CB8AC3E}">
        <p14:creationId xmlns:p14="http://schemas.microsoft.com/office/powerpoint/2010/main" val="16329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a:t>2. Incentivos condicionados a circunstancias que no dependen de la industria farmacéutica</a:t>
            </a:r>
            <a:br>
              <a:rPr lang="es-ES" sz="200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7</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962891" y="1400175"/>
            <a:ext cx="8513618" cy="5187661"/>
          </a:xfrm>
          <a:prstGeom prst="rect">
            <a:avLst/>
          </a:prstGeom>
          <a:noFill/>
        </p:spPr>
        <p:txBody>
          <a:bodyPr wrap="square" lIns="0" tIns="0" rIns="0" bIns="0" rtlCol="0">
            <a:noAutofit/>
          </a:bodyPr>
          <a:lstStyle/>
          <a:p>
            <a:pPr marL="171450" indent="-171450">
              <a:buFont typeface="Arial" panose="020B0604020202020204" pitchFamily="34" charset="0"/>
              <a:buChar char="•"/>
            </a:pPr>
            <a:endParaRPr lang="es-ES" sz="1200" b="1"/>
          </a:p>
          <a:p>
            <a:endParaRPr lang="es-ES" sz="1200" b="1"/>
          </a:p>
          <a:p>
            <a:endParaRPr lang="es-ES" sz="1200"/>
          </a:p>
          <a:p>
            <a:endParaRPr lang="es-ES" sz="1200" dirty="0"/>
          </a:p>
        </p:txBody>
      </p:sp>
      <p:pic>
        <p:nvPicPr>
          <p:cNvPr id="4" name="Picture 3">
            <a:extLst>
              <a:ext uri="{FF2B5EF4-FFF2-40B4-BE49-F238E27FC236}">
                <a16:creationId xmlns:a16="http://schemas.microsoft.com/office/drawing/2014/main" id="{A360D526-AA64-2A30-6B10-2FDE792F7E2E}"/>
              </a:ext>
            </a:extLst>
          </p:cNvPr>
          <p:cNvPicPr>
            <a:picLocks noChangeAspect="1"/>
          </p:cNvPicPr>
          <p:nvPr/>
        </p:nvPicPr>
        <p:blipFill>
          <a:blip r:embed="rId2"/>
          <a:stretch>
            <a:fillRect/>
          </a:stretch>
        </p:blipFill>
        <p:spPr>
          <a:xfrm>
            <a:off x="720000" y="1337595"/>
            <a:ext cx="9291031" cy="5666728"/>
          </a:xfrm>
          <a:prstGeom prst="rect">
            <a:avLst/>
          </a:prstGeom>
        </p:spPr>
      </p:pic>
    </p:spTree>
    <p:extLst>
      <p:ext uri="{BB962C8B-B14F-4D97-AF65-F5344CB8AC3E}">
        <p14:creationId xmlns:p14="http://schemas.microsoft.com/office/powerpoint/2010/main" val="392638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498474"/>
            <a:ext cx="9801225" cy="244957"/>
          </a:xfrm>
        </p:spPr>
        <p:txBody>
          <a:bodyPr/>
          <a:lstStyle/>
          <a:p>
            <a:r>
              <a:rPr lang="es-ES" sz="2000" dirty="0"/>
              <a:t>2. INCENTIVOS condicionados a circunstancias que no dependen de la industria farmacéutica</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8</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1565564"/>
            <a:ext cx="8756509" cy="5022272"/>
          </a:xfrm>
          <a:prstGeom prst="rect">
            <a:avLst/>
          </a:prstGeom>
          <a:noFill/>
        </p:spPr>
        <p:txBody>
          <a:bodyPr wrap="square" lIns="0" tIns="0" rIns="0" bIns="0" rtlCol="0">
            <a:noAutofit/>
          </a:bodyPr>
          <a:lstStyle/>
          <a:p>
            <a:r>
              <a:rPr lang="es-ES" sz="2000" b="1" dirty="0">
                <a:solidFill>
                  <a:srgbClr val="7030A0"/>
                </a:solidFill>
              </a:rPr>
              <a:t>Comercialización suficiente y continua en todos los Estados donde se haya autorizado en 2 (3) años desde la autorización </a:t>
            </a:r>
            <a:r>
              <a:rPr lang="en-US" sz="2000" b="1" dirty="0">
                <a:solidFill>
                  <a:srgbClr val="7030A0"/>
                </a:solidFill>
              </a:rPr>
              <a:t>(art. 81.2 (a) y 83 PND)</a:t>
            </a:r>
            <a:r>
              <a:rPr lang="es-ES" sz="2000" b="1" dirty="0">
                <a:solidFill>
                  <a:srgbClr val="7030A0"/>
                </a:solidFill>
              </a:rPr>
              <a:t>:</a:t>
            </a:r>
          </a:p>
          <a:p>
            <a:pPr marL="171450" indent="-171450">
              <a:buFont typeface="Arial" panose="020B0604020202020204" pitchFamily="34" charset="0"/>
              <a:buChar char="•"/>
            </a:pPr>
            <a:endParaRPr lang="es-ES" sz="1200" b="1" dirty="0"/>
          </a:p>
          <a:p>
            <a:endParaRPr lang="es-ES" sz="1600" dirty="0"/>
          </a:p>
          <a:p>
            <a:pPr marL="171450" indent="-171450">
              <a:buFont typeface="Arial" panose="020B0604020202020204" pitchFamily="34" charset="0"/>
              <a:buChar char="•"/>
            </a:pPr>
            <a:r>
              <a:rPr lang="es-ES" sz="1400" b="1" dirty="0">
                <a:solidFill>
                  <a:srgbClr val="0070C0"/>
                </a:solidFill>
              </a:rPr>
              <a:t>Objetivo:</a:t>
            </a:r>
            <a:r>
              <a:rPr lang="es-ES" sz="1400" dirty="0"/>
              <a:t> Incentivo variable que pretende resolver el problema del desigual acceso a los medicamentos en función del Estado Miembro de residencia:</a:t>
            </a:r>
          </a:p>
          <a:p>
            <a:pPr marL="692887" lvl="1" indent="-171450">
              <a:buFont typeface="Arial" panose="020B0604020202020204" pitchFamily="34" charset="0"/>
              <a:buChar char="•"/>
            </a:pPr>
            <a:r>
              <a:rPr lang="es-ES" sz="1400" dirty="0"/>
              <a:t>Problema complejo que viene provocado por causas múltiples</a:t>
            </a:r>
          </a:p>
          <a:p>
            <a:pPr marL="692887" lvl="1" indent="-171450">
              <a:buFont typeface="Arial" panose="020B0604020202020204" pitchFamily="34" charset="0"/>
              <a:buChar char="•"/>
            </a:pPr>
            <a:r>
              <a:rPr lang="es-ES" sz="1400" dirty="0"/>
              <a:t>Algunas de estas causas son responsabilidad de los sistemas de acceso locales de los Estados Miembro:</a:t>
            </a:r>
          </a:p>
          <a:p>
            <a:pPr marL="1214323" lvl="2" indent="-171450">
              <a:buFont typeface="Arial" panose="020B0604020202020204" pitchFamily="34" charset="0"/>
              <a:buChar char="•"/>
            </a:pPr>
            <a:r>
              <a:rPr lang="es-ES" sz="1400" dirty="0"/>
              <a:t>Presupuestos para gasto farmacéutico</a:t>
            </a:r>
          </a:p>
          <a:p>
            <a:pPr marL="1214323" lvl="2" indent="-171450">
              <a:buFont typeface="Arial" panose="020B0604020202020204" pitchFamily="34" charset="0"/>
              <a:buChar char="•"/>
            </a:pPr>
            <a:r>
              <a:rPr lang="es-ES" sz="1400" dirty="0"/>
              <a:t>Prioridades terapéuticas de cada Estado</a:t>
            </a:r>
          </a:p>
          <a:p>
            <a:pPr marL="1214323" lvl="2" indent="-171450">
              <a:buFont typeface="Arial" panose="020B0604020202020204" pitchFamily="34" charset="0"/>
              <a:buChar char="•"/>
            </a:pPr>
            <a:r>
              <a:rPr lang="es-ES" sz="1400" dirty="0"/>
              <a:t>Sistemas de precio y reembolso</a:t>
            </a:r>
          </a:p>
          <a:p>
            <a:pPr marL="1214323" lvl="2" indent="-171450">
              <a:buFont typeface="Arial" panose="020B0604020202020204" pitchFamily="34" charset="0"/>
              <a:buChar char="•"/>
            </a:pPr>
            <a:r>
              <a:rPr lang="es-ES" sz="1400" dirty="0"/>
              <a:t>Capacidad administrativa para gestionar ágilmente las solicitudes</a:t>
            </a:r>
          </a:p>
          <a:p>
            <a:pPr marL="692887" lvl="1" indent="-171450">
              <a:buFont typeface="Arial" panose="020B0604020202020204" pitchFamily="34" charset="0"/>
              <a:buChar char="•"/>
            </a:pPr>
            <a:r>
              <a:rPr lang="es-ES" sz="1400" dirty="0"/>
              <a:t>Pretender resolver el problema a golpe de legislación comunitaria no parece la solución más adecuada a la vista de las causas esencialmente ”locales” del problema</a:t>
            </a:r>
          </a:p>
          <a:p>
            <a:pPr marL="692887" lvl="1" indent="-171450">
              <a:buFont typeface="Arial" panose="020B0604020202020204" pitchFamily="34" charset="0"/>
              <a:buChar char="•"/>
            </a:pPr>
            <a:r>
              <a:rPr lang="es-ES" sz="1400" dirty="0"/>
              <a:t>Es muy cuestionable que este “incentivo” logre su objetivo y, sin embargo, perjudicará gravemente a la industria innovadora </a:t>
            </a:r>
          </a:p>
          <a:p>
            <a:pPr marL="692887" lvl="1" indent="-171450">
              <a:buFont typeface="Arial" panose="020B0604020202020204" pitchFamily="34" charset="0"/>
              <a:buChar char="•"/>
            </a:pPr>
            <a:endParaRPr lang="es-ES" sz="1400" dirty="0"/>
          </a:p>
          <a:p>
            <a:pPr marL="171450" indent="-171450">
              <a:buFont typeface="Arial" panose="020B0604020202020204" pitchFamily="34" charset="0"/>
              <a:buChar char="•"/>
            </a:pPr>
            <a:r>
              <a:rPr lang="es-ES" sz="1400" b="1" dirty="0">
                <a:solidFill>
                  <a:srgbClr val="0070C0"/>
                </a:solidFill>
              </a:rPr>
              <a:t>Alternativa:</a:t>
            </a:r>
            <a:r>
              <a:rPr lang="es-ES" sz="1400" dirty="0"/>
              <a:t> Para intentar lograr el objetivo subyacente a este “incentivo”, las compañías farmacéuticas han adquirido el compromiso de:</a:t>
            </a:r>
          </a:p>
          <a:p>
            <a:pPr marL="692887" lvl="1" indent="-171450">
              <a:buFont typeface="Arial" panose="020B0604020202020204" pitchFamily="34" charset="0"/>
              <a:buChar char="•"/>
            </a:pPr>
            <a:r>
              <a:rPr lang="es-ES" sz="1400" dirty="0"/>
              <a:t>Solicitar precio de venta en los 27 Estados antes de que transcurran 2 años desde la autorización</a:t>
            </a:r>
          </a:p>
          <a:p>
            <a:pPr marL="692887" lvl="1" indent="-171450">
              <a:buFont typeface="Arial" panose="020B0604020202020204" pitchFamily="34" charset="0"/>
              <a:buChar char="•"/>
            </a:pPr>
            <a:r>
              <a:rPr lang="es-ES" sz="1400" dirty="0"/>
              <a:t>Trabajar en un sistema de fijación de precio y reembolso que sea proporcional a los recursos de cada Estado</a:t>
            </a:r>
          </a:p>
          <a:p>
            <a:pPr marL="171450" indent="-171450">
              <a:buFont typeface="Arial" panose="020B0604020202020204" pitchFamily="34" charset="0"/>
              <a:buChar char="•"/>
            </a:pPr>
            <a:endParaRPr lang="es-ES" sz="1200" dirty="0"/>
          </a:p>
          <a:p>
            <a:endParaRPr lang="es-ES" sz="1200" dirty="0"/>
          </a:p>
          <a:p>
            <a:pPr marL="171450" indent="-171450">
              <a:buFont typeface="Arial" panose="020B0604020202020204" pitchFamily="34" charset="0"/>
              <a:buChar char="•"/>
            </a:pPr>
            <a:endParaRPr lang="es-ES" sz="1200" dirty="0"/>
          </a:p>
        </p:txBody>
      </p:sp>
    </p:spTree>
    <p:extLst>
      <p:ext uri="{BB962C8B-B14F-4D97-AF65-F5344CB8AC3E}">
        <p14:creationId xmlns:p14="http://schemas.microsoft.com/office/powerpoint/2010/main" val="402576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5366-3609-00B3-5C69-84737F42971E}"/>
              </a:ext>
            </a:extLst>
          </p:cNvPr>
          <p:cNvSpPr>
            <a:spLocks noGrp="1"/>
          </p:cNvSpPr>
          <p:nvPr>
            <p:ph type="title"/>
          </p:nvPr>
        </p:nvSpPr>
        <p:spPr>
          <a:xfrm>
            <a:off x="581025" y="377676"/>
            <a:ext cx="9801225" cy="365756"/>
          </a:xfrm>
        </p:spPr>
        <p:txBody>
          <a:bodyPr/>
          <a:lstStyle/>
          <a:p>
            <a:r>
              <a:rPr lang="es-ES" sz="2000" dirty="0"/>
              <a:t>2. INCENTIVOS condicionados a circunstancias que no dependen de la industria farmacéutica</a:t>
            </a:r>
            <a:br>
              <a:rPr lang="es-ES" sz="2000" dirty="0">
                <a:latin typeface="Arial" panose="020B0604020202020204" pitchFamily="34" charset="0"/>
                <a:ea typeface="SimSun" panose="02010600030101010101" pitchFamily="2" charset="-122"/>
                <a:cs typeface="Arial" panose="020B0604020202020204" pitchFamily="34" charset="0"/>
              </a:rPr>
            </a:br>
            <a:endParaRPr lang="es-ES" sz="2000" dirty="0"/>
          </a:p>
        </p:txBody>
      </p:sp>
      <p:sp>
        <p:nvSpPr>
          <p:cNvPr id="7" name="Footer Placeholder 6">
            <a:extLst>
              <a:ext uri="{FF2B5EF4-FFF2-40B4-BE49-F238E27FC236}">
                <a16:creationId xmlns:a16="http://schemas.microsoft.com/office/drawing/2014/main" id="{407D44BE-0EC4-52EA-0B79-E9C02F10F95E}"/>
              </a:ext>
            </a:extLst>
          </p:cNvPr>
          <p:cNvSpPr>
            <a:spLocks noGrp="1"/>
          </p:cNvSpPr>
          <p:nvPr>
            <p:ph type="ftr" sz="quarter" idx="3"/>
          </p:nvPr>
        </p:nvSpPr>
        <p:spPr/>
        <p:txBody>
          <a:bodyPr/>
          <a:lstStyle/>
          <a:p>
            <a:pPr>
              <a:defRPr/>
            </a:pPr>
            <a:r>
              <a:rPr lang="es-ES"/>
              <a:t>Los incentivos de la innovación deben protegerse como ventaja para la mejora de la competitividad de la UE en salud</a:t>
            </a:r>
            <a:endParaRPr lang="en-GB" dirty="0"/>
          </a:p>
        </p:txBody>
      </p:sp>
      <p:sp>
        <p:nvSpPr>
          <p:cNvPr id="8" name="Slide Number Placeholder 7">
            <a:extLst>
              <a:ext uri="{FF2B5EF4-FFF2-40B4-BE49-F238E27FC236}">
                <a16:creationId xmlns:a16="http://schemas.microsoft.com/office/drawing/2014/main" id="{BF6347A7-4B90-419D-F0B7-FB74CECE92A8}"/>
              </a:ext>
            </a:extLst>
          </p:cNvPr>
          <p:cNvSpPr>
            <a:spLocks noGrp="1"/>
          </p:cNvSpPr>
          <p:nvPr>
            <p:ph type="sldNum" sz="quarter" idx="4"/>
          </p:nvPr>
        </p:nvSpPr>
        <p:spPr/>
        <p:txBody>
          <a:bodyPr/>
          <a:lstStyle/>
          <a:p>
            <a:fld id="{35F722AE-BBFF-4D7A-AA85-5D85283FEA1E}" type="slidenum">
              <a:rPr lang="en-GB" smtClean="0"/>
              <a:pPr/>
              <a:t>9</a:t>
            </a:fld>
            <a:endParaRPr lang="en-GB" dirty="0"/>
          </a:p>
        </p:txBody>
      </p:sp>
      <p:sp>
        <p:nvSpPr>
          <p:cNvPr id="17" name="TextBox 16">
            <a:extLst>
              <a:ext uri="{FF2B5EF4-FFF2-40B4-BE49-F238E27FC236}">
                <a16:creationId xmlns:a16="http://schemas.microsoft.com/office/drawing/2014/main" id="{5841C314-918E-D821-9D05-991CA51482FB}"/>
              </a:ext>
            </a:extLst>
          </p:cNvPr>
          <p:cNvSpPr txBox="1"/>
          <p:nvPr/>
        </p:nvSpPr>
        <p:spPr>
          <a:xfrm>
            <a:off x="720000" y="1209675"/>
            <a:ext cx="8756509" cy="5378161"/>
          </a:xfrm>
          <a:prstGeom prst="rect">
            <a:avLst/>
          </a:prstGeom>
          <a:noFill/>
        </p:spPr>
        <p:txBody>
          <a:bodyPr wrap="square" lIns="0" tIns="0" rIns="0" bIns="0" rtlCol="0">
            <a:noAutofit/>
          </a:bodyPr>
          <a:lstStyle/>
          <a:p>
            <a:r>
              <a:rPr lang="es-ES" sz="2000" b="1" dirty="0">
                <a:solidFill>
                  <a:srgbClr val="7030A0"/>
                </a:solidFill>
              </a:rPr>
              <a:t>Comercialización suficiente y continua en todos los Estados donde se haya autorizado en 2 años desde la autorización </a:t>
            </a:r>
            <a:r>
              <a:rPr lang="en-US" sz="2000" b="1" dirty="0">
                <a:solidFill>
                  <a:srgbClr val="7030A0"/>
                </a:solidFill>
              </a:rPr>
              <a:t>(art. 81.2 (a) y 83 PND)</a:t>
            </a:r>
            <a:r>
              <a:rPr lang="es-ES" sz="2000" b="1" dirty="0">
                <a:solidFill>
                  <a:srgbClr val="7030A0"/>
                </a:solidFill>
              </a:rPr>
              <a:t>:</a:t>
            </a:r>
          </a:p>
          <a:p>
            <a:pPr marL="171450" indent="-171450">
              <a:buFont typeface="Arial" panose="020B0604020202020204" pitchFamily="34" charset="0"/>
              <a:buChar char="•"/>
            </a:pPr>
            <a:endParaRPr lang="es-ES" sz="1200" b="1" dirty="0">
              <a:solidFill>
                <a:srgbClr val="7030A0"/>
              </a:solidFill>
            </a:endParaRPr>
          </a:p>
          <a:p>
            <a:endParaRPr lang="es-ES" sz="1200" dirty="0"/>
          </a:p>
          <a:p>
            <a:pPr marL="171450" indent="-171450">
              <a:buFont typeface="Arial" panose="020B0604020202020204" pitchFamily="34" charset="0"/>
              <a:buChar char="•"/>
            </a:pPr>
            <a:r>
              <a:rPr lang="es-ES" sz="1200" dirty="0"/>
              <a:t>Incentivo solamente accesible para AC concedidas mediante el </a:t>
            </a:r>
            <a:r>
              <a:rPr lang="es-ES" sz="1200" b="1" dirty="0"/>
              <a:t>procedimiento centralizado </a:t>
            </a:r>
            <a:r>
              <a:rPr lang="es-ES" sz="1200" dirty="0"/>
              <a:t>o mediante el </a:t>
            </a:r>
            <a:r>
              <a:rPr lang="es-ES" sz="1200" b="1" dirty="0"/>
              <a:t>procedimiento descentralizado:</a:t>
            </a:r>
          </a:p>
          <a:p>
            <a:pPr marL="692887" lvl="1" indent="-171450">
              <a:buFont typeface="Arial" panose="020B0604020202020204" pitchFamily="34" charset="0"/>
              <a:buChar char="•"/>
            </a:pPr>
            <a:r>
              <a:rPr lang="es-ES" sz="1200" dirty="0"/>
              <a:t>Se </a:t>
            </a:r>
            <a:r>
              <a:rPr lang="es-ES" sz="1200" b="1" dirty="0"/>
              <a:t>discrimina</a:t>
            </a:r>
            <a:r>
              <a:rPr lang="es-ES" sz="1200" dirty="0"/>
              <a:t> a las AC tramitadas mediante </a:t>
            </a:r>
            <a:r>
              <a:rPr lang="es-ES" sz="1200" b="1" dirty="0"/>
              <a:t>procedimiento nacional</a:t>
            </a:r>
            <a:r>
              <a:rPr lang="es-ES" sz="1200" dirty="0"/>
              <a:t> o de </a:t>
            </a:r>
            <a:r>
              <a:rPr lang="es-ES" sz="1200" b="1" dirty="0"/>
              <a:t>reconocimiento mutuo</a:t>
            </a:r>
            <a:endParaRPr lang="es-ES" sz="1200" dirty="0"/>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r>
              <a:rPr lang="es-ES" sz="1200" dirty="0"/>
              <a:t>A la vista de los datos de tiempos de acceso vigentes, va a ser </a:t>
            </a:r>
            <a:r>
              <a:rPr lang="es-ES" sz="1200" b="1" dirty="0"/>
              <a:t>materialmente imposible beneficiarse de esta prórroga</a:t>
            </a:r>
            <a:r>
              <a:rPr lang="es-ES" sz="1200" dirty="0"/>
              <a:t> de 24 meses en la mayoría de los casos:</a:t>
            </a:r>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endParaRPr lang="es-ES" sz="1200" dirty="0"/>
          </a:p>
          <a:p>
            <a:pPr marL="171450" indent="-171450">
              <a:buFont typeface="Arial" panose="020B0604020202020204" pitchFamily="34" charset="0"/>
              <a:buChar char="•"/>
            </a:pPr>
            <a:endParaRPr lang="es-ES" sz="1200" dirty="0"/>
          </a:p>
        </p:txBody>
      </p:sp>
      <p:pic>
        <p:nvPicPr>
          <p:cNvPr id="3" name="Picture 2">
            <a:extLst>
              <a:ext uri="{FF2B5EF4-FFF2-40B4-BE49-F238E27FC236}">
                <a16:creationId xmlns:a16="http://schemas.microsoft.com/office/drawing/2014/main" id="{ADCB3D5A-F98D-58C0-4476-504D912A5C7C}"/>
              </a:ext>
            </a:extLst>
          </p:cNvPr>
          <p:cNvPicPr>
            <a:picLocks noChangeAspect="1"/>
          </p:cNvPicPr>
          <p:nvPr/>
        </p:nvPicPr>
        <p:blipFill>
          <a:blip r:embed="rId2"/>
          <a:stretch>
            <a:fillRect/>
          </a:stretch>
        </p:blipFill>
        <p:spPr>
          <a:xfrm>
            <a:off x="540566" y="3403106"/>
            <a:ext cx="9115376" cy="3274730"/>
          </a:xfrm>
          <a:prstGeom prst="rect">
            <a:avLst/>
          </a:prstGeom>
        </p:spPr>
      </p:pic>
      <p:cxnSp>
        <p:nvCxnSpPr>
          <p:cNvPr id="4" name="Straight Connector 3">
            <a:extLst>
              <a:ext uri="{FF2B5EF4-FFF2-40B4-BE49-F238E27FC236}">
                <a16:creationId xmlns:a16="http://schemas.microsoft.com/office/drawing/2014/main" id="{0E2E2458-4308-A0E9-79FA-CCBC7B285698}"/>
              </a:ext>
            </a:extLst>
          </p:cNvPr>
          <p:cNvCxnSpPr>
            <a:cxnSpLocks/>
          </p:cNvCxnSpPr>
          <p:nvPr/>
        </p:nvCxnSpPr>
        <p:spPr>
          <a:xfrm>
            <a:off x="1669254" y="4905375"/>
            <a:ext cx="73890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E6CB06-DB1E-6E99-C1F3-B15A805B5ADB}"/>
              </a:ext>
            </a:extLst>
          </p:cNvPr>
          <p:cNvSpPr txBox="1"/>
          <p:nvPr/>
        </p:nvSpPr>
        <p:spPr>
          <a:xfrm>
            <a:off x="333375" y="6981825"/>
            <a:ext cx="8639175" cy="200175"/>
          </a:xfrm>
          <a:prstGeom prst="rect">
            <a:avLst/>
          </a:prstGeom>
          <a:noFill/>
        </p:spPr>
        <p:txBody>
          <a:bodyPr wrap="square" lIns="0" tIns="0" rIns="0" bIns="0" rtlCol="0">
            <a:noAutofit/>
          </a:bodyPr>
          <a:lstStyle/>
          <a:p>
            <a:r>
              <a:rPr lang="es-ES" sz="900" dirty="0"/>
              <a:t>Fuente: EFPIA </a:t>
            </a:r>
            <a:r>
              <a:rPr lang="es-ES" sz="900" dirty="0" err="1"/>
              <a:t>Patients</a:t>
            </a:r>
            <a:r>
              <a:rPr lang="es-ES" sz="900" dirty="0"/>
              <a:t> W.A.I.T. </a:t>
            </a:r>
            <a:r>
              <a:rPr lang="es-ES" sz="900" dirty="0" err="1"/>
              <a:t>Indicator</a:t>
            </a:r>
            <a:r>
              <a:rPr lang="es-ES" sz="900" dirty="0"/>
              <a:t> 2022 </a:t>
            </a:r>
            <a:r>
              <a:rPr lang="es-ES" sz="900" dirty="0" err="1"/>
              <a:t>Survey</a:t>
            </a:r>
            <a:r>
              <a:rPr lang="es-ES" sz="900" dirty="0"/>
              <a:t>, April 2023, page 13</a:t>
            </a:r>
          </a:p>
        </p:txBody>
      </p:sp>
    </p:spTree>
    <p:extLst>
      <p:ext uri="{BB962C8B-B14F-4D97-AF65-F5344CB8AC3E}">
        <p14:creationId xmlns:p14="http://schemas.microsoft.com/office/powerpoint/2010/main" val="398874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Custom 496">
      <a:dk1>
        <a:sysClr val="windowText" lastClr="000000"/>
      </a:dk1>
      <a:lt1>
        <a:sysClr val="window" lastClr="FFFFFF"/>
      </a:lt1>
      <a:dk2>
        <a:srgbClr val="4E575C"/>
      </a:dk2>
      <a:lt2>
        <a:srgbClr val="DFDAD5"/>
      </a:lt2>
      <a:accent1>
        <a:srgbClr val="44A5D8"/>
      </a:accent1>
      <a:accent2>
        <a:srgbClr val="FFD047"/>
      </a:accent2>
      <a:accent3>
        <a:srgbClr val="EF7B05"/>
      </a:accent3>
      <a:accent4>
        <a:srgbClr val="934D98"/>
      </a:accent4>
      <a:accent5>
        <a:srgbClr val="65B32E"/>
      </a:accent5>
      <a:accent6>
        <a:srgbClr val="E40138"/>
      </a:accent6>
      <a:hlink>
        <a:srgbClr val="0563C1"/>
      </a:hlink>
      <a:folHlink>
        <a:srgbClr val="954F72"/>
      </a:folHlink>
    </a:clrScheme>
    <a:fontScheme name="Custom 109">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900" dirty="0" err="1" smtClean="0"/>
        </a:defPPr>
      </a:lstStyle>
    </a:txDef>
  </a:objectDefaults>
  <a:extraClrSchemeLst/>
  <a:extLst>
    <a:ext uri="{05A4C25C-085E-4340-85A3-A5531E510DB2}">
      <thm15:themeFamily xmlns:thm15="http://schemas.microsoft.com/office/thememl/2012/main" name="Blank.potm" id="{DEB65C1C-7869-4B82-999E-500E8FB67AF9}" vid="{457A2971-7D07-423C-AFD8-109268CD6F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 E M E A ! 1 0 2 7 1 3 9 9 0 0 0 . 2 < / d o c u m e n t i d >  
     < s e n d e r i d > 2 1 0 0 4 0 < / s e n d e r i d >  
     < s e n d e r e m a i l > J O S E P . M O N T E F U S C O @ C L I F F O R D C H A N C E . C O M < / s e n d e r e m a i l >  
     < l a s t m o d i f i e d > 2 0 2 3 - 1 0 - 2 5 T 1 8 : 2 6 : 0 8 . 0 0 0 0 0 0 0 + 0 2 : 0 0 < / l a s t m o d i f i e d >  
     < d a t a b a s e > E M E A < / d a t a b a s e >  
 < / p r o p e r t i e s > 
</file>

<file path=docProps/app.xml><?xml version="1.0" encoding="utf-8"?>
<Properties xmlns="http://schemas.openxmlformats.org/officeDocument/2006/extended-properties" xmlns:vt="http://schemas.openxmlformats.org/officeDocument/2006/docPropsVTypes">
  <Template>Blank</Template>
  <TotalTime>3396</TotalTime>
  <Words>4419</Words>
  <Application>Microsoft Office PowerPoint</Application>
  <PresentationFormat>Custom</PresentationFormat>
  <Paragraphs>397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Bree Rg</vt:lpstr>
      <vt:lpstr>Calibri</vt:lpstr>
      <vt:lpstr>Symbol</vt:lpstr>
      <vt:lpstr>Blank</vt:lpstr>
      <vt:lpstr>PowerPoint Presentation</vt:lpstr>
      <vt:lpstr>contenidos</vt:lpstr>
      <vt:lpstr>1. Revisión a la baja de la protección de datos de registro </vt:lpstr>
      <vt:lpstr>1. Revisión a la baja de la protección de datos de registro</vt:lpstr>
      <vt:lpstr>1. Revisión a la baja de la protección de datos de registro</vt:lpstr>
      <vt:lpstr>2. INCENTIVOS condicionados a circunstancias que no dependen de la industria farmacéutica </vt:lpstr>
      <vt:lpstr>2. Incentivos condicionados a circunstancias que no dependen de la industria farmacéutica </vt:lpstr>
      <vt:lpstr>2. INCENTIVOS condicionados a circunstancias que no dependen de la industria farmacéutica </vt:lpstr>
      <vt:lpstr>2. INCENTIVOS condicionados a circunstancias que no dependen de la industria farmacéutica </vt:lpstr>
      <vt:lpstr>2. Incentivos condicionados a circunstancias que no dependen de la industria farmacéutica </vt:lpstr>
      <vt:lpstr>2. INCENTIVOS condicionados a circunstancias que no dependen de la industria farmacéutica </vt:lpstr>
      <vt:lpstr>2. INCENTIVOS condicionados a circunstancias que no dependen de la industria farmacéutica </vt:lpstr>
      <vt:lpstr>2. INCENTIVOS condicionados a circunstancias que no dependen de la industria farmacéutica </vt:lpstr>
      <vt:lpstr>2. INCENTIVOS condicionados a circunstancias que no dependen de la industria farmacéutica </vt:lpstr>
      <vt:lpstr>3. MEDICAMENTOS HUÉRFANOS </vt:lpstr>
      <vt:lpstr>3. MEDICAMENTOS HUÉRFANOS </vt:lpstr>
      <vt:lpstr>3. medicamentos HUÉRFANOS </vt:lpstr>
      <vt:lpstr>3. medicamentos HUÉRFANOS </vt:lpstr>
      <vt:lpstr>3. medicamentos HUÉRFANOS </vt:lpstr>
      <vt:lpstr>3. medicamentos HUÉRFANOS </vt:lpstr>
      <vt:lpstr>4. medicamentos PEDIÁTRICOS </vt:lpstr>
      <vt:lpstr>5. Protección de datos de registro de nuevas indicaciones </vt:lpstr>
      <vt:lpstr>6. Exclusividad transmisible para antimicrobianos</vt:lpstr>
      <vt:lpstr>6. Exclusividad transmisible para antimicrobianos  MEDIDAS QUE PUEDEN MEJORAR EL INCENTIVO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Fabres, Montse (L&amp;DR-BAR)</dc:creator>
  <cp:lastModifiedBy>Fabres, Montse (L&amp;DR-BAR)</cp:lastModifiedBy>
  <cp:revision>136</cp:revision>
  <dcterms:created xsi:type="dcterms:W3CDTF">2023-05-18T08:35:32Z</dcterms:created>
  <dcterms:modified xsi:type="dcterms:W3CDTF">2023-10-25T16:26:08Z</dcterms:modified>
</cp:coreProperties>
</file>