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647" r:id="rId2"/>
    <p:sldId id="658" r:id="rId3"/>
    <p:sldId id="659" r:id="rId4"/>
    <p:sldId id="661" r:id="rId5"/>
    <p:sldId id="662" r:id="rId6"/>
    <p:sldId id="663" r:id="rId7"/>
    <p:sldId id="664" r:id="rId8"/>
    <p:sldId id="665" r:id="rId9"/>
    <p:sldId id="666" r:id="rId10"/>
    <p:sldId id="621" r:id="rId11"/>
  </p:sldIdLst>
  <p:sldSz cx="10693400" cy="756126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1159">
          <p15:clr>
            <a:srgbClr val="A4A3A4"/>
          </p15:clr>
        </p15:guide>
        <p15:guide id="4" pos="57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A0A9"/>
    <a:srgbClr val="009CA6"/>
    <a:srgbClr val="C9D2E5"/>
    <a:srgbClr val="DCDCDC"/>
    <a:srgbClr val="B8C4DC"/>
    <a:srgbClr val="EBF9F6"/>
    <a:srgbClr val="40C1AC"/>
    <a:srgbClr val="A3E1D7"/>
    <a:srgbClr val="595959"/>
    <a:srgbClr val="0028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46" autoAdjust="0"/>
    <p:restoredTop sz="86490" autoAdjust="0"/>
  </p:normalViewPr>
  <p:slideViewPr>
    <p:cSldViewPr snapToGrid="0">
      <p:cViewPr varScale="1">
        <p:scale>
          <a:sx n="101" d="100"/>
          <a:sy n="101" d="100"/>
        </p:scale>
        <p:origin x="1602" y="120"/>
      </p:cViewPr>
      <p:guideLst>
        <p:guide orient="horz" pos="2160"/>
        <p:guide pos="3840"/>
        <p:guide orient="horz" pos="1159"/>
        <p:guide pos="57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54"/>
    </p:cViewPr>
  </p:sorterViewPr>
  <p:notesViewPr>
    <p:cSldViewPr snapToGrid="0" showGuides="1">
      <p:cViewPr varScale="1">
        <p:scale>
          <a:sx n="109" d="100"/>
          <a:sy n="109" d="100"/>
        </p:scale>
        <p:origin x="-288"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2"/>
            <a:ext cx="2945586" cy="4961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49915" y="2"/>
            <a:ext cx="2946674" cy="496100"/>
          </a:xfrm>
          <a:prstGeom prst="rect">
            <a:avLst/>
          </a:prstGeom>
        </p:spPr>
        <p:txBody>
          <a:bodyPr vert="horz" lIns="91440" tIns="45720" rIns="91440" bIns="45720" rtlCol="0"/>
          <a:lstStyle>
            <a:lvl1pPr algn="r">
              <a:defRPr sz="1200"/>
            </a:lvl1pPr>
          </a:lstStyle>
          <a:p>
            <a:fld id="{782A7C46-13A4-4DF4-A3A0-DD0E1E24FBD0}" type="datetimeFigureOut">
              <a:rPr lang="es-ES" smtClean="0"/>
              <a:t>25/10/2023</a:t>
            </a:fld>
            <a:endParaRPr lang="es-ES"/>
          </a:p>
        </p:txBody>
      </p:sp>
      <p:sp>
        <p:nvSpPr>
          <p:cNvPr id="4" name="3 Marcador de pie de página"/>
          <p:cNvSpPr>
            <a:spLocks noGrp="1"/>
          </p:cNvSpPr>
          <p:nvPr>
            <p:ph type="ftr" sz="quarter" idx="2"/>
          </p:nvPr>
        </p:nvSpPr>
        <p:spPr>
          <a:xfrm>
            <a:off x="1" y="9428223"/>
            <a:ext cx="2945586" cy="4961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49915" y="9428223"/>
            <a:ext cx="2946674" cy="496100"/>
          </a:xfrm>
          <a:prstGeom prst="rect">
            <a:avLst/>
          </a:prstGeom>
        </p:spPr>
        <p:txBody>
          <a:bodyPr vert="horz" lIns="91440" tIns="45720" rIns="91440" bIns="45720" rtlCol="0" anchor="b"/>
          <a:lstStyle>
            <a:lvl1pPr algn="r">
              <a:defRPr sz="1200"/>
            </a:lvl1pPr>
          </a:lstStyle>
          <a:p>
            <a:fld id="{62ED2CE4-2BA5-4A6D-9E4B-37398E2F2816}" type="slidenum">
              <a:rPr lang="es-ES" smtClean="0"/>
              <a:t>‹Nº›</a:t>
            </a:fld>
            <a:endParaRPr lang="es-ES"/>
          </a:p>
        </p:txBody>
      </p:sp>
    </p:spTree>
    <p:extLst>
      <p:ext uri="{BB962C8B-B14F-4D97-AF65-F5344CB8AC3E}">
        <p14:creationId xmlns:p14="http://schemas.microsoft.com/office/powerpoint/2010/main" val="1715207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2"/>
            <a:ext cx="2945586" cy="4961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49915" y="2"/>
            <a:ext cx="2946674" cy="496100"/>
          </a:xfrm>
          <a:prstGeom prst="rect">
            <a:avLst/>
          </a:prstGeom>
        </p:spPr>
        <p:txBody>
          <a:bodyPr vert="horz" lIns="91440" tIns="45720" rIns="91440" bIns="45720" rtlCol="0"/>
          <a:lstStyle>
            <a:lvl1pPr algn="r">
              <a:defRPr sz="1200"/>
            </a:lvl1pPr>
          </a:lstStyle>
          <a:p>
            <a:fld id="{CCF603E0-A042-46EB-9D47-75BBAE9F0660}" type="datetimeFigureOut">
              <a:rPr lang="es-ES" smtClean="0"/>
              <a:t>25/10/2023</a:t>
            </a:fld>
            <a:endParaRPr lang="es-ES"/>
          </a:p>
        </p:txBody>
      </p:sp>
      <p:sp>
        <p:nvSpPr>
          <p:cNvPr id="4" name="3 Marcador de imagen de diapositiva"/>
          <p:cNvSpPr>
            <a:spLocks noGrp="1" noRot="1" noChangeAspect="1"/>
          </p:cNvSpPr>
          <p:nvPr>
            <p:ph type="sldImg" idx="2"/>
          </p:nvPr>
        </p:nvSpPr>
        <p:spPr>
          <a:xfrm>
            <a:off x="766763" y="744538"/>
            <a:ext cx="5264150"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333" y="4715271"/>
            <a:ext cx="5439009" cy="446722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28223"/>
            <a:ext cx="2945586" cy="4961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49915" y="9428223"/>
            <a:ext cx="2946674" cy="496100"/>
          </a:xfrm>
          <a:prstGeom prst="rect">
            <a:avLst/>
          </a:prstGeom>
        </p:spPr>
        <p:txBody>
          <a:bodyPr vert="horz" lIns="91440" tIns="45720" rIns="91440" bIns="45720" rtlCol="0" anchor="b"/>
          <a:lstStyle>
            <a:lvl1pPr algn="r">
              <a:defRPr sz="1200"/>
            </a:lvl1pPr>
          </a:lstStyle>
          <a:p>
            <a:fld id="{AC514E91-D9AA-4446-8E41-C7ECBCCE721E}" type="slidenum">
              <a:rPr lang="es-ES" smtClean="0"/>
              <a:t>‹Nº›</a:t>
            </a:fld>
            <a:endParaRPr lang="es-ES"/>
          </a:p>
        </p:txBody>
      </p:sp>
    </p:spTree>
    <p:extLst>
      <p:ext uri="{BB962C8B-B14F-4D97-AF65-F5344CB8AC3E}">
        <p14:creationId xmlns:p14="http://schemas.microsoft.com/office/powerpoint/2010/main" val="1699728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pic>
        <p:nvPicPr>
          <p:cNvPr id="2" name="1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9368" y="3130067"/>
            <a:ext cx="1806996" cy="639280"/>
          </a:xfrm>
          <a:prstGeom prst="rect">
            <a:avLst/>
          </a:prstGeom>
        </p:spPr>
      </p:pic>
      <p:pic>
        <p:nvPicPr>
          <p:cNvPr id="3" name="Imagen 9"/>
          <p:cNvPicPr>
            <a:picLocks noChangeAspect="1"/>
          </p:cNvPicPr>
          <p:nvPr userDrawn="1"/>
        </p:nvPicPr>
        <p:blipFill rotWithShape="1">
          <a:blip r:embed="rId3" cstate="print">
            <a:extLst>
              <a:ext uri="{28A0092B-C50C-407E-A947-70E740481C1C}">
                <a14:useLocalDpi xmlns:a14="http://schemas.microsoft.com/office/drawing/2010/main" val="0"/>
              </a:ext>
            </a:extLst>
          </a:blip>
          <a:srcRect t="28700" b="44962"/>
          <a:stretch/>
        </p:blipFill>
        <p:spPr>
          <a:xfrm>
            <a:off x="1" y="-9912"/>
            <a:ext cx="10693399" cy="2009399"/>
          </a:xfrm>
          <a:prstGeom prst="rect">
            <a:avLst/>
          </a:prstGeom>
        </p:spPr>
      </p:pic>
      <p:sp>
        <p:nvSpPr>
          <p:cNvPr id="4" name="3 Título"/>
          <p:cNvSpPr>
            <a:spLocks noGrp="1"/>
          </p:cNvSpPr>
          <p:nvPr>
            <p:ph type="title"/>
          </p:nvPr>
        </p:nvSpPr>
        <p:spPr>
          <a:xfrm>
            <a:off x="1382400" y="3070800"/>
            <a:ext cx="6112800" cy="820800"/>
          </a:xfrm>
          <a:prstGeom prst="rect">
            <a:avLst/>
          </a:prstGeom>
        </p:spPr>
        <p:txBody>
          <a:bodyPr lIns="0" tIns="0" rIns="0" bIns="0" anchor="b" anchorCtr="0"/>
          <a:lstStyle>
            <a:lvl1pPr>
              <a:lnSpc>
                <a:spcPts val="3200"/>
              </a:lnSpc>
              <a:defRPr lang="es-ES" sz="2600" kern="1200" dirty="0">
                <a:solidFill>
                  <a:srgbClr val="002855"/>
                </a:solidFill>
                <a:latin typeface="Arial Narrow" panose="020B0606020202030204" pitchFamily="34" charset="0"/>
                <a:ea typeface="+mn-ea"/>
                <a:cs typeface="+mn-cs"/>
              </a:defRPr>
            </a:lvl1pPr>
          </a:lstStyle>
          <a:p>
            <a:r>
              <a:rPr lang="es-ES" smtClean="0"/>
              <a:t>Haga clic para modificar el estilo de título del patrón</a:t>
            </a:r>
            <a:endParaRPr lang="es-ES" dirty="0"/>
          </a:p>
        </p:txBody>
      </p:sp>
      <p:sp>
        <p:nvSpPr>
          <p:cNvPr id="11" name="10 Marcador de texto"/>
          <p:cNvSpPr>
            <a:spLocks noGrp="1"/>
          </p:cNvSpPr>
          <p:nvPr>
            <p:ph type="body" sz="quarter" idx="11" hasCustomPrompt="1"/>
          </p:nvPr>
        </p:nvSpPr>
        <p:spPr>
          <a:xfrm>
            <a:off x="1382400" y="6440400"/>
            <a:ext cx="3042000" cy="309600"/>
          </a:xfrm>
          <a:prstGeom prst="rect">
            <a:avLst/>
          </a:prstGeom>
        </p:spPr>
        <p:txBody>
          <a:bodyPr lIns="0" tIns="0" rIns="0" bIns="0"/>
          <a:lstStyle>
            <a:lvl1pPr marL="0" indent="0">
              <a:lnSpc>
                <a:spcPct val="100000"/>
              </a:lnSpc>
              <a:spcBef>
                <a:spcPts val="0"/>
              </a:spcBef>
              <a:buNone/>
              <a:defRPr sz="2000" baseline="0"/>
            </a:lvl1pPr>
          </a:lstStyle>
          <a:p>
            <a:pPr lvl="0"/>
            <a:r>
              <a:rPr kumimoji="0" lang="es-ES" sz="2000" b="0" i="0" u="none" strike="noStrike" kern="1200" cap="none" spc="0" normalizeH="0" baseline="0" noProof="0" dirty="0" smtClean="0">
                <a:ln>
                  <a:noFill/>
                </a:ln>
                <a:solidFill>
                  <a:srgbClr val="333F48"/>
                </a:solidFill>
                <a:effectLst/>
                <a:uLnTx/>
                <a:uFillTx/>
                <a:latin typeface="Arial Narrow" panose="020B0606020202030204" pitchFamily="34" charset="0"/>
                <a:ea typeface="+mn-ea"/>
                <a:cs typeface="+mn-cs"/>
              </a:rPr>
              <a:t>Ciudad, Fecha</a:t>
            </a:r>
            <a:endParaRPr lang="es-ES" dirty="0"/>
          </a:p>
        </p:txBody>
      </p:sp>
      <p:sp>
        <p:nvSpPr>
          <p:cNvPr id="8" name="10 Marcador de texto"/>
          <p:cNvSpPr>
            <a:spLocks noGrp="1"/>
          </p:cNvSpPr>
          <p:nvPr>
            <p:ph type="body" sz="quarter" idx="12" hasCustomPrompt="1"/>
          </p:nvPr>
        </p:nvSpPr>
        <p:spPr>
          <a:xfrm>
            <a:off x="1382400" y="5007600"/>
            <a:ext cx="4993200" cy="1015200"/>
          </a:xfrm>
          <a:prstGeom prst="rect">
            <a:avLst/>
          </a:prstGeom>
        </p:spPr>
        <p:txBody>
          <a:bodyPr lIns="0" tIns="0" rIns="0" bIns="0" anchor="b" anchorCtr="0"/>
          <a:lstStyle>
            <a:lvl1pPr marL="0" indent="0">
              <a:lnSpc>
                <a:spcPct val="100000"/>
              </a:lnSpc>
              <a:spcBef>
                <a:spcPts val="0"/>
              </a:spcBef>
              <a:buNone/>
              <a:defRPr sz="2200" baseline="0">
                <a:latin typeface="Arial Narrow" panose="020B0606020202030204" pitchFamily="34" charset="0"/>
              </a:defRPr>
            </a:lvl1pPr>
          </a:lstStyle>
          <a:p>
            <a:pPr lvl="0"/>
            <a:r>
              <a:rPr lang="es-ES" dirty="0" smtClean="0"/>
              <a:t>Autor 1</a:t>
            </a:r>
          </a:p>
          <a:p>
            <a:pPr lvl="0"/>
            <a:r>
              <a:rPr lang="es-ES" dirty="0" smtClean="0"/>
              <a:t>Autor 2</a:t>
            </a:r>
          </a:p>
          <a:p>
            <a:pPr lvl="0"/>
            <a:r>
              <a:rPr lang="es-ES" dirty="0" smtClean="0"/>
              <a:t>Autor 3</a:t>
            </a:r>
            <a:endParaRPr lang="es-ES" dirty="0"/>
          </a:p>
        </p:txBody>
      </p:sp>
    </p:spTree>
    <p:extLst>
      <p:ext uri="{BB962C8B-B14F-4D97-AF65-F5344CB8AC3E}">
        <p14:creationId xmlns:p14="http://schemas.microsoft.com/office/powerpoint/2010/main" val="409808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oints Imprimir">
    <p:spTree>
      <p:nvGrpSpPr>
        <p:cNvPr id="1" name=""/>
        <p:cNvGrpSpPr/>
        <p:nvPr/>
      </p:nvGrpSpPr>
      <p:grpSpPr>
        <a:xfrm>
          <a:off x="0" y="0"/>
          <a:ext cx="0" cy="0"/>
          <a:chOff x="0" y="0"/>
          <a:chExt cx="0" cy="0"/>
        </a:xfrm>
      </p:grpSpPr>
      <p:sp>
        <p:nvSpPr>
          <p:cNvPr id="2" name="1 Título"/>
          <p:cNvSpPr>
            <a:spLocks noGrp="1"/>
          </p:cNvSpPr>
          <p:nvPr>
            <p:ph type="title"/>
          </p:nvPr>
        </p:nvSpPr>
        <p:spPr>
          <a:xfrm>
            <a:off x="903600" y="384150"/>
            <a:ext cx="7909200" cy="871200"/>
          </a:xfrm>
          <a:prstGeom prst="rect">
            <a:avLst/>
          </a:prstGeom>
        </p:spPr>
        <p:txBody>
          <a:bodyPr lIns="0" tIns="0" rIns="0" bIns="0" anchor="b"/>
          <a:lstStyle>
            <a:lvl1pPr>
              <a:lnSpc>
                <a:spcPts val="2800"/>
              </a:lnSpc>
              <a:defRPr lang="es-ES" sz="24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7" name="6 Marcador de contenido"/>
          <p:cNvSpPr>
            <a:spLocks noGrp="1"/>
          </p:cNvSpPr>
          <p:nvPr userDrawn="1">
            <p:ph sz="quarter" idx="10"/>
          </p:nvPr>
        </p:nvSpPr>
        <p:spPr>
          <a:xfrm>
            <a:off x="903600" y="1836000"/>
            <a:ext cx="8409600" cy="5342400"/>
          </a:xfrm>
          <a:prstGeom prst="rect">
            <a:avLst/>
          </a:prstGeom>
        </p:spPr>
        <p:txBody>
          <a:bodyPr lIns="0" tIns="0" rIns="0" bIns="0" anchor="t" anchorCtr="0"/>
          <a:lstStyle>
            <a:lvl1pPr marL="180000" indent="-180000" algn="just">
              <a:lnSpc>
                <a:spcPct val="100000"/>
              </a:lnSpc>
              <a:buClr>
                <a:schemeClr val="bg2"/>
              </a:buClr>
              <a:defRPr sz="1600"/>
            </a:lvl1pPr>
            <a:lvl2pPr marL="432000" indent="-180000" algn="just">
              <a:lnSpc>
                <a:spcPct val="100000"/>
              </a:lnSpc>
              <a:spcBef>
                <a:spcPts val="800"/>
              </a:spcBef>
              <a:buClr>
                <a:srgbClr val="333F48"/>
              </a:buClr>
              <a:buFont typeface="Arial Narrow" panose="020B0606020202030204" pitchFamily="34" charset="0"/>
              <a:buChar char="−"/>
              <a:defRPr sz="1600"/>
            </a:lvl2pPr>
            <a:lvl3pPr marL="684000" indent="-180000" algn="just">
              <a:lnSpc>
                <a:spcPct val="100000"/>
              </a:lnSpc>
              <a:spcBef>
                <a:spcPts val="600"/>
              </a:spcBef>
              <a:buClr>
                <a:schemeClr val="bg2"/>
              </a:buClr>
              <a:buSzPct val="75000"/>
              <a:buFont typeface="Wingdings" panose="05000000000000000000" pitchFamily="2" charset="2"/>
              <a:buChar char="§"/>
              <a:defRPr sz="1400"/>
            </a:lvl3pPr>
            <a:lvl4pPr marL="972000" indent="-180000" algn="just">
              <a:lnSpc>
                <a:spcPct val="100000"/>
              </a:lnSpc>
              <a:buClrTx/>
              <a:buSzPct val="100000"/>
              <a:buFont typeface="Arial Narrow" panose="020B0606020202030204" pitchFamily="34" charset="0"/>
              <a:buChar char="»"/>
              <a:defRPr sz="1200"/>
            </a:lvl4pPr>
            <a:lvl5pPr marL="2113200" indent="-284400" algn="just">
              <a:lnSpc>
                <a:spcPct val="100000"/>
              </a:lnSpc>
              <a:spcBef>
                <a:spcPts val="400"/>
              </a:spcBef>
              <a:buClr>
                <a:schemeClr val="tx2"/>
              </a:buClr>
              <a:buSzPct val="110000"/>
              <a:buFont typeface="Arial Narrow" panose="020B0606020202030204" pitchFamily="34" charset="0"/>
              <a:buChar cha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pic>
        <p:nvPicPr>
          <p:cNvPr id="26" name="25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27" name="26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3774870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oint dos niveles impresión">
    <p:spTree>
      <p:nvGrpSpPr>
        <p:cNvPr id="1" name=""/>
        <p:cNvGrpSpPr/>
        <p:nvPr/>
      </p:nvGrpSpPr>
      <p:grpSpPr>
        <a:xfrm>
          <a:off x="0" y="0"/>
          <a:ext cx="0" cy="0"/>
          <a:chOff x="0" y="0"/>
          <a:chExt cx="0" cy="0"/>
        </a:xfrm>
      </p:grpSpPr>
      <p:sp>
        <p:nvSpPr>
          <p:cNvPr id="2" name="1 Título"/>
          <p:cNvSpPr>
            <a:spLocks noGrp="1"/>
          </p:cNvSpPr>
          <p:nvPr>
            <p:ph type="title"/>
          </p:nvPr>
        </p:nvSpPr>
        <p:spPr>
          <a:xfrm>
            <a:off x="903600" y="385200"/>
            <a:ext cx="7909200" cy="871200"/>
          </a:xfrm>
          <a:prstGeom prst="rect">
            <a:avLst/>
          </a:prstGeom>
        </p:spPr>
        <p:txBody>
          <a:bodyPr lIns="0" tIns="0" rIns="0" bIns="0" anchor="b"/>
          <a:lstStyle>
            <a:lvl1pPr>
              <a:lnSpc>
                <a:spcPts val="2800"/>
              </a:lnSpc>
              <a:defRPr lang="es-ES" sz="24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7" name="6 Marcador de contenido"/>
          <p:cNvSpPr>
            <a:spLocks noGrp="1"/>
          </p:cNvSpPr>
          <p:nvPr>
            <p:ph sz="quarter" idx="10"/>
          </p:nvPr>
        </p:nvSpPr>
        <p:spPr>
          <a:xfrm>
            <a:off x="903600" y="1836000"/>
            <a:ext cx="8409600" cy="5342400"/>
          </a:xfrm>
          <a:prstGeom prst="rect">
            <a:avLst/>
          </a:prstGeom>
        </p:spPr>
        <p:txBody>
          <a:bodyPr lIns="0" tIns="0" rIns="0" bIns="0" anchor="t" anchorCtr="0"/>
          <a:lstStyle>
            <a:lvl1pPr marL="0" indent="0" algn="just">
              <a:lnSpc>
                <a:spcPct val="100000"/>
              </a:lnSpc>
              <a:buClr>
                <a:schemeClr val="tx2"/>
              </a:buClr>
              <a:buNone/>
              <a:defRPr sz="1800"/>
            </a:lvl1pPr>
            <a:lvl2pPr marL="432000" indent="-180000" algn="just">
              <a:lnSpc>
                <a:spcPct val="100000"/>
              </a:lnSpc>
              <a:spcBef>
                <a:spcPts val="800"/>
              </a:spcBef>
              <a:buClr>
                <a:schemeClr val="bg2"/>
              </a:buClr>
              <a:buFont typeface="Arial" panose="020B0604020202020204" pitchFamily="34" charset="0"/>
              <a:buChar char="•"/>
              <a:defRPr sz="1600">
                <a:solidFill>
                  <a:schemeClr val="tx1"/>
                </a:solidFill>
              </a:defRPr>
            </a:lvl2pPr>
            <a:lvl3pPr marL="684000" indent="-180000" algn="just">
              <a:lnSpc>
                <a:spcPct val="100000"/>
              </a:lnSpc>
              <a:spcBef>
                <a:spcPts val="600"/>
              </a:spcBef>
              <a:buClr>
                <a:srgbClr val="333F48"/>
              </a:buClr>
              <a:buSzPct val="75000"/>
              <a:buFont typeface="Arial Narrow" panose="020B0606020202030204" pitchFamily="34" charset="0"/>
              <a:buChar char="−"/>
              <a:defRPr sz="1400"/>
            </a:lvl3pPr>
            <a:lvl4pPr marL="1713600" indent="-342000" algn="just">
              <a:lnSpc>
                <a:spcPct val="100000"/>
              </a:lnSpc>
              <a:buSzPct val="75000"/>
              <a:buFont typeface="Courier New" panose="02070309020205020404" pitchFamily="49" charset="0"/>
              <a:buChar char="o"/>
              <a:defRPr sz="2000"/>
            </a:lvl4pPr>
            <a:lvl5pPr marL="2113200" indent="-284400" algn="just">
              <a:lnSpc>
                <a:spcPct val="100000"/>
              </a:lnSpc>
              <a:spcBef>
                <a:spcPts val="400"/>
              </a:spcBef>
              <a:buClr>
                <a:schemeClr val="tx2"/>
              </a:buClr>
              <a:buSzPct val="110000"/>
              <a:buFont typeface="Arial Narrow" panose="020B0606020202030204" pitchFamily="34" charset="0"/>
              <a:buChar char="»"/>
              <a:defRPr/>
            </a:lvl5pPr>
          </a:lstStyle>
          <a:p>
            <a:pPr lvl="0"/>
            <a:r>
              <a:rPr lang="es-ES" smtClean="0"/>
              <a:t>Haga clic para modificar el estilo de texto del patrón</a:t>
            </a:r>
          </a:p>
          <a:p>
            <a:pPr lvl="1"/>
            <a:r>
              <a:rPr lang="es-ES" smtClean="0"/>
              <a:t>Segundo nivel</a:t>
            </a:r>
          </a:p>
          <a:p>
            <a:pPr lvl="2"/>
            <a:r>
              <a:rPr lang="es-ES" smtClean="0"/>
              <a:t>Tercer nivel</a:t>
            </a:r>
          </a:p>
        </p:txBody>
      </p:sp>
      <p:pic>
        <p:nvPicPr>
          <p:cNvPr id="27" name="2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28" name="27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3466254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o con imagen">
    <p:spTree>
      <p:nvGrpSpPr>
        <p:cNvPr id="1" name=""/>
        <p:cNvGrpSpPr/>
        <p:nvPr/>
      </p:nvGrpSpPr>
      <p:grpSpPr>
        <a:xfrm>
          <a:off x="0" y="0"/>
          <a:ext cx="0" cy="0"/>
          <a:chOff x="0" y="0"/>
          <a:chExt cx="0" cy="0"/>
        </a:xfrm>
      </p:grpSpPr>
      <p:sp>
        <p:nvSpPr>
          <p:cNvPr id="2" name="1 Título"/>
          <p:cNvSpPr>
            <a:spLocks noGrp="1"/>
          </p:cNvSpPr>
          <p:nvPr>
            <p:ph type="title"/>
          </p:nvPr>
        </p:nvSpPr>
        <p:spPr>
          <a:xfrm>
            <a:off x="903600" y="403200"/>
            <a:ext cx="7909200" cy="871200"/>
          </a:xfrm>
          <a:prstGeom prst="rect">
            <a:avLst/>
          </a:prstGeom>
        </p:spPr>
        <p:txBody>
          <a:bodyPr lIns="0" tIns="0" rIns="0" bIns="0" anchor="b"/>
          <a:lstStyle>
            <a:lvl1pPr>
              <a:lnSpc>
                <a:spcPts val="3400"/>
              </a:lnSpc>
              <a:defRPr lang="es-ES" sz="32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8" name="7 Marcador de posición de imagen"/>
          <p:cNvSpPr>
            <a:spLocks noGrp="1"/>
          </p:cNvSpPr>
          <p:nvPr>
            <p:ph type="pic" sz="quarter" idx="10"/>
          </p:nvPr>
        </p:nvSpPr>
        <p:spPr>
          <a:xfrm>
            <a:off x="5652000" y="1839686"/>
            <a:ext cx="5043600" cy="5720314"/>
          </a:xfrm>
          <a:prstGeom prst="rect">
            <a:avLst/>
          </a:prstGeom>
        </p:spPr>
        <p:txBody>
          <a:bodyPr/>
          <a:lstStyle/>
          <a:p>
            <a:r>
              <a:rPr lang="es-ES" smtClean="0"/>
              <a:t>Haga clic en el icono para agregar una imagen</a:t>
            </a:r>
            <a:endParaRPr lang="es-ES" dirty="0"/>
          </a:p>
        </p:txBody>
      </p:sp>
      <p:sp>
        <p:nvSpPr>
          <p:cNvPr id="10" name="9 Marcador de texto"/>
          <p:cNvSpPr>
            <a:spLocks noGrp="1"/>
          </p:cNvSpPr>
          <p:nvPr>
            <p:ph type="body" sz="quarter" idx="11"/>
          </p:nvPr>
        </p:nvSpPr>
        <p:spPr>
          <a:xfrm>
            <a:off x="903600" y="1836000"/>
            <a:ext cx="4626000" cy="5342400"/>
          </a:xfrm>
          <a:prstGeom prst="rect">
            <a:avLst/>
          </a:prstGeom>
        </p:spPr>
        <p:txBody>
          <a:bodyPr lIns="0" tIns="0" rIns="0" bIns="0"/>
          <a:lstStyle>
            <a:lvl1pPr marL="0" indent="0">
              <a:lnSpc>
                <a:spcPct val="100000"/>
              </a:lnSpc>
              <a:spcBef>
                <a:spcPts val="600"/>
              </a:spcBef>
              <a:buClr>
                <a:schemeClr val="tx2"/>
              </a:buClr>
              <a:buSzPct val="125000"/>
              <a:buNone/>
              <a:defRPr sz="2000">
                <a:latin typeface="Arial Narrow" panose="020B0606020202030204" pitchFamily="34" charset="0"/>
              </a:defRPr>
            </a:lvl1pPr>
            <a:lvl2pPr marL="342000" indent="-342000">
              <a:lnSpc>
                <a:spcPct val="100000"/>
              </a:lnSpc>
              <a:spcBef>
                <a:spcPts val="600"/>
              </a:spcBef>
              <a:buClr>
                <a:schemeClr val="bg2"/>
              </a:buClr>
              <a:defRPr sz="2000"/>
            </a:lvl2pPr>
          </a:lstStyle>
          <a:p>
            <a:pPr lvl="0"/>
            <a:r>
              <a:rPr lang="es-ES" smtClean="0"/>
              <a:t>Haga clic para modificar el estilo de texto del patrón</a:t>
            </a:r>
          </a:p>
          <a:p>
            <a:pPr lvl="1"/>
            <a:r>
              <a:rPr lang="es-ES" smtClean="0"/>
              <a:t>Segundo nivel</a:t>
            </a:r>
          </a:p>
        </p:txBody>
      </p:sp>
      <p:pic>
        <p:nvPicPr>
          <p:cNvPr id="29" name="2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30" name="29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5371391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cxnSp>
        <p:nvCxnSpPr>
          <p:cNvPr id="10" name="Conector recto 17"/>
          <p:cNvCxnSpPr/>
          <p:nvPr userDrawn="1"/>
        </p:nvCxnSpPr>
        <p:spPr>
          <a:xfrm flipV="1">
            <a:off x="896707" y="1326653"/>
            <a:ext cx="6364332" cy="1248"/>
          </a:xfrm>
          <a:prstGeom prst="line">
            <a:avLst/>
          </a:prstGeom>
          <a:ln w="12700">
            <a:solidFill>
              <a:srgbClr val="40C1AC"/>
            </a:solidFill>
          </a:ln>
        </p:spPr>
        <p:style>
          <a:lnRef idx="1">
            <a:schemeClr val="accent1"/>
          </a:lnRef>
          <a:fillRef idx="0">
            <a:schemeClr val="accent1"/>
          </a:fillRef>
          <a:effectRef idx="0">
            <a:schemeClr val="accent1"/>
          </a:effectRef>
          <a:fontRef idx="minor">
            <a:schemeClr val="tx1"/>
          </a:fontRef>
        </p:style>
      </p:cxnSp>
      <p:cxnSp>
        <p:nvCxnSpPr>
          <p:cNvPr id="11" name="Conector recto 17"/>
          <p:cNvCxnSpPr/>
          <p:nvPr userDrawn="1"/>
        </p:nvCxnSpPr>
        <p:spPr>
          <a:xfrm flipV="1">
            <a:off x="896707" y="2541927"/>
            <a:ext cx="6364332" cy="1248"/>
          </a:xfrm>
          <a:prstGeom prst="line">
            <a:avLst/>
          </a:prstGeom>
          <a:ln w="12700">
            <a:solidFill>
              <a:srgbClr val="40C1AC"/>
            </a:solidFill>
          </a:ln>
        </p:spPr>
        <p:style>
          <a:lnRef idx="1">
            <a:schemeClr val="accent1"/>
          </a:lnRef>
          <a:fillRef idx="0">
            <a:schemeClr val="accent1"/>
          </a:fillRef>
          <a:effectRef idx="0">
            <a:schemeClr val="accent1"/>
          </a:effectRef>
          <a:fontRef idx="minor">
            <a:schemeClr val="tx1"/>
          </a:fontRef>
        </p:style>
      </p:cxnSp>
      <p:sp>
        <p:nvSpPr>
          <p:cNvPr id="15" name="14 Rectángulo"/>
          <p:cNvSpPr/>
          <p:nvPr userDrawn="1"/>
        </p:nvSpPr>
        <p:spPr>
          <a:xfrm rot="16200000" flipV="1">
            <a:off x="5087981" y="2235441"/>
            <a:ext cx="36000" cy="8418548"/>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7" name="16 Marcador de texto"/>
          <p:cNvSpPr>
            <a:spLocks noGrp="1"/>
          </p:cNvSpPr>
          <p:nvPr>
            <p:ph type="body" sz="quarter" idx="13"/>
          </p:nvPr>
        </p:nvSpPr>
        <p:spPr>
          <a:xfrm>
            <a:off x="3895725" y="6566400"/>
            <a:ext cx="5413875" cy="579600"/>
          </a:xfrm>
          <a:prstGeom prst="rect">
            <a:avLst/>
          </a:prstGeom>
        </p:spPr>
        <p:txBody>
          <a:bodyPr lIns="90000" tIns="46800" rIns="0" bIns="46800"/>
          <a:lstStyle>
            <a:lvl1pPr marL="0" marR="0" indent="0" algn="r" defTabSz="914400" rtl="0" eaLnBrk="1" fontAlgn="auto" latinLnBrk="0" hangingPunct="1">
              <a:lnSpc>
                <a:spcPct val="100000"/>
              </a:lnSpc>
              <a:spcBef>
                <a:spcPts val="0"/>
              </a:spcBef>
              <a:spcAft>
                <a:spcPts val="200"/>
              </a:spcAft>
              <a:buClrTx/>
              <a:buSzTx/>
              <a:buFont typeface="Arial" panose="020B0604020202020204" pitchFamily="34" charset="0"/>
              <a:buNone/>
              <a:tabLst/>
              <a:defRPr sz="1000">
                <a:solidFill>
                  <a:srgbClr val="002855"/>
                </a:solidFill>
                <a:latin typeface="Arial Narrow" panose="020B0606020202030204" pitchFamily="34" charset="0"/>
              </a:defRPr>
            </a:lvl1pPr>
            <a:lvl2pPr marL="0" indent="0" algn="r">
              <a:lnSpc>
                <a:spcPct val="100000"/>
              </a:lnSpc>
              <a:spcBef>
                <a:spcPts val="0"/>
              </a:spcBef>
              <a:spcAft>
                <a:spcPts val="200"/>
              </a:spcAft>
              <a:buNone/>
              <a:defRPr sz="1000">
                <a:solidFill>
                  <a:srgbClr val="40C1AC"/>
                </a:solidFill>
                <a:latin typeface="Arial Narrow" panose="020B0606020202030204" pitchFamily="34" charset="0"/>
              </a:defRPr>
            </a:lvl2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sp>
        <p:nvSpPr>
          <p:cNvPr id="19" name="18 Marcador de contenido"/>
          <p:cNvSpPr>
            <a:spLocks noGrp="1"/>
          </p:cNvSpPr>
          <p:nvPr>
            <p:ph sz="quarter" idx="14"/>
          </p:nvPr>
        </p:nvSpPr>
        <p:spPr>
          <a:xfrm>
            <a:off x="5353200" y="2867025"/>
            <a:ext cx="3960000" cy="3031200"/>
          </a:xfrm>
          <a:prstGeom prst="rect">
            <a:avLst/>
          </a:prstGeom>
        </p:spPr>
        <p:txBody>
          <a:bodyPr lIns="0" tIns="0" rIns="0" bIns="0"/>
          <a:lstStyle>
            <a:lvl1pPr marL="0" indent="0">
              <a:lnSpc>
                <a:spcPct val="100000"/>
              </a:lnSpc>
              <a:spcBef>
                <a:spcPts val="600"/>
              </a:spcBef>
              <a:buNone/>
              <a:defRPr sz="1200">
                <a:solidFill>
                  <a:srgbClr val="333F48"/>
                </a:solidFill>
                <a:latin typeface="Arial Narrow" panose="020B0606020202030204" pitchFamily="34" charset="0"/>
              </a:defRPr>
            </a:lvl1pPr>
            <a:lvl2pPr marL="177800" indent="-177800">
              <a:lnSpc>
                <a:spcPct val="100000"/>
              </a:lnSpc>
              <a:spcBef>
                <a:spcPts val="600"/>
              </a:spcBef>
              <a:buClr>
                <a:srgbClr val="40C1AC"/>
              </a:buClr>
              <a:defRPr sz="1200">
                <a:solidFill>
                  <a:srgbClr val="333F48"/>
                </a:solidFill>
                <a:latin typeface="Arial Narrow" panose="020B0606020202030204" pitchFamily="34" charset="0"/>
              </a:defRPr>
            </a:lvl2pPr>
          </a:lstStyle>
          <a:p>
            <a:pPr lvl="0"/>
            <a:r>
              <a:rPr lang="es-ES" smtClean="0"/>
              <a:t>Haga clic para modificar el estilo de texto del patrón</a:t>
            </a:r>
          </a:p>
          <a:p>
            <a:pPr lvl="1"/>
            <a:r>
              <a:rPr lang="es-ES" smtClean="0"/>
              <a:t>Segundo nivel</a:t>
            </a:r>
          </a:p>
        </p:txBody>
      </p:sp>
      <p:sp>
        <p:nvSpPr>
          <p:cNvPr id="21" name="20 Marcador de posición de imagen"/>
          <p:cNvSpPr>
            <a:spLocks noGrp="1"/>
          </p:cNvSpPr>
          <p:nvPr>
            <p:ph type="pic" sz="quarter" idx="15"/>
          </p:nvPr>
        </p:nvSpPr>
        <p:spPr>
          <a:xfrm>
            <a:off x="7477200" y="1328400"/>
            <a:ext cx="1836000" cy="1220400"/>
          </a:xfrm>
          <a:prstGeom prst="rect">
            <a:avLst/>
          </a:prstGeom>
        </p:spPr>
        <p:txBody>
          <a:bodyPr/>
          <a:lstStyle>
            <a:lvl1pPr>
              <a:defRPr sz="1000"/>
            </a:lvl1pPr>
          </a:lstStyle>
          <a:p>
            <a:r>
              <a:rPr lang="es-ES" smtClean="0"/>
              <a:t>Haga clic en el icono para agregar una imagen</a:t>
            </a:r>
            <a:endParaRPr lang="es-ES" dirty="0"/>
          </a:p>
        </p:txBody>
      </p:sp>
      <p:sp>
        <p:nvSpPr>
          <p:cNvPr id="23" name="22 Marcador de contenido"/>
          <p:cNvSpPr>
            <a:spLocks noGrp="1"/>
          </p:cNvSpPr>
          <p:nvPr>
            <p:ph sz="quarter" idx="16"/>
          </p:nvPr>
        </p:nvSpPr>
        <p:spPr>
          <a:xfrm>
            <a:off x="896400" y="2865599"/>
            <a:ext cx="3960000" cy="3029591"/>
          </a:xfrm>
          <a:prstGeom prst="rect">
            <a:avLst/>
          </a:prstGeom>
        </p:spPr>
        <p:txBody>
          <a:bodyPr lIns="0" tIns="0" rIns="0" bIns="0"/>
          <a:lstStyle>
            <a:lvl1pPr marL="0" indent="0">
              <a:lnSpc>
                <a:spcPct val="100000"/>
              </a:lnSpc>
              <a:spcBef>
                <a:spcPts val="600"/>
              </a:spcBef>
              <a:buNone/>
              <a:defRPr sz="1200">
                <a:solidFill>
                  <a:srgbClr val="333F48"/>
                </a:solidFill>
                <a:latin typeface="Arial Narrow" panose="020B0606020202030204" pitchFamily="34" charset="0"/>
              </a:defRPr>
            </a:lvl1pPr>
          </a:lstStyle>
          <a:p>
            <a:pPr lvl="0"/>
            <a:r>
              <a:rPr lang="es-ES" smtClean="0"/>
              <a:t>Haga clic para modificar el estilo de texto del patrón</a:t>
            </a:r>
          </a:p>
        </p:txBody>
      </p:sp>
      <p:sp>
        <p:nvSpPr>
          <p:cNvPr id="25" name="24 Marcador de texto"/>
          <p:cNvSpPr>
            <a:spLocks noGrp="1"/>
          </p:cNvSpPr>
          <p:nvPr>
            <p:ph type="body" sz="quarter" idx="17"/>
          </p:nvPr>
        </p:nvSpPr>
        <p:spPr>
          <a:xfrm>
            <a:off x="896400" y="1450800"/>
            <a:ext cx="3960000" cy="1008000"/>
          </a:xfrm>
          <a:prstGeom prst="rect">
            <a:avLst/>
          </a:prstGeom>
        </p:spPr>
        <p:txBody>
          <a:bodyPr lIns="0" tIns="0" rIns="0" bIns="0"/>
          <a:lstStyle>
            <a:lvl1pPr marL="0" indent="0">
              <a:lnSpc>
                <a:spcPct val="100000"/>
              </a:lnSpc>
              <a:spcBef>
                <a:spcPts val="0"/>
              </a:spcBef>
              <a:buNone/>
              <a:defRPr sz="1600">
                <a:solidFill>
                  <a:srgbClr val="002855"/>
                </a:solidFill>
                <a:latin typeface="Arial Narrow" panose="020B0606020202030204" pitchFamily="34" charset="0"/>
              </a:defRPr>
            </a:lvl1pPr>
            <a:lvl2pPr marL="0" indent="0">
              <a:lnSpc>
                <a:spcPct val="100000"/>
              </a:lnSpc>
              <a:spcBef>
                <a:spcPts val="0"/>
              </a:spcBef>
              <a:buNone/>
              <a:defRPr sz="1200">
                <a:solidFill>
                  <a:srgbClr val="333F48"/>
                </a:solidFill>
                <a:latin typeface="Arial Narrow" panose="020B0606020202030204" pitchFamily="34" charset="0"/>
              </a:defRPr>
            </a:lvl2pPr>
          </a:lstStyle>
          <a:p>
            <a:pPr lvl="0"/>
            <a:r>
              <a:rPr lang="es-ES" smtClean="0"/>
              <a:t>Haga clic para modificar el estilo de texto del patrón</a:t>
            </a:r>
          </a:p>
          <a:p>
            <a:pPr lvl="1"/>
            <a:r>
              <a:rPr lang="es-ES" smtClean="0"/>
              <a:t>Segundo nivel</a:t>
            </a:r>
          </a:p>
        </p:txBody>
      </p:sp>
      <p:sp>
        <p:nvSpPr>
          <p:cNvPr id="27" name="26 Marcador de texto"/>
          <p:cNvSpPr>
            <a:spLocks noGrp="1"/>
          </p:cNvSpPr>
          <p:nvPr>
            <p:ph type="body" sz="quarter" idx="18"/>
          </p:nvPr>
        </p:nvSpPr>
        <p:spPr>
          <a:xfrm>
            <a:off x="5353200" y="1904400"/>
            <a:ext cx="1764000" cy="554400"/>
          </a:xfrm>
          <a:prstGeom prst="rect">
            <a:avLst/>
          </a:prstGeom>
        </p:spPr>
        <p:txBody>
          <a:bodyPr lIns="0" tIns="46800" rIns="90000" bIns="46800" anchor="b" anchorCtr="0"/>
          <a:lstStyle>
            <a:lvl1pPr marL="180975" indent="-180975">
              <a:lnSpc>
                <a:spcPct val="100000"/>
              </a:lnSpc>
              <a:spcBef>
                <a:spcPts val="0"/>
              </a:spcBef>
              <a:buClr>
                <a:srgbClr val="40C1AC"/>
              </a:buClr>
              <a:defRPr sz="1200">
                <a:solidFill>
                  <a:srgbClr val="333F48"/>
                </a:solidFill>
                <a:latin typeface="Arial Narrow" panose="020B0606020202030204" pitchFamily="34" charset="0"/>
              </a:defRPr>
            </a:lvl1pPr>
          </a:lstStyle>
          <a:p>
            <a:pPr lvl="0"/>
            <a:r>
              <a:rPr lang="es-ES" smtClean="0"/>
              <a:t>Haga clic para modificar el estilo de texto del patrón</a:t>
            </a:r>
          </a:p>
        </p:txBody>
      </p:sp>
      <p:pic>
        <p:nvPicPr>
          <p:cNvPr id="41" name="40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42" name="41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11403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6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lo Logo">
    <p:spTree>
      <p:nvGrpSpPr>
        <p:cNvPr id="1" name=""/>
        <p:cNvGrpSpPr/>
        <p:nvPr/>
      </p:nvGrpSpPr>
      <p:grpSpPr>
        <a:xfrm>
          <a:off x="0" y="0"/>
          <a:ext cx="0" cy="0"/>
          <a:chOff x="0" y="0"/>
          <a:chExt cx="0" cy="0"/>
        </a:xfrm>
      </p:grpSpPr>
      <p:pic>
        <p:nvPicPr>
          <p:cNvPr id="26" name="25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
        <p:nvSpPr>
          <p:cNvPr id="11" name="10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68756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dor blanco">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
        <p:nvSpPr>
          <p:cNvPr id="11" name="1 Título"/>
          <p:cNvSpPr>
            <a:spLocks noGrp="1"/>
          </p:cNvSpPr>
          <p:nvPr>
            <p:ph type="title"/>
          </p:nvPr>
        </p:nvSpPr>
        <p:spPr>
          <a:xfrm>
            <a:off x="1929600" y="1098000"/>
            <a:ext cx="6080400" cy="568800"/>
          </a:xfrm>
          <a:prstGeom prst="rect">
            <a:avLst/>
          </a:prstGeom>
        </p:spPr>
        <p:txBody>
          <a:bodyPr lIns="0" tIns="0" rIns="0" bIns="0" anchor="t" anchorCtr="0"/>
          <a:lstStyle>
            <a:lvl1pPr>
              <a:lnSpc>
                <a:spcPts val="4800"/>
              </a:lnSpc>
              <a:defRPr lang="es-ES" sz="3800" kern="1200" dirty="0">
                <a:solidFill>
                  <a:schemeClr val="tx2"/>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4" name="3 Marcador de texto"/>
          <p:cNvSpPr>
            <a:spLocks noGrp="1"/>
          </p:cNvSpPr>
          <p:nvPr>
            <p:ph type="body" sz="quarter" idx="13" hasCustomPrompt="1"/>
          </p:nvPr>
        </p:nvSpPr>
        <p:spPr>
          <a:xfrm>
            <a:off x="856800" y="885600"/>
            <a:ext cx="1134000" cy="1616400"/>
          </a:xfrm>
          <a:prstGeom prst="rect">
            <a:avLst/>
          </a:prstGeom>
        </p:spPr>
        <p:txBody>
          <a:bodyPr lIns="0" tIns="0" rIns="0" bIns="0"/>
          <a:lstStyle>
            <a:lvl1pPr marL="0" indent="0">
              <a:lnSpc>
                <a:spcPct val="100000"/>
              </a:lnSpc>
              <a:buNone/>
              <a:defRPr sz="10400">
                <a:solidFill>
                  <a:schemeClr val="bg2"/>
                </a:solidFill>
                <a:latin typeface="Arial Narrow" panose="020B0606020202030204" pitchFamily="34" charset="0"/>
              </a:defRPr>
            </a:lvl1pPr>
            <a:lvl2pPr marL="457200" indent="0">
              <a:lnSpc>
                <a:spcPct val="100000"/>
              </a:lnSpc>
              <a:buNone/>
              <a:defRPr sz="10400">
                <a:solidFill>
                  <a:schemeClr val="bg2"/>
                </a:solidFill>
                <a:latin typeface="Arial Narrow" panose="020B0606020202030204" pitchFamily="34" charset="0"/>
              </a:defRPr>
            </a:lvl2pPr>
            <a:lvl3pPr marL="914400" indent="0">
              <a:lnSpc>
                <a:spcPct val="100000"/>
              </a:lnSpc>
              <a:buNone/>
              <a:defRPr sz="10400">
                <a:solidFill>
                  <a:schemeClr val="bg2"/>
                </a:solidFill>
                <a:latin typeface="Arial Narrow" panose="020B0606020202030204" pitchFamily="34" charset="0"/>
              </a:defRPr>
            </a:lvl3pPr>
            <a:lvl4pPr marL="1371600" indent="0">
              <a:lnSpc>
                <a:spcPct val="100000"/>
              </a:lnSpc>
              <a:buNone/>
              <a:defRPr sz="10400">
                <a:solidFill>
                  <a:schemeClr val="bg2"/>
                </a:solidFill>
                <a:latin typeface="Arial Narrow" panose="020B0606020202030204" pitchFamily="34" charset="0"/>
              </a:defRPr>
            </a:lvl4pPr>
            <a:lvl5pPr marL="1828800" indent="0">
              <a:lnSpc>
                <a:spcPct val="100000"/>
              </a:lnSpc>
              <a:buNone/>
              <a:defRPr sz="10400">
                <a:solidFill>
                  <a:schemeClr val="bg2"/>
                </a:solidFill>
                <a:latin typeface="Arial Narrow" panose="020B0606020202030204" pitchFamily="34" charset="0"/>
              </a:defRPr>
            </a:lvl5pPr>
          </a:lstStyle>
          <a:p>
            <a:pPr lvl="0"/>
            <a:r>
              <a:rPr lang="es-ES" dirty="0" smtClean="0"/>
              <a:t>#</a:t>
            </a:r>
            <a:endParaRPr lang="es-ES" dirty="0"/>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10" name="9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587066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parador azul">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pic>
        <p:nvPicPr>
          <p:cNvPr id="8" name="Imagen 19"/>
          <p:cNvPicPr>
            <a:picLocks noChangeAspect="1"/>
          </p:cNvPicPr>
          <p:nvPr userDrawn="1"/>
        </p:nvPicPr>
        <p:blipFill rotWithShape="1">
          <a:blip r:embed="rId2"/>
          <a:srcRect l="43651" t="79030" r="21745" b="10811"/>
          <a:stretch/>
        </p:blipFill>
        <p:spPr>
          <a:xfrm>
            <a:off x="0" y="-1"/>
            <a:ext cx="9072000" cy="7561264"/>
          </a:xfrm>
          <a:prstGeom prst="rect">
            <a:avLst/>
          </a:prstGeom>
        </p:spPr>
      </p:pic>
      <p:sp>
        <p:nvSpPr>
          <p:cNvPr id="11" name="1 Título"/>
          <p:cNvSpPr>
            <a:spLocks noGrp="1"/>
          </p:cNvSpPr>
          <p:nvPr>
            <p:ph type="title"/>
          </p:nvPr>
        </p:nvSpPr>
        <p:spPr>
          <a:xfrm>
            <a:off x="1929600" y="1098000"/>
            <a:ext cx="6080400" cy="568800"/>
          </a:xfrm>
          <a:prstGeom prst="rect">
            <a:avLst/>
          </a:prstGeom>
        </p:spPr>
        <p:txBody>
          <a:bodyPr lIns="0" tIns="0" rIns="0" bIns="0" anchor="t" anchorCtr="0"/>
          <a:lstStyle>
            <a:lvl1pPr>
              <a:lnSpc>
                <a:spcPts val="4800"/>
              </a:lnSpc>
              <a:defRPr lang="es-ES" sz="3800" kern="1200" dirty="0">
                <a:solidFill>
                  <a:schemeClr val="bg1"/>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4" name="3 Marcador de texto"/>
          <p:cNvSpPr>
            <a:spLocks noGrp="1"/>
          </p:cNvSpPr>
          <p:nvPr>
            <p:ph type="body" sz="quarter" idx="13" hasCustomPrompt="1"/>
          </p:nvPr>
        </p:nvSpPr>
        <p:spPr>
          <a:xfrm>
            <a:off x="856800" y="885600"/>
            <a:ext cx="1134000" cy="1616400"/>
          </a:xfrm>
          <a:prstGeom prst="rect">
            <a:avLst/>
          </a:prstGeom>
        </p:spPr>
        <p:txBody>
          <a:bodyPr lIns="0" tIns="0" rIns="0" bIns="0"/>
          <a:lstStyle>
            <a:lvl1pPr marL="0" indent="0">
              <a:lnSpc>
                <a:spcPct val="100000"/>
              </a:lnSpc>
              <a:buNone/>
              <a:defRPr sz="10400">
                <a:solidFill>
                  <a:schemeClr val="bg2"/>
                </a:solidFill>
                <a:latin typeface="Arial Narrow" panose="020B0606020202030204" pitchFamily="34" charset="0"/>
              </a:defRPr>
            </a:lvl1pPr>
            <a:lvl2pPr marL="457200" indent="0">
              <a:lnSpc>
                <a:spcPct val="100000"/>
              </a:lnSpc>
              <a:buNone/>
              <a:defRPr sz="10400">
                <a:solidFill>
                  <a:schemeClr val="bg2"/>
                </a:solidFill>
                <a:latin typeface="Arial Narrow" panose="020B0606020202030204" pitchFamily="34" charset="0"/>
              </a:defRPr>
            </a:lvl2pPr>
            <a:lvl3pPr marL="914400" indent="0">
              <a:lnSpc>
                <a:spcPct val="100000"/>
              </a:lnSpc>
              <a:buNone/>
              <a:defRPr sz="10400">
                <a:solidFill>
                  <a:schemeClr val="bg2"/>
                </a:solidFill>
                <a:latin typeface="Arial Narrow" panose="020B0606020202030204" pitchFamily="34" charset="0"/>
              </a:defRPr>
            </a:lvl3pPr>
            <a:lvl4pPr marL="1371600" indent="0">
              <a:lnSpc>
                <a:spcPct val="100000"/>
              </a:lnSpc>
              <a:buNone/>
              <a:defRPr sz="10400">
                <a:solidFill>
                  <a:schemeClr val="bg2"/>
                </a:solidFill>
                <a:latin typeface="Arial Narrow" panose="020B0606020202030204" pitchFamily="34" charset="0"/>
              </a:defRPr>
            </a:lvl4pPr>
            <a:lvl5pPr marL="1828800" indent="0">
              <a:lnSpc>
                <a:spcPct val="100000"/>
              </a:lnSpc>
              <a:buNone/>
              <a:defRPr sz="10400">
                <a:solidFill>
                  <a:schemeClr val="bg2"/>
                </a:solidFill>
                <a:latin typeface="Arial Narrow" panose="020B0606020202030204" pitchFamily="34" charset="0"/>
              </a:defRPr>
            </a:lvl5pPr>
          </a:lstStyle>
          <a:p>
            <a:pPr lvl="0"/>
            <a:r>
              <a:rPr lang="es-ES" dirty="0" smtClean="0"/>
              <a:t>#</a:t>
            </a:r>
            <a:endParaRPr lang="es-ES" dirty="0"/>
          </a:p>
        </p:txBody>
      </p:sp>
      <p:pic>
        <p:nvPicPr>
          <p:cNvPr id="10" name="9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12" name="11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58487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Logo sin barra">
    <p:spTree>
      <p:nvGrpSpPr>
        <p:cNvPr id="1" name=""/>
        <p:cNvGrpSpPr/>
        <p:nvPr/>
      </p:nvGrpSpPr>
      <p:grpSpPr>
        <a:xfrm>
          <a:off x="0" y="0"/>
          <a:ext cx="0" cy="0"/>
          <a:chOff x="0" y="0"/>
          <a:chExt cx="0" cy="0"/>
        </a:xfrm>
      </p:grpSpPr>
      <p:sp>
        <p:nvSpPr>
          <p:cNvPr id="7"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pic>
        <p:nvPicPr>
          <p:cNvPr id="20" name="19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Tree>
    <p:extLst>
      <p:ext uri="{BB962C8B-B14F-4D97-AF65-F5344CB8AC3E}">
        <p14:creationId xmlns:p14="http://schemas.microsoft.com/office/powerpoint/2010/main" val="62513343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olo título">
    <p:spTree>
      <p:nvGrpSpPr>
        <p:cNvPr id="1" name=""/>
        <p:cNvGrpSpPr/>
        <p:nvPr/>
      </p:nvGrpSpPr>
      <p:grpSpPr>
        <a:xfrm>
          <a:off x="0" y="0"/>
          <a:ext cx="0" cy="0"/>
          <a:chOff x="0" y="0"/>
          <a:chExt cx="0" cy="0"/>
        </a:xfrm>
      </p:grpSpPr>
      <p:sp>
        <p:nvSpPr>
          <p:cNvPr id="11" name="1 Título"/>
          <p:cNvSpPr>
            <a:spLocks noGrp="1"/>
          </p:cNvSpPr>
          <p:nvPr>
            <p:ph type="title"/>
          </p:nvPr>
        </p:nvSpPr>
        <p:spPr>
          <a:xfrm>
            <a:off x="903600" y="403200"/>
            <a:ext cx="7909200" cy="871200"/>
          </a:xfrm>
          <a:prstGeom prst="rect">
            <a:avLst/>
          </a:prstGeom>
        </p:spPr>
        <p:txBody>
          <a:bodyPr lIns="0" tIns="0" rIns="0" bIns="0" anchor="b"/>
          <a:lstStyle>
            <a:lvl1pPr>
              <a:lnSpc>
                <a:spcPts val="3400"/>
              </a:lnSpc>
              <a:defRPr lang="es-ES" sz="32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pic>
        <p:nvPicPr>
          <p:cNvPr id="19" name="1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20" name="19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2467789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 Points Proyección">
    <p:spTree>
      <p:nvGrpSpPr>
        <p:cNvPr id="1" name=""/>
        <p:cNvGrpSpPr/>
        <p:nvPr/>
      </p:nvGrpSpPr>
      <p:grpSpPr>
        <a:xfrm>
          <a:off x="0" y="0"/>
          <a:ext cx="0" cy="0"/>
          <a:chOff x="0" y="0"/>
          <a:chExt cx="0" cy="0"/>
        </a:xfrm>
      </p:grpSpPr>
      <p:sp>
        <p:nvSpPr>
          <p:cNvPr id="2" name="1 Título"/>
          <p:cNvSpPr>
            <a:spLocks noGrp="1"/>
          </p:cNvSpPr>
          <p:nvPr>
            <p:ph type="title"/>
          </p:nvPr>
        </p:nvSpPr>
        <p:spPr>
          <a:xfrm>
            <a:off x="903600" y="401250"/>
            <a:ext cx="7909200" cy="871200"/>
          </a:xfrm>
          <a:prstGeom prst="rect">
            <a:avLst/>
          </a:prstGeom>
        </p:spPr>
        <p:txBody>
          <a:bodyPr lIns="0" tIns="0" rIns="0" bIns="0" anchor="b"/>
          <a:lstStyle>
            <a:lvl1pPr>
              <a:lnSpc>
                <a:spcPts val="3400"/>
              </a:lnSpc>
              <a:defRPr lang="es-ES" sz="32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7" name="6 Marcador de contenido"/>
          <p:cNvSpPr>
            <a:spLocks noGrp="1"/>
          </p:cNvSpPr>
          <p:nvPr userDrawn="1">
            <p:ph sz="quarter" idx="10"/>
          </p:nvPr>
        </p:nvSpPr>
        <p:spPr>
          <a:xfrm>
            <a:off x="903600" y="1836000"/>
            <a:ext cx="8409600" cy="5342400"/>
          </a:xfrm>
          <a:prstGeom prst="rect">
            <a:avLst/>
          </a:prstGeom>
        </p:spPr>
        <p:txBody>
          <a:bodyPr lIns="0" tIns="0" rIns="0" bIns="0" anchor="t" anchorCtr="0"/>
          <a:lstStyle>
            <a:lvl1pPr marL="284400" indent="-284400" algn="l">
              <a:lnSpc>
                <a:spcPct val="100000"/>
              </a:lnSpc>
              <a:buClr>
                <a:schemeClr val="bg2"/>
              </a:buClr>
              <a:defRPr sz="2600"/>
            </a:lvl1pPr>
            <a:lvl2pPr marL="799200" indent="-342000" algn="l">
              <a:lnSpc>
                <a:spcPct val="100000"/>
              </a:lnSpc>
              <a:spcBef>
                <a:spcPts val="600"/>
              </a:spcBef>
              <a:buClr>
                <a:srgbClr val="333F48"/>
              </a:buClr>
              <a:buFont typeface="Arial Narrow" panose="020B0606020202030204" pitchFamily="34" charset="0"/>
              <a:buChar char="−"/>
              <a:defRPr/>
            </a:lvl2pPr>
            <a:lvl3pPr marL="1256400" indent="-342000" algn="l">
              <a:lnSpc>
                <a:spcPct val="100000"/>
              </a:lnSpc>
              <a:spcBef>
                <a:spcPts val="600"/>
              </a:spcBef>
              <a:buClr>
                <a:schemeClr val="bg2"/>
              </a:buClr>
              <a:buSzPct val="75000"/>
              <a:buFont typeface="Wingdings" panose="05000000000000000000" pitchFamily="2" charset="2"/>
              <a:buChar char="§"/>
              <a:defRPr sz="2200"/>
            </a:lvl3pPr>
            <a:lvl4pPr marL="1713600" indent="-342000" algn="l">
              <a:lnSpc>
                <a:spcPct val="100000"/>
              </a:lnSpc>
              <a:buClrTx/>
              <a:buSzPct val="100000"/>
              <a:buFont typeface="Arial Narrow" panose="020B0606020202030204" pitchFamily="34" charset="0"/>
              <a:buChar char="»"/>
              <a:defRPr sz="2000"/>
            </a:lvl4pPr>
            <a:lvl5pPr marL="2113200" indent="-284400" algn="just">
              <a:lnSpc>
                <a:spcPct val="100000"/>
              </a:lnSpc>
              <a:spcBef>
                <a:spcPts val="400"/>
              </a:spcBef>
              <a:buClr>
                <a:schemeClr val="tx2"/>
              </a:buClr>
              <a:buSzPct val="110000"/>
              <a:buFont typeface="Arial Narrow" panose="020B0606020202030204" pitchFamily="34" charset="0"/>
              <a:buChar char="»"/>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p:txBody>
      </p:sp>
      <p:pic>
        <p:nvPicPr>
          <p:cNvPr id="20" name="19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21" name="20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214993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dos niveles proyección">
    <p:spTree>
      <p:nvGrpSpPr>
        <p:cNvPr id="1" name=""/>
        <p:cNvGrpSpPr/>
        <p:nvPr/>
      </p:nvGrpSpPr>
      <p:grpSpPr>
        <a:xfrm>
          <a:off x="0" y="0"/>
          <a:ext cx="0" cy="0"/>
          <a:chOff x="0" y="0"/>
          <a:chExt cx="0" cy="0"/>
        </a:xfrm>
      </p:grpSpPr>
      <p:sp>
        <p:nvSpPr>
          <p:cNvPr id="2" name="1 Título"/>
          <p:cNvSpPr>
            <a:spLocks noGrp="1"/>
          </p:cNvSpPr>
          <p:nvPr>
            <p:ph type="title"/>
          </p:nvPr>
        </p:nvSpPr>
        <p:spPr>
          <a:xfrm>
            <a:off x="903600" y="403200"/>
            <a:ext cx="7909200" cy="871200"/>
          </a:xfrm>
          <a:prstGeom prst="rect">
            <a:avLst/>
          </a:prstGeom>
        </p:spPr>
        <p:txBody>
          <a:bodyPr lIns="0" tIns="0" rIns="0" bIns="0" anchor="b"/>
          <a:lstStyle>
            <a:lvl1pPr>
              <a:lnSpc>
                <a:spcPts val="3400"/>
              </a:lnSpc>
              <a:defRPr lang="es-ES" sz="3200" kern="1200" dirty="0">
                <a:solidFill>
                  <a:srgbClr val="002060"/>
                </a:solidFill>
                <a:latin typeface="Arial Narrow" panose="020B0606020202030204" pitchFamily="34" charset="0"/>
                <a:ea typeface="Tahoma" pitchFamily="34" charset="0"/>
                <a:cs typeface="Tahoma" pitchFamily="34" charset="0"/>
              </a:defRPr>
            </a:lvl1pPr>
          </a:lstStyle>
          <a:p>
            <a:r>
              <a:rPr lang="es-ES" smtClean="0"/>
              <a:t>Haga clic para modificar el estilo de título del patrón</a:t>
            </a:r>
            <a:endParaRPr lang="es-ES" dirty="0"/>
          </a:p>
        </p:txBody>
      </p:sp>
      <p:sp>
        <p:nvSpPr>
          <p:cNvPr id="7" name="6 Marcador de contenido"/>
          <p:cNvSpPr>
            <a:spLocks noGrp="1"/>
          </p:cNvSpPr>
          <p:nvPr>
            <p:ph sz="quarter" idx="10"/>
          </p:nvPr>
        </p:nvSpPr>
        <p:spPr>
          <a:xfrm>
            <a:off x="903600" y="1836000"/>
            <a:ext cx="8409600" cy="5342400"/>
          </a:xfrm>
          <a:prstGeom prst="rect">
            <a:avLst/>
          </a:prstGeom>
        </p:spPr>
        <p:txBody>
          <a:bodyPr lIns="0" tIns="0" rIns="0" bIns="0" anchor="t" anchorCtr="0"/>
          <a:lstStyle>
            <a:lvl1pPr marL="0" indent="0" algn="l">
              <a:lnSpc>
                <a:spcPct val="100000"/>
              </a:lnSpc>
              <a:buClr>
                <a:schemeClr val="tx2"/>
              </a:buClr>
              <a:buNone/>
              <a:defRPr sz="2600"/>
            </a:lvl1pPr>
            <a:lvl2pPr marL="799200" indent="-342000" algn="l">
              <a:lnSpc>
                <a:spcPct val="100000"/>
              </a:lnSpc>
              <a:spcBef>
                <a:spcPts val="600"/>
              </a:spcBef>
              <a:buClr>
                <a:schemeClr val="bg2"/>
              </a:buClr>
              <a:buFont typeface="Arial" panose="020B0604020202020204" pitchFamily="34" charset="0"/>
              <a:buChar char="•"/>
              <a:defRPr>
                <a:solidFill>
                  <a:schemeClr val="tx1"/>
                </a:solidFill>
              </a:defRPr>
            </a:lvl2pPr>
            <a:lvl3pPr marL="1256400" indent="-342000" algn="l">
              <a:lnSpc>
                <a:spcPct val="100000"/>
              </a:lnSpc>
              <a:spcBef>
                <a:spcPts val="600"/>
              </a:spcBef>
              <a:buClr>
                <a:srgbClr val="333F48"/>
              </a:buClr>
              <a:buSzPct val="75000"/>
              <a:buFont typeface="Arial Narrow" panose="020B0606020202030204" pitchFamily="34" charset="0"/>
              <a:buChar char="−"/>
              <a:defRPr sz="2200"/>
            </a:lvl3pPr>
            <a:lvl4pPr marL="1713600" indent="-342000" algn="just">
              <a:lnSpc>
                <a:spcPct val="100000"/>
              </a:lnSpc>
              <a:buSzPct val="75000"/>
              <a:buFont typeface="Courier New" panose="02070309020205020404" pitchFamily="49" charset="0"/>
              <a:buChar char="o"/>
              <a:defRPr sz="2000"/>
            </a:lvl4pPr>
            <a:lvl5pPr marL="2113200" indent="-284400" algn="just">
              <a:lnSpc>
                <a:spcPct val="100000"/>
              </a:lnSpc>
              <a:spcBef>
                <a:spcPts val="400"/>
              </a:spcBef>
              <a:buClr>
                <a:schemeClr val="tx2"/>
              </a:buClr>
              <a:buSzPct val="110000"/>
              <a:buFont typeface="Arial Narrow" panose="020B0606020202030204" pitchFamily="34" charset="0"/>
              <a:buChar char="»"/>
              <a:defRPr/>
            </a:lvl5pPr>
          </a:lstStyle>
          <a:p>
            <a:pPr lvl="0"/>
            <a:r>
              <a:rPr lang="es-ES" smtClean="0"/>
              <a:t>Haga clic para modificar el estilo de texto del patrón</a:t>
            </a:r>
          </a:p>
          <a:p>
            <a:pPr lvl="1"/>
            <a:r>
              <a:rPr lang="es-ES" smtClean="0"/>
              <a:t>Segundo nivel</a:t>
            </a:r>
          </a:p>
          <a:p>
            <a:pPr lvl="2"/>
            <a:r>
              <a:rPr lang="es-ES" smtClean="0"/>
              <a:t>Tercer nivel</a:t>
            </a:r>
          </a:p>
        </p:txBody>
      </p:sp>
      <p:pic>
        <p:nvPicPr>
          <p:cNvPr id="27" name="26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43276" y="867600"/>
            <a:ext cx="903601" cy="319676"/>
          </a:xfrm>
          <a:prstGeom prst="rect">
            <a:avLst/>
          </a:prstGeom>
        </p:spPr>
      </p:pic>
      <p:sp>
        <p:nvSpPr>
          <p:cNvPr id="28" name="27 Rectángulo"/>
          <p:cNvSpPr/>
          <p:nvPr userDrawn="1"/>
        </p:nvSpPr>
        <p:spPr>
          <a:xfrm flipV="1">
            <a:off x="9311967" y="-2834"/>
            <a:ext cx="50400" cy="1188000"/>
          </a:xfrm>
          <a:prstGeom prst="rect">
            <a:avLst/>
          </a:prstGeom>
          <a:gradFill flip="none" rotWithShape="1">
            <a:gsLst>
              <a:gs pos="0">
                <a:srgbClr val="40C1AC"/>
              </a:gs>
              <a:gs pos="100000">
                <a:srgbClr val="00285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Marcador de número de diapositiva 6"/>
          <p:cNvSpPr>
            <a:spLocks noGrp="1"/>
          </p:cNvSpPr>
          <p:nvPr>
            <p:ph type="sldNum" sz="quarter" idx="12"/>
          </p:nvPr>
        </p:nvSpPr>
        <p:spPr>
          <a:xfrm>
            <a:off x="9763125" y="6972300"/>
            <a:ext cx="595154" cy="390813"/>
          </a:xfrm>
          <a:prstGeom prst="rect">
            <a:avLst/>
          </a:prstGeom>
        </p:spPr>
        <p:txBody>
          <a:bodyPr/>
          <a:lstStyle>
            <a:lvl1pPr algn="r">
              <a:defRPr sz="1200">
                <a:solidFill>
                  <a:srgbClr val="002855"/>
                </a:solidFill>
              </a:defRPr>
            </a:lvl1pPr>
          </a:lstStyle>
          <a:p>
            <a:fld id="{5C8156DA-1E7B-4830-85F0-5DE83EED912E}" type="slidenum">
              <a:rPr lang="es-ES" smtClean="0"/>
              <a:pPr/>
              <a:t>‹Nº›</a:t>
            </a:fld>
            <a:endParaRPr lang="es-ES" dirty="0"/>
          </a:p>
        </p:txBody>
      </p:sp>
    </p:spTree>
    <p:extLst>
      <p:ext uri="{BB962C8B-B14F-4D97-AF65-F5344CB8AC3E}">
        <p14:creationId xmlns:p14="http://schemas.microsoft.com/office/powerpoint/2010/main" val="294996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329286"/>
      </p:ext>
    </p:extLst>
  </p:cSld>
  <p:clrMap bg1="lt1" tx1="dk1" bg2="lt2" tx2="dk2" accent1="accent1" accent2="accent2" accent3="accent3" accent4="accent4" accent5="accent5" accent6="accent6" hlink="hlink" folHlink="folHlink"/>
  <p:sldLayoutIdLst>
    <p:sldLayoutId id="2147483659" r:id="rId1"/>
    <p:sldLayoutId id="2147483654" r:id="rId2"/>
    <p:sldLayoutId id="2147483653" r:id="rId3"/>
    <p:sldLayoutId id="2147483673" r:id="rId4"/>
    <p:sldLayoutId id="2147483672" r:id="rId5"/>
    <p:sldLayoutId id="2147483669" r:id="rId6"/>
    <p:sldLayoutId id="2147483663" r:id="rId7"/>
    <p:sldLayoutId id="2147483660" r:id="rId8"/>
    <p:sldLayoutId id="2147483661" r:id="rId9"/>
    <p:sldLayoutId id="2147483667" r:id="rId10"/>
    <p:sldLayoutId id="2147483668" r:id="rId11"/>
    <p:sldLayoutId id="2147483662" r:id="rId12"/>
    <p:sldLayoutId id="2147483658"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Impacto </a:t>
            </a:r>
            <a:r>
              <a:rPr lang="es-ES" dirty="0"/>
              <a:t>de la reforma de la legislación farmacéutica comunitaria. </a:t>
            </a:r>
            <a:r>
              <a:rPr lang="es-ES" dirty="0"/>
              <a:t>Competitividad de la industria farmacéutica innovadora. </a:t>
            </a:r>
            <a:endParaRPr lang="en-GB" dirty="0"/>
          </a:p>
        </p:txBody>
      </p:sp>
      <p:sp>
        <p:nvSpPr>
          <p:cNvPr id="3" name="2 Marcador de texto"/>
          <p:cNvSpPr>
            <a:spLocks noGrp="1"/>
          </p:cNvSpPr>
          <p:nvPr>
            <p:ph type="body" sz="quarter" idx="11"/>
          </p:nvPr>
        </p:nvSpPr>
        <p:spPr>
          <a:xfrm>
            <a:off x="1382399" y="6014850"/>
            <a:ext cx="8056875" cy="309600"/>
          </a:xfrm>
        </p:spPr>
        <p:txBody>
          <a:bodyPr/>
          <a:lstStyle/>
          <a:p>
            <a:r>
              <a:rPr lang="es-ES" dirty="0" smtClean="0">
                <a:latin typeface="Arial Narrow" panose="020B0606020202030204" pitchFamily="34" charset="0"/>
              </a:rPr>
              <a:t>Jornadas </a:t>
            </a:r>
            <a:r>
              <a:rPr lang="es-ES" dirty="0" err="1" smtClean="0">
                <a:latin typeface="Arial Narrow" panose="020B0606020202030204" pitchFamily="34" charset="0"/>
              </a:rPr>
              <a:t>CEFI</a:t>
            </a:r>
            <a:r>
              <a:rPr lang="es-ES" dirty="0" smtClean="0">
                <a:latin typeface="Arial Narrow" panose="020B0606020202030204" pitchFamily="34" charset="0"/>
              </a:rPr>
              <a:t> -  </a:t>
            </a:r>
            <a:r>
              <a:rPr lang="es-ES" b="1" dirty="0"/>
              <a:t>Oportunidades para la innovación en salud frente a los retos actuales</a:t>
            </a:r>
            <a:endParaRPr lang="en-GB" dirty="0"/>
          </a:p>
          <a:p>
            <a:r>
              <a:rPr lang="es-ES" dirty="0" smtClean="0">
                <a:latin typeface="Arial Narrow" panose="020B0606020202030204" pitchFamily="34" charset="0"/>
              </a:rPr>
              <a:t>Madrid</a:t>
            </a:r>
            <a:r>
              <a:rPr lang="es-ES" dirty="0" smtClean="0">
                <a:latin typeface="Arial Narrow" panose="020B0606020202030204" pitchFamily="34" charset="0"/>
              </a:rPr>
              <a:t>, </a:t>
            </a:r>
            <a:r>
              <a:rPr lang="es-ES" dirty="0" smtClean="0">
                <a:latin typeface="Arial Narrow" panose="020B0606020202030204" pitchFamily="34" charset="0"/>
              </a:rPr>
              <a:t>26 </a:t>
            </a:r>
            <a:r>
              <a:rPr lang="es-ES" dirty="0" smtClean="0">
                <a:latin typeface="Arial Narrow" panose="020B0606020202030204" pitchFamily="34" charset="0"/>
              </a:rPr>
              <a:t>de Octubre de </a:t>
            </a:r>
            <a:r>
              <a:rPr lang="es-ES" dirty="0" smtClean="0">
                <a:latin typeface="Arial Narrow" panose="020B0606020202030204" pitchFamily="34" charset="0"/>
              </a:rPr>
              <a:t>2023</a:t>
            </a:r>
            <a:endParaRPr lang="es-ES" dirty="0">
              <a:latin typeface="Arial Narrow" panose="020B0606020202030204" pitchFamily="34" charset="0"/>
            </a:endParaRPr>
          </a:p>
        </p:txBody>
      </p:sp>
      <p:sp>
        <p:nvSpPr>
          <p:cNvPr id="4" name="3 Marcador de texto"/>
          <p:cNvSpPr>
            <a:spLocks noGrp="1"/>
          </p:cNvSpPr>
          <p:nvPr>
            <p:ph type="body" sz="quarter" idx="12"/>
          </p:nvPr>
        </p:nvSpPr>
        <p:spPr>
          <a:xfrm>
            <a:off x="1382399" y="4445625"/>
            <a:ext cx="4993200" cy="1015200"/>
          </a:xfrm>
        </p:spPr>
        <p:txBody>
          <a:bodyPr/>
          <a:lstStyle/>
          <a:p>
            <a:pPr marR="101080"/>
            <a:r>
              <a:rPr lang="es-ES" dirty="0" smtClean="0">
                <a:solidFill>
                  <a:srgbClr val="333F48"/>
                </a:solidFill>
              </a:rPr>
              <a:t>Beatriz Cocina Arrieta</a:t>
            </a:r>
            <a:endParaRPr lang="es-ES" dirty="0">
              <a:solidFill>
                <a:srgbClr val="333F48"/>
              </a:solidFill>
            </a:endParaRPr>
          </a:p>
        </p:txBody>
      </p:sp>
    </p:spTree>
    <p:extLst>
      <p:ext uri="{BB962C8B-B14F-4D97-AF65-F5344CB8AC3E}">
        <p14:creationId xmlns:p14="http://schemas.microsoft.com/office/powerpoint/2010/main" val="411210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9"/>
          <p:cNvPicPr>
            <a:picLocks noChangeAspect="1"/>
          </p:cNvPicPr>
          <p:nvPr/>
        </p:nvPicPr>
        <p:blipFill rotWithShape="1">
          <a:blip r:embed="rId2" cstate="print">
            <a:extLst>
              <a:ext uri="{28A0092B-C50C-407E-A947-70E740481C1C}">
                <a14:useLocalDpi xmlns:a14="http://schemas.microsoft.com/office/drawing/2010/main" val="0"/>
              </a:ext>
            </a:extLst>
          </a:blip>
          <a:srcRect t="28700" b="44962"/>
          <a:stretch/>
        </p:blipFill>
        <p:spPr>
          <a:xfrm>
            <a:off x="1" y="3216613"/>
            <a:ext cx="10783287" cy="2009399"/>
          </a:xfrm>
          <a:prstGeom prst="rect">
            <a:avLst/>
          </a:prstGeom>
        </p:spPr>
      </p:pic>
      <p:sp>
        <p:nvSpPr>
          <p:cNvPr id="5" name="4 CuadroTexto"/>
          <p:cNvSpPr txBox="1"/>
          <p:nvPr/>
        </p:nvSpPr>
        <p:spPr>
          <a:xfrm>
            <a:off x="590866" y="7119939"/>
            <a:ext cx="9794912" cy="130805"/>
          </a:xfrm>
          <a:prstGeom prst="rect">
            <a:avLst/>
          </a:prstGeom>
          <a:noFill/>
        </p:spPr>
        <p:txBody>
          <a:bodyPr wrap="square" lIns="0" tIns="0" rIns="0" bIns="0" rtlCol="0">
            <a:spAutoFit/>
          </a:bodyPr>
          <a:lstStyle/>
          <a:p>
            <a:pPr>
              <a:spcAft>
                <a:spcPts val="0"/>
              </a:spcAft>
            </a:pPr>
            <a:r>
              <a:rPr lang="es-ES" sz="850" dirty="0">
                <a:solidFill>
                  <a:srgbClr val="002855"/>
                </a:solidFill>
                <a:ea typeface="Arial"/>
                <a:cs typeface="Times New Roman"/>
              </a:rPr>
              <a:t>BARCELONA ·</a:t>
            </a:r>
            <a:r>
              <a:rPr lang="es-ES" sz="850" dirty="0" smtClean="0">
                <a:solidFill>
                  <a:srgbClr val="002855"/>
                </a:solidFill>
                <a:ea typeface="Arial"/>
                <a:cs typeface="Times New Roman"/>
              </a:rPr>
              <a:t> BILBAO</a:t>
            </a:r>
            <a:r>
              <a:rPr lang="es-ES" sz="850" dirty="0">
                <a:solidFill>
                  <a:srgbClr val="002855"/>
                </a:solidFill>
                <a:ea typeface="Arial"/>
                <a:cs typeface="Times New Roman"/>
              </a:rPr>
              <a:t> · </a:t>
            </a:r>
            <a:r>
              <a:rPr lang="es-ES" sz="850" dirty="0" smtClean="0">
                <a:solidFill>
                  <a:srgbClr val="002855"/>
                </a:solidFill>
                <a:ea typeface="Arial"/>
                <a:cs typeface="Times New Roman"/>
              </a:rPr>
              <a:t>LISBOA</a:t>
            </a:r>
            <a:r>
              <a:rPr lang="es-ES" sz="850" dirty="0">
                <a:solidFill>
                  <a:srgbClr val="002855"/>
                </a:solidFill>
                <a:ea typeface="Arial"/>
                <a:cs typeface="Times New Roman"/>
              </a:rPr>
              <a:t> · </a:t>
            </a:r>
            <a:r>
              <a:rPr lang="es-ES" sz="850" dirty="0" smtClean="0">
                <a:solidFill>
                  <a:srgbClr val="002855"/>
                </a:solidFill>
                <a:ea typeface="Arial"/>
                <a:cs typeface="Times New Roman"/>
              </a:rPr>
              <a:t>MADRID</a:t>
            </a:r>
            <a:r>
              <a:rPr lang="es-ES" sz="850" dirty="0">
                <a:solidFill>
                  <a:srgbClr val="002855"/>
                </a:solidFill>
                <a:ea typeface="Arial"/>
                <a:cs typeface="Times New Roman"/>
              </a:rPr>
              <a:t> · </a:t>
            </a:r>
            <a:r>
              <a:rPr lang="es-ES" sz="850" dirty="0" smtClean="0">
                <a:solidFill>
                  <a:srgbClr val="002855"/>
                </a:solidFill>
                <a:ea typeface="Arial"/>
                <a:cs typeface="Times New Roman"/>
              </a:rPr>
              <a:t>PORTO </a:t>
            </a:r>
            <a:r>
              <a:rPr lang="es-ES" sz="850" dirty="0">
                <a:solidFill>
                  <a:srgbClr val="002855"/>
                </a:solidFill>
                <a:ea typeface="Arial"/>
                <a:cs typeface="Times New Roman"/>
              </a:rPr>
              <a:t>· </a:t>
            </a:r>
            <a:r>
              <a:rPr lang="es-ES" sz="850" dirty="0" smtClean="0">
                <a:solidFill>
                  <a:srgbClr val="002855"/>
                </a:solidFill>
                <a:ea typeface="Arial"/>
                <a:cs typeface="Times New Roman"/>
              </a:rPr>
              <a:t>VALENCIA</a:t>
            </a:r>
            <a:r>
              <a:rPr lang="es-ES" sz="850" dirty="0">
                <a:solidFill>
                  <a:srgbClr val="002855"/>
                </a:solidFill>
                <a:ea typeface="Arial"/>
                <a:cs typeface="Times New Roman"/>
              </a:rPr>
              <a:t> · </a:t>
            </a:r>
            <a:r>
              <a:rPr lang="es-ES" sz="850" dirty="0" err="1" smtClean="0">
                <a:solidFill>
                  <a:srgbClr val="002855"/>
                </a:solidFill>
                <a:ea typeface="Arial"/>
                <a:cs typeface="Times New Roman"/>
              </a:rPr>
              <a:t>BRUXELLES</a:t>
            </a:r>
            <a:r>
              <a:rPr lang="es-ES" sz="850" dirty="0" smtClean="0">
                <a:solidFill>
                  <a:srgbClr val="002855"/>
                </a:solidFill>
                <a:ea typeface="Arial"/>
                <a:cs typeface="Times New Roman"/>
              </a:rPr>
              <a:t> </a:t>
            </a:r>
            <a:r>
              <a:rPr lang="es-ES" sz="850" dirty="0">
                <a:solidFill>
                  <a:srgbClr val="002855"/>
                </a:solidFill>
                <a:ea typeface="Arial"/>
                <a:cs typeface="Times New Roman"/>
              </a:rPr>
              <a:t>· </a:t>
            </a:r>
            <a:r>
              <a:rPr lang="es-ES" sz="850" dirty="0" smtClean="0">
                <a:solidFill>
                  <a:srgbClr val="002855"/>
                </a:solidFill>
                <a:ea typeface="Arial"/>
                <a:cs typeface="Times New Roman"/>
              </a:rPr>
              <a:t>FRANKFURT </a:t>
            </a:r>
            <a:r>
              <a:rPr lang="es-ES" sz="850" dirty="0">
                <a:solidFill>
                  <a:srgbClr val="002855"/>
                </a:solidFill>
                <a:ea typeface="Arial"/>
                <a:cs typeface="Times New Roman"/>
              </a:rPr>
              <a:t>· </a:t>
            </a:r>
            <a:r>
              <a:rPr lang="es-ES" sz="850" dirty="0" smtClean="0">
                <a:solidFill>
                  <a:srgbClr val="002855"/>
                </a:solidFill>
                <a:ea typeface="Arial"/>
                <a:cs typeface="Times New Roman"/>
              </a:rPr>
              <a:t>LONDON </a:t>
            </a:r>
            <a:r>
              <a:rPr lang="es-ES" sz="850" dirty="0">
                <a:solidFill>
                  <a:srgbClr val="002855"/>
                </a:solidFill>
                <a:ea typeface="Arial"/>
                <a:cs typeface="Times New Roman"/>
              </a:rPr>
              <a:t>· </a:t>
            </a:r>
            <a:r>
              <a:rPr lang="es-ES" sz="850" dirty="0" smtClean="0">
                <a:solidFill>
                  <a:srgbClr val="002855"/>
                </a:solidFill>
                <a:ea typeface="Arial"/>
                <a:cs typeface="Times New Roman"/>
              </a:rPr>
              <a:t>NEW YORK</a:t>
            </a:r>
            <a:r>
              <a:rPr lang="es-ES" sz="850" dirty="0">
                <a:solidFill>
                  <a:srgbClr val="002855"/>
                </a:solidFill>
                <a:ea typeface="Arial"/>
                <a:cs typeface="Times New Roman"/>
              </a:rPr>
              <a:t> · </a:t>
            </a:r>
            <a:r>
              <a:rPr lang="es-ES" sz="850" dirty="0" smtClean="0">
                <a:solidFill>
                  <a:srgbClr val="002855"/>
                </a:solidFill>
                <a:ea typeface="Arial"/>
                <a:cs typeface="Times New Roman"/>
              </a:rPr>
              <a:t>BOGOTÁ</a:t>
            </a:r>
            <a:r>
              <a:rPr lang="es-ES" sz="850" dirty="0">
                <a:solidFill>
                  <a:srgbClr val="002855"/>
                </a:solidFill>
                <a:ea typeface="Arial"/>
                <a:cs typeface="Times New Roman"/>
              </a:rPr>
              <a:t> · </a:t>
            </a:r>
            <a:r>
              <a:rPr lang="es-ES" sz="850" dirty="0" smtClean="0">
                <a:solidFill>
                  <a:srgbClr val="002855"/>
                </a:solidFill>
                <a:ea typeface="Arial"/>
                <a:cs typeface="Times New Roman"/>
              </a:rPr>
              <a:t>BUENOS AIRES</a:t>
            </a:r>
            <a:r>
              <a:rPr lang="es-ES" sz="850" dirty="0">
                <a:solidFill>
                  <a:srgbClr val="002855"/>
                </a:solidFill>
                <a:ea typeface="Arial"/>
                <a:cs typeface="Times New Roman"/>
              </a:rPr>
              <a:t> · CIUDAD DE MÉXICO · </a:t>
            </a:r>
            <a:r>
              <a:rPr lang="es-ES" sz="850" dirty="0" smtClean="0">
                <a:solidFill>
                  <a:srgbClr val="002855"/>
                </a:solidFill>
                <a:ea typeface="Arial"/>
                <a:cs typeface="Times New Roman"/>
              </a:rPr>
              <a:t>LIMA</a:t>
            </a:r>
            <a:r>
              <a:rPr lang="es-ES" sz="850" dirty="0">
                <a:solidFill>
                  <a:srgbClr val="002855"/>
                </a:solidFill>
                <a:ea typeface="Arial"/>
                <a:cs typeface="Times New Roman"/>
              </a:rPr>
              <a:t> </a:t>
            </a:r>
            <a:r>
              <a:rPr lang="es-ES" sz="850" dirty="0" smtClean="0">
                <a:solidFill>
                  <a:srgbClr val="002855"/>
                </a:solidFill>
                <a:ea typeface="Arial"/>
                <a:cs typeface="Times New Roman"/>
              </a:rPr>
              <a:t>· SANTIAGO </a:t>
            </a:r>
            <a:r>
              <a:rPr lang="es-ES" sz="850" dirty="0">
                <a:solidFill>
                  <a:srgbClr val="002855"/>
                </a:solidFill>
                <a:ea typeface="Arial"/>
                <a:cs typeface="Times New Roman"/>
              </a:rPr>
              <a:t>DE </a:t>
            </a:r>
            <a:r>
              <a:rPr lang="es-ES" sz="850" dirty="0" smtClean="0">
                <a:solidFill>
                  <a:srgbClr val="002855"/>
                </a:solidFill>
                <a:ea typeface="Arial"/>
                <a:cs typeface="Times New Roman"/>
              </a:rPr>
              <a:t>CHILE</a:t>
            </a:r>
            <a:r>
              <a:rPr lang="es-ES" sz="850" dirty="0">
                <a:solidFill>
                  <a:srgbClr val="002855"/>
                </a:solidFill>
                <a:ea typeface="Arial"/>
                <a:cs typeface="Times New Roman"/>
              </a:rPr>
              <a:t> · </a:t>
            </a:r>
            <a:r>
              <a:rPr lang="es-ES" sz="850" dirty="0" smtClean="0">
                <a:solidFill>
                  <a:srgbClr val="002855"/>
                </a:solidFill>
                <a:ea typeface="Arial"/>
                <a:cs typeface="Times New Roman"/>
              </a:rPr>
              <a:t>SÃO PAULO</a:t>
            </a:r>
            <a:r>
              <a:rPr lang="es-ES" sz="850" dirty="0">
                <a:solidFill>
                  <a:srgbClr val="002855"/>
                </a:solidFill>
                <a:ea typeface="Arial"/>
                <a:cs typeface="Times New Roman"/>
              </a:rPr>
              <a:t> · </a:t>
            </a:r>
            <a:r>
              <a:rPr lang="es-ES" sz="850" dirty="0" smtClean="0">
                <a:solidFill>
                  <a:srgbClr val="002855"/>
                </a:solidFill>
                <a:ea typeface="Arial"/>
                <a:cs typeface="Times New Roman"/>
              </a:rPr>
              <a:t>BEIJING</a:t>
            </a:r>
            <a:endParaRPr lang="es-ES" sz="850" dirty="0">
              <a:solidFill>
                <a:srgbClr val="002855"/>
              </a:solidFill>
              <a:ea typeface="Arial"/>
              <a:cs typeface="Times New Roman"/>
            </a:endParaRPr>
          </a:p>
        </p:txBody>
      </p:sp>
      <p:sp>
        <p:nvSpPr>
          <p:cNvPr id="6" name="6 CuadroTexto"/>
          <p:cNvSpPr txBox="1"/>
          <p:nvPr/>
        </p:nvSpPr>
        <p:spPr>
          <a:xfrm>
            <a:off x="590866" y="6784233"/>
            <a:ext cx="1525860" cy="169277"/>
          </a:xfrm>
          <a:prstGeom prst="rect">
            <a:avLst/>
          </a:prstGeom>
          <a:noFill/>
        </p:spPr>
        <p:txBody>
          <a:bodyPr wrap="square" lIns="0" tIns="0" rIns="0" bIns="0" rtlCol="0">
            <a:spAutoFit/>
          </a:bodyPr>
          <a:lstStyle/>
          <a:p>
            <a:pPr>
              <a:spcAft>
                <a:spcPts val="0"/>
              </a:spcAft>
            </a:pPr>
            <a:r>
              <a:rPr lang="es-ES" sz="1100" b="1" dirty="0" smtClean="0">
                <a:solidFill>
                  <a:srgbClr val="002855"/>
                </a:solidFill>
                <a:ea typeface="Arial"/>
                <a:cs typeface="Times New Roman"/>
              </a:rPr>
              <a:t>www.uria.com</a:t>
            </a:r>
            <a:endParaRPr lang="es-ES" sz="1100" b="1" dirty="0">
              <a:solidFill>
                <a:srgbClr val="002855"/>
              </a:solidFill>
            </a:endParaRPr>
          </a:p>
        </p:txBody>
      </p:sp>
      <p:pic>
        <p:nvPicPr>
          <p:cNvPr id="24" name="2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368" y="2078523"/>
            <a:ext cx="1806996" cy="639280"/>
          </a:xfrm>
          <a:prstGeom prst="rect">
            <a:avLst/>
          </a:prstGeom>
        </p:spPr>
      </p:pic>
    </p:spTree>
    <p:extLst>
      <p:ext uri="{BB962C8B-B14F-4D97-AF65-F5344CB8AC3E}">
        <p14:creationId xmlns:p14="http://schemas.microsoft.com/office/powerpoint/2010/main" val="14575087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a:t>Introducción</a:t>
            </a:r>
            <a:endParaRPr lang="en-US" sz="3600" b="1" dirty="0"/>
          </a:p>
        </p:txBody>
      </p:sp>
      <p:sp>
        <p:nvSpPr>
          <p:cNvPr id="11" name="10 CuadroTexto"/>
          <p:cNvSpPr txBox="1"/>
          <p:nvPr/>
        </p:nvSpPr>
        <p:spPr>
          <a:xfrm>
            <a:off x="579750" y="1411318"/>
            <a:ext cx="9202425" cy="5770811"/>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marL="800100" lvl="1" indent="-342900">
              <a:spcBef>
                <a:spcPts val="600"/>
              </a:spcBef>
              <a:buFont typeface="Arial" panose="020B0604020202020204" pitchFamily="34" charset="0"/>
              <a:buChar char="•"/>
            </a:pPr>
            <a:r>
              <a:rPr lang="es-ES" sz="2400" dirty="0" smtClean="0"/>
              <a:t>Algunos datos macro: l</a:t>
            </a:r>
            <a:r>
              <a:rPr lang="es-ES" sz="2400" dirty="0" smtClean="0"/>
              <a:t>a industria farmacéutica innovadora es un sector estratégico</a:t>
            </a:r>
          </a:p>
          <a:p>
            <a:pPr marL="1257300" lvl="2" indent="-342900">
              <a:spcBef>
                <a:spcPts val="600"/>
              </a:spcBef>
              <a:buFont typeface="Arial" panose="020B0604020202020204" pitchFamily="34" charset="0"/>
              <a:buChar char="•"/>
            </a:pPr>
            <a:r>
              <a:rPr lang="es-ES" dirty="0"/>
              <a:t>La industria farmacéutica es el principal </a:t>
            </a:r>
            <a:r>
              <a:rPr lang="es-ES" dirty="0"/>
              <a:t>contribuyente al </a:t>
            </a:r>
            <a:r>
              <a:rPr lang="es-ES" dirty="0"/>
              <a:t>superávit comercial de la Unión </a:t>
            </a:r>
            <a:r>
              <a:rPr lang="es-ES" dirty="0"/>
              <a:t>Europea – 235 billones en exportaciones y superávit comercial de 136 billones</a:t>
            </a:r>
          </a:p>
          <a:p>
            <a:pPr marL="1257300" lvl="2" indent="-342900">
              <a:spcBef>
                <a:spcPts val="600"/>
              </a:spcBef>
              <a:buFont typeface="Arial" panose="020B0604020202020204" pitchFamily="34" charset="0"/>
              <a:buChar char="•"/>
            </a:pPr>
            <a:r>
              <a:rPr lang="es-ES" dirty="0"/>
              <a:t>20% de la </a:t>
            </a:r>
            <a:r>
              <a:rPr lang="es-ES" dirty="0" smtClean="0"/>
              <a:t>inversión </a:t>
            </a:r>
            <a:r>
              <a:rPr lang="es-ES" dirty="0"/>
              <a:t>total </a:t>
            </a:r>
            <a:r>
              <a:rPr lang="es-ES" dirty="0" smtClean="0"/>
              <a:t>en </a:t>
            </a:r>
            <a:r>
              <a:rPr lang="es-ES" dirty="0" err="1" smtClean="0"/>
              <a:t>I+D</a:t>
            </a:r>
            <a:r>
              <a:rPr lang="es-ES" dirty="0" smtClean="0"/>
              <a:t> en EU</a:t>
            </a:r>
            <a:endParaRPr lang="es-ES" dirty="0"/>
          </a:p>
          <a:p>
            <a:pPr marL="800100" lvl="1" indent="-342900">
              <a:spcBef>
                <a:spcPts val="600"/>
              </a:spcBef>
              <a:buFont typeface="Arial" panose="020B0604020202020204" pitchFamily="34" charset="0"/>
              <a:buChar char="•"/>
            </a:pPr>
            <a:r>
              <a:rPr lang="es-ES" sz="2400" dirty="0" smtClean="0"/>
              <a:t>La industria aún goza de buena salud... pero corre el riesgo de quedarse (más) atrás.</a:t>
            </a:r>
          </a:p>
          <a:p>
            <a:pPr marL="1257300" lvl="2" indent="-342900">
              <a:spcBef>
                <a:spcPts val="600"/>
              </a:spcBef>
              <a:buFont typeface="Arial" panose="020B0604020202020204" pitchFamily="34" charset="0"/>
              <a:buChar char="•"/>
            </a:pPr>
            <a:r>
              <a:rPr lang="es-ES" dirty="0" smtClean="0"/>
              <a:t>sólo una de las top 10 es europea</a:t>
            </a:r>
          </a:p>
          <a:p>
            <a:pPr marL="1257300" lvl="2" indent="-342900">
              <a:spcBef>
                <a:spcPts val="600"/>
              </a:spcBef>
              <a:buFont typeface="Arial" panose="020B0604020202020204" pitchFamily="34" charset="0"/>
              <a:buChar char="•"/>
            </a:pPr>
            <a:r>
              <a:rPr lang="es-ES" dirty="0" smtClean="0"/>
              <a:t>la importancia relativa de la inversión europea en </a:t>
            </a:r>
            <a:r>
              <a:rPr lang="es-ES" dirty="0" err="1" smtClean="0"/>
              <a:t>R&amp;D</a:t>
            </a:r>
            <a:r>
              <a:rPr lang="es-ES" dirty="0" smtClean="0"/>
              <a:t> decrece y el gap con EEUU se va agrandando (y se reduce el gap con China)</a:t>
            </a:r>
          </a:p>
          <a:p>
            <a:pPr marL="1257300" lvl="2" indent="-342900">
              <a:spcBef>
                <a:spcPts val="600"/>
              </a:spcBef>
              <a:buFont typeface="Arial" panose="020B0604020202020204" pitchFamily="34" charset="0"/>
              <a:buChar char="•"/>
            </a:pPr>
            <a:r>
              <a:rPr lang="es-ES" dirty="0" smtClean="0"/>
              <a:t>menor participación en ensayos (pese a que el número global crece), especialmente terapias avanzadas (liderado por Asia Pacífico)</a:t>
            </a:r>
          </a:p>
          <a:p>
            <a:pPr marL="1257300" lvl="2" indent="-342900">
              <a:spcBef>
                <a:spcPts val="600"/>
              </a:spcBef>
              <a:buFont typeface="Arial" panose="020B0604020202020204" pitchFamily="34" charset="0"/>
              <a:buChar char="•"/>
            </a:pPr>
            <a:r>
              <a:rPr lang="es-ES" dirty="0" smtClean="0"/>
              <a:t>más difícil acceso a las innovaciones digitales</a:t>
            </a:r>
            <a:endParaRPr lang="es-ES" dirty="0"/>
          </a:p>
          <a:p>
            <a:pPr marL="800100" lvl="1" indent="-342900">
              <a:spcBef>
                <a:spcPts val="600"/>
              </a:spcBef>
              <a:buFont typeface="Arial" panose="020B0604020202020204" pitchFamily="34" charset="0"/>
              <a:buChar char="•"/>
            </a:pPr>
            <a:r>
              <a:rPr lang="es-ES" sz="2400" dirty="0" smtClean="0"/>
              <a:t>En teoría (solo en teoría) la innovación y la competitividad son una prioridad para la política legislativa de la UE</a:t>
            </a:r>
          </a:p>
          <a:p>
            <a:pPr marL="1257300" lvl="2" indent="-342900">
              <a:spcBef>
                <a:spcPts val="600"/>
              </a:spcBef>
              <a:buFont typeface="Arial" panose="020B0604020202020204" pitchFamily="34" charset="0"/>
              <a:buChar char="•"/>
            </a:pPr>
            <a:r>
              <a:rPr lang="es-ES" dirty="0"/>
              <a:t>tanto en la propia reforma de la legislación farmacéutica, como en múltiples otros </a:t>
            </a:r>
            <a:r>
              <a:rPr lang="es-ES" i="1" dirty="0" err="1"/>
              <a:t>papers</a:t>
            </a:r>
            <a:endParaRPr lang="es-ES" i="1" dirty="0"/>
          </a:p>
        </p:txBody>
      </p:sp>
    </p:spTree>
    <p:extLst>
      <p:ext uri="{BB962C8B-B14F-4D97-AF65-F5344CB8AC3E}">
        <p14:creationId xmlns:p14="http://schemas.microsoft.com/office/powerpoint/2010/main" val="17861109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a:t>Objetivos de la reforma</a:t>
            </a:r>
            <a:endParaRPr lang="en-US" sz="3600" b="1" dirty="0"/>
          </a:p>
        </p:txBody>
      </p:sp>
      <p:sp>
        <p:nvSpPr>
          <p:cNvPr id="11" name="10 CuadroTexto"/>
          <p:cNvSpPr txBox="1"/>
          <p:nvPr/>
        </p:nvSpPr>
        <p:spPr>
          <a:xfrm>
            <a:off x="903600" y="1744693"/>
            <a:ext cx="9202425" cy="3939540"/>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lvl="0">
              <a:spcBef>
                <a:spcPts val="600"/>
              </a:spcBef>
              <a:spcAft>
                <a:spcPts val="600"/>
              </a:spcAft>
            </a:pPr>
            <a:r>
              <a:rPr lang="en-GB" dirty="0"/>
              <a:t>Un </a:t>
            </a:r>
            <a:r>
              <a:rPr lang="en-GB" dirty="0" err="1"/>
              <a:t>verdadero</a:t>
            </a:r>
            <a:r>
              <a:rPr lang="en-GB" dirty="0"/>
              <a:t> </a:t>
            </a:r>
            <a:r>
              <a:rPr lang="en-GB" dirty="0" err="1"/>
              <a:t>mercado</a:t>
            </a:r>
            <a:r>
              <a:rPr lang="en-GB" dirty="0"/>
              <a:t> interior</a:t>
            </a:r>
          </a:p>
          <a:p>
            <a:pPr lvl="0">
              <a:spcBef>
                <a:spcPts val="600"/>
              </a:spcBef>
              <a:spcAft>
                <a:spcPts val="600"/>
              </a:spcAft>
            </a:pPr>
            <a:r>
              <a:rPr lang="en-GB" dirty="0"/>
              <a:t>Access, Affordability, </a:t>
            </a:r>
            <a:r>
              <a:rPr lang="en-GB" dirty="0" smtClean="0"/>
              <a:t>Availability (la triple A)</a:t>
            </a:r>
          </a:p>
          <a:p>
            <a:pPr marL="1257300" lvl="2" indent="-342900">
              <a:spcBef>
                <a:spcPts val="600"/>
              </a:spcBef>
              <a:spcAft>
                <a:spcPts val="600"/>
              </a:spcAft>
              <a:buFont typeface="Arial" panose="020B0604020202020204" pitchFamily="34" charset="0"/>
              <a:buChar char="•"/>
            </a:pPr>
            <a:r>
              <a:rPr lang="es-ES" dirty="0" smtClean="0"/>
              <a:t>Comercialización en los 27 países de la UE</a:t>
            </a:r>
          </a:p>
          <a:p>
            <a:pPr marL="1257300" lvl="2" indent="-342900">
              <a:spcBef>
                <a:spcPts val="600"/>
              </a:spcBef>
              <a:spcAft>
                <a:spcPts val="600"/>
              </a:spcAft>
              <a:buFont typeface="Arial" panose="020B0604020202020204" pitchFamily="34" charset="0"/>
              <a:buChar char="•"/>
            </a:pPr>
            <a:r>
              <a:rPr lang="es-ES" dirty="0" smtClean="0"/>
              <a:t>Desabastecimientos</a:t>
            </a:r>
            <a:endParaRPr lang="en-GB" dirty="0"/>
          </a:p>
          <a:p>
            <a:pPr lvl="0">
              <a:spcBef>
                <a:spcPts val="600"/>
              </a:spcBef>
              <a:spcAft>
                <a:spcPts val="600"/>
              </a:spcAft>
            </a:pPr>
            <a:r>
              <a:rPr lang="en-GB" dirty="0" err="1"/>
              <a:t>Necesidades</a:t>
            </a:r>
            <a:r>
              <a:rPr lang="en-GB" dirty="0"/>
              <a:t> </a:t>
            </a:r>
            <a:r>
              <a:rPr lang="en-GB" dirty="0" err="1"/>
              <a:t>médicas</a:t>
            </a:r>
            <a:r>
              <a:rPr lang="en-GB" dirty="0"/>
              <a:t> no </a:t>
            </a:r>
            <a:r>
              <a:rPr lang="en-GB" dirty="0" err="1"/>
              <a:t>cubiertas</a:t>
            </a:r>
            <a:endParaRPr lang="en-GB" dirty="0"/>
          </a:p>
          <a:p>
            <a:pPr lvl="0">
              <a:spcBef>
                <a:spcPts val="600"/>
              </a:spcBef>
              <a:spcAft>
                <a:spcPts val="600"/>
              </a:spcAft>
            </a:pPr>
            <a:r>
              <a:rPr lang="en-GB" dirty="0" err="1"/>
              <a:t>Innovación</a:t>
            </a:r>
            <a:r>
              <a:rPr lang="en-GB" dirty="0"/>
              <a:t> y </a:t>
            </a:r>
            <a:r>
              <a:rPr lang="en-GB" dirty="0" err="1"/>
              <a:t>competitividad</a:t>
            </a:r>
            <a:endParaRPr lang="en-GB" dirty="0"/>
          </a:p>
          <a:p>
            <a:pPr lvl="0">
              <a:spcBef>
                <a:spcPts val="600"/>
              </a:spcBef>
              <a:spcAft>
                <a:spcPts val="600"/>
              </a:spcAft>
            </a:pPr>
            <a:r>
              <a:rPr lang="en-GB" dirty="0"/>
              <a:t>Medio </a:t>
            </a:r>
            <a:r>
              <a:rPr lang="en-GB" dirty="0" err="1"/>
              <a:t>ambiente</a:t>
            </a:r>
            <a:endParaRPr lang="en-GB" dirty="0"/>
          </a:p>
          <a:p>
            <a:pPr lvl="0">
              <a:spcBef>
                <a:spcPts val="600"/>
              </a:spcBef>
              <a:spcAft>
                <a:spcPts val="600"/>
              </a:spcAft>
            </a:pPr>
            <a:r>
              <a:rPr lang="en-GB" dirty="0"/>
              <a:t>Resistencia </a:t>
            </a:r>
            <a:r>
              <a:rPr lang="en-GB" dirty="0" smtClean="0"/>
              <a:t>a </a:t>
            </a:r>
            <a:r>
              <a:rPr lang="en-GB" dirty="0" err="1" smtClean="0"/>
              <a:t>antimicrobianos</a:t>
            </a:r>
            <a:endParaRPr lang="en-GB" dirty="0"/>
          </a:p>
        </p:txBody>
      </p:sp>
    </p:spTree>
    <p:extLst>
      <p:ext uri="{BB962C8B-B14F-4D97-AF65-F5344CB8AC3E}">
        <p14:creationId xmlns:p14="http://schemas.microsoft.com/office/powerpoint/2010/main" val="3325322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z="3600" b="1" dirty="0"/>
              <a:t>Las diferencias en acceso</a:t>
            </a:r>
            <a:endParaRPr lang="en-US" sz="3600" b="1" dirty="0"/>
          </a:p>
        </p:txBody>
      </p:sp>
      <p:pic>
        <p:nvPicPr>
          <p:cNvPr id="4" name="Imagen 3"/>
          <p:cNvPicPr>
            <a:picLocks noChangeAspect="1"/>
          </p:cNvPicPr>
          <p:nvPr/>
        </p:nvPicPr>
        <p:blipFill rotWithShape="1">
          <a:blip r:embed="rId2"/>
          <a:srcRect l="55624" t="37048" r="16392" b="21088"/>
          <a:stretch/>
        </p:blipFill>
        <p:spPr>
          <a:xfrm>
            <a:off x="458019" y="2058463"/>
            <a:ext cx="9619431" cy="4047368"/>
          </a:xfrm>
          <a:prstGeom prst="rect">
            <a:avLst/>
          </a:prstGeom>
        </p:spPr>
      </p:pic>
      <p:sp>
        <p:nvSpPr>
          <p:cNvPr id="7" name="1 Título"/>
          <p:cNvSpPr txBox="1">
            <a:spLocks/>
          </p:cNvSpPr>
          <p:nvPr/>
        </p:nvSpPr>
        <p:spPr>
          <a:xfrm>
            <a:off x="779775" y="6105831"/>
            <a:ext cx="7909200" cy="871200"/>
          </a:xfrm>
          <a:prstGeom prst="rect">
            <a:avLst/>
          </a:prstGeom>
        </p:spPr>
        <p:txBody>
          <a:bodyPr lIns="0" tIns="0" rIns="0" bIns="0" anchor="b"/>
          <a:lstStyle>
            <a:lvl1pPr algn="l" defTabSz="914400" rtl="0" eaLnBrk="1" latinLnBrk="0" hangingPunct="1">
              <a:lnSpc>
                <a:spcPts val="3400"/>
              </a:lnSpc>
              <a:spcBef>
                <a:spcPct val="0"/>
              </a:spcBef>
              <a:buNone/>
              <a:defRPr lang="es-ES" sz="3200" kern="1200" dirty="0">
                <a:solidFill>
                  <a:srgbClr val="002060"/>
                </a:solidFill>
                <a:latin typeface="Arial Narrow" panose="020B0606020202030204" pitchFamily="34" charset="0"/>
                <a:ea typeface="Tahoma" pitchFamily="34" charset="0"/>
                <a:cs typeface="Tahoma" pitchFamily="34" charset="0"/>
              </a:defRPr>
            </a:lvl1pPr>
          </a:lstStyle>
          <a:p>
            <a:r>
              <a:rPr lang="en-GB" sz="1800" dirty="0" smtClean="0">
                <a:solidFill>
                  <a:schemeClr val="tx1"/>
                </a:solidFill>
                <a:latin typeface="+mn-lt"/>
                <a:ea typeface="+mn-ea"/>
                <a:cs typeface="+mn-cs"/>
              </a:rPr>
              <a:t>Fuente: </a:t>
            </a:r>
            <a:r>
              <a:rPr lang="en-GB" sz="1800" dirty="0" err="1" smtClean="0">
                <a:solidFill>
                  <a:schemeClr val="tx1"/>
                </a:solidFill>
                <a:latin typeface="+mn-lt"/>
                <a:ea typeface="+mn-ea"/>
                <a:cs typeface="+mn-cs"/>
              </a:rPr>
              <a:t>Comisión</a:t>
            </a:r>
            <a:r>
              <a:rPr lang="en-GB" sz="1800" dirty="0" smtClean="0">
                <a:solidFill>
                  <a:schemeClr val="tx1"/>
                </a:solidFill>
                <a:latin typeface="+mn-lt"/>
                <a:ea typeface="+mn-ea"/>
                <a:cs typeface="+mn-cs"/>
              </a:rPr>
              <a:t>, </a:t>
            </a:r>
            <a:r>
              <a:rPr lang="en-GB" sz="1800" dirty="0" err="1" smtClean="0">
                <a:solidFill>
                  <a:schemeClr val="tx1"/>
                </a:solidFill>
                <a:latin typeface="+mn-lt"/>
                <a:ea typeface="+mn-ea"/>
                <a:cs typeface="+mn-cs"/>
              </a:rPr>
              <a:t>IQVIA</a:t>
            </a:r>
            <a:endParaRPr lang="en-GB" sz="1800" dirty="0">
              <a:solidFill>
                <a:schemeClr val="tx1"/>
              </a:solidFill>
              <a:latin typeface="+mn-lt"/>
              <a:ea typeface="+mn-ea"/>
              <a:cs typeface="+mn-cs"/>
            </a:endParaRPr>
          </a:p>
        </p:txBody>
      </p:sp>
    </p:spTree>
    <p:extLst>
      <p:ext uri="{BB962C8B-B14F-4D97-AF65-F5344CB8AC3E}">
        <p14:creationId xmlns:p14="http://schemas.microsoft.com/office/powerpoint/2010/main" val="2773737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51225" y="825868"/>
            <a:ext cx="8011800" cy="871200"/>
          </a:xfrm>
        </p:spPr>
        <p:txBody>
          <a:bodyPr/>
          <a:lstStyle/>
          <a:p>
            <a:r>
              <a:rPr lang="es-ES" sz="3600" b="1" dirty="0"/>
              <a:t>Medidas dirigidas a fomentar la innovación y competitividad</a:t>
            </a:r>
            <a:endParaRPr lang="en-US" sz="3600" b="1" dirty="0"/>
          </a:p>
        </p:txBody>
      </p:sp>
      <p:sp>
        <p:nvSpPr>
          <p:cNvPr id="11" name="10 CuadroTexto"/>
          <p:cNvSpPr txBox="1"/>
          <p:nvPr/>
        </p:nvSpPr>
        <p:spPr>
          <a:xfrm>
            <a:off x="532125" y="2097118"/>
            <a:ext cx="9202425" cy="4385816"/>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marL="800100" lvl="1" indent="-342900">
              <a:spcBef>
                <a:spcPts val="600"/>
              </a:spcBef>
              <a:buFont typeface="Arial" panose="020B0604020202020204" pitchFamily="34" charset="0"/>
              <a:buChar char="•"/>
            </a:pPr>
            <a:r>
              <a:rPr lang="en-GB" sz="2400" dirty="0"/>
              <a:t>Regulatory </a:t>
            </a:r>
            <a:r>
              <a:rPr lang="en-GB" sz="2400" dirty="0" smtClean="0"/>
              <a:t>sandbox</a:t>
            </a:r>
          </a:p>
          <a:p>
            <a:pPr marL="1257300" lvl="2" indent="-342900">
              <a:spcBef>
                <a:spcPts val="600"/>
              </a:spcBef>
              <a:buFont typeface="Arial" panose="020B0604020202020204" pitchFamily="34" charset="0"/>
              <a:buChar char="•"/>
            </a:pPr>
            <a:r>
              <a:rPr lang="en-GB" dirty="0"/>
              <a:t>no </a:t>
            </a:r>
            <a:r>
              <a:rPr lang="en-GB" dirty="0" err="1"/>
              <a:t>aceptado</a:t>
            </a:r>
            <a:r>
              <a:rPr lang="en-GB" dirty="0"/>
              <a:t> </a:t>
            </a:r>
            <a:r>
              <a:rPr lang="en-GB" dirty="0" err="1"/>
              <a:t>por</a:t>
            </a:r>
            <a:r>
              <a:rPr lang="en-GB" dirty="0"/>
              <a:t> el Rapporteur.</a:t>
            </a:r>
          </a:p>
          <a:p>
            <a:pPr marL="800100" lvl="1" indent="-342900">
              <a:spcBef>
                <a:spcPts val="600"/>
              </a:spcBef>
              <a:buFont typeface="Arial" panose="020B0604020202020204" pitchFamily="34" charset="0"/>
              <a:buChar char="•"/>
            </a:pPr>
            <a:r>
              <a:rPr lang="en-GB" sz="2400" dirty="0" err="1" smtClean="0"/>
              <a:t>Mejoras</a:t>
            </a:r>
            <a:r>
              <a:rPr lang="en-GB" sz="2400" dirty="0" smtClean="0"/>
              <a:t> </a:t>
            </a:r>
            <a:r>
              <a:rPr lang="en-GB" sz="2400" dirty="0" err="1"/>
              <a:t>regulatorias</a:t>
            </a:r>
            <a:r>
              <a:rPr lang="en-GB" sz="2400" dirty="0"/>
              <a:t> y </a:t>
            </a:r>
            <a:r>
              <a:rPr lang="en-GB" sz="2400" dirty="0" err="1"/>
              <a:t>procedimentales</a:t>
            </a:r>
            <a:r>
              <a:rPr lang="en-GB" sz="2400" dirty="0"/>
              <a:t> (sin </a:t>
            </a:r>
            <a:r>
              <a:rPr lang="en-GB" sz="2400" dirty="0" err="1"/>
              <a:t>duda</a:t>
            </a:r>
            <a:r>
              <a:rPr lang="en-GB" sz="2400" dirty="0"/>
              <a:t> </a:t>
            </a:r>
            <a:r>
              <a:rPr lang="en-GB" sz="2400" dirty="0" err="1"/>
              <a:t>muy</a:t>
            </a:r>
            <a:r>
              <a:rPr lang="en-GB" sz="2400" dirty="0"/>
              <a:t> </a:t>
            </a:r>
            <a:r>
              <a:rPr lang="en-GB" sz="2400" dirty="0" err="1"/>
              <a:t>necesarias</a:t>
            </a:r>
            <a:r>
              <a:rPr lang="en-GB" sz="2400" dirty="0" smtClean="0"/>
              <a:t>)</a:t>
            </a:r>
          </a:p>
          <a:p>
            <a:pPr marL="800100" lvl="1" indent="-342900">
              <a:spcBef>
                <a:spcPts val="600"/>
              </a:spcBef>
              <a:buFont typeface="Arial" panose="020B0604020202020204" pitchFamily="34" charset="0"/>
              <a:buChar char="•"/>
            </a:pPr>
            <a:r>
              <a:rPr lang="es-ES" sz="2400" dirty="0" smtClean="0"/>
              <a:t>Digitalización</a:t>
            </a:r>
            <a:endParaRPr lang="en-GB" sz="2400" dirty="0"/>
          </a:p>
          <a:p>
            <a:pPr marL="800100" lvl="1" indent="-342900">
              <a:spcBef>
                <a:spcPts val="600"/>
              </a:spcBef>
              <a:buFont typeface="Arial" panose="020B0604020202020204" pitchFamily="34" charset="0"/>
              <a:buChar char="•"/>
            </a:pPr>
            <a:r>
              <a:rPr lang="en-GB" sz="2400" dirty="0"/>
              <a:t>“</a:t>
            </a:r>
            <a:r>
              <a:rPr lang="en-GB" sz="2400" dirty="0" err="1"/>
              <a:t>Mejora</a:t>
            </a:r>
            <a:r>
              <a:rPr lang="en-GB" sz="2400" dirty="0"/>
              <a:t>” de </a:t>
            </a:r>
            <a:r>
              <a:rPr lang="en-GB" sz="2400" dirty="0" err="1"/>
              <a:t>los</a:t>
            </a:r>
            <a:r>
              <a:rPr lang="en-GB" sz="2400" dirty="0"/>
              <a:t> </a:t>
            </a:r>
            <a:r>
              <a:rPr lang="en-GB" sz="2400" dirty="0" err="1"/>
              <a:t>periodos</a:t>
            </a:r>
            <a:r>
              <a:rPr lang="en-GB" sz="2400" dirty="0"/>
              <a:t> de </a:t>
            </a:r>
            <a:r>
              <a:rPr lang="en-GB" sz="2400" dirty="0" err="1"/>
              <a:t>protección</a:t>
            </a:r>
            <a:r>
              <a:rPr lang="en-GB" sz="2400" dirty="0"/>
              <a:t> de </a:t>
            </a:r>
            <a:r>
              <a:rPr lang="en-GB" sz="2400" dirty="0" err="1"/>
              <a:t>datos</a:t>
            </a:r>
            <a:r>
              <a:rPr lang="en-GB" sz="2400" dirty="0"/>
              <a:t> (regulatory data protection, RDP) </a:t>
            </a:r>
          </a:p>
          <a:p>
            <a:pPr marL="1257300" lvl="2" indent="-342900">
              <a:spcBef>
                <a:spcPts val="600"/>
              </a:spcBef>
              <a:buFont typeface="Arial" panose="020B0604020202020204" pitchFamily="34" charset="0"/>
              <a:buChar char="•"/>
            </a:pPr>
            <a:r>
              <a:rPr lang="en-GB" dirty="0"/>
              <a:t>para </a:t>
            </a:r>
            <a:r>
              <a:rPr lang="en-GB" dirty="0" err="1"/>
              <a:t>medicamentos</a:t>
            </a:r>
            <a:r>
              <a:rPr lang="en-GB" dirty="0"/>
              <a:t> que </a:t>
            </a:r>
            <a:r>
              <a:rPr lang="en-GB" dirty="0" err="1"/>
              <a:t>cubran</a:t>
            </a:r>
            <a:r>
              <a:rPr lang="en-GB" dirty="0"/>
              <a:t> </a:t>
            </a:r>
            <a:r>
              <a:rPr lang="en-GB" dirty="0" err="1"/>
              <a:t>necesidades</a:t>
            </a:r>
            <a:r>
              <a:rPr lang="en-GB" dirty="0"/>
              <a:t> no </a:t>
            </a:r>
            <a:r>
              <a:rPr lang="en-GB" dirty="0" err="1"/>
              <a:t>cubiertas</a:t>
            </a:r>
            <a:endParaRPr lang="en-GB" dirty="0"/>
          </a:p>
          <a:p>
            <a:pPr marL="1257300" lvl="2" indent="-342900">
              <a:spcBef>
                <a:spcPts val="600"/>
              </a:spcBef>
              <a:buFont typeface="Arial" panose="020B0604020202020204" pitchFamily="34" charset="0"/>
              <a:buChar char="•"/>
            </a:pPr>
            <a:r>
              <a:rPr lang="en-GB" dirty="0" err="1"/>
              <a:t>en</a:t>
            </a:r>
            <a:r>
              <a:rPr lang="en-GB" dirty="0"/>
              <a:t> </a:t>
            </a:r>
            <a:r>
              <a:rPr lang="en-GB" dirty="0" err="1"/>
              <a:t>caso</a:t>
            </a:r>
            <a:r>
              <a:rPr lang="en-GB" dirty="0"/>
              <a:t> de </a:t>
            </a:r>
            <a:r>
              <a:rPr lang="en-GB" dirty="0" err="1"/>
              <a:t>ensayos</a:t>
            </a:r>
            <a:r>
              <a:rPr lang="en-GB" dirty="0"/>
              <a:t> </a:t>
            </a:r>
            <a:r>
              <a:rPr lang="en-GB" dirty="0" err="1"/>
              <a:t>comparativos</a:t>
            </a:r>
            <a:endParaRPr lang="en-GB" dirty="0"/>
          </a:p>
          <a:p>
            <a:pPr marL="800100" lvl="1" indent="-342900">
              <a:spcBef>
                <a:spcPts val="600"/>
              </a:spcBef>
              <a:buFont typeface="Arial" panose="020B0604020202020204" pitchFamily="34" charset="0"/>
              <a:buChar char="•"/>
            </a:pPr>
            <a:r>
              <a:rPr lang="en-GB" sz="2400" dirty="0"/>
              <a:t>El bono de </a:t>
            </a:r>
            <a:r>
              <a:rPr lang="en-GB" sz="2400" dirty="0" err="1"/>
              <a:t>exclusividad</a:t>
            </a:r>
            <a:r>
              <a:rPr lang="en-GB" sz="2400" dirty="0"/>
              <a:t> </a:t>
            </a:r>
            <a:r>
              <a:rPr lang="en-GB" sz="2400" dirty="0" err="1"/>
              <a:t>transferible</a:t>
            </a:r>
            <a:r>
              <a:rPr lang="en-GB" sz="2400" dirty="0"/>
              <a:t> para </a:t>
            </a:r>
            <a:r>
              <a:rPr lang="en-GB" sz="2400" dirty="0" err="1"/>
              <a:t>antimicrobianos</a:t>
            </a:r>
            <a:r>
              <a:rPr lang="en-GB" sz="2400" dirty="0"/>
              <a:t> </a:t>
            </a:r>
            <a:endParaRPr lang="en-GB" sz="2400" dirty="0"/>
          </a:p>
          <a:p>
            <a:pPr marL="1257300" lvl="2" indent="-342900">
              <a:spcBef>
                <a:spcPts val="600"/>
              </a:spcBef>
              <a:buFont typeface="Arial" panose="020B0604020202020204" pitchFamily="34" charset="0"/>
              <a:buChar char="•"/>
            </a:pPr>
            <a:r>
              <a:rPr lang="en-GB" dirty="0" err="1" smtClean="0"/>
              <a:t>productos</a:t>
            </a:r>
            <a:r>
              <a:rPr lang="en-GB" dirty="0" smtClean="0"/>
              <a:t> que </a:t>
            </a:r>
            <a:r>
              <a:rPr lang="en-GB" dirty="0" err="1" smtClean="0"/>
              <a:t>por</a:t>
            </a:r>
            <a:r>
              <a:rPr lang="en-GB" dirty="0" smtClean="0"/>
              <a:t> </a:t>
            </a:r>
            <a:r>
              <a:rPr lang="en-GB" dirty="0" err="1" smtClean="0"/>
              <a:t>definición</a:t>
            </a:r>
            <a:r>
              <a:rPr lang="en-GB" dirty="0" smtClean="0"/>
              <a:t> no </a:t>
            </a:r>
            <a:r>
              <a:rPr lang="en-GB" dirty="0" err="1" smtClean="0"/>
              <a:t>deberían</a:t>
            </a:r>
            <a:r>
              <a:rPr lang="en-GB" dirty="0" smtClean="0"/>
              <a:t> registrar </a:t>
            </a:r>
            <a:r>
              <a:rPr lang="en-GB" dirty="0" err="1" smtClean="0"/>
              <a:t>ventas</a:t>
            </a:r>
            <a:r>
              <a:rPr lang="en-GB" dirty="0" smtClean="0"/>
              <a:t> </a:t>
            </a:r>
            <a:r>
              <a:rPr lang="en-GB" dirty="0" err="1" smtClean="0"/>
              <a:t>millonarias</a:t>
            </a:r>
            <a:endParaRPr lang="en-GB" dirty="0" smtClean="0"/>
          </a:p>
          <a:p>
            <a:pPr marL="1257300" lvl="2" indent="-342900">
              <a:spcBef>
                <a:spcPts val="600"/>
              </a:spcBef>
              <a:buFont typeface="Arial" panose="020B0604020202020204" pitchFamily="34" charset="0"/>
              <a:buChar char="•"/>
            </a:pPr>
            <a:r>
              <a:rPr lang="en-GB" dirty="0" smtClean="0"/>
              <a:t>no </a:t>
            </a:r>
            <a:r>
              <a:rPr lang="en-GB" dirty="0" err="1"/>
              <a:t>aceptado</a:t>
            </a:r>
            <a:r>
              <a:rPr lang="en-GB" dirty="0"/>
              <a:t> </a:t>
            </a:r>
            <a:r>
              <a:rPr lang="en-GB" dirty="0" err="1"/>
              <a:t>por</a:t>
            </a:r>
            <a:r>
              <a:rPr lang="en-GB" dirty="0"/>
              <a:t> el </a:t>
            </a:r>
            <a:r>
              <a:rPr lang="en-GB" dirty="0" smtClean="0"/>
              <a:t>Rapporteur.</a:t>
            </a:r>
            <a:endParaRPr lang="en-GB" dirty="0"/>
          </a:p>
        </p:txBody>
      </p:sp>
    </p:spTree>
    <p:extLst>
      <p:ext uri="{BB962C8B-B14F-4D97-AF65-F5344CB8AC3E}">
        <p14:creationId xmlns:p14="http://schemas.microsoft.com/office/powerpoint/2010/main" val="1277294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750" y="620325"/>
            <a:ext cx="8011800" cy="871200"/>
          </a:xfrm>
        </p:spPr>
        <p:txBody>
          <a:bodyPr/>
          <a:lstStyle/>
          <a:p>
            <a:r>
              <a:rPr lang="es-ES" sz="3600" b="1" dirty="0"/>
              <a:t>Medidas que apuntan en la dirección contraria</a:t>
            </a:r>
            <a:endParaRPr lang="en-US" sz="3600" b="1" dirty="0"/>
          </a:p>
        </p:txBody>
      </p:sp>
      <p:sp>
        <p:nvSpPr>
          <p:cNvPr id="11" name="10 CuadroTexto"/>
          <p:cNvSpPr txBox="1"/>
          <p:nvPr/>
        </p:nvSpPr>
        <p:spPr>
          <a:xfrm>
            <a:off x="541650" y="1697068"/>
            <a:ext cx="9202425" cy="2246769"/>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lvl="0">
              <a:spcBef>
                <a:spcPts val="600"/>
              </a:spcBef>
              <a:spcAft>
                <a:spcPts val="600"/>
              </a:spcAft>
            </a:pPr>
            <a:r>
              <a:rPr lang="en-GB" dirty="0"/>
              <a:t>El </a:t>
            </a:r>
            <a:r>
              <a:rPr lang="en-GB" i="1" dirty="0" err="1"/>
              <a:t>leit</a:t>
            </a:r>
            <a:r>
              <a:rPr lang="en-GB" i="1" dirty="0"/>
              <a:t> </a:t>
            </a:r>
            <a:r>
              <a:rPr lang="en-GB" i="1" dirty="0" err="1"/>
              <a:t>motiv</a:t>
            </a:r>
            <a:r>
              <a:rPr lang="en-GB" dirty="0"/>
              <a:t> de la </a:t>
            </a:r>
            <a:r>
              <a:rPr lang="en-GB" dirty="0" err="1"/>
              <a:t>reforma</a:t>
            </a:r>
            <a:r>
              <a:rPr lang="en-GB" dirty="0"/>
              <a:t>: </a:t>
            </a:r>
            <a:r>
              <a:rPr lang="en-GB" dirty="0" err="1"/>
              <a:t>acceso</a:t>
            </a:r>
            <a:r>
              <a:rPr lang="en-GB" dirty="0"/>
              <a:t> </a:t>
            </a:r>
            <a:r>
              <a:rPr lang="en-GB" dirty="0" err="1"/>
              <a:t>uniforme</a:t>
            </a:r>
            <a:r>
              <a:rPr lang="en-GB" dirty="0"/>
              <a:t> (e </a:t>
            </a:r>
            <a:r>
              <a:rPr lang="en-GB" dirty="0" err="1"/>
              <a:t>idealmente</a:t>
            </a:r>
            <a:r>
              <a:rPr lang="en-GB" dirty="0"/>
              <a:t> </a:t>
            </a:r>
            <a:r>
              <a:rPr lang="en-GB" dirty="0" err="1"/>
              <a:t>rápido</a:t>
            </a:r>
            <a:r>
              <a:rPr lang="en-GB" dirty="0"/>
              <a:t>) </a:t>
            </a:r>
            <a:r>
              <a:rPr lang="en-GB" dirty="0" err="1"/>
              <a:t>en</a:t>
            </a:r>
            <a:r>
              <a:rPr lang="en-GB" dirty="0"/>
              <a:t> la </a:t>
            </a:r>
            <a:r>
              <a:rPr lang="en-GB" dirty="0" err="1"/>
              <a:t>UE</a:t>
            </a:r>
            <a:endParaRPr lang="en-GB" dirty="0"/>
          </a:p>
          <a:p>
            <a:pPr lvl="0">
              <a:spcBef>
                <a:spcPts val="600"/>
              </a:spcBef>
              <a:spcAft>
                <a:spcPts val="600"/>
              </a:spcAft>
            </a:pPr>
            <a:r>
              <a:rPr lang="en-GB" dirty="0"/>
              <a:t>El </a:t>
            </a:r>
            <a:r>
              <a:rPr lang="en-GB" dirty="0" err="1"/>
              <a:t>problema</a:t>
            </a:r>
            <a:r>
              <a:rPr lang="en-GB" dirty="0"/>
              <a:t> de </a:t>
            </a:r>
            <a:r>
              <a:rPr lang="en-GB" dirty="0" err="1"/>
              <a:t>fondo</a:t>
            </a:r>
            <a:r>
              <a:rPr lang="en-GB" dirty="0"/>
              <a:t>: </a:t>
            </a:r>
            <a:r>
              <a:rPr lang="en-GB" dirty="0" err="1"/>
              <a:t>carencia</a:t>
            </a:r>
            <a:r>
              <a:rPr lang="en-GB" dirty="0"/>
              <a:t> de </a:t>
            </a:r>
            <a:r>
              <a:rPr lang="en-GB" dirty="0" err="1"/>
              <a:t>competencias</a:t>
            </a:r>
            <a:r>
              <a:rPr lang="en-GB" dirty="0"/>
              <a:t>. </a:t>
            </a:r>
            <a:r>
              <a:rPr lang="en-GB" i="1" dirty="0"/>
              <a:t>Pricing and reimbursement remain a prerogative of Member States.</a:t>
            </a:r>
            <a:endParaRPr lang="en-GB" dirty="0"/>
          </a:p>
          <a:p>
            <a:pPr lvl="0">
              <a:spcBef>
                <a:spcPts val="600"/>
              </a:spcBef>
              <a:spcAft>
                <a:spcPts val="600"/>
              </a:spcAft>
            </a:pPr>
            <a:r>
              <a:rPr lang="en-GB" dirty="0" err="1"/>
              <a:t>Periodos</a:t>
            </a:r>
            <a:r>
              <a:rPr lang="en-GB" dirty="0"/>
              <a:t> de </a:t>
            </a:r>
            <a:r>
              <a:rPr lang="en-GB" dirty="0" err="1"/>
              <a:t>protección</a:t>
            </a:r>
            <a:r>
              <a:rPr lang="en-GB" dirty="0"/>
              <a:t> </a:t>
            </a:r>
            <a:r>
              <a:rPr lang="en-GB" dirty="0" err="1"/>
              <a:t>como</a:t>
            </a:r>
            <a:r>
              <a:rPr lang="en-GB" dirty="0"/>
              <a:t> principal </a:t>
            </a:r>
            <a:r>
              <a:rPr lang="en-GB" dirty="0" err="1"/>
              <a:t>recurso</a:t>
            </a:r>
            <a:r>
              <a:rPr lang="en-GB" dirty="0"/>
              <a:t>, al </a:t>
            </a:r>
            <a:r>
              <a:rPr lang="en-GB" dirty="0" err="1"/>
              <a:t>servicio</a:t>
            </a:r>
            <a:r>
              <a:rPr lang="en-GB" dirty="0"/>
              <a:t> de </a:t>
            </a:r>
            <a:r>
              <a:rPr lang="en-GB" dirty="0" err="1"/>
              <a:t>los</a:t>
            </a:r>
            <a:r>
              <a:rPr lang="en-GB" dirty="0"/>
              <a:t> </a:t>
            </a:r>
            <a:r>
              <a:rPr lang="en-GB" dirty="0" err="1"/>
              <a:t>otros</a:t>
            </a:r>
            <a:r>
              <a:rPr lang="en-GB" dirty="0"/>
              <a:t> </a:t>
            </a:r>
            <a:r>
              <a:rPr lang="en-GB" dirty="0" err="1"/>
              <a:t>objetivos</a:t>
            </a:r>
            <a:r>
              <a:rPr lang="en-GB" dirty="0"/>
              <a:t> de la </a:t>
            </a:r>
            <a:r>
              <a:rPr lang="en-GB" dirty="0" err="1"/>
              <a:t>reforma</a:t>
            </a:r>
            <a:r>
              <a:rPr lang="en-GB" dirty="0"/>
              <a:t>. </a:t>
            </a:r>
          </a:p>
        </p:txBody>
      </p:sp>
      <p:pic>
        <p:nvPicPr>
          <p:cNvPr id="4" name="Imagen 3"/>
          <p:cNvPicPr>
            <a:picLocks noChangeAspect="1"/>
          </p:cNvPicPr>
          <p:nvPr/>
        </p:nvPicPr>
        <p:blipFill rotWithShape="1">
          <a:blip r:embed="rId2"/>
          <a:srcRect l="56372" t="32693" r="23211" b="18047"/>
          <a:stretch/>
        </p:blipFill>
        <p:spPr>
          <a:xfrm>
            <a:off x="1838325" y="4045889"/>
            <a:ext cx="4905375" cy="3328647"/>
          </a:xfrm>
          <a:prstGeom prst="rect">
            <a:avLst/>
          </a:prstGeom>
        </p:spPr>
      </p:pic>
      <p:sp>
        <p:nvSpPr>
          <p:cNvPr id="6" name="10 CuadroTexto"/>
          <p:cNvSpPr txBox="1"/>
          <p:nvPr/>
        </p:nvSpPr>
        <p:spPr>
          <a:xfrm>
            <a:off x="7248525" y="4586827"/>
            <a:ext cx="2962275" cy="276999"/>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marL="0" lvl="0" indent="0">
              <a:spcBef>
                <a:spcPts val="600"/>
              </a:spcBef>
              <a:spcAft>
                <a:spcPts val="600"/>
              </a:spcAft>
              <a:buNone/>
            </a:pPr>
            <a:r>
              <a:rPr lang="es-ES" sz="1200" dirty="0" smtClean="0"/>
              <a:t>Fuente: Comisión</a:t>
            </a:r>
            <a:endParaRPr lang="en-GB" sz="1200" dirty="0"/>
          </a:p>
        </p:txBody>
      </p:sp>
    </p:spTree>
    <p:extLst>
      <p:ext uri="{BB962C8B-B14F-4D97-AF65-F5344CB8AC3E}">
        <p14:creationId xmlns:p14="http://schemas.microsoft.com/office/powerpoint/2010/main" val="3480952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750" y="620325"/>
            <a:ext cx="8011800" cy="871200"/>
          </a:xfrm>
        </p:spPr>
        <p:txBody>
          <a:bodyPr/>
          <a:lstStyle/>
          <a:p>
            <a:r>
              <a:rPr lang="es-ES" sz="3600" b="1" dirty="0"/>
              <a:t>Impacto de las medidas</a:t>
            </a:r>
            <a:endParaRPr lang="en-US" sz="3600" b="1" dirty="0"/>
          </a:p>
        </p:txBody>
      </p:sp>
      <p:sp>
        <p:nvSpPr>
          <p:cNvPr id="11" name="10 CuadroTexto"/>
          <p:cNvSpPr txBox="1"/>
          <p:nvPr/>
        </p:nvSpPr>
        <p:spPr>
          <a:xfrm>
            <a:off x="541650" y="1697068"/>
            <a:ext cx="9202425" cy="5940088"/>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lvl="0">
              <a:spcBef>
                <a:spcPts val="600"/>
              </a:spcBef>
              <a:spcAft>
                <a:spcPts val="600"/>
              </a:spcAft>
            </a:pPr>
            <a:r>
              <a:rPr lang="en-GB" dirty="0"/>
              <a:t>Impact assessment </a:t>
            </a:r>
            <a:r>
              <a:rPr lang="en-GB" dirty="0" smtClean="0"/>
              <a:t>report</a:t>
            </a:r>
            <a:endParaRPr lang="en-GB" dirty="0"/>
          </a:p>
          <a:p>
            <a:pPr marL="1257300" lvl="2" indent="-342900">
              <a:spcBef>
                <a:spcPts val="600"/>
              </a:spcBef>
              <a:spcAft>
                <a:spcPts val="600"/>
              </a:spcAft>
              <a:buFont typeface="Arial" panose="020B0604020202020204" pitchFamily="34" charset="0"/>
              <a:buChar char="•"/>
            </a:pPr>
            <a:r>
              <a:rPr lang="en-GB" dirty="0"/>
              <a:t>Would the RP reduction harm EU competitiveness? A direct link between EU incentives and EU competitiveness is hard to establish because while the incentives make the EU markets more attractive, they are agnostic to the medicines’ geographical origin.</a:t>
            </a:r>
          </a:p>
          <a:p>
            <a:pPr marL="1257300" lvl="2" indent="-342900">
              <a:spcBef>
                <a:spcPts val="600"/>
              </a:spcBef>
              <a:spcAft>
                <a:spcPts val="600"/>
              </a:spcAft>
              <a:buFont typeface="Arial" panose="020B0604020202020204" pitchFamily="34" charset="0"/>
              <a:buChar char="•"/>
            </a:pPr>
            <a:r>
              <a:rPr lang="en-GB" dirty="0"/>
              <a:t> “Companies that do not ensure that their product reach patients in all Member States may see a more limited return on investment”.</a:t>
            </a:r>
          </a:p>
          <a:p>
            <a:pPr marL="1257300" lvl="2" indent="-342900">
              <a:spcBef>
                <a:spcPts val="600"/>
              </a:spcBef>
              <a:spcAft>
                <a:spcPts val="600"/>
              </a:spcAft>
              <a:buFont typeface="Arial" panose="020B0604020202020204" pitchFamily="34" charset="0"/>
              <a:buChar char="•"/>
            </a:pPr>
            <a:r>
              <a:rPr lang="en-GB" dirty="0"/>
              <a:t>“In comparison with other jurisdictions, the EU ranks high” - </a:t>
            </a:r>
          </a:p>
          <a:p>
            <a:pPr lvl="0">
              <a:spcBef>
                <a:spcPts val="600"/>
              </a:spcBef>
              <a:spcAft>
                <a:spcPts val="600"/>
              </a:spcAft>
            </a:pPr>
            <a:r>
              <a:rPr lang="en-GB" dirty="0"/>
              <a:t>Rapporteur </a:t>
            </a:r>
          </a:p>
          <a:p>
            <a:pPr marL="1257300" lvl="2" indent="-342900">
              <a:spcBef>
                <a:spcPts val="600"/>
              </a:spcBef>
              <a:spcAft>
                <a:spcPts val="600"/>
              </a:spcAft>
              <a:buFont typeface="Arial" panose="020B0604020202020204" pitchFamily="34" charset="0"/>
              <a:buChar char="•"/>
            </a:pPr>
            <a:r>
              <a:rPr lang="en-GB" dirty="0"/>
              <a:t>“very much in </a:t>
            </a:r>
            <a:r>
              <a:rPr lang="en-GB" dirty="0" err="1"/>
              <a:t>favor</a:t>
            </a:r>
            <a:r>
              <a:rPr lang="en-GB" dirty="0"/>
              <a:t> of getting rid of the one-size-fits-all approach and moving towards a modulation of regulatory protection.”</a:t>
            </a:r>
          </a:p>
          <a:p>
            <a:pPr marL="1257300" lvl="2" indent="-342900">
              <a:spcBef>
                <a:spcPts val="600"/>
              </a:spcBef>
              <a:spcAft>
                <a:spcPts val="600"/>
              </a:spcAft>
              <a:buFont typeface="Arial" panose="020B0604020202020204" pitchFamily="34" charset="0"/>
              <a:buChar char="•"/>
            </a:pPr>
            <a:r>
              <a:rPr lang="en-GB" dirty="0"/>
              <a:t>“a mistake to think that we will generate more research and development within the EU just because of longer protection periods”</a:t>
            </a:r>
          </a:p>
          <a:p>
            <a:pPr lvl="0">
              <a:spcBef>
                <a:spcPts val="600"/>
              </a:spcBef>
              <a:spcAft>
                <a:spcPts val="600"/>
              </a:spcAft>
            </a:pPr>
            <a:r>
              <a:rPr lang="en-GB" dirty="0" err="1" smtClean="0"/>
              <a:t>EFPIA</a:t>
            </a:r>
            <a:endParaRPr lang="en-GB" dirty="0" smtClean="0"/>
          </a:p>
          <a:p>
            <a:pPr marL="1257300" lvl="2" indent="-342900">
              <a:spcBef>
                <a:spcPts val="600"/>
              </a:spcBef>
              <a:spcAft>
                <a:spcPts val="600"/>
              </a:spcAft>
              <a:buFont typeface="Arial" panose="020B0604020202020204" pitchFamily="34" charset="0"/>
              <a:buChar char="•"/>
            </a:pPr>
            <a:r>
              <a:rPr lang="en-GB" dirty="0"/>
              <a:t>662 </a:t>
            </a:r>
            <a:r>
              <a:rPr lang="en-GB" dirty="0"/>
              <a:t>million in cost saving for public payers, at a cost of €640 million to the innovative industry with the generic industry gaining €88 million</a:t>
            </a:r>
            <a:r>
              <a:rPr lang="en-GB" dirty="0"/>
              <a:t>.</a:t>
            </a:r>
            <a:endParaRPr lang="en-GB" dirty="0"/>
          </a:p>
        </p:txBody>
      </p:sp>
    </p:spTree>
    <p:extLst>
      <p:ext uri="{BB962C8B-B14F-4D97-AF65-F5344CB8AC3E}">
        <p14:creationId xmlns:p14="http://schemas.microsoft.com/office/powerpoint/2010/main" val="2240472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750" y="620325"/>
            <a:ext cx="8011800" cy="871200"/>
          </a:xfrm>
        </p:spPr>
        <p:txBody>
          <a:bodyPr/>
          <a:lstStyle/>
          <a:p>
            <a:r>
              <a:rPr lang="en-GB" sz="3600" b="1" dirty="0"/>
              <a:t>Gaps </a:t>
            </a:r>
            <a:r>
              <a:rPr lang="en-GB" sz="3600" b="1" dirty="0" err="1"/>
              <a:t>en</a:t>
            </a:r>
            <a:r>
              <a:rPr lang="en-GB" sz="3600" b="1" dirty="0"/>
              <a:t> el </a:t>
            </a:r>
            <a:r>
              <a:rPr lang="en-GB" sz="3600" b="1" dirty="0" smtClean="0"/>
              <a:t>analysis </a:t>
            </a:r>
            <a:endParaRPr lang="en-GB" sz="3600" dirty="0"/>
          </a:p>
        </p:txBody>
      </p:sp>
      <p:sp>
        <p:nvSpPr>
          <p:cNvPr id="11" name="10 CuadroTexto"/>
          <p:cNvSpPr txBox="1"/>
          <p:nvPr/>
        </p:nvSpPr>
        <p:spPr>
          <a:xfrm>
            <a:off x="541650" y="1697068"/>
            <a:ext cx="9202425" cy="4801314"/>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lvl="0">
              <a:spcBef>
                <a:spcPts val="600"/>
              </a:spcBef>
              <a:spcAft>
                <a:spcPts val="600"/>
              </a:spcAft>
            </a:pPr>
            <a:r>
              <a:rPr lang="en-GB" dirty="0" smtClean="0"/>
              <a:t>¿Se </a:t>
            </a:r>
            <a:r>
              <a:rPr lang="en-GB" dirty="0" err="1" smtClean="0"/>
              <a:t>asume</a:t>
            </a:r>
            <a:r>
              <a:rPr lang="en-GB" dirty="0" smtClean="0"/>
              <a:t> que la </a:t>
            </a:r>
            <a:r>
              <a:rPr lang="en-GB" dirty="0" err="1" smtClean="0"/>
              <a:t>inversión</a:t>
            </a:r>
            <a:r>
              <a:rPr lang="en-GB" dirty="0" smtClean="0"/>
              <a:t> </a:t>
            </a:r>
            <a:r>
              <a:rPr lang="en-GB" dirty="0" err="1" smtClean="0"/>
              <a:t>habría</a:t>
            </a:r>
            <a:r>
              <a:rPr lang="en-GB" dirty="0" smtClean="0"/>
              <a:t> </a:t>
            </a:r>
            <a:r>
              <a:rPr lang="en-GB" dirty="0" err="1" smtClean="0"/>
              <a:t>sido</a:t>
            </a:r>
            <a:r>
              <a:rPr lang="en-GB" dirty="0" smtClean="0"/>
              <a:t> la </a:t>
            </a:r>
            <a:r>
              <a:rPr lang="en-GB" dirty="0" err="1" smtClean="0"/>
              <a:t>misma</a:t>
            </a:r>
            <a:r>
              <a:rPr lang="en-GB" dirty="0" smtClean="0"/>
              <a:t>?</a:t>
            </a:r>
            <a:endParaRPr lang="en-GB" dirty="0"/>
          </a:p>
          <a:p>
            <a:pPr lvl="2">
              <a:spcBef>
                <a:spcPts val="600"/>
              </a:spcBef>
              <a:spcAft>
                <a:spcPts val="600"/>
              </a:spcAft>
            </a:pPr>
            <a:r>
              <a:rPr lang="en-GB" dirty="0" smtClean="0"/>
              <a:t>“</a:t>
            </a:r>
            <a:r>
              <a:rPr lang="en-GB" dirty="0" err="1" smtClean="0"/>
              <a:t>Comunicación</a:t>
            </a:r>
            <a:r>
              <a:rPr lang="en-GB" dirty="0" smtClean="0"/>
              <a:t> </a:t>
            </a:r>
            <a:r>
              <a:rPr lang="en-GB" dirty="0"/>
              <a:t>de la </a:t>
            </a:r>
            <a:r>
              <a:rPr lang="en-GB" dirty="0" err="1"/>
              <a:t>Comisión</a:t>
            </a:r>
            <a:r>
              <a:rPr lang="en-GB" dirty="0"/>
              <a:t>, 16 de </a:t>
            </a:r>
            <a:r>
              <a:rPr lang="en-GB" dirty="0" err="1"/>
              <a:t>marzo</a:t>
            </a:r>
            <a:r>
              <a:rPr lang="en-GB" dirty="0"/>
              <a:t> de 2023, Long-term competitiveness of the EU: looking beyond 2030</a:t>
            </a:r>
          </a:p>
          <a:p>
            <a:pPr lvl="2">
              <a:spcBef>
                <a:spcPts val="600"/>
              </a:spcBef>
              <a:spcAft>
                <a:spcPts val="600"/>
              </a:spcAft>
            </a:pPr>
            <a:r>
              <a:rPr lang="en-GB" dirty="0" smtClean="0"/>
              <a:t>“The </a:t>
            </a:r>
            <a:r>
              <a:rPr lang="en-GB" dirty="0"/>
              <a:t>new competitiveness check ensures that the impact assessments of legislative proposals present in an integrated manner the expected impacts of each proposal on cost and price competitiveness, international competitiveness and the capacity to innovate, and also on SME’s competitiveness</a:t>
            </a:r>
            <a:r>
              <a:rPr lang="en-GB" dirty="0" smtClean="0"/>
              <a:t>”.</a:t>
            </a:r>
            <a:endParaRPr lang="en-GB" dirty="0"/>
          </a:p>
          <a:p>
            <a:pPr lvl="0">
              <a:spcBef>
                <a:spcPts val="600"/>
              </a:spcBef>
              <a:spcAft>
                <a:spcPts val="600"/>
              </a:spcAft>
            </a:pPr>
            <a:r>
              <a:rPr lang="en-GB" dirty="0" err="1"/>
              <a:t>Otras</a:t>
            </a:r>
            <a:r>
              <a:rPr lang="en-GB" dirty="0"/>
              <a:t> “</a:t>
            </a:r>
            <a:r>
              <a:rPr lang="en-GB" dirty="0" err="1"/>
              <a:t>desventajas</a:t>
            </a:r>
            <a:r>
              <a:rPr lang="en-GB" dirty="0"/>
              <a:t> </a:t>
            </a:r>
            <a:r>
              <a:rPr lang="en-GB" dirty="0" err="1"/>
              <a:t>competitivas</a:t>
            </a:r>
            <a:r>
              <a:rPr lang="en-GB" dirty="0"/>
              <a:t> de la </a:t>
            </a:r>
            <a:r>
              <a:rPr lang="en-GB" dirty="0" err="1"/>
              <a:t>UE</a:t>
            </a:r>
            <a:r>
              <a:rPr lang="en-GB" dirty="0"/>
              <a:t>: </a:t>
            </a:r>
          </a:p>
          <a:p>
            <a:pPr lvl="2" indent="0">
              <a:spcBef>
                <a:spcPts val="600"/>
              </a:spcBef>
              <a:spcAft>
                <a:spcPts val="600"/>
              </a:spcAft>
              <a:buNone/>
            </a:pPr>
            <a:r>
              <a:rPr lang="en-GB" dirty="0" smtClean="0"/>
              <a:t>“Regulatory </a:t>
            </a:r>
            <a:r>
              <a:rPr lang="en-GB" dirty="0"/>
              <a:t>Data Protection should not go down as is envisaged in a leaked version of the pharmaceutical strategy, but increase to offset other EU competitive </a:t>
            </a:r>
            <a:r>
              <a:rPr lang="en-GB" dirty="0" smtClean="0"/>
              <a:t>disadvantages”. (</a:t>
            </a:r>
            <a:r>
              <a:rPr lang="en-GB" dirty="0" err="1" smtClean="0"/>
              <a:t>ECIPE</a:t>
            </a:r>
            <a:r>
              <a:rPr lang="en-GB" dirty="0" smtClean="0"/>
              <a:t> policy brief, 5/2023)</a:t>
            </a:r>
            <a:endParaRPr lang="en-GB" dirty="0"/>
          </a:p>
          <a:p>
            <a:pPr marL="1257300" lvl="2" indent="-342900">
              <a:spcBef>
                <a:spcPts val="600"/>
              </a:spcBef>
              <a:spcAft>
                <a:spcPts val="600"/>
              </a:spcAft>
              <a:buFont typeface="Arial" panose="020B0604020202020204" pitchFamily="34" charset="0"/>
              <a:buChar char="•"/>
            </a:pPr>
            <a:r>
              <a:rPr lang="en-GB" dirty="0" err="1"/>
              <a:t>en</a:t>
            </a:r>
            <a:r>
              <a:rPr lang="en-GB" dirty="0"/>
              <a:t> la </a:t>
            </a:r>
            <a:r>
              <a:rPr lang="en-GB" dirty="0" err="1"/>
              <a:t>propia</a:t>
            </a:r>
            <a:r>
              <a:rPr lang="en-GB" dirty="0"/>
              <a:t> </a:t>
            </a:r>
            <a:r>
              <a:rPr lang="en-GB" dirty="0" err="1" smtClean="0"/>
              <a:t>reforma</a:t>
            </a:r>
            <a:r>
              <a:rPr lang="en-GB" dirty="0" smtClean="0"/>
              <a:t> (e.g. ERA)</a:t>
            </a:r>
            <a:endParaRPr lang="en-GB" dirty="0"/>
          </a:p>
          <a:p>
            <a:pPr marL="1257300" lvl="2" indent="-342900">
              <a:spcBef>
                <a:spcPts val="600"/>
              </a:spcBef>
              <a:spcAft>
                <a:spcPts val="600"/>
              </a:spcAft>
              <a:buFont typeface="Arial" panose="020B0604020202020204" pitchFamily="34" charset="0"/>
              <a:buChar char="•"/>
            </a:pPr>
            <a:r>
              <a:rPr lang="en-GB" dirty="0" err="1"/>
              <a:t>o</a:t>
            </a:r>
            <a:r>
              <a:rPr lang="en-GB" dirty="0" err="1" smtClean="0"/>
              <a:t>tras</a:t>
            </a:r>
            <a:r>
              <a:rPr lang="en-GB" dirty="0" smtClean="0"/>
              <a:t> </a:t>
            </a:r>
            <a:r>
              <a:rPr lang="en-GB" dirty="0" err="1"/>
              <a:t>normas</a:t>
            </a:r>
            <a:r>
              <a:rPr lang="en-GB" dirty="0"/>
              <a:t>: ATMP, </a:t>
            </a:r>
            <a:r>
              <a:rPr lang="en-GB" dirty="0" err="1"/>
              <a:t>SoHO</a:t>
            </a:r>
            <a:r>
              <a:rPr lang="en-GB" dirty="0"/>
              <a:t>, AI.</a:t>
            </a:r>
          </a:p>
        </p:txBody>
      </p:sp>
    </p:spTree>
    <p:extLst>
      <p:ext uri="{BB962C8B-B14F-4D97-AF65-F5344CB8AC3E}">
        <p14:creationId xmlns:p14="http://schemas.microsoft.com/office/powerpoint/2010/main" val="1353974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60750" y="620325"/>
            <a:ext cx="8011800" cy="871200"/>
          </a:xfrm>
        </p:spPr>
        <p:txBody>
          <a:bodyPr/>
          <a:lstStyle/>
          <a:p>
            <a:r>
              <a:rPr lang="es-ES" sz="3600" dirty="0" smtClean="0"/>
              <a:t>Comentarios finales</a:t>
            </a:r>
            <a:endParaRPr lang="en-GB" sz="3600" dirty="0"/>
          </a:p>
        </p:txBody>
      </p:sp>
      <p:sp>
        <p:nvSpPr>
          <p:cNvPr id="11" name="10 CuadroTexto"/>
          <p:cNvSpPr txBox="1"/>
          <p:nvPr/>
        </p:nvSpPr>
        <p:spPr>
          <a:xfrm>
            <a:off x="541650" y="1697068"/>
            <a:ext cx="9202425" cy="5078313"/>
          </a:xfrm>
          <a:prstGeom prst="rect">
            <a:avLst/>
          </a:prstGeom>
          <a:noFill/>
        </p:spPr>
        <p:txBody>
          <a:bodyPr wrap="square" rtlCol="0">
            <a:spAutoFit/>
          </a:bodyPr>
          <a:lstStyle>
            <a:defPPr>
              <a:defRPr lang="es-ES"/>
            </a:defPPr>
            <a:lvl1pPr marL="342900" indent="-342900">
              <a:buFont typeface="Arial" panose="020B0604020202020204" pitchFamily="34" charset="0"/>
              <a:buChar char="•"/>
              <a:defRPr sz="2400"/>
            </a:lvl1pPr>
          </a:lstStyle>
          <a:p>
            <a:pPr>
              <a:spcBef>
                <a:spcPts val="600"/>
              </a:spcBef>
              <a:spcAft>
                <a:spcPts val="600"/>
              </a:spcAft>
            </a:pPr>
            <a:r>
              <a:rPr lang="en-GB" dirty="0" err="1"/>
              <a:t>Clamoroso</a:t>
            </a:r>
            <a:r>
              <a:rPr lang="en-GB" dirty="0"/>
              <a:t> </a:t>
            </a:r>
            <a:r>
              <a:rPr lang="en-GB" dirty="0" err="1"/>
              <a:t>silencio</a:t>
            </a:r>
            <a:r>
              <a:rPr lang="en-GB" dirty="0"/>
              <a:t> </a:t>
            </a:r>
            <a:r>
              <a:rPr lang="en-GB" dirty="0" err="1"/>
              <a:t>sobre</a:t>
            </a:r>
            <a:r>
              <a:rPr lang="en-GB" dirty="0"/>
              <a:t> el </a:t>
            </a:r>
            <a:r>
              <a:rPr lang="en-GB" dirty="0" err="1"/>
              <a:t>papel</a:t>
            </a:r>
            <a:r>
              <a:rPr lang="en-GB" dirty="0"/>
              <a:t> (y la </a:t>
            </a:r>
            <a:r>
              <a:rPr lang="en-GB" dirty="0" err="1"/>
              <a:t>responsabilidad</a:t>
            </a:r>
            <a:r>
              <a:rPr lang="en-GB" dirty="0"/>
              <a:t>) de </a:t>
            </a:r>
            <a:r>
              <a:rPr lang="en-GB" dirty="0" err="1"/>
              <a:t>los</a:t>
            </a:r>
            <a:r>
              <a:rPr lang="en-GB" dirty="0"/>
              <a:t> EM </a:t>
            </a:r>
            <a:r>
              <a:rPr lang="en-GB" dirty="0" err="1"/>
              <a:t>en</a:t>
            </a:r>
            <a:r>
              <a:rPr lang="en-GB" dirty="0"/>
              <a:t> el </a:t>
            </a:r>
            <a:r>
              <a:rPr lang="en-GB" dirty="0" err="1" smtClean="0"/>
              <a:t>acceso</a:t>
            </a:r>
            <a:r>
              <a:rPr lang="en-GB" dirty="0" smtClean="0"/>
              <a:t>: la </a:t>
            </a:r>
            <a:r>
              <a:rPr lang="en-GB" dirty="0" err="1"/>
              <a:t>industria</a:t>
            </a:r>
            <a:r>
              <a:rPr lang="en-GB" dirty="0"/>
              <a:t> </a:t>
            </a:r>
            <a:r>
              <a:rPr lang="en-GB" dirty="0" err="1"/>
              <a:t>farmacéutica</a:t>
            </a:r>
            <a:r>
              <a:rPr lang="en-GB" dirty="0"/>
              <a:t> </a:t>
            </a:r>
            <a:r>
              <a:rPr lang="en-GB" dirty="0" err="1"/>
              <a:t>como</a:t>
            </a:r>
            <a:r>
              <a:rPr lang="en-GB" dirty="0"/>
              <a:t> </a:t>
            </a:r>
            <a:r>
              <a:rPr lang="en-GB" dirty="0" err="1"/>
              <a:t>único</a:t>
            </a:r>
            <a:r>
              <a:rPr lang="en-GB" dirty="0"/>
              <a:t> </a:t>
            </a:r>
            <a:r>
              <a:rPr lang="en-GB" dirty="0" err="1"/>
              <a:t>responsable</a:t>
            </a:r>
            <a:r>
              <a:rPr lang="en-GB" dirty="0"/>
              <a:t> de </a:t>
            </a:r>
            <a:r>
              <a:rPr lang="en-GB" dirty="0" err="1"/>
              <a:t>solucionar</a:t>
            </a:r>
            <a:r>
              <a:rPr lang="en-GB" dirty="0"/>
              <a:t> </a:t>
            </a:r>
            <a:r>
              <a:rPr lang="en-GB" dirty="0" err="1"/>
              <a:t>los</a:t>
            </a:r>
            <a:r>
              <a:rPr lang="en-GB" dirty="0"/>
              <a:t> </a:t>
            </a:r>
            <a:r>
              <a:rPr lang="en-GB" dirty="0" err="1"/>
              <a:t>retrasos</a:t>
            </a:r>
            <a:endParaRPr lang="en-GB" dirty="0"/>
          </a:p>
          <a:p>
            <a:pPr lvl="0">
              <a:spcBef>
                <a:spcPts val="600"/>
              </a:spcBef>
              <a:spcAft>
                <a:spcPts val="600"/>
              </a:spcAft>
            </a:pPr>
            <a:r>
              <a:rPr lang="en-GB" dirty="0" err="1"/>
              <a:t>Omisión</a:t>
            </a:r>
            <a:r>
              <a:rPr lang="en-GB" dirty="0"/>
              <a:t> inexplicable de </a:t>
            </a:r>
            <a:r>
              <a:rPr lang="en-GB" dirty="0" err="1"/>
              <a:t>cualquier</a:t>
            </a:r>
            <a:r>
              <a:rPr lang="en-GB" dirty="0"/>
              <a:t> </a:t>
            </a:r>
            <a:r>
              <a:rPr lang="en-GB" dirty="0" err="1"/>
              <a:t>referencia</a:t>
            </a:r>
            <a:r>
              <a:rPr lang="en-GB" dirty="0"/>
              <a:t> a la </a:t>
            </a:r>
            <a:r>
              <a:rPr lang="en-GB" dirty="0" err="1"/>
              <a:t>Directiva</a:t>
            </a:r>
            <a:r>
              <a:rPr lang="en-GB" dirty="0"/>
              <a:t> 105/89 - </a:t>
            </a:r>
            <a:r>
              <a:rPr lang="en-GB" dirty="0" err="1"/>
              <a:t>plazos</a:t>
            </a:r>
            <a:r>
              <a:rPr lang="en-GB" dirty="0"/>
              <a:t> </a:t>
            </a:r>
            <a:r>
              <a:rPr lang="en-GB" dirty="0" err="1"/>
              <a:t>máximos</a:t>
            </a:r>
            <a:r>
              <a:rPr lang="en-GB" dirty="0"/>
              <a:t> para resolver </a:t>
            </a:r>
            <a:r>
              <a:rPr lang="en-GB" dirty="0" err="1"/>
              <a:t>procedimientos</a:t>
            </a:r>
            <a:r>
              <a:rPr lang="en-GB" dirty="0"/>
              <a:t> </a:t>
            </a:r>
            <a:r>
              <a:rPr lang="en-GB" dirty="0" err="1"/>
              <a:t>PyF</a:t>
            </a:r>
            <a:endParaRPr lang="en-GB" dirty="0"/>
          </a:p>
          <a:p>
            <a:pPr lvl="0">
              <a:spcBef>
                <a:spcPts val="600"/>
              </a:spcBef>
              <a:spcAft>
                <a:spcPts val="600"/>
              </a:spcAft>
            </a:pPr>
            <a:r>
              <a:rPr lang="en-GB" dirty="0" err="1"/>
              <a:t>Referencia</a:t>
            </a:r>
            <a:r>
              <a:rPr lang="en-GB" dirty="0"/>
              <a:t> al </a:t>
            </a:r>
            <a:r>
              <a:rPr lang="en-GB" dirty="0" err="1"/>
              <a:t>caso</a:t>
            </a:r>
            <a:r>
              <a:rPr lang="en-GB" dirty="0"/>
              <a:t> de España - </a:t>
            </a:r>
            <a:r>
              <a:rPr lang="en-GB" i="1" dirty="0"/>
              <a:t>non compliance by design </a:t>
            </a:r>
            <a:r>
              <a:rPr lang="en-GB" dirty="0"/>
              <a:t>(e.g. </a:t>
            </a:r>
            <a:r>
              <a:rPr lang="en-GB" dirty="0" err="1"/>
              <a:t>sólo</a:t>
            </a:r>
            <a:r>
              <a:rPr lang="en-GB" dirty="0"/>
              <a:t> 10 </a:t>
            </a:r>
            <a:r>
              <a:rPr lang="en-GB" dirty="0" err="1"/>
              <a:t>reuniones</a:t>
            </a:r>
            <a:r>
              <a:rPr lang="en-GB" dirty="0"/>
              <a:t> al </a:t>
            </a:r>
            <a:r>
              <a:rPr lang="en-GB" dirty="0" err="1"/>
              <a:t>año</a:t>
            </a:r>
            <a:r>
              <a:rPr lang="en-GB" dirty="0"/>
              <a:t> de la </a:t>
            </a:r>
            <a:r>
              <a:rPr lang="en-GB" dirty="0" err="1"/>
              <a:t>CIPM</a:t>
            </a:r>
            <a:r>
              <a:rPr lang="en-GB" dirty="0" smtClean="0"/>
              <a:t>).</a:t>
            </a:r>
          </a:p>
          <a:p>
            <a:pPr lvl="0">
              <a:spcBef>
                <a:spcPts val="600"/>
              </a:spcBef>
              <a:spcAft>
                <a:spcPts val="600"/>
              </a:spcAft>
            </a:pPr>
            <a:r>
              <a:rPr lang="es-ES" dirty="0" smtClean="0"/>
              <a:t>¿Hay margen para reconducir la propuesta?</a:t>
            </a:r>
          </a:p>
          <a:p>
            <a:pPr marL="1257300" lvl="2" indent="-342900">
              <a:spcBef>
                <a:spcPts val="600"/>
              </a:spcBef>
              <a:spcAft>
                <a:spcPts val="600"/>
              </a:spcAft>
              <a:buFont typeface="Arial" panose="020B0604020202020204" pitchFamily="34" charset="0"/>
              <a:buChar char="•"/>
            </a:pPr>
            <a:r>
              <a:rPr lang="es-ES" dirty="0" smtClean="0"/>
              <a:t>Francia, Alemania vs. Austria, Holanda, Polonia, Eslovaquia.</a:t>
            </a:r>
          </a:p>
          <a:p>
            <a:pPr marL="1257300" lvl="2" indent="-342900">
              <a:spcBef>
                <a:spcPts val="600"/>
              </a:spcBef>
              <a:spcAft>
                <a:spcPts val="600"/>
              </a:spcAft>
              <a:buFont typeface="Arial" panose="020B0604020202020204" pitchFamily="34" charset="0"/>
              <a:buChar char="•"/>
            </a:pPr>
            <a:r>
              <a:rPr lang="es-ES" dirty="0" smtClean="0"/>
              <a:t>Dos </a:t>
            </a:r>
            <a:r>
              <a:rPr lang="es-ES" dirty="0" err="1" smtClean="0"/>
              <a:t>rapporteurs</a:t>
            </a:r>
            <a:r>
              <a:rPr lang="es-ES" dirty="0" smtClean="0"/>
              <a:t>, de diferente signo político, con opiniones diametralmente opuestas</a:t>
            </a:r>
          </a:p>
          <a:p>
            <a:pPr marL="1257300" lvl="2" indent="-342900">
              <a:spcBef>
                <a:spcPts val="600"/>
              </a:spcBef>
              <a:spcAft>
                <a:spcPts val="600"/>
              </a:spcAft>
              <a:buFont typeface="Arial" panose="020B0604020202020204" pitchFamily="34" charset="0"/>
              <a:buChar char="•"/>
            </a:pPr>
            <a:r>
              <a:rPr lang="es-ES" dirty="0" smtClean="0"/>
              <a:t>Referencia </a:t>
            </a:r>
            <a:r>
              <a:rPr lang="es-ES" dirty="0"/>
              <a:t>al informe Weiss: solicitud </a:t>
            </a:r>
            <a:r>
              <a:rPr lang="es-ES" dirty="0" err="1"/>
              <a:t>PyF</a:t>
            </a:r>
            <a:r>
              <a:rPr lang="es-ES" dirty="0"/>
              <a:t> si el </a:t>
            </a:r>
            <a:r>
              <a:rPr lang="es-ES" dirty="0" err="1"/>
              <a:t>EM</a:t>
            </a:r>
            <a:r>
              <a:rPr lang="es-ES" dirty="0"/>
              <a:t> lo requiere; si no se adopta resolución en plazo, se considera cumplido.</a:t>
            </a:r>
            <a:endParaRPr lang="en-GB" dirty="0"/>
          </a:p>
        </p:txBody>
      </p:sp>
    </p:spTree>
    <p:extLst>
      <p:ext uri="{BB962C8B-B14F-4D97-AF65-F5344CB8AC3E}">
        <p14:creationId xmlns:p14="http://schemas.microsoft.com/office/powerpoint/2010/main" val="1531465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UM">
  <a:themeElements>
    <a:clrScheme name="PPT UM NUEVO DEFINITIVO">
      <a:dk1>
        <a:srgbClr val="333F48"/>
      </a:dk1>
      <a:lt1>
        <a:sysClr val="window" lastClr="FFFFFF"/>
      </a:lt1>
      <a:dk2>
        <a:srgbClr val="002855"/>
      </a:dk2>
      <a:lt2>
        <a:srgbClr val="40C1AC"/>
      </a:lt2>
      <a:accent1>
        <a:srgbClr val="002855"/>
      </a:accent1>
      <a:accent2>
        <a:srgbClr val="40C1AC"/>
      </a:accent2>
      <a:accent3>
        <a:srgbClr val="FFBF3F"/>
      </a:accent3>
      <a:accent4>
        <a:srgbClr val="E35205"/>
      </a:accent4>
      <a:accent5>
        <a:srgbClr val="8E2C48"/>
      </a:accent5>
      <a:accent6>
        <a:srgbClr val="897A27"/>
      </a:accent6>
      <a:hlink>
        <a:srgbClr val="0303B7"/>
      </a:hlink>
      <a:folHlink>
        <a:srgbClr val="7030A0"/>
      </a:folHlink>
    </a:clrScheme>
    <a:fontScheme name="Personalizado 7">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 UM</Template>
  <TotalTime>720</TotalTime>
  <Words>868</Words>
  <Application>Microsoft Office PowerPoint</Application>
  <PresentationFormat>Personalizado</PresentationFormat>
  <Paragraphs>70</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Arial</vt:lpstr>
      <vt:lpstr>Arial Narrow</vt:lpstr>
      <vt:lpstr>Calibri</vt:lpstr>
      <vt:lpstr>Courier New</vt:lpstr>
      <vt:lpstr>Tahoma</vt:lpstr>
      <vt:lpstr>Times New Roman</vt:lpstr>
      <vt:lpstr>Wingdings</vt:lpstr>
      <vt:lpstr>Plantilla UM</vt:lpstr>
      <vt:lpstr>Impacto de la reforma de la legislación farmacéutica comunitaria. Competitividad de la industria farmacéutica innovadora. </vt:lpstr>
      <vt:lpstr>Introducción</vt:lpstr>
      <vt:lpstr>Objetivos de la reforma</vt:lpstr>
      <vt:lpstr>Las diferencias en acceso</vt:lpstr>
      <vt:lpstr>Medidas dirigidas a fomentar la innovación y competitividad</vt:lpstr>
      <vt:lpstr>Medidas que apuntan en la dirección contraria</vt:lpstr>
      <vt:lpstr>Impacto de las medidas</vt:lpstr>
      <vt:lpstr>Gaps en el analysis </vt:lpstr>
      <vt:lpstr>Comentarios finales</vt:lpstr>
      <vt:lpstr>Presentación de PowerPoint</vt:lpstr>
    </vt:vector>
  </TitlesOfParts>
  <Company>Uria-Menendez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presentación hasta un máximo de dos líneas para que alinee con el logotipo, cuerpo 26</dc:title>
  <dc:creator>UM</dc:creator>
  <cp:lastModifiedBy>Uría Menéndez</cp:lastModifiedBy>
  <cp:revision>65</cp:revision>
  <cp:lastPrinted>2017-10-23T07:51:55Z</cp:lastPrinted>
  <dcterms:created xsi:type="dcterms:W3CDTF">2017-10-20T15:00:18Z</dcterms:created>
  <dcterms:modified xsi:type="dcterms:W3CDTF">2023-10-25T19:20:15Z</dcterms:modified>
</cp:coreProperties>
</file>